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1" r:id="rId3"/>
    <p:sldId id="259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78" r:id="rId12"/>
    <p:sldId id="273" r:id="rId13"/>
    <p:sldId id="274" r:id="rId14"/>
    <p:sldId id="283" r:id="rId15"/>
    <p:sldId id="282" r:id="rId16"/>
    <p:sldId id="275" r:id="rId17"/>
    <p:sldId id="276" r:id="rId18"/>
    <p:sldId id="280" r:id="rId19"/>
    <p:sldId id="279" r:id="rId20"/>
    <p:sldId id="284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66"/>
    <a:srgbClr val="2508F8"/>
    <a:srgbClr val="1C06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5005" autoAdjust="0"/>
    <p:restoredTop sz="94660"/>
  </p:normalViewPr>
  <p:slideViewPr>
    <p:cSldViewPr snapToGrid="0">
      <p:cViewPr>
        <p:scale>
          <a:sx n="73" d="100"/>
          <a:sy n="73" d="100"/>
        </p:scale>
        <p:origin x="-318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8E6547E9-8F3B-4A34-AFD2-DB290C85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9D1B665F-75CA-4722-AD5E-A902B6C19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C7BE98DD-B46B-484B-B1C8-E2A78A59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י"ח/חשון/תש"פ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FBCCEE17-D379-463A-9146-BA62801B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D3C149F9-741E-4107-8995-DECC4586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27380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ACB4B0DE-8F46-4F9F-8B94-DC5BE208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="" xmlns:a16="http://schemas.microsoft.com/office/drawing/2014/main" id="{86C1AA44-453A-489C-8CB6-9BD1DEBC0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84A866FD-3A26-4FF6-AAD5-B382952C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י"ח/חשון/תש"פ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C6F36D61-B252-453D-9084-3F9ACD4E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659ADA58-6CC8-462A-B5FB-3CD91212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30065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="" xmlns:a16="http://schemas.microsoft.com/office/drawing/2014/main" id="{D0C3B1A4-6966-4087-9E2D-E33498329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="" xmlns:a16="http://schemas.microsoft.com/office/drawing/2014/main" id="{C25B31FE-22A7-4F35-8F66-3AF746650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D8C0303-4DFF-4924-9552-444AC4E1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י"ח/חשון/תש"פ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75CA2610-28A0-460B-B3C8-1ECF1EE9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66DA21F1-AE4E-4543-B133-4290B490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59885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62990B55-D98E-4ED6-9E98-C18BB24B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E95809BC-A38D-4F2F-A0BE-BD7E37EA7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F5C0131D-E743-4D01-B545-BAB9FAC1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י"ח/חשון/תש"פ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9359E2CD-79D7-4AD8-8BEE-618EE052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14DBDFAD-6D35-4B69-9A24-D3B61CD2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97529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5FE0DC45-C1DF-4F65-AEFF-4191AE65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BE6492F4-000A-4532-9D5A-778AA825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2B6E4E3C-63DE-4C57-A3E2-6DD982D6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י"ח/חשון/תש"פ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36000701-44ED-4F2D-A7D3-EA73D29C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E1E2E53E-66D5-4266-9556-23868B3A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9834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1A006A2F-027F-4620-966E-77706279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D96B78AD-BB56-48D5-A0A4-012143BE3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10263313-A824-43F1-84C1-2CA3BAF33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AAFC22FF-D452-4AFF-8BCC-FBF95C9B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י"ח/חשון/תש"פ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EA6AA92F-E1FE-4B0D-ABC0-4009DBCF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39AB80AB-F7C6-40BD-A7E7-30646AA2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14657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24F996F5-2699-42FC-A932-A364881E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AC8ECAF2-F2E2-4BFB-BF1E-1C952DA1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EEFD4CF0-C46B-46F9-B89F-ED6528CB4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="" xmlns:a16="http://schemas.microsoft.com/office/drawing/2014/main" id="{46FB9CDD-5C6D-430E-8601-046601C64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="" xmlns:a16="http://schemas.microsoft.com/office/drawing/2014/main" id="{147B5B0D-7D75-48A9-B56D-E4016ABBC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="" xmlns:a16="http://schemas.microsoft.com/office/drawing/2014/main" id="{EC3C5C3B-4AFE-44DF-A97A-4291A068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י"ח/חשון/תש"פ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="" xmlns:a16="http://schemas.microsoft.com/office/drawing/2014/main" id="{2739A696-A3BA-4F2D-AD41-A02C540B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="" xmlns:a16="http://schemas.microsoft.com/office/drawing/2014/main" id="{990E2873-25DC-41B0-A43C-FC4F2A59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62498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6C93BAD6-6D67-4BA1-8FC2-798AA009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ABC78F4C-0502-4162-8B35-D8A217003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י"ח/חשון/תש"פ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C5FB3592-D1B0-41DB-B090-DCB17FA8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B35826D0-ABCB-470F-A606-341FA9FA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99446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="" xmlns:a16="http://schemas.microsoft.com/office/drawing/2014/main" id="{38857034-EFDE-4E88-BDFF-512C5010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י"ח/חשון/תש"פ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="" xmlns:a16="http://schemas.microsoft.com/office/drawing/2014/main" id="{AB08F04E-7E5B-4FCE-A38C-8BBAC4C1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="" xmlns:a16="http://schemas.microsoft.com/office/drawing/2014/main" id="{81C98B39-2B2A-41E3-9050-2821B040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16783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6A054B3D-EA61-4DDE-900E-C41E4D03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83D06B7C-8E46-4A8C-9566-2C499DECB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="" xmlns:a16="http://schemas.microsoft.com/office/drawing/2014/main" id="{D8B83C5B-6C2F-4E6A-8ACD-6C732BB54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ECD9747E-7645-4417-9454-24F4C9B8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י"ח/חשון/תש"פ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C534455F-42D7-47AB-9870-F6319C1E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296FB122-208C-4484-A3DC-8FBBCE7E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15592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74461980-3EE3-43CA-A256-1A1310E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="" xmlns:a16="http://schemas.microsoft.com/office/drawing/2014/main" id="{0FF54F85-7E78-4086-B9F6-4473441B5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="" xmlns:a16="http://schemas.microsoft.com/office/drawing/2014/main" id="{63B7323F-FED5-412A-B975-EAD03DACD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2D8093DD-F735-44E0-8241-295CF649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י"ח/חשון/תש"פ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A4CA7E3C-E2C9-4824-BC9D-8BB7F0AD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9964E5E0-AFD9-4B3C-BE01-72A6FD94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2451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="" xmlns:a16="http://schemas.microsoft.com/office/drawing/2014/main" id="{89127C93-3E5E-40BF-AD17-79DDBB36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8DB2A034-BA0C-4EE9-8D9B-4C7C5FACC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BC6BC29D-6A46-4811-BD89-A1D9DC9C2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FF0DC-1D82-4352-8F79-3B8C5C7B2A7F}" type="datetimeFigureOut">
              <a:rPr lang="he-IL" smtClean="0"/>
              <a:pPr/>
              <a:t>י"ח/חשון/תש"פ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25F739E2-ECDD-4AC5-8BEF-DF4D62D73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3B173D19-3B61-4098-9987-AA7F476B1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36293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6456219" cy="3699164"/>
          </a:xfrm>
        </p:spPr>
        <p:txBody>
          <a:bodyPr>
            <a:normAutofit/>
          </a:bodyPr>
          <a:lstStyle/>
          <a:p>
            <a:r>
              <a:rPr lang="he-IL" sz="5800" b="1" dirty="0" smtClean="0">
                <a:latin typeface="Guttman-Aram" pitchFamily="2" charset="-79"/>
                <a:cs typeface="Guttman-Aram" pitchFamily="2" charset="-79"/>
              </a:rPr>
              <a:t>צפון 2040- עיצוב </a:t>
            </a:r>
            <a:r>
              <a:rPr lang="he-IL" sz="5800" b="1" dirty="0">
                <a:latin typeface="Guttman-Aram" pitchFamily="2" charset="-79"/>
                <a:cs typeface="Guttman-Aram" pitchFamily="2" charset="-79"/>
              </a:rPr>
              <a:t>המרחב בראי הביטחון </a:t>
            </a:r>
            <a:r>
              <a:rPr lang="he-IL" sz="5800" b="1" dirty="0" smtClean="0">
                <a:latin typeface="Guttman-Aram" pitchFamily="2" charset="-79"/>
                <a:cs typeface="Guttman-Aram" pitchFamily="2" charset="-79"/>
              </a:rPr>
              <a:t>הלאומי?</a:t>
            </a:r>
          </a:p>
          <a:p>
            <a:endParaRPr lang="he-IL" b="1" dirty="0" smtClean="0">
              <a:latin typeface="Guttman-Aram" pitchFamily="2" charset="-79"/>
              <a:cs typeface="Guttman-Aram" pitchFamily="2" charset="-79"/>
            </a:endParaRPr>
          </a:p>
        </p:txBody>
      </p:sp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4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6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pic>
        <p:nvPicPr>
          <p:cNvPr id="15362" name="Picture 2" descr="https://lh3.googleusercontent.com/BqlchTQTIhaRWZUY6tiScOnzUsRraqcdpXb2az7goXqQLxI79W6tle5yhFD_BRxIMjXG280iwGR_rrIWCfb9xlRp9Vnopx1dtTJRAnZNJlAMXS1jomOJ2Qs2j7r7IINT_SVIryr-ChOUBTM4t7rWdOQnOUFPKoVFmSEdRl98HW_llg_EUOT3VrSaKR2trErwZ5vVRnhJrBIXfaXQJ4e1V7vOs7CLWI2efQICJhOthm3rc6IARAdsaE8IXerzgXxWkhyjSziVFB0SHJ9PsF2vGOjgu9ZNXbaIeM7RlR-1hNUhv4-emqon4CNUlm3AwVpViYGNXrT0saaYFqUIdirQ6pnNm02Hjo1N89B2k_Xu4QA541aSuvUmGw2y3F7ZR-gAl4u-GEkp52UTa-EUlYvDc9tqi-fLx79jXuCSg8Bz2N8Xw83Ca1CseM9MeaNKLYzo1X8vntpelLpn7dMSWhpKFEs3guAtAgE0Tl7FHoem2v-k3AN3tHjAu3EYQ6pv_9WwGpVpnnDmTWZbiHJ0ga3lgidj5taIuDL7S63hW57HvnsKymmqa48k9YSOZ8JkC1oZz2x6J8hyoCHn0Ki-eJbMmxxrLaeNhGoX-bsx_L2ZNVy0r9mn-dk1Ijq1O90_sBDcQplUNXkiXAZO8Ir_oJPGtLr-LDFYZ4OLHsg4Qpwsvm11JB3aJozxVaw=w603-h800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1855" y="235527"/>
            <a:ext cx="5112328" cy="5389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sz="2800" b="1" dirty="0" smtClean="0">
                <a:solidFill>
                  <a:srgbClr val="FF0000"/>
                </a:solidFill>
                <a:latin typeface="Guttman-Aram" pitchFamily="2" charset="-79"/>
              </a:rPr>
              <a:t>                        גליל/תפן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שיטה- מקרה בוחן גליל/תפן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sp>
        <p:nvSpPr>
          <p:cNvPr id="10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6470073" y="1540567"/>
            <a:ext cx="5267869" cy="42229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000" b="1" dirty="0" smtClean="0">
                <a:latin typeface="Guttman-Aram" pitchFamily="2" charset="-79"/>
              </a:rPr>
              <a:t>המערכת היריבה הצפונית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000" b="1" dirty="0" smtClean="0">
                <a:latin typeface="Guttman-Aram" pitchFamily="2" charset="-79"/>
              </a:rPr>
              <a:t>תעשייה כמנוע צמיחה</a:t>
            </a:r>
            <a:endParaRPr kumimoji="0" lang="he-IL" sz="3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000" b="1" dirty="0" smtClean="0">
                <a:latin typeface="Guttman-Aram" pitchFamily="2" charset="-79"/>
              </a:rPr>
              <a:t>מאבק על המרחב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000" b="1" dirty="0" smtClean="0">
                <a:latin typeface="Guttman-Aram" pitchFamily="2" charset="-79"/>
              </a:rPr>
              <a:t>דרוזים</a:t>
            </a:r>
            <a:endParaRPr kumimoji="0" lang="he-IL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1039092" y="2261115"/>
          <a:ext cx="5555672" cy="32000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/>
                <a:gridCol w="1388918"/>
                <a:gridCol w="1388918"/>
                <a:gridCol w="1388918"/>
              </a:tblGrid>
              <a:tr h="3946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מדיני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חברתי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כלכלי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ביטחוני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620215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עיצוב גבולות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ערבי ישראל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מנועי וחסמי צמיחה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המערכת היריבה הצפונית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20215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שטחים במחלוקת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דרוזים (גליל, </a:t>
                      </a:r>
                      <a:r>
                        <a:rPr lang="he-IL" sz="1400" b="1" dirty="0" err="1" smtClean="0"/>
                        <a:t>רמה"ג</a:t>
                      </a:r>
                      <a:r>
                        <a:rPr lang="he-IL" sz="1400" b="1" dirty="0" smtClean="0"/>
                        <a:t>)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תעשייה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ישובי קו אימות</a:t>
                      </a:r>
                      <a:endParaRPr lang="he-IL" sz="1400" b="1" dirty="0"/>
                    </a:p>
                  </a:txBody>
                  <a:tcPr/>
                </a:tc>
              </a:tr>
              <a:tr h="942403">
                <a:tc>
                  <a:txBody>
                    <a:bodyPr/>
                    <a:lstStyle/>
                    <a:p>
                      <a:pPr rtl="1"/>
                      <a:endParaRPr lang="he-I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התיישבות ופריפריה- שלטון מקומי, בריאות, תכנון, תחבורה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חקלאות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ביטחון פנים</a:t>
                      </a:r>
                      <a:endParaRPr lang="he-IL" sz="1400" b="1" dirty="0"/>
                    </a:p>
                  </a:txBody>
                  <a:tcPr/>
                </a:tc>
              </a:tr>
              <a:tr h="620061">
                <a:tc>
                  <a:txBody>
                    <a:bodyPr/>
                    <a:lstStyle/>
                    <a:p>
                      <a:pPr rtl="1"/>
                      <a:endParaRPr lang="he-I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מאבק על הקרקעות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תיירות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910" y="1388167"/>
            <a:ext cx="11211469" cy="4222923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3400" b="1" dirty="0" smtClean="0">
                <a:latin typeface="Guttman-Aram" pitchFamily="2" charset="-79"/>
              </a:rPr>
              <a:t> </a:t>
            </a:r>
            <a:r>
              <a:rPr lang="he-IL" sz="3400" b="1" dirty="0" smtClean="0">
                <a:latin typeface="Guttman-Aram" pitchFamily="2" charset="-79"/>
              </a:rPr>
              <a:t>חוברות עזר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3400" b="1" dirty="0" smtClean="0">
                <a:latin typeface="Guttman-Aram" pitchFamily="2" charset="-79"/>
              </a:rPr>
              <a:t> </a:t>
            </a:r>
            <a:r>
              <a:rPr lang="he-IL" sz="3400" b="1" dirty="0" smtClean="0">
                <a:latin typeface="Guttman-Aram" pitchFamily="2" charset="-79"/>
              </a:rPr>
              <a:t>חוויה </a:t>
            </a:r>
            <a:r>
              <a:rPr lang="he-IL" sz="3400" b="1" dirty="0" smtClean="0">
                <a:latin typeface="Guttman-Aram" pitchFamily="2" charset="-79"/>
              </a:rPr>
              <a:t>מגוונת- דעות, עיניים, שכלי ורגשי, </a:t>
            </a:r>
          </a:p>
          <a:p>
            <a:pPr algn="r">
              <a:lnSpc>
                <a:spcPct val="150000"/>
              </a:lnSpc>
            </a:pPr>
            <a:r>
              <a:rPr lang="he-IL" sz="3400" b="1" dirty="0" smtClean="0">
                <a:latin typeface="Guttman-Aram" pitchFamily="2" charset="-79"/>
              </a:rPr>
              <a:t>    שיחות יחיד ופאנלים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3400" b="1" dirty="0" smtClean="0">
                <a:latin typeface="Guttman-Aram" pitchFamily="2" charset="-79"/>
              </a:rPr>
              <a:t> למידת בכירים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עקרונות הדרכה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551708" y="332509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לו"ז-</a:t>
            </a:r>
            <a:r>
              <a:rPr kumimoji="0" lang="he-IL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 יום הכנה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387720" y="1038062"/>
          <a:ext cx="11208327" cy="56552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6109"/>
                <a:gridCol w="5512523"/>
                <a:gridCol w="1959695"/>
              </a:tblGrid>
              <a:tr h="462574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שעה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תוכן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דגשים</a:t>
                      </a:r>
                      <a:endParaRPr lang="he-IL" dirty="0"/>
                    </a:p>
                  </a:txBody>
                  <a:tcPr/>
                </a:tc>
              </a:tr>
              <a:tr h="462574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8:00-8.30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הצגת הסיור- רומן גופמן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חלוקת חוברות וספרים</a:t>
                      </a:r>
                      <a:endParaRPr lang="he-IL" sz="2000" b="1" dirty="0"/>
                    </a:p>
                  </a:txBody>
                  <a:tcPr/>
                </a:tc>
              </a:tr>
              <a:tr h="462574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8:30-9:00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מבוא</a:t>
                      </a:r>
                      <a:r>
                        <a:rPr lang="he-IL" sz="2000" b="1" baseline="0" dirty="0" smtClean="0"/>
                        <a:t> לסיור</a:t>
                      </a:r>
                      <a:r>
                        <a:rPr lang="he-IL" sz="2000" b="1" dirty="0" smtClean="0"/>
                        <a:t>- </a:t>
                      </a:r>
                      <a:r>
                        <a:rPr lang="he-IL" sz="2000" b="1" dirty="0" err="1" smtClean="0"/>
                        <a:t>פרופ' </a:t>
                      </a:r>
                      <a:r>
                        <a:rPr lang="he-IL" sz="2000" b="1" dirty="0" smtClean="0"/>
                        <a:t>יוסי בן ארצי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462574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9:00-10.00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צפון</a:t>
                      </a:r>
                      <a:r>
                        <a:rPr lang="he-IL" sz="2000" b="1" baseline="0" dirty="0" smtClean="0"/>
                        <a:t> 2040- מר אורי אילן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מציגה חלי </a:t>
                      </a:r>
                      <a:r>
                        <a:rPr lang="he-IL" b="1" dirty="0" err="1" smtClean="0"/>
                        <a:t>קונטנטה</a:t>
                      </a:r>
                      <a:endParaRPr lang="he-IL" b="1" dirty="0"/>
                    </a:p>
                  </a:txBody>
                  <a:tcPr/>
                </a:tc>
              </a:tr>
              <a:tr h="783290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10.30-12.00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פיתוח הצפון בראייה</a:t>
                      </a:r>
                      <a:r>
                        <a:rPr lang="he-IL" sz="2000" b="1" baseline="0" dirty="0" smtClean="0"/>
                        <a:t> לאומית</a:t>
                      </a:r>
                      <a:r>
                        <a:rPr lang="he-IL" sz="2000" b="1" dirty="0" smtClean="0"/>
                        <a:t>- השר אריה דרעי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מציג אבי קינן</a:t>
                      </a:r>
                      <a:endParaRPr lang="he-IL" b="1" dirty="0"/>
                    </a:p>
                  </a:txBody>
                  <a:tcPr/>
                </a:tc>
              </a:tr>
              <a:tr h="462574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12:00-13.00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א.צ.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462574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13.00-14.30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baseline="0" dirty="0" smtClean="0"/>
                        <a:t>מלחמת לבנון השנייה- </a:t>
                      </a:r>
                      <a:r>
                        <a:rPr lang="he-IL" sz="2000" b="1" baseline="0" dirty="0" smtClean="0"/>
                        <a:t>מר אהוד אולמרט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מציג רומן גופמן</a:t>
                      </a:r>
                      <a:endParaRPr lang="he-IL" b="1" dirty="0"/>
                    </a:p>
                  </a:txBody>
                  <a:tcPr/>
                </a:tc>
              </a:tr>
              <a:tr h="897208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15.00-16.00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 smtClean="0"/>
                        <a:t>סקירה </a:t>
                      </a:r>
                      <a:r>
                        <a:rPr lang="he-IL" sz="2000" b="1" dirty="0" err="1" smtClean="0"/>
                        <a:t>גאוגרפית</a:t>
                      </a:r>
                      <a:r>
                        <a:rPr lang="he-IL" sz="2000" b="1" dirty="0" smtClean="0"/>
                        <a:t>- </a:t>
                      </a:r>
                      <a:r>
                        <a:rPr lang="he-IL" sz="2000" b="1" dirty="0" err="1" smtClean="0"/>
                        <a:t>פרופ' ראסם</a:t>
                      </a:r>
                      <a:r>
                        <a:rPr lang="he-IL" sz="2000" b="1" dirty="0" smtClean="0"/>
                        <a:t> </a:t>
                      </a:r>
                      <a:r>
                        <a:rPr lang="he-IL" sz="2000" b="1" dirty="0" err="1" smtClean="0"/>
                        <a:t>חמאייסי</a:t>
                      </a:r>
                      <a:endParaRPr lang="he-IL" sz="2000" b="1" dirty="0" smtClean="0"/>
                    </a:p>
                    <a:p>
                      <a:pPr rtl="1"/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מציגה ניצה </a:t>
                      </a:r>
                      <a:r>
                        <a:rPr lang="he-IL" b="1" dirty="0" err="1" smtClean="0"/>
                        <a:t>רוגוזינסקי</a:t>
                      </a:r>
                      <a:endParaRPr lang="he-IL" b="1" dirty="0"/>
                    </a:p>
                  </a:txBody>
                  <a:tcPr/>
                </a:tc>
              </a:tr>
              <a:tr h="783290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16.15-17.30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baseline="0" dirty="0" smtClean="0"/>
                        <a:t>בטחון פנים בצפון- ניצב שמעון לביא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מציג משה אדרי</a:t>
                      </a:r>
                      <a:endParaRPr lang="he-IL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54727" y="207818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לו"ז-</a:t>
            </a:r>
            <a:r>
              <a:rPr kumimoji="0" lang="he-IL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 </a:t>
            </a:r>
            <a:r>
              <a:rPr lang="he-IL" sz="5200" b="1" dirty="0" smtClean="0">
                <a:latin typeface="Guttman-Aram" pitchFamily="2" charset="-79"/>
              </a:rPr>
              <a:t>יום ג' 26.11</a:t>
            </a:r>
            <a:endParaRPr kumimoji="0" lang="he-IL" sz="5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318862" y="874338"/>
          <a:ext cx="11208327" cy="5806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6109"/>
                <a:gridCol w="5798507"/>
                <a:gridCol w="1673711"/>
              </a:tblGrid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dirty="0" smtClean="0"/>
                        <a:t>שעה</a:t>
                      </a:r>
                      <a:endParaRPr lang="he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dirty="0" smtClean="0"/>
                        <a:t>תוכן</a:t>
                      </a:r>
                      <a:endParaRPr lang="he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דגשים</a:t>
                      </a:r>
                      <a:endParaRPr lang="he-IL" dirty="0"/>
                    </a:p>
                  </a:txBody>
                  <a:tcPr/>
                </a:tc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7.30-8.00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התכנסות </a:t>
                      </a:r>
                      <a:r>
                        <a:rPr lang="he-IL" sz="1900" b="1" dirty="0" err="1" smtClean="0"/>
                        <a:t>וא</a:t>
                      </a:r>
                      <a:r>
                        <a:rPr lang="he-IL" sz="1900" b="1" dirty="0" smtClean="0"/>
                        <a:t>.ב. ברגבים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8.30-10.30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שיחה עם ר' מעוצת ערערה מר מורד </a:t>
                      </a:r>
                      <a:r>
                        <a:rPr lang="he-IL" sz="1900" b="1" dirty="0" err="1" smtClean="0"/>
                        <a:t>יוניס</a:t>
                      </a:r>
                      <a:r>
                        <a:rPr lang="he-IL" sz="1900" b="1" dirty="0" smtClean="0"/>
                        <a:t> וח"כ אוסמה סעדי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10.45-11.30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תצפית עם מ' מנכ"ל אוצר מר אבי כהן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11.30-12.30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נסיעה</a:t>
                      </a:r>
                      <a:r>
                        <a:rPr lang="he-IL" sz="1900" b="1" baseline="0" dirty="0" smtClean="0"/>
                        <a:t> לטבריה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12.30-14.30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א.צ. </a:t>
                      </a:r>
                      <a:r>
                        <a:rPr lang="he-IL" sz="1900" b="1" dirty="0" smtClean="0"/>
                        <a:t>וקפה</a:t>
                      </a:r>
                      <a:r>
                        <a:rPr lang="he-IL" sz="1900" b="1" baseline="0" dirty="0" smtClean="0"/>
                        <a:t> עיבוד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מסעדת </a:t>
                      </a:r>
                      <a:r>
                        <a:rPr lang="he-IL" b="1" dirty="0" err="1" smtClean="0"/>
                        <a:t>הדקס</a:t>
                      </a:r>
                      <a:endParaRPr lang="he-IL" b="1" dirty="0"/>
                    </a:p>
                  </a:txBody>
                  <a:tcPr/>
                </a:tc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14.30-15.30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baseline="0" dirty="0" smtClean="0"/>
                        <a:t>מערכת הבריאות בפריפריה- מנהל </a:t>
                      </a:r>
                      <a:r>
                        <a:rPr lang="he-IL" sz="1900" b="1" baseline="0" dirty="0" err="1" smtClean="0"/>
                        <a:t>בה"ח</a:t>
                      </a:r>
                      <a:r>
                        <a:rPr lang="he-IL" sz="1900" b="1" baseline="0" dirty="0" smtClean="0"/>
                        <a:t> ד"ר ארז און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15.45-18.00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סיור ופאנל</a:t>
                      </a:r>
                      <a:r>
                        <a:rPr lang="he-IL" sz="1900" b="1" baseline="0" dirty="0" smtClean="0"/>
                        <a:t> "טבריה בין פוטנציאל למימוש"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18.00-21.30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סיור</a:t>
                      </a:r>
                      <a:r>
                        <a:rPr lang="he-IL" sz="1900" b="1" baseline="0" dirty="0" smtClean="0"/>
                        <a:t> "במקום בו יעצור </a:t>
                      </a:r>
                      <a:r>
                        <a:rPr lang="he-IL" sz="1900" b="1" baseline="0" dirty="0" err="1" smtClean="0"/>
                        <a:t>מב"ל</a:t>
                      </a:r>
                      <a:r>
                        <a:rPr lang="he-IL" sz="1900" b="1" baseline="0" dirty="0" smtClean="0"/>
                        <a:t> יקבעו גבולות"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רשות</a:t>
                      </a:r>
                    </a:p>
                  </a:txBody>
                  <a:tcPr/>
                </a:tc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21.30-23.00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שחיה לילית </a:t>
                      </a:r>
                      <a:r>
                        <a:rPr lang="he-IL" sz="1900" b="1" dirty="0" err="1" smtClean="0"/>
                        <a:t>וא</a:t>
                      </a:r>
                      <a:r>
                        <a:rPr lang="he-IL" sz="1900" b="1" dirty="0" smtClean="0"/>
                        <a:t>.ע. </a:t>
                      </a:r>
                      <a:r>
                        <a:rPr lang="he-IL" sz="1900" b="1" dirty="0" smtClean="0"/>
                        <a:t>בעין</a:t>
                      </a:r>
                      <a:r>
                        <a:rPr lang="he-IL" sz="1900" b="1" baseline="0" dirty="0" smtClean="0"/>
                        <a:t> גב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23.00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לינה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3100" b="1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רכבת </a:t>
            </a:r>
            <a:r>
              <a:rPr lang="he-IL" sz="5200" b="1" dirty="0" err="1" smtClean="0">
                <a:latin typeface="Guttman-Aram" pitchFamily="2" charset="-79"/>
              </a:rPr>
              <a:t>החיג'אזית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sp>
        <p:nvSpPr>
          <p:cNvPr id="30728" name="AutoShape 8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730" name="AutoShape 10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732" name="AutoShape 12" descr="תוצאת תמונה עבור גש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734" name="AutoShape 14" descr="תוצאת תמונה עבור גש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46" name="Picture 2" descr="https://lh3.googleusercontent.com/bU0rcmU2qGxdhv2obClR6UJQO6aqeW6BoOCXK5Ag9HKjziZsCuhDnBgHdR0UT8JU-3LmKUW8VPnxKb78c3JQebG08Vs4mnnkmHz5UfBbfJOQK1SIrOmmr_lkHxsRvQAVN1bQqFQEHjcr5SbGRoaesZvVqfA4uaj8G8wdk3Zu6hAffh5cYmkub47yBVhxmvz_TE5Idvs8dbwFx7U4dbWYAvbpDGqzPM29Y-2Yu5u5h7otjR35nrMTwkDs7H8Q-3TWKxyM5jk-0BvVZv5bFcxbHo-Xdhn0cznExKbCLc70jXkuP9cv4OJVBwYPgAoV6xwerkf3jdKrtWEdhLqVF2gst1sT4hmRXDnz_1F2ZR7o3NBA_mbTIApQ6kt3F5JjfDw9rKLrVGFFN6yKFM_gVLyUAAubPg7EvdW5QOFGzjmhAzZbx7KCLx4XWIn5qTTtsU4EOljLphYwBRof3BRJdCSwVr1KU5D-Llo3jSTdJ8mGkEoSCNKnb_eyXHJ8eUdiUqvIIdp0CVPoK8fJa6LdjPugb_YifcdMzBEbts3-VKSkw-GijnnJ7ildbDZ-5wOdEF0_08mYgBzEBwO_k8oZN2RwpYxHuUuItT8vavjnag6faqIEtkSJPcegyi6qpP55qo0LbBUfuorsBvso-NpFlbcNciWiUl3xMpi8JevN16Nob9bmv3RZt4jIeKwY=w1218-h913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514" y="1123406"/>
            <a:ext cx="11234057" cy="5342708"/>
          </a:xfrm>
          <a:prstGeom prst="rect">
            <a:avLst/>
          </a:prstGeom>
          <a:noFill/>
        </p:spPr>
      </p:pic>
      <p:pic>
        <p:nvPicPr>
          <p:cNvPr id="17" name="Picture 2" descr="תוצאת תמונה עבור עטלף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967" y="2383939"/>
            <a:ext cx="4422126" cy="2945707"/>
          </a:xfrm>
          <a:prstGeom prst="rect">
            <a:avLst/>
          </a:prstGeom>
          <a:noFill/>
          <a:effectLst>
            <a:outerShdw blurRad="1092200" dir="17280000" sx="162000" sy="162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3100" b="1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העמקה אינטלקטואלית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sp>
        <p:nvSpPr>
          <p:cNvPr id="31746" name="AutoShape 2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748" name="AutoShape 4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750" name="AutoShape 6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752" name="AutoShape 8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22" name="AutoShape 2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24" name="AutoShape 4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26" name="AutoShape 6" descr="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30" name="AutoShape 10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34" name="AutoShape 14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36" name="AutoShape 16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46" name="Picture 2" descr="https://lh3.googleusercontent.com/l2ZG7X3NkwTkEEAg3OM_s5vRoD8FlnoaBCsOf9wJHZLpjeACLx5XRa4Gv4_UilGueqeR6uoYSj0iiRfE4Vu_aYTe_SF1ALfra-GXgqsrLTCylQiWBKd74jaLAys0WUe3LiN5-9JaIZNu-XXTP9gs7BjU6NQQIp7d9R6XpAyOZHfO-Pcn-Sv-V0qYe8fzzASLhr-IYmMnjzKZR7JDtl1ZEuUck9lnGBbJYAOzZYDBUgyhVvzUdFisKSf1ZHCDBVR3_VDrfhFjQ4VjJHHOA4__xEMNazWMT0cgwgxSa_OjN7sukz8-Y22OfJ8FbCCLUzxI6gpgDeMDs51wGHtNdTN3lW8GeKn7gmtAjWNKdn3mwMgirHHAi_U5lv007RHLznLCo1QiMzraSf-zaidwpUou23eg_zwhWGt2l002-1dUK6y8lrWMmXfdHwadVQ1aG0OhuygDhL9Ki9eKKOBroEvdFsbMSWRFeSIFbPk6nTvgNr3gS9budjpdFtKResKxupdmjD6oBzHtbprNwLeRGdxZdesUJn2zfCAZ91pZ-jNIjUa8lJmcsM0EzfI_wjQ-ePEzO4hdJ0waDZy1fZap2DIDVGEogrk591LPXtkbMw4r1o7hbAtyXyQbVw37Lux3ombYKRQgvNPS5wzFebyhWQYIK5ikqELQ8qQ600l7ERJjNF6l4Je2SLiXH47G=w1218-h913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393" y="1397726"/>
            <a:ext cx="5223712" cy="3918858"/>
          </a:xfrm>
          <a:prstGeom prst="rect">
            <a:avLst/>
          </a:prstGeom>
          <a:noFill/>
        </p:spPr>
      </p:pic>
      <p:pic>
        <p:nvPicPr>
          <p:cNvPr id="6148" name="Picture 4" descr="https://lh3.googleusercontent.com/qQfFNQ9kgMPr7TB9J3DzBFKa-UaFFLcPXJjkVxaCBlBV-qcqpkVEh8KmkAUfX3eR3xifdAgU0MhpK9iUq7M4zoWAyJokY-StoTVUej_TRIfnD75iZeRx-PvVltMZxZZ_8rlQqmidTMdk4oT3l3oGuTRG5U270_1VOemB4JNmVfgOTmiXkz3da8RHJGXhWjX2C9ednmfp_sUjxm9QMNfpLZtqFllLieCNO1ohpZaqb2hx5phztnsxNiOmDCsgV_vg01Tt7a7AcM3zMplm8Zq7L4wEd2Omy5qY1nUL8_2FwFn8jzwtzQA4-mF7xfZcgkLVCnWhXuQOTmpaP7pi185gnmEGH5Cx_eP6dqS8cjTZFjk9VpGg0jrKDY5fxlIldMtffQFaPjG3unK4GcpWxUcU0c8cAcdarCynvzdU8qD1-szaPLsPK3KOFonMJeENwVUbekcRhMEkLIbIA-U47X-nKTqZjE4iFzUodr5sbRPS7h8Q-ytRGajP7w84pqg2qmQC4ZP1HfTq9JlBsCJE3BVAsfPAhuH9UK8InObXcsqthZtUoF3ZQ46o9QSGBF-mjDe2LAcQINTftPCGTaPwssRbsfeldCGsRdpWbvrPQ1jhwBRYvszQayc78kVfPjGwmqZiqhVP2n8n6ld6hw-S0w-mL8YfOLCJixpT6MepuqgRYnBwKsqfzIDlszUA=w1218-h913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6035" y="1384663"/>
            <a:ext cx="5799908" cy="3931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82436" y="318655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לו"ז-</a:t>
            </a:r>
            <a:r>
              <a:rPr kumimoji="0" lang="he-IL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 </a:t>
            </a:r>
            <a:r>
              <a:rPr lang="he-IL" sz="5200" b="1" dirty="0" smtClean="0">
                <a:latin typeface="Guttman-Aram" pitchFamily="2" charset="-79"/>
              </a:rPr>
              <a:t>יום ד' 27.11</a:t>
            </a:r>
            <a:endParaRPr kumimoji="0" lang="he-IL" sz="5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332510" y="1218427"/>
          <a:ext cx="11208327" cy="539137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6109"/>
                <a:gridCol w="5701608"/>
                <a:gridCol w="1770610"/>
              </a:tblGrid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שעה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תוכן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דגשים</a:t>
                      </a:r>
                      <a:endParaRPr lang="he-IL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7.00-8.30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א.ב. ונסיעה </a:t>
                      </a:r>
                      <a:r>
                        <a:rPr lang="he-IL" sz="2000" b="1" dirty="0" err="1" smtClean="0"/>
                        <a:t>לבנטל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8.30-9.15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מה לאומי בביטחון הלאומי-</a:t>
                      </a:r>
                      <a:r>
                        <a:rPr lang="he-IL" sz="2000" b="1" baseline="0" dirty="0" smtClean="0"/>
                        <a:t> סקירות בזק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9.15-10.30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שיחה עם מר </a:t>
                      </a:r>
                      <a:r>
                        <a:rPr lang="he-IL" sz="2000" b="1" dirty="0" smtClean="0"/>
                        <a:t>חיים</a:t>
                      </a:r>
                      <a:r>
                        <a:rPr lang="he-IL" sz="2000" b="1" baseline="0" dirty="0" smtClean="0"/>
                        <a:t> רוקח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11.00-12.00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שיחה עם שיח </a:t>
                      </a:r>
                      <a:r>
                        <a:rPr lang="he-IL" sz="2000" b="1" dirty="0" err="1" smtClean="0"/>
                        <a:t>טאהר</a:t>
                      </a:r>
                      <a:r>
                        <a:rPr lang="he-IL" sz="2000" b="1" dirty="0" smtClean="0"/>
                        <a:t> אבו סלאח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err="1" smtClean="0"/>
                        <a:t>מג'דל</a:t>
                      </a:r>
                      <a:r>
                        <a:rPr lang="he-IL" sz="2000" b="1" dirty="0" smtClean="0"/>
                        <a:t> שמס</a:t>
                      </a:r>
                      <a:endParaRPr lang="he-IL" sz="2000" b="1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12.00-14.00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א.צ</a:t>
                      </a:r>
                      <a:r>
                        <a:rPr lang="he-IL" sz="2000" b="1" dirty="0" smtClean="0"/>
                        <a:t>. וקפה עיבוד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14.00-15.30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נסיעה</a:t>
                      </a:r>
                      <a:r>
                        <a:rPr lang="he-IL" sz="2000" b="1" baseline="0" dirty="0" smtClean="0"/>
                        <a:t> לאורך כביש הצפון ותצפית גבול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15.30-17.00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ביקור</a:t>
                      </a:r>
                      <a:r>
                        <a:rPr lang="he-IL" sz="2000" b="1" baseline="0" dirty="0" smtClean="0"/>
                        <a:t> במנהרת </a:t>
                      </a:r>
                      <a:r>
                        <a:rPr lang="he-IL" sz="2000" b="1" baseline="0" dirty="0" err="1" smtClean="0"/>
                        <a:t>רמיה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17.30-19.00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סקירת</a:t>
                      </a:r>
                      <a:r>
                        <a:rPr lang="he-IL" sz="2000" b="1" baseline="0" dirty="0" smtClean="0"/>
                        <a:t> מ' פצ"ן –</a:t>
                      </a:r>
                      <a:r>
                        <a:rPr lang="he-IL" sz="2000" b="1" baseline="0" dirty="0" err="1" smtClean="0"/>
                        <a:t> אלוף</a:t>
                      </a:r>
                      <a:r>
                        <a:rPr lang="he-IL" sz="2000" b="1" baseline="0" dirty="0" smtClean="0"/>
                        <a:t> אמיר ברעם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20.00-21.00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א.ע. </a:t>
                      </a:r>
                      <a:r>
                        <a:rPr lang="he-IL" sz="2000" b="1" dirty="0" smtClean="0"/>
                        <a:t>ועיבוד </a:t>
                      </a:r>
                      <a:r>
                        <a:rPr lang="he-IL" sz="2000" b="1" dirty="0" smtClean="0"/>
                        <a:t>בצוותים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מעלות</a:t>
                      </a:r>
                      <a:endParaRPr lang="he-IL" sz="2000" b="1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21.00-23.00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ערב</a:t>
                      </a:r>
                      <a:r>
                        <a:rPr lang="he-IL" sz="2000" b="1" baseline="0" dirty="0" smtClean="0"/>
                        <a:t> הווי עם </a:t>
                      </a:r>
                      <a:r>
                        <a:rPr lang="he-IL" sz="2000" b="1" dirty="0" smtClean="0"/>
                        <a:t>יותם</a:t>
                      </a:r>
                      <a:r>
                        <a:rPr lang="he-IL" sz="2000" b="1" baseline="0" dirty="0" smtClean="0"/>
                        <a:t> </a:t>
                      </a:r>
                      <a:r>
                        <a:rPr lang="he-IL" sz="2000" b="1" baseline="0" dirty="0" smtClean="0"/>
                        <a:t>רגב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82436" y="318655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לו"ז-</a:t>
            </a:r>
            <a:r>
              <a:rPr kumimoji="0" lang="he-IL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 </a:t>
            </a:r>
            <a:r>
              <a:rPr lang="he-IL" sz="5200" b="1" dirty="0" smtClean="0">
                <a:latin typeface="Guttman-Aram" pitchFamily="2" charset="-79"/>
              </a:rPr>
              <a:t>יום ה' 28.11</a:t>
            </a:r>
            <a:endParaRPr kumimoji="0" lang="he-IL" sz="5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332510" y="1218427"/>
          <a:ext cx="11208327" cy="372600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6109"/>
                <a:gridCol w="5649357"/>
                <a:gridCol w="1822861"/>
              </a:tblGrid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שעה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תוכן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דגשים</a:t>
                      </a:r>
                      <a:endParaRPr lang="he-IL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7.30-8.00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א.ב. ונסיעה </a:t>
                      </a:r>
                      <a:r>
                        <a:rPr lang="he-IL" sz="2000" b="1" dirty="0" err="1" smtClean="0"/>
                        <a:t>לישקר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9.00-10.00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סקירת</a:t>
                      </a:r>
                      <a:r>
                        <a:rPr lang="he-IL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החזון- סמנכ"ל ישקר מר אריה ברון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 smtClean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10.00-11.00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b="1" dirty="0" smtClean="0"/>
                        <a:t>ביקור</a:t>
                      </a:r>
                      <a:r>
                        <a:rPr lang="he-IL" sz="2000" b="1" baseline="0" dirty="0" smtClean="0"/>
                        <a:t> במפעלים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11.30-12.45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פאנל "המאבק על המרחב"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13.00-13.45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א.צ.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14.00-15.00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שיחה</a:t>
                      </a:r>
                      <a:r>
                        <a:rPr lang="he-IL" sz="2000" b="1" baseline="0" dirty="0" smtClean="0"/>
                        <a:t> עם תא"ל במיל' </a:t>
                      </a:r>
                      <a:r>
                        <a:rPr lang="he-IL" sz="2000" b="1" baseline="0" dirty="0" err="1" smtClean="0"/>
                        <a:t>אמל</a:t>
                      </a:r>
                      <a:r>
                        <a:rPr lang="he-IL" sz="2000" b="1" baseline="0" dirty="0" smtClean="0"/>
                        <a:t> </a:t>
                      </a:r>
                      <a:r>
                        <a:rPr lang="he-IL" sz="2000" b="1" baseline="0" dirty="0" smtClean="0"/>
                        <a:t>אסעד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15.00-17.00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סיור</a:t>
                      </a:r>
                      <a:r>
                        <a:rPr lang="he-IL" sz="2000" b="1" baseline="0" dirty="0" smtClean="0"/>
                        <a:t> מוסק בשמי הצפון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17.30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פריסה</a:t>
                      </a:r>
                      <a:r>
                        <a:rPr lang="he-IL" sz="2000" b="1" baseline="0" dirty="0" smtClean="0"/>
                        <a:t> ופיזור ברגבים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82436" y="318655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נושאים להמשך</a:t>
            </a:r>
            <a:r>
              <a:rPr kumimoji="0" lang="he-IL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 תוכנית </a:t>
            </a:r>
            <a:r>
              <a:rPr kumimoji="0" lang="he-IL" sz="5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מב"ל</a:t>
            </a:r>
            <a:endParaRPr kumimoji="0" lang="he-IL" sz="5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374073" y="1218427"/>
          <a:ext cx="11166764" cy="207000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583382"/>
                <a:gridCol w="5583382"/>
              </a:tblGrid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תוכן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שיטת</a:t>
                      </a:r>
                      <a:r>
                        <a:rPr lang="he-IL" baseline="0" dirty="0" smtClean="0"/>
                        <a:t> העברה</a:t>
                      </a:r>
                      <a:endParaRPr lang="he-IL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מים כמשאב</a:t>
                      </a:r>
                      <a:r>
                        <a:rPr lang="he-IL" b="1" baseline="0" dirty="0" smtClean="0"/>
                        <a:t> וכמרחב לאומי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יום מלא</a:t>
                      </a:r>
                      <a:endParaRPr lang="he-IL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תשתיות לאומיות-</a:t>
                      </a:r>
                      <a:r>
                        <a:rPr lang="he-IL" b="1" baseline="0" dirty="0" smtClean="0"/>
                        <a:t> חשמל, גז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כוחות</a:t>
                      </a:r>
                      <a:r>
                        <a:rPr lang="he-IL" b="1" baseline="0" dirty="0" smtClean="0"/>
                        <a:t> שמירת שלום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מ' </a:t>
                      </a:r>
                      <a:r>
                        <a:rPr lang="he-IL" b="1" dirty="0" err="1" smtClean="0"/>
                        <a:t>יוניפיל</a:t>
                      </a:r>
                      <a:endParaRPr lang="he-IL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  <a:buFont typeface="Wingdings" pitchFamily="2" charset="2"/>
              <a:buChar char="q"/>
            </a:pPr>
            <a:r>
              <a:rPr lang="he-IL" sz="3100" b="1" dirty="0" smtClean="0">
                <a:latin typeface="Guttman-Aram" pitchFamily="2" charset="-79"/>
              </a:rPr>
              <a:t> קוד ליבוש- קוד </a:t>
            </a:r>
            <a:r>
              <a:rPr lang="he-IL" sz="3100" b="1" dirty="0" err="1" smtClean="0">
                <a:latin typeface="Guttman-Aram" pitchFamily="2" charset="-79"/>
              </a:rPr>
              <a:t>מב"ל</a:t>
            </a:r>
            <a:r>
              <a:rPr lang="he-IL" sz="3100" b="1" dirty="0" smtClean="0">
                <a:latin typeface="Guttman-Aram" pitchFamily="2" charset="-79"/>
              </a:rPr>
              <a:t>, מכנסי טיולים (לא ג'ינס), נעלי טיולים סגורות</a:t>
            </a:r>
          </a:p>
          <a:p>
            <a:pPr algn="r">
              <a:lnSpc>
                <a:spcPct val="160000"/>
              </a:lnSpc>
              <a:buFont typeface="Wingdings" pitchFamily="2" charset="2"/>
              <a:buChar char="q"/>
            </a:pPr>
            <a:r>
              <a:rPr lang="he-IL" sz="3100" b="1" dirty="0" smtClean="0">
                <a:latin typeface="Guttman-Aram" pitchFamily="2" charset="-79"/>
              </a:rPr>
              <a:t> ליבוש חם, מטריות</a:t>
            </a:r>
          </a:p>
          <a:p>
            <a:pPr algn="r">
              <a:lnSpc>
                <a:spcPct val="160000"/>
              </a:lnSpc>
              <a:buFont typeface="Wingdings" pitchFamily="2" charset="2"/>
              <a:buChar char="q"/>
            </a:pPr>
            <a:r>
              <a:rPr lang="he-IL" sz="3100" b="1" dirty="0" smtClean="0">
                <a:latin typeface="Guttman-Aram" pitchFamily="2" charset="-79"/>
              </a:rPr>
              <a:t> מד"ס </a:t>
            </a:r>
            <a:r>
              <a:rPr lang="he-IL" sz="3100" b="1" dirty="0" smtClean="0">
                <a:latin typeface="Guttman-Aram" pitchFamily="2" charset="-79"/>
              </a:rPr>
              <a:t>רשות</a:t>
            </a:r>
            <a:endParaRPr lang="he-IL" sz="3100" b="1" dirty="0" smtClean="0">
              <a:latin typeface="Guttman-Aram" pitchFamily="2" charset="-79"/>
            </a:endParaRPr>
          </a:p>
          <a:p>
            <a:pPr algn="r">
              <a:lnSpc>
                <a:spcPct val="160000"/>
              </a:lnSpc>
              <a:buFont typeface="Wingdings" pitchFamily="2" charset="2"/>
              <a:buChar char="q"/>
            </a:pPr>
            <a:endParaRPr lang="he-IL" sz="3100" b="1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דגשים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4400" b="1" dirty="0" smtClean="0">
                <a:latin typeface="Guttman-Aram" pitchFamily="2" charset="-79"/>
              </a:rPr>
              <a:t>ביטחון לאומי זה לא לחלשים</a:t>
            </a:r>
          </a:p>
          <a:p>
            <a:pPr algn="r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4400" b="1" dirty="0" smtClean="0">
                <a:latin typeface="Guttman-Aram" pitchFamily="2" charset="-79"/>
              </a:rPr>
              <a:t>מחפשים את הפוני...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תאום</a:t>
            </a:r>
            <a:r>
              <a:rPr kumimoji="0" lang="he-IL" sz="5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 ציפיות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pic>
        <p:nvPicPr>
          <p:cNvPr id="1030" name="Picture 6" descr="תוצאת תמונה עבור טורף סוס זברה"/>
          <p:cNvPicPr>
            <a:picLocks noChangeAspect="1" noChangeArrowheads="1"/>
          </p:cNvPicPr>
          <p:nvPr/>
        </p:nvPicPr>
        <p:blipFill>
          <a:blip r:embed="rId3">
            <a:lum bright="-2000" contrast="63000"/>
          </a:blip>
          <a:srcRect/>
          <a:stretch>
            <a:fillRect/>
          </a:stretch>
        </p:blipFill>
        <p:spPr bwMode="auto">
          <a:xfrm>
            <a:off x="206256" y="2606722"/>
            <a:ext cx="5648633" cy="3179525"/>
          </a:xfrm>
          <a:prstGeom prst="rect">
            <a:avLst/>
          </a:prstGeom>
          <a:noFill/>
          <a:effectLst>
            <a:outerShdw blurRad="5715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3100" b="1" dirty="0" smtClean="0">
              <a:latin typeface="Guttman-Aram" pitchFamily="2" charset="-79"/>
            </a:endParaRPr>
          </a:p>
          <a:p>
            <a:pPr algn="r">
              <a:lnSpc>
                <a:spcPct val="160000"/>
              </a:lnSpc>
              <a:buFont typeface="Wingdings" pitchFamily="2" charset="2"/>
              <a:buChar char="q"/>
            </a:pPr>
            <a:endParaRPr lang="he-IL" sz="3100" b="1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s://lh3.googleusercontent.com/4Rkd11FycTOWENc81D_HFHQ0nVOo1-9vPjN2sNTz79YDySxL_XAeLKeP9PyMjzOMPHE-Woj5BDPi8TEMA6wDIOtVVO9RiXxg8IIvb1E3q26K8QWV0KkypZwkavtyphna0V9LfhEbQCjSIHPpRsUDpPhIEzlR9SAHmxlr4AS6Wk6ABcIPkpYr0M-iMK3KJV4XEt_qdPHsFXuILxvNEjn-ZOtrAe-Irxn4QCgOSLVr-zkhvPtzKes0SnCLkembr9xTU1MhtUkBJGb1vONr7WTZ1GtzG9qnMqxRsUiTNlFJc-Lu91DoCcoFYq3zW9KF51Nemo_TOsRIVtpuOseqM88-wuWqIPVUbDQtd5UHtaRecZADapdpPGCVQ3bsIC6Cz3JJ41My7JNv87vFhLDTJpBJMDjQ44InNit-Bz-E6q198zezcHqvDtgDdQQEuHwPZp_ifsJJnN3ggfdSSgXxJHDoR4cEJgLteAgWCxfqB14G0DIaChv9olugNeC3-p5lJooQuKiMeTs_8b3yEIJI7yUAeQ5xE2CvZane7K5miC_7qlX8WoXeshh2yrjsUEw8U8nHNbgGH64-Hf-wj0M6zFLzWsBMv4uU4P1MiISPQgjkHr2AArZkk5xenY9onhye-mprqmMeBpUCvEFrF7IueCNE1nZBvQiHIEHBHhQ5tFJCP_hXp5GTgKDXc_ju=w514-h914-no"/>
          <p:cNvPicPr>
            <a:picLocks noChangeAspect="1" noChangeArrowheads="1"/>
          </p:cNvPicPr>
          <p:nvPr/>
        </p:nvPicPr>
        <p:blipFill>
          <a:blip r:embed="rId3"/>
          <a:srcRect l="5460" t="4388" r="3161" b="15969"/>
          <a:stretch>
            <a:fillRect/>
          </a:stretch>
        </p:blipFill>
        <p:spPr bwMode="auto">
          <a:xfrm>
            <a:off x="3252651" y="222069"/>
            <a:ext cx="5055325" cy="6196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82677"/>
            <a:ext cx="9147142" cy="1694468"/>
          </a:xfrm>
        </p:spPr>
        <p:txBody>
          <a:bodyPr>
            <a:normAutofit/>
          </a:bodyPr>
          <a:lstStyle/>
          <a:p>
            <a:endParaRPr lang="he-IL" sz="4800" dirty="0">
              <a:latin typeface="Guttman-Aram" pitchFamily="2" charset="-79"/>
              <a:cs typeface="Guttman-Aram" pitchFamily="2" charset="-79"/>
            </a:endParaRPr>
          </a:p>
        </p:txBody>
      </p:sp>
      <p:pic>
        <p:nvPicPr>
          <p:cNvPr id="1026" name="Picture 2" descr="C:\Users\user\Desktop\תמונה למצגת סיור.jpg"/>
          <p:cNvPicPr>
            <a:picLocks noChangeAspect="1" noChangeArrowheads="1"/>
          </p:cNvPicPr>
          <p:nvPr/>
        </p:nvPicPr>
        <p:blipFill>
          <a:blip r:embed="rId2">
            <a:lum bright="13000" contrast="24000"/>
          </a:blip>
          <a:srcRect/>
          <a:stretch>
            <a:fillRect/>
          </a:stretch>
        </p:blipFill>
        <p:spPr bwMode="auto">
          <a:xfrm>
            <a:off x="0" y="0"/>
            <a:ext cx="12191999" cy="6864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4800" b="1" dirty="0" smtClean="0">
                <a:latin typeface="Guttman-Aram" pitchFamily="2" charset="-79"/>
                <a:cs typeface="Guttman-Aram" pitchFamily="2" charset="-79"/>
              </a:rPr>
              <a:t> </a:t>
            </a:r>
            <a:r>
              <a:rPr lang="he-IL" sz="4400" b="1" u="sng" dirty="0" smtClean="0">
                <a:latin typeface="Guttman-Aram" pitchFamily="2" charset="-79"/>
              </a:rPr>
              <a:t>הכרות עם המרחב הצפוני </a:t>
            </a:r>
            <a:r>
              <a:rPr lang="he-IL" sz="4400" b="1" dirty="0" smtClean="0">
                <a:latin typeface="Guttman-Aram" pitchFamily="2" charset="-79"/>
              </a:rPr>
              <a:t>על כלל מרכיבי </a:t>
            </a:r>
            <a:r>
              <a:rPr lang="he-IL" sz="4400" b="1" dirty="0" err="1" smtClean="0">
                <a:latin typeface="Guttman-Aram" pitchFamily="2" charset="-79"/>
              </a:rPr>
              <a:t>הבטל"ם</a:t>
            </a:r>
            <a:endParaRPr lang="he-IL" sz="4400" b="1" dirty="0" smtClean="0">
              <a:latin typeface="Guttman-Aram" pitchFamily="2" charset="-79"/>
            </a:endParaRPr>
          </a:p>
          <a:p>
            <a:pPr algn="r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4400" b="1" dirty="0" smtClean="0">
                <a:latin typeface="Guttman-Aram" pitchFamily="2" charset="-79"/>
              </a:rPr>
              <a:t> למידה של </a:t>
            </a:r>
            <a:r>
              <a:rPr lang="he-IL" sz="4400" b="1" u="sng" dirty="0" smtClean="0">
                <a:latin typeface="Guttman-Aram" pitchFamily="2" charset="-79"/>
              </a:rPr>
              <a:t>מערכת היחסים </a:t>
            </a:r>
            <a:r>
              <a:rPr lang="he-IL" sz="4400" b="1" dirty="0" smtClean="0">
                <a:latin typeface="Guttman-Aram" pitchFamily="2" charset="-79"/>
              </a:rPr>
              <a:t>בין השחקנים השונים והשפעתם על </a:t>
            </a:r>
            <a:r>
              <a:rPr lang="he-IL" sz="4400" b="1" dirty="0" err="1" smtClean="0">
                <a:latin typeface="Guttman-Aram" pitchFamily="2" charset="-79"/>
              </a:rPr>
              <a:t>בטל"ם</a:t>
            </a:r>
            <a:endParaRPr lang="he-IL" sz="4400" b="1" dirty="0" smtClean="0">
              <a:latin typeface="Guttman-Aram" pitchFamily="2" charset="-79"/>
            </a:endParaRPr>
          </a:p>
          <a:p>
            <a:pPr algn="r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4400" b="1" dirty="0" smtClean="0">
                <a:latin typeface="Guttman-Aram" pitchFamily="2" charset="-79"/>
              </a:rPr>
              <a:t> למידה בהקשר </a:t>
            </a:r>
            <a:r>
              <a:rPr lang="he-IL" sz="4400" b="1" u="sng" dirty="0" smtClean="0">
                <a:latin typeface="Guttman-Aram" pitchFamily="2" charset="-79"/>
              </a:rPr>
              <a:t>למיקום המנהיגות </a:t>
            </a:r>
            <a:r>
              <a:rPr lang="he-IL" sz="4400" b="1" dirty="0" smtClean="0">
                <a:latin typeface="Guttman-Aram" pitchFamily="2" charset="-79"/>
              </a:rPr>
              <a:t>בעיצוב המרחב ומימוש </a:t>
            </a:r>
            <a:r>
              <a:rPr lang="he-IL" sz="4400" b="1" dirty="0" smtClean="0">
                <a:latin typeface="Guttman-Aram" pitchFamily="2" charset="-79"/>
              </a:rPr>
              <a:t>החזון</a:t>
            </a:r>
            <a:endParaRPr lang="he-IL" sz="4400" b="1" dirty="0" smtClean="0">
              <a:latin typeface="Guttman-Aram" pitchFamily="2" charset="-79"/>
            </a:endParaRPr>
          </a:p>
          <a:p>
            <a:pPr algn="r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4400" b="1" dirty="0" smtClean="0">
                <a:latin typeface="Guttman-Aram" pitchFamily="2" charset="-79"/>
              </a:rPr>
              <a:t> למידה של </a:t>
            </a:r>
            <a:r>
              <a:rPr lang="he-IL" sz="4400" b="1" u="sng" dirty="0" smtClean="0">
                <a:latin typeface="Guttman-Aram" pitchFamily="2" charset="-79"/>
              </a:rPr>
              <a:t>תהליכי עיצוב המרחב </a:t>
            </a:r>
            <a:r>
              <a:rPr lang="he-IL" sz="4400" b="1" dirty="0" smtClean="0">
                <a:latin typeface="Guttman-Aram" pitchFamily="2" charset="-79"/>
              </a:rPr>
              <a:t>בראי </a:t>
            </a:r>
            <a:r>
              <a:rPr lang="he-IL" sz="4400" b="1" dirty="0" err="1" smtClean="0">
                <a:latin typeface="Guttman-Aram" pitchFamily="2" charset="-79"/>
              </a:rPr>
              <a:t>הבטל"ם</a:t>
            </a:r>
            <a:endParaRPr lang="he-IL" sz="4400" b="1" dirty="0" smtClean="0">
              <a:latin typeface="Guttman-Aram" pitchFamily="2" charset="-79"/>
            </a:endParaRPr>
          </a:p>
          <a:p>
            <a:pPr algn="r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4400" b="1" dirty="0" smtClean="0">
                <a:latin typeface="Guttman-Aram" pitchFamily="2" charset="-79"/>
              </a:rPr>
              <a:t> בירור "מה לאומי בביטחון הלאומי" בצפון הארץ</a:t>
            </a:r>
            <a:endParaRPr lang="he-IL" sz="4400" b="1" dirty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מטרות הסיור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מטרות משנה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429489" y="1371600"/>
          <a:ext cx="11139056" cy="51058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84764"/>
                <a:gridCol w="2784764"/>
                <a:gridCol w="2784764"/>
                <a:gridCol w="2784764"/>
              </a:tblGrid>
              <a:tr h="819999"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dirty="0" smtClean="0">
                          <a:solidFill>
                            <a:schemeClr val="bg1"/>
                          </a:solidFill>
                        </a:rPr>
                        <a:t>מדיני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dirty="0" smtClean="0">
                          <a:solidFill>
                            <a:schemeClr val="bg1"/>
                          </a:solidFill>
                        </a:rPr>
                        <a:t>חברתי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dirty="0" smtClean="0">
                          <a:solidFill>
                            <a:schemeClr val="bg1"/>
                          </a:solidFill>
                        </a:rPr>
                        <a:t>כלכלי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dirty="0" smtClean="0">
                          <a:solidFill>
                            <a:schemeClr val="bg1"/>
                          </a:solidFill>
                        </a:rPr>
                        <a:t>ביטחוני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819999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מלחמה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ערבי ישראל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מנועי וחסמי צמיחה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המערכת היריבה הצפונית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9999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עיצוב</a:t>
                      </a:r>
                      <a:r>
                        <a:rPr lang="he-IL" sz="2000" b="1" baseline="0" dirty="0" smtClean="0"/>
                        <a:t> גבולות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דרוזים (גליל, </a:t>
                      </a:r>
                      <a:r>
                        <a:rPr lang="he-IL" sz="2000" b="1" dirty="0" err="1" smtClean="0"/>
                        <a:t>רמה"ג</a:t>
                      </a:r>
                      <a:r>
                        <a:rPr lang="he-IL" sz="2000" b="1" dirty="0" smtClean="0"/>
                        <a:t>)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תעשייה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ישובי קו אימות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87204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שטחים</a:t>
                      </a:r>
                      <a:r>
                        <a:rPr lang="he-IL" sz="2000" b="1" baseline="0" dirty="0" smtClean="0"/>
                        <a:t> במחלוקת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התיישבות ופריפריה- שלטון מקומי, בריאות, תכנון, תחבורה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חקלאות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ביטחון פנים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999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יוניפיל</a:t>
                      </a:r>
                      <a:endParaRPr lang="he-IL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מאבק על הקרקעות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תיירות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9999">
                <a:tc>
                  <a:txBody>
                    <a:bodyPr/>
                    <a:lstStyle/>
                    <a:p>
                      <a:pPr rtl="1"/>
                      <a:endParaRPr lang="he-IL" sz="2000" b="1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מים ותשתיות (חשמל וגז)</a:t>
                      </a:r>
                      <a:endParaRPr lang="he-IL" sz="2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837" y="1080655"/>
            <a:ext cx="3657599" cy="2590799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b="1" dirty="0" smtClean="0">
                <a:latin typeface="Guttman-Aram" pitchFamily="2" charset="-79"/>
              </a:rPr>
              <a:t>               ואדי ערה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שיטה- מקרי בוחן גיאוגרפיים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sp>
        <p:nvSpPr>
          <p:cNvPr id="10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3962400" y="1291185"/>
            <a:ext cx="7830961" cy="422292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2600" b="1" dirty="0" smtClean="0">
                <a:latin typeface="Guttman-Aram" pitchFamily="2" charset="-79"/>
              </a:rPr>
              <a:t>הצגת הנושא/אתגר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he-IL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הצגת התפתחות הנושא על ציר הזמן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2600" b="1" dirty="0" smtClean="0">
                <a:latin typeface="Guttman-Aram" pitchFamily="2" charset="-79"/>
              </a:rPr>
              <a:t>הצגת מערכת </a:t>
            </a:r>
            <a:r>
              <a:rPr lang="he-IL" sz="2600" b="1" dirty="0" smtClean="0">
                <a:latin typeface="Guttman-Aram" pitchFamily="2" charset="-79"/>
              </a:rPr>
              <a:t>זיקות ויחסי גומלין</a:t>
            </a:r>
            <a:endParaRPr lang="he-IL" sz="2600" b="1" dirty="0" smtClean="0">
              <a:latin typeface="Guttman-Aram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מיקום המנהיגות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סקירות</a:t>
            </a:r>
            <a:r>
              <a:rPr kumimoji="0" lang="he-IL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בזק "מה לאומי..</a:t>
            </a:r>
            <a:r>
              <a:rPr kumimoji="0" lang="he-IL" sz="2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." </a:t>
            </a:r>
            <a:r>
              <a:rPr kumimoji="0" lang="he-IL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במרחב הצפון</a:t>
            </a:r>
            <a:endParaRPr kumimoji="0" lang="he-IL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</p:txBody>
      </p:sp>
      <p:sp>
        <p:nvSpPr>
          <p:cNvPr id="11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76401" y="1773383"/>
            <a:ext cx="3740726" cy="2590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                טבריה</a:t>
            </a:r>
          </a:p>
        </p:txBody>
      </p:sp>
      <p:sp>
        <p:nvSpPr>
          <p:cNvPr id="12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136074" y="2438401"/>
            <a:ext cx="3713017" cy="25907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             רמת</a:t>
            </a:r>
            <a:r>
              <a:rPr kumimoji="0" lang="he-IL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הגולן</a:t>
            </a: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</p:txBody>
      </p:sp>
      <p:sp>
        <p:nvSpPr>
          <p:cNvPr id="1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429492" y="3048001"/>
            <a:ext cx="3920835" cy="25907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              גליל-</a:t>
            </a:r>
            <a:r>
              <a:rPr kumimoji="0" lang="he-IL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תפן</a:t>
            </a: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706578" y="3701988"/>
          <a:ext cx="3435932" cy="17289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8983"/>
                <a:gridCol w="858983"/>
                <a:gridCol w="858983"/>
                <a:gridCol w="858983"/>
              </a:tblGrid>
              <a:tr h="213413">
                <a:tc>
                  <a:txBody>
                    <a:bodyPr/>
                    <a:lstStyle/>
                    <a:p>
                      <a:pPr algn="ctr" rtl="1"/>
                      <a:r>
                        <a:rPr lang="he-IL" sz="800" b="1" dirty="0" smtClean="0">
                          <a:solidFill>
                            <a:schemeClr val="bg1"/>
                          </a:solidFill>
                        </a:rPr>
                        <a:t>מדיני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b="1" dirty="0" smtClean="0">
                          <a:solidFill>
                            <a:schemeClr val="bg1"/>
                          </a:solidFill>
                        </a:rPr>
                        <a:t>חברתי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b="1" dirty="0" smtClean="0">
                          <a:solidFill>
                            <a:schemeClr val="bg1"/>
                          </a:solidFill>
                        </a:rPr>
                        <a:t>כלכלי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b="1" dirty="0" smtClean="0">
                          <a:solidFill>
                            <a:schemeClr val="bg1"/>
                          </a:solidFill>
                        </a:rPr>
                        <a:t>ביטחוני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335363"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עיצוב גבולות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ערבי ישראל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מנועי וחסי צמיחה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המערכת היריבה הצפונית</a:t>
                      </a:r>
                      <a:endParaRPr lang="he-IL" sz="800" b="1" dirty="0"/>
                    </a:p>
                  </a:txBody>
                  <a:tcPr/>
                </a:tc>
              </a:tr>
              <a:tr h="335363"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שטחים במחלוקת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דרוזים (גליל, </a:t>
                      </a:r>
                      <a:r>
                        <a:rPr lang="he-IL" sz="800" b="1" dirty="0" err="1" smtClean="0"/>
                        <a:t>רמה"ג</a:t>
                      </a:r>
                      <a:r>
                        <a:rPr lang="he-IL" sz="800" b="1" dirty="0" smtClean="0"/>
                        <a:t>)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תעשייה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ישובי קו אימות</a:t>
                      </a:r>
                      <a:endParaRPr lang="he-IL" sz="800" b="1" dirty="0"/>
                    </a:p>
                  </a:txBody>
                  <a:tcPr/>
                </a:tc>
              </a:tr>
              <a:tr h="509577">
                <a:tc>
                  <a:txBody>
                    <a:bodyPr/>
                    <a:lstStyle/>
                    <a:p>
                      <a:pPr rtl="1"/>
                      <a:endParaRPr lang="he-IL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פריפריה- שלטון מקומי, בריאות, תכנון, תחבורה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חקלאות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ביטחון פנים</a:t>
                      </a:r>
                      <a:endParaRPr lang="he-IL" sz="800" b="1" dirty="0"/>
                    </a:p>
                  </a:txBody>
                  <a:tcPr/>
                </a:tc>
              </a:tr>
              <a:tr h="213413">
                <a:tc>
                  <a:txBody>
                    <a:bodyPr/>
                    <a:lstStyle/>
                    <a:p>
                      <a:pPr rtl="1"/>
                      <a:endParaRPr lang="he-IL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מאבק על קרקעות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תיירות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b="1" dirty="0" smtClean="0">
                <a:solidFill>
                  <a:srgbClr val="FF0000"/>
                </a:solidFill>
                <a:latin typeface="Guttman-Aram" pitchFamily="2" charset="-79"/>
              </a:rPr>
              <a:t>                              </a:t>
            </a:r>
            <a:r>
              <a:rPr lang="he-IL" sz="2800" b="1" dirty="0" smtClean="0">
                <a:solidFill>
                  <a:srgbClr val="FF0000"/>
                </a:solidFill>
                <a:latin typeface="Guttman-Aram" pitchFamily="2" charset="-79"/>
              </a:rPr>
              <a:t>ואדי ערה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שיטה- מקרה בוחן "שערי צפון"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sp>
        <p:nvSpPr>
          <p:cNvPr id="10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7051964" y="1540567"/>
            <a:ext cx="4685978" cy="42229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ערבי ישראל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שלטון מקומי</a:t>
            </a:r>
            <a:endParaRPr kumimoji="0" lang="he-IL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בטחון פנים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תכנון הבנייה</a:t>
            </a:r>
            <a:endParaRPr kumimoji="0" lang="he-I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1039092" y="2261115"/>
          <a:ext cx="5555672" cy="32000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/>
                <a:gridCol w="1388918"/>
                <a:gridCol w="1388918"/>
                <a:gridCol w="1388918"/>
              </a:tblGrid>
              <a:tr h="3946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מדיני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חברתי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כלכלי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ביטחוני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620215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עיצוב גבולות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ערבי ישראל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מנועי וחסמי צמיחה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המערכת היריבה הצפונית</a:t>
                      </a:r>
                      <a:endParaRPr lang="he-IL" sz="1400" b="1" dirty="0"/>
                    </a:p>
                  </a:txBody>
                  <a:tcPr/>
                </a:tc>
              </a:tr>
              <a:tr h="620215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שטחים במחלוקת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דרוזים (גליל, </a:t>
                      </a:r>
                      <a:r>
                        <a:rPr lang="he-IL" sz="1400" b="1" dirty="0" err="1" smtClean="0"/>
                        <a:t>רמה"ג</a:t>
                      </a:r>
                      <a:r>
                        <a:rPr lang="he-IL" sz="1400" b="1" dirty="0" smtClean="0"/>
                        <a:t>)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תעשייה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ישובי קו אימות</a:t>
                      </a:r>
                      <a:endParaRPr lang="he-IL" sz="1400" b="1" dirty="0"/>
                    </a:p>
                  </a:txBody>
                  <a:tcPr/>
                </a:tc>
              </a:tr>
              <a:tr h="942403">
                <a:tc>
                  <a:txBody>
                    <a:bodyPr/>
                    <a:lstStyle/>
                    <a:p>
                      <a:pPr rtl="1"/>
                      <a:endParaRPr lang="he-I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התיישבות ופריפריה-</a:t>
                      </a:r>
                      <a:r>
                        <a:rPr lang="he-IL" sz="1400" b="1" dirty="0" smtClean="0"/>
                        <a:t> שלטון מקומי, בריאות, תכנון, תחבורה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חקלאות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ביטחון פנים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20061">
                <a:tc>
                  <a:txBody>
                    <a:bodyPr/>
                    <a:lstStyle/>
                    <a:p>
                      <a:pPr rtl="1"/>
                      <a:endParaRPr lang="he-I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מאבק על הקרקעות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תיירות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sz="2800" b="1" dirty="0" smtClean="0">
                <a:solidFill>
                  <a:srgbClr val="FF0000"/>
                </a:solidFill>
                <a:latin typeface="Guttman-Aram" pitchFamily="2" charset="-79"/>
              </a:rPr>
              <a:t>                          טבריה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" y="335222"/>
            <a:ext cx="11901054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שיטה- מקרה בוחן "בירת </a:t>
            </a:r>
            <a:r>
              <a:rPr lang="he-IL" sz="5200" b="1" dirty="0" err="1" smtClean="0">
                <a:latin typeface="Guttman-Aram" pitchFamily="2" charset="-79"/>
              </a:rPr>
              <a:t>הפריפריה</a:t>
            </a:r>
            <a:r>
              <a:rPr lang="he-IL" sz="5200" b="1" dirty="0" smtClean="0">
                <a:latin typeface="Guttman-Aram" pitchFamily="2" charset="-79"/>
              </a:rPr>
              <a:t>?"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sp>
        <p:nvSpPr>
          <p:cNvPr id="10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7051964" y="1540567"/>
            <a:ext cx="4685978" cy="422292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שלטון מקומי- פוטנציאל 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   מול מימוש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עיר מעורבת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בריאות</a:t>
            </a:r>
            <a:endParaRPr kumimoji="0" lang="he-IL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תיירות</a:t>
            </a: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1039092" y="2261115"/>
          <a:ext cx="5555672" cy="32000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/>
                <a:gridCol w="1388918"/>
                <a:gridCol w="1388918"/>
                <a:gridCol w="1388918"/>
              </a:tblGrid>
              <a:tr h="3946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מדיני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חברתי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כלכלי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ביטחוני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620215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עיצוב גבולות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ערבי ישראל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מנועי וחסמי צמיחה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המערכת היריבה הצפונית</a:t>
                      </a:r>
                      <a:endParaRPr lang="he-IL" sz="1400" b="1" dirty="0"/>
                    </a:p>
                  </a:txBody>
                  <a:tcPr/>
                </a:tc>
              </a:tr>
              <a:tr h="620215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שטחים במחלוקת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דרוזים (גליל, </a:t>
                      </a:r>
                      <a:r>
                        <a:rPr lang="he-IL" sz="1400" b="1" dirty="0" err="1" smtClean="0"/>
                        <a:t>רמה"ג</a:t>
                      </a:r>
                      <a:r>
                        <a:rPr lang="he-IL" sz="1400" b="1" dirty="0" smtClean="0"/>
                        <a:t>)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תעשייה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ישובי קו אימות</a:t>
                      </a:r>
                      <a:endParaRPr lang="he-IL" sz="1400" b="1" dirty="0"/>
                    </a:p>
                  </a:txBody>
                  <a:tcPr/>
                </a:tc>
              </a:tr>
              <a:tr h="942403">
                <a:tc>
                  <a:txBody>
                    <a:bodyPr/>
                    <a:lstStyle/>
                    <a:p>
                      <a:pPr rtl="1"/>
                      <a:endParaRPr lang="he-I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התיישבות ופריפריה- שלטון מקומי, בריאות, תכנון, תחבורה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חקלאות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ביטחון פנים</a:t>
                      </a:r>
                      <a:endParaRPr lang="he-IL" sz="1400" b="1" dirty="0"/>
                    </a:p>
                  </a:txBody>
                  <a:tcPr/>
                </a:tc>
              </a:tr>
              <a:tr h="620061">
                <a:tc>
                  <a:txBody>
                    <a:bodyPr/>
                    <a:lstStyle/>
                    <a:p>
                      <a:pPr rtl="1"/>
                      <a:endParaRPr lang="he-I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מאבק על הקרקעות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תיירות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sz="2800" b="1" dirty="0" smtClean="0">
                <a:solidFill>
                  <a:srgbClr val="FF0000"/>
                </a:solidFill>
                <a:latin typeface="Guttman-Aram" pitchFamily="2" charset="-79"/>
              </a:rPr>
              <a:t>                       רמת הגולן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שיטה- מקרה בוחן רמת הגולן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sp>
        <p:nvSpPr>
          <p:cNvPr id="10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6082145" y="1540567"/>
            <a:ext cx="5655797" cy="42229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000" b="1" dirty="0" smtClean="0">
                <a:latin typeface="Guttman-Aram" pitchFamily="2" charset="-79"/>
              </a:rPr>
              <a:t>עיצוב גבולות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000" b="1" dirty="0" smtClean="0">
                <a:latin typeface="Guttman-Aram" pitchFamily="2" charset="-79"/>
              </a:rPr>
              <a:t>ממרחב צבאי למרחב אזרחי</a:t>
            </a:r>
            <a:endParaRPr kumimoji="0" lang="he-IL" sz="3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000" b="1" dirty="0" smtClean="0">
                <a:latin typeface="Guttman-Aram" pitchFamily="2" charset="-79"/>
              </a:rPr>
              <a:t>חקלאות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000" b="1" dirty="0" smtClean="0">
                <a:latin typeface="Guttman-Aram" pitchFamily="2" charset="-79"/>
              </a:rPr>
              <a:t>דרוזים</a:t>
            </a:r>
            <a:endParaRPr kumimoji="0" lang="he-IL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1039092" y="2261115"/>
          <a:ext cx="5555672" cy="32000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/>
                <a:gridCol w="1388918"/>
                <a:gridCol w="1388918"/>
                <a:gridCol w="1388918"/>
              </a:tblGrid>
              <a:tr h="3946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מדיני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חברתי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כלכלי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ביטחוני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620215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עיצוב גבולות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ערבי ישראל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מנועי וחסמי צמיחה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המערכת היריבה הצפונית</a:t>
                      </a:r>
                      <a:endParaRPr lang="he-IL" sz="1400" b="1" dirty="0"/>
                    </a:p>
                  </a:txBody>
                  <a:tcPr/>
                </a:tc>
              </a:tr>
              <a:tr h="620215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שטחים במחלוקת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דרוזים (גליל, </a:t>
                      </a:r>
                      <a:r>
                        <a:rPr lang="he-IL" sz="1400" b="1" dirty="0" err="1" smtClean="0"/>
                        <a:t>רמה"ג</a:t>
                      </a:r>
                      <a:r>
                        <a:rPr lang="he-IL" sz="1400" b="1" dirty="0" smtClean="0"/>
                        <a:t>)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תעשייה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ישובי קו אימות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42403">
                <a:tc>
                  <a:txBody>
                    <a:bodyPr/>
                    <a:lstStyle/>
                    <a:p>
                      <a:pPr rtl="1"/>
                      <a:endParaRPr lang="he-I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התיישבות ופריפריה- שלטון מקומי, בריאות, תכנון, תחבורה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חקלאות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ביטחון פנים</a:t>
                      </a:r>
                      <a:endParaRPr lang="he-IL" sz="1400" b="1" dirty="0"/>
                    </a:p>
                  </a:txBody>
                  <a:tcPr/>
                </a:tc>
              </a:tr>
              <a:tr h="620061">
                <a:tc>
                  <a:txBody>
                    <a:bodyPr/>
                    <a:lstStyle/>
                    <a:p>
                      <a:pPr rtl="1"/>
                      <a:endParaRPr lang="he-I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מאבק על הקרקעות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תיירות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798</Words>
  <Application>Microsoft Office PowerPoint</Application>
  <PresentationFormat>מותאם אישית</PresentationFormat>
  <Paragraphs>268</Paragraphs>
  <Slides>20</Slides>
  <Notes>0</Notes>
  <HiddenSlides>5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1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צפון</dc:title>
  <dc:creator>ענת חן</dc:creator>
  <cp:lastModifiedBy>user</cp:lastModifiedBy>
  <cp:revision>143</cp:revision>
  <dcterms:created xsi:type="dcterms:W3CDTF">2019-09-18T11:07:27Z</dcterms:created>
  <dcterms:modified xsi:type="dcterms:W3CDTF">2019-11-16T18:32:35Z</dcterms:modified>
</cp:coreProperties>
</file>