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9" r:id="rId3"/>
    <p:sldId id="260" r:id="rId4"/>
    <p:sldId id="267" r:id="rId5"/>
    <p:sldId id="268" r:id="rId6"/>
    <p:sldId id="269" r:id="rId7"/>
    <p:sldId id="270" r:id="rId8"/>
    <p:sldId id="271" r:id="rId9"/>
    <p:sldId id="272" r:id="rId10"/>
    <p:sldId id="278" r:id="rId11"/>
    <p:sldId id="273" r:id="rId12"/>
    <p:sldId id="274" r:id="rId13"/>
    <p:sldId id="275" r:id="rId14"/>
    <p:sldId id="276" r:id="rId15"/>
    <p:sldId id="280" r:id="rId16"/>
    <p:sldId id="279" r:id="rId17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9966"/>
    <a:srgbClr val="2508F8"/>
    <a:srgbClr val="1C06C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85005" autoAdjust="0"/>
    <p:restoredTop sz="94660"/>
  </p:normalViewPr>
  <p:slideViewPr>
    <p:cSldViewPr snapToGrid="0">
      <p:cViewPr>
        <p:scale>
          <a:sx n="69" d="100"/>
          <a:sy n="69" d="100"/>
        </p:scale>
        <p:origin x="-474" y="-8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8E6547E9-8F3B-4A34-AFD2-DB290C85B3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xmlns="" id="{9D1B665F-75CA-4722-AD5E-A902B6C190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xmlns="" id="{C7BE98DD-B46B-484B-B1C8-E2A78A59E6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FF0DC-1D82-4352-8F79-3B8C5C7B2A7F}" type="datetimeFigureOut">
              <a:rPr lang="he-IL" smtClean="0"/>
              <a:pPr/>
              <a:t>כ"ג/תשרי/תש"פ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xmlns="" id="{FBCCEE17-D379-463A-9146-BA62801B69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xmlns="" id="{D3C149F9-741E-4107-8995-DECC4586B2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966FE-0415-4C0B-B77A-184FF5EBFB45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1273805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ACB4B0DE-8F46-4F9F-8B94-DC5BE20811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xmlns="" id="{86C1AA44-453A-489C-8CB6-9BD1DEBC0F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xmlns="" id="{84A866FD-3A26-4FF6-AAD5-B382952C0B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FF0DC-1D82-4352-8F79-3B8C5C7B2A7F}" type="datetimeFigureOut">
              <a:rPr lang="he-IL" smtClean="0"/>
              <a:pPr/>
              <a:t>כ"ג/תשרי/תש"פ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xmlns="" id="{C6F36D61-B252-453D-9084-3F9ACD4EA8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xmlns="" id="{659ADA58-6CC8-462A-B5FB-3CD912122D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966FE-0415-4C0B-B77A-184FF5EBFB45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3300658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>
            <a:extLst>
              <a:ext uri="{FF2B5EF4-FFF2-40B4-BE49-F238E27FC236}">
                <a16:creationId xmlns:a16="http://schemas.microsoft.com/office/drawing/2014/main" xmlns="" id="{D0C3B1A4-6966-4087-9E2D-E334983298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xmlns="" id="{C25B31FE-22A7-4F35-8F66-3AF746650E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xmlns="" id="{3D8C0303-4DFF-4924-9552-444AC4E13D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FF0DC-1D82-4352-8F79-3B8C5C7B2A7F}" type="datetimeFigureOut">
              <a:rPr lang="he-IL" smtClean="0"/>
              <a:pPr/>
              <a:t>כ"ג/תשרי/תש"פ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xmlns="" id="{75CA2610-28A0-460B-B3C8-1ECF1EE99A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xmlns="" id="{66DA21F1-AE4E-4543-B133-4290B49030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966FE-0415-4C0B-B77A-184FF5EBFB45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1598854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62990B55-D98E-4ED6-9E98-C18BB24B62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xmlns="" id="{E95809BC-A38D-4F2F-A0BE-BD7E37EA77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xmlns="" id="{F5C0131D-E743-4D01-B545-BAB9FAC1FB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FF0DC-1D82-4352-8F79-3B8C5C7B2A7F}" type="datetimeFigureOut">
              <a:rPr lang="he-IL" smtClean="0"/>
              <a:pPr/>
              <a:t>כ"ג/תשרי/תש"פ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xmlns="" id="{9359E2CD-79D7-4AD8-8BEE-618EE0521A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xmlns="" id="{14DBDFAD-6D35-4B69-9A24-D3B61CD2F1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966FE-0415-4C0B-B77A-184FF5EBFB45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975293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5FE0DC45-C1DF-4F65-AEFF-4191AE65A3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xmlns="" id="{BE6492F4-000A-4532-9D5A-778AA825CE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xmlns="" id="{2B6E4E3C-63DE-4C57-A3E2-6DD982D669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FF0DC-1D82-4352-8F79-3B8C5C7B2A7F}" type="datetimeFigureOut">
              <a:rPr lang="he-IL" smtClean="0"/>
              <a:pPr/>
              <a:t>כ"ג/תשרי/תש"פ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xmlns="" id="{36000701-44ED-4F2D-A7D3-EA73D29C32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xmlns="" id="{E1E2E53E-66D5-4266-9556-23868B3A89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966FE-0415-4C0B-B77A-184FF5EBFB45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298345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1A006A2F-027F-4620-966E-77706279DB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xmlns="" id="{D96B78AD-BB56-48D5-A0A4-012143BE3C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xmlns="" id="{10263313-A824-43F1-84C1-2CA3BAF338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xmlns="" id="{AAFC22FF-D452-4AFF-8BCC-FBF95C9B2B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FF0DC-1D82-4352-8F79-3B8C5C7B2A7F}" type="datetimeFigureOut">
              <a:rPr lang="he-IL" smtClean="0"/>
              <a:pPr/>
              <a:t>כ"ג/תשרי/תש"פ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xmlns="" id="{EA6AA92F-E1FE-4B0D-ABC0-4009DBCF79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xmlns="" id="{39AB80AB-F7C6-40BD-A7E7-30646AA2AD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966FE-0415-4C0B-B77A-184FF5EBFB45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4146578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24F996F5-2699-42FC-A932-A364881E56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xmlns="" id="{AC8ECAF2-F2E2-4BFB-BF1E-1C952DA115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xmlns="" id="{EEFD4CF0-C46B-46F9-B89F-ED6528CB47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>
            <a:extLst>
              <a:ext uri="{FF2B5EF4-FFF2-40B4-BE49-F238E27FC236}">
                <a16:creationId xmlns:a16="http://schemas.microsoft.com/office/drawing/2014/main" xmlns="" id="{46FB9CDD-5C6D-430E-8601-046601C649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>
            <a:extLst>
              <a:ext uri="{FF2B5EF4-FFF2-40B4-BE49-F238E27FC236}">
                <a16:creationId xmlns:a16="http://schemas.microsoft.com/office/drawing/2014/main" xmlns="" id="{147B5B0D-7D75-48A9-B56D-E4016ABBC7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>
            <a:extLst>
              <a:ext uri="{FF2B5EF4-FFF2-40B4-BE49-F238E27FC236}">
                <a16:creationId xmlns:a16="http://schemas.microsoft.com/office/drawing/2014/main" xmlns="" id="{EC3C5C3B-4AFE-44DF-A97A-4291A0689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FF0DC-1D82-4352-8F79-3B8C5C7B2A7F}" type="datetimeFigureOut">
              <a:rPr lang="he-IL" smtClean="0"/>
              <a:pPr/>
              <a:t>כ"ג/תשרי/תש"פ</a:t>
            </a:fld>
            <a:endParaRPr lang="he-IL"/>
          </a:p>
        </p:txBody>
      </p:sp>
      <p:sp>
        <p:nvSpPr>
          <p:cNvPr id="8" name="מציין מיקום של כותרת תחתונה 7">
            <a:extLst>
              <a:ext uri="{FF2B5EF4-FFF2-40B4-BE49-F238E27FC236}">
                <a16:creationId xmlns:a16="http://schemas.microsoft.com/office/drawing/2014/main" xmlns="" id="{2739A696-A3BA-4F2D-AD41-A02C540B9C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>
            <a:extLst>
              <a:ext uri="{FF2B5EF4-FFF2-40B4-BE49-F238E27FC236}">
                <a16:creationId xmlns:a16="http://schemas.microsoft.com/office/drawing/2014/main" xmlns="" id="{990E2873-25DC-41B0-A43C-FC4F2A5985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966FE-0415-4C0B-B77A-184FF5EBFB45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2624986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6C93BAD6-6D67-4BA1-8FC2-798AA00971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>
            <a:extLst>
              <a:ext uri="{FF2B5EF4-FFF2-40B4-BE49-F238E27FC236}">
                <a16:creationId xmlns:a16="http://schemas.microsoft.com/office/drawing/2014/main" xmlns="" id="{ABC78F4C-0502-4162-8B35-D8A217003A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FF0DC-1D82-4352-8F79-3B8C5C7B2A7F}" type="datetimeFigureOut">
              <a:rPr lang="he-IL" smtClean="0"/>
              <a:pPr/>
              <a:t>כ"ג/תשרי/תש"פ</a:t>
            </a:fld>
            <a:endParaRPr lang="he-IL"/>
          </a:p>
        </p:txBody>
      </p:sp>
      <p:sp>
        <p:nvSpPr>
          <p:cNvPr id="4" name="מציין מיקום של כותרת תחתונה 3">
            <a:extLst>
              <a:ext uri="{FF2B5EF4-FFF2-40B4-BE49-F238E27FC236}">
                <a16:creationId xmlns:a16="http://schemas.microsoft.com/office/drawing/2014/main" xmlns="" id="{C5FB3592-D1B0-41DB-B090-DCB17FA8F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>
            <a:extLst>
              <a:ext uri="{FF2B5EF4-FFF2-40B4-BE49-F238E27FC236}">
                <a16:creationId xmlns:a16="http://schemas.microsoft.com/office/drawing/2014/main" xmlns="" id="{B35826D0-ABCB-470F-A606-341FA9FA49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966FE-0415-4C0B-B77A-184FF5EBFB45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2994468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>
            <a:extLst>
              <a:ext uri="{FF2B5EF4-FFF2-40B4-BE49-F238E27FC236}">
                <a16:creationId xmlns:a16="http://schemas.microsoft.com/office/drawing/2014/main" xmlns="" id="{38857034-EFDE-4E88-BDFF-512C5010CA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FF0DC-1D82-4352-8F79-3B8C5C7B2A7F}" type="datetimeFigureOut">
              <a:rPr lang="he-IL" smtClean="0"/>
              <a:pPr/>
              <a:t>כ"ג/תשרי/תש"פ</a:t>
            </a:fld>
            <a:endParaRPr lang="he-IL"/>
          </a:p>
        </p:txBody>
      </p:sp>
      <p:sp>
        <p:nvSpPr>
          <p:cNvPr id="3" name="מציין מיקום של כותרת תחתונה 2">
            <a:extLst>
              <a:ext uri="{FF2B5EF4-FFF2-40B4-BE49-F238E27FC236}">
                <a16:creationId xmlns:a16="http://schemas.microsoft.com/office/drawing/2014/main" xmlns="" id="{AB08F04E-7E5B-4FCE-A38C-8BBAC4C196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xmlns="" id="{81C98B39-2B2A-41E3-9050-2821B040C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966FE-0415-4C0B-B77A-184FF5EBFB45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4167830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6A054B3D-EA61-4DDE-900E-C41E4D03DB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xmlns="" id="{83D06B7C-8E46-4A8C-9566-2C499DECB6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xmlns="" id="{D8B83C5B-6C2F-4E6A-8ACD-6C732BB54C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xmlns="" id="{ECD9747E-7645-4417-9454-24F4C9B8BA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FF0DC-1D82-4352-8F79-3B8C5C7B2A7F}" type="datetimeFigureOut">
              <a:rPr lang="he-IL" smtClean="0"/>
              <a:pPr/>
              <a:t>כ"ג/תשרי/תש"פ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xmlns="" id="{C534455F-42D7-47AB-9870-F6319C1E61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xmlns="" id="{296FB122-208C-4484-A3DC-8FBBCE7E6B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966FE-0415-4C0B-B77A-184FF5EBFB45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4155928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74461980-3EE3-43CA-A256-1A1310E08D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>
            <a:extLst>
              <a:ext uri="{FF2B5EF4-FFF2-40B4-BE49-F238E27FC236}">
                <a16:creationId xmlns:a16="http://schemas.microsoft.com/office/drawing/2014/main" xmlns="" id="{0FF54F85-7E78-4086-B9F6-4473441B59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xmlns="" id="{63B7323F-FED5-412A-B975-EAD03DACD2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xmlns="" id="{2D8093DD-F735-44E0-8241-295CF64905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FF0DC-1D82-4352-8F79-3B8C5C7B2A7F}" type="datetimeFigureOut">
              <a:rPr lang="he-IL" smtClean="0"/>
              <a:pPr/>
              <a:t>כ"ג/תשרי/תש"פ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xmlns="" id="{A4CA7E3C-E2C9-4824-BC9D-8BB7F0AD9B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xmlns="" id="{9964E5E0-AFD9-4B3C-BE01-72A6FD941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966FE-0415-4C0B-B77A-184FF5EBFB45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324516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>
            <a:extLst>
              <a:ext uri="{FF2B5EF4-FFF2-40B4-BE49-F238E27FC236}">
                <a16:creationId xmlns:a16="http://schemas.microsoft.com/office/drawing/2014/main" xmlns="" id="{89127C93-3E5E-40BF-AD17-79DDBB36D3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xmlns="" id="{8DB2A034-BA0C-4EE9-8D9B-4C7C5FACC3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xmlns="" id="{BC6BC29D-6A46-4811-BD89-A1D9DC9C29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8FF0DC-1D82-4352-8F79-3B8C5C7B2A7F}" type="datetimeFigureOut">
              <a:rPr lang="he-IL" smtClean="0"/>
              <a:pPr/>
              <a:t>כ"ג/תשרי/תש"פ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xmlns="" id="{25F739E2-ECDD-4AC5-8BEF-DF4D62D73F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xmlns="" id="{3B173D19-3B61-4098-9987-AA7F476B1D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966FE-0415-4C0B-B77A-184FF5EBFB45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3362934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משנה 2">
            <a:extLst>
              <a:ext uri="{FF2B5EF4-FFF2-40B4-BE49-F238E27FC236}">
                <a16:creationId xmlns:a16="http://schemas.microsoft.com/office/drawing/2014/main" xmlns="" id="{1221FAA9-AEAF-445E-AA6D-9343EEDD5E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524000"/>
            <a:ext cx="6456219" cy="3699164"/>
          </a:xfrm>
        </p:spPr>
        <p:txBody>
          <a:bodyPr>
            <a:normAutofit/>
          </a:bodyPr>
          <a:lstStyle/>
          <a:p>
            <a:r>
              <a:rPr lang="he-IL" sz="5800" b="1" dirty="0" smtClean="0">
                <a:latin typeface="Guttman-Aram" pitchFamily="2" charset="-79"/>
                <a:cs typeface="Guttman-Aram" pitchFamily="2" charset="-79"/>
              </a:rPr>
              <a:t>צפון 2040- עיצוב </a:t>
            </a:r>
            <a:r>
              <a:rPr lang="he-IL" sz="5800" b="1" dirty="0">
                <a:latin typeface="Guttman-Aram" pitchFamily="2" charset="-79"/>
                <a:cs typeface="Guttman-Aram" pitchFamily="2" charset="-79"/>
              </a:rPr>
              <a:t>המרחב בראי הביטחון </a:t>
            </a:r>
            <a:r>
              <a:rPr lang="he-IL" sz="5800" b="1" dirty="0" smtClean="0">
                <a:latin typeface="Guttman-Aram" pitchFamily="2" charset="-79"/>
                <a:cs typeface="Guttman-Aram" pitchFamily="2" charset="-79"/>
              </a:rPr>
              <a:t>הלאומי?</a:t>
            </a:r>
          </a:p>
          <a:p>
            <a:r>
              <a:rPr lang="he-IL" b="1" dirty="0" smtClean="0">
                <a:latin typeface="Guttman-Aram" pitchFamily="2" charset="-79"/>
                <a:cs typeface="Guttman-Aram" pitchFamily="2" charset="-79"/>
              </a:rPr>
              <a:t>צוות 3</a:t>
            </a:r>
          </a:p>
          <a:p>
            <a:r>
              <a:rPr lang="he-IL" b="1" dirty="0" smtClean="0">
                <a:latin typeface="Guttman-Aram" pitchFamily="2" charset="-79"/>
                <a:cs typeface="Guttman-Aram" pitchFamily="2" charset="-79"/>
              </a:rPr>
              <a:t>רומן גופמן, אבי קינן, חלי </a:t>
            </a:r>
            <a:r>
              <a:rPr lang="he-IL" b="1" dirty="0" err="1" smtClean="0">
                <a:latin typeface="Guttman-Aram" pitchFamily="2" charset="-79"/>
                <a:cs typeface="Guttman-Aram" pitchFamily="2" charset="-79"/>
              </a:rPr>
              <a:t>קונטנטה</a:t>
            </a:r>
            <a:endParaRPr lang="he-IL" b="1" dirty="0">
              <a:latin typeface="Guttman-Aram" pitchFamily="2" charset="-79"/>
              <a:cs typeface="Guttman-Aram" pitchFamily="2" charset="-79"/>
            </a:endParaRPr>
          </a:p>
        </p:txBody>
      </p:sp>
      <p:grpSp>
        <p:nvGrpSpPr>
          <p:cNvPr id="1026" name="Group 1"/>
          <p:cNvGrpSpPr>
            <a:grpSpLocks/>
          </p:cNvGrpSpPr>
          <p:nvPr/>
        </p:nvGrpSpPr>
        <p:grpSpPr bwMode="auto">
          <a:xfrm>
            <a:off x="584200" y="5749348"/>
            <a:ext cx="10873509" cy="901700"/>
            <a:chOff x="713" y="314"/>
            <a:chExt cx="10987" cy="1420"/>
          </a:xfrm>
        </p:grpSpPr>
        <p:grpSp>
          <p:nvGrpSpPr>
            <p:cNvPr id="2" name="Group 2"/>
            <p:cNvGrpSpPr>
              <a:grpSpLocks/>
            </p:cNvGrpSpPr>
            <p:nvPr/>
          </p:nvGrpSpPr>
          <p:grpSpPr bwMode="auto">
            <a:xfrm>
              <a:off x="713" y="584"/>
              <a:ext cx="10987" cy="514"/>
              <a:chOff x="0" y="0"/>
              <a:chExt cx="20001" cy="20000"/>
            </a:xfrm>
          </p:grpSpPr>
          <p:sp>
            <p:nvSpPr>
              <p:cNvPr id="4" name="Freeform 3"/>
              <p:cNvSpPr>
                <a:spLocks/>
              </p:cNvSpPr>
              <p:nvPr/>
            </p:nvSpPr>
            <p:spPr bwMode="auto">
              <a:xfrm>
                <a:off x="0" y="2218"/>
                <a:ext cx="14321" cy="17782"/>
              </a:xfrm>
              <a:custGeom>
                <a:avLst/>
                <a:gdLst>
                  <a:gd name="T0" fmla="*/ 0 w 20000"/>
                  <a:gd name="T1" fmla="*/ 17743 h 20000"/>
                  <a:gd name="T2" fmla="*/ 726 w 20000"/>
                  <a:gd name="T3" fmla="*/ 0 h 20000"/>
                  <a:gd name="T4" fmla="*/ 14319 w 20000"/>
                  <a:gd name="T5" fmla="*/ 0 h 20000"/>
                  <a:gd name="T6" fmla="*/ 13489 w 20000"/>
                  <a:gd name="T7" fmla="*/ 17743 h 20000"/>
                  <a:gd name="T8" fmla="*/ 113 w 20000"/>
                  <a:gd name="T9" fmla="*/ 17743 h 200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0000" h="20000">
                    <a:moveTo>
                      <a:pt x="0" y="19956"/>
                    </a:moveTo>
                    <a:lnTo>
                      <a:pt x="1014" y="0"/>
                    </a:lnTo>
                    <a:lnTo>
                      <a:pt x="19997" y="0"/>
                    </a:lnTo>
                    <a:lnTo>
                      <a:pt x="18838" y="19956"/>
                    </a:lnTo>
                    <a:lnTo>
                      <a:pt x="158" y="19956"/>
                    </a:lnTo>
                  </a:path>
                </a:pathLst>
              </a:custGeom>
              <a:solidFill>
                <a:srgbClr val="0000FF"/>
              </a:solidFill>
              <a:ln w="254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5" name="Freeform 4"/>
              <p:cNvSpPr>
                <a:spLocks/>
              </p:cNvSpPr>
              <p:nvPr/>
            </p:nvSpPr>
            <p:spPr bwMode="auto">
              <a:xfrm>
                <a:off x="16786" y="0"/>
                <a:ext cx="3215" cy="20000"/>
              </a:xfrm>
              <a:custGeom>
                <a:avLst/>
                <a:gdLst>
                  <a:gd name="T0" fmla="*/ 0 w 20000"/>
                  <a:gd name="T1" fmla="*/ 19961 h 20000"/>
                  <a:gd name="T2" fmla="*/ 726 w 20000"/>
                  <a:gd name="T3" fmla="*/ 0 h 20000"/>
                  <a:gd name="T4" fmla="*/ 3213 w 20000"/>
                  <a:gd name="T5" fmla="*/ 0 h 20000"/>
                  <a:gd name="T6" fmla="*/ 3213 w 20000"/>
                  <a:gd name="T7" fmla="*/ 19961 h 20000"/>
                  <a:gd name="T8" fmla="*/ 104 w 20000"/>
                  <a:gd name="T9" fmla="*/ 19961 h 200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0000" h="20000">
                    <a:moveTo>
                      <a:pt x="0" y="19961"/>
                    </a:moveTo>
                    <a:lnTo>
                      <a:pt x="4519" y="0"/>
                    </a:lnTo>
                    <a:lnTo>
                      <a:pt x="19989" y="0"/>
                    </a:lnTo>
                    <a:lnTo>
                      <a:pt x="19989" y="19961"/>
                    </a:lnTo>
                    <a:lnTo>
                      <a:pt x="646" y="19961"/>
                    </a:lnTo>
                  </a:path>
                </a:pathLst>
              </a:custGeom>
              <a:solidFill>
                <a:srgbClr val="0000FF"/>
              </a:solidFill>
              <a:ln w="254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</p:grpSp>
        <p:pic>
          <p:nvPicPr>
            <p:cNvPr id="6" name="Picture 5" descr="מבל נקי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8670" y="314"/>
              <a:ext cx="1133" cy="1420"/>
            </a:xfrm>
            <a:prstGeom prst="rect">
              <a:avLst/>
            </a:prstGeom>
            <a:noFill/>
          </p:spPr>
        </p:pic>
      </p:grpSp>
      <p:pic>
        <p:nvPicPr>
          <p:cNvPr id="15362" name="Picture 2" descr="https://lh3.googleusercontent.com/BqlchTQTIhaRWZUY6tiScOnzUsRraqcdpXb2az7goXqQLxI79W6tle5yhFD_BRxIMjXG280iwGR_rrIWCfb9xlRp9Vnopx1dtTJRAnZNJlAMXS1jomOJ2Qs2j7r7IINT_SVIryr-ChOUBTM4t7rWdOQnOUFPKoVFmSEdRl98HW_llg_EUOT3VrSaKR2trErwZ5vVRnhJrBIXfaXQJ4e1V7vOs7CLWI2efQICJhOthm3rc6IARAdsaE8IXerzgXxWkhyjSziVFB0SHJ9PsF2vGOjgu9ZNXbaIeM7RlR-1hNUhv4-emqon4CNUlm3AwVpViYGNXrT0saaYFqUIdirQ6pnNm02Hjo1N89B2k_Xu4QA541aSuvUmGw2y3F7ZR-gAl4u-GEkp52UTa-EUlYvDc9tqi-fLx79jXuCSg8Bz2N8Xw83Ca1CseM9MeaNKLYzo1X8vntpelLpn7dMSWhpKFEs3guAtAgE0Tl7FHoem2v-k3AN3tHjAu3EYQ6pv_9WwGpVpnnDmTWZbiHJ0ga3lgidj5taIuDL7S63hW57HvnsKymmqa48k9YSOZ8JkC1oZz2x6J8hyoCHn0Ki-eJbMmxxrLaeNhGoX-bsx_L2ZNVy0r9mn-dk1Ijq1O90_sBDcQplUNXkiXAZO8Ir_oJPGtLr-LDFYZ4OLHsg4Qpwsvm11JB3aJozxVaw=w603-h800-n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71855" y="235527"/>
            <a:ext cx="5112328" cy="53894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840442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משנה 2">
            <a:extLst>
              <a:ext uri="{FF2B5EF4-FFF2-40B4-BE49-F238E27FC236}">
                <a16:creationId xmlns:a16="http://schemas.microsoft.com/office/drawing/2014/main" xmlns="" id="{1221FAA9-AEAF-445E-AA6D-9343EEDD5E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4910" y="1388167"/>
            <a:ext cx="11211469" cy="4222923"/>
          </a:xfrm>
        </p:spPr>
        <p:txBody>
          <a:bodyPr>
            <a:noAutofit/>
          </a:bodyPr>
          <a:lstStyle/>
          <a:p>
            <a:pPr algn="r">
              <a:lnSpc>
                <a:spcPct val="150000"/>
              </a:lnSpc>
              <a:buFont typeface="Wingdings" pitchFamily="2" charset="2"/>
              <a:buChar char="q"/>
            </a:pPr>
            <a:r>
              <a:rPr lang="he-IL" sz="2800" b="1" dirty="0" smtClean="0">
                <a:latin typeface="Guttman-Aram" pitchFamily="2" charset="-79"/>
              </a:rPr>
              <a:t> חוויה מגוונת- עיניים, שכלי ורגשי, שיחות יחיד ופאנלים</a:t>
            </a:r>
          </a:p>
          <a:p>
            <a:pPr algn="r">
              <a:lnSpc>
                <a:spcPct val="150000"/>
              </a:lnSpc>
              <a:buFont typeface="Wingdings" pitchFamily="2" charset="2"/>
              <a:buChar char="q"/>
            </a:pPr>
            <a:r>
              <a:rPr lang="he-IL" sz="2800" b="1" dirty="0" smtClean="0">
                <a:latin typeface="Guttman-Aram" pitchFamily="2" charset="-79"/>
              </a:rPr>
              <a:t> סיורים והכנה מקדימה לכל </a:t>
            </a:r>
            <a:r>
              <a:rPr lang="he-IL" sz="2800" b="1" dirty="0" err="1" smtClean="0">
                <a:latin typeface="Guttman-Aram" pitchFamily="2" charset="-79"/>
              </a:rPr>
              <a:t>בע"ת</a:t>
            </a:r>
            <a:endParaRPr lang="he-IL" sz="2800" b="1" dirty="0" smtClean="0">
              <a:latin typeface="Guttman-Aram" pitchFamily="2" charset="-79"/>
            </a:endParaRPr>
          </a:p>
          <a:p>
            <a:pPr algn="r">
              <a:lnSpc>
                <a:spcPct val="150000"/>
              </a:lnSpc>
              <a:buFont typeface="Wingdings" pitchFamily="2" charset="2"/>
              <a:buChar char="q"/>
            </a:pPr>
            <a:r>
              <a:rPr lang="he-IL" sz="2800" b="1" dirty="0" smtClean="0">
                <a:latin typeface="Guttman-Aram" pitchFamily="2" charset="-79"/>
              </a:rPr>
              <a:t> מעטפת הדרכתית- ספר, חוברת, חומרי עזר</a:t>
            </a:r>
          </a:p>
          <a:p>
            <a:pPr algn="r">
              <a:lnSpc>
                <a:spcPct val="150000"/>
              </a:lnSpc>
              <a:buFont typeface="Wingdings" pitchFamily="2" charset="2"/>
              <a:buChar char="q"/>
            </a:pPr>
            <a:r>
              <a:rPr lang="he-IL" sz="2800" b="1" dirty="0" smtClean="0">
                <a:latin typeface="Guttman-Aram" pitchFamily="2" charset="-79"/>
              </a:rPr>
              <a:t> סביבת הדרכה- במות תצפית, מוכנות </a:t>
            </a:r>
            <a:r>
              <a:rPr lang="he-IL" sz="2800" b="1" dirty="0" err="1" smtClean="0">
                <a:latin typeface="Guttman-Aram" pitchFamily="2" charset="-79"/>
              </a:rPr>
              <a:t>למז"א</a:t>
            </a:r>
            <a:r>
              <a:rPr lang="he-IL" sz="2800" b="1" dirty="0" smtClean="0">
                <a:latin typeface="Guttman-Aram" pitchFamily="2" charset="-79"/>
              </a:rPr>
              <a:t> סוער</a:t>
            </a:r>
          </a:p>
          <a:p>
            <a:pPr algn="r">
              <a:lnSpc>
                <a:spcPct val="150000"/>
              </a:lnSpc>
              <a:buFont typeface="Wingdings" pitchFamily="2" charset="2"/>
              <a:buChar char="q"/>
            </a:pPr>
            <a:r>
              <a:rPr lang="he-IL" sz="2800" b="1" dirty="0" smtClean="0">
                <a:latin typeface="Guttman-Aram" pitchFamily="2" charset="-79"/>
              </a:rPr>
              <a:t> מפות ומשקפות</a:t>
            </a:r>
          </a:p>
          <a:p>
            <a:pPr algn="r">
              <a:lnSpc>
                <a:spcPct val="150000"/>
              </a:lnSpc>
              <a:buFont typeface="Wingdings" pitchFamily="2" charset="2"/>
              <a:buChar char="q"/>
            </a:pPr>
            <a:r>
              <a:rPr lang="he-IL" sz="2800" b="1" dirty="0" smtClean="0">
                <a:latin typeface="Guttman-Aram" pitchFamily="2" charset="-79"/>
              </a:rPr>
              <a:t> עיבוד ביניים, תיעוד מלווה וסיכום</a:t>
            </a:r>
          </a:p>
        </p:txBody>
      </p:sp>
      <p:sp>
        <p:nvSpPr>
          <p:cNvPr id="4" name="כותרת משנה 2">
            <a:extLst>
              <a:ext uri="{FF2B5EF4-FFF2-40B4-BE49-F238E27FC236}">
                <a16:creationId xmlns:a16="http://schemas.microsoft.com/office/drawing/2014/main" xmlns="" id="{1221FAA9-AEAF-445E-AA6D-9343EEDD5ED8}"/>
              </a:ext>
            </a:extLst>
          </p:cNvPr>
          <p:cNvSpPr txBox="1">
            <a:spLocks/>
          </p:cNvSpPr>
          <p:nvPr/>
        </p:nvSpPr>
        <p:spPr>
          <a:xfrm>
            <a:off x="1634836" y="335222"/>
            <a:ext cx="9147142" cy="169446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he-IL" sz="5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ttman-Aram" pitchFamily="2" charset="-79"/>
                <a:ea typeface="+mn-ea"/>
              </a:rPr>
              <a:t>הדרכה</a:t>
            </a:r>
            <a:endParaRPr kumimoji="0" lang="he-IL" sz="5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uttman-Aram" pitchFamily="2" charset="-79"/>
              <a:ea typeface="+mn-ea"/>
            </a:endParaRPr>
          </a:p>
        </p:txBody>
      </p: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584200" y="5749348"/>
            <a:ext cx="10873509" cy="901700"/>
            <a:chOff x="713" y="314"/>
            <a:chExt cx="10987" cy="1420"/>
          </a:xfrm>
        </p:grpSpPr>
        <p:grpSp>
          <p:nvGrpSpPr>
            <p:cNvPr id="5" name="Group 2"/>
            <p:cNvGrpSpPr>
              <a:grpSpLocks/>
            </p:cNvGrpSpPr>
            <p:nvPr/>
          </p:nvGrpSpPr>
          <p:grpSpPr bwMode="auto">
            <a:xfrm>
              <a:off x="713" y="584"/>
              <a:ext cx="10987" cy="514"/>
              <a:chOff x="0" y="0"/>
              <a:chExt cx="20001" cy="20000"/>
            </a:xfrm>
          </p:grpSpPr>
          <p:sp>
            <p:nvSpPr>
              <p:cNvPr id="8" name="Freeform 3"/>
              <p:cNvSpPr>
                <a:spLocks/>
              </p:cNvSpPr>
              <p:nvPr/>
            </p:nvSpPr>
            <p:spPr bwMode="auto">
              <a:xfrm>
                <a:off x="0" y="2218"/>
                <a:ext cx="14321" cy="17782"/>
              </a:xfrm>
              <a:custGeom>
                <a:avLst/>
                <a:gdLst>
                  <a:gd name="T0" fmla="*/ 0 w 20000"/>
                  <a:gd name="T1" fmla="*/ 17743 h 20000"/>
                  <a:gd name="T2" fmla="*/ 726 w 20000"/>
                  <a:gd name="T3" fmla="*/ 0 h 20000"/>
                  <a:gd name="T4" fmla="*/ 14319 w 20000"/>
                  <a:gd name="T5" fmla="*/ 0 h 20000"/>
                  <a:gd name="T6" fmla="*/ 13489 w 20000"/>
                  <a:gd name="T7" fmla="*/ 17743 h 20000"/>
                  <a:gd name="T8" fmla="*/ 113 w 20000"/>
                  <a:gd name="T9" fmla="*/ 17743 h 200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0000" h="20000">
                    <a:moveTo>
                      <a:pt x="0" y="19956"/>
                    </a:moveTo>
                    <a:lnTo>
                      <a:pt x="1014" y="0"/>
                    </a:lnTo>
                    <a:lnTo>
                      <a:pt x="19997" y="0"/>
                    </a:lnTo>
                    <a:lnTo>
                      <a:pt x="18838" y="19956"/>
                    </a:lnTo>
                    <a:lnTo>
                      <a:pt x="158" y="19956"/>
                    </a:lnTo>
                  </a:path>
                </a:pathLst>
              </a:custGeom>
              <a:solidFill>
                <a:srgbClr val="0000FF"/>
              </a:solidFill>
              <a:ln w="254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9" name="Freeform 4"/>
              <p:cNvSpPr>
                <a:spLocks/>
              </p:cNvSpPr>
              <p:nvPr/>
            </p:nvSpPr>
            <p:spPr bwMode="auto">
              <a:xfrm>
                <a:off x="16786" y="0"/>
                <a:ext cx="3215" cy="20000"/>
              </a:xfrm>
              <a:custGeom>
                <a:avLst/>
                <a:gdLst>
                  <a:gd name="T0" fmla="*/ 0 w 20000"/>
                  <a:gd name="T1" fmla="*/ 19961 h 20000"/>
                  <a:gd name="T2" fmla="*/ 726 w 20000"/>
                  <a:gd name="T3" fmla="*/ 0 h 20000"/>
                  <a:gd name="T4" fmla="*/ 3213 w 20000"/>
                  <a:gd name="T5" fmla="*/ 0 h 20000"/>
                  <a:gd name="T6" fmla="*/ 3213 w 20000"/>
                  <a:gd name="T7" fmla="*/ 19961 h 20000"/>
                  <a:gd name="T8" fmla="*/ 104 w 20000"/>
                  <a:gd name="T9" fmla="*/ 19961 h 200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0000" h="20000">
                    <a:moveTo>
                      <a:pt x="0" y="19961"/>
                    </a:moveTo>
                    <a:lnTo>
                      <a:pt x="4519" y="0"/>
                    </a:lnTo>
                    <a:lnTo>
                      <a:pt x="19989" y="0"/>
                    </a:lnTo>
                    <a:lnTo>
                      <a:pt x="19989" y="19961"/>
                    </a:lnTo>
                    <a:lnTo>
                      <a:pt x="646" y="19961"/>
                    </a:lnTo>
                  </a:path>
                </a:pathLst>
              </a:custGeom>
              <a:solidFill>
                <a:srgbClr val="0000FF"/>
              </a:solidFill>
              <a:ln w="254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</p:grpSp>
        <p:pic>
          <p:nvPicPr>
            <p:cNvPr id="7" name="Picture 5" descr="מבל נקי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8670" y="314"/>
              <a:ext cx="1133" cy="1420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xmlns="" val="840442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משנה 2">
            <a:extLst>
              <a:ext uri="{FF2B5EF4-FFF2-40B4-BE49-F238E27FC236}">
                <a16:creationId xmlns:a16="http://schemas.microsoft.com/office/drawing/2014/main" xmlns="" id="{1221FAA9-AEAF-445E-AA6D-9343EEDD5E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4073" y="1388167"/>
            <a:ext cx="11211469" cy="4222923"/>
          </a:xfrm>
        </p:spPr>
        <p:txBody>
          <a:bodyPr>
            <a:normAutofit/>
          </a:bodyPr>
          <a:lstStyle/>
          <a:p>
            <a:pPr algn="r">
              <a:lnSpc>
                <a:spcPct val="160000"/>
              </a:lnSpc>
            </a:pPr>
            <a:endParaRPr lang="he-IL" sz="4400" dirty="0" smtClean="0">
              <a:latin typeface="Guttman-Aram" pitchFamily="2" charset="-79"/>
            </a:endParaRPr>
          </a:p>
        </p:txBody>
      </p:sp>
      <p:sp>
        <p:nvSpPr>
          <p:cNvPr id="4" name="כותרת משנה 2">
            <a:extLst>
              <a:ext uri="{FF2B5EF4-FFF2-40B4-BE49-F238E27FC236}">
                <a16:creationId xmlns:a16="http://schemas.microsoft.com/office/drawing/2014/main" xmlns="" id="{1221FAA9-AEAF-445E-AA6D-9343EEDD5ED8}"/>
              </a:ext>
            </a:extLst>
          </p:cNvPr>
          <p:cNvSpPr txBox="1">
            <a:spLocks/>
          </p:cNvSpPr>
          <p:nvPr/>
        </p:nvSpPr>
        <p:spPr>
          <a:xfrm>
            <a:off x="1551708" y="332509"/>
            <a:ext cx="9147142" cy="169446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he-IL" sz="5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ttman-Aram" pitchFamily="2" charset="-79"/>
                <a:ea typeface="+mn-ea"/>
              </a:rPr>
              <a:t>לו"ז-</a:t>
            </a:r>
            <a:r>
              <a:rPr kumimoji="0" lang="he-IL" sz="5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ttman-Aram" pitchFamily="2" charset="-79"/>
                <a:ea typeface="+mn-ea"/>
              </a:rPr>
              <a:t> יום הכנה (</a:t>
            </a:r>
            <a:r>
              <a:rPr lang="he-IL" sz="5200" b="1" baseline="0" dirty="0" err="1" smtClean="0">
                <a:latin typeface="Guttman-Aram" pitchFamily="2" charset="-79"/>
              </a:rPr>
              <a:t>מב"ל</a:t>
            </a:r>
            <a:r>
              <a:rPr lang="he-IL" sz="5200" b="1" baseline="0" dirty="0" smtClean="0">
                <a:latin typeface="Guttman-Aram" pitchFamily="2" charset="-79"/>
              </a:rPr>
              <a:t> 19.11)</a:t>
            </a:r>
            <a:endParaRPr kumimoji="0" lang="he-IL" sz="5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uttman-Aram" pitchFamily="2" charset="-79"/>
              <a:ea typeface="+mn-ea"/>
            </a:endParaRPr>
          </a:p>
        </p:txBody>
      </p: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584200" y="5749348"/>
            <a:ext cx="10873509" cy="901700"/>
            <a:chOff x="713" y="314"/>
            <a:chExt cx="10987" cy="1420"/>
          </a:xfrm>
        </p:grpSpPr>
        <p:grpSp>
          <p:nvGrpSpPr>
            <p:cNvPr id="5" name="Group 2"/>
            <p:cNvGrpSpPr>
              <a:grpSpLocks/>
            </p:cNvGrpSpPr>
            <p:nvPr/>
          </p:nvGrpSpPr>
          <p:grpSpPr bwMode="auto">
            <a:xfrm>
              <a:off x="713" y="584"/>
              <a:ext cx="10987" cy="514"/>
              <a:chOff x="0" y="0"/>
              <a:chExt cx="20001" cy="20000"/>
            </a:xfrm>
          </p:grpSpPr>
          <p:sp>
            <p:nvSpPr>
              <p:cNvPr id="8" name="Freeform 3"/>
              <p:cNvSpPr>
                <a:spLocks/>
              </p:cNvSpPr>
              <p:nvPr/>
            </p:nvSpPr>
            <p:spPr bwMode="auto">
              <a:xfrm>
                <a:off x="0" y="2218"/>
                <a:ext cx="14321" cy="17782"/>
              </a:xfrm>
              <a:custGeom>
                <a:avLst/>
                <a:gdLst>
                  <a:gd name="T0" fmla="*/ 0 w 20000"/>
                  <a:gd name="T1" fmla="*/ 17743 h 20000"/>
                  <a:gd name="T2" fmla="*/ 726 w 20000"/>
                  <a:gd name="T3" fmla="*/ 0 h 20000"/>
                  <a:gd name="T4" fmla="*/ 14319 w 20000"/>
                  <a:gd name="T5" fmla="*/ 0 h 20000"/>
                  <a:gd name="T6" fmla="*/ 13489 w 20000"/>
                  <a:gd name="T7" fmla="*/ 17743 h 20000"/>
                  <a:gd name="T8" fmla="*/ 113 w 20000"/>
                  <a:gd name="T9" fmla="*/ 17743 h 200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0000" h="20000">
                    <a:moveTo>
                      <a:pt x="0" y="19956"/>
                    </a:moveTo>
                    <a:lnTo>
                      <a:pt x="1014" y="0"/>
                    </a:lnTo>
                    <a:lnTo>
                      <a:pt x="19997" y="0"/>
                    </a:lnTo>
                    <a:lnTo>
                      <a:pt x="18838" y="19956"/>
                    </a:lnTo>
                    <a:lnTo>
                      <a:pt x="158" y="19956"/>
                    </a:lnTo>
                  </a:path>
                </a:pathLst>
              </a:custGeom>
              <a:solidFill>
                <a:srgbClr val="0000FF"/>
              </a:solidFill>
              <a:ln w="254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9" name="Freeform 4"/>
              <p:cNvSpPr>
                <a:spLocks/>
              </p:cNvSpPr>
              <p:nvPr/>
            </p:nvSpPr>
            <p:spPr bwMode="auto">
              <a:xfrm>
                <a:off x="16786" y="0"/>
                <a:ext cx="3215" cy="20000"/>
              </a:xfrm>
              <a:custGeom>
                <a:avLst/>
                <a:gdLst>
                  <a:gd name="T0" fmla="*/ 0 w 20000"/>
                  <a:gd name="T1" fmla="*/ 19961 h 20000"/>
                  <a:gd name="T2" fmla="*/ 726 w 20000"/>
                  <a:gd name="T3" fmla="*/ 0 h 20000"/>
                  <a:gd name="T4" fmla="*/ 3213 w 20000"/>
                  <a:gd name="T5" fmla="*/ 0 h 20000"/>
                  <a:gd name="T6" fmla="*/ 3213 w 20000"/>
                  <a:gd name="T7" fmla="*/ 19961 h 20000"/>
                  <a:gd name="T8" fmla="*/ 104 w 20000"/>
                  <a:gd name="T9" fmla="*/ 19961 h 200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0000" h="20000">
                    <a:moveTo>
                      <a:pt x="0" y="19961"/>
                    </a:moveTo>
                    <a:lnTo>
                      <a:pt x="4519" y="0"/>
                    </a:lnTo>
                    <a:lnTo>
                      <a:pt x="19989" y="0"/>
                    </a:lnTo>
                    <a:lnTo>
                      <a:pt x="19989" y="19961"/>
                    </a:lnTo>
                    <a:lnTo>
                      <a:pt x="646" y="19961"/>
                    </a:lnTo>
                  </a:path>
                </a:pathLst>
              </a:custGeom>
              <a:solidFill>
                <a:srgbClr val="0000FF"/>
              </a:solidFill>
              <a:ln w="254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</p:grpSp>
        <p:pic>
          <p:nvPicPr>
            <p:cNvPr id="7" name="Picture 5" descr="מבל נקי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8670" y="314"/>
              <a:ext cx="1133" cy="1420"/>
            </a:xfrm>
            <a:prstGeom prst="rect">
              <a:avLst/>
            </a:prstGeom>
            <a:noFill/>
          </p:spPr>
        </p:pic>
      </p:grpSp>
      <p:graphicFrame>
        <p:nvGraphicFramePr>
          <p:cNvPr id="10" name="טבלה 9"/>
          <p:cNvGraphicFramePr>
            <a:graphicFrameLocks noGrp="1"/>
          </p:cNvGraphicFramePr>
          <p:nvPr/>
        </p:nvGraphicFramePr>
        <p:xfrm>
          <a:off x="374073" y="1426246"/>
          <a:ext cx="11208327" cy="5232248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736109"/>
                <a:gridCol w="3736109"/>
                <a:gridCol w="3736109"/>
              </a:tblGrid>
              <a:tr h="414001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שעה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תוכן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דגשים</a:t>
                      </a:r>
                      <a:endParaRPr lang="he-IL" dirty="0"/>
                    </a:p>
                  </a:txBody>
                  <a:tcPr/>
                </a:tc>
              </a:tr>
              <a:tr h="414001"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8:30-9.00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הצגת הסיור- רומן גופמן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חלוקת חוברות וספרים</a:t>
                      </a:r>
                      <a:endParaRPr lang="he-IL" b="1" dirty="0"/>
                    </a:p>
                  </a:txBody>
                  <a:tcPr/>
                </a:tc>
              </a:tr>
              <a:tr h="414001"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9:00-10:00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פתיחה- </a:t>
                      </a:r>
                      <a:r>
                        <a:rPr lang="he-IL" b="1" dirty="0" err="1" smtClean="0"/>
                        <a:t>פרופ' </a:t>
                      </a:r>
                      <a:r>
                        <a:rPr lang="he-IL" b="1" dirty="0" smtClean="0"/>
                        <a:t>יוסי בן ארצי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 dirty="0"/>
                    </a:p>
                  </a:txBody>
                  <a:tcPr/>
                </a:tc>
              </a:tr>
              <a:tr h="414001"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10:00-10.30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הפסקה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 dirty="0"/>
                    </a:p>
                  </a:txBody>
                  <a:tcPr/>
                </a:tc>
              </a:tr>
              <a:tr h="414001"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10.30-12.00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פיתוח הצפון בראייה</a:t>
                      </a:r>
                      <a:r>
                        <a:rPr lang="he-IL" b="1" baseline="0" dirty="0" smtClean="0"/>
                        <a:t> לאומית</a:t>
                      </a:r>
                      <a:r>
                        <a:rPr lang="he-IL" b="1" dirty="0" smtClean="0"/>
                        <a:t>- השר אריה דרעי/מנכ"ל מרדכי כהן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 dirty="0"/>
                    </a:p>
                  </a:txBody>
                  <a:tcPr/>
                </a:tc>
              </a:tr>
              <a:tr h="414001"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12:00-13.00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א.צ.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 dirty="0"/>
                    </a:p>
                  </a:txBody>
                  <a:tcPr/>
                </a:tc>
              </a:tr>
              <a:tr h="414001"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13.00-14.30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צפון 2040- מר אורי אילן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 dirty="0"/>
                    </a:p>
                  </a:txBody>
                  <a:tcPr/>
                </a:tc>
              </a:tr>
              <a:tr h="414001"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14.30-15.00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הפסקה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 dirty="0"/>
                    </a:p>
                  </a:txBody>
                  <a:tcPr/>
                </a:tc>
              </a:tr>
              <a:tr h="414001"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15.00-16.00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"סקירת</a:t>
                      </a:r>
                      <a:r>
                        <a:rPr lang="he-IL" b="1" baseline="0" dirty="0" smtClean="0"/>
                        <a:t> </a:t>
                      </a:r>
                      <a:r>
                        <a:rPr lang="he-IL" b="1" baseline="0" dirty="0" smtClean="0"/>
                        <a:t>בטחון </a:t>
                      </a:r>
                      <a:r>
                        <a:rPr lang="he-IL" b="1" baseline="0" dirty="0" smtClean="0"/>
                        <a:t>פנים בצפון"- </a:t>
                      </a:r>
                      <a:r>
                        <a:rPr lang="he-IL" b="1" baseline="0" dirty="0" smtClean="0"/>
                        <a:t>ניצב שמעון לביא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 dirty="0"/>
                    </a:p>
                  </a:txBody>
                  <a:tcPr/>
                </a:tc>
              </a:tr>
              <a:tr h="414001"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16.00-16.15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הפסקה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 dirty="0"/>
                    </a:p>
                  </a:txBody>
                  <a:tcPr/>
                </a:tc>
              </a:tr>
              <a:tr h="414001"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16.15-17.30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צפון סקירה </a:t>
                      </a:r>
                      <a:r>
                        <a:rPr lang="he-IL" b="1" dirty="0" err="1" smtClean="0"/>
                        <a:t>גאופוליטית</a:t>
                      </a:r>
                      <a:r>
                        <a:rPr lang="he-IL" b="1" dirty="0" smtClean="0"/>
                        <a:t>- </a:t>
                      </a:r>
                      <a:r>
                        <a:rPr lang="he-IL" b="1" dirty="0" err="1" smtClean="0"/>
                        <a:t>פרופ' ראסם</a:t>
                      </a:r>
                      <a:r>
                        <a:rPr lang="he-IL" b="1" dirty="0" smtClean="0"/>
                        <a:t> </a:t>
                      </a:r>
                      <a:r>
                        <a:rPr lang="he-IL" b="1" dirty="0" err="1" smtClean="0"/>
                        <a:t>חמאייסי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840442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משנה 2">
            <a:extLst>
              <a:ext uri="{FF2B5EF4-FFF2-40B4-BE49-F238E27FC236}">
                <a16:creationId xmlns:a16="http://schemas.microsoft.com/office/drawing/2014/main" xmlns="" id="{1221FAA9-AEAF-445E-AA6D-9343EEDD5E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4073" y="1388167"/>
            <a:ext cx="11211469" cy="4222923"/>
          </a:xfrm>
        </p:spPr>
        <p:txBody>
          <a:bodyPr>
            <a:normAutofit/>
          </a:bodyPr>
          <a:lstStyle/>
          <a:p>
            <a:pPr algn="r">
              <a:lnSpc>
                <a:spcPct val="160000"/>
              </a:lnSpc>
            </a:pPr>
            <a:endParaRPr lang="he-IL" sz="4400" dirty="0" smtClean="0">
              <a:latin typeface="Guttman-Aram" pitchFamily="2" charset="-79"/>
            </a:endParaRPr>
          </a:p>
        </p:txBody>
      </p:sp>
      <p:sp>
        <p:nvSpPr>
          <p:cNvPr id="4" name="כותרת משנה 2">
            <a:extLst>
              <a:ext uri="{FF2B5EF4-FFF2-40B4-BE49-F238E27FC236}">
                <a16:creationId xmlns:a16="http://schemas.microsoft.com/office/drawing/2014/main" xmlns="" id="{1221FAA9-AEAF-445E-AA6D-9343EEDD5ED8}"/>
              </a:ext>
            </a:extLst>
          </p:cNvPr>
          <p:cNvSpPr txBox="1">
            <a:spLocks/>
          </p:cNvSpPr>
          <p:nvPr/>
        </p:nvSpPr>
        <p:spPr>
          <a:xfrm>
            <a:off x="1454727" y="207818"/>
            <a:ext cx="9147142" cy="169446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he-IL" sz="5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ttman-Aram" pitchFamily="2" charset="-79"/>
                <a:ea typeface="+mn-ea"/>
              </a:rPr>
              <a:t>לו"ז-</a:t>
            </a:r>
            <a:r>
              <a:rPr kumimoji="0" lang="he-IL" sz="5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ttman-Aram" pitchFamily="2" charset="-79"/>
                <a:ea typeface="+mn-ea"/>
              </a:rPr>
              <a:t> </a:t>
            </a:r>
            <a:r>
              <a:rPr lang="he-IL" sz="5200" b="1" dirty="0" smtClean="0">
                <a:latin typeface="Guttman-Aram" pitchFamily="2" charset="-79"/>
              </a:rPr>
              <a:t>יום ג' 26.11</a:t>
            </a:r>
            <a:endParaRPr kumimoji="0" lang="he-IL" sz="5200" b="1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uttman-Aram" pitchFamily="2" charset="-79"/>
              <a:ea typeface="+mn-ea"/>
            </a:endParaRPr>
          </a:p>
        </p:txBody>
      </p: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584200" y="5749348"/>
            <a:ext cx="10873509" cy="901700"/>
            <a:chOff x="713" y="314"/>
            <a:chExt cx="10987" cy="1420"/>
          </a:xfrm>
        </p:grpSpPr>
        <p:grpSp>
          <p:nvGrpSpPr>
            <p:cNvPr id="5" name="Group 2"/>
            <p:cNvGrpSpPr>
              <a:grpSpLocks/>
            </p:cNvGrpSpPr>
            <p:nvPr/>
          </p:nvGrpSpPr>
          <p:grpSpPr bwMode="auto">
            <a:xfrm>
              <a:off x="713" y="584"/>
              <a:ext cx="10987" cy="514"/>
              <a:chOff x="0" y="0"/>
              <a:chExt cx="20001" cy="20000"/>
            </a:xfrm>
          </p:grpSpPr>
          <p:sp>
            <p:nvSpPr>
              <p:cNvPr id="8" name="Freeform 3"/>
              <p:cNvSpPr>
                <a:spLocks/>
              </p:cNvSpPr>
              <p:nvPr/>
            </p:nvSpPr>
            <p:spPr bwMode="auto">
              <a:xfrm>
                <a:off x="0" y="2218"/>
                <a:ext cx="14321" cy="17782"/>
              </a:xfrm>
              <a:custGeom>
                <a:avLst/>
                <a:gdLst>
                  <a:gd name="T0" fmla="*/ 0 w 20000"/>
                  <a:gd name="T1" fmla="*/ 17743 h 20000"/>
                  <a:gd name="T2" fmla="*/ 726 w 20000"/>
                  <a:gd name="T3" fmla="*/ 0 h 20000"/>
                  <a:gd name="T4" fmla="*/ 14319 w 20000"/>
                  <a:gd name="T5" fmla="*/ 0 h 20000"/>
                  <a:gd name="T6" fmla="*/ 13489 w 20000"/>
                  <a:gd name="T7" fmla="*/ 17743 h 20000"/>
                  <a:gd name="T8" fmla="*/ 113 w 20000"/>
                  <a:gd name="T9" fmla="*/ 17743 h 200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0000" h="20000">
                    <a:moveTo>
                      <a:pt x="0" y="19956"/>
                    </a:moveTo>
                    <a:lnTo>
                      <a:pt x="1014" y="0"/>
                    </a:lnTo>
                    <a:lnTo>
                      <a:pt x="19997" y="0"/>
                    </a:lnTo>
                    <a:lnTo>
                      <a:pt x="18838" y="19956"/>
                    </a:lnTo>
                    <a:lnTo>
                      <a:pt x="158" y="19956"/>
                    </a:lnTo>
                  </a:path>
                </a:pathLst>
              </a:custGeom>
              <a:solidFill>
                <a:srgbClr val="0000FF"/>
              </a:solidFill>
              <a:ln w="254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9" name="Freeform 4"/>
              <p:cNvSpPr>
                <a:spLocks/>
              </p:cNvSpPr>
              <p:nvPr/>
            </p:nvSpPr>
            <p:spPr bwMode="auto">
              <a:xfrm>
                <a:off x="16786" y="0"/>
                <a:ext cx="3215" cy="20000"/>
              </a:xfrm>
              <a:custGeom>
                <a:avLst/>
                <a:gdLst>
                  <a:gd name="T0" fmla="*/ 0 w 20000"/>
                  <a:gd name="T1" fmla="*/ 19961 h 20000"/>
                  <a:gd name="T2" fmla="*/ 726 w 20000"/>
                  <a:gd name="T3" fmla="*/ 0 h 20000"/>
                  <a:gd name="T4" fmla="*/ 3213 w 20000"/>
                  <a:gd name="T5" fmla="*/ 0 h 20000"/>
                  <a:gd name="T6" fmla="*/ 3213 w 20000"/>
                  <a:gd name="T7" fmla="*/ 19961 h 20000"/>
                  <a:gd name="T8" fmla="*/ 104 w 20000"/>
                  <a:gd name="T9" fmla="*/ 19961 h 200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0000" h="20000">
                    <a:moveTo>
                      <a:pt x="0" y="19961"/>
                    </a:moveTo>
                    <a:lnTo>
                      <a:pt x="4519" y="0"/>
                    </a:lnTo>
                    <a:lnTo>
                      <a:pt x="19989" y="0"/>
                    </a:lnTo>
                    <a:lnTo>
                      <a:pt x="19989" y="19961"/>
                    </a:lnTo>
                    <a:lnTo>
                      <a:pt x="646" y="19961"/>
                    </a:lnTo>
                  </a:path>
                </a:pathLst>
              </a:custGeom>
              <a:solidFill>
                <a:srgbClr val="0000FF"/>
              </a:solidFill>
              <a:ln w="254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</p:grpSp>
        <p:pic>
          <p:nvPicPr>
            <p:cNvPr id="7" name="Picture 5" descr="מבל נקי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8670" y="314"/>
              <a:ext cx="1133" cy="1420"/>
            </a:xfrm>
            <a:prstGeom prst="rect">
              <a:avLst/>
            </a:prstGeom>
            <a:noFill/>
          </p:spPr>
        </p:pic>
      </p:grpSp>
      <p:graphicFrame>
        <p:nvGraphicFramePr>
          <p:cNvPr id="10" name="טבלה 9"/>
          <p:cNvGraphicFramePr>
            <a:graphicFrameLocks noGrp="1"/>
          </p:cNvGraphicFramePr>
          <p:nvPr/>
        </p:nvGraphicFramePr>
        <p:xfrm>
          <a:off x="332510" y="1024464"/>
          <a:ext cx="11208327" cy="5506568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736109"/>
                <a:gridCol w="4077855"/>
                <a:gridCol w="3394363"/>
              </a:tblGrid>
              <a:tr h="414001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שעה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תוכן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דגשים</a:t>
                      </a:r>
                      <a:endParaRPr lang="he-IL" dirty="0"/>
                    </a:p>
                  </a:txBody>
                  <a:tcPr/>
                </a:tc>
              </a:tr>
              <a:tr h="414001"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7.30-8.00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התכנסות </a:t>
                      </a:r>
                      <a:r>
                        <a:rPr lang="he-IL" b="1" dirty="0" err="1" smtClean="0"/>
                        <a:t>וא</a:t>
                      </a:r>
                      <a:r>
                        <a:rPr lang="he-IL" b="1" dirty="0" smtClean="0"/>
                        <a:t>.ב. ברגבים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 dirty="0"/>
                    </a:p>
                  </a:txBody>
                  <a:tcPr/>
                </a:tc>
              </a:tr>
              <a:tr h="414001"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8.30-10.00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שיחה עם ר' מעוצת ערערה מר מורד </a:t>
                      </a:r>
                      <a:r>
                        <a:rPr lang="he-IL" b="1" dirty="0" err="1" smtClean="0"/>
                        <a:t>יוניס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אופציה הצטרפות של ח"כ</a:t>
                      </a:r>
                      <a:endParaRPr lang="he-IL" b="1" dirty="0"/>
                    </a:p>
                  </a:txBody>
                  <a:tcPr/>
                </a:tc>
              </a:tr>
              <a:tr h="414001"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10.30-11.00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תצפית עם מ' מנכ"ל עוצר מר אבי כהן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מוכנות </a:t>
                      </a:r>
                      <a:r>
                        <a:rPr lang="he-IL" b="1" dirty="0" err="1" smtClean="0"/>
                        <a:t>מז"א</a:t>
                      </a:r>
                      <a:r>
                        <a:rPr lang="he-IL" b="1" dirty="0" smtClean="0"/>
                        <a:t> </a:t>
                      </a:r>
                      <a:r>
                        <a:rPr lang="he-IL" b="1" dirty="0" smtClean="0"/>
                        <a:t>סוער</a:t>
                      </a:r>
                      <a:endParaRPr lang="he-IL" b="1" dirty="0"/>
                    </a:p>
                  </a:txBody>
                  <a:tcPr/>
                </a:tc>
              </a:tr>
              <a:tr h="414001"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11.15-12.15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סקירה עם נציב </a:t>
                      </a:r>
                      <a:r>
                        <a:rPr lang="he-IL" b="1" dirty="0" err="1" smtClean="0"/>
                        <a:t>בדימ' </a:t>
                      </a:r>
                      <a:r>
                        <a:rPr lang="he-IL" b="1" dirty="0" smtClean="0"/>
                        <a:t>אליק רון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מי עמי</a:t>
                      </a:r>
                      <a:endParaRPr lang="he-IL" b="1" dirty="0"/>
                    </a:p>
                  </a:txBody>
                  <a:tcPr/>
                </a:tc>
              </a:tr>
              <a:tr h="414001"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12.15-13.00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א.צ.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מי עמי, קייטרינג</a:t>
                      </a:r>
                      <a:endParaRPr lang="he-IL" b="1" dirty="0"/>
                    </a:p>
                  </a:txBody>
                  <a:tcPr/>
                </a:tc>
              </a:tr>
              <a:tr h="414001"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14.30-15.30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סקירה</a:t>
                      </a:r>
                      <a:r>
                        <a:rPr lang="he-IL" b="1" baseline="0" dirty="0" smtClean="0"/>
                        <a:t> בריאות בפריפריה- </a:t>
                      </a:r>
                      <a:r>
                        <a:rPr lang="he-IL" b="1" baseline="0" dirty="0" smtClean="0"/>
                        <a:t>מנהל </a:t>
                      </a:r>
                      <a:r>
                        <a:rPr lang="he-IL" b="1" baseline="0" dirty="0" err="1" smtClean="0"/>
                        <a:t>בה"ח</a:t>
                      </a:r>
                      <a:r>
                        <a:rPr lang="he-IL" b="1" baseline="0" dirty="0" smtClean="0"/>
                        <a:t> ד"ר </a:t>
                      </a:r>
                      <a:r>
                        <a:rPr lang="he-IL" b="1" baseline="0" dirty="0" smtClean="0"/>
                        <a:t>ארז און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המלון סקוטי</a:t>
                      </a:r>
                      <a:endParaRPr lang="he-IL" b="1" dirty="0"/>
                    </a:p>
                  </a:txBody>
                  <a:tcPr/>
                </a:tc>
              </a:tr>
              <a:tr h="414001"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15.45-18.00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סיור ופאנל</a:t>
                      </a:r>
                      <a:r>
                        <a:rPr lang="he-IL" b="1" baseline="0" dirty="0" smtClean="0"/>
                        <a:t> "טבריה בין פוטנציאל למימוש"- מנכ"ל אשכול רשויות, מנכ"ל התאחדות המלונות, נציגי חרדים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טיילת</a:t>
                      </a:r>
                    </a:p>
                    <a:p>
                      <a:pPr rtl="1"/>
                      <a:r>
                        <a:rPr lang="he-IL" b="1" dirty="0" smtClean="0"/>
                        <a:t>פריסה קלה</a:t>
                      </a:r>
                      <a:endParaRPr lang="he-IL" b="1" dirty="0"/>
                    </a:p>
                  </a:txBody>
                  <a:tcPr/>
                </a:tc>
              </a:tr>
              <a:tr h="414001"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18.00-21.00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סיור</a:t>
                      </a:r>
                      <a:r>
                        <a:rPr lang="he-IL" b="1" baseline="0" dirty="0" smtClean="0"/>
                        <a:t> "במקום בו יעצור </a:t>
                      </a:r>
                      <a:r>
                        <a:rPr lang="he-IL" b="1" baseline="0" dirty="0" err="1" smtClean="0"/>
                        <a:t>מב"ל</a:t>
                      </a:r>
                      <a:r>
                        <a:rPr lang="he-IL" b="1" baseline="0" dirty="0" smtClean="0"/>
                        <a:t> יקבעו גבולות". רכבת </a:t>
                      </a:r>
                      <a:r>
                        <a:rPr lang="he-IL" b="1" baseline="0" dirty="0" err="1" smtClean="0"/>
                        <a:t>חיג'זית</a:t>
                      </a:r>
                      <a:r>
                        <a:rPr lang="he-IL" b="1" baseline="0" dirty="0" smtClean="0"/>
                        <a:t>.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רשות</a:t>
                      </a:r>
                      <a:endParaRPr lang="he-IL" b="1" dirty="0"/>
                    </a:p>
                  </a:txBody>
                  <a:tcPr/>
                </a:tc>
              </a:tr>
              <a:tr h="414001"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21.00-23.00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שחיה </a:t>
                      </a:r>
                      <a:r>
                        <a:rPr lang="he-IL" b="1" dirty="0" err="1" smtClean="0"/>
                        <a:t>וא</a:t>
                      </a:r>
                      <a:r>
                        <a:rPr lang="he-IL" b="1" dirty="0" smtClean="0"/>
                        <a:t>.ע. בחמת גדר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 dirty="0"/>
                    </a:p>
                  </a:txBody>
                  <a:tcPr/>
                </a:tc>
              </a:tr>
              <a:tr h="414001"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0.00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לינה במרום </a:t>
                      </a:r>
                      <a:r>
                        <a:rPr lang="he-IL" b="1" dirty="0" smtClean="0"/>
                        <a:t>גולן/חמת גדר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840442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משנה 2">
            <a:extLst>
              <a:ext uri="{FF2B5EF4-FFF2-40B4-BE49-F238E27FC236}">
                <a16:creationId xmlns:a16="http://schemas.microsoft.com/office/drawing/2014/main" xmlns="" id="{1221FAA9-AEAF-445E-AA6D-9343EEDD5E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4073" y="1388167"/>
            <a:ext cx="11211469" cy="4222923"/>
          </a:xfrm>
        </p:spPr>
        <p:txBody>
          <a:bodyPr>
            <a:normAutofit/>
          </a:bodyPr>
          <a:lstStyle/>
          <a:p>
            <a:pPr algn="r">
              <a:lnSpc>
                <a:spcPct val="160000"/>
              </a:lnSpc>
            </a:pPr>
            <a:endParaRPr lang="he-IL" sz="4400" dirty="0" smtClean="0">
              <a:latin typeface="Guttman-Aram" pitchFamily="2" charset="-79"/>
            </a:endParaRPr>
          </a:p>
        </p:txBody>
      </p:sp>
      <p:sp>
        <p:nvSpPr>
          <p:cNvPr id="4" name="כותרת משנה 2">
            <a:extLst>
              <a:ext uri="{FF2B5EF4-FFF2-40B4-BE49-F238E27FC236}">
                <a16:creationId xmlns:a16="http://schemas.microsoft.com/office/drawing/2014/main" xmlns="" id="{1221FAA9-AEAF-445E-AA6D-9343EEDD5ED8}"/>
              </a:ext>
            </a:extLst>
          </p:cNvPr>
          <p:cNvSpPr txBox="1">
            <a:spLocks/>
          </p:cNvSpPr>
          <p:nvPr/>
        </p:nvSpPr>
        <p:spPr>
          <a:xfrm>
            <a:off x="1482436" y="318655"/>
            <a:ext cx="9147142" cy="169446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he-IL" sz="5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ttman-Aram" pitchFamily="2" charset="-79"/>
                <a:ea typeface="+mn-ea"/>
              </a:rPr>
              <a:t>לו"ז-</a:t>
            </a:r>
            <a:r>
              <a:rPr kumimoji="0" lang="he-IL" sz="5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ttman-Aram" pitchFamily="2" charset="-79"/>
                <a:ea typeface="+mn-ea"/>
              </a:rPr>
              <a:t> </a:t>
            </a:r>
            <a:r>
              <a:rPr lang="he-IL" sz="5200" b="1" dirty="0" smtClean="0">
                <a:latin typeface="Guttman-Aram" pitchFamily="2" charset="-79"/>
              </a:rPr>
              <a:t>יום ד' 27.11</a:t>
            </a:r>
            <a:endParaRPr kumimoji="0" lang="he-IL" sz="5200" b="1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uttman-Aram" pitchFamily="2" charset="-79"/>
              <a:ea typeface="+mn-ea"/>
            </a:endParaRPr>
          </a:p>
        </p:txBody>
      </p: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584200" y="5749348"/>
            <a:ext cx="10873509" cy="901700"/>
            <a:chOff x="713" y="314"/>
            <a:chExt cx="10987" cy="1420"/>
          </a:xfrm>
        </p:grpSpPr>
        <p:grpSp>
          <p:nvGrpSpPr>
            <p:cNvPr id="5" name="Group 2"/>
            <p:cNvGrpSpPr>
              <a:grpSpLocks/>
            </p:cNvGrpSpPr>
            <p:nvPr/>
          </p:nvGrpSpPr>
          <p:grpSpPr bwMode="auto">
            <a:xfrm>
              <a:off x="713" y="584"/>
              <a:ext cx="10987" cy="514"/>
              <a:chOff x="0" y="0"/>
              <a:chExt cx="20001" cy="20000"/>
            </a:xfrm>
          </p:grpSpPr>
          <p:sp>
            <p:nvSpPr>
              <p:cNvPr id="8" name="Freeform 3"/>
              <p:cNvSpPr>
                <a:spLocks/>
              </p:cNvSpPr>
              <p:nvPr/>
            </p:nvSpPr>
            <p:spPr bwMode="auto">
              <a:xfrm>
                <a:off x="0" y="2218"/>
                <a:ext cx="14321" cy="17782"/>
              </a:xfrm>
              <a:custGeom>
                <a:avLst/>
                <a:gdLst>
                  <a:gd name="T0" fmla="*/ 0 w 20000"/>
                  <a:gd name="T1" fmla="*/ 17743 h 20000"/>
                  <a:gd name="T2" fmla="*/ 726 w 20000"/>
                  <a:gd name="T3" fmla="*/ 0 h 20000"/>
                  <a:gd name="T4" fmla="*/ 14319 w 20000"/>
                  <a:gd name="T5" fmla="*/ 0 h 20000"/>
                  <a:gd name="T6" fmla="*/ 13489 w 20000"/>
                  <a:gd name="T7" fmla="*/ 17743 h 20000"/>
                  <a:gd name="T8" fmla="*/ 113 w 20000"/>
                  <a:gd name="T9" fmla="*/ 17743 h 200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0000" h="20000">
                    <a:moveTo>
                      <a:pt x="0" y="19956"/>
                    </a:moveTo>
                    <a:lnTo>
                      <a:pt x="1014" y="0"/>
                    </a:lnTo>
                    <a:lnTo>
                      <a:pt x="19997" y="0"/>
                    </a:lnTo>
                    <a:lnTo>
                      <a:pt x="18838" y="19956"/>
                    </a:lnTo>
                    <a:lnTo>
                      <a:pt x="158" y="19956"/>
                    </a:lnTo>
                  </a:path>
                </a:pathLst>
              </a:custGeom>
              <a:solidFill>
                <a:srgbClr val="0000FF"/>
              </a:solidFill>
              <a:ln w="254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9" name="Freeform 4"/>
              <p:cNvSpPr>
                <a:spLocks/>
              </p:cNvSpPr>
              <p:nvPr/>
            </p:nvSpPr>
            <p:spPr bwMode="auto">
              <a:xfrm>
                <a:off x="16786" y="0"/>
                <a:ext cx="3215" cy="20000"/>
              </a:xfrm>
              <a:custGeom>
                <a:avLst/>
                <a:gdLst>
                  <a:gd name="T0" fmla="*/ 0 w 20000"/>
                  <a:gd name="T1" fmla="*/ 19961 h 20000"/>
                  <a:gd name="T2" fmla="*/ 726 w 20000"/>
                  <a:gd name="T3" fmla="*/ 0 h 20000"/>
                  <a:gd name="T4" fmla="*/ 3213 w 20000"/>
                  <a:gd name="T5" fmla="*/ 0 h 20000"/>
                  <a:gd name="T6" fmla="*/ 3213 w 20000"/>
                  <a:gd name="T7" fmla="*/ 19961 h 20000"/>
                  <a:gd name="T8" fmla="*/ 104 w 20000"/>
                  <a:gd name="T9" fmla="*/ 19961 h 200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0000" h="20000">
                    <a:moveTo>
                      <a:pt x="0" y="19961"/>
                    </a:moveTo>
                    <a:lnTo>
                      <a:pt x="4519" y="0"/>
                    </a:lnTo>
                    <a:lnTo>
                      <a:pt x="19989" y="0"/>
                    </a:lnTo>
                    <a:lnTo>
                      <a:pt x="19989" y="19961"/>
                    </a:lnTo>
                    <a:lnTo>
                      <a:pt x="646" y="19961"/>
                    </a:lnTo>
                  </a:path>
                </a:pathLst>
              </a:custGeom>
              <a:solidFill>
                <a:srgbClr val="0000FF"/>
              </a:solidFill>
              <a:ln w="254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</p:grpSp>
        <p:pic>
          <p:nvPicPr>
            <p:cNvPr id="7" name="Picture 5" descr="מבל נקי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8670" y="314"/>
              <a:ext cx="1133" cy="1420"/>
            </a:xfrm>
            <a:prstGeom prst="rect">
              <a:avLst/>
            </a:prstGeom>
            <a:noFill/>
          </p:spPr>
        </p:pic>
      </p:grpSp>
      <p:graphicFrame>
        <p:nvGraphicFramePr>
          <p:cNvPr id="10" name="טבלה 9"/>
          <p:cNvGraphicFramePr>
            <a:graphicFrameLocks noGrp="1"/>
          </p:cNvGraphicFramePr>
          <p:nvPr/>
        </p:nvGraphicFramePr>
        <p:xfrm>
          <a:off x="332510" y="1218427"/>
          <a:ext cx="11208327" cy="478009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736109"/>
                <a:gridCol w="3736109"/>
                <a:gridCol w="3736109"/>
              </a:tblGrid>
              <a:tr h="414001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שעה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תוכן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דגשים</a:t>
                      </a:r>
                      <a:endParaRPr lang="he-IL" dirty="0"/>
                    </a:p>
                  </a:txBody>
                  <a:tcPr/>
                </a:tc>
              </a:tr>
              <a:tr h="414001"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7.30-8.00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א.ב.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 dirty="0"/>
                    </a:p>
                  </a:txBody>
                  <a:tcPr/>
                </a:tc>
              </a:tr>
              <a:tr h="414001"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8.00-9.00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שיחה עם מר אלי מלכה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 dirty="0"/>
                    </a:p>
                  </a:txBody>
                  <a:tcPr/>
                </a:tc>
              </a:tr>
              <a:tr h="414001"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9.30-10.30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תצפית עם אלוף במיל' גרשון הכהן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מוכנות </a:t>
                      </a:r>
                      <a:r>
                        <a:rPr lang="he-IL" b="1" dirty="0" err="1" smtClean="0"/>
                        <a:t>מז"א</a:t>
                      </a:r>
                      <a:r>
                        <a:rPr lang="he-IL" b="1" dirty="0" smtClean="0"/>
                        <a:t> סוער</a:t>
                      </a:r>
                      <a:endParaRPr lang="he-IL" b="1" dirty="0"/>
                    </a:p>
                  </a:txBody>
                  <a:tcPr/>
                </a:tc>
              </a:tr>
              <a:tr h="414001"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11.00-12.00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שיחה עם ש' </a:t>
                      </a:r>
                      <a:r>
                        <a:rPr lang="he-IL" b="1" dirty="0" err="1" smtClean="0"/>
                        <a:t>טאהר</a:t>
                      </a:r>
                      <a:r>
                        <a:rPr lang="he-IL" b="1" dirty="0" smtClean="0"/>
                        <a:t> אבו סלאח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b="1" dirty="0" err="1" smtClean="0"/>
                        <a:t>מג'דל</a:t>
                      </a:r>
                      <a:r>
                        <a:rPr lang="he-IL" b="1" dirty="0" smtClean="0"/>
                        <a:t> שמס</a:t>
                      </a:r>
                      <a:endParaRPr lang="he-IL" b="1" dirty="0"/>
                    </a:p>
                  </a:txBody>
                  <a:tcPr/>
                </a:tc>
              </a:tr>
              <a:tr h="414001"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12.00-13.00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א.צ.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קייטרינג דרוזי</a:t>
                      </a:r>
                      <a:endParaRPr lang="he-IL" b="1" dirty="0"/>
                    </a:p>
                  </a:txBody>
                  <a:tcPr/>
                </a:tc>
              </a:tr>
              <a:tr h="414001"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13.30-15.30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סיור מוסק / אוטובוסים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אוטובוסים עצירה לסקירה במשגב,</a:t>
                      </a:r>
                    </a:p>
                    <a:p>
                      <a:pPr rtl="1"/>
                      <a:r>
                        <a:rPr lang="he-IL" b="1" dirty="0" smtClean="0"/>
                        <a:t>נסיעה</a:t>
                      </a:r>
                      <a:r>
                        <a:rPr lang="he-IL" b="1" baseline="0" dirty="0" smtClean="0"/>
                        <a:t> בכביש הצפון</a:t>
                      </a:r>
                      <a:endParaRPr lang="he-IL" b="1" dirty="0"/>
                    </a:p>
                  </a:txBody>
                  <a:tcPr/>
                </a:tc>
              </a:tr>
              <a:tr h="414001"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16.00-17.00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סריקת מ' פצ"ן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בירנית</a:t>
                      </a:r>
                      <a:endParaRPr lang="he-IL" b="1" dirty="0"/>
                    </a:p>
                  </a:txBody>
                  <a:tcPr/>
                </a:tc>
              </a:tr>
              <a:tr h="414001"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17.30-19.00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ביקור במנהרת </a:t>
                      </a:r>
                      <a:r>
                        <a:rPr lang="he-IL" b="1" dirty="0" err="1" smtClean="0"/>
                        <a:t>רמיה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 dirty="0"/>
                    </a:p>
                  </a:txBody>
                  <a:tcPr/>
                </a:tc>
              </a:tr>
              <a:tr h="414001"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20.00-21.00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עיבוד בצוותים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מעלות/ראש הנקרה</a:t>
                      </a:r>
                      <a:endParaRPr lang="he-IL" b="1" dirty="0"/>
                    </a:p>
                  </a:txBody>
                  <a:tcPr/>
                </a:tc>
              </a:tr>
              <a:tr h="414001"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21.00-23.00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א.ע. </a:t>
                      </a:r>
                      <a:r>
                        <a:rPr lang="he-IL" b="1" dirty="0" smtClean="0"/>
                        <a:t>ופעילות</a:t>
                      </a:r>
                      <a:r>
                        <a:rPr lang="he-IL" b="1" baseline="0" dirty="0" smtClean="0"/>
                        <a:t> שירה/</a:t>
                      </a:r>
                      <a:r>
                        <a:rPr lang="he-IL" b="1" baseline="0" dirty="0" err="1" smtClean="0"/>
                        <a:t>סטנדאפ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840442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משנה 2">
            <a:extLst>
              <a:ext uri="{FF2B5EF4-FFF2-40B4-BE49-F238E27FC236}">
                <a16:creationId xmlns:a16="http://schemas.microsoft.com/office/drawing/2014/main" xmlns="" id="{1221FAA9-AEAF-445E-AA6D-9343EEDD5E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4073" y="1388167"/>
            <a:ext cx="11211469" cy="4222923"/>
          </a:xfrm>
        </p:spPr>
        <p:txBody>
          <a:bodyPr>
            <a:normAutofit/>
          </a:bodyPr>
          <a:lstStyle/>
          <a:p>
            <a:pPr algn="r">
              <a:lnSpc>
                <a:spcPct val="160000"/>
              </a:lnSpc>
            </a:pPr>
            <a:endParaRPr lang="he-IL" sz="4400" dirty="0" smtClean="0">
              <a:latin typeface="Guttman-Aram" pitchFamily="2" charset="-79"/>
            </a:endParaRPr>
          </a:p>
        </p:txBody>
      </p:sp>
      <p:sp>
        <p:nvSpPr>
          <p:cNvPr id="4" name="כותרת משנה 2">
            <a:extLst>
              <a:ext uri="{FF2B5EF4-FFF2-40B4-BE49-F238E27FC236}">
                <a16:creationId xmlns:a16="http://schemas.microsoft.com/office/drawing/2014/main" xmlns="" id="{1221FAA9-AEAF-445E-AA6D-9343EEDD5ED8}"/>
              </a:ext>
            </a:extLst>
          </p:cNvPr>
          <p:cNvSpPr txBox="1">
            <a:spLocks/>
          </p:cNvSpPr>
          <p:nvPr/>
        </p:nvSpPr>
        <p:spPr>
          <a:xfrm>
            <a:off x="1482436" y="318655"/>
            <a:ext cx="9147142" cy="169446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he-IL" sz="5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ttman-Aram" pitchFamily="2" charset="-79"/>
                <a:ea typeface="+mn-ea"/>
              </a:rPr>
              <a:t>לו"ז-</a:t>
            </a:r>
            <a:r>
              <a:rPr kumimoji="0" lang="he-IL" sz="5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ttman-Aram" pitchFamily="2" charset="-79"/>
                <a:ea typeface="+mn-ea"/>
              </a:rPr>
              <a:t> </a:t>
            </a:r>
            <a:r>
              <a:rPr lang="he-IL" sz="5200" b="1" dirty="0" smtClean="0">
                <a:latin typeface="Guttman-Aram" pitchFamily="2" charset="-79"/>
              </a:rPr>
              <a:t>יום ה' 28.11</a:t>
            </a:r>
            <a:endParaRPr kumimoji="0" lang="he-IL" sz="5200" b="1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uttman-Aram" pitchFamily="2" charset="-79"/>
              <a:ea typeface="+mn-ea"/>
            </a:endParaRPr>
          </a:p>
        </p:txBody>
      </p: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584200" y="5749348"/>
            <a:ext cx="10873509" cy="901700"/>
            <a:chOff x="713" y="314"/>
            <a:chExt cx="10987" cy="1420"/>
          </a:xfrm>
        </p:grpSpPr>
        <p:grpSp>
          <p:nvGrpSpPr>
            <p:cNvPr id="5" name="Group 2"/>
            <p:cNvGrpSpPr>
              <a:grpSpLocks/>
            </p:cNvGrpSpPr>
            <p:nvPr/>
          </p:nvGrpSpPr>
          <p:grpSpPr bwMode="auto">
            <a:xfrm>
              <a:off x="713" y="584"/>
              <a:ext cx="10987" cy="514"/>
              <a:chOff x="0" y="0"/>
              <a:chExt cx="20001" cy="20000"/>
            </a:xfrm>
          </p:grpSpPr>
          <p:sp>
            <p:nvSpPr>
              <p:cNvPr id="8" name="Freeform 3"/>
              <p:cNvSpPr>
                <a:spLocks/>
              </p:cNvSpPr>
              <p:nvPr/>
            </p:nvSpPr>
            <p:spPr bwMode="auto">
              <a:xfrm>
                <a:off x="0" y="2218"/>
                <a:ext cx="14321" cy="17782"/>
              </a:xfrm>
              <a:custGeom>
                <a:avLst/>
                <a:gdLst>
                  <a:gd name="T0" fmla="*/ 0 w 20000"/>
                  <a:gd name="T1" fmla="*/ 17743 h 20000"/>
                  <a:gd name="T2" fmla="*/ 726 w 20000"/>
                  <a:gd name="T3" fmla="*/ 0 h 20000"/>
                  <a:gd name="T4" fmla="*/ 14319 w 20000"/>
                  <a:gd name="T5" fmla="*/ 0 h 20000"/>
                  <a:gd name="T6" fmla="*/ 13489 w 20000"/>
                  <a:gd name="T7" fmla="*/ 17743 h 20000"/>
                  <a:gd name="T8" fmla="*/ 113 w 20000"/>
                  <a:gd name="T9" fmla="*/ 17743 h 200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0000" h="20000">
                    <a:moveTo>
                      <a:pt x="0" y="19956"/>
                    </a:moveTo>
                    <a:lnTo>
                      <a:pt x="1014" y="0"/>
                    </a:lnTo>
                    <a:lnTo>
                      <a:pt x="19997" y="0"/>
                    </a:lnTo>
                    <a:lnTo>
                      <a:pt x="18838" y="19956"/>
                    </a:lnTo>
                    <a:lnTo>
                      <a:pt x="158" y="19956"/>
                    </a:lnTo>
                  </a:path>
                </a:pathLst>
              </a:custGeom>
              <a:solidFill>
                <a:srgbClr val="0000FF"/>
              </a:solidFill>
              <a:ln w="254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9" name="Freeform 4"/>
              <p:cNvSpPr>
                <a:spLocks/>
              </p:cNvSpPr>
              <p:nvPr/>
            </p:nvSpPr>
            <p:spPr bwMode="auto">
              <a:xfrm>
                <a:off x="16786" y="0"/>
                <a:ext cx="3215" cy="20000"/>
              </a:xfrm>
              <a:custGeom>
                <a:avLst/>
                <a:gdLst>
                  <a:gd name="T0" fmla="*/ 0 w 20000"/>
                  <a:gd name="T1" fmla="*/ 19961 h 20000"/>
                  <a:gd name="T2" fmla="*/ 726 w 20000"/>
                  <a:gd name="T3" fmla="*/ 0 h 20000"/>
                  <a:gd name="T4" fmla="*/ 3213 w 20000"/>
                  <a:gd name="T5" fmla="*/ 0 h 20000"/>
                  <a:gd name="T6" fmla="*/ 3213 w 20000"/>
                  <a:gd name="T7" fmla="*/ 19961 h 20000"/>
                  <a:gd name="T8" fmla="*/ 104 w 20000"/>
                  <a:gd name="T9" fmla="*/ 19961 h 200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0000" h="20000">
                    <a:moveTo>
                      <a:pt x="0" y="19961"/>
                    </a:moveTo>
                    <a:lnTo>
                      <a:pt x="4519" y="0"/>
                    </a:lnTo>
                    <a:lnTo>
                      <a:pt x="19989" y="0"/>
                    </a:lnTo>
                    <a:lnTo>
                      <a:pt x="19989" y="19961"/>
                    </a:lnTo>
                    <a:lnTo>
                      <a:pt x="646" y="19961"/>
                    </a:lnTo>
                  </a:path>
                </a:pathLst>
              </a:custGeom>
              <a:solidFill>
                <a:srgbClr val="0000FF"/>
              </a:solidFill>
              <a:ln w="254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</p:grpSp>
        <p:pic>
          <p:nvPicPr>
            <p:cNvPr id="7" name="Picture 5" descr="מבל נקי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8670" y="314"/>
              <a:ext cx="1133" cy="1420"/>
            </a:xfrm>
            <a:prstGeom prst="rect">
              <a:avLst/>
            </a:prstGeom>
            <a:noFill/>
          </p:spPr>
        </p:pic>
      </p:grpSp>
      <p:graphicFrame>
        <p:nvGraphicFramePr>
          <p:cNvPr id="10" name="טבלה 9"/>
          <p:cNvGraphicFramePr>
            <a:graphicFrameLocks noGrp="1"/>
          </p:cNvGraphicFramePr>
          <p:nvPr/>
        </p:nvGraphicFramePr>
        <p:xfrm>
          <a:off x="332510" y="1218427"/>
          <a:ext cx="11208327" cy="5001127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736109"/>
                <a:gridCol w="3736109"/>
                <a:gridCol w="3736109"/>
              </a:tblGrid>
              <a:tr h="414001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שעה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תוכן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דגשים</a:t>
                      </a:r>
                      <a:endParaRPr lang="he-IL" dirty="0"/>
                    </a:p>
                  </a:txBody>
                  <a:tcPr/>
                </a:tc>
              </a:tr>
              <a:tr h="414001"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7.30-8.00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א.ב.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 dirty="0"/>
                    </a:p>
                  </a:txBody>
                  <a:tcPr/>
                </a:tc>
              </a:tr>
              <a:tr h="414001"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9.00-10.30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שיחה וסיור עם יו"ר ישקר "מנועי צמיחה בפיתוח הגליל"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תפן</a:t>
                      </a:r>
                      <a:endParaRPr lang="he-IL" b="1" dirty="0" smtClean="0"/>
                    </a:p>
                  </a:txBody>
                  <a:tcPr/>
                </a:tc>
              </a:tr>
              <a:tr h="414001"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11.00-12.30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פאנל "המאבק על המרחב"</a:t>
                      </a:r>
                      <a:endParaRPr lang="en-US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 rtl="1"/>
                      <a:r>
                        <a:rPr lang="he-IL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נציג </a:t>
                      </a:r>
                      <a:r>
                        <a:rPr lang="he-IL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רמ"י</a:t>
                      </a:r>
                      <a:endParaRPr lang="en-US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 rtl="1"/>
                      <a:r>
                        <a:rPr lang="he-IL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השומר החדש</a:t>
                      </a:r>
                      <a:endParaRPr lang="en-US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 rtl="1"/>
                      <a:r>
                        <a:rPr lang="he-IL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עו"ד רון </a:t>
                      </a:r>
                      <a:r>
                        <a:rPr lang="he-IL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רוגין</a:t>
                      </a:r>
                      <a:endParaRPr lang="en-US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he-IL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נציג רשות ערבית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תפן</a:t>
                      </a:r>
                      <a:endParaRPr lang="he-IL" b="1" dirty="0"/>
                    </a:p>
                  </a:txBody>
                  <a:tcPr/>
                </a:tc>
              </a:tr>
              <a:tr h="414001"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12.30-13.30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א.צ.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תפן</a:t>
                      </a:r>
                      <a:endParaRPr lang="he-IL" b="1" dirty="0"/>
                    </a:p>
                  </a:txBody>
                  <a:tcPr/>
                </a:tc>
              </a:tr>
              <a:tr h="414001"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14.30-16.00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אירוח ושיחה עם ש' </a:t>
                      </a:r>
                      <a:r>
                        <a:rPr lang="he-IL" b="1" dirty="0" err="1" smtClean="0"/>
                        <a:t>מהאפק</a:t>
                      </a:r>
                      <a:r>
                        <a:rPr lang="he-IL" b="1" dirty="0" smtClean="0"/>
                        <a:t> טריף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ג'וליס</a:t>
                      </a:r>
                      <a:endParaRPr lang="he-IL" b="1" dirty="0"/>
                    </a:p>
                  </a:txBody>
                  <a:tcPr/>
                </a:tc>
              </a:tr>
              <a:tr h="414001">
                <a:tc>
                  <a:txBody>
                    <a:bodyPr/>
                    <a:lstStyle/>
                    <a:p>
                      <a:pPr rtl="1"/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סיור</a:t>
                      </a:r>
                      <a:r>
                        <a:rPr lang="he-IL" b="1" baseline="0" dirty="0" smtClean="0"/>
                        <a:t> מוסק / אוטובוסים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 dirty="0"/>
                    </a:p>
                  </a:txBody>
                  <a:tcPr/>
                </a:tc>
              </a:tr>
              <a:tr h="414001"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18.00-19.30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שיחה עם מר אהוד אולמרט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רגבים</a:t>
                      </a:r>
                      <a:endParaRPr lang="he-IL" b="1" dirty="0"/>
                    </a:p>
                  </a:txBody>
                  <a:tcPr/>
                </a:tc>
              </a:tr>
              <a:tr h="414001"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פיזור מרגבים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840442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משנה 2">
            <a:extLst>
              <a:ext uri="{FF2B5EF4-FFF2-40B4-BE49-F238E27FC236}">
                <a16:creationId xmlns:a16="http://schemas.microsoft.com/office/drawing/2014/main" xmlns="" id="{1221FAA9-AEAF-445E-AA6D-9343EEDD5E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4073" y="1388167"/>
            <a:ext cx="11211469" cy="4222923"/>
          </a:xfrm>
        </p:spPr>
        <p:txBody>
          <a:bodyPr>
            <a:normAutofit/>
          </a:bodyPr>
          <a:lstStyle/>
          <a:p>
            <a:pPr algn="r">
              <a:lnSpc>
                <a:spcPct val="160000"/>
              </a:lnSpc>
            </a:pPr>
            <a:endParaRPr lang="he-IL" sz="4400" dirty="0" smtClean="0">
              <a:latin typeface="Guttman-Aram" pitchFamily="2" charset="-79"/>
            </a:endParaRPr>
          </a:p>
        </p:txBody>
      </p:sp>
      <p:sp>
        <p:nvSpPr>
          <p:cNvPr id="4" name="כותרת משנה 2">
            <a:extLst>
              <a:ext uri="{FF2B5EF4-FFF2-40B4-BE49-F238E27FC236}">
                <a16:creationId xmlns:a16="http://schemas.microsoft.com/office/drawing/2014/main" xmlns="" id="{1221FAA9-AEAF-445E-AA6D-9343EEDD5ED8}"/>
              </a:ext>
            </a:extLst>
          </p:cNvPr>
          <p:cNvSpPr txBox="1">
            <a:spLocks/>
          </p:cNvSpPr>
          <p:nvPr/>
        </p:nvSpPr>
        <p:spPr>
          <a:xfrm>
            <a:off x="1482436" y="318655"/>
            <a:ext cx="9147142" cy="169446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he-IL" sz="5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ttman-Aram" pitchFamily="2" charset="-79"/>
                <a:ea typeface="+mn-ea"/>
              </a:rPr>
              <a:t>נושאים להמשך</a:t>
            </a:r>
            <a:r>
              <a:rPr kumimoji="0" lang="he-IL" sz="5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ttman-Aram" pitchFamily="2" charset="-79"/>
                <a:ea typeface="+mn-ea"/>
              </a:rPr>
              <a:t> תוכנית </a:t>
            </a:r>
            <a:r>
              <a:rPr kumimoji="0" lang="he-IL" sz="52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ttman-Aram" pitchFamily="2" charset="-79"/>
                <a:ea typeface="+mn-ea"/>
              </a:rPr>
              <a:t>מב"ל</a:t>
            </a:r>
            <a:endParaRPr kumimoji="0" lang="he-IL" sz="5200" b="1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uttman-Aram" pitchFamily="2" charset="-79"/>
              <a:ea typeface="+mn-ea"/>
            </a:endParaRPr>
          </a:p>
        </p:txBody>
      </p: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584200" y="5749348"/>
            <a:ext cx="10873509" cy="901700"/>
            <a:chOff x="713" y="314"/>
            <a:chExt cx="10987" cy="1420"/>
          </a:xfrm>
        </p:grpSpPr>
        <p:grpSp>
          <p:nvGrpSpPr>
            <p:cNvPr id="5" name="Group 2"/>
            <p:cNvGrpSpPr>
              <a:grpSpLocks/>
            </p:cNvGrpSpPr>
            <p:nvPr/>
          </p:nvGrpSpPr>
          <p:grpSpPr bwMode="auto">
            <a:xfrm>
              <a:off x="713" y="584"/>
              <a:ext cx="10987" cy="514"/>
              <a:chOff x="0" y="0"/>
              <a:chExt cx="20001" cy="20000"/>
            </a:xfrm>
          </p:grpSpPr>
          <p:sp>
            <p:nvSpPr>
              <p:cNvPr id="8" name="Freeform 3"/>
              <p:cNvSpPr>
                <a:spLocks/>
              </p:cNvSpPr>
              <p:nvPr/>
            </p:nvSpPr>
            <p:spPr bwMode="auto">
              <a:xfrm>
                <a:off x="0" y="2218"/>
                <a:ext cx="14321" cy="17782"/>
              </a:xfrm>
              <a:custGeom>
                <a:avLst/>
                <a:gdLst>
                  <a:gd name="T0" fmla="*/ 0 w 20000"/>
                  <a:gd name="T1" fmla="*/ 17743 h 20000"/>
                  <a:gd name="T2" fmla="*/ 726 w 20000"/>
                  <a:gd name="T3" fmla="*/ 0 h 20000"/>
                  <a:gd name="T4" fmla="*/ 14319 w 20000"/>
                  <a:gd name="T5" fmla="*/ 0 h 20000"/>
                  <a:gd name="T6" fmla="*/ 13489 w 20000"/>
                  <a:gd name="T7" fmla="*/ 17743 h 20000"/>
                  <a:gd name="T8" fmla="*/ 113 w 20000"/>
                  <a:gd name="T9" fmla="*/ 17743 h 200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0000" h="20000">
                    <a:moveTo>
                      <a:pt x="0" y="19956"/>
                    </a:moveTo>
                    <a:lnTo>
                      <a:pt x="1014" y="0"/>
                    </a:lnTo>
                    <a:lnTo>
                      <a:pt x="19997" y="0"/>
                    </a:lnTo>
                    <a:lnTo>
                      <a:pt x="18838" y="19956"/>
                    </a:lnTo>
                    <a:lnTo>
                      <a:pt x="158" y="19956"/>
                    </a:lnTo>
                  </a:path>
                </a:pathLst>
              </a:custGeom>
              <a:solidFill>
                <a:srgbClr val="0000FF"/>
              </a:solidFill>
              <a:ln w="254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9" name="Freeform 4"/>
              <p:cNvSpPr>
                <a:spLocks/>
              </p:cNvSpPr>
              <p:nvPr/>
            </p:nvSpPr>
            <p:spPr bwMode="auto">
              <a:xfrm>
                <a:off x="16786" y="0"/>
                <a:ext cx="3215" cy="20000"/>
              </a:xfrm>
              <a:custGeom>
                <a:avLst/>
                <a:gdLst>
                  <a:gd name="T0" fmla="*/ 0 w 20000"/>
                  <a:gd name="T1" fmla="*/ 19961 h 20000"/>
                  <a:gd name="T2" fmla="*/ 726 w 20000"/>
                  <a:gd name="T3" fmla="*/ 0 h 20000"/>
                  <a:gd name="T4" fmla="*/ 3213 w 20000"/>
                  <a:gd name="T5" fmla="*/ 0 h 20000"/>
                  <a:gd name="T6" fmla="*/ 3213 w 20000"/>
                  <a:gd name="T7" fmla="*/ 19961 h 20000"/>
                  <a:gd name="T8" fmla="*/ 104 w 20000"/>
                  <a:gd name="T9" fmla="*/ 19961 h 200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0000" h="20000">
                    <a:moveTo>
                      <a:pt x="0" y="19961"/>
                    </a:moveTo>
                    <a:lnTo>
                      <a:pt x="4519" y="0"/>
                    </a:lnTo>
                    <a:lnTo>
                      <a:pt x="19989" y="0"/>
                    </a:lnTo>
                    <a:lnTo>
                      <a:pt x="19989" y="19961"/>
                    </a:lnTo>
                    <a:lnTo>
                      <a:pt x="646" y="19961"/>
                    </a:lnTo>
                  </a:path>
                </a:pathLst>
              </a:custGeom>
              <a:solidFill>
                <a:srgbClr val="0000FF"/>
              </a:solidFill>
              <a:ln w="254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</p:grpSp>
        <p:pic>
          <p:nvPicPr>
            <p:cNvPr id="7" name="Picture 5" descr="מבל נקי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8670" y="314"/>
              <a:ext cx="1133" cy="1420"/>
            </a:xfrm>
            <a:prstGeom prst="rect">
              <a:avLst/>
            </a:prstGeom>
            <a:noFill/>
          </p:spPr>
        </p:pic>
      </p:grpSp>
      <p:graphicFrame>
        <p:nvGraphicFramePr>
          <p:cNvPr id="10" name="טבלה 9"/>
          <p:cNvGraphicFramePr>
            <a:graphicFrameLocks noGrp="1"/>
          </p:cNvGraphicFramePr>
          <p:nvPr/>
        </p:nvGraphicFramePr>
        <p:xfrm>
          <a:off x="374073" y="1218427"/>
          <a:ext cx="11166764" cy="2070005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583382"/>
                <a:gridCol w="5583382"/>
              </a:tblGrid>
              <a:tr h="414001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תוכן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שיטת</a:t>
                      </a:r>
                      <a:r>
                        <a:rPr lang="he-IL" baseline="0" dirty="0" smtClean="0"/>
                        <a:t> העברה</a:t>
                      </a:r>
                      <a:endParaRPr lang="he-IL" dirty="0"/>
                    </a:p>
                  </a:txBody>
                  <a:tcPr/>
                </a:tc>
              </a:tr>
              <a:tr h="414001"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מים כמשאב</a:t>
                      </a:r>
                      <a:r>
                        <a:rPr lang="he-IL" b="1" baseline="0" dirty="0" smtClean="0"/>
                        <a:t> וכמרחב לאומי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יום מלא</a:t>
                      </a:r>
                      <a:endParaRPr lang="he-IL" b="1" dirty="0"/>
                    </a:p>
                  </a:txBody>
                  <a:tcPr/>
                </a:tc>
              </a:tr>
              <a:tr h="414001"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תשתיות לאומיות-</a:t>
                      </a:r>
                      <a:r>
                        <a:rPr lang="he-IL" b="1" baseline="0" dirty="0" smtClean="0"/>
                        <a:t> חשמל, </a:t>
                      </a:r>
                      <a:r>
                        <a:rPr lang="he-IL" b="1" baseline="0" dirty="0" smtClean="0"/>
                        <a:t>גז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 dirty="0"/>
                    </a:p>
                  </a:txBody>
                  <a:tcPr/>
                </a:tc>
              </a:tr>
              <a:tr h="414001"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כוחות</a:t>
                      </a:r>
                      <a:r>
                        <a:rPr lang="he-IL" b="1" baseline="0" dirty="0" smtClean="0"/>
                        <a:t> שמירת </a:t>
                      </a:r>
                      <a:r>
                        <a:rPr lang="he-IL" b="1" baseline="0" dirty="0" smtClean="0"/>
                        <a:t>שלום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מ' </a:t>
                      </a:r>
                      <a:r>
                        <a:rPr lang="he-IL" b="1" dirty="0" err="1" smtClean="0"/>
                        <a:t>יוניפיל</a:t>
                      </a:r>
                      <a:endParaRPr lang="he-IL" b="1" dirty="0"/>
                    </a:p>
                  </a:txBody>
                  <a:tcPr/>
                </a:tc>
              </a:tr>
              <a:tr h="414001">
                <a:tc>
                  <a:txBody>
                    <a:bodyPr/>
                    <a:lstStyle/>
                    <a:p>
                      <a:pPr rtl="1"/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840442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משנה 2">
            <a:extLst>
              <a:ext uri="{FF2B5EF4-FFF2-40B4-BE49-F238E27FC236}">
                <a16:creationId xmlns:a16="http://schemas.microsoft.com/office/drawing/2014/main" xmlns="" id="{1221FAA9-AEAF-445E-AA6D-9343EEDD5E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4073" y="1388167"/>
            <a:ext cx="11211469" cy="4222923"/>
          </a:xfrm>
        </p:spPr>
        <p:txBody>
          <a:bodyPr>
            <a:normAutofit lnSpcReduction="10000"/>
          </a:bodyPr>
          <a:lstStyle/>
          <a:p>
            <a:pPr algn="r">
              <a:lnSpc>
                <a:spcPct val="160000"/>
              </a:lnSpc>
              <a:buFont typeface="Wingdings" pitchFamily="2" charset="2"/>
              <a:buChar char="q"/>
            </a:pPr>
            <a:r>
              <a:rPr lang="he-IL" sz="3100" b="1" dirty="0" smtClean="0">
                <a:latin typeface="Guttman-Aram" pitchFamily="2" charset="-79"/>
              </a:rPr>
              <a:t> אבטחה, סיוע רפואי, בטיחות</a:t>
            </a:r>
          </a:p>
          <a:p>
            <a:pPr algn="r">
              <a:lnSpc>
                <a:spcPct val="160000"/>
              </a:lnSpc>
              <a:buFont typeface="Wingdings" pitchFamily="2" charset="2"/>
              <a:buChar char="q"/>
            </a:pPr>
            <a:r>
              <a:rPr lang="he-IL" sz="3100" b="1" dirty="0" smtClean="0">
                <a:latin typeface="Guttman-Aram" pitchFamily="2" charset="-79"/>
              </a:rPr>
              <a:t> תאום הובלות, ארוחות, </a:t>
            </a:r>
            <a:r>
              <a:rPr lang="he-IL" sz="3100" b="1" dirty="0" smtClean="0">
                <a:solidFill>
                  <a:srgbClr val="FF0000"/>
                </a:solidFill>
                <a:latin typeface="Guttman-Aram" pitchFamily="2" charset="-79"/>
              </a:rPr>
              <a:t>ח"א</a:t>
            </a:r>
          </a:p>
          <a:p>
            <a:pPr algn="r">
              <a:lnSpc>
                <a:spcPct val="160000"/>
              </a:lnSpc>
              <a:buFont typeface="Wingdings" pitchFamily="2" charset="2"/>
              <a:buChar char="q"/>
            </a:pPr>
            <a:r>
              <a:rPr lang="he-IL" sz="3100" b="1" dirty="0" smtClean="0">
                <a:latin typeface="Guttman-Aram" pitchFamily="2" charset="-79"/>
              </a:rPr>
              <a:t> תרגום</a:t>
            </a:r>
          </a:p>
          <a:p>
            <a:pPr algn="r">
              <a:lnSpc>
                <a:spcPct val="160000"/>
              </a:lnSpc>
              <a:buFont typeface="Wingdings" pitchFamily="2" charset="2"/>
              <a:buChar char="q"/>
            </a:pPr>
            <a:r>
              <a:rPr lang="he-IL" sz="3100" b="1" dirty="0" smtClean="0">
                <a:latin typeface="Guttman-Aram" pitchFamily="2" charset="-79"/>
              </a:rPr>
              <a:t> הצגת אורחים ותשואות</a:t>
            </a:r>
          </a:p>
          <a:p>
            <a:pPr algn="r">
              <a:lnSpc>
                <a:spcPct val="160000"/>
              </a:lnSpc>
              <a:buFont typeface="Wingdings" pitchFamily="2" charset="2"/>
              <a:buChar char="q"/>
            </a:pPr>
            <a:r>
              <a:rPr lang="he-IL" sz="3100" b="1" dirty="0" smtClean="0">
                <a:latin typeface="Guttman-Aram" pitchFamily="2" charset="-79"/>
              </a:rPr>
              <a:t> קוד ליבוש</a:t>
            </a:r>
          </a:p>
        </p:txBody>
      </p:sp>
      <p:sp>
        <p:nvSpPr>
          <p:cNvPr id="4" name="כותרת משנה 2">
            <a:extLst>
              <a:ext uri="{FF2B5EF4-FFF2-40B4-BE49-F238E27FC236}">
                <a16:creationId xmlns:a16="http://schemas.microsoft.com/office/drawing/2014/main" xmlns="" id="{1221FAA9-AEAF-445E-AA6D-9343EEDD5ED8}"/>
              </a:ext>
            </a:extLst>
          </p:cNvPr>
          <p:cNvSpPr txBox="1">
            <a:spLocks/>
          </p:cNvSpPr>
          <p:nvPr/>
        </p:nvSpPr>
        <p:spPr>
          <a:xfrm>
            <a:off x="1634836" y="335222"/>
            <a:ext cx="9147142" cy="169446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he-IL" sz="5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ttman-Aram" pitchFamily="2" charset="-79"/>
                <a:ea typeface="+mn-ea"/>
              </a:rPr>
              <a:t>מעטפת</a:t>
            </a:r>
            <a:endParaRPr kumimoji="0" lang="he-IL" sz="5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uttman-Aram" pitchFamily="2" charset="-79"/>
              <a:ea typeface="+mn-ea"/>
            </a:endParaRPr>
          </a:p>
        </p:txBody>
      </p: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584200" y="5749348"/>
            <a:ext cx="10873509" cy="901700"/>
            <a:chOff x="713" y="314"/>
            <a:chExt cx="10987" cy="1420"/>
          </a:xfrm>
        </p:grpSpPr>
        <p:grpSp>
          <p:nvGrpSpPr>
            <p:cNvPr id="5" name="Group 2"/>
            <p:cNvGrpSpPr>
              <a:grpSpLocks/>
            </p:cNvGrpSpPr>
            <p:nvPr/>
          </p:nvGrpSpPr>
          <p:grpSpPr bwMode="auto">
            <a:xfrm>
              <a:off x="713" y="584"/>
              <a:ext cx="10987" cy="514"/>
              <a:chOff x="0" y="0"/>
              <a:chExt cx="20001" cy="20000"/>
            </a:xfrm>
          </p:grpSpPr>
          <p:sp>
            <p:nvSpPr>
              <p:cNvPr id="8" name="Freeform 3"/>
              <p:cNvSpPr>
                <a:spLocks/>
              </p:cNvSpPr>
              <p:nvPr/>
            </p:nvSpPr>
            <p:spPr bwMode="auto">
              <a:xfrm>
                <a:off x="0" y="2218"/>
                <a:ext cx="14321" cy="17782"/>
              </a:xfrm>
              <a:custGeom>
                <a:avLst/>
                <a:gdLst>
                  <a:gd name="T0" fmla="*/ 0 w 20000"/>
                  <a:gd name="T1" fmla="*/ 17743 h 20000"/>
                  <a:gd name="T2" fmla="*/ 726 w 20000"/>
                  <a:gd name="T3" fmla="*/ 0 h 20000"/>
                  <a:gd name="T4" fmla="*/ 14319 w 20000"/>
                  <a:gd name="T5" fmla="*/ 0 h 20000"/>
                  <a:gd name="T6" fmla="*/ 13489 w 20000"/>
                  <a:gd name="T7" fmla="*/ 17743 h 20000"/>
                  <a:gd name="T8" fmla="*/ 113 w 20000"/>
                  <a:gd name="T9" fmla="*/ 17743 h 200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0000" h="20000">
                    <a:moveTo>
                      <a:pt x="0" y="19956"/>
                    </a:moveTo>
                    <a:lnTo>
                      <a:pt x="1014" y="0"/>
                    </a:lnTo>
                    <a:lnTo>
                      <a:pt x="19997" y="0"/>
                    </a:lnTo>
                    <a:lnTo>
                      <a:pt x="18838" y="19956"/>
                    </a:lnTo>
                    <a:lnTo>
                      <a:pt x="158" y="19956"/>
                    </a:lnTo>
                  </a:path>
                </a:pathLst>
              </a:custGeom>
              <a:solidFill>
                <a:srgbClr val="0000FF"/>
              </a:solidFill>
              <a:ln w="254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9" name="Freeform 4"/>
              <p:cNvSpPr>
                <a:spLocks/>
              </p:cNvSpPr>
              <p:nvPr/>
            </p:nvSpPr>
            <p:spPr bwMode="auto">
              <a:xfrm>
                <a:off x="16786" y="0"/>
                <a:ext cx="3215" cy="20000"/>
              </a:xfrm>
              <a:custGeom>
                <a:avLst/>
                <a:gdLst>
                  <a:gd name="T0" fmla="*/ 0 w 20000"/>
                  <a:gd name="T1" fmla="*/ 19961 h 20000"/>
                  <a:gd name="T2" fmla="*/ 726 w 20000"/>
                  <a:gd name="T3" fmla="*/ 0 h 20000"/>
                  <a:gd name="T4" fmla="*/ 3213 w 20000"/>
                  <a:gd name="T5" fmla="*/ 0 h 20000"/>
                  <a:gd name="T6" fmla="*/ 3213 w 20000"/>
                  <a:gd name="T7" fmla="*/ 19961 h 20000"/>
                  <a:gd name="T8" fmla="*/ 104 w 20000"/>
                  <a:gd name="T9" fmla="*/ 19961 h 200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0000" h="20000">
                    <a:moveTo>
                      <a:pt x="0" y="19961"/>
                    </a:moveTo>
                    <a:lnTo>
                      <a:pt x="4519" y="0"/>
                    </a:lnTo>
                    <a:lnTo>
                      <a:pt x="19989" y="0"/>
                    </a:lnTo>
                    <a:lnTo>
                      <a:pt x="19989" y="19961"/>
                    </a:lnTo>
                    <a:lnTo>
                      <a:pt x="646" y="19961"/>
                    </a:lnTo>
                  </a:path>
                </a:pathLst>
              </a:custGeom>
              <a:solidFill>
                <a:srgbClr val="0000FF"/>
              </a:solidFill>
              <a:ln w="254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</p:grpSp>
        <p:pic>
          <p:nvPicPr>
            <p:cNvPr id="7" name="Picture 5" descr="מבל נקי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8670" y="314"/>
              <a:ext cx="1133" cy="1420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xmlns="" val="840442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משנה 2">
            <a:extLst>
              <a:ext uri="{FF2B5EF4-FFF2-40B4-BE49-F238E27FC236}">
                <a16:creationId xmlns:a16="http://schemas.microsoft.com/office/drawing/2014/main" xmlns="" id="{1221FAA9-AEAF-445E-AA6D-9343EEDD5E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482677"/>
            <a:ext cx="9147142" cy="1694468"/>
          </a:xfrm>
        </p:spPr>
        <p:txBody>
          <a:bodyPr>
            <a:normAutofit/>
          </a:bodyPr>
          <a:lstStyle/>
          <a:p>
            <a:endParaRPr lang="he-IL" sz="4800" dirty="0">
              <a:latin typeface="Guttman-Aram" pitchFamily="2" charset="-79"/>
              <a:cs typeface="Guttman-Aram" pitchFamily="2" charset="-79"/>
            </a:endParaRPr>
          </a:p>
        </p:txBody>
      </p:sp>
      <p:pic>
        <p:nvPicPr>
          <p:cNvPr id="1026" name="Picture 2" descr="C:\Users\user\Desktop\תמונה למצגת סיור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1999" cy="686445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840442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משנה 2">
            <a:extLst>
              <a:ext uri="{FF2B5EF4-FFF2-40B4-BE49-F238E27FC236}">
                <a16:creationId xmlns:a16="http://schemas.microsoft.com/office/drawing/2014/main" xmlns="" id="{1221FAA9-AEAF-445E-AA6D-9343EEDD5E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4073" y="1388167"/>
            <a:ext cx="11211469" cy="4222923"/>
          </a:xfrm>
        </p:spPr>
        <p:txBody>
          <a:bodyPr>
            <a:normAutofit fontScale="62500" lnSpcReduction="20000"/>
          </a:bodyPr>
          <a:lstStyle/>
          <a:p>
            <a:pPr algn="r">
              <a:lnSpc>
                <a:spcPct val="170000"/>
              </a:lnSpc>
              <a:buFont typeface="Wingdings" pitchFamily="2" charset="2"/>
              <a:buChar char="q"/>
            </a:pPr>
            <a:r>
              <a:rPr lang="he-IL" sz="4800" b="1" dirty="0" smtClean="0">
                <a:latin typeface="Guttman-Aram" pitchFamily="2" charset="-79"/>
                <a:cs typeface="Guttman-Aram" pitchFamily="2" charset="-79"/>
              </a:rPr>
              <a:t> </a:t>
            </a:r>
            <a:r>
              <a:rPr lang="he-IL" sz="4400" b="1" dirty="0" smtClean="0">
                <a:latin typeface="Guttman-Aram" pitchFamily="2" charset="-79"/>
              </a:rPr>
              <a:t>הכרות עם המרחב הצפוני על כלל מרכיבי </a:t>
            </a:r>
            <a:r>
              <a:rPr lang="he-IL" sz="4400" b="1" dirty="0" err="1" smtClean="0">
                <a:latin typeface="Guttman-Aram" pitchFamily="2" charset="-79"/>
              </a:rPr>
              <a:t>הבטל"ם</a:t>
            </a:r>
            <a:endParaRPr lang="he-IL" sz="4400" b="1" dirty="0" smtClean="0">
              <a:latin typeface="Guttman-Aram" pitchFamily="2" charset="-79"/>
            </a:endParaRPr>
          </a:p>
          <a:p>
            <a:pPr algn="r">
              <a:lnSpc>
                <a:spcPct val="170000"/>
              </a:lnSpc>
              <a:buFont typeface="Wingdings" pitchFamily="2" charset="2"/>
              <a:buChar char="q"/>
            </a:pPr>
            <a:r>
              <a:rPr lang="he-IL" sz="4400" b="1" dirty="0" smtClean="0">
                <a:latin typeface="Guttman-Aram" pitchFamily="2" charset="-79"/>
              </a:rPr>
              <a:t> למידה של תהליכי עיצוב המרחב בראי </a:t>
            </a:r>
            <a:r>
              <a:rPr lang="he-IL" sz="4400" b="1" dirty="0" err="1" smtClean="0">
                <a:latin typeface="Guttman-Aram" pitchFamily="2" charset="-79"/>
              </a:rPr>
              <a:t>הבטל"ם</a:t>
            </a:r>
            <a:endParaRPr lang="he-IL" sz="4400" b="1" dirty="0" smtClean="0">
              <a:latin typeface="Guttman-Aram" pitchFamily="2" charset="-79"/>
            </a:endParaRPr>
          </a:p>
          <a:p>
            <a:pPr algn="r">
              <a:lnSpc>
                <a:spcPct val="170000"/>
              </a:lnSpc>
              <a:buFont typeface="Wingdings" pitchFamily="2" charset="2"/>
              <a:buChar char="q"/>
            </a:pPr>
            <a:r>
              <a:rPr lang="he-IL" sz="4400" b="1" dirty="0" smtClean="0">
                <a:latin typeface="Guttman-Aram" pitchFamily="2" charset="-79"/>
              </a:rPr>
              <a:t> למידה של מערכת היחסים בין השחקנים השונים והשפעתם על </a:t>
            </a:r>
            <a:r>
              <a:rPr lang="he-IL" sz="4400" b="1" dirty="0" err="1" smtClean="0">
                <a:latin typeface="Guttman-Aram" pitchFamily="2" charset="-79"/>
              </a:rPr>
              <a:t>בטל"ם</a:t>
            </a:r>
            <a:endParaRPr lang="he-IL" sz="4400" b="1" dirty="0" smtClean="0">
              <a:latin typeface="Guttman-Aram" pitchFamily="2" charset="-79"/>
            </a:endParaRPr>
          </a:p>
          <a:p>
            <a:pPr algn="r">
              <a:lnSpc>
                <a:spcPct val="170000"/>
              </a:lnSpc>
              <a:buFont typeface="Wingdings" pitchFamily="2" charset="2"/>
              <a:buChar char="q"/>
            </a:pPr>
            <a:r>
              <a:rPr lang="he-IL" sz="4400" b="1" dirty="0" smtClean="0">
                <a:latin typeface="Guttman-Aram" pitchFamily="2" charset="-79"/>
              </a:rPr>
              <a:t> בירור מיקומה של המנהיגות בעיצוב המרחב ומימוש חזון</a:t>
            </a:r>
          </a:p>
          <a:p>
            <a:pPr algn="r">
              <a:lnSpc>
                <a:spcPct val="170000"/>
              </a:lnSpc>
              <a:buFont typeface="Wingdings" pitchFamily="2" charset="2"/>
              <a:buChar char="q"/>
            </a:pPr>
            <a:r>
              <a:rPr lang="he-IL" sz="4400" b="1" dirty="0" smtClean="0">
                <a:latin typeface="Guttman-Aram" pitchFamily="2" charset="-79"/>
              </a:rPr>
              <a:t> בירור "מה לאומי בביטחון לאומי" בצפון הארץ</a:t>
            </a:r>
            <a:endParaRPr lang="he-IL" sz="4400" b="1" dirty="0">
              <a:latin typeface="Guttman-Aram" pitchFamily="2" charset="-79"/>
            </a:endParaRPr>
          </a:p>
        </p:txBody>
      </p:sp>
      <p:sp>
        <p:nvSpPr>
          <p:cNvPr id="4" name="כותרת משנה 2">
            <a:extLst>
              <a:ext uri="{FF2B5EF4-FFF2-40B4-BE49-F238E27FC236}">
                <a16:creationId xmlns:a16="http://schemas.microsoft.com/office/drawing/2014/main" xmlns="" id="{1221FAA9-AEAF-445E-AA6D-9343EEDD5ED8}"/>
              </a:ext>
            </a:extLst>
          </p:cNvPr>
          <p:cNvSpPr txBox="1">
            <a:spLocks/>
          </p:cNvSpPr>
          <p:nvPr/>
        </p:nvSpPr>
        <p:spPr>
          <a:xfrm>
            <a:off x="1634836" y="335222"/>
            <a:ext cx="9147142" cy="169446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he-IL" sz="5200" b="1" dirty="0" smtClean="0">
                <a:latin typeface="Guttman-Aram" pitchFamily="2" charset="-79"/>
              </a:rPr>
              <a:t>מטרות הסיור</a:t>
            </a:r>
            <a:endParaRPr kumimoji="0" lang="he-IL" sz="5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uttman-Aram" pitchFamily="2" charset="-79"/>
              <a:ea typeface="+mn-ea"/>
            </a:endParaRPr>
          </a:p>
        </p:txBody>
      </p:sp>
      <p:grpSp>
        <p:nvGrpSpPr>
          <p:cNvPr id="5" name="Group 1"/>
          <p:cNvGrpSpPr>
            <a:grpSpLocks/>
          </p:cNvGrpSpPr>
          <p:nvPr/>
        </p:nvGrpSpPr>
        <p:grpSpPr bwMode="auto">
          <a:xfrm>
            <a:off x="584200" y="5749348"/>
            <a:ext cx="10873509" cy="901700"/>
            <a:chOff x="713" y="314"/>
            <a:chExt cx="10987" cy="1420"/>
          </a:xfrm>
        </p:grpSpPr>
        <p:grpSp>
          <p:nvGrpSpPr>
            <p:cNvPr id="6" name="Group 2"/>
            <p:cNvGrpSpPr>
              <a:grpSpLocks/>
            </p:cNvGrpSpPr>
            <p:nvPr/>
          </p:nvGrpSpPr>
          <p:grpSpPr bwMode="auto">
            <a:xfrm>
              <a:off x="713" y="584"/>
              <a:ext cx="10987" cy="514"/>
              <a:chOff x="0" y="0"/>
              <a:chExt cx="20001" cy="20000"/>
            </a:xfrm>
          </p:grpSpPr>
          <p:sp>
            <p:nvSpPr>
              <p:cNvPr id="8" name="Freeform 3"/>
              <p:cNvSpPr>
                <a:spLocks/>
              </p:cNvSpPr>
              <p:nvPr/>
            </p:nvSpPr>
            <p:spPr bwMode="auto">
              <a:xfrm>
                <a:off x="0" y="2218"/>
                <a:ext cx="14321" cy="17782"/>
              </a:xfrm>
              <a:custGeom>
                <a:avLst/>
                <a:gdLst>
                  <a:gd name="T0" fmla="*/ 0 w 20000"/>
                  <a:gd name="T1" fmla="*/ 17743 h 20000"/>
                  <a:gd name="T2" fmla="*/ 726 w 20000"/>
                  <a:gd name="T3" fmla="*/ 0 h 20000"/>
                  <a:gd name="T4" fmla="*/ 14319 w 20000"/>
                  <a:gd name="T5" fmla="*/ 0 h 20000"/>
                  <a:gd name="T6" fmla="*/ 13489 w 20000"/>
                  <a:gd name="T7" fmla="*/ 17743 h 20000"/>
                  <a:gd name="T8" fmla="*/ 113 w 20000"/>
                  <a:gd name="T9" fmla="*/ 17743 h 200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0000" h="20000">
                    <a:moveTo>
                      <a:pt x="0" y="19956"/>
                    </a:moveTo>
                    <a:lnTo>
                      <a:pt x="1014" y="0"/>
                    </a:lnTo>
                    <a:lnTo>
                      <a:pt x="19997" y="0"/>
                    </a:lnTo>
                    <a:lnTo>
                      <a:pt x="18838" y="19956"/>
                    </a:lnTo>
                    <a:lnTo>
                      <a:pt x="158" y="19956"/>
                    </a:lnTo>
                  </a:path>
                </a:pathLst>
              </a:custGeom>
              <a:solidFill>
                <a:srgbClr val="0000FF"/>
              </a:solidFill>
              <a:ln w="254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9" name="Freeform 4"/>
              <p:cNvSpPr>
                <a:spLocks/>
              </p:cNvSpPr>
              <p:nvPr/>
            </p:nvSpPr>
            <p:spPr bwMode="auto">
              <a:xfrm>
                <a:off x="16786" y="0"/>
                <a:ext cx="3215" cy="20000"/>
              </a:xfrm>
              <a:custGeom>
                <a:avLst/>
                <a:gdLst>
                  <a:gd name="T0" fmla="*/ 0 w 20000"/>
                  <a:gd name="T1" fmla="*/ 19961 h 20000"/>
                  <a:gd name="T2" fmla="*/ 726 w 20000"/>
                  <a:gd name="T3" fmla="*/ 0 h 20000"/>
                  <a:gd name="T4" fmla="*/ 3213 w 20000"/>
                  <a:gd name="T5" fmla="*/ 0 h 20000"/>
                  <a:gd name="T6" fmla="*/ 3213 w 20000"/>
                  <a:gd name="T7" fmla="*/ 19961 h 20000"/>
                  <a:gd name="T8" fmla="*/ 104 w 20000"/>
                  <a:gd name="T9" fmla="*/ 19961 h 200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0000" h="20000">
                    <a:moveTo>
                      <a:pt x="0" y="19961"/>
                    </a:moveTo>
                    <a:lnTo>
                      <a:pt x="4519" y="0"/>
                    </a:lnTo>
                    <a:lnTo>
                      <a:pt x="19989" y="0"/>
                    </a:lnTo>
                    <a:lnTo>
                      <a:pt x="19989" y="19961"/>
                    </a:lnTo>
                    <a:lnTo>
                      <a:pt x="646" y="19961"/>
                    </a:lnTo>
                  </a:path>
                </a:pathLst>
              </a:custGeom>
              <a:solidFill>
                <a:srgbClr val="0000FF"/>
              </a:solidFill>
              <a:ln w="254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</p:grpSp>
        <p:pic>
          <p:nvPicPr>
            <p:cNvPr id="7" name="Picture 5" descr="מבל נקי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8670" y="314"/>
              <a:ext cx="1133" cy="1420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xmlns="" val="840442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משנה 2">
            <a:extLst>
              <a:ext uri="{FF2B5EF4-FFF2-40B4-BE49-F238E27FC236}">
                <a16:creationId xmlns:a16="http://schemas.microsoft.com/office/drawing/2014/main" xmlns="" id="{1221FAA9-AEAF-445E-AA6D-9343EEDD5E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4073" y="1388167"/>
            <a:ext cx="11211469" cy="4222923"/>
          </a:xfrm>
        </p:spPr>
        <p:txBody>
          <a:bodyPr>
            <a:normAutofit/>
          </a:bodyPr>
          <a:lstStyle/>
          <a:p>
            <a:pPr algn="r">
              <a:lnSpc>
                <a:spcPct val="160000"/>
              </a:lnSpc>
            </a:pPr>
            <a:endParaRPr lang="he-IL" sz="4400" dirty="0">
              <a:latin typeface="Guttman-Aram" pitchFamily="2" charset="-79"/>
            </a:endParaRPr>
          </a:p>
        </p:txBody>
      </p:sp>
      <p:sp>
        <p:nvSpPr>
          <p:cNvPr id="4" name="כותרת משנה 2">
            <a:extLst>
              <a:ext uri="{FF2B5EF4-FFF2-40B4-BE49-F238E27FC236}">
                <a16:creationId xmlns:a16="http://schemas.microsoft.com/office/drawing/2014/main" xmlns="" id="{1221FAA9-AEAF-445E-AA6D-9343EEDD5ED8}"/>
              </a:ext>
            </a:extLst>
          </p:cNvPr>
          <p:cNvSpPr txBox="1">
            <a:spLocks/>
          </p:cNvSpPr>
          <p:nvPr/>
        </p:nvSpPr>
        <p:spPr>
          <a:xfrm>
            <a:off x="1634836" y="335222"/>
            <a:ext cx="9147142" cy="169446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he-IL" sz="5200" b="1" dirty="0" smtClean="0">
                <a:latin typeface="Guttman-Aram" pitchFamily="2" charset="-79"/>
              </a:rPr>
              <a:t>מטרות משנה</a:t>
            </a:r>
            <a:endParaRPr kumimoji="0" lang="he-IL" sz="5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uttman-Aram" pitchFamily="2" charset="-79"/>
              <a:ea typeface="+mn-ea"/>
            </a:endParaRPr>
          </a:p>
        </p:txBody>
      </p: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584200" y="5749348"/>
            <a:ext cx="10873509" cy="901700"/>
            <a:chOff x="713" y="314"/>
            <a:chExt cx="10987" cy="1420"/>
          </a:xfrm>
        </p:grpSpPr>
        <p:grpSp>
          <p:nvGrpSpPr>
            <p:cNvPr id="5" name="Group 2"/>
            <p:cNvGrpSpPr>
              <a:grpSpLocks/>
            </p:cNvGrpSpPr>
            <p:nvPr/>
          </p:nvGrpSpPr>
          <p:grpSpPr bwMode="auto">
            <a:xfrm>
              <a:off x="713" y="584"/>
              <a:ext cx="10987" cy="514"/>
              <a:chOff x="0" y="0"/>
              <a:chExt cx="20001" cy="20000"/>
            </a:xfrm>
          </p:grpSpPr>
          <p:sp>
            <p:nvSpPr>
              <p:cNvPr id="8" name="Freeform 3"/>
              <p:cNvSpPr>
                <a:spLocks/>
              </p:cNvSpPr>
              <p:nvPr/>
            </p:nvSpPr>
            <p:spPr bwMode="auto">
              <a:xfrm>
                <a:off x="0" y="2218"/>
                <a:ext cx="14321" cy="17782"/>
              </a:xfrm>
              <a:custGeom>
                <a:avLst/>
                <a:gdLst>
                  <a:gd name="T0" fmla="*/ 0 w 20000"/>
                  <a:gd name="T1" fmla="*/ 17743 h 20000"/>
                  <a:gd name="T2" fmla="*/ 726 w 20000"/>
                  <a:gd name="T3" fmla="*/ 0 h 20000"/>
                  <a:gd name="T4" fmla="*/ 14319 w 20000"/>
                  <a:gd name="T5" fmla="*/ 0 h 20000"/>
                  <a:gd name="T6" fmla="*/ 13489 w 20000"/>
                  <a:gd name="T7" fmla="*/ 17743 h 20000"/>
                  <a:gd name="T8" fmla="*/ 113 w 20000"/>
                  <a:gd name="T9" fmla="*/ 17743 h 200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0000" h="20000">
                    <a:moveTo>
                      <a:pt x="0" y="19956"/>
                    </a:moveTo>
                    <a:lnTo>
                      <a:pt x="1014" y="0"/>
                    </a:lnTo>
                    <a:lnTo>
                      <a:pt x="19997" y="0"/>
                    </a:lnTo>
                    <a:lnTo>
                      <a:pt x="18838" y="19956"/>
                    </a:lnTo>
                    <a:lnTo>
                      <a:pt x="158" y="19956"/>
                    </a:lnTo>
                  </a:path>
                </a:pathLst>
              </a:custGeom>
              <a:solidFill>
                <a:srgbClr val="0000FF"/>
              </a:solidFill>
              <a:ln w="254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9" name="Freeform 4"/>
              <p:cNvSpPr>
                <a:spLocks/>
              </p:cNvSpPr>
              <p:nvPr/>
            </p:nvSpPr>
            <p:spPr bwMode="auto">
              <a:xfrm>
                <a:off x="16786" y="0"/>
                <a:ext cx="3215" cy="20000"/>
              </a:xfrm>
              <a:custGeom>
                <a:avLst/>
                <a:gdLst>
                  <a:gd name="T0" fmla="*/ 0 w 20000"/>
                  <a:gd name="T1" fmla="*/ 19961 h 20000"/>
                  <a:gd name="T2" fmla="*/ 726 w 20000"/>
                  <a:gd name="T3" fmla="*/ 0 h 20000"/>
                  <a:gd name="T4" fmla="*/ 3213 w 20000"/>
                  <a:gd name="T5" fmla="*/ 0 h 20000"/>
                  <a:gd name="T6" fmla="*/ 3213 w 20000"/>
                  <a:gd name="T7" fmla="*/ 19961 h 20000"/>
                  <a:gd name="T8" fmla="*/ 104 w 20000"/>
                  <a:gd name="T9" fmla="*/ 19961 h 200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0000" h="20000">
                    <a:moveTo>
                      <a:pt x="0" y="19961"/>
                    </a:moveTo>
                    <a:lnTo>
                      <a:pt x="4519" y="0"/>
                    </a:lnTo>
                    <a:lnTo>
                      <a:pt x="19989" y="0"/>
                    </a:lnTo>
                    <a:lnTo>
                      <a:pt x="19989" y="19961"/>
                    </a:lnTo>
                    <a:lnTo>
                      <a:pt x="646" y="19961"/>
                    </a:lnTo>
                  </a:path>
                </a:pathLst>
              </a:custGeom>
              <a:solidFill>
                <a:srgbClr val="0000FF"/>
              </a:solidFill>
              <a:ln w="254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</p:grpSp>
        <p:pic>
          <p:nvPicPr>
            <p:cNvPr id="7" name="Picture 5" descr="מבל נקי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8670" y="314"/>
              <a:ext cx="1133" cy="1420"/>
            </a:xfrm>
            <a:prstGeom prst="rect">
              <a:avLst/>
            </a:prstGeom>
            <a:noFill/>
          </p:spPr>
        </p:pic>
      </p:grpSp>
      <p:graphicFrame>
        <p:nvGraphicFramePr>
          <p:cNvPr id="10" name="טבלה 9"/>
          <p:cNvGraphicFramePr>
            <a:graphicFrameLocks noGrp="1"/>
          </p:cNvGraphicFramePr>
          <p:nvPr/>
        </p:nvGraphicFramePr>
        <p:xfrm>
          <a:off x="429489" y="1371600"/>
          <a:ext cx="11139056" cy="5105835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784764"/>
                <a:gridCol w="2784764"/>
                <a:gridCol w="2784764"/>
                <a:gridCol w="2784764"/>
              </a:tblGrid>
              <a:tr h="819999">
                <a:tc>
                  <a:txBody>
                    <a:bodyPr/>
                    <a:lstStyle/>
                    <a:p>
                      <a:pPr algn="ctr" rtl="1"/>
                      <a:r>
                        <a:rPr lang="he-IL" sz="2200" b="1" dirty="0" smtClean="0">
                          <a:solidFill>
                            <a:schemeClr val="bg1"/>
                          </a:solidFill>
                        </a:rPr>
                        <a:t>מדיני</a:t>
                      </a:r>
                      <a:endParaRPr lang="he-IL" sz="2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508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200" b="1" dirty="0" smtClean="0">
                          <a:solidFill>
                            <a:schemeClr val="bg1"/>
                          </a:solidFill>
                        </a:rPr>
                        <a:t>חברתי</a:t>
                      </a:r>
                      <a:endParaRPr lang="he-IL" sz="2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508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200" b="1" dirty="0" smtClean="0">
                          <a:solidFill>
                            <a:schemeClr val="bg1"/>
                          </a:solidFill>
                        </a:rPr>
                        <a:t>כלכלי</a:t>
                      </a:r>
                      <a:endParaRPr lang="he-IL" sz="2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508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200" b="1" dirty="0" smtClean="0">
                          <a:solidFill>
                            <a:schemeClr val="bg1"/>
                          </a:solidFill>
                        </a:rPr>
                        <a:t>ביטחוני</a:t>
                      </a:r>
                      <a:endParaRPr lang="he-IL" sz="2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508F8"/>
                    </a:solidFill>
                  </a:tcPr>
                </a:tc>
              </a:tr>
              <a:tr h="819999">
                <a:tc>
                  <a:txBody>
                    <a:bodyPr/>
                    <a:lstStyle/>
                    <a:p>
                      <a:pPr rtl="1"/>
                      <a:r>
                        <a:rPr lang="he-IL" sz="2000" b="1" dirty="0" smtClean="0"/>
                        <a:t>עיצוב גבולות</a:t>
                      </a:r>
                      <a:endParaRPr lang="he-IL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b="1" dirty="0" smtClean="0"/>
                        <a:t>ערבי ישראל</a:t>
                      </a:r>
                      <a:endParaRPr lang="he-IL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b="1" dirty="0" smtClean="0"/>
                        <a:t>מנועי וחסמי צמיחה</a:t>
                      </a:r>
                      <a:endParaRPr lang="he-IL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b="1" dirty="0" smtClean="0"/>
                        <a:t>המערכת היריבה הצפונית</a:t>
                      </a:r>
                      <a:endParaRPr lang="he-IL" sz="2000" b="1" dirty="0"/>
                    </a:p>
                  </a:txBody>
                  <a:tcPr/>
                </a:tc>
              </a:tr>
              <a:tr h="819999">
                <a:tc>
                  <a:txBody>
                    <a:bodyPr/>
                    <a:lstStyle/>
                    <a:p>
                      <a:pPr rtl="1"/>
                      <a:r>
                        <a:rPr lang="he-IL" sz="2000" b="1" dirty="0" smtClean="0"/>
                        <a:t>שטחים במחלוקת</a:t>
                      </a:r>
                      <a:endParaRPr lang="he-IL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b="1" dirty="0" smtClean="0"/>
                        <a:t>דרוזים (גליל, </a:t>
                      </a:r>
                      <a:r>
                        <a:rPr lang="he-IL" sz="2000" b="1" dirty="0" err="1" smtClean="0"/>
                        <a:t>רמה"ג</a:t>
                      </a:r>
                      <a:r>
                        <a:rPr lang="he-IL" sz="2000" b="1" dirty="0" smtClean="0"/>
                        <a:t>)</a:t>
                      </a:r>
                      <a:endParaRPr lang="he-IL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b="1" dirty="0" smtClean="0"/>
                        <a:t>תעשייה</a:t>
                      </a:r>
                      <a:endParaRPr lang="he-IL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b="1" dirty="0" smtClean="0"/>
                        <a:t>ישובי קו אימות</a:t>
                      </a:r>
                      <a:endParaRPr lang="he-IL" sz="2000" b="1" dirty="0"/>
                    </a:p>
                  </a:txBody>
                  <a:tcPr/>
                </a:tc>
              </a:tr>
              <a:tr h="987204">
                <a:tc>
                  <a:txBody>
                    <a:bodyPr/>
                    <a:lstStyle/>
                    <a:p>
                      <a:pPr rtl="1"/>
                      <a:r>
                        <a:rPr lang="he-IL" sz="2000" b="1" dirty="0" err="1" smtClean="0"/>
                        <a:t>יוניפיל</a:t>
                      </a:r>
                      <a:endParaRPr lang="he-IL" sz="2000" b="1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b="1" dirty="0" smtClean="0"/>
                        <a:t>התיישבות ופריפריה- שלטון מקומי, בריאות, תכנון, תחבורה</a:t>
                      </a:r>
                      <a:endParaRPr lang="he-IL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b="1" dirty="0" smtClean="0"/>
                        <a:t>חקלאות</a:t>
                      </a:r>
                      <a:endParaRPr lang="he-IL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b="1" dirty="0" smtClean="0"/>
                        <a:t>ביטחון פנים</a:t>
                      </a:r>
                      <a:endParaRPr lang="he-IL" sz="2000" b="1" dirty="0"/>
                    </a:p>
                  </a:txBody>
                  <a:tcPr/>
                </a:tc>
              </a:tr>
              <a:tr h="819999">
                <a:tc>
                  <a:txBody>
                    <a:bodyPr/>
                    <a:lstStyle/>
                    <a:p>
                      <a:pPr rtl="1"/>
                      <a:endParaRPr lang="he-IL" sz="20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b="1" dirty="0" smtClean="0"/>
                        <a:t>מאבק על הקרקעות</a:t>
                      </a:r>
                      <a:endParaRPr lang="he-IL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b="1" dirty="0" smtClean="0"/>
                        <a:t>תיירות</a:t>
                      </a:r>
                      <a:endParaRPr lang="he-IL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2000" b="1" dirty="0"/>
                    </a:p>
                  </a:txBody>
                  <a:tcPr/>
                </a:tc>
              </a:tr>
              <a:tr h="819999">
                <a:tc>
                  <a:txBody>
                    <a:bodyPr/>
                    <a:lstStyle/>
                    <a:p>
                      <a:pPr rtl="1"/>
                      <a:endParaRPr lang="he-IL" sz="20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b="1" dirty="0" smtClean="0"/>
                        <a:t>מים </a:t>
                      </a:r>
                      <a:r>
                        <a:rPr lang="he-IL" sz="2000" b="1" dirty="0" smtClean="0"/>
                        <a:t>ותשתיות (חשמל וגז)</a:t>
                      </a:r>
                      <a:endParaRPr lang="he-IL" sz="2000" b="1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20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840442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משנה 2">
            <a:extLst>
              <a:ext uri="{FF2B5EF4-FFF2-40B4-BE49-F238E27FC236}">
                <a16:creationId xmlns:a16="http://schemas.microsoft.com/office/drawing/2014/main" xmlns="" id="{1221FAA9-AEAF-445E-AA6D-9343EEDD5E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96837" y="1080655"/>
            <a:ext cx="3657599" cy="2590799"/>
          </a:xfrm>
          <a:solidFill>
            <a:schemeClr val="bg1"/>
          </a:solidFill>
          <a:ln w="952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r">
              <a:lnSpc>
                <a:spcPct val="160000"/>
              </a:lnSpc>
            </a:pPr>
            <a:r>
              <a:rPr lang="he-IL" b="1" dirty="0" smtClean="0">
                <a:latin typeface="Guttman-Aram" pitchFamily="2" charset="-79"/>
              </a:rPr>
              <a:t>               ואדי ערה</a:t>
            </a:r>
          </a:p>
        </p:txBody>
      </p:sp>
      <p:sp>
        <p:nvSpPr>
          <p:cNvPr id="4" name="כותרת משנה 2">
            <a:extLst>
              <a:ext uri="{FF2B5EF4-FFF2-40B4-BE49-F238E27FC236}">
                <a16:creationId xmlns:a16="http://schemas.microsoft.com/office/drawing/2014/main" xmlns="" id="{1221FAA9-AEAF-445E-AA6D-9343EEDD5ED8}"/>
              </a:ext>
            </a:extLst>
          </p:cNvPr>
          <p:cNvSpPr txBox="1">
            <a:spLocks/>
          </p:cNvSpPr>
          <p:nvPr/>
        </p:nvSpPr>
        <p:spPr>
          <a:xfrm>
            <a:off x="1634836" y="335222"/>
            <a:ext cx="9147142" cy="169446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he-IL" sz="5200" b="1" dirty="0" smtClean="0">
                <a:latin typeface="Guttman-Aram" pitchFamily="2" charset="-79"/>
              </a:rPr>
              <a:t>שיטה- מקרי בוחן גיאוגרפיים</a:t>
            </a:r>
            <a:endParaRPr kumimoji="0" lang="he-IL" sz="5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uttman-Aram" pitchFamily="2" charset="-79"/>
              <a:ea typeface="+mn-ea"/>
            </a:endParaRPr>
          </a:p>
        </p:txBody>
      </p: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584200" y="5749348"/>
            <a:ext cx="10873509" cy="901700"/>
            <a:chOff x="713" y="314"/>
            <a:chExt cx="10987" cy="1420"/>
          </a:xfrm>
        </p:grpSpPr>
        <p:grpSp>
          <p:nvGrpSpPr>
            <p:cNvPr id="5" name="Group 2"/>
            <p:cNvGrpSpPr>
              <a:grpSpLocks/>
            </p:cNvGrpSpPr>
            <p:nvPr/>
          </p:nvGrpSpPr>
          <p:grpSpPr bwMode="auto">
            <a:xfrm>
              <a:off x="713" y="584"/>
              <a:ext cx="10987" cy="514"/>
              <a:chOff x="0" y="0"/>
              <a:chExt cx="20001" cy="20000"/>
            </a:xfrm>
          </p:grpSpPr>
          <p:sp>
            <p:nvSpPr>
              <p:cNvPr id="8" name="Freeform 3"/>
              <p:cNvSpPr>
                <a:spLocks/>
              </p:cNvSpPr>
              <p:nvPr/>
            </p:nvSpPr>
            <p:spPr bwMode="auto">
              <a:xfrm>
                <a:off x="0" y="2218"/>
                <a:ext cx="14321" cy="17782"/>
              </a:xfrm>
              <a:custGeom>
                <a:avLst/>
                <a:gdLst>
                  <a:gd name="T0" fmla="*/ 0 w 20000"/>
                  <a:gd name="T1" fmla="*/ 17743 h 20000"/>
                  <a:gd name="T2" fmla="*/ 726 w 20000"/>
                  <a:gd name="T3" fmla="*/ 0 h 20000"/>
                  <a:gd name="T4" fmla="*/ 14319 w 20000"/>
                  <a:gd name="T5" fmla="*/ 0 h 20000"/>
                  <a:gd name="T6" fmla="*/ 13489 w 20000"/>
                  <a:gd name="T7" fmla="*/ 17743 h 20000"/>
                  <a:gd name="T8" fmla="*/ 113 w 20000"/>
                  <a:gd name="T9" fmla="*/ 17743 h 200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0000" h="20000">
                    <a:moveTo>
                      <a:pt x="0" y="19956"/>
                    </a:moveTo>
                    <a:lnTo>
                      <a:pt x="1014" y="0"/>
                    </a:lnTo>
                    <a:lnTo>
                      <a:pt x="19997" y="0"/>
                    </a:lnTo>
                    <a:lnTo>
                      <a:pt x="18838" y="19956"/>
                    </a:lnTo>
                    <a:lnTo>
                      <a:pt x="158" y="19956"/>
                    </a:lnTo>
                  </a:path>
                </a:pathLst>
              </a:custGeom>
              <a:solidFill>
                <a:srgbClr val="0000FF"/>
              </a:solidFill>
              <a:ln w="254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9" name="Freeform 4"/>
              <p:cNvSpPr>
                <a:spLocks/>
              </p:cNvSpPr>
              <p:nvPr/>
            </p:nvSpPr>
            <p:spPr bwMode="auto">
              <a:xfrm>
                <a:off x="16786" y="0"/>
                <a:ext cx="3215" cy="20000"/>
              </a:xfrm>
              <a:custGeom>
                <a:avLst/>
                <a:gdLst>
                  <a:gd name="T0" fmla="*/ 0 w 20000"/>
                  <a:gd name="T1" fmla="*/ 19961 h 20000"/>
                  <a:gd name="T2" fmla="*/ 726 w 20000"/>
                  <a:gd name="T3" fmla="*/ 0 h 20000"/>
                  <a:gd name="T4" fmla="*/ 3213 w 20000"/>
                  <a:gd name="T5" fmla="*/ 0 h 20000"/>
                  <a:gd name="T6" fmla="*/ 3213 w 20000"/>
                  <a:gd name="T7" fmla="*/ 19961 h 20000"/>
                  <a:gd name="T8" fmla="*/ 104 w 20000"/>
                  <a:gd name="T9" fmla="*/ 19961 h 200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0000" h="20000">
                    <a:moveTo>
                      <a:pt x="0" y="19961"/>
                    </a:moveTo>
                    <a:lnTo>
                      <a:pt x="4519" y="0"/>
                    </a:lnTo>
                    <a:lnTo>
                      <a:pt x="19989" y="0"/>
                    </a:lnTo>
                    <a:lnTo>
                      <a:pt x="19989" y="19961"/>
                    </a:lnTo>
                    <a:lnTo>
                      <a:pt x="646" y="19961"/>
                    </a:lnTo>
                  </a:path>
                </a:pathLst>
              </a:custGeom>
              <a:solidFill>
                <a:srgbClr val="0000FF"/>
              </a:solidFill>
              <a:ln w="254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</p:grpSp>
        <p:pic>
          <p:nvPicPr>
            <p:cNvPr id="7" name="Picture 5" descr="מבל נקי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8670" y="314"/>
              <a:ext cx="1133" cy="1420"/>
            </a:xfrm>
            <a:prstGeom prst="rect">
              <a:avLst/>
            </a:prstGeom>
            <a:noFill/>
          </p:spPr>
        </p:pic>
      </p:grpSp>
      <p:sp>
        <p:nvSpPr>
          <p:cNvPr id="10" name="כותרת משנה 2">
            <a:extLst>
              <a:ext uri="{FF2B5EF4-FFF2-40B4-BE49-F238E27FC236}">
                <a16:creationId xmlns:a16="http://schemas.microsoft.com/office/drawing/2014/main" xmlns="" id="{1221FAA9-AEAF-445E-AA6D-9343EEDD5ED8}"/>
              </a:ext>
            </a:extLst>
          </p:cNvPr>
          <p:cNvSpPr txBox="1">
            <a:spLocks/>
          </p:cNvSpPr>
          <p:nvPr/>
        </p:nvSpPr>
        <p:spPr>
          <a:xfrm>
            <a:off x="3962400" y="1291185"/>
            <a:ext cx="7830961" cy="4222923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6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lang="he-IL" sz="2600" b="1" dirty="0" smtClean="0">
                <a:latin typeface="Guttman-Aram" pitchFamily="2" charset="-79"/>
              </a:rPr>
              <a:t>הצגת הנושא/אתגר</a:t>
            </a:r>
          </a:p>
          <a:p>
            <a:pPr marL="0" marR="0" lvl="0" indent="0" algn="r" defTabSz="914400" rtl="1" eaLnBrk="1" fontAlgn="auto" latinLnBrk="0" hangingPunct="1">
              <a:lnSpc>
                <a:spcPct val="16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kumimoji="0" lang="he-IL" sz="26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ttman-Aram" pitchFamily="2" charset="-79"/>
                <a:ea typeface="+mn-ea"/>
                <a:cs typeface="+mn-cs"/>
              </a:rPr>
              <a:t>הצגת התפתחות הנושא על ציר הזמן</a:t>
            </a:r>
          </a:p>
          <a:p>
            <a:pPr marL="0" marR="0" lvl="0" indent="0" algn="r" defTabSz="914400" rtl="1" eaLnBrk="1" fontAlgn="auto" latinLnBrk="0" hangingPunct="1">
              <a:lnSpc>
                <a:spcPct val="16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lang="he-IL" sz="2600" b="1" dirty="0" smtClean="0">
                <a:latin typeface="Guttman-Aram" pitchFamily="2" charset="-79"/>
              </a:rPr>
              <a:t>הצגת מערכת הזיקות</a:t>
            </a:r>
          </a:p>
          <a:p>
            <a:pPr marL="0" marR="0" lvl="0" indent="0" algn="r" defTabSz="914400" rtl="1" eaLnBrk="1" fontAlgn="auto" latinLnBrk="0" hangingPunct="1">
              <a:lnSpc>
                <a:spcPct val="16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kumimoji="0" lang="he-IL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ttman-Aram" pitchFamily="2" charset="-79"/>
                <a:ea typeface="+mn-ea"/>
                <a:cs typeface="+mn-cs"/>
              </a:rPr>
              <a:t>מיקום המנהיגות</a:t>
            </a:r>
          </a:p>
          <a:p>
            <a:pPr marL="0" marR="0" lvl="0" indent="0" algn="r" defTabSz="914400" rtl="1" eaLnBrk="1" fontAlgn="auto" latinLnBrk="0" hangingPunct="1">
              <a:lnSpc>
                <a:spcPct val="16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kumimoji="0" lang="he-IL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ttman-Aram" pitchFamily="2" charset="-79"/>
                <a:ea typeface="+mn-ea"/>
                <a:cs typeface="+mn-cs"/>
              </a:rPr>
              <a:t>סקירות</a:t>
            </a:r>
            <a:r>
              <a:rPr kumimoji="0" lang="he-IL" sz="26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ttman-Aram" pitchFamily="2" charset="-79"/>
                <a:ea typeface="+mn-ea"/>
                <a:cs typeface="+mn-cs"/>
              </a:rPr>
              <a:t> בזק "מה לאומי </a:t>
            </a:r>
            <a:r>
              <a:rPr kumimoji="0" lang="he-IL" sz="26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ttman-Aram" pitchFamily="2" charset="-79"/>
                <a:ea typeface="+mn-ea"/>
                <a:cs typeface="+mn-cs"/>
              </a:rPr>
              <a:t>בבטל"ם</a:t>
            </a:r>
            <a:r>
              <a:rPr kumimoji="0" lang="he-IL" sz="26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ttman-Aram" pitchFamily="2" charset="-79"/>
                <a:ea typeface="+mn-ea"/>
                <a:cs typeface="+mn-cs"/>
              </a:rPr>
              <a:t>"</a:t>
            </a:r>
            <a:r>
              <a:rPr kumimoji="0" lang="he-IL" sz="26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ttman-Aram" pitchFamily="2" charset="-79"/>
                <a:ea typeface="+mn-ea"/>
                <a:cs typeface="+mn-cs"/>
              </a:rPr>
              <a:t> במ</a:t>
            </a:r>
            <a:r>
              <a:rPr kumimoji="0" lang="he-IL" sz="26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ttman-Aram" pitchFamily="2" charset="-79"/>
                <a:ea typeface="+mn-ea"/>
                <a:cs typeface="+mn-cs"/>
              </a:rPr>
              <a:t>רחב הצפון</a:t>
            </a:r>
            <a:endParaRPr kumimoji="0" lang="he-IL" sz="2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uttman-Aram" pitchFamily="2" charset="-79"/>
              <a:ea typeface="+mn-ea"/>
              <a:cs typeface="+mn-cs"/>
            </a:endParaRPr>
          </a:p>
        </p:txBody>
      </p:sp>
      <p:sp>
        <p:nvSpPr>
          <p:cNvPr id="11" name="כותרת משנה 2">
            <a:extLst>
              <a:ext uri="{FF2B5EF4-FFF2-40B4-BE49-F238E27FC236}">
                <a16:creationId xmlns:a16="http://schemas.microsoft.com/office/drawing/2014/main" xmlns="" id="{1221FAA9-AEAF-445E-AA6D-9343EEDD5ED8}"/>
              </a:ext>
            </a:extLst>
          </p:cNvPr>
          <p:cNvSpPr txBox="1">
            <a:spLocks/>
          </p:cNvSpPr>
          <p:nvPr/>
        </p:nvSpPr>
        <p:spPr>
          <a:xfrm>
            <a:off x="1676401" y="1773383"/>
            <a:ext cx="3740726" cy="259079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</a:ln>
        </p:spPr>
        <p:txBody>
          <a:bodyPr vert="horz" lIns="91440" tIns="45720" rIns="91440" bIns="45720" rtlCol="1">
            <a:norm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6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he-IL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ttman-Aram" pitchFamily="2" charset="-79"/>
                <a:ea typeface="+mn-ea"/>
                <a:cs typeface="+mn-cs"/>
              </a:rPr>
              <a:t>                 טבריה</a:t>
            </a:r>
          </a:p>
        </p:txBody>
      </p:sp>
      <p:sp>
        <p:nvSpPr>
          <p:cNvPr id="12" name="כותרת משנה 2">
            <a:extLst>
              <a:ext uri="{FF2B5EF4-FFF2-40B4-BE49-F238E27FC236}">
                <a16:creationId xmlns:a16="http://schemas.microsoft.com/office/drawing/2014/main" xmlns="" id="{1221FAA9-AEAF-445E-AA6D-9343EEDD5ED8}"/>
              </a:ext>
            </a:extLst>
          </p:cNvPr>
          <p:cNvSpPr txBox="1">
            <a:spLocks/>
          </p:cNvSpPr>
          <p:nvPr/>
        </p:nvSpPr>
        <p:spPr>
          <a:xfrm>
            <a:off x="1136074" y="2438401"/>
            <a:ext cx="3713017" cy="259079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</a:ln>
        </p:spPr>
        <p:txBody>
          <a:bodyPr vert="horz" lIns="91440" tIns="45720" rIns="91440" bIns="45720" rtlCol="1">
            <a:norm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6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he-IL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ttman-Aram" pitchFamily="2" charset="-79"/>
                <a:ea typeface="+mn-ea"/>
                <a:cs typeface="+mn-cs"/>
              </a:rPr>
              <a:t>              רמת</a:t>
            </a:r>
            <a:r>
              <a:rPr kumimoji="0" lang="he-IL" sz="2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ttman-Aram" pitchFamily="2" charset="-79"/>
                <a:ea typeface="+mn-ea"/>
                <a:cs typeface="+mn-cs"/>
              </a:rPr>
              <a:t> הגולן</a:t>
            </a:r>
            <a:endParaRPr kumimoji="0" lang="he-IL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uttman-Aram" pitchFamily="2" charset="-79"/>
              <a:ea typeface="+mn-ea"/>
              <a:cs typeface="+mn-cs"/>
            </a:endParaRPr>
          </a:p>
        </p:txBody>
      </p:sp>
      <p:sp>
        <p:nvSpPr>
          <p:cNvPr id="13" name="כותרת משנה 2">
            <a:extLst>
              <a:ext uri="{FF2B5EF4-FFF2-40B4-BE49-F238E27FC236}">
                <a16:creationId xmlns:a16="http://schemas.microsoft.com/office/drawing/2014/main" xmlns="" id="{1221FAA9-AEAF-445E-AA6D-9343EEDD5ED8}"/>
              </a:ext>
            </a:extLst>
          </p:cNvPr>
          <p:cNvSpPr txBox="1">
            <a:spLocks/>
          </p:cNvSpPr>
          <p:nvPr/>
        </p:nvSpPr>
        <p:spPr>
          <a:xfrm>
            <a:off x="429492" y="3048001"/>
            <a:ext cx="3920835" cy="2590799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</a:ln>
        </p:spPr>
        <p:txBody>
          <a:bodyPr vert="horz" lIns="91440" tIns="45720" rIns="91440" bIns="45720" rtlCol="1">
            <a:norm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6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he-IL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ttman-Aram" pitchFamily="2" charset="-79"/>
                <a:ea typeface="+mn-ea"/>
                <a:cs typeface="+mn-cs"/>
              </a:rPr>
              <a:t>               גליל-</a:t>
            </a:r>
            <a:r>
              <a:rPr kumimoji="0" lang="he-IL" sz="2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ttman-Aram" pitchFamily="2" charset="-79"/>
                <a:ea typeface="+mn-ea"/>
                <a:cs typeface="+mn-cs"/>
              </a:rPr>
              <a:t> תפן</a:t>
            </a:r>
            <a:endParaRPr kumimoji="0" lang="he-IL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uttman-Aram" pitchFamily="2" charset="-79"/>
              <a:ea typeface="+mn-ea"/>
              <a:cs typeface="+mn-cs"/>
            </a:endParaRPr>
          </a:p>
        </p:txBody>
      </p:sp>
      <p:graphicFrame>
        <p:nvGraphicFramePr>
          <p:cNvPr id="14" name="טבלה 13"/>
          <p:cNvGraphicFramePr>
            <a:graphicFrameLocks noGrp="1"/>
          </p:cNvGraphicFramePr>
          <p:nvPr/>
        </p:nvGraphicFramePr>
        <p:xfrm>
          <a:off x="706578" y="3701988"/>
          <a:ext cx="3435932" cy="1728996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858983"/>
                <a:gridCol w="858983"/>
                <a:gridCol w="858983"/>
                <a:gridCol w="858983"/>
              </a:tblGrid>
              <a:tr h="213413">
                <a:tc>
                  <a:txBody>
                    <a:bodyPr/>
                    <a:lstStyle/>
                    <a:p>
                      <a:pPr algn="ctr" rtl="1"/>
                      <a:r>
                        <a:rPr lang="he-IL" sz="800" b="1" dirty="0" smtClean="0">
                          <a:solidFill>
                            <a:schemeClr val="bg1"/>
                          </a:solidFill>
                        </a:rPr>
                        <a:t>מדיני</a:t>
                      </a:r>
                      <a:endParaRPr lang="he-IL" sz="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508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800" b="1" dirty="0" smtClean="0">
                          <a:solidFill>
                            <a:schemeClr val="bg1"/>
                          </a:solidFill>
                        </a:rPr>
                        <a:t>חברתי</a:t>
                      </a:r>
                      <a:endParaRPr lang="he-IL" sz="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508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800" b="1" dirty="0" smtClean="0">
                          <a:solidFill>
                            <a:schemeClr val="bg1"/>
                          </a:solidFill>
                        </a:rPr>
                        <a:t>כלכלי</a:t>
                      </a:r>
                      <a:endParaRPr lang="he-IL" sz="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508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800" b="1" dirty="0" smtClean="0">
                          <a:solidFill>
                            <a:schemeClr val="bg1"/>
                          </a:solidFill>
                        </a:rPr>
                        <a:t>ביטחוני</a:t>
                      </a:r>
                      <a:endParaRPr lang="he-IL" sz="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508F8"/>
                    </a:solidFill>
                  </a:tcPr>
                </a:tc>
              </a:tr>
              <a:tr h="335363">
                <a:tc>
                  <a:txBody>
                    <a:bodyPr/>
                    <a:lstStyle/>
                    <a:p>
                      <a:pPr rtl="1"/>
                      <a:r>
                        <a:rPr lang="he-IL" sz="800" b="1" dirty="0" smtClean="0"/>
                        <a:t>עיצוב גבולות</a:t>
                      </a:r>
                      <a:endParaRPr lang="he-IL" sz="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800" b="1" dirty="0" smtClean="0"/>
                        <a:t>ערבי ישראל</a:t>
                      </a:r>
                      <a:endParaRPr lang="he-IL" sz="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800" b="1" dirty="0" smtClean="0"/>
                        <a:t>מנועי וחסי צמיחה</a:t>
                      </a:r>
                      <a:endParaRPr lang="he-IL" sz="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800" b="1" dirty="0" smtClean="0"/>
                        <a:t>המערכת היריבה הצפונית</a:t>
                      </a:r>
                      <a:endParaRPr lang="he-IL" sz="800" b="1" dirty="0"/>
                    </a:p>
                  </a:txBody>
                  <a:tcPr/>
                </a:tc>
              </a:tr>
              <a:tr h="335363">
                <a:tc>
                  <a:txBody>
                    <a:bodyPr/>
                    <a:lstStyle/>
                    <a:p>
                      <a:pPr rtl="1"/>
                      <a:r>
                        <a:rPr lang="he-IL" sz="800" b="1" dirty="0" smtClean="0"/>
                        <a:t>שטחים במחלוקת</a:t>
                      </a:r>
                      <a:endParaRPr lang="he-IL" sz="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800" b="1" dirty="0" smtClean="0"/>
                        <a:t>דרוזים (גליל, </a:t>
                      </a:r>
                      <a:r>
                        <a:rPr lang="he-IL" sz="800" b="1" dirty="0" err="1" smtClean="0"/>
                        <a:t>רמה"ג</a:t>
                      </a:r>
                      <a:r>
                        <a:rPr lang="he-IL" sz="800" b="1" dirty="0" smtClean="0"/>
                        <a:t>)</a:t>
                      </a:r>
                      <a:endParaRPr lang="he-IL" sz="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800" b="1" dirty="0" smtClean="0"/>
                        <a:t>תעשייה</a:t>
                      </a:r>
                      <a:endParaRPr lang="he-IL" sz="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800" b="1" dirty="0" smtClean="0"/>
                        <a:t>ישובי קו אימות</a:t>
                      </a:r>
                      <a:endParaRPr lang="he-IL" sz="800" b="1" dirty="0"/>
                    </a:p>
                  </a:txBody>
                  <a:tcPr/>
                </a:tc>
              </a:tr>
              <a:tr h="509577">
                <a:tc>
                  <a:txBody>
                    <a:bodyPr/>
                    <a:lstStyle/>
                    <a:p>
                      <a:pPr rtl="1"/>
                      <a:endParaRPr lang="he-IL" sz="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800" b="1" dirty="0" smtClean="0"/>
                        <a:t>פריפריה- שלטון מקומי, בריאות, תכנון, תחבורה</a:t>
                      </a:r>
                      <a:endParaRPr lang="he-IL" sz="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800" b="1" dirty="0" smtClean="0"/>
                        <a:t>חקלאות</a:t>
                      </a:r>
                      <a:endParaRPr lang="he-IL" sz="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800" b="1" dirty="0" smtClean="0"/>
                        <a:t>ביטחון פנים</a:t>
                      </a:r>
                      <a:endParaRPr lang="he-IL" sz="800" b="1" dirty="0"/>
                    </a:p>
                  </a:txBody>
                  <a:tcPr/>
                </a:tc>
              </a:tr>
              <a:tr h="213413">
                <a:tc>
                  <a:txBody>
                    <a:bodyPr/>
                    <a:lstStyle/>
                    <a:p>
                      <a:pPr rtl="1"/>
                      <a:endParaRPr lang="he-IL" sz="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800" b="1" dirty="0" smtClean="0"/>
                        <a:t>מאבק על קרקעות</a:t>
                      </a:r>
                      <a:endParaRPr lang="he-IL" sz="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800" b="1" dirty="0" smtClean="0"/>
                        <a:t>תיירות</a:t>
                      </a:r>
                      <a:endParaRPr lang="he-IL" sz="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8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840442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משנה 2">
            <a:extLst>
              <a:ext uri="{FF2B5EF4-FFF2-40B4-BE49-F238E27FC236}">
                <a16:creationId xmlns:a16="http://schemas.microsoft.com/office/drawing/2014/main" xmlns="" id="{1221FAA9-AEAF-445E-AA6D-9343EEDD5E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1165" y="1440873"/>
            <a:ext cx="6220690" cy="4336472"/>
          </a:xfrm>
          <a:solidFill>
            <a:schemeClr val="bg1"/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r">
              <a:lnSpc>
                <a:spcPct val="160000"/>
              </a:lnSpc>
            </a:pPr>
            <a:r>
              <a:rPr lang="he-IL" b="1" dirty="0" smtClean="0">
                <a:solidFill>
                  <a:srgbClr val="FF0000"/>
                </a:solidFill>
                <a:latin typeface="Guttman-Aram" pitchFamily="2" charset="-79"/>
              </a:rPr>
              <a:t>                              </a:t>
            </a:r>
            <a:r>
              <a:rPr lang="he-IL" sz="2800" b="1" dirty="0" smtClean="0">
                <a:solidFill>
                  <a:srgbClr val="FF0000"/>
                </a:solidFill>
                <a:latin typeface="Guttman-Aram" pitchFamily="2" charset="-79"/>
              </a:rPr>
              <a:t>ואדי ערה</a:t>
            </a:r>
          </a:p>
        </p:txBody>
      </p:sp>
      <p:sp>
        <p:nvSpPr>
          <p:cNvPr id="4" name="כותרת משנה 2">
            <a:extLst>
              <a:ext uri="{FF2B5EF4-FFF2-40B4-BE49-F238E27FC236}">
                <a16:creationId xmlns:a16="http://schemas.microsoft.com/office/drawing/2014/main" xmlns="" id="{1221FAA9-AEAF-445E-AA6D-9343EEDD5ED8}"/>
              </a:ext>
            </a:extLst>
          </p:cNvPr>
          <p:cNvSpPr txBox="1">
            <a:spLocks/>
          </p:cNvSpPr>
          <p:nvPr/>
        </p:nvSpPr>
        <p:spPr>
          <a:xfrm>
            <a:off x="1634836" y="335222"/>
            <a:ext cx="9147142" cy="169446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he-IL" sz="5200" b="1" dirty="0" smtClean="0">
                <a:latin typeface="Guttman-Aram" pitchFamily="2" charset="-79"/>
              </a:rPr>
              <a:t>שיטה- מקרה בוחן "שערי צפון"</a:t>
            </a:r>
            <a:endParaRPr kumimoji="0" lang="he-IL" sz="5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uttman-Aram" pitchFamily="2" charset="-79"/>
              <a:ea typeface="+mn-ea"/>
            </a:endParaRPr>
          </a:p>
        </p:txBody>
      </p: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584200" y="5749348"/>
            <a:ext cx="10873509" cy="901700"/>
            <a:chOff x="713" y="314"/>
            <a:chExt cx="10987" cy="1420"/>
          </a:xfrm>
        </p:grpSpPr>
        <p:grpSp>
          <p:nvGrpSpPr>
            <p:cNvPr id="5" name="Group 2"/>
            <p:cNvGrpSpPr>
              <a:grpSpLocks/>
            </p:cNvGrpSpPr>
            <p:nvPr/>
          </p:nvGrpSpPr>
          <p:grpSpPr bwMode="auto">
            <a:xfrm>
              <a:off x="713" y="584"/>
              <a:ext cx="10987" cy="514"/>
              <a:chOff x="0" y="0"/>
              <a:chExt cx="20001" cy="20000"/>
            </a:xfrm>
          </p:grpSpPr>
          <p:sp>
            <p:nvSpPr>
              <p:cNvPr id="8" name="Freeform 3"/>
              <p:cNvSpPr>
                <a:spLocks/>
              </p:cNvSpPr>
              <p:nvPr/>
            </p:nvSpPr>
            <p:spPr bwMode="auto">
              <a:xfrm>
                <a:off x="0" y="2218"/>
                <a:ext cx="14321" cy="17782"/>
              </a:xfrm>
              <a:custGeom>
                <a:avLst/>
                <a:gdLst>
                  <a:gd name="T0" fmla="*/ 0 w 20000"/>
                  <a:gd name="T1" fmla="*/ 17743 h 20000"/>
                  <a:gd name="T2" fmla="*/ 726 w 20000"/>
                  <a:gd name="T3" fmla="*/ 0 h 20000"/>
                  <a:gd name="T4" fmla="*/ 14319 w 20000"/>
                  <a:gd name="T5" fmla="*/ 0 h 20000"/>
                  <a:gd name="T6" fmla="*/ 13489 w 20000"/>
                  <a:gd name="T7" fmla="*/ 17743 h 20000"/>
                  <a:gd name="T8" fmla="*/ 113 w 20000"/>
                  <a:gd name="T9" fmla="*/ 17743 h 200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0000" h="20000">
                    <a:moveTo>
                      <a:pt x="0" y="19956"/>
                    </a:moveTo>
                    <a:lnTo>
                      <a:pt x="1014" y="0"/>
                    </a:lnTo>
                    <a:lnTo>
                      <a:pt x="19997" y="0"/>
                    </a:lnTo>
                    <a:lnTo>
                      <a:pt x="18838" y="19956"/>
                    </a:lnTo>
                    <a:lnTo>
                      <a:pt x="158" y="19956"/>
                    </a:lnTo>
                  </a:path>
                </a:pathLst>
              </a:custGeom>
              <a:solidFill>
                <a:srgbClr val="0000FF"/>
              </a:solidFill>
              <a:ln w="254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9" name="Freeform 4"/>
              <p:cNvSpPr>
                <a:spLocks/>
              </p:cNvSpPr>
              <p:nvPr/>
            </p:nvSpPr>
            <p:spPr bwMode="auto">
              <a:xfrm>
                <a:off x="16786" y="0"/>
                <a:ext cx="3215" cy="20000"/>
              </a:xfrm>
              <a:custGeom>
                <a:avLst/>
                <a:gdLst>
                  <a:gd name="T0" fmla="*/ 0 w 20000"/>
                  <a:gd name="T1" fmla="*/ 19961 h 20000"/>
                  <a:gd name="T2" fmla="*/ 726 w 20000"/>
                  <a:gd name="T3" fmla="*/ 0 h 20000"/>
                  <a:gd name="T4" fmla="*/ 3213 w 20000"/>
                  <a:gd name="T5" fmla="*/ 0 h 20000"/>
                  <a:gd name="T6" fmla="*/ 3213 w 20000"/>
                  <a:gd name="T7" fmla="*/ 19961 h 20000"/>
                  <a:gd name="T8" fmla="*/ 104 w 20000"/>
                  <a:gd name="T9" fmla="*/ 19961 h 200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0000" h="20000">
                    <a:moveTo>
                      <a:pt x="0" y="19961"/>
                    </a:moveTo>
                    <a:lnTo>
                      <a:pt x="4519" y="0"/>
                    </a:lnTo>
                    <a:lnTo>
                      <a:pt x="19989" y="0"/>
                    </a:lnTo>
                    <a:lnTo>
                      <a:pt x="19989" y="19961"/>
                    </a:lnTo>
                    <a:lnTo>
                      <a:pt x="646" y="19961"/>
                    </a:lnTo>
                  </a:path>
                </a:pathLst>
              </a:custGeom>
              <a:solidFill>
                <a:srgbClr val="0000FF"/>
              </a:solidFill>
              <a:ln w="254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</p:grpSp>
        <p:pic>
          <p:nvPicPr>
            <p:cNvPr id="7" name="Picture 5" descr="מבל נקי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8670" y="314"/>
              <a:ext cx="1133" cy="1420"/>
            </a:xfrm>
            <a:prstGeom prst="rect">
              <a:avLst/>
            </a:prstGeom>
            <a:noFill/>
          </p:spPr>
        </p:pic>
      </p:grpSp>
      <p:sp>
        <p:nvSpPr>
          <p:cNvPr id="10" name="כותרת משנה 2">
            <a:extLst>
              <a:ext uri="{FF2B5EF4-FFF2-40B4-BE49-F238E27FC236}">
                <a16:creationId xmlns:a16="http://schemas.microsoft.com/office/drawing/2014/main" xmlns="" id="{1221FAA9-AEAF-445E-AA6D-9343EEDD5ED8}"/>
              </a:ext>
            </a:extLst>
          </p:cNvPr>
          <p:cNvSpPr txBox="1">
            <a:spLocks/>
          </p:cNvSpPr>
          <p:nvPr/>
        </p:nvSpPr>
        <p:spPr>
          <a:xfrm>
            <a:off x="7051964" y="1540567"/>
            <a:ext cx="4685978" cy="422292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6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lang="he-IL" sz="3200" b="1" dirty="0" smtClean="0">
                <a:latin typeface="Guttman-Aram" pitchFamily="2" charset="-79"/>
              </a:rPr>
              <a:t>ערבי ישראל</a:t>
            </a:r>
          </a:p>
          <a:p>
            <a:pPr marL="0" marR="0" lvl="0" indent="0" algn="r" defTabSz="914400" rtl="1" eaLnBrk="1" fontAlgn="auto" latinLnBrk="0" hangingPunct="1">
              <a:lnSpc>
                <a:spcPct val="16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lang="he-IL" sz="3200" b="1" dirty="0" smtClean="0">
                <a:latin typeface="Guttman-Aram" pitchFamily="2" charset="-79"/>
              </a:rPr>
              <a:t>שלטון מקומי</a:t>
            </a:r>
            <a:endParaRPr kumimoji="0" lang="he-IL" sz="3200" b="1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uttman-Aram" pitchFamily="2" charset="-79"/>
              <a:ea typeface="+mn-ea"/>
              <a:cs typeface="+mn-cs"/>
            </a:endParaRPr>
          </a:p>
          <a:p>
            <a:pPr marL="0" marR="0" lvl="0" indent="0" algn="r" defTabSz="914400" rtl="1" eaLnBrk="1" fontAlgn="auto" latinLnBrk="0" hangingPunct="1">
              <a:lnSpc>
                <a:spcPct val="16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lang="he-IL" sz="3200" b="1" dirty="0" smtClean="0">
                <a:latin typeface="Guttman-Aram" pitchFamily="2" charset="-79"/>
              </a:rPr>
              <a:t>בטחון פנים</a:t>
            </a:r>
          </a:p>
          <a:p>
            <a:pPr marL="0" marR="0" lvl="0" indent="0" algn="r" defTabSz="914400" rtl="1" eaLnBrk="1" fontAlgn="auto" latinLnBrk="0" hangingPunct="1">
              <a:lnSpc>
                <a:spcPct val="16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lang="he-IL" sz="3200" b="1" dirty="0" smtClean="0">
                <a:latin typeface="Guttman-Aram" pitchFamily="2" charset="-79"/>
              </a:rPr>
              <a:t>תכנון הבנייה</a:t>
            </a:r>
            <a:endParaRPr kumimoji="0" lang="he-IL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uttman-Aram" pitchFamily="2" charset="-79"/>
              <a:ea typeface="+mn-ea"/>
              <a:cs typeface="+mn-cs"/>
            </a:endParaRPr>
          </a:p>
        </p:txBody>
      </p:sp>
      <p:graphicFrame>
        <p:nvGraphicFramePr>
          <p:cNvPr id="14" name="טבלה 13"/>
          <p:cNvGraphicFramePr>
            <a:graphicFrameLocks noGrp="1"/>
          </p:cNvGraphicFramePr>
          <p:nvPr/>
        </p:nvGraphicFramePr>
        <p:xfrm>
          <a:off x="1039092" y="2261115"/>
          <a:ext cx="5555672" cy="3200053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388918"/>
                <a:gridCol w="1388918"/>
                <a:gridCol w="1388918"/>
                <a:gridCol w="1388918"/>
              </a:tblGrid>
              <a:tr h="394682"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bg1"/>
                          </a:solidFill>
                        </a:rPr>
                        <a:t>מדיני</a:t>
                      </a:r>
                      <a:endParaRPr lang="he-IL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508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bg1"/>
                          </a:solidFill>
                        </a:rPr>
                        <a:t>חברתי</a:t>
                      </a:r>
                      <a:endParaRPr lang="he-IL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508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bg1"/>
                          </a:solidFill>
                        </a:rPr>
                        <a:t>כלכלי</a:t>
                      </a:r>
                      <a:endParaRPr lang="he-IL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508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bg1"/>
                          </a:solidFill>
                        </a:rPr>
                        <a:t>ביטחוני</a:t>
                      </a:r>
                      <a:endParaRPr lang="he-IL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508F8"/>
                    </a:solidFill>
                  </a:tcPr>
                </a:tc>
              </a:tr>
              <a:tr h="620215">
                <a:tc>
                  <a:txBody>
                    <a:bodyPr/>
                    <a:lstStyle/>
                    <a:p>
                      <a:pPr rtl="1"/>
                      <a:r>
                        <a:rPr lang="he-IL" sz="1400" b="1" dirty="0" smtClean="0"/>
                        <a:t>עיצוב גבולות</a:t>
                      </a:r>
                      <a:endParaRPr lang="he-IL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b="1" dirty="0" smtClean="0"/>
                        <a:t>ערבי ישראל</a:t>
                      </a:r>
                      <a:endParaRPr lang="he-IL" sz="1400" b="1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b="1" dirty="0" smtClean="0"/>
                        <a:t>מנועי וחסמי צמיחה</a:t>
                      </a:r>
                      <a:endParaRPr lang="he-IL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b="1" dirty="0" smtClean="0"/>
                        <a:t>המערכת היריבה הצפונית</a:t>
                      </a:r>
                      <a:endParaRPr lang="he-IL" sz="1400" b="1" dirty="0"/>
                    </a:p>
                  </a:txBody>
                  <a:tcPr/>
                </a:tc>
              </a:tr>
              <a:tr h="620215">
                <a:tc>
                  <a:txBody>
                    <a:bodyPr/>
                    <a:lstStyle/>
                    <a:p>
                      <a:pPr rtl="1"/>
                      <a:r>
                        <a:rPr lang="he-IL" sz="1400" b="1" dirty="0" smtClean="0"/>
                        <a:t>שטחים במחלוקת</a:t>
                      </a:r>
                      <a:endParaRPr lang="he-IL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b="1" dirty="0" smtClean="0"/>
                        <a:t>דרוזים (גליל, </a:t>
                      </a:r>
                      <a:r>
                        <a:rPr lang="he-IL" sz="1400" b="1" dirty="0" err="1" smtClean="0"/>
                        <a:t>רמה"ג</a:t>
                      </a:r>
                      <a:r>
                        <a:rPr lang="he-IL" sz="1400" b="1" dirty="0" smtClean="0"/>
                        <a:t>)</a:t>
                      </a:r>
                      <a:endParaRPr lang="he-IL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b="1" dirty="0" smtClean="0"/>
                        <a:t>תעשייה</a:t>
                      </a:r>
                      <a:endParaRPr lang="he-IL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b="1" dirty="0" smtClean="0"/>
                        <a:t>ישובי קו אימות</a:t>
                      </a:r>
                      <a:endParaRPr lang="he-IL" sz="1400" b="1" dirty="0"/>
                    </a:p>
                  </a:txBody>
                  <a:tcPr/>
                </a:tc>
              </a:tr>
              <a:tr h="942403">
                <a:tc>
                  <a:txBody>
                    <a:bodyPr/>
                    <a:lstStyle/>
                    <a:p>
                      <a:pPr rtl="1"/>
                      <a:endParaRPr lang="he-IL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התיישבות ופריפריה-</a:t>
                      </a:r>
                      <a:r>
                        <a:rPr lang="he-IL" sz="1400" b="1" dirty="0" smtClean="0"/>
                        <a:t> שלטון מקומי, בריאות, תכנון, תחבורה</a:t>
                      </a:r>
                      <a:endParaRPr lang="he-IL" sz="1400" b="1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b="1" dirty="0" smtClean="0"/>
                        <a:t>חקלאות</a:t>
                      </a:r>
                      <a:endParaRPr lang="he-IL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b="1" dirty="0" smtClean="0"/>
                        <a:t>ביטחון פנים</a:t>
                      </a:r>
                      <a:endParaRPr lang="he-IL" sz="1400" b="1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620061">
                <a:tc>
                  <a:txBody>
                    <a:bodyPr/>
                    <a:lstStyle/>
                    <a:p>
                      <a:pPr rtl="1"/>
                      <a:endParaRPr lang="he-IL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b="1" dirty="0" smtClean="0"/>
                        <a:t>מאבק על הקרקעות</a:t>
                      </a:r>
                      <a:endParaRPr lang="he-IL" sz="1400" b="1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b="1" dirty="0" smtClean="0"/>
                        <a:t>תיירות</a:t>
                      </a:r>
                      <a:endParaRPr lang="he-IL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4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840442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משנה 2">
            <a:extLst>
              <a:ext uri="{FF2B5EF4-FFF2-40B4-BE49-F238E27FC236}">
                <a16:creationId xmlns:a16="http://schemas.microsoft.com/office/drawing/2014/main" xmlns="" id="{1221FAA9-AEAF-445E-AA6D-9343EEDD5E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1165" y="1440873"/>
            <a:ext cx="6220690" cy="4336472"/>
          </a:xfrm>
          <a:solidFill>
            <a:schemeClr val="bg1"/>
          </a:solidFill>
          <a:ln w="952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r">
              <a:lnSpc>
                <a:spcPct val="160000"/>
              </a:lnSpc>
            </a:pPr>
            <a:r>
              <a:rPr lang="he-IL" sz="2800" b="1" dirty="0" smtClean="0">
                <a:solidFill>
                  <a:srgbClr val="FF0000"/>
                </a:solidFill>
                <a:latin typeface="Guttman-Aram" pitchFamily="2" charset="-79"/>
              </a:rPr>
              <a:t>                          טבריה</a:t>
            </a:r>
          </a:p>
        </p:txBody>
      </p:sp>
      <p:sp>
        <p:nvSpPr>
          <p:cNvPr id="4" name="כותרת משנה 2">
            <a:extLst>
              <a:ext uri="{FF2B5EF4-FFF2-40B4-BE49-F238E27FC236}">
                <a16:creationId xmlns:a16="http://schemas.microsoft.com/office/drawing/2014/main" xmlns="" id="{1221FAA9-AEAF-445E-AA6D-9343EEDD5ED8}"/>
              </a:ext>
            </a:extLst>
          </p:cNvPr>
          <p:cNvSpPr txBox="1">
            <a:spLocks/>
          </p:cNvSpPr>
          <p:nvPr/>
        </p:nvSpPr>
        <p:spPr>
          <a:xfrm>
            <a:off x="1" y="335222"/>
            <a:ext cx="11901054" cy="169446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he-IL" sz="5200" b="1" dirty="0" smtClean="0">
                <a:latin typeface="Guttman-Aram" pitchFamily="2" charset="-79"/>
              </a:rPr>
              <a:t>שיטה- מקרה בוחן "בירת </a:t>
            </a:r>
            <a:r>
              <a:rPr lang="he-IL" sz="5200" b="1" dirty="0" err="1" smtClean="0">
                <a:latin typeface="Guttman-Aram" pitchFamily="2" charset="-79"/>
              </a:rPr>
              <a:t>הפריפריה</a:t>
            </a:r>
            <a:r>
              <a:rPr lang="he-IL" sz="5200" b="1" dirty="0" smtClean="0">
                <a:latin typeface="Guttman-Aram" pitchFamily="2" charset="-79"/>
              </a:rPr>
              <a:t>?"</a:t>
            </a:r>
            <a:endParaRPr kumimoji="0" lang="he-IL" sz="5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uttman-Aram" pitchFamily="2" charset="-79"/>
              <a:ea typeface="+mn-ea"/>
            </a:endParaRPr>
          </a:p>
        </p:txBody>
      </p: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584200" y="5749348"/>
            <a:ext cx="10873509" cy="901700"/>
            <a:chOff x="713" y="314"/>
            <a:chExt cx="10987" cy="1420"/>
          </a:xfrm>
        </p:grpSpPr>
        <p:grpSp>
          <p:nvGrpSpPr>
            <p:cNvPr id="5" name="Group 2"/>
            <p:cNvGrpSpPr>
              <a:grpSpLocks/>
            </p:cNvGrpSpPr>
            <p:nvPr/>
          </p:nvGrpSpPr>
          <p:grpSpPr bwMode="auto">
            <a:xfrm>
              <a:off x="713" y="584"/>
              <a:ext cx="10987" cy="514"/>
              <a:chOff x="0" y="0"/>
              <a:chExt cx="20001" cy="20000"/>
            </a:xfrm>
          </p:grpSpPr>
          <p:sp>
            <p:nvSpPr>
              <p:cNvPr id="8" name="Freeform 3"/>
              <p:cNvSpPr>
                <a:spLocks/>
              </p:cNvSpPr>
              <p:nvPr/>
            </p:nvSpPr>
            <p:spPr bwMode="auto">
              <a:xfrm>
                <a:off x="0" y="2218"/>
                <a:ext cx="14321" cy="17782"/>
              </a:xfrm>
              <a:custGeom>
                <a:avLst/>
                <a:gdLst>
                  <a:gd name="T0" fmla="*/ 0 w 20000"/>
                  <a:gd name="T1" fmla="*/ 17743 h 20000"/>
                  <a:gd name="T2" fmla="*/ 726 w 20000"/>
                  <a:gd name="T3" fmla="*/ 0 h 20000"/>
                  <a:gd name="T4" fmla="*/ 14319 w 20000"/>
                  <a:gd name="T5" fmla="*/ 0 h 20000"/>
                  <a:gd name="T6" fmla="*/ 13489 w 20000"/>
                  <a:gd name="T7" fmla="*/ 17743 h 20000"/>
                  <a:gd name="T8" fmla="*/ 113 w 20000"/>
                  <a:gd name="T9" fmla="*/ 17743 h 200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0000" h="20000">
                    <a:moveTo>
                      <a:pt x="0" y="19956"/>
                    </a:moveTo>
                    <a:lnTo>
                      <a:pt x="1014" y="0"/>
                    </a:lnTo>
                    <a:lnTo>
                      <a:pt x="19997" y="0"/>
                    </a:lnTo>
                    <a:lnTo>
                      <a:pt x="18838" y="19956"/>
                    </a:lnTo>
                    <a:lnTo>
                      <a:pt x="158" y="19956"/>
                    </a:lnTo>
                  </a:path>
                </a:pathLst>
              </a:custGeom>
              <a:solidFill>
                <a:srgbClr val="0000FF"/>
              </a:solidFill>
              <a:ln w="254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9" name="Freeform 4"/>
              <p:cNvSpPr>
                <a:spLocks/>
              </p:cNvSpPr>
              <p:nvPr/>
            </p:nvSpPr>
            <p:spPr bwMode="auto">
              <a:xfrm>
                <a:off x="16786" y="0"/>
                <a:ext cx="3215" cy="20000"/>
              </a:xfrm>
              <a:custGeom>
                <a:avLst/>
                <a:gdLst>
                  <a:gd name="T0" fmla="*/ 0 w 20000"/>
                  <a:gd name="T1" fmla="*/ 19961 h 20000"/>
                  <a:gd name="T2" fmla="*/ 726 w 20000"/>
                  <a:gd name="T3" fmla="*/ 0 h 20000"/>
                  <a:gd name="T4" fmla="*/ 3213 w 20000"/>
                  <a:gd name="T5" fmla="*/ 0 h 20000"/>
                  <a:gd name="T6" fmla="*/ 3213 w 20000"/>
                  <a:gd name="T7" fmla="*/ 19961 h 20000"/>
                  <a:gd name="T8" fmla="*/ 104 w 20000"/>
                  <a:gd name="T9" fmla="*/ 19961 h 200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0000" h="20000">
                    <a:moveTo>
                      <a:pt x="0" y="19961"/>
                    </a:moveTo>
                    <a:lnTo>
                      <a:pt x="4519" y="0"/>
                    </a:lnTo>
                    <a:lnTo>
                      <a:pt x="19989" y="0"/>
                    </a:lnTo>
                    <a:lnTo>
                      <a:pt x="19989" y="19961"/>
                    </a:lnTo>
                    <a:lnTo>
                      <a:pt x="646" y="19961"/>
                    </a:lnTo>
                  </a:path>
                </a:pathLst>
              </a:custGeom>
              <a:solidFill>
                <a:srgbClr val="0000FF"/>
              </a:solidFill>
              <a:ln w="254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</p:grpSp>
        <p:pic>
          <p:nvPicPr>
            <p:cNvPr id="7" name="Picture 5" descr="מבל נקי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8670" y="314"/>
              <a:ext cx="1133" cy="1420"/>
            </a:xfrm>
            <a:prstGeom prst="rect">
              <a:avLst/>
            </a:prstGeom>
            <a:noFill/>
          </p:spPr>
        </p:pic>
      </p:grpSp>
      <p:sp>
        <p:nvSpPr>
          <p:cNvPr id="10" name="כותרת משנה 2">
            <a:extLst>
              <a:ext uri="{FF2B5EF4-FFF2-40B4-BE49-F238E27FC236}">
                <a16:creationId xmlns:a16="http://schemas.microsoft.com/office/drawing/2014/main" xmlns="" id="{1221FAA9-AEAF-445E-AA6D-9343EEDD5ED8}"/>
              </a:ext>
            </a:extLst>
          </p:cNvPr>
          <p:cNvSpPr txBox="1">
            <a:spLocks/>
          </p:cNvSpPr>
          <p:nvPr/>
        </p:nvSpPr>
        <p:spPr>
          <a:xfrm>
            <a:off x="7051964" y="1540567"/>
            <a:ext cx="4685978" cy="4222923"/>
          </a:xfrm>
          <a:prstGeom prst="rect">
            <a:avLst/>
          </a:prstGeom>
        </p:spPr>
        <p:txBody>
          <a:bodyPr vert="horz" lIns="91440" tIns="45720" rIns="91440" bIns="45720" rtlCol="1">
            <a:normAutofit fontScale="92500" lnSpcReduction="10000"/>
          </a:bodyPr>
          <a:lstStyle/>
          <a:p>
            <a:pPr marL="0" marR="0" lvl="0" indent="0" algn="r" defTabSz="914400" rtl="1" eaLnBrk="1" fontAlgn="auto" latinLnBrk="0" hangingPunct="1">
              <a:lnSpc>
                <a:spcPct val="16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lang="he-IL" sz="3200" b="1" dirty="0" smtClean="0">
                <a:latin typeface="Guttman-Aram" pitchFamily="2" charset="-79"/>
              </a:rPr>
              <a:t>שלטון מקומי- פוטנציאל </a:t>
            </a:r>
          </a:p>
          <a:p>
            <a:pPr marL="0" marR="0" lvl="0" indent="0" algn="r" defTabSz="914400" rtl="1" eaLnBrk="1" fontAlgn="auto" latinLnBrk="0" hangingPunct="1">
              <a:lnSpc>
                <a:spcPct val="16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he-IL" sz="3200" b="1" dirty="0" smtClean="0">
                <a:latin typeface="Guttman-Aram" pitchFamily="2" charset="-79"/>
              </a:rPr>
              <a:t>   מול מימוש</a:t>
            </a:r>
          </a:p>
          <a:p>
            <a:pPr marL="0" marR="0" lvl="0" indent="0" algn="r" defTabSz="914400" rtl="1" eaLnBrk="1" fontAlgn="auto" latinLnBrk="0" hangingPunct="1">
              <a:lnSpc>
                <a:spcPct val="16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lang="he-IL" sz="3200" b="1" dirty="0" smtClean="0">
                <a:latin typeface="Guttman-Aram" pitchFamily="2" charset="-79"/>
              </a:rPr>
              <a:t>עיר מעורבת</a:t>
            </a:r>
          </a:p>
          <a:p>
            <a:pPr marL="0" marR="0" lvl="0" indent="0" algn="r" defTabSz="914400" rtl="1" eaLnBrk="1" fontAlgn="auto" latinLnBrk="0" hangingPunct="1">
              <a:lnSpc>
                <a:spcPct val="16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lang="he-IL" sz="3200" b="1" dirty="0" smtClean="0">
                <a:latin typeface="Guttman-Aram" pitchFamily="2" charset="-79"/>
              </a:rPr>
              <a:t>בריאות</a:t>
            </a:r>
            <a:endParaRPr kumimoji="0" lang="he-IL" sz="3200" b="1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uttman-Aram" pitchFamily="2" charset="-79"/>
              <a:ea typeface="+mn-ea"/>
              <a:cs typeface="+mn-cs"/>
            </a:endParaRPr>
          </a:p>
          <a:p>
            <a:pPr marL="0" marR="0" lvl="0" indent="0" algn="r" defTabSz="914400" rtl="1" eaLnBrk="1" fontAlgn="auto" latinLnBrk="0" hangingPunct="1">
              <a:lnSpc>
                <a:spcPct val="16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lang="he-IL" sz="3200" b="1" dirty="0" smtClean="0">
                <a:latin typeface="Guttman-Aram" pitchFamily="2" charset="-79"/>
              </a:rPr>
              <a:t>תיירות</a:t>
            </a:r>
          </a:p>
        </p:txBody>
      </p:sp>
      <p:graphicFrame>
        <p:nvGraphicFramePr>
          <p:cNvPr id="14" name="טבלה 13"/>
          <p:cNvGraphicFramePr>
            <a:graphicFrameLocks noGrp="1"/>
          </p:cNvGraphicFramePr>
          <p:nvPr/>
        </p:nvGraphicFramePr>
        <p:xfrm>
          <a:off x="1039092" y="2261115"/>
          <a:ext cx="5555672" cy="3200053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388918"/>
                <a:gridCol w="1388918"/>
                <a:gridCol w="1388918"/>
                <a:gridCol w="1388918"/>
              </a:tblGrid>
              <a:tr h="394682"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bg1"/>
                          </a:solidFill>
                        </a:rPr>
                        <a:t>מדיני</a:t>
                      </a:r>
                      <a:endParaRPr lang="he-IL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508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bg1"/>
                          </a:solidFill>
                        </a:rPr>
                        <a:t>חברתי</a:t>
                      </a:r>
                      <a:endParaRPr lang="he-IL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508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bg1"/>
                          </a:solidFill>
                        </a:rPr>
                        <a:t>כלכלי</a:t>
                      </a:r>
                      <a:endParaRPr lang="he-IL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508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bg1"/>
                          </a:solidFill>
                        </a:rPr>
                        <a:t>ביטחוני</a:t>
                      </a:r>
                      <a:endParaRPr lang="he-IL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508F8"/>
                    </a:solidFill>
                  </a:tcPr>
                </a:tc>
              </a:tr>
              <a:tr h="620215">
                <a:tc>
                  <a:txBody>
                    <a:bodyPr/>
                    <a:lstStyle/>
                    <a:p>
                      <a:pPr rtl="1"/>
                      <a:r>
                        <a:rPr lang="he-IL" sz="1400" b="1" dirty="0" smtClean="0"/>
                        <a:t>עיצוב גבולות</a:t>
                      </a:r>
                      <a:endParaRPr lang="he-IL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b="1" dirty="0" smtClean="0"/>
                        <a:t>ערבי ישראל</a:t>
                      </a:r>
                      <a:endParaRPr lang="he-IL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b="1" dirty="0" smtClean="0"/>
                        <a:t>מנועי וחסמי צמיחה</a:t>
                      </a:r>
                      <a:endParaRPr lang="he-IL" sz="1400" b="1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b="1" dirty="0" smtClean="0"/>
                        <a:t>המערכת היריבה הצפונית</a:t>
                      </a:r>
                      <a:endParaRPr lang="he-IL" sz="1400" b="1" dirty="0"/>
                    </a:p>
                  </a:txBody>
                  <a:tcPr/>
                </a:tc>
              </a:tr>
              <a:tr h="620215">
                <a:tc>
                  <a:txBody>
                    <a:bodyPr/>
                    <a:lstStyle/>
                    <a:p>
                      <a:pPr rtl="1"/>
                      <a:r>
                        <a:rPr lang="he-IL" sz="1400" b="1" dirty="0" smtClean="0"/>
                        <a:t>שטחים במחלוקת</a:t>
                      </a:r>
                      <a:endParaRPr lang="he-IL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b="1" dirty="0" smtClean="0"/>
                        <a:t>דרוזים (גליל, </a:t>
                      </a:r>
                      <a:r>
                        <a:rPr lang="he-IL" sz="1400" b="1" dirty="0" err="1" smtClean="0"/>
                        <a:t>רמה"ג</a:t>
                      </a:r>
                      <a:r>
                        <a:rPr lang="he-IL" sz="1400" b="1" dirty="0" smtClean="0"/>
                        <a:t>)</a:t>
                      </a:r>
                      <a:endParaRPr lang="he-IL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b="1" dirty="0" smtClean="0"/>
                        <a:t>תעשייה</a:t>
                      </a:r>
                      <a:endParaRPr lang="he-IL" sz="1400" b="1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b="1" dirty="0" smtClean="0"/>
                        <a:t>ישובי קו אימות</a:t>
                      </a:r>
                      <a:endParaRPr lang="he-IL" sz="1400" b="1" dirty="0"/>
                    </a:p>
                  </a:txBody>
                  <a:tcPr/>
                </a:tc>
              </a:tr>
              <a:tr h="942403">
                <a:tc>
                  <a:txBody>
                    <a:bodyPr/>
                    <a:lstStyle/>
                    <a:p>
                      <a:pPr rtl="1"/>
                      <a:endParaRPr lang="he-IL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b="1" dirty="0" smtClean="0"/>
                        <a:t>התיישבות ופריפריה- שלטון מקומי, בריאות, תכנון, תחבורה</a:t>
                      </a:r>
                      <a:endParaRPr lang="he-IL" sz="1400" b="1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b="1" dirty="0" smtClean="0"/>
                        <a:t>חקלאות</a:t>
                      </a:r>
                      <a:endParaRPr lang="he-IL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b="1" dirty="0" smtClean="0"/>
                        <a:t>ביטחון פנים</a:t>
                      </a:r>
                      <a:endParaRPr lang="he-IL" sz="1400" b="1" dirty="0"/>
                    </a:p>
                  </a:txBody>
                  <a:tcPr/>
                </a:tc>
              </a:tr>
              <a:tr h="620061">
                <a:tc>
                  <a:txBody>
                    <a:bodyPr/>
                    <a:lstStyle/>
                    <a:p>
                      <a:pPr rtl="1"/>
                      <a:endParaRPr lang="he-IL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b="1" dirty="0" smtClean="0"/>
                        <a:t>מאבק על הקרקעות</a:t>
                      </a:r>
                      <a:endParaRPr lang="he-IL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b="1" dirty="0" smtClean="0"/>
                        <a:t>תיירות</a:t>
                      </a:r>
                      <a:endParaRPr lang="he-IL" sz="1400" b="1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4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840442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משנה 2">
            <a:extLst>
              <a:ext uri="{FF2B5EF4-FFF2-40B4-BE49-F238E27FC236}">
                <a16:creationId xmlns:a16="http://schemas.microsoft.com/office/drawing/2014/main" xmlns="" id="{1221FAA9-AEAF-445E-AA6D-9343EEDD5E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1165" y="1440873"/>
            <a:ext cx="6220690" cy="4336472"/>
          </a:xfrm>
          <a:solidFill>
            <a:schemeClr val="bg1"/>
          </a:solidFill>
          <a:ln w="952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r">
              <a:lnSpc>
                <a:spcPct val="160000"/>
              </a:lnSpc>
            </a:pPr>
            <a:r>
              <a:rPr lang="he-IL" sz="2800" b="1" dirty="0" smtClean="0">
                <a:solidFill>
                  <a:srgbClr val="FF0000"/>
                </a:solidFill>
                <a:latin typeface="Guttman-Aram" pitchFamily="2" charset="-79"/>
              </a:rPr>
              <a:t>                       רמת הגולן</a:t>
            </a:r>
          </a:p>
        </p:txBody>
      </p:sp>
      <p:sp>
        <p:nvSpPr>
          <p:cNvPr id="4" name="כותרת משנה 2">
            <a:extLst>
              <a:ext uri="{FF2B5EF4-FFF2-40B4-BE49-F238E27FC236}">
                <a16:creationId xmlns:a16="http://schemas.microsoft.com/office/drawing/2014/main" xmlns="" id="{1221FAA9-AEAF-445E-AA6D-9343EEDD5ED8}"/>
              </a:ext>
            </a:extLst>
          </p:cNvPr>
          <p:cNvSpPr txBox="1">
            <a:spLocks/>
          </p:cNvSpPr>
          <p:nvPr/>
        </p:nvSpPr>
        <p:spPr>
          <a:xfrm>
            <a:off x="1634836" y="335222"/>
            <a:ext cx="9147142" cy="169446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he-IL" sz="5200" b="1" dirty="0" smtClean="0">
                <a:latin typeface="Guttman-Aram" pitchFamily="2" charset="-79"/>
              </a:rPr>
              <a:t>שיטה- מקרה בוחן רמת הגולן</a:t>
            </a:r>
            <a:endParaRPr kumimoji="0" lang="he-IL" sz="5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uttman-Aram" pitchFamily="2" charset="-79"/>
              <a:ea typeface="+mn-ea"/>
            </a:endParaRPr>
          </a:p>
        </p:txBody>
      </p: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584200" y="5749348"/>
            <a:ext cx="10873509" cy="901700"/>
            <a:chOff x="713" y="314"/>
            <a:chExt cx="10987" cy="1420"/>
          </a:xfrm>
        </p:grpSpPr>
        <p:grpSp>
          <p:nvGrpSpPr>
            <p:cNvPr id="5" name="Group 2"/>
            <p:cNvGrpSpPr>
              <a:grpSpLocks/>
            </p:cNvGrpSpPr>
            <p:nvPr/>
          </p:nvGrpSpPr>
          <p:grpSpPr bwMode="auto">
            <a:xfrm>
              <a:off x="713" y="584"/>
              <a:ext cx="10987" cy="514"/>
              <a:chOff x="0" y="0"/>
              <a:chExt cx="20001" cy="20000"/>
            </a:xfrm>
          </p:grpSpPr>
          <p:sp>
            <p:nvSpPr>
              <p:cNvPr id="8" name="Freeform 3"/>
              <p:cNvSpPr>
                <a:spLocks/>
              </p:cNvSpPr>
              <p:nvPr/>
            </p:nvSpPr>
            <p:spPr bwMode="auto">
              <a:xfrm>
                <a:off x="0" y="2218"/>
                <a:ext cx="14321" cy="17782"/>
              </a:xfrm>
              <a:custGeom>
                <a:avLst/>
                <a:gdLst>
                  <a:gd name="T0" fmla="*/ 0 w 20000"/>
                  <a:gd name="T1" fmla="*/ 17743 h 20000"/>
                  <a:gd name="T2" fmla="*/ 726 w 20000"/>
                  <a:gd name="T3" fmla="*/ 0 h 20000"/>
                  <a:gd name="T4" fmla="*/ 14319 w 20000"/>
                  <a:gd name="T5" fmla="*/ 0 h 20000"/>
                  <a:gd name="T6" fmla="*/ 13489 w 20000"/>
                  <a:gd name="T7" fmla="*/ 17743 h 20000"/>
                  <a:gd name="T8" fmla="*/ 113 w 20000"/>
                  <a:gd name="T9" fmla="*/ 17743 h 200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0000" h="20000">
                    <a:moveTo>
                      <a:pt x="0" y="19956"/>
                    </a:moveTo>
                    <a:lnTo>
                      <a:pt x="1014" y="0"/>
                    </a:lnTo>
                    <a:lnTo>
                      <a:pt x="19997" y="0"/>
                    </a:lnTo>
                    <a:lnTo>
                      <a:pt x="18838" y="19956"/>
                    </a:lnTo>
                    <a:lnTo>
                      <a:pt x="158" y="19956"/>
                    </a:lnTo>
                  </a:path>
                </a:pathLst>
              </a:custGeom>
              <a:solidFill>
                <a:srgbClr val="0000FF"/>
              </a:solidFill>
              <a:ln w="254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9" name="Freeform 4"/>
              <p:cNvSpPr>
                <a:spLocks/>
              </p:cNvSpPr>
              <p:nvPr/>
            </p:nvSpPr>
            <p:spPr bwMode="auto">
              <a:xfrm>
                <a:off x="16786" y="0"/>
                <a:ext cx="3215" cy="20000"/>
              </a:xfrm>
              <a:custGeom>
                <a:avLst/>
                <a:gdLst>
                  <a:gd name="T0" fmla="*/ 0 w 20000"/>
                  <a:gd name="T1" fmla="*/ 19961 h 20000"/>
                  <a:gd name="T2" fmla="*/ 726 w 20000"/>
                  <a:gd name="T3" fmla="*/ 0 h 20000"/>
                  <a:gd name="T4" fmla="*/ 3213 w 20000"/>
                  <a:gd name="T5" fmla="*/ 0 h 20000"/>
                  <a:gd name="T6" fmla="*/ 3213 w 20000"/>
                  <a:gd name="T7" fmla="*/ 19961 h 20000"/>
                  <a:gd name="T8" fmla="*/ 104 w 20000"/>
                  <a:gd name="T9" fmla="*/ 19961 h 200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0000" h="20000">
                    <a:moveTo>
                      <a:pt x="0" y="19961"/>
                    </a:moveTo>
                    <a:lnTo>
                      <a:pt x="4519" y="0"/>
                    </a:lnTo>
                    <a:lnTo>
                      <a:pt x="19989" y="0"/>
                    </a:lnTo>
                    <a:lnTo>
                      <a:pt x="19989" y="19961"/>
                    </a:lnTo>
                    <a:lnTo>
                      <a:pt x="646" y="19961"/>
                    </a:lnTo>
                  </a:path>
                </a:pathLst>
              </a:custGeom>
              <a:solidFill>
                <a:srgbClr val="0000FF"/>
              </a:solidFill>
              <a:ln w="254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</p:grpSp>
        <p:pic>
          <p:nvPicPr>
            <p:cNvPr id="7" name="Picture 5" descr="מבל נקי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8670" y="314"/>
              <a:ext cx="1133" cy="1420"/>
            </a:xfrm>
            <a:prstGeom prst="rect">
              <a:avLst/>
            </a:prstGeom>
            <a:noFill/>
          </p:spPr>
        </p:pic>
      </p:grpSp>
      <p:sp>
        <p:nvSpPr>
          <p:cNvPr id="10" name="כותרת משנה 2">
            <a:extLst>
              <a:ext uri="{FF2B5EF4-FFF2-40B4-BE49-F238E27FC236}">
                <a16:creationId xmlns:a16="http://schemas.microsoft.com/office/drawing/2014/main" xmlns="" id="{1221FAA9-AEAF-445E-AA6D-9343EEDD5ED8}"/>
              </a:ext>
            </a:extLst>
          </p:cNvPr>
          <p:cNvSpPr txBox="1">
            <a:spLocks/>
          </p:cNvSpPr>
          <p:nvPr/>
        </p:nvSpPr>
        <p:spPr>
          <a:xfrm>
            <a:off x="6082145" y="1540567"/>
            <a:ext cx="5655797" cy="422292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6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lang="he-IL" sz="3000" b="1" dirty="0" smtClean="0">
                <a:latin typeface="Guttman-Aram" pitchFamily="2" charset="-79"/>
              </a:rPr>
              <a:t>עיצוב גבולות</a:t>
            </a:r>
          </a:p>
          <a:p>
            <a:pPr marL="0" marR="0" lvl="0" indent="0" algn="r" defTabSz="914400" rtl="1" eaLnBrk="1" fontAlgn="auto" latinLnBrk="0" hangingPunct="1">
              <a:lnSpc>
                <a:spcPct val="16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lang="he-IL" sz="3000" b="1" dirty="0" smtClean="0">
                <a:latin typeface="Guttman-Aram" pitchFamily="2" charset="-79"/>
              </a:rPr>
              <a:t>ממרחב צבאי למרחב </a:t>
            </a:r>
            <a:r>
              <a:rPr lang="he-IL" sz="3000" b="1" dirty="0" smtClean="0">
                <a:latin typeface="Guttman-Aram" pitchFamily="2" charset="-79"/>
              </a:rPr>
              <a:t>אזרחי</a:t>
            </a:r>
            <a:endParaRPr kumimoji="0" lang="he-IL" sz="3000" b="1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uttman-Aram" pitchFamily="2" charset="-79"/>
              <a:ea typeface="+mn-ea"/>
              <a:cs typeface="+mn-cs"/>
            </a:endParaRPr>
          </a:p>
          <a:p>
            <a:pPr marL="0" marR="0" lvl="0" indent="0" algn="r" defTabSz="914400" rtl="1" eaLnBrk="1" fontAlgn="auto" latinLnBrk="0" hangingPunct="1">
              <a:lnSpc>
                <a:spcPct val="16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lang="he-IL" sz="3000" b="1" dirty="0" smtClean="0">
                <a:latin typeface="Guttman-Aram" pitchFamily="2" charset="-79"/>
              </a:rPr>
              <a:t>חקלאות</a:t>
            </a:r>
          </a:p>
          <a:p>
            <a:pPr marL="0" marR="0" lvl="0" indent="0" algn="r" defTabSz="914400" rtl="1" eaLnBrk="1" fontAlgn="auto" latinLnBrk="0" hangingPunct="1">
              <a:lnSpc>
                <a:spcPct val="16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lang="he-IL" sz="3000" b="1" dirty="0" smtClean="0">
                <a:latin typeface="Guttman-Aram" pitchFamily="2" charset="-79"/>
              </a:rPr>
              <a:t>דרוזים</a:t>
            </a:r>
            <a:endParaRPr kumimoji="0" lang="he-IL" sz="3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uttman-Aram" pitchFamily="2" charset="-79"/>
              <a:ea typeface="+mn-ea"/>
              <a:cs typeface="+mn-cs"/>
            </a:endParaRPr>
          </a:p>
        </p:txBody>
      </p:sp>
      <p:graphicFrame>
        <p:nvGraphicFramePr>
          <p:cNvPr id="14" name="טבלה 13"/>
          <p:cNvGraphicFramePr>
            <a:graphicFrameLocks noGrp="1"/>
          </p:cNvGraphicFramePr>
          <p:nvPr/>
        </p:nvGraphicFramePr>
        <p:xfrm>
          <a:off x="1039092" y="2261115"/>
          <a:ext cx="5555672" cy="3200053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388918"/>
                <a:gridCol w="1388918"/>
                <a:gridCol w="1388918"/>
                <a:gridCol w="1388918"/>
              </a:tblGrid>
              <a:tr h="394682"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bg1"/>
                          </a:solidFill>
                        </a:rPr>
                        <a:t>מדיני</a:t>
                      </a:r>
                      <a:endParaRPr lang="he-IL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508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bg1"/>
                          </a:solidFill>
                        </a:rPr>
                        <a:t>חברתי</a:t>
                      </a:r>
                      <a:endParaRPr lang="he-IL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508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bg1"/>
                          </a:solidFill>
                        </a:rPr>
                        <a:t>כלכלי</a:t>
                      </a:r>
                      <a:endParaRPr lang="he-IL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508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bg1"/>
                          </a:solidFill>
                        </a:rPr>
                        <a:t>ביטחוני</a:t>
                      </a:r>
                      <a:endParaRPr lang="he-IL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508F8"/>
                    </a:solidFill>
                  </a:tcPr>
                </a:tc>
              </a:tr>
              <a:tr h="620215">
                <a:tc>
                  <a:txBody>
                    <a:bodyPr/>
                    <a:lstStyle/>
                    <a:p>
                      <a:pPr rtl="1"/>
                      <a:r>
                        <a:rPr lang="he-IL" sz="1400" b="1" dirty="0" smtClean="0"/>
                        <a:t>עיצוב גבולות</a:t>
                      </a:r>
                      <a:endParaRPr lang="he-IL" sz="1400" b="1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b="1" dirty="0" smtClean="0"/>
                        <a:t>ערבי ישראל</a:t>
                      </a:r>
                      <a:endParaRPr lang="he-IL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b="1" dirty="0" smtClean="0"/>
                        <a:t>מנועי וחסמי צמיחה</a:t>
                      </a:r>
                      <a:endParaRPr lang="he-IL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b="1" dirty="0" smtClean="0"/>
                        <a:t>המערכת היריבה הצפונית</a:t>
                      </a:r>
                      <a:endParaRPr lang="he-IL" sz="1400" b="1" dirty="0"/>
                    </a:p>
                  </a:txBody>
                  <a:tcPr/>
                </a:tc>
              </a:tr>
              <a:tr h="620215">
                <a:tc>
                  <a:txBody>
                    <a:bodyPr/>
                    <a:lstStyle/>
                    <a:p>
                      <a:pPr rtl="1"/>
                      <a:r>
                        <a:rPr lang="he-IL" sz="1400" b="1" dirty="0" smtClean="0"/>
                        <a:t>שטחים במחלוקת</a:t>
                      </a:r>
                      <a:endParaRPr lang="he-IL" sz="1400" b="1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b="1" dirty="0" smtClean="0"/>
                        <a:t>דרוזים (גליל, </a:t>
                      </a:r>
                      <a:r>
                        <a:rPr lang="he-IL" sz="1400" b="1" dirty="0" err="1" smtClean="0"/>
                        <a:t>רמה"ג</a:t>
                      </a:r>
                      <a:r>
                        <a:rPr lang="he-IL" sz="1400" b="1" dirty="0" smtClean="0"/>
                        <a:t>)</a:t>
                      </a:r>
                      <a:endParaRPr lang="he-IL" sz="1400" b="1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b="1" dirty="0" smtClean="0"/>
                        <a:t>תעשייה</a:t>
                      </a:r>
                      <a:endParaRPr lang="he-IL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b="1" dirty="0" smtClean="0"/>
                        <a:t>ישובי קו אימות</a:t>
                      </a:r>
                      <a:endParaRPr lang="he-IL" sz="1400" b="1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942403">
                <a:tc>
                  <a:txBody>
                    <a:bodyPr/>
                    <a:lstStyle/>
                    <a:p>
                      <a:pPr rtl="1"/>
                      <a:endParaRPr lang="he-IL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b="1" dirty="0" smtClean="0"/>
                        <a:t>התיישבות ופריפריה- שלטון מקומי, בריאות, תכנון, תחבורה</a:t>
                      </a:r>
                      <a:endParaRPr lang="he-IL" sz="1400" b="1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b="1" dirty="0" smtClean="0"/>
                        <a:t>חקלאות</a:t>
                      </a:r>
                      <a:endParaRPr lang="he-IL" sz="1400" b="1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b="1" dirty="0" smtClean="0"/>
                        <a:t>ביטחון פנים</a:t>
                      </a:r>
                      <a:endParaRPr lang="he-IL" sz="1400" b="1" dirty="0"/>
                    </a:p>
                  </a:txBody>
                  <a:tcPr/>
                </a:tc>
              </a:tr>
              <a:tr h="620061">
                <a:tc>
                  <a:txBody>
                    <a:bodyPr/>
                    <a:lstStyle/>
                    <a:p>
                      <a:pPr rtl="1"/>
                      <a:endParaRPr lang="he-IL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b="1" dirty="0" smtClean="0"/>
                        <a:t>מאבק על הקרקעות</a:t>
                      </a:r>
                      <a:endParaRPr lang="he-IL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b="1" dirty="0" smtClean="0"/>
                        <a:t>תיירות</a:t>
                      </a:r>
                      <a:endParaRPr lang="he-IL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4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840442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משנה 2">
            <a:extLst>
              <a:ext uri="{FF2B5EF4-FFF2-40B4-BE49-F238E27FC236}">
                <a16:creationId xmlns:a16="http://schemas.microsoft.com/office/drawing/2014/main" xmlns="" id="{1221FAA9-AEAF-445E-AA6D-9343EEDD5E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1165" y="1440873"/>
            <a:ext cx="6220690" cy="4336472"/>
          </a:xfrm>
          <a:solidFill>
            <a:schemeClr val="bg1"/>
          </a:solidFill>
          <a:ln w="952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r">
              <a:lnSpc>
                <a:spcPct val="160000"/>
              </a:lnSpc>
            </a:pPr>
            <a:r>
              <a:rPr lang="he-IL" sz="2800" b="1" dirty="0" smtClean="0">
                <a:solidFill>
                  <a:srgbClr val="FF0000"/>
                </a:solidFill>
                <a:latin typeface="Guttman-Aram" pitchFamily="2" charset="-79"/>
              </a:rPr>
              <a:t>                        גליל/תפן</a:t>
            </a:r>
          </a:p>
        </p:txBody>
      </p:sp>
      <p:sp>
        <p:nvSpPr>
          <p:cNvPr id="4" name="כותרת משנה 2">
            <a:extLst>
              <a:ext uri="{FF2B5EF4-FFF2-40B4-BE49-F238E27FC236}">
                <a16:creationId xmlns:a16="http://schemas.microsoft.com/office/drawing/2014/main" xmlns="" id="{1221FAA9-AEAF-445E-AA6D-9343EEDD5ED8}"/>
              </a:ext>
            </a:extLst>
          </p:cNvPr>
          <p:cNvSpPr txBox="1">
            <a:spLocks/>
          </p:cNvSpPr>
          <p:nvPr/>
        </p:nvSpPr>
        <p:spPr>
          <a:xfrm>
            <a:off x="1634836" y="335222"/>
            <a:ext cx="9147142" cy="169446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he-IL" sz="5200" b="1" dirty="0" smtClean="0">
                <a:latin typeface="Guttman-Aram" pitchFamily="2" charset="-79"/>
              </a:rPr>
              <a:t>שיטה- מקרה בוחן גליל/תפן</a:t>
            </a:r>
            <a:endParaRPr kumimoji="0" lang="he-IL" sz="5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uttman-Aram" pitchFamily="2" charset="-79"/>
              <a:ea typeface="+mn-ea"/>
            </a:endParaRPr>
          </a:p>
        </p:txBody>
      </p: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584200" y="5749348"/>
            <a:ext cx="10873509" cy="901700"/>
            <a:chOff x="713" y="314"/>
            <a:chExt cx="10987" cy="1420"/>
          </a:xfrm>
        </p:grpSpPr>
        <p:grpSp>
          <p:nvGrpSpPr>
            <p:cNvPr id="5" name="Group 2"/>
            <p:cNvGrpSpPr>
              <a:grpSpLocks/>
            </p:cNvGrpSpPr>
            <p:nvPr/>
          </p:nvGrpSpPr>
          <p:grpSpPr bwMode="auto">
            <a:xfrm>
              <a:off x="713" y="584"/>
              <a:ext cx="10987" cy="514"/>
              <a:chOff x="0" y="0"/>
              <a:chExt cx="20001" cy="20000"/>
            </a:xfrm>
          </p:grpSpPr>
          <p:sp>
            <p:nvSpPr>
              <p:cNvPr id="8" name="Freeform 3"/>
              <p:cNvSpPr>
                <a:spLocks/>
              </p:cNvSpPr>
              <p:nvPr/>
            </p:nvSpPr>
            <p:spPr bwMode="auto">
              <a:xfrm>
                <a:off x="0" y="2218"/>
                <a:ext cx="14321" cy="17782"/>
              </a:xfrm>
              <a:custGeom>
                <a:avLst/>
                <a:gdLst>
                  <a:gd name="T0" fmla="*/ 0 w 20000"/>
                  <a:gd name="T1" fmla="*/ 17743 h 20000"/>
                  <a:gd name="T2" fmla="*/ 726 w 20000"/>
                  <a:gd name="T3" fmla="*/ 0 h 20000"/>
                  <a:gd name="T4" fmla="*/ 14319 w 20000"/>
                  <a:gd name="T5" fmla="*/ 0 h 20000"/>
                  <a:gd name="T6" fmla="*/ 13489 w 20000"/>
                  <a:gd name="T7" fmla="*/ 17743 h 20000"/>
                  <a:gd name="T8" fmla="*/ 113 w 20000"/>
                  <a:gd name="T9" fmla="*/ 17743 h 200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0000" h="20000">
                    <a:moveTo>
                      <a:pt x="0" y="19956"/>
                    </a:moveTo>
                    <a:lnTo>
                      <a:pt x="1014" y="0"/>
                    </a:lnTo>
                    <a:lnTo>
                      <a:pt x="19997" y="0"/>
                    </a:lnTo>
                    <a:lnTo>
                      <a:pt x="18838" y="19956"/>
                    </a:lnTo>
                    <a:lnTo>
                      <a:pt x="158" y="19956"/>
                    </a:lnTo>
                  </a:path>
                </a:pathLst>
              </a:custGeom>
              <a:solidFill>
                <a:srgbClr val="0000FF"/>
              </a:solidFill>
              <a:ln w="254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9" name="Freeform 4"/>
              <p:cNvSpPr>
                <a:spLocks/>
              </p:cNvSpPr>
              <p:nvPr/>
            </p:nvSpPr>
            <p:spPr bwMode="auto">
              <a:xfrm>
                <a:off x="16786" y="0"/>
                <a:ext cx="3215" cy="20000"/>
              </a:xfrm>
              <a:custGeom>
                <a:avLst/>
                <a:gdLst>
                  <a:gd name="T0" fmla="*/ 0 w 20000"/>
                  <a:gd name="T1" fmla="*/ 19961 h 20000"/>
                  <a:gd name="T2" fmla="*/ 726 w 20000"/>
                  <a:gd name="T3" fmla="*/ 0 h 20000"/>
                  <a:gd name="T4" fmla="*/ 3213 w 20000"/>
                  <a:gd name="T5" fmla="*/ 0 h 20000"/>
                  <a:gd name="T6" fmla="*/ 3213 w 20000"/>
                  <a:gd name="T7" fmla="*/ 19961 h 20000"/>
                  <a:gd name="T8" fmla="*/ 104 w 20000"/>
                  <a:gd name="T9" fmla="*/ 19961 h 200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0000" h="20000">
                    <a:moveTo>
                      <a:pt x="0" y="19961"/>
                    </a:moveTo>
                    <a:lnTo>
                      <a:pt x="4519" y="0"/>
                    </a:lnTo>
                    <a:lnTo>
                      <a:pt x="19989" y="0"/>
                    </a:lnTo>
                    <a:lnTo>
                      <a:pt x="19989" y="19961"/>
                    </a:lnTo>
                    <a:lnTo>
                      <a:pt x="646" y="19961"/>
                    </a:lnTo>
                  </a:path>
                </a:pathLst>
              </a:custGeom>
              <a:solidFill>
                <a:srgbClr val="0000FF"/>
              </a:solidFill>
              <a:ln w="254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</p:grpSp>
        <p:pic>
          <p:nvPicPr>
            <p:cNvPr id="7" name="Picture 5" descr="מבל נקי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8670" y="314"/>
              <a:ext cx="1133" cy="1420"/>
            </a:xfrm>
            <a:prstGeom prst="rect">
              <a:avLst/>
            </a:prstGeom>
            <a:noFill/>
          </p:spPr>
        </p:pic>
      </p:grpSp>
      <p:sp>
        <p:nvSpPr>
          <p:cNvPr id="10" name="כותרת משנה 2">
            <a:extLst>
              <a:ext uri="{FF2B5EF4-FFF2-40B4-BE49-F238E27FC236}">
                <a16:creationId xmlns:a16="http://schemas.microsoft.com/office/drawing/2014/main" xmlns="" id="{1221FAA9-AEAF-445E-AA6D-9343EEDD5ED8}"/>
              </a:ext>
            </a:extLst>
          </p:cNvPr>
          <p:cNvSpPr txBox="1">
            <a:spLocks/>
          </p:cNvSpPr>
          <p:nvPr/>
        </p:nvSpPr>
        <p:spPr>
          <a:xfrm>
            <a:off x="6470073" y="1540567"/>
            <a:ext cx="5267869" cy="422292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6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lang="he-IL" sz="3000" b="1" dirty="0" smtClean="0">
                <a:latin typeface="Guttman-Aram" pitchFamily="2" charset="-79"/>
              </a:rPr>
              <a:t>המערכת היריבה הצפונית</a:t>
            </a:r>
          </a:p>
          <a:p>
            <a:pPr marL="0" marR="0" lvl="0" indent="0" algn="r" defTabSz="914400" rtl="1" eaLnBrk="1" fontAlgn="auto" latinLnBrk="0" hangingPunct="1">
              <a:lnSpc>
                <a:spcPct val="16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lang="he-IL" sz="3000" b="1" dirty="0" smtClean="0">
                <a:latin typeface="Guttman-Aram" pitchFamily="2" charset="-79"/>
              </a:rPr>
              <a:t>תעשייה כמנוע צמיחה</a:t>
            </a:r>
            <a:endParaRPr kumimoji="0" lang="he-IL" sz="3000" b="1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uttman-Aram" pitchFamily="2" charset="-79"/>
              <a:ea typeface="+mn-ea"/>
              <a:cs typeface="+mn-cs"/>
            </a:endParaRPr>
          </a:p>
          <a:p>
            <a:pPr marL="0" marR="0" lvl="0" indent="0" algn="r" defTabSz="914400" rtl="1" eaLnBrk="1" fontAlgn="auto" latinLnBrk="0" hangingPunct="1">
              <a:lnSpc>
                <a:spcPct val="16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lang="he-IL" sz="3000" b="1" dirty="0" smtClean="0">
                <a:latin typeface="Guttman-Aram" pitchFamily="2" charset="-79"/>
              </a:rPr>
              <a:t>מאבק על </a:t>
            </a:r>
            <a:r>
              <a:rPr lang="he-IL" sz="3000" b="1" dirty="0" smtClean="0">
                <a:latin typeface="Guttman-Aram" pitchFamily="2" charset="-79"/>
              </a:rPr>
              <a:t>המרחב</a:t>
            </a:r>
            <a:endParaRPr lang="he-IL" sz="3000" b="1" dirty="0" smtClean="0">
              <a:latin typeface="Guttman-Aram" pitchFamily="2" charset="-79"/>
            </a:endParaRPr>
          </a:p>
          <a:p>
            <a:pPr marL="0" marR="0" lvl="0" indent="0" algn="r" defTabSz="914400" rtl="1" eaLnBrk="1" fontAlgn="auto" latinLnBrk="0" hangingPunct="1">
              <a:lnSpc>
                <a:spcPct val="16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lang="he-IL" sz="3000" b="1" dirty="0" smtClean="0">
                <a:latin typeface="Guttman-Aram" pitchFamily="2" charset="-79"/>
              </a:rPr>
              <a:t>דרוזים</a:t>
            </a:r>
            <a:endParaRPr kumimoji="0" lang="he-IL" sz="3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uttman-Aram" pitchFamily="2" charset="-79"/>
              <a:ea typeface="+mn-ea"/>
              <a:cs typeface="+mn-cs"/>
            </a:endParaRPr>
          </a:p>
        </p:txBody>
      </p:sp>
      <p:graphicFrame>
        <p:nvGraphicFramePr>
          <p:cNvPr id="14" name="טבלה 13"/>
          <p:cNvGraphicFramePr>
            <a:graphicFrameLocks noGrp="1"/>
          </p:cNvGraphicFramePr>
          <p:nvPr/>
        </p:nvGraphicFramePr>
        <p:xfrm>
          <a:off x="1039092" y="2261115"/>
          <a:ext cx="5555672" cy="3200053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388918"/>
                <a:gridCol w="1388918"/>
                <a:gridCol w="1388918"/>
                <a:gridCol w="1388918"/>
              </a:tblGrid>
              <a:tr h="394682"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bg1"/>
                          </a:solidFill>
                        </a:rPr>
                        <a:t>מדיני</a:t>
                      </a:r>
                      <a:endParaRPr lang="he-IL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508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bg1"/>
                          </a:solidFill>
                        </a:rPr>
                        <a:t>חברתי</a:t>
                      </a:r>
                      <a:endParaRPr lang="he-IL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508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bg1"/>
                          </a:solidFill>
                        </a:rPr>
                        <a:t>כלכלי</a:t>
                      </a:r>
                      <a:endParaRPr lang="he-IL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508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bg1"/>
                          </a:solidFill>
                        </a:rPr>
                        <a:t>ביטחוני</a:t>
                      </a:r>
                      <a:endParaRPr lang="he-IL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508F8"/>
                    </a:solidFill>
                  </a:tcPr>
                </a:tc>
              </a:tr>
              <a:tr h="620215">
                <a:tc>
                  <a:txBody>
                    <a:bodyPr/>
                    <a:lstStyle/>
                    <a:p>
                      <a:pPr rtl="1"/>
                      <a:r>
                        <a:rPr lang="he-IL" sz="1400" b="1" dirty="0" smtClean="0"/>
                        <a:t>עיצוב גבולות</a:t>
                      </a:r>
                      <a:endParaRPr lang="he-IL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b="1" dirty="0" smtClean="0"/>
                        <a:t>ערבי ישראל</a:t>
                      </a:r>
                      <a:endParaRPr lang="he-IL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b="1" dirty="0" smtClean="0"/>
                        <a:t>מנועי וחסמי צמיחה</a:t>
                      </a:r>
                      <a:endParaRPr lang="he-IL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b="1" dirty="0" smtClean="0"/>
                        <a:t>המערכת היריבה הצפונית</a:t>
                      </a:r>
                      <a:endParaRPr lang="he-IL" sz="1400" b="1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620215">
                <a:tc>
                  <a:txBody>
                    <a:bodyPr/>
                    <a:lstStyle/>
                    <a:p>
                      <a:pPr rtl="1"/>
                      <a:r>
                        <a:rPr lang="he-IL" sz="1400" b="1" dirty="0" smtClean="0"/>
                        <a:t>שטחים במחלוקת</a:t>
                      </a:r>
                      <a:endParaRPr lang="he-IL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b="1" dirty="0" smtClean="0"/>
                        <a:t>דרוזים (גליל, </a:t>
                      </a:r>
                      <a:r>
                        <a:rPr lang="he-IL" sz="1400" b="1" dirty="0" err="1" smtClean="0"/>
                        <a:t>רמה"ג</a:t>
                      </a:r>
                      <a:r>
                        <a:rPr lang="he-IL" sz="1400" b="1" dirty="0" smtClean="0"/>
                        <a:t>)</a:t>
                      </a:r>
                      <a:endParaRPr lang="he-IL" sz="1400" b="1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b="1" dirty="0" smtClean="0"/>
                        <a:t>תעשייה</a:t>
                      </a:r>
                      <a:endParaRPr lang="he-IL" sz="1400" b="1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b="1" dirty="0" smtClean="0"/>
                        <a:t>ישובי קו אימות</a:t>
                      </a:r>
                      <a:endParaRPr lang="he-IL" sz="1400" b="1" dirty="0"/>
                    </a:p>
                  </a:txBody>
                  <a:tcPr/>
                </a:tc>
              </a:tr>
              <a:tr h="942403">
                <a:tc>
                  <a:txBody>
                    <a:bodyPr/>
                    <a:lstStyle/>
                    <a:p>
                      <a:pPr rtl="1"/>
                      <a:endParaRPr lang="he-IL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b="1" dirty="0" smtClean="0"/>
                        <a:t>התיישבות ופריפריה- שלטון מקומי, בריאות, תכנון, תחבורה</a:t>
                      </a:r>
                      <a:endParaRPr lang="he-IL" sz="1400" b="1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b="1" dirty="0" smtClean="0"/>
                        <a:t>חקלאות</a:t>
                      </a:r>
                      <a:endParaRPr lang="he-IL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b="1" dirty="0" smtClean="0"/>
                        <a:t>ביטחון פנים</a:t>
                      </a:r>
                      <a:endParaRPr lang="he-IL" sz="1400" b="1" dirty="0"/>
                    </a:p>
                  </a:txBody>
                  <a:tcPr/>
                </a:tc>
              </a:tr>
              <a:tr h="620061">
                <a:tc>
                  <a:txBody>
                    <a:bodyPr/>
                    <a:lstStyle/>
                    <a:p>
                      <a:pPr rtl="1"/>
                      <a:endParaRPr lang="he-IL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b="1" dirty="0" smtClean="0"/>
                        <a:t>מאבק על הקרקעות</a:t>
                      </a:r>
                      <a:endParaRPr lang="he-IL" sz="1400" b="1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b="1" dirty="0" smtClean="0"/>
                        <a:t>תיירות</a:t>
                      </a:r>
                      <a:endParaRPr lang="he-IL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4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840442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320</TotalTime>
  <Words>860</Words>
  <Application>Microsoft Office PowerPoint</Application>
  <PresentationFormat>מותאם אישית</PresentationFormat>
  <Paragraphs>285</Paragraphs>
  <Slides>16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16</vt:i4>
      </vt:variant>
    </vt:vector>
  </HeadingPairs>
  <TitlesOfParts>
    <vt:vector size="17" baseType="lpstr">
      <vt:lpstr>ערכת נושא Office</vt:lpstr>
      <vt:lpstr>שקופית 1</vt:lpstr>
      <vt:lpstr>שקופית 2</vt:lpstr>
      <vt:lpstr>שקופית 3</vt:lpstr>
      <vt:lpstr>שקופית 4</vt:lpstr>
      <vt:lpstr>שקופית 5</vt:lpstr>
      <vt:lpstr>שקופית 6</vt:lpstr>
      <vt:lpstr>שקופית 7</vt:lpstr>
      <vt:lpstr>שקופית 8</vt:lpstr>
      <vt:lpstr>שקופית 9</vt:lpstr>
      <vt:lpstr>שקופית 10</vt:lpstr>
      <vt:lpstr>שקופית 11</vt:lpstr>
      <vt:lpstr>שקופית 12</vt:lpstr>
      <vt:lpstr>שקופית 13</vt:lpstr>
      <vt:lpstr>שקופית 14</vt:lpstr>
      <vt:lpstr>שקופית 15</vt:lpstr>
      <vt:lpstr>שקופית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סיור צפון</dc:title>
  <dc:creator>ענת חן</dc:creator>
  <cp:lastModifiedBy>user</cp:lastModifiedBy>
  <cp:revision>84</cp:revision>
  <dcterms:created xsi:type="dcterms:W3CDTF">2019-09-18T11:07:27Z</dcterms:created>
  <dcterms:modified xsi:type="dcterms:W3CDTF">2019-10-22T20:10:29Z</dcterms:modified>
</cp:coreProperties>
</file>