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81" r:id="rId3"/>
    <p:sldId id="259" r:id="rId4"/>
    <p:sldId id="260" r:id="rId5"/>
    <p:sldId id="267" r:id="rId6"/>
    <p:sldId id="268" r:id="rId7"/>
    <p:sldId id="269" r:id="rId8"/>
    <p:sldId id="270" r:id="rId9"/>
    <p:sldId id="271" r:id="rId10"/>
    <p:sldId id="272" r:id="rId11"/>
    <p:sldId id="278" r:id="rId12"/>
    <p:sldId id="273" r:id="rId13"/>
    <p:sldId id="274" r:id="rId14"/>
    <p:sldId id="283" r:id="rId15"/>
    <p:sldId id="282" r:id="rId16"/>
    <p:sldId id="275" r:id="rId17"/>
    <p:sldId id="276" r:id="rId18"/>
    <p:sldId id="280" r:id="rId19"/>
    <p:sldId id="279" r:id="rId20"/>
    <p:sldId id="284" r:id="rId21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66"/>
    <a:srgbClr val="2508F8"/>
    <a:srgbClr val="1C06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5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E6547E9-8F3B-4A34-AFD2-DB290C85B3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9D1B665F-75CA-4722-AD5E-A902B6C19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C7BE98DD-B46B-484B-B1C8-E2A78A59E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י"ט/חשון/תש"פ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FBCCEE17-D379-463A-9146-BA62801B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D3C149F9-741E-4107-8995-DECC4586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380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CB4B0DE-8F46-4F9F-8B94-DC5BE208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86C1AA44-453A-489C-8CB6-9BD1DEBC0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84A866FD-3A26-4FF6-AAD5-B382952C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י"ט/חשון/תש"פ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C6F36D61-B252-453D-9084-3F9ACD4E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659ADA58-6CC8-462A-B5FB-3CD91212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065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D0C3B1A4-6966-4087-9E2D-E33498329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C25B31FE-22A7-4F35-8F66-3AF746650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3D8C0303-4DFF-4924-9552-444AC4E1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י"ט/חשון/תש"פ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75CA2610-28A0-460B-B3C8-1ECF1EE99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66DA21F1-AE4E-4543-B133-4290B490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885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2990B55-D98E-4ED6-9E98-C18BB24B6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E95809BC-A38D-4F2F-A0BE-BD7E37EA7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F5C0131D-E743-4D01-B545-BAB9FAC1F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י"ט/חשון/תש"פ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9359E2CD-79D7-4AD8-8BEE-618EE0521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14DBDFAD-6D35-4B69-9A24-D3B61CD2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529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FE0DC45-C1DF-4F65-AEFF-4191AE65A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BE6492F4-000A-4532-9D5A-778AA825C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2B6E4E3C-63DE-4C57-A3E2-6DD982D6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י"ט/חשון/תש"פ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36000701-44ED-4F2D-A7D3-EA73D29C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E1E2E53E-66D5-4266-9556-23868B3A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345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A006A2F-027F-4620-966E-77706279D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D96B78AD-BB56-48D5-A0A4-012143BE3C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10263313-A824-43F1-84C1-2CA3BAF33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AAFC22FF-D452-4AFF-8BCC-FBF95C9B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י"ט/חשון/תש"פ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EA6AA92F-E1FE-4B0D-ABC0-4009DBCF7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39AB80AB-F7C6-40BD-A7E7-30646AA2A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4657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24F996F5-2699-42FC-A932-A364881E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AC8ECAF2-F2E2-4BFB-BF1E-1C952DA1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EEFD4CF0-C46B-46F9-B89F-ED6528CB4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46FB9CDD-5C6D-430E-8601-046601C649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147B5B0D-7D75-48A9-B56D-E4016ABBC7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EC3C5C3B-4AFE-44DF-A97A-4291A068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י"ט/חשון/תש"פ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2739A696-A3BA-4F2D-AD41-A02C540B9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990E2873-25DC-41B0-A43C-FC4F2A598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498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C93BAD6-6D67-4BA1-8FC2-798AA0097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ABC78F4C-0502-4162-8B35-D8A217003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י"ט/חשון/תש"פ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C5FB3592-D1B0-41DB-B090-DCB17FA8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B35826D0-ABCB-470F-A606-341FA9FA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446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38857034-EFDE-4E88-BDFF-512C5010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י"ט/חשון/תש"פ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AB08F04E-7E5B-4FCE-A38C-8BBAC4C19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81C98B39-2B2A-41E3-9050-2821B040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783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A054B3D-EA61-4DDE-900E-C41E4D03D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83D06B7C-8E46-4A8C-9566-2C499DECB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D8B83C5B-6C2F-4E6A-8ACD-6C732BB54C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ECD9747E-7645-4417-9454-24F4C9B8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י"ט/חשון/תש"פ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C534455F-42D7-47AB-9870-F6319C1E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296FB122-208C-4484-A3DC-8FBBCE7E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592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4461980-3EE3-43CA-A256-1A1310E08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0FF54F85-7E78-4086-B9F6-4473441B59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63B7323F-FED5-412A-B975-EAD03DACD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2D8093DD-F735-44E0-8241-295CF6490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FF0DC-1D82-4352-8F79-3B8C5C7B2A7F}" type="datetimeFigureOut">
              <a:rPr lang="he-IL" smtClean="0"/>
              <a:pPr/>
              <a:t>י"ט/חשון/תש"פ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A4CA7E3C-E2C9-4824-BC9D-8BB7F0AD9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9964E5E0-AFD9-4B3C-BE01-72A6FD941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451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89127C93-3E5E-40BF-AD17-79DDBB36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8DB2A034-BA0C-4EE9-8D9B-4C7C5FACC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BC6BC29D-6A46-4811-BD89-A1D9DC9C2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FF0DC-1D82-4352-8F79-3B8C5C7B2A7F}" type="datetimeFigureOut">
              <a:rPr lang="he-IL" smtClean="0"/>
              <a:pPr/>
              <a:t>י"ט/חשון/תש"פ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25F739E2-ECDD-4AC5-8BEF-DF4D62D73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3B173D19-3B61-4098-9987-AA7F476B1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966FE-0415-4C0B-B77A-184FF5EBFB45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2934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6456219" cy="3699164"/>
          </a:xfrm>
        </p:spPr>
        <p:txBody>
          <a:bodyPr>
            <a:normAutofit/>
          </a:bodyPr>
          <a:lstStyle/>
          <a:p>
            <a:r>
              <a:rPr lang="en-US" sz="5800" b="1" dirty="0">
                <a:cs typeface="Guttman-Aram" pitchFamily="2" charset="-79"/>
              </a:rPr>
              <a:t>2040 – Designing the </a:t>
            </a:r>
            <a:r>
              <a:rPr lang="en-US" sz="5800" b="1" dirty="0" smtClean="0">
                <a:cs typeface="Guttman-Aram" pitchFamily="2" charset="-79"/>
              </a:rPr>
              <a:t>Environment </a:t>
            </a:r>
            <a:r>
              <a:rPr lang="en-US" sz="5800" b="1" dirty="0">
                <a:cs typeface="Guttman-Aram" pitchFamily="2" charset="-79"/>
              </a:rPr>
              <a:t>According to </a:t>
            </a:r>
          </a:p>
          <a:p>
            <a:r>
              <a:rPr lang="en-US" sz="5800" b="1" dirty="0">
                <a:cs typeface="Guttman-Aram" pitchFamily="2" charset="-79"/>
              </a:rPr>
              <a:t>National Security </a:t>
            </a:r>
            <a:endParaRPr lang="he-IL" b="1" dirty="0" smtClean="0">
              <a:cs typeface="Guttman-Aram" pitchFamily="2" charset="-79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5360093"/>
            <a:ext cx="952500" cy="144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136" y="1320164"/>
            <a:ext cx="4626759" cy="309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sz="2800" b="1" dirty="0" smtClean="0">
                <a:solidFill>
                  <a:srgbClr val="FF0000"/>
                </a:solidFill>
                <a:latin typeface="Guttman-Aram" pitchFamily="2" charset="-79"/>
              </a:rPr>
              <a:t> 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</a:rPr>
              <a:t>alilee/</a:t>
            </a:r>
            <a:r>
              <a:rPr lang="en-US" sz="2800" b="1" dirty="0" err="1" smtClean="0">
                <a:solidFill>
                  <a:srgbClr val="FF0000"/>
                </a:solidFill>
              </a:rPr>
              <a:t>Teppen</a:t>
            </a:r>
            <a:endParaRPr lang="he-IL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000" b="1" dirty="0"/>
              <a:t>Method - Case </a:t>
            </a:r>
            <a:r>
              <a:rPr lang="en-US" sz="4000" b="1" dirty="0" smtClean="0"/>
              <a:t>Study Galilee/</a:t>
            </a:r>
            <a:r>
              <a:rPr lang="en-US" sz="4000" b="1" dirty="0" err="1" smtClean="0"/>
              <a:t>Teppen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6871855" y="1523891"/>
            <a:ext cx="5267869" cy="42229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000" b="1" dirty="0"/>
              <a:t>Northern rival system</a:t>
            </a:r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000" b="1" dirty="0"/>
              <a:t>Industry as a growth engine</a:t>
            </a:r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000" b="1" dirty="0"/>
              <a:t>Struggle for space</a:t>
            </a:r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000" b="1" dirty="0"/>
              <a:t>Druze</a:t>
            </a:r>
            <a:endParaRPr kumimoji="0" lang="he-IL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739936"/>
              </p:ext>
            </p:extLst>
          </p:nvPr>
        </p:nvGraphicFramePr>
        <p:xfrm>
          <a:off x="1039092" y="2261115"/>
          <a:ext cx="5555672" cy="34856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/>
                <a:gridCol w="1388918"/>
                <a:gridCol w="1388918"/>
                <a:gridCol w="1388918"/>
              </a:tblGrid>
              <a:tr h="394682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Wars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Israeli Arabs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Driving</a:t>
                      </a:r>
                      <a:r>
                        <a:rPr lang="en-US" sz="1050" b="1" baseline="0" dirty="0" smtClean="0"/>
                        <a:t> forces and barriers to growth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Northern Rival System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Border design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Druze (Golan</a:t>
                      </a:r>
                      <a:r>
                        <a:rPr lang="en-US" sz="1050" b="1" baseline="0" dirty="0" smtClean="0"/>
                        <a:t> Heights and the Galilee)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Industry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Green line settlements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Occupied territories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Settlement and periphery - local government, health, planning, transportation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Agriculture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Internal Security</a:t>
                      </a:r>
                      <a:endParaRPr lang="he-IL" sz="1050" b="1" dirty="0"/>
                    </a:p>
                  </a:txBody>
                  <a:tcPr/>
                </a:tc>
              </a:tr>
              <a:tr h="9424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UNIFIL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Struggle</a:t>
                      </a:r>
                      <a:r>
                        <a:rPr lang="en-US" sz="1050" b="1" baseline="0" dirty="0" smtClean="0"/>
                        <a:t> for land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Tourism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1050" b="1" dirty="0"/>
                    </a:p>
                  </a:txBody>
                  <a:tcPr/>
                </a:tc>
              </a:tr>
              <a:tr h="620061">
                <a:tc>
                  <a:txBody>
                    <a:bodyPr/>
                    <a:lstStyle/>
                    <a:p>
                      <a:pPr algn="l" rtl="0"/>
                      <a:endParaRPr lang="he-IL" sz="105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Water and infrastructure (electricity and gas)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105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35" y="5360093"/>
            <a:ext cx="95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910" y="1388167"/>
            <a:ext cx="11211469" cy="4222923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3400" b="1" dirty="0" smtClean="0">
                <a:latin typeface="Guttman-Aram" pitchFamily="2" charset="-79"/>
              </a:rPr>
              <a:t> </a:t>
            </a:r>
            <a:r>
              <a:rPr lang="en-US" sz="3400" b="1" dirty="0" smtClean="0"/>
              <a:t>Reference booklets</a:t>
            </a:r>
            <a:endParaRPr lang="he-IL" sz="3400" b="1" dirty="0" smtClean="0"/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he-IL" sz="3400" b="1" dirty="0" smtClean="0"/>
              <a:t> </a:t>
            </a:r>
            <a:r>
              <a:rPr lang="en-US" sz="3400" b="1" dirty="0"/>
              <a:t>Diverse experience - opinions, eyes, mental and emotional, </a:t>
            </a:r>
            <a:r>
              <a:rPr lang="en-US" sz="3400" b="1" dirty="0" smtClean="0"/>
              <a:t>individual </a:t>
            </a:r>
            <a:r>
              <a:rPr lang="en-US" sz="3400" b="1" dirty="0"/>
              <a:t>conversations and </a:t>
            </a:r>
            <a:r>
              <a:rPr lang="en-US" sz="3400" b="1" dirty="0" smtClean="0"/>
              <a:t>panels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3400" b="1" dirty="0" smtClean="0"/>
              <a:t>Senior Learning</a:t>
            </a:r>
            <a:endParaRPr lang="he-IL" sz="3400" b="1" dirty="0" smtClean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5200" b="1" dirty="0"/>
              <a:t>Principles of Training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27" y="5378191"/>
            <a:ext cx="95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551708" y="332509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dirty="0" smtClean="0"/>
              <a:t>Schedule for the Prep Day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880091" y="5997894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783332"/>
              </p:ext>
            </p:extLst>
          </p:nvPr>
        </p:nvGraphicFramePr>
        <p:xfrm>
          <a:off x="387721" y="1038062"/>
          <a:ext cx="11464310" cy="565370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821437"/>
                <a:gridCol w="5638422"/>
                <a:gridCol w="2004451"/>
              </a:tblGrid>
              <a:tr h="364135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Notes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Event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Time</a:t>
                      </a:r>
                      <a:endParaRPr lang="he-IL" dirty="0"/>
                    </a:p>
                  </a:txBody>
                  <a:tcPr/>
                </a:tc>
              </a:tr>
              <a:tr h="6979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Distribute</a:t>
                      </a:r>
                      <a:r>
                        <a:rPr lang="en-US" sz="2000" b="1" baseline="0" dirty="0" smtClean="0"/>
                        <a:t> booklets and books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Presenting the tour - Roman Goffman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8:00-8.30</a:t>
                      </a:r>
                      <a:endParaRPr lang="he-IL" sz="2000" b="1" dirty="0"/>
                    </a:p>
                  </a:txBody>
                  <a:tcPr/>
                </a:tc>
              </a:tr>
              <a:tr h="697925">
                <a:tc>
                  <a:txBody>
                    <a:bodyPr/>
                    <a:lstStyle/>
                    <a:p>
                      <a:pPr algn="l" rtl="0"/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Introduction to the Tour - Prof. Yossi Ben </a:t>
                      </a:r>
                      <a:r>
                        <a:rPr lang="en-US" sz="2000" b="1" dirty="0" err="1" smtClean="0"/>
                        <a:t>Artzi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8:30-9:00</a:t>
                      </a:r>
                      <a:endParaRPr lang="he-IL" sz="2000" b="1" dirty="0"/>
                    </a:p>
                  </a:txBody>
                  <a:tcPr/>
                </a:tc>
              </a:tr>
              <a:tr h="6979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Presentation by Heli </a:t>
                      </a:r>
                      <a:r>
                        <a:rPr lang="en-US" sz="2000" b="1" dirty="0" err="1" smtClean="0"/>
                        <a:t>Kontante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The North 2040- Mr. Uri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Ilan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9:00-10.00</a:t>
                      </a:r>
                      <a:endParaRPr lang="he-IL" sz="2000" b="1" dirty="0"/>
                    </a:p>
                  </a:txBody>
                  <a:tcPr/>
                </a:tc>
              </a:tr>
              <a:tr h="6979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Presentation by Avi </a:t>
                      </a:r>
                      <a:r>
                        <a:rPr lang="en-US" sz="2000" b="1" dirty="0" err="1" smtClean="0"/>
                        <a:t>Keynan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The Development of the North within the National Vision - Minister Ari Deri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10.30-12.00</a:t>
                      </a:r>
                      <a:endParaRPr lang="he-IL" sz="2000" b="1" dirty="0"/>
                    </a:p>
                  </a:txBody>
                  <a:tcPr/>
                </a:tc>
              </a:tr>
              <a:tr h="394480">
                <a:tc>
                  <a:txBody>
                    <a:bodyPr/>
                    <a:lstStyle/>
                    <a:p>
                      <a:pPr algn="l" rtl="0"/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Lunch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12:00-13.00</a:t>
                      </a:r>
                      <a:endParaRPr lang="he-IL" sz="2000" b="1" dirty="0"/>
                    </a:p>
                  </a:txBody>
                  <a:tcPr/>
                </a:tc>
              </a:tr>
              <a:tr h="6979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Presentation</a:t>
                      </a:r>
                      <a:r>
                        <a:rPr lang="en-US" sz="2000" b="1" baseline="0" dirty="0" smtClean="0"/>
                        <a:t> Roman Goffman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baseline="0" dirty="0" smtClean="0"/>
                        <a:t>The 2</a:t>
                      </a:r>
                      <a:r>
                        <a:rPr lang="en-US" sz="2000" b="1" baseline="30000" dirty="0" smtClean="0"/>
                        <a:t>nd</a:t>
                      </a:r>
                      <a:r>
                        <a:rPr lang="en-US" sz="2000" b="1" baseline="0" dirty="0" smtClean="0"/>
                        <a:t> Lebanon War- Mr. Ehud Olmert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13.00-14.30</a:t>
                      </a:r>
                      <a:endParaRPr lang="he-IL" sz="2000" b="1" dirty="0"/>
                    </a:p>
                  </a:txBody>
                  <a:tcPr/>
                </a:tc>
              </a:tr>
              <a:tr h="6979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Presentation </a:t>
                      </a:r>
                      <a:r>
                        <a:rPr lang="en-US" sz="2000" b="1" dirty="0" err="1" smtClean="0"/>
                        <a:t>Nitza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Rogozinski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Geographical Review - Prof. </a:t>
                      </a:r>
                      <a:r>
                        <a:rPr lang="en-US" sz="2000" b="1" dirty="0" err="1" smtClean="0"/>
                        <a:t>Rasem</a:t>
                      </a:r>
                      <a:r>
                        <a:rPr lang="en-US" sz="2000" b="1" dirty="0" smtClean="0"/>
                        <a:t> </a:t>
                      </a:r>
                      <a:r>
                        <a:rPr lang="en-US" sz="2000" b="1" dirty="0" err="1" smtClean="0"/>
                        <a:t>Hamayasi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15.00-16.00</a:t>
                      </a:r>
                      <a:endParaRPr lang="he-IL" sz="2000" b="1" dirty="0"/>
                    </a:p>
                  </a:txBody>
                  <a:tcPr/>
                </a:tc>
              </a:tr>
              <a:tr h="6979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Presentation</a:t>
                      </a:r>
                      <a:r>
                        <a:rPr lang="en-US" sz="2000" b="1" baseline="0" dirty="0" smtClean="0"/>
                        <a:t> Moshe </a:t>
                      </a:r>
                      <a:r>
                        <a:rPr lang="en-US" sz="2000" b="1" baseline="0" dirty="0" err="1" smtClean="0"/>
                        <a:t>Edri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baseline="0" dirty="0" smtClean="0"/>
                        <a:t>Security in the North -  Deputy Commissioner Shimon </a:t>
                      </a:r>
                      <a:r>
                        <a:rPr lang="en-US" sz="2000" b="1" baseline="0" dirty="0" err="1" smtClean="0"/>
                        <a:t>Lavi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16.15-17.30</a:t>
                      </a:r>
                      <a:endParaRPr lang="he-IL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54727" y="207818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5200" b="1" dirty="0"/>
              <a:t>Schedule for </a:t>
            </a:r>
            <a:r>
              <a:rPr lang="en-US" sz="5200" b="1" dirty="0" smtClean="0"/>
              <a:t>Tuesday 26/11</a:t>
            </a:r>
            <a:endParaRPr lang="he-IL" sz="5200" b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10649"/>
              </p:ext>
            </p:extLst>
          </p:nvPr>
        </p:nvGraphicFramePr>
        <p:xfrm>
          <a:off x="374073" y="921004"/>
          <a:ext cx="11208327" cy="601255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6109"/>
                <a:gridCol w="5798507"/>
                <a:gridCol w="1673711"/>
              </a:tblGrid>
              <a:tr h="479262">
                <a:tc>
                  <a:txBody>
                    <a:bodyPr/>
                    <a:lstStyle/>
                    <a:p>
                      <a:pPr algn="l" rtl="0"/>
                      <a:r>
                        <a:rPr lang="en-US" sz="1900" dirty="0" smtClean="0"/>
                        <a:t>Notes</a:t>
                      </a:r>
                      <a:endParaRPr lang="he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dirty="0" smtClean="0"/>
                        <a:t>Event</a:t>
                      </a:r>
                      <a:endParaRPr lang="he-IL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Time</a:t>
                      </a:r>
                      <a:endParaRPr lang="he-IL" dirty="0"/>
                    </a:p>
                  </a:txBody>
                  <a:tcPr/>
                </a:tc>
              </a:tr>
              <a:tr h="479262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Gathering</a:t>
                      </a:r>
                      <a:r>
                        <a:rPr lang="en-US" sz="1900" b="1" baseline="0" dirty="0" smtClean="0"/>
                        <a:t> and breakfast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7.30-8.00</a:t>
                      </a:r>
                      <a:endParaRPr lang="he-IL" sz="1900" b="1" dirty="0"/>
                    </a:p>
                  </a:txBody>
                  <a:tcPr/>
                </a:tc>
              </a:tr>
              <a:tr h="625762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A talk with Mr. </a:t>
                      </a:r>
                      <a:r>
                        <a:rPr lang="en-US" sz="1900" b="1" dirty="0" err="1" smtClean="0"/>
                        <a:t>Muder</a:t>
                      </a:r>
                      <a:r>
                        <a:rPr lang="en-US" sz="1900" b="1" dirty="0" smtClean="0"/>
                        <a:t> </a:t>
                      </a:r>
                      <a:r>
                        <a:rPr lang="en-US" sz="1900" b="1" dirty="0" err="1" smtClean="0"/>
                        <a:t>Yunes</a:t>
                      </a:r>
                      <a:r>
                        <a:rPr lang="en-US" sz="1900" b="1" dirty="0" smtClean="0"/>
                        <a:t>, Head of the </a:t>
                      </a:r>
                      <a:r>
                        <a:rPr lang="en-US" sz="1900" b="1" dirty="0" err="1" smtClean="0"/>
                        <a:t>Coucil</a:t>
                      </a:r>
                      <a:r>
                        <a:rPr lang="en-US" sz="1900" b="1" dirty="0" smtClean="0"/>
                        <a:t> and Knesset Member Osama </a:t>
                      </a:r>
                      <a:r>
                        <a:rPr lang="en-US" sz="1900" b="1" dirty="0" err="1" smtClean="0"/>
                        <a:t>Saadi</a:t>
                      </a:r>
                      <a:r>
                        <a:rPr lang="en-US" sz="1900" b="1" dirty="0" smtClean="0"/>
                        <a:t> 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8.30-10.30</a:t>
                      </a:r>
                      <a:endParaRPr lang="he-IL" sz="1900" b="1" dirty="0"/>
                    </a:p>
                  </a:txBody>
                  <a:tcPr/>
                </a:tc>
              </a:tr>
              <a:tr h="625762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Observation post – Mr. Avi Cohen, Deputy Director General of the Finance Ministry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10.45-11.30</a:t>
                      </a:r>
                      <a:endParaRPr lang="he-IL" sz="1900" b="1" dirty="0"/>
                    </a:p>
                  </a:txBody>
                  <a:tcPr/>
                </a:tc>
              </a:tr>
              <a:tr h="479262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Travel to </a:t>
                      </a:r>
                      <a:r>
                        <a:rPr lang="en-US" sz="1900" b="1" dirty="0" err="1" smtClean="0"/>
                        <a:t>Tiberias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11.30-12.30</a:t>
                      </a:r>
                      <a:endParaRPr lang="he-IL" sz="1900" b="1" dirty="0"/>
                    </a:p>
                  </a:txBody>
                  <a:tcPr/>
                </a:tc>
              </a:tr>
              <a:tr h="454745"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Decks Restaurant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Working lunch and coffee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12.30-14.30</a:t>
                      </a:r>
                      <a:endParaRPr lang="he-IL" sz="1900" b="1" dirty="0"/>
                    </a:p>
                  </a:txBody>
                  <a:tcPr/>
                </a:tc>
              </a:tr>
              <a:tr h="625762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baseline="0" dirty="0" smtClean="0"/>
                        <a:t>Briefing In view of the </a:t>
                      </a:r>
                      <a:r>
                        <a:rPr lang="en-US" sz="1900" b="1" baseline="0" dirty="0" err="1" smtClean="0"/>
                        <a:t>periphary</a:t>
                      </a:r>
                      <a:r>
                        <a:rPr lang="en-US" sz="1900" b="1" baseline="0" dirty="0" smtClean="0"/>
                        <a:t> - Director of "</a:t>
                      </a:r>
                      <a:r>
                        <a:rPr lang="en-US" sz="1900" b="1" baseline="0" dirty="0" err="1" smtClean="0"/>
                        <a:t>Poria</a:t>
                      </a:r>
                      <a:r>
                        <a:rPr lang="en-US" sz="1900" b="1" baseline="0" dirty="0" smtClean="0"/>
                        <a:t>" Medical Center, Dr. Erez On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14.30-15.30</a:t>
                      </a:r>
                      <a:endParaRPr lang="he-IL" sz="1900" b="1" dirty="0"/>
                    </a:p>
                  </a:txBody>
                  <a:tcPr/>
                </a:tc>
              </a:tr>
              <a:tr h="625762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Tour and panel "</a:t>
                      </a:r>
                      <a:r>
                        <a:rPr lang="en-US" sz="1900" b="1" dirty="0" err="1" smtClean="0"/>
                        <a:t>Tiberias</a:t>
                      </a:r>
                      <a:r>
                        <a:rPr lang="en-US" sz="1900" b="1" dirty="0" smtClean="0"/>
                        <a:t> between potential and realization"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15.45-18.00</a:t>
                      </a:r>
                      <a:endParaRPr lang="he-IL" sz="1900" b="1" dirty="0"/>
                    </a:p>
                  </a:txBody>
                  <a:tcPr/>
                </a:tc>
              </a:tr>
              <a:tr h="479262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Tour - "Where the INDC stops, limits will be set."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18.00-21.30</a:t>
                      </a:r>
                      <a:endParaRPr lang="he-IL" sz="1900" b="1" dirty="0"/>
                    </a:p>
                  </a:txBody>
                  <a:tcPr/>
                </a:tc>
              </a:tr>
              <a:tr h="479262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Evening conversation and dinner in </a:t>
                      </a:r>
                      <a:r>
                        <a:rPr lang="en-US" sz="1900" b="1" dirty="0" err="1" smtClean="0"/>
                        <a:t>Ein</a:t>
                      </a:r>
                      <a:r>
                        <a:rPr lang="en-US" sz="1900" b="1" dirty="0" smtClean="0"/>
                        <a:t> </a:t>
                      </a:r>
                      <a:r>
                        <a:rPr lang="en-US" sz="1900" b="1" dirty="0" err="1" smtClean="0"/>
                        <a:t>Gev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21.30-23.00</a:t>
                      </a:r>
                      <a:endParaRPr lang="he-IL" sz="1900" b="1" dirty="0"/>
                    </a:p>
                  </a:txBody>
                  <a:tcPr/>
                </a:tc>
              </a:tr>
              <a:tr h="479262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900" b="1" dirty="0" smtClean="0"/>
                        <a:t>Sleep</a:t>
                      </a:r>
                      <a:endParaRPr lang="he-IL" sz="19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1900" b="1" dirty="0" smtClean="0"/>
                        <a:t>23.00</a:t>
                      </a:r>
                      <a:endParaRPr lang="he-IL" sz="19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3100" b="1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noProof="0" dirty="0" smtClean="0">
                <a:cs typeface="+mj-cs"/>
              </a:rPr>
              <a:t>The Hejaz Railway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j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sp>
        <p:nvSpPr>
          <p:cNvPr id="30728" name="AutoShape 8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730" name="AutoShape 10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732" name="AutoShape 12" descr="תוצאת תמונה עבור גש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0734" name="AutoShape 14" descr="תוצאת תמונה עבור גש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46" name="Picture 2" descr="https://lh3.googleusercontent.com/bU0rcmU2qGxdhv2obClR6UJQO6aqeW6BoOCXK5Ag9HKjziZsCuhDnBgHdR0UT8JU-3LmKUW8VPnxKb78c3JQebG08Vs4mnnkmHz5UfBbfJOQK1SIrOmmr_lkHxsRvQAVN1bQqFQEHjcr5SbGRoaesZvVqfA4uaj8G8wdk3Zu6hAffh5cYmkub47yBVhxmvz_TE5Idvs8dbwFx7U4dbWYAvbpDGqzPM29Y-2Yu5u5h7otjR35nrMTwkDs7H8Q-3TWKxyM5jk-0BvVZv5bFcxbHo-Xdhn0cznExKbCLc70jXkuP9cv4OJVBwYPgAoV6xwerkf3jdKrtWEdhLqVF2gst1sT4hmRXDnz_1F2ZR7o3NBA_mbTIApQ6kt3F5JjfDw9rKLrVGFFN6yKFM_gVLyUAAubPg7EvdW5QOFGzjmhAzZbx7KCLx4XWIn5qTTtsU4EOljLphYwBRof3BRJdCSwVr1KU5D-Llo3jSTdJ8mGkEoSCNKnb_eyXHJ8eUdiUqvIIdp0CVPoK8fJa6LdjPugb_YifcdMzBEbts3-VKSkw-GijnnJ7ildbDZ-5wOdEF0_08mYgBzEBwO_k8oZN2RwpYxHuUuItT8vavjnag6faqIEtkSJPcegyi6qpP55qo0LbBUfuorsBvso-NpFlbcNciWiUl3xMpi8JevN16Nob9bmv3RZt4jIeKwY=w1218-h913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514" y="1123406"/>
            <a:ext cx="11234057" cy="5342708"/>
          </a:xfrm>
          <a:prstGeom prst="rect">
            <a:avLst/>
          </a:prstGeom>
          <a:noFill/>
        </p:spPr>
      </p:pic>
      <p:pic>
        <p:nvPicPr>
          <p:cNvPr id="17" name="Picture 2" descr="תוצאת תמונה עבור עטלף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4967" y="2383939"/>
            <a:ext cx="4422126" cy="2945707"/>
          </a:xfrm>
          <a:prstGeom prst="rect">
            <a:avLst/>
          </a:prstGeom>
          <a:noFill/>
          <a:effectLst>
            <a:outerShdw blurRad="1092200" dir="17280000" sx="162000" sy="162000" algn="ctr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3100" b="1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dirty="0" smtClean="0"/>
              <a:t>Intellectual Deepening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31746" name="AutoShape 2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748" name="AutoShape 4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750" name="AutoShape 6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31752" name="AutoShape 8" descr="תוצאת תמונה עבור כלכלה עולמית פרופ שלום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22" name="AutoShape 2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24" name="AutoShape 4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26" name="AutoShape 6" descr="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30" name="AutoShape 10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34" name="AutoShape 14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136" name="AutoShape 16" descr="תוצאת תמונה עבור שלום שירמן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146" name="Picture 2" descr="https://lh3.googleusercontent.com/l2ZG7X3NkwTkEEAg3OM_s5vRoD8FlnoaBCsOf9wJHZLpjeACLx5XRa4Gv4_UilGueqeR6uoYSj0iiRfE4Vu_aYTe_SF1ALfra-GXgqsrLTCylQiWBKd74jaLAys0WUe3LiN5-9JaIZNu-XXTP9gs7BjU6NQQIp7d9R6XpAyOZHfO-Pcn-Sv-V0qYe8fzzASLhr-IYmMnjzKZR7JDtl1ZEuUck9lnGBbJYAOzZYDBUgyhVvzUdFisKSf1ZHCDBVR3_VDrfhFjQ4VjJHHOA4__xEMNazWMT0cgwgxSa_OjN7sukz8-Y22OfJ8FbCCLUzxI6gpgDeMDs51wGHtNdTN3lW8GeKn7gmtAjWNKdn3mwMgirHHAi_U5lv007RHLznLCo1QiMzraSf-zaidwpUou23eg_zwhWGt2l002-1dUK6y8lrWMmXfdHwadVQ1aG0OhuygDhL9Ki9eKKOBroEvdFsbMSWRFeSIFbPk6nTvgNr3gS9budjpdFtKResKxupdmjD6oBzHtbprNwLeRGdxZdesUJn2zfCAZ91pZ-jNIjUa8lJmcsM0EzfI_wjQ-ePEzO4hdJ0waDZy1fZap2DIDVGEogrk591LPXtkbMw4r1o7hbAtyXyQbVw37Lux3ombYKRQgvNPS5wzFebyhWQYIK5ikqELQ8qQ600l7ERJjNF6l4Je2SLiXH47G=w1218-h913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393" y="1397726"/>
            <a:ext cx="5223712" cy="3918858"/>
          </a:xfrm>
          <a:prstGeom prst="rect">
            <a:avLst/>
          </a:prstGeom>
          <a:noFill/>
        </p:spPr>
      </p:pic>
      <p:pic>
        <p:nvPicPr>
          <p:cNvPr id="6148" name="Picture 4" descr="https://lh3.googleusercontent.com/qQfFNQ9kgMPr7TB9J3DzBFKa-UaFFLcPXJjkVxaCBlBV-qcqpkVEh8KmkAUfX3eR3xifdAgU0MhpK9iUq7M4zoWAyJokY-StoTVUej_TRIfnD75iZeRx-PvVltMZxZZ_8rlQqmidTMdk4oT3l3oGuTRG5U270_1VOemB4JNmVfgOTmiXkz3da8RHJGXhWjX2C9ednmfp_sUjxm9QMNfpLZtqFllLieCNO1ohpZaqb2hx5phztnsxNiOmDCsgV_vg01Tt7a7AcM3zMplm8Zq7L4wEd2Omy5qY1nUL8_2FwFn8jzwtzQA4-mF7xfZcgkLVCnWhXuQOTmpaP7pi185gnmEGH5Cx_eP6dqS8cjTZFjk9VpGg0jrKDY5fxlIldMtffQFaPjG3unK4GcpWxUcU0c8cAcdarCynvzdU8qD1-szaPLsPK3KOFonMJeENwVUbekcRhMEkLIbIA-U47X-nKTqZjE4iFzUodr5sbRPS7h8Q-ytRGajP7w84pqg2qmQC4ZP1HfTq9JlBsCJE3BVAsfPAhuH9UK8InObXcsqthZtUoF3ZQ46o9QSGBF-mjDe2LAcQINTftPCGTaPwssRbsfeldCGsRdpWbvrPQ1jhwBRYvszQayc78kVfPjGwmqZiqhVP2n8n6ld6hw-S0w-mL8YfOLCJixpT6MepuqgRYnBwKsqfzIDlszUA=w1218-h913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6035" y="1384663"/>
            <a:ext cx="5799908" cy="3931919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39" y="5523288"/>
            <a:ext cx="852143" cy="129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82436" y="318655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5200" b="1" dirty="0"/>
              <a:t>Schedule for </a:t>
            </a:r>
            <a:r>
              <a:rPr lang="en-US" sz="5200" b="1" dirty="0" smtClean="0"/>
              <a:t>Wednesday 27/11</a:t>
            </a:r>
            <a:endParaRPr lang="he-IL" sz="5200" b="1" dirty="0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832305"/>
              </p:ext>
            </p:extLst>
          </p:nvPr>
        </p:nvGraphicFramePr>
        <p:xfrm>
          <a:off x="332510" y="1218427"/>
          <a:ext cx="11208327" cy="59895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6109"/>
                <a:gridCol w="5701608"/>
                <a:gridCol w="1770610"/>
              </a:tblGrid>
              <a:tr h="549413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Notes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Event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Time</a:t>
                      </a:r>
                      <a:endParaRPr lang="he-IL" dirty="0"/>
                    </a:p>
                  </a:txBody>
                  <a:tcPr/>
                </a:tc>
              </a:tr>
              <a:tr h="490125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Breakfast and travel to </a:t>
                      </a:r>
                      <a:r>
                        <a:rPr lang="en-US" sz="2000" b="1" dirty="0" err="1" smtClean="0"/>
                        <a:t>Bental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7.00-8.30</a:t>
                      </a:r>
                      <a:endParaRPr lang="he-IL" sz="2000" b="1" dirty="0"/>
                    </a:p>
                  </a:txBody>
                  <a:tcPr/>
                </a:tc>
              </a:tr>
              <a:tr h="490125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What is National in National Security - </a:t>
                      </a:r>
                      <a:r>
                        <a:rPr lang="en-US" sz="2000" b="1" dirty="0" err="1" smtClean="0"/>
                        <a:t>Bezeq</a:t>
                      </a:r>
                      <a:r>
                        <a:rPr lang="en-US" sz="2000" b="1" dirty="0" smtClean="0"/>
                        <a:t> Reviews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8.30-9.15</a:t>
                      </a:r>
                      <a:endParaRPr lang="he-IL" sz="2000" b="1" dirty="0"/>
                    </a:p>
                  </a:txBody>
                  <a:tcPr/>
                </a:tc>
              </a:tr>
              <a:tr h="370349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Conversation</a:t>
                      </a:r>
                      <a:r>
                        <a:rPr lang="en-US" sz="2000" b="1" baseline="0" dirty="0" smtClean="0"/>
                        <a:t> with Mr. Haim </a:t>
                      </a:r>
                      <a:r>
                        <a:rPr lang="en-US" sz="2000" b="1" baseline="0" dirty="0" err="1" smtClean="0"/>
                        <a:t>Rokach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9.15-10.30</a:t>
                      </a:r>
                      <a:endParaRPr lang="he-IL" sz="2000" b="1" dirty="0"/>
                    </a:p>
                  </a:txBody>
                  <a:tcPr/>
                </a:tc>
              </a:tr>
              <a:tr h="4901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Majdal</a:t>
                      </a:r>
                      <a:r>
                        <a:rPr lang="en-US" sz="2000" b="1" baseline="0" dirty="0" smtClean="0"/>
                        <a:t> Shams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Conversation with Sheikh </a:t>
                      </a:r>
                      <a:r>
                        <a:rPr lang="en-US" sz="2000" b="1" dirty="0" err="1" smtClean="0"/>
                        <a:t>Taher</a:t>
                      </a:r>
                      <a:r>
                        <a:rPr lang="en-US" sz="2000" b="1" dirty="0" smtClean="0"/>
                        <a:t> Abu Saleh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11.00-12.00</a:t>
                      </a:r>
                      <a:endParaRPr lang="he-IL" sz="2000" b="1" dirty="0"/>
                    </a:p>
                  </a:txBody>
                  <a:tcPr/>
                </a:tc>
              </a:tr>
              <a:tr h="490125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Working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dirty="0" smtClean="0"/>
                        <a:t>Lunch</a:t>
                      </a:r>
                      <a:r>
                        <a:rPr lang="en-US" sz="2000" b="1" baseline="0" dirty="0" smtClean="0"/>
                        <a:t> and coffee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12.00-14.00</a:t>
                      </a:r>
                      <a:endParaRPr lang="he-IL" sz="2000" b="1" dirty="0"/>
                    </a:p>
                  </a:txBody>
                  <a:tcPr/>
                </a:tc>
              </a:tr>
              <a:tr h="490125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Driving along the North Road and Border lookout point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14.00-15.30</a:t>
                      </a:r>
                      <a:endParaRPr lang="he-IL" sz="2000" b="1" dirty="0"/>
                    </a:p>
                  </a:txBody>
                  <a:tcPr/>
                </a:tc>
              </a:tr>
              <a:tr h="490125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Visit in the </a:t>
                      </a:r>
                      <a:r>
                        <a:rPr lang="en-US" sz="2000" b="1" dirty="0" err="1" smtClean="0"/>
                        <a:t>Ramia</a:t>
                      </a:r>
                      <a:r>
                        <a:rPr lang="en-US" sz="2000" b="1" dirty="0" smtClean="0"/>
                        <a:t> tunnel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15.30-17.00</a:t>
                      </a:r>
                      <a:endParaRPr lang="he-IL" sz="2000" b="1" dirty="0"/>
                    </a:p>
                  </a:txBody>
                  <a:tcPr/>
                </a:tc>
              </a:tr>
              <a:tr h="385221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Conversation with</a:t>
                      </a:r>
                      <a:r>
                        <a:rPr lang="en-US" sz="2000" b="1" baseline="0" dirty="0" smtClean="0"/>
                        <a:t> the Commander of the Northern Command- Major General Amir Baram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17.30-19.00</a:t>
                      </a:r>
                      <a:endParaRPr lang="he-IL" sz="2000" b="1" dirty="0"/>
                    </a:p>
                  </a:txBody>
                  <a:tcPr/>
                </a:tc>
              </a:tr>
              <a:tr h="490125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err="1" smtClean="0"/>
                        <a:t>Ma’alot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Dinner and working time in teams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20.00-21.00</a:t>
                      </a:r>
                      <a:endParaRPr lang="he-IL" sz="2000" b="1" dirty="0"/>
                    </a:p>
                  </a:txBody>
                  <a:tcPr/>
                </a:tc>
              </a:tr>
              <a:tr h="490125">
                <a:tc>
                  <a:txBody>
                    <a:bodyPr/>
                    <a:lstStyle/>
                    <a:p>
                      <a:pPr algn="l" rtl="0"/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Evening</a:t>
                      </a:r>
                      <a:r>
                        <a:rPr lang="en-US" sz="2000" b="1" baseline="0" dirty="0" smtClean="0"/>
                        <a:t> with </a:t>
                      </a:r>
                      <a:r>
                        <a:rPr lang="en-US" sz="2000" b="1" baseline="0" dirty="0" err="1" smtClean="0"/>
                        <a:t>Yotam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1" baseline="0" dirty="0" err="1" smtClean="0"/>
                        <a:t>Regev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21.00-23.00</a:t>
                      </a:r>
                      <a:endParaRPr lang="he-IL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82436" y="318655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dirty="0" smtClean="0"/>
              <a:t>Schedule for Thursday 28/11</a:t>
            </a:r>
            <a:endParaRPr kumimoji="0" lang="he-IL" sz="5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136254"/>
              </p:ext>
            </p:extLst>
          </p:nvPr>
        </p:nvGraphicFramePr>
        <p:xfrm>
          <a:off x="332510" y="1218427"/>
          <a:ext cx="11208327" cy="439094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736109"/>
                <a:gridCol w="5390712"/>
                <a:gridCol w="2081506"/>
              </a:tblGrid>
              <a:tr h="414001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Notes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Event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Tim</a:t>
                      </a:r>
                      <a:r>
                        <a:rPr lang="en-US" baseline="0" dirty="0" smtClean="0"/>
                        <a:t>e</a:t>
                      </a:r>
                      <a:endParaRPr lang="he-IL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Breakfast</a:t>
                      </a:r>
                      <a:r>
                        <a:rPr lang="en-US" sz="2000" b="1" baseline="0" dirty="0" smtClean="0"/>
                        <a:t> and travel to </a:t>
                      </a:r>
                      <a:r>
                        <a:rPr lang="en-US" sz="2000" b="1" baseline="0" dirty="0" err="1" smtClean="0"/>
                        <a:t>Iscar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7.30-8.00</a:t>
                      </a:r>
                      <a:endParaRPr lang="he-IL" sz="2000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Vision Review - Vice President of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Isca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Mr. </a:t>
                      </a:r>
                      <a:r>
                        <a:rPr lang="en-US" sz="20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Aryeh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Baron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9.00-10.00</a:t>
                      </a:r>
                      <a:endParaRPr lang="he-IL" sz="2000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Factory</a:t>
                      </a:r>
                      <a:r>
                        <a:rPr lang="en-US" sz="2000" b="1" baseline="0" dirty="0" smtClean="0"/>
                        <a:t> Tour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10.00-11.00</a:t>
                      </a:r>
                      <a:endParaRPr lang="he-IL" sz="2000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en-US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“Struggle for Space” Panel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11.30-12.45</a:t>
                      </a:r>
                      <a:endParaRPr lang="he-IL" sz="2000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Lunch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13.00-13.45</a:t>
                      </a:r>
                      <a:endParaRPr lang="he-IL" sz="2000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Discussion</a:t>
                      </a:r>
                      <a:r>
                        <a:rPr lang="en-US" sz="2000" b="1" baseline="0" dirty="0" smtClean="0"/>
                        <a:t> with Brigadier General (Res). Amal Assad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14.00-15.00</a:t>
                      </a:r>
                      <a:endParaRPr lang="he-IL" sz="2000" b="1" dirty="0"/>
                    </a:p>
                  </a:txBody>
                  <a:tcPr/>
                </a:tc>
              </a:tr>
              <a:tr h="414001">
                <a:tc>
                  <a:txBody>
                    <a:bodyPr/>
                    <a:lstStyle/>
                    <a:p>
                      <a:pPr algn="l" rtl="0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Aerial</a:t>
                      </a:r>
                      <a:r>
                        <a:rPr lang="en-US" sz="2000" b="1" baseline="0" dirty="0" smtClean="0"/>
                        <a:t> helicopter tour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15.00-17.00</a:t>
                      </a:r>
                      <a:endParaRPr lang="he-IL" sz="2000" b="1" dirty="0"/>
                    </a:p>
                  </a:txBody>
                  <a:tcPr/>
                </a:tc>
              </a:tr>
              <a:tr h="504861">
                <a:tc>
                  <a:txBody>
                    <a:bodyPr/>
                    <a:lstStyle/>
                    <a:p>
                      <a:pPr algn="l" rtl="0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Snacks</a:t>
                      </a:r>
                      <a:r>
                        <a:rPr lang="en-US" sz="2000" b="1" baseline="0" dirty="0" smtClean="0"/>
                        <a:t> and end of the tour</a:t>
                      </a:r>
                      <a:endParaRPr lang="he-IL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he-IL" sz="2000" b="1" dirty="0" smtClean="0"/>
                        <a:t>17.30</a:t>
                      </a:r>
                      <a:endParaRPr lang="he-IL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4513" y="5641903"/>
            <a:ext cx="793482" cy="12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482436" y="318655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 smtClean="0"/>
              <a:t>Topics for Continued Instruction at </a:t>
            </a:r>
            <a:r>
              <a:rPr lang="en-US" sz="4000" b="1" dirty="0" err="1" smtClean="0"/>
              <a:t>Mabal</a:t>
            </a:r>
            <a:endParaRPr kumimoji="0" lang="he-IL" sz="4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12032" y="5952280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631179"/>
              </p:ext>
            </p:extLst>
          </p:nvPr>
        </p:nvGraphicFramePr>
        <p:xfrm>
          <a:off x="374071" y="1218427"/>
          <a:ext cx="11211470" cy="20612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605735"/>
                <a:gridCol w="5605735"/>
              </a:tblGrid>
              <a:tr h="412244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Methods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Subject</a:t>
                      </a:r>
                      <a:endParaRPr lang="he-IL" dirty="0"/>
                    </a:p>
                  </a:txBody>
                  <a:tcPr/>
                </a:tc>
              </a:tr>
              <a:tr h="412244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Full</a:t>
                      </a:r>
                      <a:r>
                        <a:rPr lang="en-US" b="1" baseline="0" dirty="0" smtClean="0"/>
                        <a:t> day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Water as a national</a:t>
                      </a:r>
                      <a:r>
                        <a:rPr lang="en-US" b="1" baseline="0" dirty="0" smtClean="0"/>
                        <a:t> resource</a:t>
                      </a:r>
                      <a:endParaRPr lang="he-IL" b="1" dirty="0"/>
                    </a:p>
                  </a:txBody>
                  <a:tcPr/>
                </a:tc>
              </a:tr>
              <a:tr h="412244">
                <a:tc>
                  <a:txBody>
                    <a:bodyPr/>
                    <a:lstStyle/>
                    <a:p>
                      <a:pPr algn="l" rtl="0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National</a:t>
                      </a:r>
                      <a:r>
                        <a:rPr lang="en-US" b="1" baseline="0" dirty="0" smtClean="0"/>
                        <a:t> infrastructure- gas and electricity </a:t>
                      </a:r>
                      <a:endParaRPr lang="he-IL" b="1" dirty="0"/>
                    </a:p>
                  </a:txBody>
                  <a:tcPr/>
                </a:tc>
              </a:tr>
              <a:tr h="412244"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UNIFIL</a:t>
                      </a:r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 smtClean="0"/>
                        <a:t>Peacekeeping</a:t>
                      </a:r>
                      <a:r>
                        <a:rPr lang="en-US" b="1" baseline="0" dirty="0" smtClean="0"/>
                        <a:t> Forces</a:t>
                      </a:r>
                      <a:endParaRPr lang="he-IL" b="1" dirty="0"/>
                    </a:p>
                  </a:txBody>
                  <a:tcPr/>
                </a:tc>
              </a:tr>
              <a:tr h="412244">
                <a:tc>
                  <a:txBody>
                    <a:bodyPr/>
                    <a:lstStyle/>
                    <a:p>
                      <a:pPr algn="l" rtl="0"/>
                      <a:endParaRPr lang="he-I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212" y="5631477"/>
            <a:ext cx="806923" cy="12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marL="457200" indent="-457200" algn="l" rtl="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ea typeface="Gungsuh" panose="02030600000101010101" pitchFamily="18" charset="-127"/>
                <a:cs typeface="Arial" panose="020B0604020202020204" pitchFamily="34" charset="0"/>
              </a:rPr>
              <a:t>Dress Code- </a:t>
            </a:r>
            <a:r>
              <a:rPr lang="en-US" b="1" dirty="0" err="1" smtClean="0">
                <a:ea typeface="Gungsuh" panose="02030600000101010101" pitchFamily="18" charset="-127"/>
                <a:cs typeface="Arial" panose="020B0604020202020204" pitchFamily="34" charset="0"/>
              </a:rPr>
              <a:t>Mabal</a:t>
            </a:r>
            <a:r>
              <a:rPr lang="en-US" b="1" dirty="0" smtClean="0">
                <a:ea typeface="Gungsuh" panose="02030600000101010101" pitchFamily="18" charset="-127"/>
                <a:cs typeface="Arial" panose="020B0604020202020204" pitchFamily="34" charset="0"/>
              </a:rPr>
              <a:t> code, hiking pants, hiking shoes (closed toes)</a:t>
            </a:r>
          </a:p>
          <a:p>
            <a:pPr marL="457200" indent="-457200" algn="l" rtl="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ea typeface="Gungsuh" panose="02030600000101010101" pitchFamily="18" charset="-127"/>
                <a:cs typeface="Arial" panose="020B0604020202020204" pitchFamily="34" charset="0"/>
              </a:rPr>
              <a:t>Warm clothes, umbrella</a:t>
            </a:r>
          </a:p>
          <a:p>
            <a:pPr marL="457200" indent="-457200" algn="l" rtl="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ea typeface="Gungsuh" panose="02030600000101010101" pitchFamily="18" charset="-127"/>
                <a:cs typeface="Arial" panose="020B0604020202020204" pitchFamily="34" charset="0"/>
              </a:rPr>
              <a:t>Workout  clothes</a:t>
            </a:r>
            <a:endParaRPr lang="he-IL" b="1" dirty="0" smtClean="0">
              <a:ea typeface="Gungsuh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dirty="0" smtClean="0">
                <a:latin typeface="+mj-lt"/>
                <a:ea typeface="GulimChe" panose="020B0609000101010101" pitchFamily="49" charset="-127"/>
                <a:cs typeface="+mj-cs"/>
              </a:rPr>
              <a:t>Packing List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GulimChe" panose="020B0609000101010101" pitchFamily="49" charset="-127"/>
              <a:cs typeface="+mj-cs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83" y="5378191"/>
            <a:ext cx="95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4400" b="1" dirty="0" smtClean="0"/>
              <a:t>National Security is not the for the weak</a:t>
            </a:r>
            <a:endParaRPr lang="he-IL" sz="4400" b="1" dirty="0" smtClean="0"/>
          </a:p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4400" b="1" dirty="0" smtClean="0"/>
              <a:t>Looking for the pony….</a:t>
            </a:r>
            <a:endParaRPr lang="he-IL" sz="4400" b="1" dirty="0" smtClean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dirty="0" smtClean="0">
                <a:solidFill>
                  <a:srgbClr val="FF0000"/>
                </a:solidFill>
              </a:rPr>
              <a:t>Setting Expectations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1030" name="Picture 6" descr="תוצאת תמונה עבור טורף סוס זברה"/>
          <p:cNvPicPr>
            <a:picLocks noChangeAspect="1" noChangeArrowheads="1"/>
          </p:cNvPicPr>
          <p:nvPr/>
        </p:nvPicPr>
        <p:blipFill>
          <a:blip r:embed="rId2">
            <a:lum bright="-2000" contrast="63000"/>
          </a:blip>
          <a:srcRect/>
          <a:stretch>
            <a:fillRect/>
          </a:stretch>
        </p:blipFill>
        <p:spPr bwMode="auto">
          <a:xfrm>
            <a:off x="6717792" y="2568320"/>
            <a:ext cx="5126180" cy="2885445"/>
          </a:xfrm>
          <a:prstGeom prst="rect">
            <a:avLst/>
          </a:prstGeom>
          <a:noFill/>
          <a:effectLst>
            <a:outerShdw blurRad="5715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83" y="5680414"/>
            <a:ext cx="774727" cy="117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3100" b="1" dirty="0" smtClean="0">
              <a:latin typeface="Guttman-Aram" pitchFamily="2" charset="-79"/>
            </a:endParaRPr>
          </a:p>
          <a:p>
            <a:pPr algn="r">
              <a:lnSpc>
                <a:spcPct val="160000"/>
              </a:lnSpc>
              <a:buFont typeface="Wingdings" pitchFamily="2" charset="2"/>
              <a:buChar char="q"/>
            </a:pPr>
            <a:endParaRPr lang="he-IL" sz="3100" b="1" dirty="0" smtClean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532" y="597719"/>
            <a:ext cx="5925728" cy="4409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83" y="5410200"/>
            <a:ext cx="95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82677"/>
            <a:ext cx="9147142" cy="1694468"/>
          </a:xfrm>
        </p:spPr>
        <p:txBody>
          <a:bodyPr>
            <a:normAutofit/>
          </a:bodyPr>
          <a:lstStyle/>
          <a:p>
            <a:endParaRPr lang="he-IL" sz="4800" dirty="0">
              <a:latin typeface="Guttman-Aram" pitchFamily="2" charset="-79"/>
              <a:cs typeface="Guttman-Aram" pitchFamily="2" charset="-79"/>
            </a:endParaRPr>
          </a:p>
        </p:txBody>
      </p:sp>
      <p:pic>
        <p:nvPicPr>
          <p:cNvPr id="1026" name="Picture 2" descr="C:\Users\user\Desktop\תמונה למצגת סיור.jpg"/>
          <p:cNvPicPr>
            <a:picLocks noChangeAspect="1" noChangeArrowheads="1"/>
          </p:cNvPicPr>
          <p:nvPr/>
        </p:nvPicPr>
        <p:blipFill>
          <a:blip r:embed="rId2">
            <a:lum bright="13000" contrast="24000"/>
          </a:blip>
          <a:srcRect/>
          <a:stretch>
            <a:fillRect/>
          </a:stretch>
        </p:blipFill>
        <p:spPr bwMode="auto">
          <a:xfrm>
            <a:off x="0" y="0"/>
            <a:ext cx="12191999" cy="68644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2000" b="1" dirty="0">
                <a:cs typeface="Guttman-Aram" pitchFamily="2" charset="-79"/>
              </a:rPr>
              <a:t>Familiarity with the </a:t>
            </a:r>
            <a:r>
              <a:rPr lang="en-US" sz="2000" b="1" dirty="0" smtClean="0">
                <a:cs typeface="Guttman-Aram" pitchFamily="2" charset="-79"/>
              </a:rPr>
              <a:t>Northern arena </a:t>
            </a:r>
            <a:r>
              <a:rPr lang="en-US" sz="2000" b="1" dirty="0">
                <a:cs typeface="Guttman-Aram" pitchFamily="2" charset="-79"/>
              </a:rPr>
              <a:t>on all the components of </a:t>
            </a:r>
            <a:r>
              <a:rPr lang="en-US" sz="2000" b="1" dirty="0" smtClean="0">
                <a:cs typeface="Guttman-Aram" pitchFamily="2" charset="-79"/>
              </a:rPr>
              <a:t>National Security</a:t>
            </a:r>
          </a:p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2000" b="1" dirty="0" smtClean="0"/>
              <a:t> </a:t>
            </a:r>
            <a:r>
              <a:rPr lang="he-IL" sz="2000" b="1" dirty="0"/>
              <a:t> </a:t>
            </a:r>
            <a:r>
              <a:rPr lang="en-US" sz="2000" b="1" dirty="0" smtClean="0"/>
              <a:t>Learning about the different players and influencers in National Security</a:t>
            </a:r>
            <a:endParaRPr lang="he-IL" sz="2000" b="1" dirty="0" smtClean="0"/>
          </a:p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2000" b="1" dirty="0" smtClean="0"/>
              <a:t> </a:t>
            </a:r>
            <a:r>
              <a:rPr lang="en-US" sz="2000" b="1" dirty="0"/>
              <a:t>Learning in the context of leadership position in shaping the space and realizing the vision</a:t>
            </a:r>
            <a:endParaRPr lang="he-IL" sz="2000" b="1" dirty="0" smtClean="0"/>
          </a:p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2000" b="1" dirty="0" smtClean="0"/>
              <a:t> </a:t>
            </a:r>
            <a:r>
              <a:rPr lang="en-US" sz="2000" b="1" dirty="0"/>
              <a:t>Learning the </a:t>
            </a:r>
            <a:r>
              <a:rPr lang="en-US" sz="2000" b="1" dirty="0" smtClean="0"/>
              <a:t>process of designing the Northern arena </a:t>
            </a:r>
            <a:r>
              <a:rPr lang="en-US" sz="2000" b="1" dirty="0"/>
              <a:t>in the </a:t>
            </a:r>
            <a:r>
              <a:rPr lang="en-US" sz="2000" b="1" dirty="0" smtClean="0"/>
              <a:t>National Security arena</a:t>
            </a:r>
          </a:p>
          <a:p>
            <a:pPr algn="l" rtl="0">
              <a:lnSpc>
                <a:spcPct val="170000"/>
              </a:lnSpc>
              <a:buFont typeface="Wingdings" pitchFamily="2" charset="2"/>
              <a:buChar char="q"/>
            </a:pPr>
            <a:r>
              <a:rPr lang="he-IL" sz="2000" b="1" dirty="0" smtClean="0"/>
              <a:t> </a:t>
            </a:r>
            <a:r>
              <a:rPr lang="en-US" sz="2000" b="1" dirty="0" smtClean="0"/>
              <a:t>Clarify “What is national in National Security” in Northern Israel</a:t>
            </a:r>
            <a:endParaRPr lang="he-IL" sz="2000" b="1" dirty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noProof="0" dirty="0" smtClean="0">
                <a:latin typeface="+mj-lt"/>
              </a:rPr>
              <a:t>Goals of the Tour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83" y="5378191"/>
            <a:ext cx="95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073" y="1388167"/>
            <a:ext cx="11211469" cy="4222923"/>
          </a:xfrm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endParaRPr lang="he-IL" sz="4400" dirty="0"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5200" b="1" noProof="0" dirty="0" smtClean="0">
                <a:cs typeface="+mj-cs"/>
              </a:rPr>
              <a:t>Secondary Goals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j-cs"/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584200" y="5749348"/>
            <a:ext cx="10873509" cy="901700"/>
            <a:chOff x="713" y="314"/>
            <a:chExt cx="10987" cy="1420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713" y="584"/>
              <a:ext cx="10987" cy="514"/>
              <a:chOff x="0" y="0"/>
              <a:chExt cx="20001" cy="20000"/>
            </a:xfrm>
          </p:grpSpPr>
          <p:sp>
            <p:nvSpPr>
              <p:cNvPr id="8" name="Freeform 3"/>
              <p:cNvSpPr>
                <a:spLocks/>
              </p:cNvSpPr>
              <p:nvPr/>
            </p:nvSpPr>
            <p:spPr bwMode="auto">
              <a:xfrm>
                <a:off x="0" y="2218"/>
                <a:ext cx="14321" cy="17782"/>
              </a:xfrm>
              <a:custGeom>
                <a:avLst/>
                <a:gdLst>
                  <a:gd name="T0" fmla="*/ 0 w 20000"/>
                  <a:gd name="T1" fmla="*/ 17743 h 20000"/>
                  <a:gd name="T2" fmla="*/ 726 w 20000"/>
                  <a:gd name="T3" fmla="*/ 0 h 20000"/>
                  <a:gd name="T4" fmla="*/ 14319 w 20000"/>
                  <a:gd name="T5" fmla="*/ 0 h 20000"/>
                  <a:gd name="T6" fmla="*/ 13489 w 20000"/>
                  <a:gd name="T7" fmla="*/ 17743 h 20000"/>
                  <a:gd name="T8" fmla="*/ 113 w 20000"/>
                  <a:gd name="T9" fmla="*/ 17743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56"/>
                    </a:moveTo>
                    <a:lnTo>
                      <a:pt x="1014" y="0"/>
                    </a:lnTo>
                    <a:lnTo>
                      <a:pt x="19997" y="0"/>
                    </a:lnTo>
                    <a:lnTo>
                      <a:pt x="18838" y="19956"/>
                    </a:lnTo>
                    <a:lnTo>
                      <a:pt x="158" y="19956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4"/>
              <p:cNvSpPr>
                <a:spLocks/>
              </p:cNvSpPr>
              <p:nvPr/>
            </p:nvSpPr>
            <p:spPr bwMode="auto">
              <a:xfrm>
                <a:off x="16786" y="0"/>
                <a:ext cx="3215" cy="20000"/>
              </a:xfrm>
              <a:custGeom>
                <a:avLst/>
                <a:gdLst>
                  <a:gd name="T0" fmla="*/ 0 w 20000"/>
                  <a:gd name="T1" fmla="*/ 19961 h 20000"/>
                  <a:gd name="T2" fmla="*/ 726 w 20000"/>
                  <a:gd name="T3" fmla="*/ 0 h 20000"/>
                  <a:gd name="T4" fmla="*/ 3213 w 20000"/>
                  <a:gd name="T5" fmla="*/ 0 h 20000"/>
                  <a:gd name="T6" fmla="*/ 3213 w 20000"/>
                  <a:gd name="T7" fmla="*/ 19961 h 20000"/>
                  <a:gd name="T8" fmla="*/ 104 w 20000"/>
                  <a:gd name="T9" fmla="*/ 19961 h 2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000" h="20000">
                    <a:moveTo>
                      <a:pt x="0" y="19961"/>
                    </a:moveTo>
                    <a:lnTo>
                      <a:pt x="4519" y="0"/>
                    </a:lnTo>
                    <a:lnTo>
                      <a:pt x="19989" y="0"/>
                    </a:lnTo>
                    <a:lnTo>
                      <a:pt x="19989" y="19961"/>
                    </a:lnTo>
                    <a:lnTo>
                      <a:pt x="646" y="19961"/>
                    </a:lnTo>
                  </a:path>
                </a:pathLst>
              </a:custGeom>
              <a:solidFill>
                <a:srgbClr val="0000FF"/>
              </a:solidFill>
              <a:ln w="254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pic>
          <p:nvPicPr>
            <p:cNvPr id="7" name="Picture 5" descr="מבל נקי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8670" y="314"/>
              <a:ext cx="1133" cy="1420"/>
            </a:xfrm>
            <a:prstGeom prst="rect">
              <a:avLst/>
            </a:prstGeom>
            <a:noFill/>
          </p:spPr>
        </p:pic>
      </p:grpSp>
      <p:graphicFrame>
        <p:nvGraphicFramePr>
          <p:cNvPr id="10" name="טבלה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20048"/>
              </p:ext>
            </p:extLst>
          </p:nvPr>
        </p:nvGraphicFramePr>
        <p:xfrm>
          <a:off x="429489" y="1371600"/>
          <a:ext cx="11139056" cy="559647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84764"/>
                <a:gridCol w="2784764"/>
                <a:gridCol w="2784764"/>
                <a:gridCol w="2784764"/>
              </a:tblGrid>
              <a:tr h="819999">
                <a:tc>
                  <a:txBody>
                    <a:bodyPr/>
                    <a:lstStyle/>
                    <a:p>
                      <a:pPr algn="ctr" rtl="0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Political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Societal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Financial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200" b="1" dirty="0" smtClean="0">
                          <a:solidFill>
                            <a:schemeClr val="bg1"/>
                          </a:solidFill>
                        </a:rPr>
                        <a:t>Security</a:t>
                      </a:r>
                      <a:endParaRPr lang="he-IL" sz="2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</a:tr>
              <a:tr h="81999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Wars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Israeli Arabs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Driving</a:t>
                      </a:r>
                      <a:r>
                        <a:rPr lang="en-US" sz="2000" b="1" baseline="0" dirty="0" smtClean="0"/>
                        <a:t> forces and barriers to growth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Northern Rival System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9999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Border design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Druze (Golan</a:t>
                      </a:r>
                      <a:r>
                        <a:rPr lang="en-US" sz="2000" b="1" baseline="0" dirty="0" smtClean="0"/>
                        <a:t> Heights and the Galilee)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Industry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Green line settlements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87204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Occupied territories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Settlement and periphery - local government, health, planning, transportation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Agriculture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Internal Security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9999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UNIFIL</a:t>
                      </a:r>
                      <a:endParaRPr lang="he-IL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Struggle</a:t>
                      </a:r>
                      <a:r>
                        <a:rPr lang="en-US" sz="2000" b="1" baseline="0" dirty="0" smtClean="0"/>
                        <a:t> for land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Tourism</a:t>
                      </a:r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9999">
                <a:tc>
                  <a:txBody>
                    <a:bodyPr/>
                    <a:lstStyle/>
                    <a:p>
                      <a:pPr algn="l" rtl="0"/>
                      <a:endParaRPr lang="he-IL" sz="2000" b="1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1" dirty="0" smtClean="0"/>
                        <a:t>Water and infrastructure (electricity and gas)</a:t>
                      </a:r>
                      <a:endParaRPr lang="he-IL" sz="20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20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837" y="1080655"/>
            <a:ext cx="3657599" cy="2590799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b="1" dirty="0" smtClean="0">
                <a:latin typeface="Guttman-Aram" pitchFamily="2" charset="-79"/>
              </a:rPr>
              <a:t>              </a:t>
            </a:r>
            <a:r>
              <a:rPr lang="en-US" b="1" dirty="0" err="1" smtClean="0"/>
              <a:t>Wadi</a:t>
            </a:r>
            <a:r>
              <a:rPr lang="en-US" b="1" dirty="0" smtClean="0"/>
              <a:t> Ara</a:t>
            </a:r>
            <a:endParaRPr lang="he-IL" b="1" dirty="0" smtClean="0"/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400" b="1" dirty="0"/>
              <a:t>Method - </a:t>
            </a:r>
            <a:r>
              <a:rPr lang="en-US" sz="4400" b="1" dirty="0" smtClean="0"/>
              <a:t>Geographical Case Studies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6352032" y="1291185"/>
            <a:ext cx="5441329" cy="3072997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b="1" dirty="0" smtClean="0"/>
              <a:t>Presenting the topic/challenges</a:t>
            </a:r>
            <a:endParaRPr lang="he-IL" b="1" dirty="0" smtClean="0"/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b="1" dirty="0"/>
              <a:t>View the development of the topic on the timeline</a:t>
            </a:r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b="1" dirty="0"/>
              <a:t>Introducing an affinity system and interactions</a:t>
            </a:r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b="1" dirty="0"/>
              <a:t>Leadership position</a:t>
            </a:r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b="1" dirty="0" err="1"/>
              <a:t>Bezeq</a:t>
            </a:r>
            <a:r>
              <a:rPr lang="en-US" b="1" dirty="0"/>
              <a:t> Reviews "What is National ..." in the Northern Territory</a:t>
            </a:r>
            <a:endParaRPr kumimoji="0" lang="he-IL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1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76401" y="1773383"/>
            <a:ext cx="3740726" cy="25907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b="1" noProof="0" dirty="0" err="1" smtClean="0"/>
              <a:t>Tiberias</a:t>
            </a: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2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136074" y="2438401"/>
            <a:ext cx="3713017" cy="25907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     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G</a:t>
            </a:r>
            <a:r>
              <a:rPr lang="en-US" sz="2400" b="1" dirty="0" err="1" smtClean="0"/>
              <a:t>olan</a:t>
            </a:r>
            <a:r>
              <a:rPr lang="en-US" sz="2400" b="1" dirty="0" smtClean="0"/>
              <a:t> Heights</a:t>
            </a: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1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429492" y="3048001"/>
            <a:ext cx="3920835" cy="25907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</a:ln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ttman-Aram" pitchFamily="2" charset="-79"/>
                <a:ea typeface="+mn-ea"/>
                <a:cs typeface="+mn-cs"/>
              </a:rPr>
              <a:t>            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T</a:t>
            </a:r>
            <a:r>
              <a:rPr lang="en-US" sz="2400" b="1" dirty="0" smtClean="0"/>
              <a:t>he Galilee</a:t>
            </a: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264300"/>
              </p:ext>
            </p:extLst>
          </p:nvPr>
        </p:nvGraphicFramePr>
        <p:xfrm>
          <a:off x="634261" y="3611974"/>
          <a:ext cx="3435932" cy="223556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58983"/>
                <a:gridCol w="858983"/>
                <a:gridCol w="858983"/>
                <a:gridCol w="858983"/>
              </a:tblGrid>
              <a:tr h="284796">
                <a:tc>
                  <a:txBody>
                    <a:bodyPr/>
                    <a:lstStyle/>
                    <a:p>
                      <a:pPr algn="ctr" rtl="0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Political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Cultural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Financial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800" b="1" dirty="0" smtClean="0">
                          <a:solidFill>
                            <a:schemeClr val="bg1"/>
                          </a:solidFill>
                        </a:rPr>
                        <a:t>Security</a:t>
                      </a:r>
                      <a:endParaRPr lang="he-IL" sz="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</a:tr>
              <a:tr h="335363">
                <a:tc>
                  <a:txBody>
                    <a:bodyPr/>
                    <a:lstStyle/>
                    <a:p>
                      <a:pPr algn="l" rtl="0"/>
                      <a:r>
                        <a:rPr lang="en-US" sz="800" b="0" dirty="0" smtClean="0">
                          <a:latin typeface="+mj-lt"/>
                        </a:rPr>
                        <a:t>Creating borders</a:t>
                      </a:r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0" dirty="0" smtClean="0">
                          <a:latin typeface="+mj-lt"/>
                        </a:rPr>
                        <a:t>Israeli Arabs</a:t>
                      </a:r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Driving</a:t>
                      </a:r>
                      <a:r>
                        <a:rPr lang="en-US" sz="800" b="1" baseline="0" dirty="0" smtClean="0"/>
                        <a:t> forces and barriers to growth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Northern Rival System</a:t>
                      </a:r>
                      <a:endParaRPr lang="he-IL" sz="800" b="1" dirty="0"/>
                    </a:p>
                  </a:txBody>
                  <a:tcPr/>
                </a:tc>
              </a:tr>
              <a:tr h="335363">
                <a:tc>
                  <a:txBody>
                    <a:bodyPr/>
                    <a:lstStyle/>
                    <a:p>
                      <a:pPr algn="l" rtl="0"/>
                      <a:r>
                        <a:rPr lang="en-US" sz="800" b="0" dirty="0" smtClean="0">
                          <a:latin typeface="+mj-lt"/>
                        </a:rPr>
                        <a:t>Occupied</a:t>
                      </a:r>
                      <a:r>
                        <a:rPr lang="en-US" sz="800" b="0" baseline="0" dirty="0" smtClean="0">
                          <a:latin typeface="+mj-lt"/>
                        </a:rPr>
                        <a:t> lands</a:t>
                      </a:r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0" dirty="0" smtClean="0">
                          <a:latin typeface="+mj-lt"/>
                        </a:rPr>
                        <a:t>Druze (Golan</a:t>
                      </a:r>
                      <a:r>
                        <a:rPr lang="en-US" sz="800" b="0" baseline="0" dirty="0" smtClean="0">
                          <a:latin typeface="+mj-lt"/>
                        </a:rPr>
                        <a:t> Heights and the Galilee)</a:t>
                      </a:r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Industry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Green line settlements</a:t>
                      </a:r>
                      <a:endParaRPr lang="he-IL" sz="800" b="1" dirty="0"/>
                    </a:p>
                  </a:txBody>
                  <a:tcPr/>
                </a:tc>
              </a:tr>
              <a:tr h="509577">
                <a:tc>
                  <a:txBody>
                    <a:bodyPr/>
                    <a:lstStyle/>
                    <a:p>
                      <a:pPr algn="l" rtl="0"/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0" dirty="0" smtClean="0">
                          <a:latin typeface="+mj-lt"/>
                        </a:rPr>
                        <a:t>Settlement and periphery - local government, health, planning, transportation</a:t>
                      </a:r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Agriculture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Internal Security</a:t>
                      </a:r>
                      <a:endParaRPr lang="he-IL" sz="800" b="1" dirty="0"/>
                    </a:p>
                  </a:txBody>
                  <a:tcPr/>
                </a:tc>
              </a:tr>
              <a:tr h="213413">
                <a:tc>
                  <a:txBody>
                    <a:bodyPr/>
                    <a:lstStyle/>
                    <a:p>
                      <a:pPr rtl="1"/>
                      <a:endParaRPr lang="he-IL" sz="800" b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0" dirty="0" smtClean="0">
                          <a:latin typeface="+mj-lt"/>
                        </a:rPr>
                        <a:t>Struggle</a:t>
                      </a:r>
                      <a:r>
                        <a:rPr lang="en-US" sz="800" b="0" baseline="0" dirty="0" smtClean="0">
                          <a:latin typeface="+mj-lt"/>
                        </a:rPr>
                        <a:t> for land</a:t>
                      </a:r>
                      <a:endParaRPr lang="he-IL" sz="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800" b="1" dirty="0" smtClean="0"/>
                        <a:t>Tourism</a:t>
                      </a:r>
                      <a:endParaRPr lang="he-IL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83" y="5360093"/>
            <a:ext cx="95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b="1" dirty="0" smtClean="0">
                <a:solidFill>
                  <a:srgbClr val="FF0000"/>
                </a:solidFill>
                <a:latin typeface="Guttman-Aram" pitchFamily="2" charset="-79"/>
              </a:rPr>
              <a:t>                            </a:t>
            </a:r>
            <a:r>
              <a:rPr lang="en-US" b="1" dirty="0" err="1" smtClean="0">
                <a:solidFill>
                  <a:srgbClr val="FF0000"/>
                </a:solidFill>
              </a:rPr>
              <a:t>Wadi</a:t>
            </a:r>
            <a:r>
              <a:rPr lang="en-US" b="1" dirty="0" smtClean="0">
                <a:solidFill>
                  <a:srgbClr val="FF0000"/>
                </a:solidFill>
              </a:rPr>
              <a:t> Ara</a:t>
            </a:r>
            <a:endParaRPr lang="he-IL" sz="2800" b="1" dirty="0" smtClean="0">
              <a:solidFill>
                <a:srgbClr val="FF0000"/>
              </a:solidFill>
              <a:latin typeface="Guttman-Aram" pitchFamily="2" charset="-79"/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400" b="1" dirty="0"/>
              <a:t>Method - Case Study "</a:t>
            </a:r>
            <a:r>
              <a:rPr lang="en-US" sz="4400" b="1" dirty="0" smtClean="0"/>
              <a:t>Northern </a:t>
            </a:r>
            <a:r>
              <a:rPr lang="en-US" sz="4400" b="1" dirty="0"/>
              <a:t>Gates"</a:t>
            </a:r>
            <a:endParaRPr kumimoji="0" lang="he-IL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651165" y="5934940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7051964" y="1540567"/>
            <a:ext cx="4685978" cy="422292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b="1" dirty="0" smtClean="0"/>
              <a:t>Israeli Arabs</a:t>
            </a:r>
            <a:endParaRPr lang="he-IL" sz="3200" b="1" dirty="0" smtClean="0"/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b="1" dirty="0" smtClean="0"/>
              <a:t>Local Authority</a:t>
            </a:r>
            <a:endParaRPr kumimoji="0" lang="he-IL" sz="32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b="1" dirty="0" smtClean="0"/>
              <a:t>I</a:t>
            </a:r>
            <a:r>
              <a:rPr lang="en-US" sz="3200" b="1" dirty="0" smtClean="0"/>
              <a:t>nternal Security</a:t>
            </a:r>
            <a:endParaRPr lang="he-IL" sz="3200" b="1" dirty="0" smtClean="0"/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3200" b="1" dirty="0" smtClean="0"/>
              <a:t>Construction Planning</a:t>
            </a:r>
            <a:endParaRPr kumimoji="0" lang="he-IL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7900718"/>
              </p:ext>
            </p:extLst>
          </p:nvPr>
        </p:nvGraphicFramePr>
        <p:xfrm>
          <a:off x="1039088" y="2261115"/>
          <a:ext cx="5154448" cy="343704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288612"/>
                <a:gridCol w="1288612"/>
                <a:gridCol w="1288612"/>
                <a:gridCol w="1288612"/>
              </a:tblGrid>
              <a:tr h="208859"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Political</a:t>
                      </a:r>
                      <a:endParaRPr lang="he-IL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Societal</a:t>
                      </a:r>
                      <a:endParaRPr lang="he-IL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Financial</a:t>
                      </a:r>
                      <a:endParaRPr lang="he-IL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Security</a:t>
                      </a:r>
                      <a:endParaRPr lang="he-IL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08F8"/>
                    </a:solidFill>
                  </a:tcPr>
                </a:tc>
              </a:tr>
              <a:tr h="641497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Wars</a:t>
                      </a:r>
                      <a:endParaRPr lang="he-I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Israeli Arabs</a:t>
                      </a:r>
                      <a:endParaRPr lang="he-IL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Driving</a:t>
                      </a:r>
                      <a:r>
                        <a:rPr lang="en-US" sz="1200" b="1" baseline="0" dirty="0" smtClean="0"/>
                        <a:t> forces and barriers to growth</a:t>
                      </a:r>
                      <a:endParaRPr lang="he-I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Northern Rival System</a:t>
                      </a:r>
                      <a:endParaRPr lang="he-IL" sz="1200" b="1" dirty="0"/>
                    </a:p>
                  </a:txBody>
                  <a:tcPr/>
                </a:tc>
              </a:tr>
              <a:tr h="790682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Border design</a:t>
                      </a:r>
                      <a:endParaRPr lang="he-I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Druze (Golan</a:t>
                      </a:r>
                      <a:r>
                        <a:rPr lang="en-US" sz="1200" b="1" baseline="0" dirty="0" smtClean="0"/>
                        <a:t> Heights and the Galilee)</a:t>
                      </a:r>
                      <a:endParaRPr lang="he-I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Industry</a:t>
                      </a:r>
                      <a:endParaRPr lang="he-I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Green line settlements</a:t>
                      </a:r>
                      <a:endParaRPr lang="he-IL" sz="1200" b="1" dirty="0"/>
                    </a:p>
                  </a:txBody>
                  <a:tcPr/>
                </a:tc>
              </a:tr>
              <a:tr h="1387424"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Occupied territories</a:t>
                      </a:r>
                      <a:endParaRPr lang="he-I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Settlement and periphery - local government, health, planning, transportation</a:t>
                      </a:r>
                      <a:endParaRPr lang="he-IL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Agriculture</a:t>
                      </a:r>
                      <a:endParaRPr lang="he-I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Internal Security</a:t>
                      </a:r>
                      <a:endParaRPr lang="he-IL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431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UNIFIL</a:t>
                      </a:r>
                      <a:endParaRPr lang="he-IL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Struggle</a:t>
                      </a:r>
                      <a:r>
                        <a:rPr lang="en-US" sz="1200" b="1" baseline="0" dirty="0" smtClean="0"/>
                        <a:t> for land</a:t>
                      </a:r>
                      <a:endParaRPr lang="he-IL" sz="12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200" b="1" dirty="0" smtClean="0"/>
                        <a:t>Tourism</a:t>
                      </a:r>
                      <a:endParaRPr lang="he-I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1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40" y="5374235"/>
            <a:ext cx="95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sz="2800" b="1" dirty="0" smtClean="0">
                <a:solidFill>
                  <a:srgbClr val="FF0000"/>
                </a:solidFill>
                <a:latin typeface="Guttman-Aram" pitchFamily="2" charset="-79"/>
              </a:rPr>
              <a:t>                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Tiberias</a:t>
            </a:r>
            <a:endParaRPr lang="he-IL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" y="335222"/>
            <a:ext cx="11901054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 rt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000" b="1" dirty="0"/>
              <a:t>Method - Case Study "The Capital of the Periphery</a:t>
            </a:r>
            <a:r>
              <a:rPr lang="he-IL" sz="4000" b="1" dirty="0" smtClean="0">
                <a:latin typeface="Guttman-Aram" pitchFamily="2" charset="-79"/>
              </a:rPr>
              <a:t>?"</a:t>
            </a:r>
            <a:endParaRPr kumimoji="0" lang="he-IL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7051964" y="1540567"/>
            <a:ext cx="4685978" cy="4222923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200" b="1" dirty="0"/>
              <a:t>Local Government </a:t>
            </a:r>
            <a:r>
              <a:rPr lang="en-US" sz="3200" b="1" dirty="0">
                <a:latin typeface="Guttman-Aram" pitchFamily="2" charset="-79"/>
              </a:rPr>
              <a:t>- </a:t>
            </a:r>
            <a:r>
              <a:rPr lang="en-US" sz="3200" b="1" dirty="0" smtClean="0"/>
              <a:t>Potential </a:t>
            </a:r>
            <a:r>
              <a:rPr lang="en-US" sz="3200" b="1" dirty="0"/>
              <a:t>Versus realization</a:t>
            </a:r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200" b="1" dirty="0"/>
              <a:t>Mixed city</a:t>
            </a:r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200" b="1" dirty="0" smtClean="0"/>
              <a:t>Health</a:t>
            </a:r>
            <a:endParaRPr lang="en-US" sz="3200" b="1" dirty="0"/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3200" b="1" dirty="0"/>
              <a:t>Tourism</a:t>
            </a:r>
            <a:endParaRPr lang="he-IL" sz="3200" b="1" dirty="0" smtClean="0"/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453745"/>
              </p:ext>
            </p:extLst>
          </p:nvPr>
        </p:nvGraphicFramePr>
        <p:xfrm>
          <a:off x="1039092" y="2261115"/>
          <a:ext cx="5555672" cy="34856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/>
                <a:gridCol w="1388918"/>
                <a:gridCol w="1388918"/>
                <a:gridCol w="1388918"/>
              </a:tblGrid>
              <a:tr h="394682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Wars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Israeli Arabs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Driving</a:t>
                      </a:r>
                      <a:r>
                        <a:rPr lang="en-US" sz="1050" b="1" baseline="0" dirty="0" smtClean="0"/>
                        <a:t> forces and barriers to growth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Northern Rival System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Border design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Druze (Golan</a:t>
                      </a:r>
                      <a:r>
                        <a:rPr lang="en-US" sz="1050" b="1" baseline="0" dirty="0" smtClean="0"/>
                        <a:t> Heights and the Galilee)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Industry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Green line settlements</a:t>
                      </a:r>
                      <a:endParaRPr lang="he-IL" sz="1050" b="1" dirty="0"/>
                    </a:p>
                  </a:txBody>
                  <a:tcPr/>
                </a:tc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Occupied territories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Settlement and periphery - local government, health, planning, transportation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Agriculture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Internal Security</a:t>
                      </a:r>
                      <a:endParaRPr lang="he-IL" sz="1050" b="1" dirty="0"/>
                    </a:p>
                  </a:txBody>
                  <a:tcPr/>
                </a:tc>
              </a:tr>
              <a:tr h="9424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UNIFIL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Struggle</a:t>
                      </a:r>
                      <a:r>
                        <a:rPr lang="en-US" sz="1050" b="1" baseline="0" dirty="0" smtClean="0"/>
                        <a:t> for land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Tourism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1050" b="1" dirty="0"/>
                    </a:p>
                  </a:txBody>
                  <a:tcPr/>
                </a:tc>
              </a:tr>
              <a:tr h="620061">
                <a:tc>
                  <a:txBody>
                    <a:bodyPr/>
                    <a:lstStyle/>
                    <a:p>
                      <a:pPr algn="l" rtl="0"/>
                      <a:endParaRPr lang="he-IL" sz="105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Water and infrastructure (electricity and gas)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05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26" y="5520690"/>
            <a:ext cx="879809" cy="133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1165" y="1440873"/>
            <a:ext cx="6220690" cy="4336472"/>
          </a:xfr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>
              <a:lnSpc>
                <a:spcPct val="160000"/>
              </a:lnSpc>
            </a:pPr>
            <a:r>
              <a:rPr lang="he-IL" sz="2800" b="1" dirty="0" smtClean="0">
                <a:solidFill>
                  <a:srgbClr val="FF0000"/>
                </a:solidFill>
              </a:rPr>
              <a:t>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G</a:t>
            </a:r>
            <a:r>
              <a:rPr lang="en-US" sz="2800" b="1" dirty="0" smtClean="0">
                <a:solidFill>
                  <a:srgbClr val="FF0000"/>
                </a:solidFill>
              </a:rPr>
              <a:t>olan Heights</a:t>
            </a:r>
            <a:endParaRPr lang="he-IL" sz="2800" b="1" dirty="0" smtClean="0">
              <a:solidFill>
                <a:srgbClr val="FF0000"/>
              </a:solidFill>
            </a:endParaRPr>
          </a:p>
        </p:txBody>
      </p:sp>
      <p:sp>
        <p:nvSpPr>
          <p:cNvPr id="4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1634836" y="335222"/>
            <a:ext cx="9147142" cy="169446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4400" b="1" dirty="0">
                <a:solidFill>
                  <a:prstClr val="black"/>
                </a:solidFill>
              </a:rPr>
              <a:t>Method - Case Study </a:t>
            </a:r>
            <a:r>
              <a:rPr lang="en-US" sz="4400" b="1" dirty="0" smtClean="0">
                <a:solidFill>
                  <a:prstClr val="black"/>
                </a:solidFill>
              </a:rPr>
              <a:t>“Golan Heights”</a:t>
            </a:r>
            <a:endParaRPr kumimoji="0" lang="he-IL" sz="5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ttman-Aram" pitchFamily="2" charset="-79"/>
              <a:ea typeface="+mn-ea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584200" y="5920798"/>
            <a:ext cx="10873509" cy="326390"/>
            <a:chOff x="0" y="0"/>
            <a:chExt cx="20001" cy="20000"/>
          </a:xfrm>
        </p:grpSpPr>
        <p:sp>
          <p:nvSpPr>
            <p:cNvPr id="8" name="Freeform 3"/>
            <p:cNvSpPr>
              <a:spLocks/>
            </p:cNvSpPr>
            <p:nvPr/>
          </p:nvSpPr>
          <p:spPr bwMode="auto">
            <a:xfrm>
              <a:off x="0" y="2218"/>
              <a:ext cx="14321" cy="17782"/>
            </a:xfrm>
            <a:custGeom>
              <a:avLst/>
              <a:gdLst>
                <a:gd name="T0" fmla="*/ 0 w 20000"/>
                <a:gd name="T1" fmla="*/ 17743 h 20000"/>
                <a:gd name="T2" fmla="*/ 726 w 20000"/>
                <a:gd name="T3" fmla="*/ 0 h 20000"/>
                <a:gd name="T4" fmla="*/ 14319 w 20000"/>
                <a:gd name="T5" fmla="*/ 0 h 20000"/>
                <a:gd name="T6" fmla="*/ 13489 w 20000"/>
                <a:gd name="T7" fmla="*/ 17743 h 20000"/>
                <a:gd name="T8" fmla="*/ 113 w 20000"/>
                <a:gd name="T9" fmla="*/ 17743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56"/>
                  </a:moveTo>
                  <a:lnTo>
                    <a:pt x="1014" y="0"/>
                  </a:lnTo>
                  <a:lnTo>
                    <a:pt x="19997" y="0"/>
                  </a:lnTo>
                  <a:lnTo>
                    <a:pt x="18838" y="19956"/>
                  </a:lnTo>
                  <a:lnTo>
                    <a:pt x="158" y="19956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16786" y="0"/>
              <a:ext cx="3215" cy="20000"/>
            </a:xfrm>
            <a:custGeom>
              <a:avLst/>
              <a:gdLst>
                <a:gd name="T0" fmla="*/ 0 w 20000"/>
                <a:gd name="T1" fmla="*/ 19961 h 20000"/>
                <a:gd name="T2" fmla="*/ 726 w 20000"/>
                <a:gd name="T3" fmla="*/ 0 h 20000"/>
                <a:gd name="T4" fmla="*/ 3213 w 20000"/>
                <a:gd name="T5" fmla="*/ 0 h 20000"/>
                <a:gd name="T6" fmla="*/ 3213 w 20000"/>
                <a:gd name="T7" fmla="*/ 19961 h 20000"/>
                <a:gd name="T8" fmla="*/ 104 w 20000"/>
                <a:gd name="T9" fmla="*/ 19961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000" h="20000">
                  <a:moveTo>
                    <a:pt x="0" y="19961"/>
                  </a:moveTo>
                  <a:lnTo>
                    <a:pt x="4519" y="0"/>
                  </a:lnTo>
                  <a:lnTo>
                    <a:pt x="19989" y="0"/>
                  </a:lnTo>
                  <a:lnTo>
                    <a:pt x="19989" y="19961"/>
                  </a:lnTo>
                  <a:lnTo>
                    <a:pt x="646" y="19961"/>
                  </a:lnTo>
                </a:path>
              </a:pathLst>
            </a:custGeom>
            <a:solidFill>
              <a:srgbClr val="0000FF"/>
            </a:solidFill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" name="כותרת משנה 2">
            <a:extLst>
              <a:ext uri="{FF2B5EF4-FFF2-40B4-BE49-F238E27FC236}">
                <a16:creationId xmlns:a16="http://schemas.microsoft.com/office/drawing/2014/main" xmlns="" id="{1221FAA9-AEAF-445E-AA6D-9343EEDD5ED8}"/>
              </a:ext>
            </a:extLst>
          </p:cNvPr>
          <p:cNvSpPr txBox="1">
            <a:spLocks/>
          </p:cNvSpPr>
          <p:nvPr/>
        </p:nvSpPr>
        <p:spPr>
          <a:xfrm>
            <a:off x="7259782" y="1554423"/>
            <a:ext cx="4478160" cy="348087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b="1" dirty="0" smtClean="0"/>
              <a:t>B</a:t>
            </a:r>
            <a:r>
              <a:rPr lang="en-US" sz="2400" b="1" dirty="0" smtClean="0"/>
              <a:t>order Design</a:t>
            </a:r>
            <a:endParaRPr lang="he-IL" b="1" dirty="0" smtClean="0"/>
          </a:p>
          <a:p>
            <a:pPr lvl="0" algn="l" rtl="0">
              <a:lnSpc>
                <a:spcPct val="160000"/>
              </a:lnSpc>
              <a:spcBef>
                <a:spcPts val="1000"/>
              </a:spcBef>
              <a:buFont typeface="Wingdings" pitchFamily="2" charset="2"/>
              <a:buChar char="q"/>
              <a:defRPr/>
            </a:pPr>
            <a:r>
              <a:rPr lang="en-US" sz="2400" b="1" dirty="0" smtClean="0"/>
              <a:t>From </a:t>
            </a:r>
            <a:r>
              <a:rPr lang="en-US" sz="2400" b="1" dirty="0"/>
              <a:t>military to </a:t>
            </a:r>
            <a:r>
              <a:rPr lang="en-US" sz="2400" b="1" dirty="0" smtClean="0"/>
              <a:t>civilian</a:t>
            </a:r>
            <a:endParaRPr lang="he-IL" sz="2400" b="1" dirty="0" smtClean="0"/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b="1" dirty="0" smtClean="0"/>
              <a:t>D</a:t>
            </a:r>
            <a:r>
              <a:rPr lang="en-US" sz="2400" b="1" dirty="0" smtClean="0"/>
              <a:t>ruze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b="1" dirty="0" smtClean="0"/>
              <a:t>Agriculture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he-I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aphicFrame>
        <p:nvGraphicFramePr>
          <p:cNvPr id="14" name="טבלה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986063"/>
              </p:ext>
            </p:extLst>
          </p:nvPr>
        </p:nvGraphicFramePr>
        <p:xfrm>
          <a:off x="1039092" y="2261115"/>
          <a:ext cx="5555672" cy="34856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88918"/>
                <a:gridCol w="1388918"/>
                <a:gridCol w="1388918"/>
                <a:gridCol w="1388918"/>
              </a:tblGrid>
              <a:tr h="394682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Wars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Israeli Arabs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Driving</a:t>
                      </a:r>
                      <a:r>
                        <a:rPr lang="en-US" sz="1050" b="1" baseline="0" dirty="0" smtClean="0"/>
                        <a:t> forces and barriers to growth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Northern Rival System</a:t>
                      </a:r>
                      <a:endParaRPr lang="he-IL" sz="1050" b="1" dirty="0"/>
                    </a:p>
                  </a:txBody>
                  <a:tcPr>
                    <a:solidFill>
                      <a:srgbClr val="2508F8"/>
                    </a:solidFill>
                  </a:tcPr>
                </a:tc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Border design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Druze (Golan</a:t>
                      </a:r>
                      <a:r>
                        <a:rPr lang="en-US" sz="1050" b="1" baseline="0" dirty="0" smtClean="0"/>
                        <a:t> Heights and the Galilee)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Industry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Green line settlements</a:t>
                      </a:r>
                      <a:endParaRPr lang="he-IL" sz="1050" b="1" dirty="0"/>
                    </a:p>
                  </a:txBody>
                  <a:tcPr/>
                </a:tc>
              </a:tr>
              <a:tr h="620215"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Occupied territories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Settlement and periphery - local government, health, planning, transportation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Agriculture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Internal Security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94240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UNIFIL</a:t>
                      </a:r>
                      <a:endParaRPr lang="he-IL" sz="105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Struggle</a:t>
                      </a:r>
                      <a:r>
                        <a:rPr lang="en-US" sz="1050" b="1" baseline="0" dirty="0" smtClean="0"/>
                        <a:t> for land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Tourism</a:t>
                      </a:r>
                      <a:endParaRPr lang="he-IL" sz="105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endParaRPr lang="he-IL" sz="1050" b="1" dirty="0"/>
                    </a:p>
                  </a:txBody>
                  <a:tcPr/>
                </a:tc>
              </a:tr>
              <a:tr h="620061">
                <a:tc>
                  <a:txBody>
                    <a:bodyPr/>
                    <a:lstStyle/>
                    <a:p>
                      <a:pPr algn="l" rtl="0"/>
                      <a:endParaRPr lang="he-IL" sz="105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050" b="1" dirty="0" smtClean="0"/>
                        <a:t>Water and infrastructure (electricity and gas)</a:t>
                      </a:r>
                      <a:endParaRPr lang="he-IL" sz="105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he-IL" sz="105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583" y="5360093"/>
            <a:ext cx="9525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980</Words>
  <Application>Microsoft Office PowerPoint</Application>
  <PresentationFormat>Widescreen</PresentationFormat>
  <Paragraphs>265</Paragraphs>
  <Slides>20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GulimChe</vt:lpstr>
      <vt:lpstr>Gungsuh</vt:lpstr>
      <vt:lpstr>Arial</vt:lpstr>
      <vt:lpstr>Calibri</vt:lpstr>
      <vt:lpstr>Calibri Light</vt:lpstr>
      <vt:lpstr>Guttman-Aram</vt:lpstr>
      <vt:lpstr>Times New Roman</vt:lpstr>
      <vt:lpstr>Wingdings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צפון</dc:title>
  <dc:creator>ענת חן</dc:creator>
  <cp:lastModifiedBy>Mamram</cp:lastModifiedBy>
  <cp:revision>174</cp:revision>
  <dcterms:created xsi:type="dcterms:W3CDTF">2019-09-18T11:07:27Z</dcterms:created>
  <dcterms:modified xsi:type="dcterms:W3CDTF">2019-11-17T12:30:14Z</dcterms:modified>
</cp:coreProperties>
</file>