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3" r:id="rId4"/>
    <p:sldId id="257" r:id="rId5"/>
    <p:sldId id="264" r:id="rId6"/>
    <p:sldId id="258" r:id="rId7"/>
    <p:sldId id="265" r:id="rId8"/>
    <p:sldId id="259" r:id="rId9"/>
    <p:sldId id="266" r:id="rId10"/>
    <p:sldId id="260" r:id="rId11"/>
    <p:sldId id="267" r:id="rId12"/>
    <p:sldId id="261" r:id="rId13"/>
    <p:sldId id="268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EF1A8F1-E500-4F4D-885E-C6990FCF17B3}" type="datetimeFigureOut">
              <a:rPr lang="he-IL" smtClean="0"/>
              <a:t>כ"ה/אדר ב/תשע"ט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D04387-D1FA-4C39-9187-4503DF3080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0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8ECC-C934-4D8D-9FEB-B05FE3527F50}" type="datetimeFigureOut">
              <a:rPr lang="he-IL" smtClean="0"/>
              <a:t>כ"ה/אדר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08D0-2B2C-4963-9864-FE5411A48A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640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8ECC-C934-4D8D-9FEB-B05FE3527F50}" type="datetimeFigureOut">
              <a:rPr lang="he-IL" smtClean="0"/>
              <a:t>כ"ה/אדר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08D0-2B2C-4963-9864-FE5411A48A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826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8ECC-C934-4D8D-9FEB-B05FE3527F50}" type="datetimeFigureOut">
              <a:rPr lang="he-IL" smtClean="0"/>
              <a:t>כ"ה/אדר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08D0-2B2C-4963-9864-FE5411A48A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908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8ECC-C934-4D8D-9FEB-B05FE3527F50}" type="datetimeFigureOut">
              <a:rPr lang="he-IL" smtClean="0"/>
              <a:t>כ"ה/אדר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08D0-2B2C-4963-9864-FE5411A48A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823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8ECC-C934-4D8D-9FEB-B05FE3527F50}" type="datetimeFigureOut">
              <a:rPr lang="he-IL" smtClean="0"/>
              <a:t>כ"ה/אדר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08D0-2B2C-4963-9864-FE5411A48A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056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8ECC-C934-4D8D-9FEB-B05FE3527F50}" type="datetimeFigureOut">
              <a:rPr lang="he-IL" smtClean="0"/>
              <a:t>כ"ה/אדר 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08D0-2B2C-4963-9864-FE5411A48A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014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8ECC-C934-4D8D-9FEB-B05FE3527F50}" type="datetimeFigureOut">
              <a:rPr lang="he-IL" smtClean="0"/>
              <a:t>כ"ה/אדר ב/תשע"ט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08D0-2B2C-4963-9864-FE5411A48A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551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8ECC-C934-4D8D-9FEB-B05FE3527F50}" type="datetimeFigureOut">
              <a:rPr lang="he-IL" smtClean="0"/>
              <a:t>כ"ה/אדר 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08D0-2B2C-4963-9864-FE5411A48A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36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8ECC-C934-4D8D-9FEB-B05FE3527F50}" type="datetimeFigureOut">
              <a:rPr lang="he-IL" smtClean="0"/>
              <a:t>כ"ה/אדר ב/תשע"ט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08D0-2B2C-4963-9864-FE5411A48A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840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8ECC-C934-4D8D-9FEB-B05FE3527F50}" type="datetimeFigureOut">
              <a:rPr lang="he-IL" smtClean="0"/>
              <a:t>כ"ה/אדר 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08D0-2B2C-4963-9864-FE5411A48A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813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8ECC-C934-4D8D-9FEB-B05FE3527F50}" type="datetimeFigureOut">
              <a:rPr lang="he-IL" smtClean="0"/>
              <a:t>כ"ה/אדר 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08D0-2B2C-4963-9864-FE5411A48A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22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88ECC-C934-4D8D-9FEB-B05FE3527F50}" type="datetimeFigureOut">
              <a:rPr lang="he-IL" smtClean="0"/>
              <a:t>כ"ה/אדר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908D0-2B2C-4963-9864-FE5411A48A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585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012" y="-1"/>
            <a:ext cx="3029975" cy="223374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" y="1566808"/>
            <a:ext cx="3308953" cy="257253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3011" y="2233748"/>
            <a:ext cx="3029975" cy="1905594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סיור הודו וטעינה לו"ז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317966" cy="156680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3941" y="5144876"/>
            <a:ext cx="3724118" cy="171312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139342"/>
            <a:ext cx="3317966" cy="271865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3011" y="4139342"/>
            <a:ext cx="3029975" cy="271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24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523149"/>
          </a:xfrm>
        </p:spPr>
        <p:txBody>
          <a:bodyPr>
            <a:normAutofit fontScale="90000"/>
          </a:bodyPr>
          <a:lstStyle/>
          <a:p>
            <a:r>
              <a:rPr lang="he-IL" dirty="0"/>
              <a:t>סיור יום רביעי- 15/5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928277"/>
              </p:ext>
            </p:extLst>
          </p:nvPr>
        </p:nvGraphicFramePr>
        <p:xfrm>
          <a:off x="838200" y="1332411"/>
          <a:ext cx="10515600" cy="31383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48543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5061857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</a:tblGrid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שעה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מופע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מקום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8:00-9:00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ארוחת</a:t>
                      </a:r>
                      <a:r>
                        <a:rPr lang="he-IL" baseline="0" dirty="0"/>
                        <a:t> בוקר וצ'ק אאוט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Taj SAWARNA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9:30-11:30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rgbClr val="FF0000"/>
                          </a:solidFill>
                        </a:rPr>
                        <a:t>סקירה</a:t>
                      </a:r>
                      <a:r>
                        <a:rPr lang="he-IL" baseline="0" dirty="0">
                          <a:solidFill>
                            <a:srgbClr val="FF0000"/>
                          </a:solidFill>
                        </a:rPr>
                        <a:t> על ידי מפקד הגזרה וסיור בגבול</a:t>
                      </a:r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22932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13:30-16:30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טיסה </a:t>
                      </a:r>
                      <a:r>
                        <a:rPr lang="he-IL" dirty="0" err="1"/>
                        <a:t>למומבאי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677863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17:30-19:30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accent5"/>
                          </a:solidFill>
                        </a:rPr>
                        <a:t>סיור </a:t>
                      </a:r>
                      <a:r>
                        <a:rPr lang="he-IL" dirty="0" err="1">
                          <a:solidFill>
                            <a:schemeClr val="accent5"/>
                          </a:solidFill>
                        </a:rPr>
                        <a:t>במומבאי</a:t>
                      </a:r>
                      <a:endParaRPr lang="he-IL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236719"/>
                  </a:ext>
                </a:extLst>
              </a:tr>
              <a:tr h="574839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19:30-20:30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ארוחת ערב + צ'ק אין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Taj </a:t>
                      </a:r>
                      <a:r>
                        <a:rPr lang="en-US" dirty="0" err="1"/>
                        <a:t>mahal</a:t>
                      </a:r>
                      <a:r>
                        <a:rPr lang="en-US" dirty="0"/>
                        <a:t> palace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71697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84663" y="5930537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accent5"/>
                </a:solidFill>
              </a:rPr>
              <a:t>כחול – </a:t>
            </a:r>
            <a:r>
              <a:rPr lang="he-IL" dirty="0" err="1">
                <a:solidFill>
                  <a:schemeClr val="accent5"/>
                </a:solidFill>
              </a:rPr>
              <a:t>חוייתי</a:t>
            </a:r>
            <a:r>
              <a:rPr lang="he-IL" dirty="0">
                <a:solidFill>
                  <a:schemeClr val="accent5"/>
                </a:solidFill>
              </a:rPr>
              <a:t> </a:t>
            </a:r>
            <a:r>
              <a:rPr lang="he-IL" dirty="0"/>
              <a:t>, </a:t>
            </a:r>
            <a:r>
              <a:rPr lang="he-IL" dirty="0">
                <a:solidFill>
                  <a:srgbClr val="FF0000"/>
                </a:solidFill>
              </a:rPr>
              <a:t>אדום - בטחוני</a:t>
            </a:r>
            <a:r>
              <a:rPr lang="he-IL" dirty="0"/>
              <a:t>, </a:t>
            </a:r>
            <a:r>
              <a:rPr lang="he-IL" dirty="0">
                <a:solidFill>
                  <a:schemeClr val="accent4"/>
                </a:solidFill>
              </a:rPr>
              <a:t>כתום – חברתי </a:t>
            </a:r>
            <a:r>
              <a:rPr lang="he-IL" dirty="0"/>
              <a:t>, </a:t>
            </a:r>
            <a:r>
              <a:rPr lang="he-IL" dirty="0">
                <a:solidFill>
                  <a:srgbClr val="FFFF00"/>
                </a:solidFill>
              </a:rPr>
              <a:t>צהוב – כלכלי </a:t>
            </a:r>
            <a:r>
              <a:rPr lang="he-IL" dirty="0"/>
              <a:t>, </a:t>
            </a:r>
            <a:r>
              <a:rPr lang="he-IL" dirty="0">
                <a:solidFill>
                  <a:schemeClr val="accent6"/>
                </a:solidFill>
              </a:rPr>
              <a:t>ירוק – מדיני  </a:t>
            </a:r>
          </a:p>
        </p:txBody>
      </p:sp>
    </p:spTree>
    <p:extLst>
      <p:ext uri="{BB962C8B-B14F-4D97-AF65-F5344CB8AC3E}">
        <p14:creationId xmlns:p14="http://schemas.microsoft.com/office/powerpoint/2010/main" val="1570118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84663" y="143056"/>
            <a:ext cx="10515600" cy="523149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dirty="0"/>
              <a:t>Schedule Wednesday 15/5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332411"/>
          <a:ext cx="10515600" cy="326571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48543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5061857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</a:tblGrid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Hour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Activity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Place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8:00-9:00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Breakfast</a:t>
                      </a:r>
                      <a:r>
                        <a:rPr lang="en-US" baseline="0" dirty="0"/>
                        <a:t> and Check-up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Taj SAWARNA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9:30-11:30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 review by the commander of the area and a tour of the border</a:t>
                      </a:r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22932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13:30-16:30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Flight</a:t>
                      </a:r>
                      <a:r>
                        <a:rPr lang="en-US" baseline="0" dirty="0"/>
                        <a:t> to Mumbai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677863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17:30-19:30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Tour of Mumbai</a:t>
                      </a:r>
                      <a:endParaRPr lang="he-IL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236719"/>
                  </a:ext>
                </a:extLst>
              </a:tr>
              <a:tr h="574839"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19:30-20:30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Dinner and Check-in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Taj </a:t>
                      </a:r>
                      <a:r>
                        <a:rPr lang="en-US" dirty="0" err="1"/>
                        <a:t>mahal</a:t>
                      </a:r>
                      <a:r>
                        <a:rPr lang="en-US" dirty="0"/>
                        <a:t> palace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71697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84663" y="5930537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Blue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Security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Orange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Yellow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–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Political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496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45921" y="6957"/>
            <a:ext cx="10515600" cy="523149"/>
          </a:xfrm>
        </p:spPr>
        <p:txBody>
          <a:bodyPr>
            <a:normAutofit fontScale="90000"/>
          </a:bodyPr>
          <a:lstStyle/>
          <a:p>
            <a:r>
              <a:rPr lang="he-IL" dirty="0"/>
              <a:t>סיור יום חמישי- 16/5 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732741"/>
              </p:ext>
            </p:extLst>
          </p:nvPr>
        </p:nvGraphicFramePr>
        <p:xfrm>
          <a:off x="825138" y="748866"/>
          <a:ext cx="10515600" cy="461429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30977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6048103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2636520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</a:tblGrid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שעה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מופע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מקום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7:30-8:15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ארוחת</a:t>
                      </a:r>
                      <a:r>
                        <a:rPr lang="he-IL" baseline="0" dirty="0">
                          <a:cs typeface="+mn-cs"/>
                        </a:rPr>
                        <a:t> בוקר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cs typeface="+mn-cs"/>
                        </a:rPr>
                        <a:t>Taj Palace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9:00-10:00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rgbClr val="FFFF00"/>
                          </a:solidFill>
                          <a:cs typeface="+mn-cs"/>
                        </a:rPr>
                        <a:t>סיור במספנות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cs typeface="+mn-cs"/>
                        </a:rPr>
                        <a:t>MAZEGAON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22932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10:30-11:00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rgbClr val="FF0000"/>
                          </a:solidFill>
                          <a:cs typeface="+mn-cs"/>
                        </a:rPr>
                        <a:t>פגישת</a:t>
                      </a:r>
                      <a:r>
                        <a:rPr lang="he-IL" baseline="0" dirty="0">
                          <a:solidFill>
                            <a:srgbClr val="FF0000"/>
                          </a:solidFill>
                          <a:cs typeface="+mn-cs"/>
                        </a:rPr>
                        <a:t> נימוסין עם </a:t>
                      </a:r>
                      <a:r>
                        <a:rPr lang="he-IL" baseline="0" dirty="0" err="1">
                          <a:solidFill>
                            <a:srgbClr val="FF0000"/>
                          </a:solidFill>
                          <a:cs typeface="+mn-cs"/>
                        </a:rPr>
                        <a:t>עם</a:t>
                      </a:r>
                      <a:r>
                        <a:rPr lang="he-IL" baseline="0" dirty="0">
                          <a:solidFill>
                            <a:srgbClr val="FF0000"/>
                          </a:solidFill>
                          <a:cs typeface="+mn-cs"/>
                        </a:rPr>
                        <a:t> ראש אגף המבצעים בפיקוד</a:t>
                      </a:r>
                      <a:endParaRPr lang="he-IL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cs typeface="+mn-cs"/>
                        </a:rPr>
                        <a:t>NAVY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677863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cs typeface="+mn-cs"/>
                        </a:rPr>
                        <a:t>11:00-12:00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rgbClr val="FF0000"/>
                          </a:solidFill>
                          <a:cs typeface="+mn-cs"/>
                        </a:rPr>
                        <a:t>סקירה</a:t>
                      </a:r>
                      <a:r>
                        <a:rPr lang="he-IL" baseline="0" dirty="0">
                          <a:solidFill>
                            <a:srgbClr val="FF0000"/>
                          </a:solidFill>
                          <a:cs typeface="+mn-cs"/>
                        </a:rPr>
                        <a:t> על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cs typeface="+mn-cs"/>
                        </a:rPr>
                        <a:t> </a:t>
                      </a:r>
                      <a:r>
                        <a:rPr lang="he-IL" baseline="0" dirty="0">
                          <a:solidFill>
                            <a:srgbClr val="FF0000"/>
                          </a:solidFill>
                          <a:cs typeface="+mn-cs"/>
                        </a:rPr>
                        <a:t>האתגרים הימיים של הודו </a:t>
                      </a:r>
                      <a:endParaRPr lang="he-IL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cs typeface="+mn-cs"/>
                        </a:rPr>
                        <a:t>NAVY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236719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12:00-13:00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rgbClr val="FF0000"/>
                          </a:solidFill>
                          <a:cs typeface="+mn-cs"/>
                        </a:rPr>
                        <a:t>סיור בספינה</a:t>
                      </a:r>
                      <a:r>
                        <a:rPr lang="he-IL" baseline="0" dirty="0">
                          <a:solidFill>
                            <a:srgbClr val="FF0000"/>
                          </a:solidFill>
                          <a:cs typeface="+mn-cs"/>
                        </a:rPr>
                        <a:t> וארוחת צהרים</a:t>
                      </a:r>
                      <a:endParaRPr lang="he-IL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cs typeface="+mn-cs"/>
                        </a:rPr>
                        <a:t>NAVY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716977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cs typeface="+mn-cs"/>
                        </a:rPr>
                        <a:t>14:00-15:30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rgbClr val="FFFF00"/>
                          </a:solidFill>
                          <a:cs typeface="+mn-cs"/>
                        </a:rPr>
                        <a:t>סיור</a:t>
                      </a:r>
                      <a:r>
                        <a:rPr lang="he-IL" baseline="0" dirty="0">
                          <a:solidFill>
                            <a:srgbClr val="FFFF00"/>
                          </a:solidFill>
                          <a:cs typeface="+mn-cs"/>
                        </a:rPr>
                        <a:t> בבורסה וסקירה על הכלכלה ההודית</a:t>
                      </a:r>
                      <a:endParaRPr lang="he-IL" dirty="0">
                        <a:solidFill>
                          <a:srgbClr val="FFFF0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824631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16:00-17:30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סיכום</a:t>
                      </a:r>
                      <a:r>
                        <a:rPr lang="he-IL" baseline="0" dirty="0">
                          <a:cs typeface="+mn-cs"/>
                        </a:rPr>
                        <a:t> פנימי וצק אאוט 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cs typeface="+mn-cs"/>
                        </a:rPr>
                        <a:t>TAJ</a:t>
                      </a:r>
                      <a:r>
                        <a:rPr lang="en-US" baseline="0" dirty="0">
                          <a:cs typeface="+mn-cs"/>
                        </a:rPr>
                        <a:t> PALACE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577333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טיסה</a:t>
                      </a:r>
                      <a:r>
                        <a:rPr lang="he-IL" baseline="0" dirty="0">
                          <a:cs typeface="+mn-cs"/>
                        </a:rPr>
                        <a:t> לארץ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41468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33748" y="5642303"/>
            <a:ext cx="97318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ביום זה צפויים שינויים במטרה לאפשר זמן חופשי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389" y="6290781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accent5"/>
                </a:solidFill>
              </a:rPr>
              <a:t>כחול – </a:t>
            </a:r>
            <a:r>
              <a:rPr lang="he-IL" dirty="0" err="1">
                <a:solidFill>
                  <a:schemeClr val="accent5"/>
                </a:solidFill>
              </a:rPr>
              <a:t>חוייתי</a:t>
            </a:r>
            <a:r>
              <a:rPr lang="he-IL" dirty="0">
                <a:solidFill>
                  <a:schemeClr val="accent5"/>
                </a:solidFill>
              </a:rPr>
              <a:t> </a:t>
            </a:r>
            <a:r>
              <a:rPr lang="he-IL" dirty="0"/>
              <a:t>, </a:t>
            </a:r>
            <a:r>
              <a:rPr lang="he-IL" dirty="0">
                <a:solidFill>
                  <a:srgbClr val="FF0000"/>
                </a:solidFill>
              </a:rPr>
              <a:t>אדום - בטחוני</a:t>
            </a:r>
            <a:r>
              <a:rPr lang="he-IL" dirty="0"/>
              <a:t>, </a:t>
            </a:r>
            <a:r>
              <a:rPr lang="he-IL" dirty="0">
                <a:solidFill>
                  <a:schemeClr val="accent4"/>
                </a:solidFill>
              </a:rPr>
              <a:t>כתום – חברתי </a:t>
            </a:r>
            <a:r>
              <a:rPr lang="he-IL" dirty="0"/>
              <a:t>, </a:t>
            </a:r>
            <a:r>
              <a:rPr lang="he-IL" dirty="0">
                <a:solidFill>
                  <a:srgbClr val="FFFF00"/>
                </a:solidFill>
              </a:rPr>
              <a:t>צהוב – כלכלי </a:t>
            </a:r>
            <a:r>
              <a:rPr lang="he-IL" dirty="0"/>
              <a:t>, </a:t>
            </a:r>
            <a:r>
              <a:rPr lang="he-IL" dirty="0">
                <a:solidFill>
                  <a:schemeClr val="accent6"/>
                </a:solidFill>
              </a:rPr>
              <a:t>ירוק – מדיני  </a:t>
            </a:r>
          </a:p>
        </p:txBody>
      </p:sp>
    </p:spTree>
    <p:extLst>
      <p:ext uri="{BB962C8B-B14F-4D97-AF65-F5344CB8AC3E}">
        <p14:creationId xmlns:p14="http://schemas.microsoft.com/office/powerpoint/2010/main" val="293913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45921" y="6957"/>
            <a:ext cx="10515600" cy="523149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/>
              <a:t>Schedule Thursday 16/5</a:t>
            </a:r>
            <a:r>
              <a:rPr lang="he-IL" dirty="0"/>
              <a:t> 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/>
          </p:nvPr>
        </p:nvGraphicFramePr>
        <p:xfrm>
          <a:off x="825138" y="748866"/>
          <a:ext cx="10515600" cy="47416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30977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6048103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2636520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</a:tblGrid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Hour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>
                          <a:cs typeface="+mn-cs"/>
                        </a:rPr>
                        <a:t>מופע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Place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he-IL" dirty="0">
                          <a:cs typeface="+mn-cs"/>
                        </a:rPr>
                        <a:t>7:30-8:15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Breakfast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Taj Palace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he-IL" dirty="0">
                          <a:cs typeface="+mn-cs"/>
                        </a:rPr>
                        <a:t>9:00-10:00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rgbClr val="FFFF00"/>
                          </a:solidFill>
                          <a:cs typeface="+mn-cs"/>
                        </a:rPr>
                        <a:t>A tour of the shipyards</a:t>
                      </a:r>
                      <a:endParaRPr lang="he-IL" dirty="0">
                        <a:solidFill>
                          <a:srgbClr val="FFFF0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MAZEGAON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22932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he-IL" dirty="0">
                          <a:cs typeface="+mn-cs"/>
                        </a:rPr>
                        <a:t>10:30-11:00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rgbClr val="FF0000"/>
                          </a:solidFill>
                          <a:cs typeface="+mn-cs"/>
                        </a:rPr>
                        <a:t>A courtesy meeting with the head of the Operations Branch in the Command</a:t>
                      </a:r>
                      <a:endParaRPr lang="he-IL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NAVY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677863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11:00-12:00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rgbClr val="FF0000"/>
                          </a:solidFill>
                          <a:cs typeface="+mn-cs"/>
                        </a:rPr>
                        <a:t>Review of the Maritime Challenges of India</a:t>
                      </a:r>
                      <a:endParaRPr lang="he-IL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NAVY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236719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he-IL" dirty="0">
                          <a:cs typeface="+mn-cs"/>
                        </a:rPr>
                        <a:t>12:00-13:00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rgbClr val="FF0000"/>
                          </a:solidFill>
                          <a:cs typeface="+mn-cs"/>
                        </a:rPr>
                        <a:t>Boat and lunch tour</a:t>
                      </a:r>
                      <a:endParaRPr lang="he-IL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NAVY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716977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14:00-15:30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rgbClr val="FFFF00"/>
                          </a:solidFill>
                          <a:cs typeface="+mn-cs"/>
                        </a:rPr>
                        <a:t>A tour of the stock market and a review of the Indian economy</a:t>
                      </a:r>
                      <a:endParaRPr lang="he-IL" dirty="0">
                        <a:solidFill>
                          <a:srgbClr val="FFFF0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824631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he-IL" dirty="0">
                          <a:cs typeface="+mn-cs"/>
                        </a:rPr>
                        <a:t>16:00-17:30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noProof="0" dirty="0">
                          <a:cs typeface="+mn-cs"/>
                        </a:rPr>
                        <a:t>Internal</a:t>
                      </a:r>
                      <a:r>
                        <a:rPr lang="en-US" baseline="0" noProof="0" dirty="0">
                          <a:cs typeface="+mn-cs"/>
                        </a:rPr>
                        <a:t> summary and check-up</a:t>
                      </a:r>
                      <a:endParaRPr lang="en-US" noProof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TAJ</a:t>
                      </a:r>
                      <a:r>
                        <a:rPr lang="en-US" baseline="0" dirty="0">
                          <a:cs typeface="+mn-cs"/>
                        </a:rPr>
                        <a:t> PALACE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577333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Fly to Israel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41468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33748" y="5642303"/>
            <a:ext cx="97318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this day changes are expected in order to allow free time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389" y="6290781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Blue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Security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Orange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Yellow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–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Political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850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r>
              <a:rPr lang="he-IL" dirty="0"/>
              <a:t>הכנה לנסיעה להודו 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247363"/>
              </p:ext>
            </p:extLst>
          </p:nvPr>
        </p:nvGraphicFramePr>
        <p:xfrm>
          <a:off x="117566" y="1619793"/>
          <a:ext cx="11913325" cy="369869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82665">
                  <a:extLst>
                    <a:ext uri="{9D8B030D-6E8A-4147-A177-3AD203B41FA5}">
                      <a16:colId xmlns:a16="http://schemas.microsoft.com/office/drawing/2014/main" val="2242787797"/>
                    </a:ext>
                  </a:extLst>
                </a:gridCol>
                <a:gridCol w="2382665">
                  <a:extLst>
                    <a:ext uri="{9D8B030D-6E8A-4147-A177-3AD203B41FA5}">
                      <a16:colId xmlns:a16="http://schemas.microsoft.com/office/drawing/2014/main" val="3340607198"/>
                    </a:ext>
                  </a:extLst>
                </a:gridCol>
                <a:gridCol w="2382665">
                  <a:extLst>
                    <a:ext uri="{9D8B030D-6E8A-4147-A177-3AD203B41FA5}">
                      <a16:colId xmlns:a16="http://schemas.microsoft.com/office/drawing/2014/main" val="1329353302"/>
                    </a:ext>
                  </a:extLst>
                </a:gridCol>
                <a:gridCol w="2382665">
                  <a:extLst>
                    <a:ext uri="{9D8B030D-6E8A-4147-A177-3AD203B41FA5}">
                      <a16:colId xmlns:a16="http://schemas.microsoft.com/office/drawing/2014/main" val="4173706060"/>
                    </a:ext>
                  </a:extLst>
                </a:gridCol>
                <a:gridCol w="2382665">
                  <a:extLst>
                    <a:ext uri="{9D8B030D-6E8A-4147-A177-3AD203B41FA5}">
                      <a16:colId xmlns:a16="http://schemas.microsoft.com/office/drawing/2014/main" val="196774610"/>
                    </a:ext>
                  </a:extLst>
                </a:gridCol>
              </a:tblGrid>
              <a:tr h="394167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29/4-יום ב'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30/4 -יום</a:t>
                      </a:r>
                      <a:r>
                        <a:rPr lang="he-IL" baseline="0" dirty="0"/>
                        <a:t> ג'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2/5 – יום ה'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5/5 -יום א'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6/5</a:t>
                      </a:r>
                      <a:r>
                        <a:rPr lang="he-IL" baseline="0" dirty="0"/>
                        <a:t> -יום ב'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86854"/>
                  </a:ext>
                </a:extLst>
              </a:tr>
              <a:tr h="971920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rgbClr val="FFC000"/>
                          </a:solidFill>
                        </a:rPr>
                        <a:t>מבוא להודו</a:t>
                      </a:r>
                      <a:r>
                        <a:rPr lang="he-IL" baseline="0" dirty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he-IL" baseline="0" dirty="0"/>
                        <a:t>/ </a:t>
                      </a:r>
                      <a:r>
                        <a:rPr lang="he-IL" baseline="0" dirty="0">
                          <a:solidFill>
                            <a:srgbClr val="00B050"/>
                          </a:solidFill>
                        </a:rPr>
                        <a:t>הערכת מצב הודו</a:t>
                      </a:r>
                      <a:r>
                        <a:rPr lang="he-IL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e-IL" baseline="0" dirty="0"/>
                        <a:t>– איל כליף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rgbClr val="FF0000"/>
                          </a:solidFill>
                        </a:rPr>
                        <a:t>הרצאת</a:t>
                      </a:r>
                      <a:r>
                        <a:rPr lang="he-IL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e-IL" baseline="0" dirty="0" err="1">
                          <a:solidFill>
                            <a:srgbClr val="FF0000"/>
                          </a:solidFill>
                        </a:rPr>
                        <a:t>מל"ל</a:t>
                      </a:r>
                      <a:r>
                        <a:rPr lang="he-IL" baseline="0" dirty="0">
                          <a:solidFill>
                            <a:srgbClr val="FF0000"/>
                          </a:solidFill>
                        </a:rPr>
                        <a:t> – בטחון לאומי והגנת גבולות – יוסף רוזן ואיתן יצחק</a:t>
                      </a:r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הגעה מאוחרת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rgbClr val="00B050"/>
                          </a:solidFill>
                        </a:rPr>
                        <a:t>שגריר ישראל</a:t>
                      </a:r>
                      <a:r>
                        <a:rPr lang="he-IL" baseline="0" dirty="0">
                          <a:solidFill>
                            <a:srgbClr val="00B050"/>
                          </a:solidFill>
                        </a:rPr>
                        <a:t> בהודו לשעבר – דניאל כרמון </a:t>
                      </a:r>
                      <a:r>
                        <a:rPr lang="en-US" baseline="0" dirty="0">
                          <a:solidFill>
                            <a:srgbClr val="00B050"/>
                          </a:solidFill>
                        </a:rPr>
                        <a:t/>
                      </a:r>
                      <a:br>
                        <a:rPr lang="en-US" baseline="0" dirty="0">
                          <a:solidFill>
                            <a:srgbClr val="00B050"/>
                          </a:solidFill>
                        </a:rPr>
                      </a:br>
                      <a:r>
                        <a:rPr lang="he-IL" baseline="0" dirty="0">
                          <a:solidFill>
                            <a:srgbClr val="00B050"/>
                          </a:solidFill>
                        </a:rPr>
                        <a:t>קשרי הודו - ישראל</a:t>
                      </a:r>
                      <a:endParaRPr lang="he-IL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קונפליקטים</a:t>
                      </a:r>
                      <a:r>
                        <a:rPr lang="he-IL" baseline="0" dirty="0"/>
                        <a:t> </a:t>
                      </a:r>
                      <a:r>
                        <a:rPr lang="he-IL" baseline="0" dirty="0" err="1"/>
                        <a:t>גיאופוליטים</a:t>
                      </a:r>
                      <a:r>
                        <a:rPr lang="he-IL" baseline="0" dirty="0"/>
                        <a:t> – </a:t>
                      </a:r>
                      <a:r>
                        <a:rPr lang="en-US" baseline="0" dirty="0"/>
                        <a:t>RAJU</a:t>
                      </a:r>
                      <a:r>
                        <a:rPr lang="he-IL" baseline="0" dirty="0"/>
                        <a:t>/ עבודה עצמית תוצרים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813699"/>
                  </a:ext>
                </a:extLst>
              </a:tr>
              <a:tr h="971920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rgbClr val="FF0000"/>
                          </a:solidFill>
                        </a:rPr>
                        <a:t>שת"פ בטחוני</a:t>
                      </a:r>
                      <a:r>
                        <a:rPr lang="he-IL" baseline="0" dirty="0">
                          <a:solidFill>
                            <a:srgbClr val="FF0000"/>
                          </a:solidFill>
                        </a:rPr>
                        <a:t> – הודו ישראל – אייל כליף</a:t>
                      </a:r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10:45-15:00</a:t>
                      </a:r>
                      <a:r>
                        <a:rPr lang="he-IL" dirty="0">
                          <a:solidFill>
                            <a:schemeClr val="accent5"/>
                          </a:solidFill>
                        </a:rPr>
                        <a:t> סדנת בישול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rgbClr val="FF0000"/>
                          </a:solidFill>
                        </a:rPr>
                        <a:t>הודו כמדינה</a:t>
                      </a:r>
                      <a:r>
                        <a:rPr lang="he-IL" baseline="0" dirty="0">
                          <a:solidFill>
                            <a:srgbClr val="FF0000"/>
                          </a:solidFill>
                        </a:rPr>
                        <a:t> גרעינית – שאול חורב </a:t>
                      </a:r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rgbClr val="FFFF00"/>
                          </a:solidFill>
                        </a:rPr>
                        <a:t>קשרי מסחר</a:t>
                      </a:r>
                      <a:r>
                        <a:rPr lang="he-IL" baseline="0" dirty="0">
                          <a:solidFill>
                            <a:srgbClr val="FFFF00"/>
                          </a:solidFill>
                        </a:rPr>
                        <a:t> הודו ישראל </a:t>
                      </a:r>
                      <a:r>
                        <a:rPr lang="he-IL" baseline="0" dirty="0"/>
                        <a:t>– משרד הכלכלה צפריר אסף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>
                          <a:solidFill>
                            <a:schemeClr val="accent2"/>
                          </a:solidFill>
                        </a:rPr>
                        <a:t>תרבות הודית – גברת סיגל מנור-בנגה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063769"/>
                  </a:ext>
                </a:extLst>
              </a:tr>
              <a:tr h="680344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לא להכנה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accent2"/>
                          </a:solidFill>
                        </a:rPr>
                        <a:t>סרט</a:t>
                      </a:r>
                      <a:r>
                        <a:rPr lang="he-IL" baseline="0" dirty="0">
                          <a:solidFill>
                            <a:schemeClr val="accent2"/>
                          </a:solidFill>
                        </a:rPr>
                        <a:t> – נער החידות </a:t>
                      </a:r>
                      <a:r>
                        <a:rPr lang="he-IL" baseline="0" dirty="0" err="1">
                          <a:solidFill>
                            <a:schemeClr val="accent2"/>
                          </a:solidFill>
                        </a:rPr>
                        <a:t>ממובאי</a:t>
                      </a:r>
                      <a:r>
                        <a:rPr lang="he-IL" baseline="0" dirty="0">
                          <a:solidFill>
                            <a:schemeClr val="accent2"/>
                          </a:solidFill>
                        </a:rPr>
                        <a:t> </a:t>
                      </a:r>
                      <a:endParaRPr lang="he-IL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rgbClr val="FF0000"/>
                          </a:solidFill>
                        </a:rPr>
                        <a:t>האתגרים</a:t>
                      </a:r>
                      <a:r>
                        <a:rPr lang="he-IL" baseline="0" dirty="0">
                          <a:solidFill>
                            <a:srgbClr val="FF0000"/>
                          </a:solidFill>
                        </a:rPr>
                        <a:t> האסטרטגיים של הודו – זאביק מבצרי</a:t>
                      </a:r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031106"/>
                  </a:ext>
                </a:extLst>
              </a:tr>
              <a:tr h="680344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rgbClr val="00B050"/>
                          </a:solidFill>
                        </a:rPr>
                        <a:t>ארוחה</a:t>
                      </a:r>
                      <a:r>
                        <a:rPr lang="he-IL" baseline="0" dirty="0">
                          <a:solidFill>
                            <a:srgbClr val="00B050"/>
                          </a:solidFill>
                        </a:rPr>
                        <a:t> אצל השגריר ההודי?</a:t>
                      </a:r>
                      <a:endParaRPr lang="he-IL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לא להכנה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rgbClr val="FF0000"/>
                          </a:solidFill>
                        </a:rPr>
                        <a:t>שת"פ בטחוני הודו – ישראל זאביק מבצרי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6631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84663" y="5930537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accent5"/>
                </a:solidFill>
              </a:rPr>
              <a:t>כחול – </a:t>
            </a:r>
            <a:r>
              <a:rPr lang="he-IL" dirty="0" err="1">
                <a:solidFill>
                  <a:schemeClr val="accent5"/>
                </a:solidFill>
              </a:rPr>
              <a:t>חוייתי</a:t>
            </a:r>
            <a:r>
              <a:rPr lang="he-IL" dirty="0">
                <a:solidFill>
                  <a:schemeClr val="accent5"/>
                </a:solidFill>
              </a:rPr>
              <a:t> </a:t>
            </a:r>
            <a:r>
              <a:rPr lang="he-IL" dirty="0"/>
              <a:t>, </a:t>
            </a:r>
            <a:r>
              <a:rPr lang="he-IL" dirty="0">
                <a:solidFill>
                  <a:srgbClr val="FF0000"/>
                </a:solidFill>
              </a:rPr>
              <a:t>אדום - בטחוני</a:t>
            </a:r>
            <a:r>
              <a:rPr lang="he-IL" dirty="0"/>
              <a:t>, </a:t>
            </a:r>
            <a:r>
              <a:rPr lang="he-IL" dirty="0">
                <a:solidFill>
                  <a:schemeClr val="accent4"/>
                </a:solidFill>
              </a:rPr>
              <a:t>כתום – חברתי </a:t>
            </a:r>
            <a:r>
              <a:rPr lang="he-IL" dirty="0"/>
              <a:t>, </a:t>
            </a:r>
            <a:r>
              <a:rPr lang="he-IL" dirty="0">
                <a:solidFill>
                  <a:srgbClr val="FFFF00"/>
                </a:solidFill>
              </a:rPr>
              <a:t>צהוב – כלכלי </a:t>
            </a:r>
            <a:r>
              <a:rPr lang="he-IL" dirty="0"/>
              <a:t>, </a:t>
            </a:r>
            <a:r>
              <a:rPr lang="he-IL" dirty="0">
                <a:solidFill>
                  <a:schemeClr val="accent6"/>
                </a:solidFill>
              </a:rPr>
              <a:t>ירוק – מדיני  </a:t>
            </a:r>
          </a:p>
        </p:txBody>
      </p:sp>
    </p:spTree>
    <p:extLst>
      <p:ext uri="{BB962C8B-B14F-4D97-AF65-F5344CB8AC3E}">
        <p14:creationId xmlns:p14="http://schemas.microsoft.com/office/powerpoint/2010/main" val="72012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pPr algn="ctr" rtl="0"/>
            <a:r>
              <a:rPr lang="en-US" dirty="0"/>
              <a:t>Preparations for the Tour of India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/>
          </p:nvPr>
        </p:nvGraphicFramePr>
        <p:xfrm>
          <a:off x="172157" y="1325563"/>
          <a:ext cx="11913325" cy="446710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82665">
                  <a:extLst>
                    <a:ext uri="{9D8B030D-6E8A-4147-A177-3AD203B41FA5}">
                      <a16:colId xmlns:a16="http://schemas.microsoft.com/office/drawing/2014/main" val="2242787797"/>
                    </a:ext>
                  </a:extLst>
                </a:gridCol>
                <a:gridCol w="2382665">
                  <a:extLst>
                    <a:ext uri="{9D8B030D-6E8A-4147-A177-3AD203B41FA5}">
                      <a16:colId xmlns:a16="http://schemas.microsoft.com/office/drawing/2014/main" val="3340607198"/>
                    </a:ext>
                  </a:extLst>
                </a:gridCol>
                <a:gridCol w="2382665">
                  <a:extLst>
                    <a:ext uri="{9D8B030D-6E8A-4147-A177-3AD203B41FA5}">
                      <a16:colId xmlns:a16="http://schemas.microsoft.com/office/drawing/2014/main" val="1329353302"/>
                    </a:ext>
                  </a:extLst>
                </a:gridCol>
                <a:gridCol w="2382665">
                  <a:extLst>
                    <a:ext uri="{9D8B030D-6E8A-4147-A177-3AD203B41FA5}">
                      <a16:colId xmlns:a16="http://schemas.microsoft.com/office/drawing/2014/main" val="4173706060"/>
                    </a:ext>
                  </a:extLst>
                </a:gridCol>
                <a:gridCol w="2382665">
                  <a:extLst>
                    <a:ext uri="{9D8B030D-6E8A-4147-A177-3AD203B41FA5}">
                      <a16:colId xmlns:a16="http://schemas.microsoft.com/office/drawing/2014/main" val="196774610"/>
                    </a:ext>
                  </a:extLst>
                </a:gridCol>
              </a:tblGrid>
              <a:tr h="394167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Tuesday 29/4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Wednesday 30/4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Thursday 2/5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Sunday</a:t>
                      </a:r>
                      <a:r>
                        <a:rPr lang="en-US" baseline="0" dirty="0"/>
                        <a:t> 5/5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aseline="0" dirty="0"/>
                        <a:t>Monday 6/5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86854"/>
                  </a:ext>
                </a:extLst>
              </a:tr>
              <a:tr h="971920"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Introduction</a:t>
                      </a:r>
                      <a:r>
                        <a:rPr lang="en-US" baseline="0" dirty="0">
                          <a:solidFill>
                            <a:srgbClr val="FFC000"/>
                          </a:solidFill>
                        </a:rPr>
                        <a:t> to India</a:t>
                      </a:r>
                      <a:r>
                        <a:rPr lang="he-IL" baseline="0" dirty="0"/>
                        <a:t>/ </a:t>
                      </a:r>
                      <a:r>
                        <a:rPr lang="en-US" baseline="0" dirty="0">
                          <a:solidFill>
                            <a:srgbClr val="00B050"/>
                          </a:solidFill>
                        </a:rPr>
                        <a:t>Evaluation of the Indian situation</a:t>
                      </a:r>
                      <a:r>
                        <a:rPr lang="he-IL" baseline="0" dirty="0"/>
                        <a:t>– </a:t>
                      </a:r>
                      <a:r>
                        <a:rPr lang="en-US" baseline="0" dirty="0" err="1"/>
                        <a:t>Eyal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Calif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National Security and Border Defense Lecture - Yosef Rosen and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Eitan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Yitzhak</a:t>
                      </a:r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Late arrival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Israeli Ambassador to India - Daniel Carmon India - Israel Relations</a:t>
                      </a:r>
                      <a:endParaRPr lang="he-IL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Geopolitical conflicts - RAJU / self-employment outcomes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813699"/>
                  </a:ext>
                </a:extLst>
              </a:tr>
              <a:tr h="971920"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Security Cooperation - India Israel -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Eyal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Kalif</a:t>
                      </a:r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10:45-15:00</a:t>
                      </a: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Cooking Workshop</a:t>
                      </a:r>
                      <a:endParaRPr lang="he-IL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India as a Nuclear State -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Shaul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Horev</a:t>
                      </a:r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Trade Relations India Israel - Ministry of Economy </a:t>
                      </a: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Tsafrir</a:t>
                      </a: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Asaf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Indian culture - Mrs. </a:t>
                      </a:r>
                      <a:r>
                        <a:rPr lang="en-US" dirty="0" err="1">
                          <a:solidFill>
                            <a:schemeClr val="accent2"/>
                          </a:solidFill>
                        </a:rPr>
                        <a:t>Sigal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 Manor-</a:t>
                      </a:r>
                      <a:r>
                        <a:rPr lang="en-US" dirty="0" err="1">
                          <a:solidFill>
                            <a:schemeClr val="accent2"/>
                          </a:solidFill>
                        </a:rPr>
                        <a:t>Bonga</a:t>
                      </a:r>
                      <a:endParaRPr lang="he-IL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063769"/>
                  </a:ext>
                </a:extLst>
              </a:tr>
              <a:tr h="997901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Nothing to prepare</a:t>
                      </a:r>
                      <a:endParaRPr lang="he-IL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Movie - The Riddle Boy from Mumbai</a:t>
                      </a:r>
                      <a:endParaRPr lang="he-IL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The Strategic Challenges of India -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Zevik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Mavetsri</a:t>
                      </a:r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031106"/>
                  </a:ext>
                </a:extLst>
              </a:tr>
              <a:tr h="680344"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Meal</a:t>
                      </a:r>
                      <a:r>
                        <a:rPr lang="en-US" baseline="0" dirty="0">
                          <a:solidFill>
                            <a:srgbClr val="00B050"/>
                          </a:solidFill>
                        </a:rPr>
                        <a:t> with the Indian Ambassador</a:t>
                      </a:r>
                      <a:endParaRPr lang="he-IL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Nothing</a:t>
                      </a:r>
                      <a:r>
                        <a:rPr lang="en-US" baseline="0" dirty="0"/>
                        <a:t> to prepare</a:t>
                      </a:r>
                      <a:endParaRPr lang="he-IL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Israel - Israel Defense Cooperation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Zevik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Mivtzri</a:t>
                      </a:r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6631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84663" y="5930537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Blue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Security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Orange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Yellow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–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Political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104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r>
              <a:rPr lang="he-IL" dirty="0"/>
              <a:t>סיור יום ראשון- 12/5 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914659"/>
              </p:ext>
            </p:extLst>
          </p:nvPr>
        </p:nvGraphicFramePr>
        <p:xfrm>
          <a:off x="864326" y="1325563"/>
          <a:ext cx="10515600" cy="30761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</a:tblGrid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שעה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מופע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מקום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07:25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נחיתה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8:30-9:00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נסיעה למלון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22932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9:00-9:30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ארוחת בוקר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cs typeface="+mn-cs"/>
                        </a:rPr>
                        <a:t>Taj</a:t>
                      </a:r>
                      <a:r>
                        <a:rPr lang="en-US" baseline="0" dirty="0">
                          <a:cs typeface="+mn-cs"/>
                        </a:rPr>
                        <a:t> palace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en-US" b="0" dirty="0">
                          <a:cs typeface="+mn-cs"/>
                        </a:rPr>
                        <a:t>09:30-20:00</a:t>
                      </a:r>
                      <a:endParaRPr lang="he-IL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accent5"/>
                          </a:solidFill>
                          <a:cs typeface="+mn-cs"/>
                        </a:rPr>
                        <a:t>נסיעה</a:t>
                      </a:r>
                      <a:r>
                        <a:rPr lang="he-IL" baseline="0" dirty="0">
                          <a:solidFill>
                            <a:schemeClr val="accent5"/>
                          </a:solidFill>
                          <a:cs typeface="+mn-cs"/>
                        </a:rPr>
                        <a:t> וסיור בטאג'</a:t>
                      </a:r>
                      <a:endParaRPr lang="he-IL" dirty="0">
                        <a:solidFill>
                          <a:schemeClr val="accent5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677863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cs typeface="+mn-cs"/>
                        </a:rPr>
                        <a:t>20:00-20:30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ארוחת</a:t>
                      </a:r>
                      <a:r>
                        <a:rPr lang="he-IL" baseline="0" dirty="0">
                          <a:cs typeface="+mn-cs"/>
                        </a:rPr>
                        <a:t> ערב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cs typeface="+mn-cs"/>
                        </a:rPr>
                        <a:t>Taj</a:t>
                      </a:r>
                      <a:r>
                        <a:rPr lang="en-US" baseline="0" dirty="0">
                          <a:cs typeface="+mn-cs"/>
                        </a:rPr>
                        <a:t> palace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23671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84663" y="5930537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accent5"/>
                </a:solidFill>
              </a:rPr>
              <a:t>כחול – </a:t>
            </a:r>
            <a:r>
              <a:rPr lang="he-IL" dirty="0" err="1">
                <a:solidFill>
                  <a:schemeClr val="accent5"/>
                </a:solidFill>
              </a:rPr>
              <a:t>חוייתי</a:t>
            </a:r>
            <a:r>
              <a:rPr lang="he-IL" dirty="0">
                <a:solidFill>
                  <a:schemeClr val="accent5"/>
                </a:solidFill>
              </a:rPr>
              <a:t> </a:t>
            </a:r>
            <a:r>
              <a:rPr lang="he-IL" dirty="0"/>
              <a:t>, </a:t>
            </a:r>
            <a:r>
              <a:rPr lang="he-IL" dirty="0">
                <a:solidFill>
                  <a:srgbClr val="FF0000"/>
                </a:solidFill>
              </a:rPr>
              <a:t>אדום - בטחוני</a:t>
            </a:r>
            <a:r>
              <a:rPr lang="he-IL" dirty="0"/>
              <a:t>, </a:t>
            </a:r>
            <a:r>
              <a:rPr lang="he-IL" dirty="0">
                <a:solidFill>
                  <a:schemeClr val="accent4"/>
                </a:solidFill>
              </a:rPr>
              <a:t>כתום – חברתי </a:t>
            </a:r>
            <a:r>
              <a:rPr lang="he-IL" dirty="0"/>
              <a:t>, </a:t>
            </a:r>
            <a:r>
              <a:rPr lang="he-IL" dirty="0">
                <a:solidFill>
                  <a:srgbClr val="FFFF00"/>
                </a:solidFill>
              </a:rPr>
              <a:t>צהוב – כלכלי </a:t>
            </a:r>
            <a:r>
              <a:rPr lang="he-IL" dirty="0"/>
              <a:t>, </a:t>
            </a:r>
            <a:r>
              <a:rPr lang="he-IL" dirty="0">
                <a:solidFill>
                  <a:schemeClr val="accent6"/>
                </a:solidFill>
              </a:rPr>
              <a:t>ירוק – מדיני  </a:t>
            </a:r>
          </a:p>
        </p:txBody>
      </p:sp>
    </p:spTree>
    <p:extLst>
      <p:ext uri="{BB962C8B-B14F-4D97-AF65-F5344CB8AC3E}">
        <p14:creationId xmlns:p14="http://schemas.microsoft.com/office/powerpoint/2010/main" val="119880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pPr algn="ctr" rtl="0"/>
            <a:r>
              <a:rPr lang="en-US" dirty="0"/>
              <a:t>Sunday Schedule 12/5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/>
          </p:nvPr>
        </p:nvGraphicFramePr>
        <p:xfrm>
          <a:off x="864326" y="1325563"/>
          <a:ext cx="10515600" cy="30761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</a:tblGrid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Hour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Activity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Place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he-IL" dirty="0">
                          <a:cs typeface="+mn-cs"/>
                        </a:rPr>
                        <a:t>07:25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Landing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he-IL" dirty="0">
                          <a:cs typeface="+mn-cs"/>
                        </a:rPr>
                        <a:t>8:30-9:00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Travel</a:t>
                      </a:r>
                      <a:r>
                        <a:rPr lang="en-US" baseline="0" dirty="0">
                          <a:cs typeface="+mn-cs"/>
                        </a:rPr>
                        <a:t> to the Hotel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22932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he-IL" dirty="0">
                          <a:cs typeface="+mn-cs"/>
                        </a:rPr>
                        <a:t>9:00-9:30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Breakfast</a:t>
                      </a:r>
                      <a:r>
                        <a:rPr lang="en-US" baseline="0" dirty="0">
                          <a:cs typeface="+mn-cs"/>
                        </a:rPr>
                        <a:t> 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Taj</a:t>
                      </a:r>
                      <a:r>
                        <a:rPr lang="en-US" baseline="0" dirty="0">
                          <a:cs typeface="+mn-cs"/>
                        </a:rPr>
                        <a:t> palace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>
                          <a:cs typeface="+mn-cs"/>
                        </a:rPr>
                        <a:t>09:30-20:00</a:t>
                      </a:r>
                      <a:endParaRPr lang="he-IL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chemeClr val="accent5"/>
                          </a:solidFill>
                          <a:cs typeface="+mn-cs"/>
                        </a:rPr>
                        <a:t>Drive</a:t>
                      </a:r>
                      <a:r>
                        <a:rPr lang="en-US" baseline="0" dirty="0">
                          <a:solidFill>
                            <a:schemeClr val="accent5"/>
                          </a:solidFill>
                          <a:cs typeface="+mn-cs"/>
                        </a:rPr>
                        <a:t> and tour of the Taj Palace</a:t>
                      </a:r>
                      <a:endParaRPr lang="he-IL" dirty="0">
                        <a:solidFill>
                          <a:schemeClr val="accent5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677863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20:00-20:30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Dinner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Taj</a:t>
                      </a:r>
                      <a:r>
                        <a:rPr lang="en-US" baseline="0" dirty="0">
                          <a:cs typeface="+mn-cs"/>
                        </a:rPr>
                        <a:t> palace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23671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84663" y="5930537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Blue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Security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Orange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Yellow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–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Political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693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523149"/>
          </a:xfrm>
        </p:spPr>
        <p:txBody>
          <a:bodyPr>
            <a:normAutofit fontScale="90000"/>
          </a:bodyPr>
          <a:lstStyle/>
          <a:p>
            <a:r>
              <a:rPr lang="he-IL" dirty="0"/>
              <a:t>סיור יום שני- 13/5 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038143"/>
              </p:ext>
            </p:extLst>
          </p:nvPr>
        </p:nvGraphicFramePr>
        <p:xfrm>
          <a:off x="422365" y="888274"/>
          <a:ext cx="10931435" cy="525437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21906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6613178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2496351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</a:tblGrid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שעה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מופע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מקום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7:30-08:30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ארוחת</a:t>
                      </a:r>
                      <a:r>
                        <a:rPr lang="he-IL" baseline="0" dirty="0">
                          <a:cs typeface="+mn-cs"/>
                        </a:rPr>
                        <a:t> בוקר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cs typeface="+mn-cs"/>
                        </a:rPr>
                        <a:t>Taj Palace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8:30-9:00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תדריך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22932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cs typeface="+mn-cs"/>
                        </a:rPr>
                        <a:t>9:30-9:45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rgbClr val="FF0000"/>
                          </a:solidFill>
                          <a:cs typeface="+mn-cs"/>
                        </a:rPr>
                        <a:t>פגישת</a:t>
                      </a:r>
                      <a:r>
                        <a:rPr lang="he-IL" baseline="0" dirty="0">
                          <a:solidFill>
                            <a:srgbClr val="FF0000"/>
                          </a:solidFill>
                          <a:cs typeface="+mn-cs"/>
                        </a:rPr>
                        <a:t> נימוסין עם סגן ראש המודיעין </a:t>
                      </a:r>
                      <a:r>
                        <a:rPr lang="he-IL" baseline="0" dirty="0" err="1">
                          <a:solidFill>
                            <a:srgbClr val="FF0000"/>
                          </a:solidFill>
                          <a:cs typeface="+mn-cs"/>
                        </a:rPr>
                        <a:t>והקש"ח</a:t>
                      </a:r>
                      <a:endParaRPr lang="he-IL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cs typeface="+mn-cs"/>
                        </a:rPr>
                        <a:t>South block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677863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cs typeface="+mn-cs"/>
                        </a:rPr>
                        <a:t>9:45-10:30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rgbClr val="FF0000"/>
                          </a:solidFill>
                          <a:cs typeface="+mn-cs"/>
                        </a:rPr>
                        <a:t>סקירה</a:t>
                      </a:r>
                      <a:r>
                        <a:rPr lang="he-IL" baseline="0" dirty="0">
                          <a:solidFill>
                            <a:srgbClr val="FF0000"/>
                          </a:solidFill>
                          <a:cs typeface="+mn-cs"/>
                        </a:rPr>
                        <a:t> על אתגרי הביטחון של הודו </a:t>
                      </a:r>
                      <a:endParaRPr lang="he-IL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cs typeface="+mn-cs"/>
                        </a:rPr>
                        <a:t>South</a:t>
                      </a:r>
                      <a:r>
                        <a:rPr lang="en-US" baseline="0" dirty="0">
                          <a:cs typeface="+mn-cs"/>
                        </a:rPr>
                        <a:t> block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236719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11:00-13:45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rgbClr val="FF0000"/>
                          </a:solidFill>
                          <a:cs typeface="+mn-cs"/>
                        </a:rPr>
                        <a:t>ביקור</a:t>
                      </a:r>
                      <a:r>
                        <a:rPr lang="he-IL" baseline="0" dirty="0">
                          <a:solidFill>
                            <a:srgbClr val="FF0000"/>
                          </a:solidFill>
                          <a:cs typeface="+mn-cs"/>
                        </a:rPr>
                        <a:t> ב-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cs typeface="+mn-cs"/>
                        </a:rPr>
                        <a:t>NDC </a:t>
                      </a:r>
                      <a:r>
                        <a:rPr lang="he-IL" baseline="0" dirty="0">
                          <a:solidFill>
                            <a:srgbClr val="FF0000"/>
                          </a:solidFill>
                          <a:cs typeface="+mn-cs"/>
                        </a:rPr>
                        <a:t> - סקירה על המכללה, סיור, השתתפות בהרצאה, מפגש עם חניכים וארוחת צהרים</a:t>
                      </a:r>
                      <a:endParaRPr lang="he-IL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cs typeface="+mn-cs"/>
                        </a:rPr>
                        <a:t>NDC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716977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cs typeface="+mn-cs"/>
                        </a:rPr>
                        <a:t>14:15-15:30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rgbClr val="00B050"/>
                          </a:solidFill>
                          <a:cs typeface="+mn-cs"/>
                        </a:rPr>
                        <a:t>ביקו</a:t>
                      </a:r>
                      <a:r>
                        <a:rPr lang="he-IL" baseline="0" dirty="0">
                          <a:solidFill>
                            <a:srgbClr val="00B050"/>
                          </a:solidFill>
                          <a:cs typeface="+mn-cs"/>
                        </a:rPr>
                        <a:t>ר בבית הנשיא/פרלמנט</a:t>
                      </a:r>
                      <a:endParaRPr lang="he-IL" dirty="0">
                        <a:solidFill>
                          <a:srgbClr val="00B05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824631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16:30-17:30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rgbClr val="00B050"/>
                          </a:solidFill>
                          <a:cs typeface="+mn-cs"/>
                        </a:rPr>
                        <a:t>הרצאת חבר פרלמנט במידה ואין ביקור</a:t>
                      </a:r>
                      <a:r>
                        <a:rPr lang="he-IL" baseline="0" dirty="0">
                          <a:solidFill>
                            <a:srgbClr val="00B050"/>
                          </a:solidFill>
                          <a:cs typeface="+mn-cs"/>
                        </a:rPr>
                        <a:t> בבית הנשיא</a:t>
                      </a:r>
                      <a:endParaRPr lang="he-IL" dirty="0">
                        <a:solidFill>
                          <a:srgbClr val="00B05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577333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17:30-18:30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התארגנות במלון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414684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19:30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rgbClr val="0070C0"/>
                          </a:solidFill>
                          <a:cs typeface="+mn-cs"/>
                        </a:rPr>
                        <a:t>ארוחה בבית הנספח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4259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3851" y="6323104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accent5"/>
                </a:solidFill>
              </a:rPr>
              <a:t>כחול – </a:t>
            </a:r>
            <a:r>
              <a:rPr lang="he-IL" dirty="0" err="1">
                <a:solidFill>
                  <a:schemeClr val="accent5"/>
                </a:solidFill>
              </a:rPr>
              <a:t>חוייתי</a:t>
            </a:r>
            <a:r>
              <a:rPr lang="he-IL" dirty="0">
                <a:solidFill>
                  <a:schemeClr val="accent5"/>
                </a:solidFill>
              </a:rPr>
              <a:t> </a:t>
            </a:r>
            <a:r>
              <a:rPr lang="he-IL" dirty="0"/>
              <a:t>, </a:t>
            </a:r>
            <a:r>
              <a:rPr lang="he-IL" dirty="0">
                <a:solidFill>
                  <a:srgbClr val="FF0000"/>
                </a:solidFill>
              </a:rPr>
              <a:t>אדום - בטחוני</a:t>
            </a:r>
            <a:r>
              <a:rPr lang="he-IL" dirty="0"/>
              <a:t>, </a:t>
            </a:r>
            <a:r>
              <a:rPr lang="he-IL" dirty="0">
                <a:solidFill>
                  <a:schemeClr val="accent4"/>
                </a:solidFill>
              </a:rPr>
              <a:t>כתום – חברתי </a:t>
            </a:r>
            <a:r>
              <a:rPr lang="he-IL" dirty="0"/>
              <a:t>, </a:t>
            </a:r>
            <a:r>
              <a:rPr lang="he-IL" dirty="0">
                <a:solidFill>
                  <a:srgbClr val="FFFF00"/>
                </a:solidFill>
              </a:rPr>
              <a:t>צהוב – כלכלי </a:t>
            </a:r>
            <a:r>
              <a:rPr lang="he-IL" dirty="0"/>
              <a:t>, </a:t>
            </a:r>
            <a:r>
              <a:rPr lang="he-IL" dirty="0">
                <a:solidFill>
                  <a:schemeClr val="accent6"/>
                </a:solidFill>
              </a:rPr>
              <a:t>ירוק – מדיני  </a:t>
            </a:r>
          </a:p>
        </p:txBody>
      </p:sp>
    </p:spTree>
    <p:extLst>
      <p:ext uri="{BB962C8B-B14F-4D97-AF65-F5344CB8AC3E}">
        <p14:creationId xmlns:p14="http://schemas.microsoft.com/office/powerpoint/2010/main" val="359419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523149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/>
              <a:t>Schedule 13/5</a:t>
            </a:r>
            <a:r>
              <a:rPr lang="he-IL" dirty="0"/>
              <a:t> </a:t>
            </a:r>
            <a:r>
              <a:rPr lang="en-US" dirty="0"/>
              <a:t>Monday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/>
          </p:nvPr>
        </p:nvGraphicFramePr>
        <p:xfrm>
          <a:off x="422365" y="888274"/>
          <a:ext cx="10931435" cy="531983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21906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6613178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2496351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</a:tblGrid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Hour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Activity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Place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he-IL" dirty="0">
                          <a:cs typeface="+mn-cs"/>
                        </a:rPr>
                        <a:t>7:30-08:30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Breakfast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Taj Palace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he-IL" dirty="0">
                          <a:cs typeface="+mn-cs"/>
                        </a:rPr>
                        <a:t>8:30-9:00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Briefing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22932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9:30-9:45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rgbClr val="FF0000"/>
                          </a:solidFill>
                          <a:cs typeface="+mn-cs"/>
                        </a:rPr>
                        <a:t>A courtesy meeting with the deputy head of intelligence and the Foreign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cs typeface="+mn-cs"/>
                        </a:rPr>
                        <a:t> Relations Representative</a:t>
                      </a:r>
                      <a:endParaRPr lang="he-IL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South block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677863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9:45-10:30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rgbClr val="FF0000"/>
                          </a:solidFill>
                          <a:cs typeface="+mn-cs"/>
                        </a:rPr>
                        <a:t>Overview of India's security challenges</a:t>
                      </a:r>
                      <a:endParaRPr lang="he-IL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South</a:t>
                      </a:r>
                      <a:r>
                        <a:rPr lang="en-US" baseline="0" dirty="0">
                          <a:cs typeface="+mn-cs"/>
                        </a:rPr>
                        <a:t> block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236719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he-IL" dirty="0">
                          <a:cs typeface="+mn-cs"/>
                        </a:rPr>
                        <a:t>11:00-13:45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rgbClr val="FF0000"/>
                          </a:solidFill>
                          <a:cs typeface="+mn-cs"/>
                        </a:rPr>
                        <a:t>NDC visit - College overview, tour, participation in a lecture, meeting with students and lunch</a:t>
                      </a:r>
                      <a:endParaRPr lang="he-IL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NDC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716977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14:15-15:30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rgbClr val="00B050"/>
                          </a:solidFill>
                          <a:cs typeface="+mn-cs"/>
                        </a:rPr>
                        <a:t>Visit the President's House / Parliament</a:t>
                      </a:r>
                      <a:endParaRPr lang="he-IL" dirty="0">
                        <a:solidFill>
                          <a:srgbClr val="00B05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824631"/>
                  </a:ext>
                </a:extLst>
              </a:tr>
              <a:tr h="450778">
                <a:tc>
                  <a:txBody>
                    <a:bodyPr/>
                    <a:lstStyle/>
                    <a:p>
                      <a:pPr algn="l" rtl="0"/>
                      <a:r>
                        <a:rPr lang="he-IL" dirty="0">
                          <a:cs typeface="+mn-cs"/>
                        </a:rPr>
                        <a:t>16:30-17:30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rgbClr val="00B050"/>
                          </a:solidFill>
                          <a:cs typeface="+mn-cs"/>
                        </a:rPr>
                        <a:t>A lecture by an MP if there is no visit to the President's Residence</a:t>
                      </a:r>
                      <a:endParaRPr lang="he-IL" dirty="0">
                        <a:solidFill>
                          <a:srgbClr val="00B05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577333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he-IL" dirty="0">
                          <a:cs typeface="+mn-cs"/>
                        </a:rPr>
                        <a:t>17:30-18:30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Getting organized at the hotel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414684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he-IL" dirty="0">
                          <a:cs typeface="+mn-cs"/>
                        </a:rPr>
                        <a:t>19:30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rgbClr val="0070C0"/>
                          </a:solidFill>
                          <a:cs typeface="+mn-cs"/>
                        </a:rPr>
                        <a:t>Meal at the home of the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cs typeface="+mn-cs"/>
                        </a:rPr>
                        <a:t>attache</a:t>
                      </a:r>
                      <a:endParaRPr lang="he-IL" dirty="0">
                        <a:solidFill>
                          <a:srgbClr val="0070C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4259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3851" y="6323104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Blue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Security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Orange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Yellow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–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Political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1430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523149"/>
          </a:xfrm>
        </p:spPr>
        <p:txBody>
          <a:bodyPr>
            <a:normAutofit fontScale="90000"/>
          </a:bodyPr>
          <a:lstStyle/>
          <a:p>
            <a:r>
              <a:rPr lang="he-IL" dirty="0"/>
              <a:t>סיור יום שלישי- 14/5 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949613"/>
              </p:ext>
            </p:extLst>
          </p:nvPr>
        </p:nvGraphicFramePr>
        <p:xfrm>
          <a:off x="746760" y="1175657"/>
          <a:ext cx="10515600" cy="410159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</a:tblGrid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שעה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מופע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מקום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7:30-08:15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ארוחת</a:t>
                      </a:r>
                      <a:r>
                        <a:rPr lang="he-IL" baseline="0" dirty="0">
                          <a:cs typeface="+mn-cs"/>
                        </a:rPr>
                        <a:t> בוקר וצ'ק אאוט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cs typeface="+mn-cs"/>
                        </a:rPr>
                        <a:t>Taj Palace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9:00-10:00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rgbClr val="00B050"/>
                          </a:solidFill>
                          <a:cs typeface="+mn-cs"/>
                        </a:rPr>
                        <a:t>סקירה על ידי שגריר ישראל בהודו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שגרירות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22932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10:00-11:00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rgbClr val="00B050"/>
                          </a:solidFill>
                          <a:cs typeface="+mn-cs"/>
                        </a:rPr>
                        <a:t>הרצאה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שגרירות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677863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13:40-14:50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טיסה</a:t>
                      </a:r>
                      <a:r>
                        <a:rPr lang="he-IL" baseline="0" dirty="0">
                          <a:cs typeface="+mn-cs"/>
                        </a:rPr>
                        <a:t> </a:t>
                      </a:r>
                      <a:r>
                        <a:rPr lang="he-IL" baseline="0" dirty="0" err="1">
                          <a:cs typeface="+mn-cs"/>
                        </a:rPr>
                        <a:t>לאמריצר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236719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16:15-17:00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accent5"/>
                          </a:solidFill>
                          <a:cs typeface="+mn-cs"/>
                        </a:rPr>
                        <a:t>טקס</a:t>
                      </a:r>
                      <a:r>
                        <a:rPr lang="he-IL" baseline="0" dirty="0">
                          <a:solidFill>
                            <a:schemeClr val="accent5"/>
                          </a:solidFill>
                          <a:cs typeface="+mn-cs"/>
                        </a:rPr>
                        <a:t> הדגלים</a:t>
                      </a:r>
                      <a:endParaRPr lang="he-IL" dirty="0">
                        <a:solidFill>
                          <a:schemeClr val="accent5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cs typeface="+mn-cs"/>
                        </a:rPr>
                        <a:t>Wagah</a:t>
                      </a:r>
                      <a:r>
                        <a:rPr lang="en-US" baseline="0" dirty="0">
                          <a:cs typeface="+mn-cs"/>
                        </a:rPr>
                        <a:t> border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716977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cs typeface="+mn-cs"/>
                        </a:rPr>
                        <a:t>18:00-20:00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accent5"/>
                          </a:solidFill>
                          <a:cs typeface="+mn-cs"/>
                        </a:rPr>
                        <a:t>ביקור</a:t>
                      </a:r>
                      <a:r>
                        <a:rPr lang="he-IL" baseline="0" dirty="0">
                          <a:solidFill>
                            <a:schemeClr val="accent5"/>
                          </a:solidFill>
                          <a:cs typeface="+mn-cs"/>
                        </a:rPr>
                        <a:t> במקדש הזהב</a:t>
                      </a:r>
                      <a:endParaRPr lang="he-IL" dirty="0">
                        <a:solidFill>
                          <a:schemeClr val="accent5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824631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+mn-cs"/>
                        </a:rPr>
                        <a:t>21:00-22:00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>
                          <a:cs typeface="+mn-cs"/>
                        </a:rPr>
                        <a:t>ארוחת ערב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cs typeface="+mn-cs"/>
                        </a:rPr>
                        <a:t>TAJ</a:t>
                      </a:r>
                      <a:r>
                        <a:rPr lang="en-US" baseline="0" dirty="0">
                          <a:cs typeface="+mn-cs"/>
                        </a:rPr>
                        <a:t> SAWAMA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57733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45474" y="6178732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accent5"/>
                </a:solidFill>
              </a:rPr>
              <a:t>כחול – </a:t>
            </a:r>
            <a:r>
              <a:rPr lang="he-IL" dirty="0" err="1">
                <a:solidFill>
                  <a:schemeClr val="accent5"/>
                </a:solidFill>
              </a:rPr>
              <a:t>חוייתי</a:t>
            </a:r>
            <a:r>
              <a:rPr lang="he-IL" dirty="0">
                <a:solidFill>
                  <a:schemeClr val="accent5"/>
                </a:solidFill>
              </a:rPr>
              <a:t> </a:t>
            </a:r>
            <a:r>
              <a:rPr lang="he-IL" dirty="0"/>
              <a:t>, </a:t>
            </a:r>
            <a:r>
              <a:rPr lang="he-IL" dirty="0">
                <a:solidFill>
                  <a:srgbClr val="FF0000"/>
                </a:solidFill>
              </a:rPr>
              <a:t>אדום - בטחוני</a:t>
            </a:r>
            <a:r>
              <a:rPr lang="he-IL" dirty="0"/>
              <a:t>, </a:t>
            </a:r>
            <a:r>
              <a:rPr lang="he-IL" dirty="0">
                <a:solidFill>
                  <a:schemeClr val="accent4"/>
                </a:solidFill>
              </a:rPr>
              <a:t>כתום – חברתי </a:t>
            </a:r>
            <a:r>
              <a:rPr lang="he-IL" dirty="0"/>
              <a:t>, </a:t>
            </a:r>
            <a:r>
              <a:rPr lang="he-IL" dirty="0">
                <a:solidFill>
                  <a:srgbClr val="FFFF00"/>
                </a:solidFill>
              </a:rPr>
              <a:t>צהוב – כלכלי </a:t>
            </a:r>
            <a:r>
              <a:rPr lang="he-IL" dirty="0"/>
              <a:t>, </a:t>
            </a:r>
            <a:r>
              <a:rPr lang="he-IL" dirty="0">
                <a:solidFill>
                  <a:schemeClr val="accent6"/>
                </a:solidFill>
              </a:rPr>
              <a:t>ירוק – מדיני  </a:t>
            </a:r>
          </a:p>
        </p:txBody>
      </p:sp>
    </p:spTree>
    <p:extLst>
      <p:ext uri="{BB962C8B-B14F-4D97-AF65-F5344CB8AC3E}">
        <p14:creationId xmlns:p14="http://schemas.microsoft.com/office/powerpoint/2010/main" val="265235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523149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dirty="0"/>
              <a:t>Schedule Tuesday 14/5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/>
          </p:nvPr>
        </p:nvGraphicFramePr>
        <p:xfrm>
          <a:off x="746760" y="1175657"/>
          <a:ext cx="10515600" cy="422897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</a:tblGrid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Hour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Activity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Place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he-IL" dirty="0">
                          <a:cs typeface="+mn-cs"/>
                        </a:rPr>
                        <a:t>7:30-08:15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Breakfast and Check-up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Taj Palace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he-IL" dirty="0">
                          <a:cs typeface="+mn-cs"/>
                        </a:rPr>
                        <a:t>9:00-10:00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rgbClr val="00B050"/>
                          </a:solidFill>
                          <a:cs typeface="+mn-cs"/>
                        </a:rPr>
                        <a:t>Review by Israeli Ambassador to India</a:t>
                      </a:r>
                      <a:endParaRPr lang="he-IL" dirty="0">
                        <a:solidFill>
                          <a:srgbClr val="00B05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Embassy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22932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he-IL" dirty="0">
                          <a:cs typeface="+mn-cs"/>
                        </a:rPr>
                        <a:t>10:00-11:00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rgbClr val="00B050"/>
                          </a:solidFill>
                          <a:cs typeface="+mn-cs"/>
                        </a:rPr>
                        <a:t>Lecture</a:t>
                      </a:r>
                      <a:endParaRPr lang="he-IL" dirty="0">
                        <a:solidFill>
                          <a:srgbClr val="00B05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Embassy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677863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he-IL" dirty="0">
                          <a:cs typeface="+mn-cs"/>
                        </a:rPr>
                        <a:t>13:40-14:50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Flight to Amritsar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236719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he-IL" dirty="0">
                          <a:cs typeface="+mn-cs"/>
                        </a:rPr>
                        <a:t>16:15-17:00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chemeClr val="accent5"/>
                          </a:solidFill>
                          <a:cs typeface="+mn-cs"/>
                        </a:rPr>
                        <a:t>The flag ceremony</a:t>
                      </a:r>
                      <a:endParaRPr lang="he-IL" dirty="0">
                        <a:solidFill>
                          <a:schemeClr val="accent5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Wagah</a:t>
                      </a:r>
                      <a:r>
                        <a:rPr lang="en-US" baseline="0" dirty="0">
                          <a:cs typeface="+mn-cs"/>
                        </a:rPr>
                        <a:t> border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716977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18:00-20:00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chemeClr val="accent5"/>
                          </a:solidFill>
                          <a:cs typeface="+mn-cs"/>
                        </a:rPr>
                        <a:t>Visit the Golden Temple</a:t>
                      </a:r>
                      <a:endParaRPr lang="he-IL" dirty="0">
                        <a:solidFill>
                          <a:schemeClr val="accent5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824631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algn="l" rtl="0"/>
                      <a:r>
                        <a:rPr lang="he-IL" dirty="0">
                          <a:cs typeface="+mn-cs"/>
                        </a:rPr>
                        <a:t>21:00-22:00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Dinner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cs typeface="+mn-cs"/>
                        </a:rPr>
                        <a:t>TAJ</a:t>
                      </a:r>
                      <a:r>
                        <a:rPr lang="en-US" baseline="0" dirty="0">
                          <a:cs typeface="+mn-cs"/>
                        </a:rPr>
                        <a:t> SAWAMA</a:t>
                      </a:r>
                      <a:endParaRPr lang="he-IL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57733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45474" y="6178732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Blue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Security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Orange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Yellow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–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Political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516615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1017</Words>
  <Application>Microsoft Office PowerPoint</Application>
  <PresentationFormat>מסך רחב</PresentationFormat>
  <Paragraphs>271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ערכת נושא Office</vt:lpstr>
      <vt:lpstr>סיור הודו וטעינה לו"ז</vt:lpstr>
      <vt:lpstr>הכנה לנסיעה להודו </vt:lpstr>
      <vt:lpstr>Preparations for the Tour of India</vt:lpstr>
      <vt:lpstr>סיור יום ראשון- 12/5 </vt:lpstr>
      <vt:lpstr>Sunday Schedule 12/5</vt:lpstr>
      <vt:lpstr>סיור יום שני- 13/5 </vt:lpstr>
      <vt:lpstr>Schedule 13/5 Monday</vt:lpstr>
      <vt:lpstr>סיור יום שלישי- 14/5 </vt:lpstr>
      <vt:lpstr>Schedule Tuesday 14/5</vt:lpstr>
      <vt:lpstr>סיור יום רביעי- 15/5</vt:lpstr>
      <vt:lpstr>Schedule Wednesday 15/5</vt:lpstr>
      <vt:lpstr>סיור יום חמישי- 16/5 </vt:lpstr>
      <vt:lpstr>Schedule Thursday 16/5 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הודו</dc:title>
  <dc:creator>u26641</dc:creator>
  <cp:lastModifiedBy>Eran</cp:lastModifiedBy>
  <cp:revision>31</cp:revision>
  <dcterms:created xsi:type="dcterms:W3CDTF">2019-03-25T19:21:21Z</dcterms:created>
  <dcterms:modified xsi:type="dcterms:W3CDTF">2019-04-01T11:50:27Z</dcterms:modified>
</cp:coreProperties>
</file>