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15"/>
  </p:notesMasterIdLst>
  <p:sldIdLst>
    <p:sldId id="256" r:id="rId2"/>
    <p:sldId id="269" r:id="rId3"/>
    <p:sldId id="257" r:id="rId4"/>
    <p:sldId id="265" r:id="rId5"/>
    <p:sldId id="258" r:id="rId6"/>
    <p:sldId id="259" r:id="rId7"/>
    <p:sldId id="270" r:id="rId8"/>
    <p:sldId id="266" r:id="rId9"/>
    <p:sldId id="274" r:id="rId10"/>
    <p:sldId id="271" r:id="rId11"/>
    <p:sldId id="272" r:id="rId12"/>
    <p:sldId id="273" r:id="rId13"/>
    <p:sldId id="275" r:id="rId14"/>
  </p:sldIdLst>
  <p:sldSz cx="12192000" cy="6858000"/>
  <p:notesSz cx="68199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4610" y="0"/>
            <a:ext cx="2955290" cy="49765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9" y="0"/>
            <a:ext cx="2955290" cy="497658"/>
          </a:xfrm>
          <a:prstGeom prst="rect">
            <a:avLst/>
          </a:prstGeom>
        </p:spPr>
        <p:txBody>
          <a:bodyPr vert="horz" lIns="91440" tIns="45720" rIns="91440" bIns="45720" rtlCol="1"/>
          <a:lstStyle>
            <a:lvl1pPr algn="l">
              <a:defRPr sz="1200"/>
            </a:lvl1pPr>
          </a:lstStyle>
          <a:p>
            <a:fld id="{B9B58DD0-E4C9-411C-B025-AE81D834D644}" type="datetimeFigureOut">
              <a:rPr lang="he-IL" smtClean="0"/>
              <a:t>ז'/אדר/תשע"ז</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1990" y="4773374"/>
            <a:ext cx="5455920" cy="3905488"/>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64610" y="9421044"/>
            <a:ext cx="2955290" cy="497656"/>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9" y="9421044"/>
            <a:ext cx="2955290" cy="497656"/>
          </a:xfrm>
          <a:prstGeom prst="rect">
            <a:avLst/>
          </a:prstGeom>
        </p:spPr>
        <p:txBody>
          <a:bodyPr vert="horz" lIns="91440" tIns="45720" rIns="91440" bIns="45720" rtlCol="1" anchor="b"/>
          <a:lstStyle>
            <a:lvl1pPr algn="l">
              <a:defRPr sz="1200"/>
            </a:lvl1pPr>
          </a:lstStyle>
          <a:p>
            <a:fld id="{BC4E0BCF-D834-4CE1-920F-332D076ED5E5}" type="slidenum">
              <a:rPr lang="he-IL" smtClean="0"/>
              <a:t>‹#›</a:t>
            </a:fld>
            <a:endParaRPr lang="he-IL"/>
          </a:p>
        </p:txBody>
      </p:sp>
    </p:spTree>
    <p:extLst>
      <p:ext uri="{BB962C8B-B14F-4D97-AF65-F5344CB8AC3E}">
        <p14:creationId xmlns:p14="http://schemas.microsoft.com/office/powerpoint/2010/main" val="2848668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C4E0BCF-D834-4CE1-920F-332D076ED5E5}" type="slidenum">
              <a:rPr lang="he-IL" smtClean="0"/>
              <a:t>13</a:t>
            </a:fld>
            <a:endParaRPr lang="he-IL"/>
          </a:p>
        </p:txBody>
      </p:sp>
    </p:spTree>
    <p:extLst>
      <p:ext uri="{BB962C8B-B14F-4D97-AF65-F5344CB8AC3E}">
        <p14:creationId xmlns:p14="http://schemas.microsoft.com/office/powerpoint/2010/main" val="320504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38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67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68847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98624D31-43A5-475A-80CF-332C9F6DCF35}" type="datetimeFigureOut">
              <a:rPr lang="en-US" smtClean="0"/>
              <a:t>3/5/2017</a:t>
            </a:fld>
            <a:endParaRPr lang="en-US" dirty="0"/>
          </a:p>
        </p:txBody>
      </p:sp>
      <p:sp>
        <p:nvSpPr>
          <p:cNvPr id="4" name="מציין מיקום של כותרת תחתונה 3"/>
          <p:cNvSpPr>
            <a:spLocks noGrp="1"/>
          </p:cNvSpPr>
          <p:nvPr>
            <p:ph type="ftr" sz="quarter" idx="11"/>
          </p:nvPr>
        </p:nvSpPr>
        <p:spPr/>
        <p:txBody>
          <a:bodyPr/>
          <a:lstStyle/>
          <a:p>
            <a:endParaRPr lang="en-US" dirty="0"/>
          </a:p>
        </p:txBody>
      </p:sp>
      <p:sp>
        <p:nvSpPr>
          <p:cNvPr id="5" name="מציין מיקום של מספר שקופית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40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7322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0EBB0C4-6273-4C6E-B9BD-2EDC30F1CD52}"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62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226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3/5/2017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3878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3/5/2017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3684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3/5/2017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43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3/5/2017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078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9CAD897-D46E-4AD2-BD9B-49DD3E640873}" type="datetimeFigureOut">
              <a:rPr lang="en-US" smtClean="0"/>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6984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3/5/2017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3337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606728" y="1150648"/>
            <a:ext cx="6740828" cy="2101070"/>
          </a:xfrm>
        </p:spPr>
        <p:txBody>
          <a:bodyPr>
            <a:noAutofit/>
          </a:bodyPr>
          <a:lstStyle/>
          <a:p>
            <a:pPr algn="ctr"/>
            <a:r>
              <a:rPr lang="he-IL" sz="9600" b="1" dirty="0" smtClean="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סיור </a:t>
            </a:r>
            <a:r>
              <a:rPr lang="he-IL" sz="9600" b="1" dirty="0" err="1" smtClean="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איו"ש</a:t>
            </a:r>
            <a:r>
              <a:rPr lang="he-IL" sz="9600" b="1" dirty="0" smtClean="0">
                <a:latin typeface="David" panose="020E0502060401010101" pitchFamily="34" charset="-79"/>
                <a:cs typeface="David" panose="020E0502060401010101" pitchFamily="34" charset="-79"/>
              </a:rPr>
              <a:t/>
            </a:r>
            <a:br>
              <a:rPr lang="he-IL" sz="9600" b="1" dirty="0" smtClean="0">
                <a:latin typeface="David" panose="020E0502060401010101" pitchFamily="34" charset="-79"/>
                <a:cs typeface="David" panose="020E0502060401010101" pitchFamily="34" charset="-79"/>
              </a:rPr>
            </a:br>
            <a:r>
              <a:rPr lang="he-IL" sz="7200" dirty="0" smtClean="0">
                <a:latin typeface="David" panose="020E0502060401010101" pitchFamily="34" charset="-79"/>
                <a:cs typeface="David" panose="020E0502060401010101" pitchFamily="34" charset="-79"/>
              </a:rPr>
              <a:t>22-23/2/17</a:t>
            </a:r>
            <a:endParaRPr lang="he-IL" sz="7200" dirty="0">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p:txBody>
          <a:bodyPr>
            <a:normAutofit fontScale="85000" lnSpcReduction="20000"/>
          </a:bodyPr>
          <a:lstStyle/>
          <a:p>
            <a:pPr algn="ctr"/>
            <a:r>
              <a:rPr lang="he-IL" dirty="0" smtClean="0">
                <a:latin typeface="David" panose="020E0502060401010101" pitchFamily="34" charset="-79"/>
                <a:cs typeface="David" panose="020E0502060401010101" pitchFamily="34" charset="-79"/>
              </a:rPr>
              <a:t>במסגרת הקורס – סיורי </a:t>
            </a:r>
            <a:r>
              <a:rPr lang="he-IL" dirty="0" err="1" smtClean="0">
                <a:latin typeface="David" panose="020E0502060401010101" pitchFamily="34" charset="-79"/>
                <a:cs typeface="David" panose="020E0502060401010101" pitchFamily="34" charset="-79"/>
              </a:rPr>
              <a:t>בטל"מ</a:t>
            </a:r>
            <a:endParaRPr lang="he-IL" dirty="0" smtClean="0">
              <a:latin typeface="David" panose="020E0502060401010101" pitchFamily="34" charset="-79"/>
              <a:cs typeface="David" panose="020E0502060401010101" pitchFamily="34" charset="-79"/>
            </a:endParaRPr>
          </a:p>
          <a:p>
            <a:pPr algn="ct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הנחיה אקדמית - פרופסור בן ארצי</a:t>
            </a:r>
          </a:p>
          <a:p>
            <a:pPr algn="ctr"/>
            <a:r>
              <a:rPr lang="he-IL" dirty="0">
                <a:latin typeface="David" panose="020E0502060401010101" pitchFamily="34" charset="-79"/>
                <a:cs typeface="David" panose="020E0502060401010101" pitchFamily="34" charset="-79"/>
              </a:rPr>
              <a:t>ב</a:t>
            </a:r>
            <a:r>
              <a:rPr lang="he-IL" dirty="0" smtClean="0">
                <a:latin typeface="David" panose="020E0502060401010101" pitchFamily="34" charset="-79"/>
                <a:cs typeface="David" panose="020E0502060401010101" pitchFamily="34" charset="-79"/>
              </a:rPr>
              <a:t>הובלת צוות 4 </a:t>
            </a:r>
            <a:endParaRPr lang="he-IL" dirty="0">
              <a:latin typeface="David" panose="020E0502060401010101" pitchFamily="34" charset="-79"/>
              <a:cs typeface="David" panose="020E0502060401010101" pitchFamily="34" charset="-79"/>
            </a:endParaRPr>
          </a:p>
        </p:txBody>
      </p:sp>
      <p:pic>
        <p:nvPicPr>
          <p:cNvPr id="9" name="תמונה 7" descr="מבל נק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967" y="5187212"/>
            <a:ext cx="807179" cy="10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12" descr="data:image/jpeg;base64,/9j/4AAQSkZJRgABAQAAAQABAAD/2wCEAAkGBxISEhUSEBAVFRUXFxYWFhUYFRkWGRYVFRUXFxgVGBcYHSggHxslGxcYITMjJSkrLi4uFx8zODMsNygtMCsBCgoKDg0OGhAQGi0mICUtLS0vLTAtLS0tLS0tLS0tLS0tLy0tLS0tLS0tLS0tLS0rLS0vLS0tLS0tLS0tLS0tLf/AABEIAMIBAwMBEQACEQEDEQH/xAAcAAEAAgIDAQAAAAAAAAAAAAAABgcBBQIDBAj/xABPEAABAwIDBgIECAsFBAsAAAABAAIDBBEGEiEFBzFBUWETcSIygZEIQlJyc6GxshQjMzVigoOzwcLSFRc0o7QWNlSTJCVDVWR0kpTR4fD/xAAbAQEAAgMBAQAAAAAAAAAAAAAABQYBAwQCB//EADIRAQACAQIEBQIEBgMBAAAAAAABAgMEEQUhMUEGEiJRcYHRMjOhwRM0YZGSsRRS8BX/2gAMAwEAAhEDEQA/ALxQEBAQEBAQEBAQEBAQEBAQEBAQEBAQEBAQEBAQEBAQEBAQEBAQEBAQEBAQEBAQEBAQEBAQEBAQEBAQEBAQEBAQEBAQEBAQEBAQEBAQEBAQEBAQEBAQEBAQEBAQEBAQEBAQEBAQEBAQEBAQEBAQEBAQEBAQEBAQEBAQEBAQEBAQEBAQEBAQEBAQEBAQEBAQEBAQEBAQEBAQEBAQEBAQEBAQEBAQEBAQEBAQEBAQEBAQEBAQEBAQEBAQEBAQEBAQEBAQEBAQEBAQEBAQEBAQEBAQeTaW0oqdhknkaxo5uNteg6nyXm14rG8tuHBkzW8mON5avZuMqGd4jiqG5joGuBbfyzAXWuufHadol2ajhOrwV816Ts3wK3I5lAQEBAQEBBxe8AEk2A4k8kZiJmdoR7/bnZ+fJ+FMvwvZ2W/z7ZfrWn/kY99t0j/8jW+Tz/w52b+KUOAc0ggi4INwQeYK2xO6OmJiZiYdiywICAgICAgwg8Fftqnhc1k08cbneq1zgCfYvM3rHWW/Fps2Ws2pWZiHvBXpoZQEBAQEBAQEGLoIni3HEFGCxtpZuTAdG93u5eXFc2bU1x/KY4bwXNrJ3nlX3+yntt7anq5PEqJC4/FHBrR0a3l9qismW153mV+0XD8Wkr5cUfXvLXLW7ZrvG0p7g/eJJBlhqyZIuAk4vYO/yh9fmu7Bq5ryuqvFfDtcm+TT8p9u0/HstqirI5WCSJ4exwuHA3BUnW0WjeFJyY747TW8bTD0XWXgQEBBglBqsQYggo2Z532+SwaucejW/wAeC15MtaRvLr0eizaq/kxR9eyncV41nrSWXMcPKMH1u7zz8uCi8+ptk5dIX3hvAsOkiLW9Vvf2+EYXKnNkjwrjCehNmnPFziJ082H4p+pdOHU2x8usIXiXBcOsjfpb3+65cPYip6xmeB9yPWYdHM8x/HgpXHlrkjeFB1mgzaS/lyx9e0ttdbHGygICAg4SPABJIAGpJ0AA53TfZmImZ2hXOLd5LWXiobOdwMx1a35gPrHvw81w5tZFeVFp4X4ctk2yajlX27z8+yrayofI5z5Hl73alzjcn2qNm02neV0x4KYsfkpG0RD6R2WfxMX0bPuhT1ekPk2b8y3zL1L01CAgICAgIOisq2RMMkr2sY3UucbAe1YmYiN5e8eO+S0VpG8yqnF+8d8t4qK7GcDKdHu+aPijvx8lHZtZM+mn91z4X4dim2TU859vur5zibk6k6k8yepKj5nfnK2VrFeUdGEexGRGG5w3iWoon5oXXaT6Ubr5Hezke4W/Fntjnki+IcKwayvrjafeOq5sLYrgrW/izlkHrROPpDuOre6lcWeuWOT5/wAQ4Zn0dtrxy7T2SBbkcIOLihz6QgWL94scF4qTLLLwL+MbD5j1j2Gi482rinKvOVj4Z4fyaja+b01/WVT7QrpJ5DLM8veeLj9g6DsFF3va872ledPpsWnpFMcbQ868ukRkQeihrZIXiSF5Y9vBwNj5dx2Xql5rO8S5tRpseek0yRvC2MIbxI5rRVeWOXQB/Bjz7fVd24KUw6uLcrdVF4n4fyaffJh9VfbvCfArsVxlAQajEOIqejZnnfYn1WDV7/mt/jwWvJlrjjezs0egzau/lxR9e0KcxXjOorSW38OHlG08R1efjeXBRWbU2yf0hfOG8Ew6SItPqt7z+yNLmTmzDuCQW6S+ldl/kYvo2fdCsFekPkGb8y3zL1r01CAgICDCCO4qxdT0TbPOeUj0Ym8T3cfijutOXPXHHP8AskuH8Kz6y3pjaveVN4jxLUVr80z/AER6sbdGN9nM9z9Sic2e2SefR9A4fwvBo6+iN57z3adaUoICAgICDspp3RuD43Frmm4c02IPYr1W01neGnNhplrNLxvErUwfvGbJlhrSGP4Nl4Nd84fFPfh5KSw6uJ9Nuvuo/FPD18O+TT86+3eE22vtmCmjMs8ga3lzLj0aBqSuu+StY3mVf0+ky6i/8PHXeVQ4tx5NV3jivFDwsD6Tx+k4cB2H1qMzaq1+Vei9cM4Bi00RfL6rfpCHrjWPYRkQEBAQEeZTDCOPJqS0ct5YeFifTYP0SeI7H2WXZh1U05W5wrnFOAYtRvfF6bfpK39k7YgqY/FgkDm8zwLezgdQfNSdMlbRvCi59LlwX/h5K7ShmLt48cOaKjtJJqDIfUYe3yj5aLmz6uKcq85T3DPD2TPtkz8q+3efsqqurZJnmSZ7nvPFzjc//Q7BRdrzad5XnT6fHgp5MddodC8t4jLDuCQ826S+ldl/kYvo2fdCsFekPkGb8y3zL1r01CAgIOuaZrAXOcGtAuSTYAdSSkztG8s1rNp2rG6ssXbyvWioPIzkfuwftKj8+s7UW7hnhybbZNT/AI/dWk0rnuLnuLnONy4m5JPMlR02mZ3lcseKlK+WsbRDgsNgjIgICAgICMCGzk55NrkmwsLkmw6DoszaZ6vFcVK84hxWHvYRkQEBAQEBARhlriL2JF9DY2uOh6rMWmOjxbFS07zDCw9bQI9CAgw7gsw8W6S+ldl/kYvo2fdCsFekPkOb8y3zL1rLUIMEoNNiPE1PRMzTO9Ig5Yxq93kOnc6LVky1xxvLt0XD82sv5ccfXtCm8UYvqK11nnJFf0YmnTzcfjH6uyis2otkn+i/8N4Lh0cb9be/2R5c6YiBGRGRARjdsNi7Enq35KeMuI9Y8GtH6TuS2Y8VrztVxaziODSV82Wfp3eevoZIJDFMwse3i0/aOo7heb0mk7WbtPqsWopF8c7w868t+4jIgICAgICMMgdPIdyU2Ym0RG8tttLDFXBE2aaBzWO58S3pnA9W/dbrae9Y3mEdg4vpc+WcVLc4/X4ahadkjuIyIyICAgICMCG7f4UwrNXPGVpEIP4yQ8AObW9XeS6MGC2Sd+yG4pxbFpKTG+9p6R919wRhrQ1osGgAeQ0CmYjZ80tbzTMy7Vlhxc4DUmwQiN1eYu3jsjzRUREj+Bl4sYf0flH6vNcOfVxXlVZ+GeHr5tsmflX27z9lV1dXJK8ySvL3u1LibkqNtabTvK8YNPjw0imONodK8twjIgICMTMRzlOMJbvJai0tTmii4htrPePI+qO51Xbg0k2536KvxPxFTDvjwc7e/aPutvZmzYqeMRQxhjBwA+0niT3Kk61isbQo+bPkz3m+Sd5l4sR4dgrY8kzNR6rxo5h6g/wOi85MVbxtLfotfm0l/Pjn5jtKj8TbENHOYTIyTmC062/Sb8V3ZQ+bF/Dttu+j8N1//Mw/xPLMf+7NStKTEBAQEBB2U0OdzWAtBcQAXENaL8y48AvVY3nZpzZP4dJvPaOy6sG4HgpLSvIlmtfP8Vt/kD+PFS+DT1xxv3fOeKcZzauZrHpr7fdLnsBBBAIOhB1BC6PlDRM15wrjFu7Zrry0Nmu4mEn0T1yH4p7cPJcWfRxPOi08M8R2x7Y9Rzj37qvqad8biyRjmOboWuFiPYoy1ZrO0rthzUy0i1J3iXUsNojIgICAjCTYD2dRzzllZJbh4bCcokdrdpd7tLi9106atLW9SC47qNVgwxOCPme8Lzp4GMaGsaGtGgaBYAdgpiIiI2h85te1rb2neXbZZeWt25tqGkj8Sd+Uchxc48crRzK8ZMlaRvLp0uky6q/kxRvKnsW44nrLsZeKD5APpPH6ZHHyGnmovNqrZOUcoXzhnAcWl2vk9V/0j4RRcifgR6EBARiXs2VsuapkEUEZe49OAHVx4ALZjx2vO0OTVazFpqebLO3/ALst3CGAIaa0s9pZuIuPQYf0QeJ7n6lKYdLXHznnKh8T47l1UzSnpp+s/KagLqQLqq6lkbXPkcGsaLucTYAdSViZiI3l6pS17RWsbzKqsXbyHSXiobsbwMx0c75g+KO/HyUdm1nan91y4X4ciNsmp6/9furxziSSSSTqSTck9SSuCZ3W6lIpG1YYWGwQEBAQEBHmY3SrCeN56OzHXlh+QTq0foE8PLh5Lqw6q2PlPOEDxPgWHVRN6+m/v2n5XDsLbkFXH4kD8w4OHBzT0cORUrTJW8b1ULV6PLpb+TLHNsyvbmaPEuF6etbaVtnj1ZG2D2+3mOxWrLhrkjm79DxLPo7b455d47KbxPhSoonfjBmiJ9GVvqnoHfJKis2ntjn+i/cO4xg1kbRyt7fZoVzpeBHoQEBGJEiXnaJTnCG8KWntFVEyRaAP4vYL9SfSaO+q7sGrmOV+ir8V8PY8sTlwcre3aVxxvDgCDcEXB6g81KdVFmNp2lWm+rhTecn2MUfr+kLd4Tj15Pp+6rlGrsICMiAjzKXYSwJPV2kkvFD8oj0n/MaeXc/WuvDpbX5zyhXuJ8fxabemP1W/SFwbF2NDSxiOCMNbzPEuPVxOpKlKUrSNqwomp1eXU38+W28tivbnEEX3l/m6f9T94xc+q/KlLcD/AJ7H8/sohQr6fsICMiAjEiAjIgICMLN3Lcan9n/OpHQ91L8WRG+P6rSUipwg6p4WvaWvaHNIsQRcEHkQViYierNbTWd6ztKssW7tbXloPMwE/ccT9RXBn0fen9lu4Z4kmNsep/y+6tZYnNcWuaWuBsWkWIPQgqOmJidpXLHkrkrFqzvEuCw2iAgIww7gUebRyfSexf8ADw/RR/cCsFPww+Ran86/zP8AtX2+rhTecn2MXDr+kLT4T/Hk+n7quUau4jAhu9FDRSTPEcLHPeeDWi/tPQdyvVKTadoc+o1WPBTz5J2ha+Ed3UcNpau0snEM4sYf5j56KUw6SK87dVG4n4gyajemH019+8p+AuxW2UBAQRfeX+bp/wBT94xc+q/KlLcD/nsfz+0qIUK+niMiMbstaSQACSdABqSegCzEbvNrxWN56LEwju3dJaWuuxvEQg2c7555DsNfJd+HR97qhxTxJEb49N1/7fZucVbt4pRnowIpAPU+I/8ApPdbc2jraPTyR/DvEWbDby5/VX37wqraFBLA8xzRuY8cQR9YPMdwo29JpO0rzp9Vi1FPPjneHmXh0biAgs3ctxqf2f8AOpHQ91M8Wdcf1WkpFTRAQYIQR3FOEaetbd4ySgejK0DN5O6jsVpy4K5I5pLh/FM+jt6Z3r3hTmI8NVFE+0zbtPqytuWO9vI9iorLgtjnmv8Aw/i2DWV9E7T3ju0y0JTcQEZYdwSHm3R9J7F/w8P0Uf3ArBT8MPkOp/Ov8z/tX2+rhTecn2MXDr+kLT4T/Hk+n7quUauwgkuFMGT1pDgPDh5ykcddQwcz34Lpw6a2TnPRBcT43h0kTWvO3t7fK5MP4ego2ZIGAE+s86veernfw4KVx4q442qoWs12bV382WftDa2WxyMoCAgIIvvL/N0/6n7xi59V+VKW4H/PY/n9pUQoV9PEN2z2DsKesk8OBl/lOOjWDq4/w4rbjxWyTtCP1/EcOkpvknn2jvK4sJ4JgogHkeLNzkI4dmN5DvxUrh09cfyoPEuMZ9ZO3Svt90pXQiCyDVbfw/BWMyTxg/JcNHNPVrlrvjreNrOvSa7Npb+fFP091O4rwVPRXfbxIeUgHq9njl58FF5tNbHzjovnDOOYdX6Lem3t9kYXKnokQWbuW41P7P8AnUjoe6meLOuP6rSUipogICDFkYdNXSslYWSMa9rhYtcAQR5FYmInlLZjyWx2i1J2mFWYu3bvjvLQgvZxMJPpN+YTxHY6+ajs+j70XHhniOJ2x6n/AC+6u3NIJBFiNCDoQRyIXBMbclvreLRExLCw9MO4JDFuj6T2L/h4foo/uBWCn4YfIdT+df5n/avt9XCm85fsYuHX9IWnwn+PJ9P3VnTU75HBkbHPc42DWi5PsCj61m07RC45s1MVZtedoWhhHdq1tpa6zncRCD6I+efjHtw81I4NJFed1J4n4jtk3x6flHv3n4WOyMAAAWA0AGgA6Lv6KrMzPOXNAQEBAQEEX3l/m6f9T94xc+q/KlLcD/nsfz+0qIChYfTbTERvKdYS3dyz2lq80UWhDOEjx7fVH1+S7sGkm3O3RVuKeIaYt8eDnb37R91tbP2fFAwRwsDGDgB9vc91JVrFY2hSs2bJmvN8k7y9YXpqEBAQcHMBFiLg8R1HRYZiZjorrF+7Zr7y0NmO4mE6Md1yH4p7cPJcWbSRPOq0cL8RXxbY9Rzr794+6raqmfG4skY5j26FrhYhRtqzWdpXbDmpmr5sc7wsjctxqf2f8679D3VLxZ1x/VaSkVNEBAQEBBghBF8WYKp60F/5Oa2kgHHoHjmPrXPm09ckf1S3DeMZ9HO0c6+0/sp3b+wJ6N+SdlgfVeNWP8j17cVF5MNsc81+0PEsOsp5sc8+8d4ap3BaYSFuj6T2L/h4foo/uBWCn4YfIdT+df5n/bWYtwtHXsY173Mcw3a5tjx0IIPL/wCFrzYYyxzdfDuJZNDebUjffs54bwtT0TbQsu8+tI6xe7220HYLOLDXHHJ513Es+stvknl7R0bwLa4GUBAQEBAQEHh21sxlTC+CS+V4sSOI1uCO4IBXm9IvXaW7T6i+ny1y06wj2HMAU1I7xDeaQcHPAs3u1o0v3WjFpaUndJ67jmp1UeSZ8sf07paF0oVyRkQEBAQEGCg0mI8L09a20zbOHqyNsHt9ttR2K1ZcNMnV3aHiOfR23xzy7xPR0YRwpHQNeGPc9zyC5zrDQcAAPM+9Yw4K4o5NnEeJ5NdaJvG23ska3I0QEBAQEBAKDy19BHOwxzMa9h4tcLhebVi0bS2Ys18V4vSdpj2VntvdXJnvSSt8MnVshOZl+hA9Iedj5rgvoufplbdL4oj+H5c9efvHdZ9FB4cbGXvla1t+uUWUhEbRsqGS/nvNved3esvIgICAgICAgICAgICAgICAgICAgICAgICAgICAgICAgINJjTbwoKKaqIDjG30WnQOe4hrGntmIQUp/f5W/8JTf5n9SDY7C38yOma2spI2xOIDnxucCwHTNZxNwOeo0ugne9HHv9lQxOiYySWVxyNcTlyNF3PNjc8WgeaCtot/tXcZ6KAjmA57T7yT9iCz8NbxaWto5qtl2GnY580TiMzbNJBB4FpsQCghGE9+DpqhkNZTMjZI4MbJGT6BcQG5g7iLnUgjyQc8cb5Z6OtmpqanheyIhhe/NcvsM3quAsCbexBof7/K3/hKb/M/qQWLuy3lx7VL4nxeDOxufKHZmvZexcwnW4JFweo1OqCabY2gynglqJPUiY6R3k0E2CChzv8reVHT25flDp55kBm/2suL0dORzAMgPvzFBN9o72oxskbQgiHiulEHgvNw2Uek7MW2Jbk1HDiEG43YY4/tWnklkibE+J+V4Bu0gtzBwvqOeh6IK82rv5mbUOFPSROga4gF5dneAfWDgbNv5FBM9ub0ombJbtGmYHOfI2FsT/iy6l7X5Tya0nvdvVB4MCb4I6wTNq4RDJFE+a7Tdj2Ri7wM2odblrzQQ92/2subUdOByuZCbctcyDH9/lb/wlN/mf1IJ9gXetDXRTmeLwZII3TPaHZmvjbe5YTrcaXB+UNUECdv8rb6UdPblrIdPPMgnu7Leg3acjqeaEQzhpe3KSWPaLZrX1DhfhrpzQRvGW+melrZqenp4XxxOyZ3l+YuaBm9VwHrXHsQdWG9+r5J2R1lLG2N7mtL43OBZmIAcQ4m4F9dUEp3rbx37LfBHBFHI+Rrnuzk2awEBtspGpN/cg9mE95MNZQVFYYzG+ma50sVweDC5paeYdYjW2oKCM4H30/hVSymrKdkXiuDI5GONg93qteHHmdLg8SNEHVirfU+lr5aeOmjkhifkc7MQ9zm2z2I9EWdccOSDb4/3ptovwI07BIJ2sqH34/gzuAbro8m9jwGXugsHYe14auBlRTvzxyC7T06tI5OBuCORCCqtp76vB2i+mNOx1MyXwnSAkSaENc/jlsHX06DiguJhuAQdDqg1GK8OQ7Qg/B6kvEeZrjkdlJLb2F7HTVBCxuS2Sb2M5tofxw0Nr2Po9CPegq/fDgOHZb4HUz3mOYSDK8glro8nMAaHP9RQe7fFKDU7ME9/B/BIC+3HKXnxCLc7D7EE7G6TY1XT56JzgHi7JmSukAPdriR5jQ+SCuN2ey3M2rNsypzBssc9NMGuIuGDOCD+poejkGMa4Mio9s01HRl7my+A8BxzFrnyuaRfmPRv7UHbvXwzBT7XijjzltSWyy5nXOaadwflsNAgs1+5LZVjZs47+Lw78EFb7utnOocSNpA64Y+oizfKYIXvaT3IDTbqg+gdvbJjq6eSmmLgyQZXZTZ1rg2BseiCgdlYEo3bfn2bJ4hgYwlnp2dfw45BdwGvrEIJvt3crs4U8roDMyRrHOY4yZgHNBIu0jUaIIRu1wvFtHZlayZzwYX+LFlNgJPAcLuFtR6IQbzcHSulodoxRv8ADe+zGvtfIXRuAdbna97INpijcvRNopDS+IKiNheHueXCQsFy1zeAuAeFrX5oIrubw1BtOmqaaqz+HHLHK0Mfls9zHMJ4dAPcg8G73CLJdsVVGXPMEQqonvBs50YcYRryJv8Aag57vcF0lXtWso6hrzFD43hgPLXfi5gwXI4+iUFnSbldkkECOYHqJnXHfXRBVeD8OiLbr9lyPcY3ipp3uacrnRGB7wediQ1v1oLP/uP2V/4j/mj+lBXODtj/AIBiZlKx5c2OSRoJ0JY6ne4B1udiPaEFmVu5nZksj5XmoLpHue4+KPWe4uPxepQVJvhwPBsuWD8Ge8xzNecryHFroy2/pADQhw5cigtzeBgKlroHVczpGzR0tmvDvRAja54u22upPvQQrcLh5tVSbQE2bwpvDgOU2JyhznAHlo5vvQRjeZhOPZW0IG0rnZHhkrcxu5jmyEEXtw9EH2lBv99+CKWjjbWQeJ4k1Q7xMzswJka+QkC2mo+tBIttYcp6rDlNNO5sclPSsfHMRe1mD8WbalrtBbrZBAd0OPjs6fwZ3f8ARJSM9/8Asn8pB24Bw6a8tQ9G9jB9PBtCnhoS4uqgHFhdn9OSTKHAnWzr39iD6Sp48rWt6AD3CyDS472nJTbPqp4SBJHE4sJ1s7gD7L39iCF/B5mc/Z873uLnOrJXOcTcuc6GAkk8ySUGj+Ex6tD86o+yFBI8a4B/tWgpDE9rKiKJmRzr5XNdG3Mx1rkagEGxt7UExwhsFlBSQ0rDfw2+k75Tybvd7XEoKkw7D4mLqhzeDDM4/wDKDPvOQWDszA3/AFlJtSrmEspu2GNrbMhZbK3U6ufluL6D0nadArXfX+e6L5lP/qHoL+QUBs3/AHxP0s3+kegv66CkqmTw8YMIP5QAH20xH8oQXHtb8hL9HJ90oKe+DtHmpK5vynMHvjcEHk+DlXCOespHkB5DHtb1MbnMf7rt+tBbeNdrspaGonkIAbG8Du9wytaL8y4hBWvwfdnyigq5Y7NfJJkic4HLmZHo4gcWhz+XySEE43f4Hj2YyQ+KZp5nZppiLXOpytHJtyT5nyQVnharbR4pqY5DlEzpYwTprLklZ7yAP1kF7yShoLnEAAEkk2AA1JJ6IKI3bSivxHU1rBeNnjPaezgIWH2tJKC+kFBN/wB8f2p/0aC/UFE/CX9eh+bUfbCgtLE2xpa2g/BYZhD4rWNkkLS4iKwztaOpHo68iUHswph6HZ9MylgvlZclx9Zzibuc7uT/AAQUx8If/H0f0Q/fFBJPhH/m+n/8yP3MiCLY62i52yNjUDXZfHZE557NDWNv2u8n9VBv97G7GM0rKigitJTxtY+No/KwsFs1hxe3jfiRfoEEU3EyU8u0c1XI507Yw2lDzdvotsQL65ms9UdM3RB9HhBFd6n5prfoT9oQabcXsSal2baoYWOlmdM1p0cGOZG1uYcichNuhCCO/CHopJ3bOhhYXyPfUNaxouSSIf8A9fkg1G+jElVSOo6KnqZITHTtdKYpHR5nH0ACWkEgZD/6kFa/7ZbS/wC86z/3Mv8AUguH4PuH5R4+0agOvMMkbn3LntzZpJCTqQXBovzylBcyCkN6WyZqrb9FFAwuIihe7oxjZ5HOc48hYe/RBd6CkNgbGmlxVUVDGHwoJJDI/kC+nLGtB+Vd17dAUEk38bempaGMU8r4nyzNbnY4scGtaXmzm6i5ACCsdzWy6mt2qyqkMj2wl0kszy513ZMrWl54uuRp0CD6O2t+Ql+jk+6UFY/B22VLFRzTSMLWzSNMd9C5rGkFwHS5sPIoK53oYeqNl7RfUwGSOOV7pYZmEtyueS50eYcCDfTmPag0v9o7U2zNHTOmlqHX9FhNmN6vcGgAAc3FB9QYR2CygpIaWPURt1dwzPOr3e1xKDcoKI3+YQlEw2nTsJaWgTlvFjo9GSm2tsoAvyyhBW1Ti7adVG2lfVzytNmiMEkv5BrsvpP8jdBf+5vBbtnUpdO21ROQ6QccjW3yR36i5J7nsgsFBSFHsiWTFVRUtZ+Jp3Z5ZDwANKGhoPNxvw6AoKz2vj7aM08kra+qja97nNjZPIxrGk6NDWuAAAsEGl2ntmpqcv4TUzTZb5fFlfJlva9s5Nr2HuQfR24p9S/Z5mqppZfEkPheI9zyI2NDLNzE2GYO9yDs35belpNnfiJHRySysjD2ktcG2L3WcNQfRt7UHz1QSVVfVQRPllnkc9rGl73SEAuubZiSANSfIoLy+EJTPko6WONpe91U1rWtFy4mKQAAIIFvg2HPSwbLEg/J0ohc5urWysIcW5uuunXKeiC1dystTJs1stXLJI58jywyOLneE2zG6nW12uPtQVdvbwa/Z1WytoQ5kUkgLMnGGcG4a0DkTqPaOiD6C2M6Y08JqQBMY2GUN4CQtGcDtmug9ckYcLOAI6EXGhuND3QZCDiYxcOIFxcA21ANrgHvYe5AMYPEA+xA8JvyR7gg5BBlBwEYuXWFzoTbUgXsCegufeg5oODIw2+UAXNzYWuTxJ7oMuaDxAKDLWgcBZAc0EEEXB0I6hAa0AWAsBoAOQHJBwmha8Fr2hzTxa4Ag+YKDqo6GKIWhiZGDxDGBt/PKEHpQEGCEHlg2bBG4vjgjY75TWNafeBdB60BBwbGBewAubmw4nhc99B7kDwW/JHuCB4Tfkj3BByAtwQYc0HiAfNBgRgcAB7EB0YJBIBI1BtwJFrjpobIM2vxQZaOiDpqYWvAD2hwDmuAIBs5rgWuF+YIuCg7g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38" name="Picture 14" descr="תוצאת תמונה עבור אוניברסיטת ח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49" y="5206772"/>
            <a:ext cx="987425" cy="783696"/>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p:cNvPicPr>
            <a:picLocks noChangeAspect="1"/>
          </p:cNvPicPr>
          <p:nvPr/>
        </p:nvPicPr>
        <p:blipFill>
          <a:blip r:embed="rId4"/>
          <a:stretch>
            <a:fillRect/>
          </a:stretch>
        </p:blipFill>
        <p:spPr>
          <a:xfrm>
            <a:off x="9115540" y="136593"/>
            <a:ext cx="2867025" cy="1866900"/>
          </a:xfrm>
          <a:prstGeom prst="rect">
            <a:avLst/>
          </a:prstGeom>
        </p:spPr>
      </p:pic>
      <p:pic>
        <p:nvPicPr>
          <p:cNvPr id="6" name="תמונה 5"/>
          <p:cNvPicPr>
            <a:picLocks noChangeAspect="1"/>
          </p:cNvPicPr>
          <p:nvPr/>
        </p:nvPicPr>
        <p:blipFill>
          <a:blip r:embed="rId5"/>
          <a:stretch>
            <a:fillRect/>
          </a:stretch>
        </p:blipFill>
        <p:spPr>
          <a:xfrm>
            <a:off x="9115540" y="2011208"/>
            <a:ext cx="2867025" cy="2139242"/>
          </a:xfrm>
          <a:prstGeom prst="rect">
            <a:avLst/>
          </a:prstGeom>
        </p:spPr>
      </p:pic>
      <p:pic>
        <p:nvPicPr>
          <p:cNvPr id="7" name="תמונה 6"/>
          <p:cNvPicPr>
            <a:picLocks noChangeAspect="1"/>
          </p:cNvPicPr>
          <p:nvPr/>
        </p:nvPicPr>
        <p:blipFill>
          <a:blip r:embed="rId6"/>
          <a:stretch>
            <a:fillRect/>
          </a:stretch>
        </p:blipFill>
        <p:spPr>
          <a:xfrm>
            <a:off x="9115540" y="4150450"/>
            <a:ext cx="2867025" cy="2101026"/>
          </a:xfrm>
          <a:prstGeom prst="rect">
            <a:avLst/>
          </a:prstGeom>
        </p:spPr>
      </p:pic>
      <p:pic>
        <p:nvPicPr>
          <p:cNvPr id="11" name="תמונה 10"/>
          <p:cNvPicPr>
            <a:picLocks noChangeAspect="1"/>
          </p:cNvPicPr>
          <p:nvPr/>
        </p:nvPicPr>
        <p:blipFill>
          <a:blip r:embed="rId7"/>
          <a:stretch>
            <a:fillRect/>
          </a:stretch>
        </p:blipFill>
        <p:spPr>
          <a:xfrm>
            <a:off x="26990" y="-1"/>
            <a:ext cx="3047215" cy="6359857"/>
          </a:xfrm>
          <a:prstGeom prst="rect">
            <a:avLst/>
          </a:prstGeom>
        </p:spPr>
      </p:pic>
    </p:spTree>
    <p:extLst>
      <p:ext uri="{BB962C8B-B14F-4D97-AF65-F5344CB8AC3E}">
        <p14:creationId xmlns:p14="http://schemas.microsoft.com/office/powerpoint/2010/main" val="391277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 y="313899"/>
            <a:ext cx="11522500" cy="4633606"/>
          </a:xfrm>
        </p:spPr>
        <p:txBody>
          <a:bodyPr>
            <a:normAutofit fontScale="90000"/>
          </a:bodyPr>
          <a:lstStyle/>
          <a:p>
            <a:pPr marL="571500" indent="-571500" algn="r">
              <a:lnSpc>
                <a:spcPct val="150000"/>
              </a:lnSpc>
              <a:buFont typeface="Wingdings" panose="05000000000000000000" pitchFamily="2" charset="2"/>
              <a:buChar char="Ø"/>
            </a:pPr>
            <a:r>
              <a:rPr lang="he-IL" sz="4400" b="1" dirty="0" smtClean="0">
                <a:latin typeface="David" panose="020E0502060401010101" pitchFamily="34" charset="-79"/>
                <a:cs typeface="David" panose="020E0502060401010101" pitchFamily="34" charset="-79"/>
              </a:rPr>
              <a:t>באיזו מידה פתרון שתי המדינות עדיין רלבנטי?</a:t>
            </a:r>
            <a:r>
              <a:rPr lang="he-IL" sz="4400" dirty="0" smtClean="0">
                <a:latin typeface="David" panose="020E0502060401010101" pitchFamily="34" charset="-79"/>
                <a:cs typeface="David" panose="020E0502060401010101" pitchFamily="34" charset="-79"/>
              </a:rPr>
              <a:t/>
            </a:r>
            <a:br>
              <a:rPr lang="he-IL" sz="4400" dirty="0" smtClean="0">
                <a:latin typeface="David" panose="020E0502060401010101" pitchFamily="34" charset="-79"/>
                <a:cs typeface="David" panose="020E0502060401010101" pitchFamily="34" charset="-79"/>
              </a:rPr>
            </a:br>
            <a:r>
              <a:rPr lang="he-IL" sz="4400" dirty="0" smtClean="0">
                <a:latin typeface="David" panose="020E0502060401010101" pitchFamily="34" charset="-79"/>
                <a:cs typeface="David" panose="020E0502060401010101" pitchFamily="34" charset="-79"/>
              </a:rPr>
              <a:t>1. </a:t>
            </a:r>
            <a:r>
              <a:rPr lang="he-IL" sz="4000" dirty="0" smtClean="0">
                <a:latin typeface="David" panose="020E0502060401010101" pitchFamily="34" charset="-79"/>
                <a:cs typeface="David" panose="020E0502060401010101" pitchFamily="34" charset="-79"/>
              </a:rPr>
              <a:t>למה מתכוונים במונח פתרון "שתי המדינות"?</a:t>
            </a:r>
            <a:br>
              <a:rPr lang="he-IL" sz="4000" dirty="0" smtClean="0">
                <a:latin typeface="David" panose="020E0502060401010101" pitchFamily="34" charset="-79"/>
                <a:cs typeface="David" panose="020E0502060401010101" pitchFamily="34" charset="-79"/>
              </a:rPr>
            </a:br>
            <a:r>
              <a:rPr lang="he-IL" sz="4000" dirty="0" smtClean="0">
                <a:latin typeface="David" panose="020E0502060401010101" pitchFamily="34" charset="-79"/>
                <a:cs typeface="David" panose="020E0502060401010101" pitchFamily="34" charset="-79"/>
              </a:rPr>
              <a:t>2. מה האלטרנטיבה שמציעים אלו הדוחים את </a:t>
            </a:r>
            <a:br>
              <a:rPr lang="he-IL" sz="4000" dirty="0" smtClean="0">
                <a:latin typeface="David" panose="020E0502060401010101" pitchFamily="34" charset="-79"/>
                <a:cs typeface="David" panose="020E0502060401010101" pitchFamily="34" charset="-79"/>
              </a:rPr>
            </a:br>
            <a:r>
              <a:rPr lang="he-IL" sz="4000" dirty="0">
                <a:latin typeface="David" panose="020E0502060401010101" pitchFamily="34" charset="-79"/>
                <a:cs typeface="David" panose="020E0502060401010101" pitchFamily="34" charset="-79"/>
              </a:rPr>
              <a:t> </a:t>
            </a:r>
            <a:r>
              <a:rPr lang="he-IL" sz="4000" dirty="0" smtClean="0">
                <a:latin typeface="David" panose="020E0502060401010101" pitchFamily="34" charset="-79"/>
                <a:cs typeface="David" panose="020E0502060401010101" pitchFamily="34" charset="-79"/>
              </a:rPr>
              <a:t>   פתרון שתי המדינות?</a:t>
            </a:r>
            <a:br>
              <a:rPr lang="he-IL" sz="4000" dirty="0" smtClean="0">
                <a:latin typeface="David" panose="020E0502060401010101" pitchFamily="34" charset="-79"/>
                <a:cs typeface="David" panose="020E0502060401010101" pitchFamily="34" charset="-79"/>
              </a:rPr>
            </a:br>
            <a:endParaRPr lang="he-IL" sz="4000" dirty="0">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a:blip r:embed="rId2"/>
          <a:stretch>
            <a:fillRect/>
          </a:stretch>
        </p:blipFill>
        <p:spPr>
          <a:xfrm>
            <a:off x="811500" y="3684341"/>
            <a:ext cx="3796395" cy="25263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46574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0" y="-1028889"/>
            <a:ext cx="12061777" cy="4940300"/>
          </a:xfrm>
        </p:spPr>
        <p:txBody>
          <a:bodyPr>
            <a:normAutofit/>
          </a:bodyPr>
          <a:lstStyle/>
          <a:p>
            <a:pPr marL="571500" indent="-571500" algn="r">
              <a:lnSpc>
                <a:spcPct val="150000"/>
              </a:lnSpc>
              <a:buFont typeface="Wingdings" panose="05000000000000000000" pitchFamily="2" charset="2"/>
              <a:buChar char="q"/>
            </a:pPr>
            <a:r>
              <a:rPr lang="he-IL" sz="4000" b="1" dirty="0" smtClean="0">
                <a:latin typeface="David" panose="020E0502060401010101" pitchFamily="34" charset="-79"/>
                <a:cs typeface="David" panose="020E0502060401010101" pitchFamily="34" charset="-79"/>
              </a:rPr>
              <a:t>עד כמה השליטה באזור יהודה ושומרון היא נכס לביטחון הלאומי ועד כמה היא נטל על הביטחון הלאומי?</a:t>
            </a:r>
            <a:r>
              <a:rPr lang="he-IL" sz="4000" dirty="0" smtClean="0">
                <a:latin typeface="David" panose="020E0502060401010101" pitchFamily="34" charset="-79"/>
                <a:cs typeface="David" panose="020E0502060401010101" pitchFamily="34" charset="-79"/>
              </a:rPr>
              <a:t/>
            </a:r>
            <a:br>
              <a:rPr lang="he-IL" sz="4000" dirty="0" smtClean="0">
                <a:latin typeface="David" panose="020E0502060401010101" pitchFamily="34" charset="-79"/>
                <a:cs typeface="David" panose="020E0502060401010101" pitchFamily="34" charset="-79"/>
              </a:rPr>
            </a:br>
            <a:r>
              <a:rPr lang="he-IL" sz="3200" dirty="0" smtClean="0">
                <a:latin typeface="David" panose="020E0502060401010101" pitchFamily="34" charset="-79"/>
                <a:cs typeface="David" panose="020E0502060401010101" pitchFamily="34" charset="-79"/>
              </a:rPr>
              <a:t>1. עד כמה ההתיישבות </a:t>
            </a:r>
            <a:r>
              <a:rPr lang="he-IL" sz="3200" dirty="0" err="1" smtClean="0">
                <a:latin typeface="David" panose="020E0502060401010101" pitchFamily="34" charset="-79"/>
                <a:cs typeface="David" panose="020E0502060401010101" pitchFamily="34" charset="-79"/>
              </a:rPr>
              <a:t>באיו"ש</a:t>
            </a:r>
            <a:r>
              <a:rPr lang="he-IL" sz="3200" dirty="0" smtClean="0">
                <a:latin typeface="David" panose="020E0502060401010101" pitchFamily="34" charset="-79"/>
                <a:cs typeface="David" panose="020E0502060401010101" pitchFamily="34" charset="-79"/>
              </a:rPr>
              <a:t> היא נכס או נטל על הביטחון הלאומי?</a:t>
            </a:r>
            <a:br>
              <a:rPr lang="he-IL" sz="3200" dirty="0" smtClean="0">
                <a:latin typeface="David" panose="020E0502060401010101" pitchFamily="34" charset="-79"/>
                <a:cs typeface="David" panose="020E0502060401010101" pitchFamily="34" charset="-79"/>
              </a:rPr>
            </a:br>
            <a:r>
              <a:rPr lang="he-IL" sz="3200" dirty="0" smtClean="0">
                <a:latin typeface="David" panose="020E0502060401010101" pitchFamily="34" charset="-79"/>
                <a:cs typeface="David" panose="020E0502060401010101" pitchFamily="34" charset="-79"/>
              </a:rPr>
              <a:t>2. עד כמה המשך הבניה מחוץ לגושים מהווה נכס או נטל על הביטחון הלאומי?</a:t>
            </a:r>
          </a:p>
        </p:txBody>
      </p:sp>
      <p:pic>
        <p:nvPicPr>
          <p:cNvPr id="3" name="תמונה 2"/>
          <p:cNvPicPr>
            <a:picLocks noChangeAspect="1"/>
          </p:cNvPicPr>
          <p:nvPr/>
        </p:nvPicPr>
        <p:blipFill>
          <a:blip r:embed="rId2"/>
          <a:stretch>
            <a:fillRect/>
          </a:stretch>
        </p:blipFill>
        <p:spPr>
          <a:xfrm>
            <a:off x="4121620" y="3817043"/>
            <a:ext cx="3829438" cy="24617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86214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55600" y="457200"/>
            <a:ext cx="11747500" cy="5257800"/>
          </a:xfrm>
        </p:spPr>
        <p:txBody>
          <a:bodyPr>
            <a:normAutofit/>
          </a:bodyPr>
          <a:lstStyle/>
          <a:p>
            <a:pPr marL="571500" indent="-571500" algn="r">
              <a:lnSpc>
                <a:spcPct val="150000"/>
              </a:lnSpc>
              <a:buFont typeface="Wingdings" panose="05000000000000000000" pitchFamily="2" charset="2"/>
              <a:buChar char="Ø"/>
            </a:pPr>
            <a:r>
              <a:rPr lang="he-IL" sz="3200" b="1" dirty="0" smtClean="0">
                <a:latin typeface="David" panose="020E0502060401010101" pitchFamily="34" charset="-79"/>
                <a:cs typeface="David" panose="020E0502060401010101" pitchFamily="34" charset="-79"/>
              </a:rPr>
              <a:t>מהי האסטרטגיה של כל אחד מהצדדים לנסות ולהוביל לפתרון הרצוי לו?</a:t>
            </a:r>
            <a:r>
              <a:rPr lang="he-IL" sz="4400" dirty="0" smtClean="0">
                <a:latin typeface="David" panose="020E0502060401010101" pitchFamily="34" charset="-79"/>
                <a:cs typeface="David" panose="020E0502060401010101" pitchFamily="34" charset="-79"/>
              </a:rPr>
              <a:t/>
            </a:r>
            <a:br>
              <a:rPr lang="he-IL" sz="4400" dirty="0" smtClean="0">
                <a:latin typeface="David" panose="020E0502060401010101" pitchFamily="34" charset="-79"/>
                <a:cs typeface="David" panose="020E0502060401010101" pitchFamily="34" charset="-79"/>
              </a:rPr>
            </a:br>
            <a:r>
              <a:rPr lang="he-IL" sz="4400" dirty="0" smtClean="0">
                <a:latin typeface="David" panose="020E0502060401010101" pitchFamily="34" charset="-79"/>
                <a:cs typeface="David" panose="020E0502060401010101" pitchFamily="34" charset="-79"/>
              </a:rPr>
              <a:t>1. </a:t>
            </a:r>
            <a:r>
              <a:rPr lang="he-IL" sz="3600" dirty="0" smtClean="0">
                <a:latin typeface="David" panose="020E0502060401010101" pitchFamily="34" charset="-79"/>
                <a:cs typeface="David" panose="020E0502060401010101" pitchFamily="34" charset="-79"/>
              </a:rPr>
              <a:t>ה"ימין" הישראלי.</a:t>
            </a:r>
            <a:br>
              <a:rPr lang="he-IL" sz="3600" dirty="0" smtClean="0">
                <a:latin typeface="David" panose="020E0502060401010101" pitchFamily="34" charset="-79"/>
                <a:cs typeface="David" panose="020E0502060401010101" pitchFamily="34" charset="-79"/>
              </a:rPr>
            </a:br>
            <a:r>
              <a:rPr lang="he-IL" sz="3600" dirty="0" smtClean="0">
                <a:latin typeface="David" panose="020E0502060401010101" pitchFamily="34" charset="-79"/>
                <a:cs typeface="David" panose="020E0502060401010101" pitchFamily="34" charset="-79"/>
              </a:rPr>
              <a:t>2. ה"שמאל" הישראלי.</a:t>
            </a:r>
            <a:br>
              <a:rPr lang="he-IL" sz="3600" dirty="0" smtClean="0">
                <a:latin typeface="David" panose="020E0502060401010101" pitchFamily="34" charset="-79"/>
                <a:cs typeface="David" panose="020E0502060401010101" pitchFamily="34" charset="-79"/>
              </a:rPr>
            </a:br>
            <a:r>
              <a:rPr lang="he-IL" sz="3600" dirty="0" smtClean="0">
                <a:latin typeface="David" panose="020E0502060401010101" pitchFamily="34" charset="-79"/>
                <a:cs typeface="David" panose="020E0502060401010101" pitchFamily="34" charset="-79"/>
              </a:rPr>
              <a:t>3. הרשות הפלסטינית.</a:t>
            </a:r>
            <a:r>
              <a:rPr lang="he-IL" sz="3600" dirty="0">
                <a:latin typeface="David" panose="020E0502060401010101" pitchFamily="34" charset="-79"/>
                <a:cs typeface="David" panose="020E0502060401010101" pitchFamily="34" charset="-79"/>
              </a:rPr>
              <a:t/>
            </a:r>
            <a:br>
              <a:rPr lang="he-IL" sz="3600" dirty="0">
                <a:latin typeface="David" panose="020E0502060401010101" pitchFamily="34" charset="-79"/>
                <a:cs typeface="David" panose="020E0502060401010101" pitchFamily="34" charset="-79"/>
              </a:rPr>
            </a:br>
            <a:r>
              <a:rPr lang="he-IL" sz="3600" dirty="0" smtClean="0">
                <a:latin typeface="David" panose="020E0502060401010101" pitchFamily="34" charset="-79"/>
                <a:cs typeface="David" panose="020E0502060401010101" pitchFamily="34" charset="-79"/>
              </a:rPr>
              <a:t/>
            </a:r>
            <a:br>
              <a:rPr lang="he-IL" sz="3600" dirty="0" smtClean="0">
                <a:latin typeface="David" panose="020E0502060401010101" pitchFamily="34" charset="-79"/>
                <a:cs typeface="David" panose="020E0502060401010101" pitchFamily="34" charset="-79"/>
              </a:rPr>
            </a:br>
            <a:endParaRPr lang="he-IL" sz="3600" dirty="0" smtClean="0">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a:blip r:embed="rId2"/>
          <a:stretch>
            <a:fillRect/>
          </a:stretch>
        </p:blipFill>
        <p:spPr>
          <a:xfrm>
            <a:off x="209456" y="2314645"/>
            <a:ext cx="4272697" cy="340035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169097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290512" y="280489"/>
            <a:ext cx="3994885" cy="2992308"/>
          </a:xfrm>
          <a:prstGeom prst="rect">
            <a:avLst/>
          </a:prstGeom>
        </p:spPr>
      </p:pic>
      <p:pic>
        <p:nvPicPr>
          <p:cNvPr id="6" name="תמונה 5"/>
          <p:cNvPicPr>
            <a:picLocks noChangeAspect="1"/>
          </p:cNvPicPr>
          <p:nvPr/>
        </p:nvPicPr>
        <p:blipFill>
          <a:blip r:embed="rId4"/>
          <a:stretch>
            <a:fillRect/>
          </a:stretch>
        </p:blipFill>
        <p:spPr>
          <a:xfrm>
            <a:off x="7490052" y="280488"/>
            <a:ext cx="4243965" cy="1998687"/>
          </a:xfrm>
          <a:prstGeom prst="rect">
            <a:avLst/>
          </a:prstGeom>
        </p:spPr>
      </p:pic>
      <p:pic>
        <p:nvPicPr>
          <p:cNvPr id="7" name="תמונה 6"/>
          <p:cNvPicPr>
            <a:picLocks noChangeAspect="1"/>
          </p:cNvPicPr>
          <p:nvPr/>
        </p:nvPicPr>
        <p:blipFill>
          <a:blip r:embed="rId5"/>
          <a:stretch>
            <a:fillRect/>
          </a:stretch>
        </p:blipFill>
        <p:spPr>
          <a:xfrm>
            <a:off x="3917850" y="2087434"/>
            <a:ext cx="4270807" cy="2310437"/>
          </a:xfrm>
          <a:prstGeom prst="rect">
            <a:avLst/>
          </a:prstGeom>
        </p:spPr>
      </p:pic>
      <p:pic>
        <p:nvPicPr>
          <p:cNvPr id="8" name="תמונה 7"/>
          <p:cNvPicPr>
            <a:picLocks noChangeAspect="1"/>
          </p:cNvPicPr>
          <p:nvPr/>
        </p:nvPicPr>
        <p:blipFill>
          <a:blip r:embed="rId6"/>
          <a:stretch>
            <a:fillRect/>
          </a:stretch>
        </p:blipFill>
        <p:spPr>
          <a:xfrm>
            <a:off x="3917850" y="280488"/>
            <a:ext cx="3572202" cy="1806946"/>
          </a:xfrm>
          <a:prstGeom prst="rect">
            <a:avLst/>
          </a:prstGeom>
        </p:spPr>
      </p:pic>
      <p:pic>
        <p:nvPicPr>
          <p:cNvPr id="9" name="תמונה 8"/>
          <p:cNvPicPr>
            <a:picLocks noChangeAspect="1"/>
          </p:cNvPicPr>
          <p:nvPr/>
        </p:nvPicPr>
        <p:blipFill>
          <a:blip r:embed="rId7"/>
          <a:stretch>
            <a:fillRect/>
          </a:stretch>
        </p:blipFill>
        <p:spPr>
          <a:xfrm>
            <a:off x="115511" y="3425219"/>
            <a:ext cx="3977341" cy="1945304"/>
          </a:xfrm>
          <a:prstGeom prst="rect">
            <a:avLst/>
          </a:prstGeom>
        </p:spPr>
      </p:pic>
      <p:pic>
        <p:nvPicPr>
          <p:cNvPr id="10" name="תמונה 9"/>
          <p:cNvPicPr>
            <a:picLocks noChangeAspect="1"/>
          </p:cNvPicPr>
          <p:nvPr/>
        </p:nvPicPr>
        <p:blipFill>
          <a:blip r:embed="rId8"/>
          <a:stretch>
            <a:fillRect/>
          </a:stretch>
        </p:blipFill>
        <p:spPr>
          <a:xfrm>
            <a:off x="8188658" y="2466985"/>
            <a:ext cx="3627338" cy="2413829"/>
          </a:xfrm>
          <a:prstGeom prst="rect">
            <a:avLst/>
          </a:prstGeom>
        </p:spPr>
      </p:pic>
      <p:pic>
        <p:nvPicPr>
          <p:cNvPr id="11" name="תמונה 10"/>
          <p:cNvPicPr>
            <a:picLocks noChangeAspect="1"/>
          </p:cNvPicPr>
          <p:nvPr/>
        </p:nvPicPr>
        <p:blipFill>
          <a:blip r:embed="rId9"/>
          <a:stretch>
            <a:fillRect/>
          </a:stretch>
        </p:blipFill>
        <p:spPr>
          <a:xfrm>
            <a:off x="4190102" y="4509117"/>
            <a:ext cx="3901305" cy="2348883"/>
          </a:xfrm>
          <a:prstGeom prst="rect">
            <a:avLst/>
          </a:prstGeom>
        </p:spPr>
      </p:pic>
      <p:pic>
        <p:nvPicPr>
          <p:cNvPr id="12" name="תמונה 11"/>
          <p:cNvPicPr>
            <a:picLocks noChangeAspect="1"/>
          </p:cNvPicPr>
          <p:nvPr/>
        </p:nvPicPr>
        <p:blipFill>
          <a:blip r:embed="rId10"/>
          <a:stretch>
            <a:fillRect/>
          </a:stretch>
        </p:blipFill>
        <p:spPr>
          <a:xfrm>
            <a:off x="8235805" y="4397871"/>
            <a:ext cx="3580191" cy="2352328"/>
          </a:xfrm>
          <a:prstGeom prst="rect">
            <a:avLst/>
          </a:prstGeom>
        </p:spPr>
      </p:pic>
      <p:pic>
        <p:nvPicPr>
          <p:cNvPr id="13" name="תמונה 12"/>
          <p:cNvPicPr>
            <a:picLocks noChangeAspect="1"/>
          </p:cNvPicPr>
          <p:nvPr/>
        </p:nvPicPr>
        <p:blipFill>
          <a:blip r:embed="rId11"/>
          <a:stretch>
            <a:fillRect/>
          </a:stretch>
        </p:blipFill>
        <p:spPr>
          <a:xfrm>
            <a:off x="395785" y="5079742"/>
            <a:ext cx="3841465" cy="1714500"/>
          </a:xfrm>
          <a:prstGeom prst="rect">
            <a:avLst/>
          </a:prstGeom>
        </p:spPr>
      </p:pic>
    </p:spTree>
    <p:extLst>
      <p:ext uri="{BB962C8B-B14F-4D97-AF65-F5344CB8AC3E}">
        <p14:creationId xmlns:p14="http://schemas.microsoft.com/office/powerpoint/2010/main" val="4256243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77921" y="370107"/>
            <a:ext cx="10604311" cy="6109365"/>
          </a:xfrm>
          <a:prstGeom prst="rect">
            <a:avLst/>
          </a:prstGeom>
        </p:spPr>
        <p:txBody>
          <a:bodyPr wrap="square">
            <a:spAutoFit/>
          </a:bodyPr>
          <a:lstStyle/>
          <a:p>
            <a:pPr lvl="0" algn="r" rtl="1">
              <a:lnSpc>
                <a:spcPct val="150000"/>
              </a:lnSpc>
              <a:spcAft>
                <a:spcPts val="0"/>
              </a:spcAft>
            </a:pPr>
            <a:r>
              <a:rPr lang="he-IL" sz="2800" b="1" u="sng" dirty="0">
                <a:latin typeface="David" panose="020E0502060401010101" pitchFamily="34" charset="-79"/>
                <a:ea typeface="Times New Roman" panose="02020603050405020304" pitchFamily="18" charset="0"/>
                <a:cs typeface="David" panose="020E0502060401010101" pitchFamily="34" charset="-79"/>
              </a:rPr>
              <a:t>מטרת הסיור</a:t>
            </a:r>
            <a:endParaRPr lang="en-US" sz="1200" dirty="0">
              <a:latin typeface="David" panose="020E0502060401010101" pitchFamily="34" charset="-79"/>
              <a:ea typeface="Times New Roman" panose="02020603050405020304" pitchFamily="18" charset="0"/>
              <a:cs typeface="David" panose="020E0502060401010101" pitchFamily="34" charset="-79"/>
            </a:endParaRPr>
          </a:p>
          <a:p>
            <a:pPr marL="228600" algn="r" rtl="1">
              <a:lnSpc>
                <a:spcPct val="150000"/>
              </a:lnSpc>
              <a:spcAft>
                <a:spcPts val="0"/>
              </a:spcAft>
            </a:pPr>
            <a:r>
              <a:rPr lang="he-IL" sz="2400" dirty="0">
                <a:latin typeface="David" panose="020E0502060401010101" pitchFamily="34" charset="-79"/>
                <a:ea typeface="Times New Roman" panose="02020603050405020304" pitchFamily="18" charset="0"/>
                <a:cs typeface="David" panose="020E0502060401010101" pitchFamily="34" charset="-79"/>
              </a:rPr>
              <a:t>הכרת </a:t>
            </a:r>
            <a:r>
              <a:rPr lang="he-IL" sz="2400" b="1" dirty="0">
                <a:latin typeface="David" panose="020E0502060401010101" pitchFamily="34" charset="-79"/>
                <a:ea typeface="Times New Roman" panose="02020603050405020304" pitchFamily="18" charset="0"/>
                <a:cs typeface="David" panose="020E0502060401010101" pitchFamily="34" charset="-79"/>
              </a:rPr>
              <a:t>אזור יהודה ושומרון </a:t>
            </a:r>
            <a:r>
              <a:rPr lang="he-IL" sz="2400" dirty="0">
                <a:latin typeface="David" panose="020E0502060401010101" pitchFamily="34" charset="-79"/>
                <a:ea typeface="Times New Roman" panose="02020603050405020304" pitchFamily="18" charset="0"/>
                <a:cs typeface="David" panose="020E0502060401010101" pitchFamily="34" charset="-79"/>
              </a:rPr>
              <a:t>על </a:t>
            </a:r>
            <a:r>
              <a:rPr lang="he-IL" sz="2400" dirty="0" smtClean="0">
                <a:latin typeface="David" panose="020E0502060401010101" pitchFamily="34" charset="-79"/>
                <a:ea typeface="Times New Roman" panose="02020603050405020304" pitchFamily="18" charset="0"/>
                <a:cs typeface="David" panose="020E0502060401010101" pitchFamily="34" charset="-79"/>
              </a:rPr>
              <a:t>כלל מרכיבי </a:t>
            </a:r>
            <a:r>
              <a:rPr lang="he-IL" sz="2400" dirty="0" err="1" smtClean="0">
                <a:latin typeface="David" panose="020E0502060401010101" pitchFamily="34" charset="-79"/>
                <a:ea typeface="Times New Roman" panose="02020603050405020304" pitchFamily="18" charset="0"/>
                <a:cs typeface="David" panose="020E0502060401010101" pitchFamily="34" charset="-79"/>
              </a:rPr>
              <a:t>הבטל"מ</a:t>
            </a:r>
            <a:r>
              <a:rPr lang="he-IL" sz="2400" dirty="0" smtClean="0">
                <a:latin typeface="David" panose="020E0502060401010101" pitchFamily="34" charset="-79"/>
                <a:ea typeface="Times New Roman" panose="02020603050405020304" pitchFamily="18" charset="0"/>
                <a:cs typeface="David" panose="020E0502060401010101" pitchFamily="34" charset="-79"/>
              </a:rPr>
              <a:t>, </a:t>
            </a:r>
            <a:r>
              <a:rPr lang="he-IL" sz="2400" dirty="0">
                <a:latin typeface="David" panose="020E0502060401010101" pitchFamily="34" charset="-79"/>
                <a:ea typeface="Times New Roman" panose="02020603050405020304" pitchFamily="18" charset="0"/>
                <a:cs typeface="David" panose="020E0502060401010101" pitchFamily="34" charset="-79"/>
              </a:rPr>
              <a:t>באופן בלתי אמצעי, תוך פיתוח הבנה עמוקה יותר באשר לחשיבותו, מאפייניו והשפעותיו על </a:t>
            </a:r>
            <a:r>
              <a:rPr lang="he-IL" sz="2400" dirty="0" err="1">
                <a:latin typeface="David" panose="020E0502060401010101" pitchFamily="34" charset="-79"/>
                <a:ea typeface="Times New Roman" panose="02020603050405020304" pitchFamily="18" charset="0"/>
                <a:cs typeface="David" panose="020E0502060401010101" pitchFamily="34" charset="-79"/>
              </a:rPr>
              <a:t>הבטל"מ</a:t>
            </a:r>
            <a:r>
              <a:rPr lang="he-IL" sz="2400" dirty="0">
                <a:latin typeface="David" panose="020E0502060401010101" pitchFamily="34" charset="-79"/>
                <a:ea typeface="Times New Roman" panose="02020603050405020304" pitchFamily="18" charset="0"/>
                <a:cs typeface="David" panose="020E0502060401010101" pitchFamily="34" charset="-79"/>
              </a:rPr>
              <a:t>.</a:t>
            </a:r>
            <a:endParaRPr lang="en-US" sz="1400" dirty="0">
              <a:latin typeface="David" panose="020E0502060401010101" pitchFamily="34" charset="-79"/>
              <a:ea typeface="Times New Roman" panose="02020603050405020304" pitchFamily="18" charset="0"/>
              <a:cs typeface="David" panose="020E0502060401010101" pitchFamily="34" charset="-79"/>
            </a:endParaRPr>
          </a:p>
          <a:p>
            <a:pPr marL="228600" algn="r" rtl="1">
              <a:lnSpc>
                <a:spcPct val="150000"/>
              </a:lnSpc>
              <a:spcAft>
                <a:spcPts val="0"/>
              </a:spcAft>
            </a:pPr>
            <a:r>
              <a:rPr lang="he-IL" sz="2000" dirty="0">
                <a:latin typeface="David" panose="020E0502060401010101" pitchFamily="34" charset="-79"/>
                <a:ea typeface="Times New Roman" panose="02020603050405020304" pitchFamily="18" charset="0"/>
                <a:cs typeface="David" panose="020E0502060401010101" pitchFamily="34" charset="-79"/>
              </a:rPr>
              <a:t> </a:t>
            </a:r>
            <a:endParaRPr lang="en-US" sz="1200" dirty="0">
              <a:latin typeface="David" panose="020E0502060401010101" pitchFamily="34" charset="-79"/>
              <a:ea typeface="Times New Roman" panose="02020603050405020304" pitchFamily="18" charset="0"/>
              <a:cs typeface="David" panose="020E0502060401010101" pitchFamily="34" charset="-79"/>
            </a:endParaRPr>
          </a:p>
          <a:p>
            <a:pPr lvl="0" algn="r" rtl="1">
              <a:lnSpc>
                <a:spcPct val="150000"/>
              </a:lnSpc>
              <a:spcAft>
                <a:spcPts val="1000"/>
              </a:spcAft>
            </a:pPr>
            <a:r>
              <a:rPr lang="he-IL" sz="2800" b="1" u="sng" dirty="0">
                <a:latin typeface="David" panose="020E0502060401010101" pitchFamily="34" charset="-79"/>
                <a:cs typeface="David" panose="020E0502060401010101" pitchFamily="34" charset="-79"/>
              </a:rPr>
              <a:t>מטרות משנה</a:t>
            </a:r>
            <a:endParaRPr lang="en-US" sz="2400" dirty="0">
              <a:latin typeface="David" panose="020E0502060401010101" pitchFamily="34" charset="-79"/>
              <a:cs typeface="David" panose="020E0502060401010101" pitchFamily="34" charset="-79"/>
            </a:endParaRPr>
          </a:p>
          <a:p>
            <a:pPr marL="342900" lvl="0" indent="-342900" algn="just" rtl="1">
              <a:lnSpc>
                <a:spcPct val="150000"/>
              </a:lnSpc>
              <a:spcAft>
                <a:spcPts val="1000"/>
              </a:spcAft>
              <a:buFont typeface="+mj-cs"/>
              <a:buAutoNum type="hebrew2Minus"/>
            </a:pPr>
            <a:r>
              <a:rPr lang="he-IL" sz="2400" dirty="0">
                <a:latin typeface="David" panose="020E0502060401010101" pitchFamily="34" charset="-79"/>
                <a:cs typeface="David" panose="020E0502060401010101" pitchFamily="34" charset="-79"/>
              </a:rPr>
              <a:t>הבנת </a:t>
            </a:r>
            <a:r>
              <a:rPr lang="he-IL" sz="2400" b="1" dirty="0" err="1">
                <a:latin typeface="David" panose="020E0502060401010101" pitchFamily="34" charset="-79"/>
                <a:cs typeface="David" panose="020E0502060401010101" pitchFamily="34" charset="-79"/>
              </a:rPr>
              <a:t>הגיאו</a:t>
            </a:r>
            <a:r>
              <a:rPr lang="he-IL" sz="2400" b="1" dirty="0">
                <a:latin typeface="David" panose="020E0502060401010101" pitchFamily="34" charset="-79"/>
                <a:cs typeface="David" panose="020E0502060401010101" pitchFamily="34" charset="-79"/>
              </a:rPr>
              <a:t>-פוליטיקה</a:t>
            </a:r>
            <a:r>
              <a:rPr lang="he-IL" sz="2400" dirty="0">
                <a:latin typeface="David" panose="020E0502060401010101" pitchFamily="34" charset="-79"/>
                <a:cs typeface="David" panose="020E0502060401010101" pitchFamily="34" charset="-79"/>
              </a:rPr>
              <a:t> של מרחב יהודה </a:t>
            </a:r>
            <a:r>
              <a:rPr lang="he-IL" sz="2400" dirty="0" smtClean="0">
                <a:latin typeface="David" panose="020E0502060401010101" pitchFamily="34" charset="-79"/>
                <a:cs typeface="David" panose="020E0502060401010101" pitchFamily="34" charset="-79"/>
              </a:rPr>
              <a:t>ושומרון </a:t>
            </a:r>
            <a:r>
              <a:rPr lang="he-IL" sz="2400" dirty="0">
                <a:latin typeface="David" panose="020E0502060401010101" pitchFamily="34" charset="-79"/>
                <a:cs typeface="David" panose="020E0502060401010101" pitchFamily="34" charset="-79"/>
              </a:rPr>
              <a:t>ובפרט ההקשר הנוגע לסכסוך הישראלי-פלסטיני.</a:t>
            </a:r>
            <a:endParaRPr lang="en-US" sz="2400" dirty="0">
              <a:latin typeface="David" panose="020E0502060401010101" pitchFamily="34" charset="-79"/>
              <a:cs typeface="David" panose="020E0502060401010101" pitchFamily="34" charset="-79"/>
            </a:endParaRPr>
          </a:p>
          <a:p>
            <a:pPr marL="342900" lvl="0" indent="-342900" algn="just" rtl="1">
              <a:lnSpc>
                <a:spcPct val="150000"/>
              </a:lnSpc>
              <a:spcAft>
                <a:spcPts val="1000"/>
              </a:spcAft>
              <a:buFont typeface="+mj-cs"/>
              <a:buAutoNum type="hebrew2Minus"/>
            </a:pPr>
            <a:r>
              <a:rPr lang="he-IL" sz="2400" dirty="0">
                <a:latin typeface="David" panose="020E0502060401010101" pitchFamily="34" charset="-79"/>
                <a:cs typeface="David" panose="020E0502060401010101" pitchFamily="34" charset="-79"/>
              </a:rPr>
              <a:t>היכרות עם </a:t>
            </a:r>
            <a:r>
              <a:rPr lang="he-IL" sz="2400" b="1" dirty="0">
                <a:latin typeface="David" panose="020E0502060401010101" pitchFamily="34" charset="-79"/>
                <a:cs typeface="David" panose="020E0502060401010101" pitchFamily="34" charset="-79"/>
              </a:rPr>
              <a:t>המציאות המשתנה </a:t>
            </a:r>
            <a:r>
              <a:rPr lang="he-IL" sz="2400" dirty="0">
                <a:latin typeface="David" panose="020E0502060401010101" pitchFamily="34" charset="-79"/>
                <a:cs typeface="David" panose="020E0502060401010101" pitchFamily="34" charset="-79"/>
              </a:rPr>
              <a:t>בשנים האחרונות והשפעתה על </a:t>
            </a:r>
            <a:r>
              <a:rPr lang="he-IL" sz="2400" dirty="0" err="1">
                <a:latin typeface="David" panose="020E0502060401010101" pitchFamily="34" charset="-79"/>
                <a:cs typeface="David" panose="020E0502060401010101" pitchFamily="34" charset="-79"/>
              </a:rPr>
              <a:t>הבטל"מ</a:t>
            </a:r>
            <a:r>
              <a:rPr lang="he-IL" sz="2400" dirty="0">
                <a:latin typeface="David" panose="020E0502060401010101" pitchFamily="34" charset="-79"/>
                <a:cs typeface="David" panose="020E0502060401010101" pitchFamily="34" charset="-79"/>
              </a:rPr>
              <a:t>.</a:t>
            </a:r>
            <a:endParaRPr lang="en-US" sz="2400" dirty="0">
              <a:latin typeface="David" panose="020E0502060401010101" pitchFamily="34" charset="-79"/>
              <a:cs typeface="David" panose="020E0502060401010101" pitchFamily="34" charset="-79"/>
            </a:endParaRPr>
          </a:p>
          <a:p>
            <a:pPr marL="342900" lvl="0" indent="-342900" algn="just" rtl="1">
              <a:lnSpc>
                <a:spcPct val="150000"/>
              </a:lnSpc>
              <a:spcAft>
                <a:spcPts val="1000"/>
              </a:spcAft>
              <a:buFont typeface="+mj-cs"/>
              <a:buAutoNum type="hebrew2Minus"/>
            </a:pPr>
            <a:r>
              <a:rPr lang="he-IL" sz="2400" dirty="0">
                <a:latin typeface="David" panose="020E0502060401010101" pitchFamily="34" charset="-79"/>
                <a:cs typeface="David" panose="020E0502060401010101" pitchFamily="34" charset="-79"/>
              </a:rPr>
              <a:t>מיקוד בכל אחת מרגלי </a:t>
            </a:r>
            <a:r>
              <a:rPr lang="he-IL" sz="2400" dirty="0" err="1">
                <a:latin typeface="David" panose="020E0502060401010101" pitchFamily="34" charset="-79"/>
                <a:cs typeface="David" panose="020E0502060401010101" pitchFamily="34" charset="-79"/>
              </a:rPr>
              <a:t>הבטל"מ</a:t>
            </a:r>
            <a:r>
              <a:rPr lang="he-IL" sz="2400" dirty="0">
                <a:latin typeface="David" panose="020E0502060401010101" pitchFamily="34" charset="-79"/>
                <a:cs typeface="David" panose="020E0502060401010101" pitchFamily="34" charset="-79"/>
              </a:rPr>
              <a:t> הרלוונטיים למרחב – </a:t>
            </a:r>
            <a:r>
              <a:rPr lang="he-IL" sz="2400" b="1" dirty="0">
                <a:latin typeface="David" panose="020E0502060401010101" pitchFamily="34" charset="-79"/>
                <a:cs typeface="David" panose="020E0502060401010101" pitchFamily="34" charset="-79"/>
              </a:rPr>
              <a:t>מדיני, ביטחוני, חברתי וכלכלי</a:t>
            </a:r>
            <a:r>
              <a:rPr lang="he-IL" sz="2400" dirty="0">
                <a:latin typeface="David" panose="020E0502060401010101" pitchFamily="34" charset="-79"/>
                <a:cs typeface="David" panose="020E0502060401010101" pitchFamily="34" charset="-79"/>
              </a:rPr>
              <a:t> דרך מפגש עם תושבים ובעלי תפקידים במרחב ויכולת הבנה ולימוד ישיר באמצעותם. </a:t>
            </a:r>
            <a:endParaRPr lang="en-US" sz="2400" dirty="0">
              <a:effectLst/>
              <a:latin typeface="David" panose="020E0502060401010101" pitchFamily="34" charset="-79"/>
              <a:cs typeface="David" panose="020E0502060401010101" pitchFamily="34" charset="-79"/>
            </a:endParaRPr>
          </a:p>
        </p:txBody>
      </p:sp>
      <p:cxnSp>
        <p:nvCxnSpPr>
          <p:cNvPr id="3" name="מחבר ישר 2"/>
          <p:cNvCxnSpPr/>
          <p:nvPr/>
        </p:nvCxnSpPr>
        <p:spPr>
          <a:xfrm>
            <a:off x="1187355" y="1733266"/>
            <a:ext cx="99901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תמונה 4"/>
          <p:cNvPicPr>
            <a:picLocks noChangeAspect="1"/>
          </p:cNvPicPr>
          <p:nvPr/>
        </p:nvPicPr>
        <p:blipFill>
          <a:blip r:embed="rId2"/>
          <a:stretch>
            <a:fillRect/>
          </a:stretch>
        </p:blipFill>
        <p:spPr>
          <a:xfrm>
            <a:off x="360656" y="1575300"/>
            <a:ext cx="1973115" cy="1973115"/>
          </a:xfrm>
          <a:prstGeom prst="rect">
            <a:avLst/>
          </a:prstGeom>
        </p:spPr>
      </p:pic>
    </p:spTree>
    <p:extLst>
      <p:ext uri="{BB962C8B-B14F-4D97-AF65-F5344CB8AC3E}">
        <p14:creationId xmlns:p14="http://schemas.microsoft.com/office/powerpoint/2010/main" val="297543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70388" y="264720"/>
            <a:ext cx="5262629" cy="1261605"/>
          </a:xfrm>
        </p:spPr>
        <p:txBody>
          <a:bodyPr>
            <a:normAutofit fontScale="90000"/>
          </a:bodyPr>
          <a:lstStyle/>
          <a:p>
            <a:pPr algn="ctr"/>
            <a:r>
              <a:rPr lang="he-IL" sz="60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סיור </a:t>
            </a:r>
            <a:r>
              <a:rPr lang="he-IL" sz="6000" b="1" dirty="0" err="1"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איו"ש</a:t>
            </a:r>
            <a:r>
              <a:rPr lang="he-IL"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dirty="0" err="1"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ההגיון</a:t>
            </a:r>
            <a:r>
              <a:rPr lang="he-IL"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המסדר</a:t>
            </a:r>
            <a:endPar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4" name="Text Box 84"/>
          <p:cNvSpPr txBox="1">
            <a:spLocks noChangeArrowheads="1"/>
          </p:cNvSpPr>
          <p:nvPr/>
        </p:nvSpPr>
        <p:spPr bwMode="auto">
          <a:xfrm>
            <a:off x="7346950" y="1783721"/>
            <a:ext cx="2819400" cy="21310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r" rtl="1">
              <a:spcAft>
                <a:spcPts val="0"/>
              </a:spcAft>
            </a:pPr>
            <a:r>
              <a:rPr lang="he-IL" sz="1600" b="1" dirty="0">
                <a:latin typeface="Times New Roman" panose="02020603050405020304" pitchFamily="18" charset="0"/>
                <a:ea typeface="Times New Roman" panose="02020603050405020304" pitchFamily="18" charset="0"/>
                <a:cs typeface="David" panose="020E0502060401010101" pitchFamily="34" charset="-79"/>
              </a:rPr>
              <a:t>אזור יהודה ושומרון כמרחב בטחוני וכאזור חיכוך – </a:t>
            </a:r>
            <a:r>
              <a:rPr lang="he-IL" sz="1600" dirty="0">
                <a:latin typeface="Times New Roman" panose="02020603050405020304" pitchFamily="18" charset="0"/>
                <a:ea typeface="Times New Roman" panose="02020603050405020304" pitchFamily="18" charset="0"/>
                <a:cs typeface="David" panose="020E0502060401010101" pitchFamily="34" charset="-79"/>
              </a:rPr>
              <a:t>המשמעות הגיאוגרפית של הרי יהודה ושומרון ביחס לשפלה ומישור החוף. </a:t>
            </a:r>
            <a:endParaRPr lang="en-US" sz="1100" dirty="0">
              <a:latin typeface="Times New Roman" panose="02020603050405020304" pitchFamily="18" charset="0"/>
              <a:ea typeface="Times New Roman" panose="02020603050405020304" pitchFamily="18" charset="0"/>
              <a:cs typeface="David" panose="020E0502060401010101" pitchFamily="34" charset="-79"/>
            </a:endParaRPr>
          </a:p>
          <a:p>
            <a:pPr algn="r" rtl="1">
              <a:spcAft>
                <a:spcPts val="0"/>
              </a:spcAft>
            </a:pPr>
            <a:r>
              <a:rPr lang="he-IL" sz="1600" b="1" dirty="0">
                <a:latin typeface="Times New Roman" panose="02020603050405020304" pitchFamily="18" charset="0"/>
                <a:ea typeface="Times New Roman" panose="02020603050405020304" pitchFamily="18" charset="0"/>
                <a:cs typeface="David" panose="020E0502060401010101" pitchFamily="34" charset="-79"/>
              </a:rPr>
              <a:t>הגנה במרחב מעורב של אוכלוסיות ישראליות ופלסטיניות.</a:t>
            </a:r>
            <a:endParaRPr lang="en-US" sz="11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5" name="Text Box 85"/>
          <p:cNvSpPr txBox="1">
            <a:spLocks noChangeArrowheads="1"/>
          </p:cNvSpPr>
          <p:nvPr/>
        </p:nvSpPr>
        <p:spPr bwMode="auto">
          <a:xfrm>
            <a:off x="1947227" y="1832618"/>
            <a:ext cx="2828925" cy="187451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r" rtl="1">
              <a:lnSpc>
                <a:spcPct val="150000"/>
              </a:lnSpc>
              <a:spcAft>
                <a:spcPts val="0"/>
              </a:spcAft>
            </a:pPr>
            <a:r>
              <a:rPr lang="he-IL" sz="1600" dirty="0">
                <a:latin typeface="Times New Roman" panose="02020603050405020304" pitchFamily="18" charset="0"/>
                <a:ea typeface="Times New Roman" panose="02020603050405020304" pitchFamily="18" charset="0"/>
                <a:cs typeface="David" panose="020E0502060401010101" pitchFamily="34" charset="-79"/>
              </a:rPr>
              <a:t>הבנת </a:t>
            </a:r>
            <a:r>
              <a:rPr lang="he-IL" sz="1600" b="1" dirty="0">
                <a:latin typeface="Times New Roman" panose="02020603050405020304" pitchFamily="18" charset="0"/>
                <a:ea typeface="Times New Roman" panose="02020603050405020304" pitchFamily="18" charset="0"/>
                <a:cs typeface="David" panose="020E0502060401010101" pitchFamily="34" charset="-79"/>
              </a:rPr>
              <a:t>השחקנים באזור- </a:t>
            </a:r>
            <a:r>
              <a:rPr lang="he-IL" sz="1600" dirty="0" smtClean="0">
                <a:latin typeface="Times New Roman" panose="02020603050405020304" pitchFamily="18" charset="0"/>
                <a:ea typeface="Times New Roman" panose="02020603050405020304" pitchFamily="18" charset="0"/>
                <a:cs typeface="David" panose="020E0502060401010101" pitchFamily="34" charset="-79"/>
              </a:rPr>
              <a:t>רש"פ, </a:t>
            </a:r>
            <a:r>
              <a:rPr lang="he-IL" sz="1600" dirty="0">
                <a:latin typeface="Times New Roman" panose="02020603050405020304" pitchFamily="18" charset="0"/>
                <a:ea typeface="Times New Roman" panose="02020603050405020304" pitchFamily="18" charset="0"/>
                <a:cs typeface="David" panose="020E0502060401010101" pitchFamily="34" charset="-79"/>
              </a:rPr>
              <a:t>התיישבות ישראלית, מדינת ישראל.</a:t>
            </a:r>
            <a:endParaRPr lang="en-US" sz="1600" dirty="0">
              <a:latin typeface="Times New Roman" panose="02020603050405020304" pitchFamily="18" charset="0"/>
              <a:ea typeface="Times New Roman" panose="02020603050405020304" pitchFamily="18" charset="0"/>
              <a:cs typeface="David" panose="020E0502060401010101" pitchFamily="34" charset="-79"/>
            </a:endParaRPr>
          </a:p>
          <a:p>
            <a:pPr algn="r" rtl="1">
              <a:lnSpc>
                <a:spcPct val="150000"/>
              </a:lnSpc>
              <a:spcAft>
                <a:spcPts val="0"/>
              </a:spcAft>
            </a:pPr>
            <a:r>
              <a:rPr lang="he-IL" sz="1600"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smtClean="0">
                <a:latin typeface="Times New Roman" panose="02020603050405020304" pitchFamily="18" charset="0"/>
                <a:ea typeface="Times New Roman" panose="02020603050405020304" pitchFamily="18" charset="0"/>
                <a:cs typeface="David" panose="020E0502060401010101" pitchFamily="34" charset="-79"/>
              </a:rPr>
              <a:t>המשמעות </a:t>
            </a:r>
            <a:r>
              <a:rPr lang="he-IL" sz="1600" dirty="0">
                <a:latin typeface="Times New Roman" panose="02020603050405020304" pitchFamily="18" charset="0"/>
                <a:ea typeface="Times New Roman" panose="02020603050405020304" pitchFamily="18" charset="0"/>
                <a:cs typeface="David" panose="020E0502060401010101" pitchFamily="34" charset="-79"/>
              </a:rPr>
              <a:t>של יהודה ושומרון </a:t>
            </a:r>
            <a:r>
              <a:rPr lang="he-IL" sz="1600" b="1" dirty="0">
                <a:latin typeface="Times New Roman" panose="02020603050405020304" pitchFamily="18" charset="0"/>
                <a:ea typeface="Times New Roman" panose="02020603050405020304" pitchFamily="18" charset="0"/>
                <a:cs typeface="David" panose="020E0502060401010101" pitchFamily="34" charset="-79"/>
              </a:rPr>
              <a:t>בהקשרים מדיניים </a:t>
            </a:r>
            <a:r>
              <a:rPr lang="he-IL" sz="1600" dirty="0">
                <a:latin typeface="Times New Roman" panose="02020603050405020304" pitchFamily="18" charset="0"/>
                <a:ea typeface="Times New Roman" panose="02020603050405020304" pitchFamily="18" charset="0"/>
                <a:cs typeface="David" panose="020E0502060401010101" pitchFamily="34" charset="-79"/>
              </a:rPr>
              <a:t>רחבים.</a:t>
            </a:r>
            <a:endParaRPr lang="en-US" sz="1600" dirty="0">
              <a:latin typeface="Times New Roman" panose="02020603050405020304" pitchFamily="18" charset="0"/>
              <a:ea typeface="Times New Roman" panose="02020603050405020304" pitchFamily="18" charset="0"/>
              <a:cs typeface="David" panose="020E0502060401010101" pitchFamily="34" charset="-79"/>
            </a:endParaRPr>
          </a:p>
          <a:p>
            <a:pPr algn="r" rtl="1">
              <a:lnSpc>
                <a:spcPct val="150000"/>
              </a:lnSpc>
              <a:spcAft>
                <a:spcPts val="0"/>
              </a:spcAft>
            </a:pPr>
            <a:r>
              <a:rPr lang="he-IL" sz="1600"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smtClean="0">
                <a:latin typeface="Times New Roman" panose="02020603050405020304" pitchFamily="18" charset="0"/>
                <a:ea typeface="Times New Roman" panose="02020603050405020304" pitchFamily="18" charset="0"/>
                <a:cs typeface="David" panose="020E0502060401010101" pitchFamily="34" charset="-79"/>
              </a:rPr>
              <a:t>כיוונים </a:t>
            </a:r>
            <a:r>
              <a:rPr lang="he-IL" sz="1600" dirty="0">
                <a:latin typeface="Times New Roman" panose="02020603050405020304" pitchFamily="18" charset="0"/>
                <a:ea typeface="Times New Roman" panose="02020603050405020304" pitchFamily="18" charset="0"/>
                <a:cs typeface="David" panose="020E0502060401010101" pitchFamily="34" charset="-79"/>
              </a:rPr>
              <a:t>אפשריים </a:t>
            </a:r>
            <a:r>
              <a:rPr lang="he-IL" sz="1600" b="1" dirty="0">
                <a:latin typeface="Times New Roman" panose="02020603050405020304" pitchFamily="18" charset="0"/>
                <a:ea typeface="Times New Roman" panose="02020603050405020304" pitchFamily="18" charset="0"/>
                <a:cs typeface="David" panose="020E0502060401010101" pitchFamily="34" charset="-79"/>
              </a:rPr>
              <a:t>לסיום </a:t>
            </a:r>
            <a:r>
              <a:rPr lang="he-IL" sz="1600" b="1" dirty="0" smtClean="0">
                <a:latin typeface="Times New Roman" panose="02020603050405020304" pitchFamily="18" charset="0"/>
                <a:ea typeface="Times New Roman" panose="02020603050405020304" pitchFamily="18" charset="0"/>
                <a:cs typeface="David" panose="020E0502060401010101" pitchFamily="34" charset="-79"/>
              </a:rPr>
              <a:t>הסכסוך.</a:t>
            </a:r>
            <a:endParaRPr lang="en-US" sz="1600" b="1"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6" name="Text Box 86"/>
          <p:cNvSpPr txBox="1">
            <a:spLocks noChangeArrowheads="1"/>
          </p:cNvSpPr>
          <p:nvPr/>
        </p:nvSpPr>
        <p:spPr bwMode="auto">
          <a:xfrm>
            <a:off x="1947227" y="4438016"/>
            <a:ext cx="2828925" cy="183451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r" rtl="1">
              <a:lnSpc>
                <a:spcPct val="150000"/>
              </a:lnSpc>
              <a:spcAft>
                <a:spcPts val="0"/>
              </a:spcAft>
            </a:pPr>
            <a:r>
              <a:rPr lang="he-IL" sz="1600" b="1" dirty="0">
                <a:latin typeface="Times New Roman" panose="02020603050405020304" pitchFamily="18" charset="0"/>
                <a:ea typeface="Times New Roman" panose="02020603050405020304" pitchFamily="18" charset="0"/>
                <a:cs typeface="David" panose="020E0502060401010101" pitchFamily="34" charset="-79"/>
              </a:rPr>
              <a:t>ההקשרים הכלכליים </a:t>
            </a:r>
            <a:r>
              <a:rPr lang="he-IL" sz="1600" dirty="0" smtClean="0">
                <a:latin typeface="Times New Roman" panose="02020603050405020304" pitchFamily="18" charset="0"/>
                <a:ea typeface="Times New Roman" panose="02020603050405020304" pitchFamily="18" charset="0"/>
                <a:cs typeface="David" panose="020E0502060401010101" pitchFamily="34" charset="-79"/>
              </a:rPr>
              <a:t>בתוך </a:t>
            </a:r>
            <a:r>
              <a:rPr lang="he-IL" sz="1600" dirty="0" err="1">
                <a:latin typeface="Times New Roman" panose="02020603050405020304" pitchFamily="18" charset="0"/>
                <a:ea typeface="Times New Roman" panose="02020603050405020304" pitchFamily="18" charset="0"/>
                <a:cs typeface="David" panose="020E0502060401010101" pitchFamily="34" charset="-79"/>
              </a:rPr>
              <a:t>איו"ש</a:t>
            </a:r>
            <a:r>
              <a:rPr lang="he-IL" sz="1600" dirty="0" smtClean="0">
                <a:latin typeface="Times New Roman" panose="02020603050405020304" pitchFamily="18" charset="0"/>
                <a:ea typeface="Times New Roman" panose="02020603050405020304" pitchFamily="18" charset="0"/>
                <a:cs typeface="David" panose="020E0502060401010101" pitchFamily="34" charset="-79"/>
              </a:rPr>
              <a:t>, ובין </a:t>
            </a:r>
            <a:r>
              <a:rPr lang="he-IL" sz="1600" dirty="0" err="1" smtClean="0">
                <a:latin typeface="Times New Roman" panose="02020603050405020304" pitchFamily="18" charset="0"/>
                <a:ea typeface="Times New Roman" panose="02020603050405020304" pitchFamily="18" charset="0"/>
                <a:cs typeface="David" panose="020E0502060401010101" pitchFamily="34" charset="-79"/>
              </a:rPr>
              <a:t>איו"ש</a:t>
            </a:r>
            <a:r>
              <a:rPr lang="he-IL" sz="1600" dirty="0" smtClean="0">
                <a:latin typeface="Times New Roman" panose="02020603050405020304" pitchFamily="18" charset="0"/>
                <a:ea typeface="Times New Roman" panose="02020603050405020304" pitchFamily="18" charset="0"/>
                <a:cs typeface="David" panose="020E0502060401010101" pitchFamily="34" charset="-79"/>
              </a:rPr>
              <a:t> לישראל ועזה.</a:t>
            </a:r>
            <a:endParaRPr lang="en-US" sz="1600" dirty="0">
              <a:latin typeface="Times New Roman" panose="02020603050405020304" pitchFamily="18" charset="0"/>
              <a:ea typeface="Times New Roman" panose="02020603050405020304" pitchFamily="18" charset="0"/>
              <a:cs typeface="David" panose="020E0502060401010101" pitchFamily="34" charset="-79"/>
            </a:endParaRPr>
          </a:p>
          <a:p>
            <a:pPr algn="r" rtl="1">
              <a:lnSpc>
                <a:spcPct val="150000"/>
              </a:lnSpc>
              <a:spcAft>
                <a:spcPts val="0"/>
              </a:spcAft>
            </a:pPr>
            <a:r>
              <a:rPr lang="he-IL" sz="1600"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smtClean="0">
                <a:latin typeface="Times New Roman" panose="02020603050405020304" pitchFamily="18" charset="0"/>
                <a:ea typeface="Times New Roman" panose="02020603050405020304" pitchFamily="18" charset="0"/>
                <a:cs typeface="David" panose="020E0502060401010101" pitchFamily="34" charset="-79"/>
              </a:rPr>
              <a:t>הבנת המרכיבים הכלכליים </a:t>
            </a:r>
            <a:r>
              <a:rPr lang="he-IL" sz="1600" b="1" dirty="0">
                <a:latin typeface="Times New Roman" panose="02020603050405020304" pitchFamily="18" charset="0"/>
                <a:ea typeface="Times New Roman" panose="02020603050405020304" pitchFamily="18" charset="0"/>
                <a:cs typeface="David" panose="020E0502060401010101" pitchFamily="34" charset="-79"/>
              </a:rPr>
              <a:t>בכלכלה </a:t>
            </a:r>
            <a:r>
              <a:rPr lang="he-IL" sz="1600" b="1" dirty="0" smtClean="0">
                <a:latin typeface="Times New Roman" panose="02020603050405020304" pitchFamily="18" charset="0"/>
                <a:ea typeface="Times New Roman" panose="02020603050405020304" pitchFamily="18" charset="0"/>
                <a:cs typeface="David" panose="020E0502060401010101" pitchFamily="34" charset="-79"/>
              </a:rPr>
              <a:t>הפלשתינית.</a:t>
            </a:r>
            <a:endParaRPr lang="en-US" sz="1600" b="1"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7" name="Text Box 87"/>
          <p:cNvSpPr txBox="1">
            <a:spLocks noChangeArrowheads="1"/>
          </p:cNvSpPr>
          <p:nvPr/>
        </p:nvSpPr>
        <p:spPr bwMode="auto">
          <a:xfrm>
            <a:off x="7346951" y="4036694"/>
            <a:ext cx="2819400" cy="22358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r" rtl="1">
              <a:lnSpc>
                <a:spcPct val="150000"/>
              </a:lnSpc>
              <a:spcAft>
                <a:spcPts val="0"/>
              </a:spcAft>
            </a:pPr>
            <a:r>
              <a:rPr lang="he-IL" sz="1600" dirty="0">
                <a:latin typeface="Times New Roman" panose="02020603050405020304" pitchFamily="18" charset="0"/>
                <a:ea typeface="Times New Roman" panose="02020603050405020304" pitchFamily="18" charset="0"/>
                <a:cs typeface="David" panose="020E0502060401010101" pitchFamily="34" charset="-79"/>
              </a:rPr>
              <a:t>הכרת </a:t>
            </a:r>
            <a:r>
              <a:rPr lang="he-IL" sz="1600" b="1" dirty="0" err="1">
                <a:latin typeface="Times New Roman" panose="02020603050405020304" pitchFamily="18" charset="0"/>
                <a:ea typeface="Times New Roman" panose="02020603050405020304" pitchFamily="18" charset="0"/>
                <a:cs typeface="David" panose="020E0502060401010101" pitchFamily="34" charset="-79"/>
              </a:rPr>
              <a:t>האוכלוסיה</a:t>
            </a:r>
            <a:r>
              <a:rPr lang="he-IL" sz="1600" b="1"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a:latin typeface="Times New Roman" panose="02020603050405020304" pitchFamily="18" charset="0"/>
                <a:ea typeface="Times New Roman" panose="02020603050405020304" pitchFamily="18" charset="0"/>
                <a:cs typeface="David" panose="020E0502060401010101" pitchFamily="34" charset="-79"/>
              </a:rPr>
              <a:t>שגרה </a:t>
            </a:r>
            <a:r>
              <a:rPr lang="he-IL" sz="1600" dirty="0" smtClean="0">
                <a:latin typeface="Times New Roman" panose="02020603050405020304" pitchFamily="18" charset="0"/>
                <a:ea typeface="Times New Roman" panose="02020603050405020304" pitchFamily="18" charset="0"/>
                <a:cs typeface="David" panose="020E0502060401010101" pitchFamily="34" charset="-79"/>
              </a:rPr>
              <a:t>במרחב.</a:t>
            </a:r>
            <a:endParaRPr lang="en-US" sz="1100" dirty="0">
              <a:latin typeface="Times New Roman" panose="02020603050405020304" pitchFamily="18" charset="0"/>
              <a:ea typeface="Times New Roman" panose="02020603050405020304" pitchFamily="18" charset="0"/>
              <a:cs typeface="David" panose="020E0502060401010101" pitchFamily="34" charset="-79"/>
            </a:endParaRPr>
          </a:p>
          <a:p>
            <a:pPr algn="r" rtl="1">
              <a:lnSpc>
                <a:spcPct val="150000"/>
              </a:lnSpc>
              <a:spcAft>
                <a:spcPts val="0"/>
              </a:spcAft>
            </a:pPr>
            <a:r>
              <a:rPr lang="he-IL" sz="1600"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smtClean="0">
                <a:latin typeface="Times New Roman" panose="02020603050405020304" pitchFamily="18" charset="0"/>
                <a:ea typeface="Times New Roman" panose="02020603050405020304" pitchFamily="18" charset="0"/>
                <a:cs typeface="David" panose="020E0502060401010101" pitchFamily="34" charset="-79"/>
              </a:rPr>
              <a:t>העמקת </a:t>
            </a:r>
            <a:r>
              <a:rPr lang="he-IL" sz="1600" dirty="0">
                <a:latin typeface="Times New Roman" panose="02020603050405020304" pitchFamily="18" charset="0"/>
                <a:ea typeface="Times New Roman" panose="02020603050405020304" pitchFamily="18" charset="0"/>
                <a:cs typeface="David" panose="020E0502060401010101" pitchFamily="34" charset="-79"/>
              </a:rPr>
              <a:t>ההבנה שלנו את </a:t>
            </a:r>
            <a:r>
              <a:rPr lang="he-IL" sz="1600" b="1" dirty="0">
                <a:latin typeface="Times New Roman" panose="02020603050405020304" pitchFamily="18" charset="0"/>
                <a:ea typeface="Times New Roman" panose="02020603050405020304" pitchFamily="18" charset="0"/>
                <a:cs typeface="David" panose="020E0502060401010101" pitchFamily="34" charset="-79"/>
              </a:rPr>
              <a:t>הציונות הדתית</a:t>
            </a:r>
            <a:r>
              <a:rPr lang="he-IL" sz="1600" dirty="0">
                <a:latin typeface="Times New Roman" panose="02020603050405020304" pitchFamily="18" charset="0"/>
                <a:ea typeface="Times New Roman" panose="02020603050405020304" pitchFamily="18" charset="0"/>
                <a:cs typeface="David" panose="020E0502060401010101" pitchFamily="34" charset="-79"/>
              </a:rPr>
              <a:t> בחברה הישראלית ותפיסתה את תפקידה </a:t>
            </a:r>
            <a:r>
              <a:rPr lang="he-IL" sz="1600" dirty="0" smtClean="0">
                <a:latin typeface="Times New Roman" panose="02020603050405020304" pitchFamily="18" charset="0"/>
                <a:ea typeface="Times New Roman" panose="02020603050405020304" pitchFamily="18" charset="0"/>
                <a:cs typeface="David" panose="020E0502060401010101" pitchFamily="34" charset="-79"/>
              </a:rPr>
              <a:t>בחברה.</a:t>
            </a:r>
            <a:endParaRPr lang="en-US" sz="11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8" name="Oval 88"/>
          <p:cNvSpPr>
            <a:spLocks noChangeArrowheads="1"/>
          </p:cNvSpPr>
          <p:nvPr/>
        </p:nvSpPr>
        <p:spPr bwMode="auto">
          <a:xfrm>
            <a:off x="5340667" y="3408680"/>
            <a:ext cx="1571625" cy="1304925"/>
          </a:xfrm>
          <a:prstGeom prst="ellipse">
            <a:avLst/>
          </a:prstGeom>
          <a:solidFill>
            <a:srgbClr val="00B0F0"/>
          </a:solidFill>
          <a:ln w="9525">
            <a:solidFill>
              <a:srgbClr val="000000"/>
            </a:solidFill>
            <a:round/>
            <a:headEnd/>
            <a:tailEnd/>
          </a:ln>
        </p:spPr>
        <p:txBody>
          <a:bodyPr rot="0" vert="horz" wrap="square" lIns="91440" tIns="45720" rIns="91440" bIns="45720" anchor="t" anchorCtr="0" upright="1">
            <a:noAutofit/>
          </a:bodyPr>
          <a:lstStyle/>
          <a:p>
            <a:pPr algn="ctr" rtl="1">
              <a:spcAft>
                <a:spcPts val="0"/>
              </a:spcAft>
            </a:pPr>
            <a:r>
              <a:rPr lang="he-IL" sz="2600" b="1">
                <a:effectLst/>
                <a:latin typeface="Times New Roman" panose="02020603050405020304" pitchFamily="18" charset="0"/>
                <a:ea typeface="Times New Roman" panose="02020603050405020304" pitchFamily="18" charset="0"/>
                <a:cs typeface="David" panose="020E0502060401010101" pitchFamily="34" charset="-79"/>
              </a:rPr>
              <a:t>ביטחון    לאומי</a:t>
            </a:r>
            <a:endParaRPr lang="en-US" sz="100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9" name="תיבת טקסט 2"/>
          <p:cNvSpPr txBox="1">
            <a:spLocks noChangeArrowheads="1"/>
          </p:cNvSpPr>
          <p:nvPr/>
        </p:nvSpPr>
        <p:spPr bwMode="auto">
          <a:xfrm flipH="1">
            <a:off x="10166350" y="2558388"/>
            <a:ext cx="1678305" cy="4089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rtl="1">
              <a:spcAft>
                <a:spcPts val="0"/>
              </a:spcAft>
            </a:pPr>
            <a:r>
              <a:rPr lang="he-IL" sz="2200" b="1" dirty="0">
                <a:effectLst/>
                <a:latin typeface="Times New Roman" panose="02020603050405020304" pitchFamily="18" charset="0"/>
                <a:ea typeface="Times New Roman" panose="02020603050405020304" pitchFamily="18" charset="0"/>
                <a:cs typeface="David" panose="020E0502060401010101" pitchFamily="34" charset="-79"/>
              </a:rPr>
              <a:t>בטחוני</a:t>
            </a:r>
            <a:endParaRPr lang="en-US" sz="10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0" name="תיבת טקסט 2"/>
          <p:cNvSpPr txBox="1">
            <a:spLocks noChangeArrowheads="1"/>
          </p:cNvSpPr>
          <p:nvPr/>
        </p:nvSpPr>
        <p:spPr bwMode="auto">
          <a:xfrm flipH="1">
            <a:off x="260349" y="2585684"/>
            <a:ext cx="1678305" cy="4089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rtl="1">
              <a:spcAft>
                <a:spcPts val="0"/>
              </a:spcAft>
            </a:pPr>
            <a:r>
              <a:rPr lang="he-IL" sz="2200" b="1">
                <a:effectLst/>
                <a:latin typeface="Times New Roman" panose="02020603050405020304" pitchFamily="18" charset="0"/>
                <a:ea typeface="Times New Roman" panose="02020603050405020304" pitchFamily="18" charset="0"/>
                <a:cs typeface="David" panose="020E0502060401010101" pitchFamily="34" charset="-79"/>
              </a:rPr>
              <a:t>מדיני</a:t>
            </a:r>
            <a:endParaRPr lang="en-US" sz="100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1" name="תיבת טקסט 2"/>
          <p:cNvSpPr txBox="1">
            <a:spLocks noChangeArrowheads="1"/>
          </p:cNvSpPr>
          <p:nvPr/>
        </p:nvSpPr>
        <p:spPr bwMode="auto">
          <a:xfrm flipH="1">
            <a:off x="10165401" y="5160962"/>
            <a:ext cx="1678305" cy="4089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rtl="1">
              <a:spcAft>
                <a:spcPts val="0"/>
              </a:spcAft>
            </a:pPr>
            <a:r>
              <a:rPr lang="he-IL" sz="2200" b="1">
                <a:effectLst/>
                <a:latin typeface="Times New Roman" panose="02020603050405020304" pitchFamily="18" charset="0"/>
                <a:ea typeface="Times New Roman" panose="02020603050405020304" pitchFamily="18" charset="0"/>
                <a:cs typeface="David" panose="020E0502060401010101" pitchFamily="34" charset="-79"/>
              </a:rPr>
              <a:t>חברתי</a:t>
            </a:r>
            <a:endParaRPr lang="en-US" sz="100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2" name="תיבת טקסט 2"/>
          <p:cNvSpPr txBox="1">
            <a:spLocks noChangeArrowheads="1"/>
          </p:cNvSpPr>
          <p:nvPr/>
        </p:nvSpPr>
        <p:spPr bwMode="auto">
          <a:xfrm flipH="1">
            <a:off x="260349" y="5150802"/>
            <a:ext cx="1678305" cy="4089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rtl="1">
              <a:spcAft>
                <a:spcPts val="0"/>
              </a:spcAft>
            </a:pPr>
            <a:r>
              <a:rPr lang="he-IL" sz="2200" b="1" dirty="0">
                <a:effectLst/>
                <a:latin typeface="Times New Roman" panose="02020603050405020304" pitchFamily="18" charset="0"/>
                <a:ea typeface="Times New Roman" panose="02020603050405020304" pitchFamily="18" charset="0"/>
                <a:cs typeface="David" panose="020E0502060401010101" pitchFamily="34" charset="-79"/>
              </a:rPr>
              <a:t>כלכלי</a:t>
            </a:r>
            <a:endParaRPr lang="en-US" sz="1000" dirty="0">
              <a:effectLst/>
              <a:latin typeface="Times New Roman" panose="02020603050405020304" pitchFamily="18" charset="0"/>
              <a:ea typeface="Times New Roman" panose="02020603050405020304" pitchFamily="18" charset="0"/>
              <a:cs typeface="David" panose="020E0502060401010101" pitchFamily="34" charset="-79"/>
            </a:endParaRPr>
          </a:p>
        </p:txBody>
      </p:sp>
      <p:cxnSp>
        <p:nvCxnSpPr>
          <p:cNvPr id="13" name="AutoShape 93"/>
          <p:cNvCxnSpPr>
            <a:cxnSpLocks noChangeShapeType="1"/>
          </p:cNvCxnSpPr>
          <p:nvPr/>
        </p:nvCxnSpPr>
        <p:spPr bwMode="auto">
          <a:xfrm flipV="1">
            <a:off x="6680200" y="2903538"/>
            <a:ext cx="666750" cy="68072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94"/>
          <p:cNvCxnSpPr>
            <a:cxnSpLocks noChangeShapeType="1"/>
          </p:cNvCxnSpPr>
          <p:nvPr/>
        </p:nvCxnSpPr>
        <p:spPr bwMode="auto">
          <a:xfrm flipH="1" flipV="1">
            <a:off x="4782820" y="2903539"/>
            <a:ext cx="660082" cy="803591"/>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95"/>
          <p:cNvCxnSpPr>
            <a:cxnSpLocks noChangeShapeType="1"/>
            <a:stCxn id="8" idx="3"/>
          </p:cNvCxnSpPr>
          <p:nvPr/>
        </p:nvCxnSpPr>
        <p:spPr bwMode="auto">
          <a:xfrm flipH="1">
            <a:off x="4758052" y="4522503"/>
            <a:ext cx="812774" cy="757522"/>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96"/>
          <p:cNvCxnSpPr>
            <a:cxnSpLocks noChangeShapeType="1"/>
          </p:cNvCxnSpPr>
          <p:nvPr/>
        </p:nvCxnSpPr>
        <p:spPr bwMode="auto">
          <a:xfrm>
            <a:off x="6579388" y="4575493"/>
            <a:ext cx="781370" cy="78517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AutoShape 6" descr="תוצאת תמונה עבור סוריה"/>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4" name="AutoShape 10" descr="תוצאת תמונה עבור דגל ישרא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2" name="תמונה 7" descr="מבל נק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12194"/>
            <a:ext cx="807179" cy="10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4" descr="תוצאת תמונה עבור אוניברסיטת ח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673" y="306732"/>
            <a:ext cx="1270001" cy="1007970"/>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p:cNvPicPr>
            <a:picLocks noChangeAspect="1"/>
          </p:cNvPicPr>
          <p:nvPr/>
        </p:nvPicPr>
        <p:blipFill>
          <a:blip r:embed="rId4"/>
          <a:stretch>
            <a:fillRect/>
          </a:stretch>
        </p:blipFill>
        <p:spPr>
          <a:xfrm>
            <a:off x="10183812" y="1783721"/>
            <a:ext cx="1659894" cy="774667"/>
          </a:xfrm>
          <a:prstGeom prst="rect">
            <a:avLst/>
          </a:prstGeom>
        </p:spPr>
      </p:pic>
      <p:pic>
        <p:nvPicPr>
          <p:cNvPr id="17" name="תמונה 16"/>
          <p:cNvPicPr>
            <a:picLocks noChangeAspect="1"/>
          </p:cNvPicPr>
          <p:nvPr/>
        </p:nvPicPr>
        <p:blipFill>
          <a:blip r:embed="rId5"/>
          <a:stretch>
            <a:fillRect/>
          </a:stretch>
        </p:blipFill>
        <p:spPr>
          <a:xfrm>
            <a:off x="10183813" y="2979454"/>
            <a:ext cx="1659894" cy="935047"/>
          </a:xfrm>
          <a:prstGeom prst="rect">
            <a:avLst/>
          </a:prstGeom>
        </p:spPr>
      </p:pic>
      <p:cxnSp>
        <p:nvCxnSpPr>
          <p:cNvPr id="22" name="מחבר ישר 21"/>
          <p:cNvCxnSpPr/>
          <p:nvPr/>
        </p:nvCxnSpPr>
        <p:spPr>
          <a:xfrm>
            <a:off x="1187355" y="1733266"/>
            <a:ext cx="99901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תמונה 17"/>
          <p:cNvPicPr>
            <a:picLocks noChangeAspect="1"/>
          </p:cNvPicPr>
          <p:nvPr/>
        </p:nvPicPr>
        <p:blipFill>
          <a:blip r:embed="rId6"/>
          <a:stretch>
            <a:fillRect/>
          </a:stretch>
        </p:blipFill>
        <p:spPr>
          <a:xfrm>
            <a:off x="10179208" y="4044014"/>
            <a:ext cx="1664498" cy="1106788"/>
          </a:xfrm>
          <a:prstGeom prst="rect">
            <a:avLst/>
          </a:prstGeom>
        </p:spPr>
      </p:pic>
      <p:pic>
        <p:nvPicPr>
          <p:cNvPr id="19" name="תמונה 18"/>
          <p:cNvPicPr>
            <a:picLocks noChangeAspect="1"/>
          </p:cNvPicPr>
          <p:nvPr/>
        </p:nvPicPr>
        <p:blipFill>
          <a:blip r:embed="rId7"/>
          <a:stretch>
            <a:fillRect/>
          </a:stretch>
        </p:blipFill>
        <p:spPr>
          <a:xfrm>
            <a:off x="10179209" y="5582602"/>
            <a:ext cx="1764311" cy="814388"/>
          </a:xfrm>
          <a:prstGeom prst="rect">
            <a:avLst/>
          </a:prstGeom>
        </p:spPr>
      </p:pic>
      <p:pic>
        <p:nvPicPr>
          <p:cNvPr id="20" name="תמונה 19"/>
          <p:cNvPicPr>
            <a:picLocks noChangeAspect="1"/>
          </p:cNvPicPr>
          <p:nvPr/>
        </p:nvPicPr>
        <p:blipFill>
          <a:blip r:embed="rId8"/>
          <a:stretch>
            <a:fillRect/>
          </a:stretch>
        </p:blipFill>
        <p:spPr>
          <a:xfrm>
            <a:off x="226087" y="1569641"/>
            <a:ext cx="1719192" cy="1034604"/>
          </a:xfrm>
          <a:prstGeom prst="rect">
            <a:avLst/>
          </a:prstGeom>
        </p:spPr>
      </p:pic>
      <p:pic>
        <p:nvPicPr>
          <p:cNvPr id="21" name="תמונה 20"/>
          <p:cNvPicPr>
            <a:picLocks noChangeAspect="1"/>
          </p:cNvPicPr>
          <p:nvPr/>
        </p:nvPicPr>
        <p:blipFill>
          <a:blip r:embed="rId9"/>
          <a:stretch>
            <a:fillRect/>
          </a:stretch>
        </p:blipFill>
        <p:spPr>
          <a:xfrm>
            <a:off x="249074" y="2979367"/>
            <a:ext cx="1680690" cy="894970"/>
          </a:xfrm>
          <a:prstGeom prst="rect">
            <a:avLst/>
          </a:prstGeom>
        </p:spPr>
      </p:pic>
      <p:pic>
        <p:nvPicPr>
          <p:cNvPr id="25" name="תמונה 24"/>
          <p:cNvPicPr>
            <a:picLocks noChangeAspect="1"/>
          </p:cNvPicPr>
          <p:nvPr/>
        </p:nvPicPr>
        <p:blipFill>
          <a:blip r:embed="rId10"/>
          <a:stretch>
            <a:fillRect/>
          </a:stretch>
        </p:blipFill>
        <p:spPr>
          <a:xfrm>
            <a:off x="143991" y="4009422"/>
            <a:ext cx="1808468" cy="1183961"/>
          </a:xfrm>
          <a:prstGeom prst="rect">
            <a:avLst/>
          </a:prstGeom>
        </p:spPr>
      </p:pic>
      <p:pic>
        <p:nvPicPr>
          <p:cNvPr id="26" name="תמונה 25"/>
          <p:cNvPicPr>
            <a:picLocks noChangeAspect="1"/>
          </p:cNvPicPr>
          <p:nvPr/>
        </p:nvPicPr>
        <p:blipFill>
          <a:blip r:embed="rId11"/>
          <a:stretch>
            <a:fillRect/>
          </a:stretch>
        </p:blipFill>
        <p:spPr>
          <a:xfrm>
            <a:off x="131630" y="5511697"/>
            <a:ext cx="1820829" cy="1051898"/>
          </a:xfrm>
          <a:prstGeom prst="rect">
            <a:avLst/>
          </a:prstGeom>
        </p:spPr>
      </p:pic>
    </p:spTree>
    <p:extLst>
      <p:ext uri="{BB962C8B-B14F-4D97-AF65-F5344CB8AC3E}">
        <p14:creationId xmlns:p14="http://schemas.microsoft.com/office/powerpoint/2010/main" val="29631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97267" y="-27720"/>
            <a:ext cx="10058400" cy="1450757"/>
          </a:xfrm>
        </p:spPr>
        <p:txBody>
          <a:bodyPr>
            <a:normAutofit/>
          </a:bodyPr>
          <a:lstStyle/>
          <a:p>
            <a:pPr algn="ctr"/>
            <a:r>
              <a:rPr lang="he-IL" sz="54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עקרונות הסיור</a:t>
            </a:r>
            <a:endParaRPr lang="he-IL" sz="5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752373" y="1921221"/>
            <a:ext cx="9161145" cy="3865433"/>
          </a:xfrm>
        </p:spPr>
        <p:txBody>
          <a:bodyPr>
            <a:noAutofit/>
          </a:bodyPr>
          <a:lstStyle/>
          <a:p>
            <a:pPr marL="342900" lvl="0" indent="-342900">
              <a:lnSpc>
                <a:spcPct val="115000"/>
              </a:lnSpc>
              <a:spcAft>
                <a:spcPts val="1000"/>
              </a:spcAft>
              <a:buFont typeface="+mj-cs"/>
              <a:buAutoNum type="hebrew2Minus"/>
            </a:pPr>
            <a:r>
              <a:rPr lang="he-IL" sz="2400" b="1" dirty="0" smtClean="0">
                <a:latin typeface="Times New Roman" panose="02020603050405020304" pitchFamily="18" charset="0"/>
                <a:ea typeface="Times New Roman" panose="02020603050405020304" pitchFamily="18" charset="0"/>
                <a:cs typeface="David" panose="020E0502060401010101" pitchFamily="34" charset="-79"/>
              </a:rPr>
              <a:t>הסיור </a:t>
            </a:r>
            <a:r>
              <a:rPr lang="he-IL" sz="2400" b="1" dirty="0">
                <a:latin typeface="Times New Roman" panose="02020603050405020304" pitchFamily="18" charset="0"/>
                <a:ea typeface="Times New Roman" panose="02020603050405020304" pitchFamily="18" charset="0"/>
                <a:cs typeface="David" panose="020E0502060401010101" pitchFamily="34" charset="-79"/>
              </a:rPr>
              <a:t>יכלול תצפיות להתרשמות בלתי אמצעית עם המרחבים השונים.</a:t>
            </a:r>
            <a:endParaRPr lang="en-US" sz="1400" dirty="0">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nSpc>
                <a:spcPct val="115000"/>
              </a:lnSpc>
              <a:spcAft>
                <a:spcPts val="1000"/>
              </a:spcAft>
              <a:buFont typeface="+mj-cs"/>
              <a:buAutoNum type="hebrew2Minus"/>
            </a:pPr>
            <a:r>
              <a:rPr lang="he-IL" sz="2400" b="1" dirty="0">
                <a:latin typeface="Times New Roman" panose="02020603050405020304" pitchFamily="18" charset="0"/>
                <a:ea typeface="Times New Roman" panose="02020603050405020304" pitchFamily="18" charset="0"/>
                <a:cs typeface="David" panose="020E0502060401010101" pitchFamily="34" charset="-79"/>
              </a:rPr>
              <a:t>הסיור יכלול סקירות בכירים על המצב הביטחוני במרחב.</a:t>
            </a:r>
            <a:endParaRPr lang="en-US" sz="1400" dirty="0">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nSpc>
                <a:spcPct val="115000"/>
              </a:lnSpc>
              <a:spcAft>
                <a:spcPts val="1000"/>
              </a:spcAft>
              <a:buFont typeface="+mj-cs"/>
              <a:buAutoNum type="hebrew2Minus"/>
            </a:pPr>
            <a:r>
              <a:rPr lang="he-IL" sz="2400" b="1" dirty="0">
                <a:latin typeface="Times New Roman" panose="02020603050405020304" pitchFamily="18" charset="0"/>
                <a:ea typeface="Times New Roman" panose="02020603050405020304" pitchFamily="18" charset="0"/>
                <a:cs typeface="David" panose="020E0502060401010101" pitchFamily="34" charset="-79"/>
              </a:rPr>
              <a:t>הסיור יכלול מפגש עם מפקדים, נציגי ההתיישבות, תושבים וגורמים נוספים להבנת המרחב.</a:t>
            </a:r>
            <a:endParaRPr lang="en-US" sz="1400" dirty="0">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nSpc>
                <a:spcPct val="115000"/>
              </a:lnSpc>
              <a:spcAft>
                <a:spcPts val="1000"/>
              </a:spcAft>
              <a:buFont typeface="+mj-cs"/>
              <a:buAutoNum type="hebrew2Minus"/>
            </a:pPr>
            <a:r>
              <a:rPr lang="he-IL" sz="2400" b="1" dirty="0">
                <a:latin typeface="Times New Roman" panose="02020603050405020304" pitchFamily="18" charset="0"/>
                <a:ea typeface="Times New Roman" panose="02020603050405020304" pitchFamily="18" charset="0"/>
                <a:cs typeface="David" panose="020E0502060401010101" pitchFamily="34" charset="-79"/>
              </a:rPr>
              <a:t>הסיור יכלול ביקור במוקדי מורשת והיסטוריה משמעותיים.</a:t>
            </a:r>
            <a:endParaRPr lang="en-US" sz="1400" dirty="0">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nSpc>
                <a:spcPct val="115000"/>
              </a:lnSpc>
              <a:spcAft>
                <a:spcPts val="1000"/>
              </a:spcAft>
              <a:buFont typeface="+mj-cs"/>
              <a:buAutoNum type="hebrew2Minus"/>
            </a:pPr>
            <a:r>
              <a:rPr lang="he-IL" sz="2400" b="1" dirty="0">
                <a:latin typeface="Times New Roman" panose="02020603050405020304" pitchFamily="18" charset="0"/>
                <a:ea typeface="Times New Roman" panose="02020603050405020304" pitchFamily="18" charset="0"/>
                <a:cs typeface="David" panose="020E0502060401010101" pitchFamily="34" charset="-79"/>
              </a:rPr>
              <a:t>הסיור יכלול פעילות חברתית חווייתית בערב שבין ימי הסיור</a:t>
            </a:r>
            <a:r>
              <a:rPr lang="he-IL" sz="2400" b="1" dirty="0" smtClean="0">
                <a:latin typeface="Times New Roman" panose="02020603050405020304" pitchFamily="18" charset="0"/>
                <a:ea typeface="Times New Roman" panose="02020603050405020304" pitchFamily="18" charset="0"/>
                <a:cs typeface="David" panose="020E0502060401010101" pitchFamily="34" charset="-79"/>
              </a:rPr>
              <a:t>.</a:t>
            </a:r>
            <a:endParaRPr lang="en-US" sz="1400" dirty="0">
              <a:latin typeface="Times New Roman" panose="02020603050405020304" pitchFamily="18" charset="0"/>
              <a:ea typeface="Times New Roman" panose="02020603050405020304" pitchFamily="18" charset="0"/>
              <a:cs typeface="David" panose="020E0502060401010101" pitchFamily="34" charset="-79"/>
            </a:endParaRPr>
          </a:p>
        </p:txBody>
      </p:sp>
      <p:pic>
        <p:nvPicPr>
          <p:cNvPr id="4" name="תמונה 7" descr="מבל נק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12194"/>
            <a:ext cx="807179" cy="10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תוצאת תמונה עבור אוניברסיטת ח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673" y="306732"/>
            <a:ext cx="1270001" cy="1007970"/>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p:cNvPicPr>
            <a:picLocks noChangeAspect="1"/>
          </p:cNvPicPr>
          <p:nvPr/>
        </p:nvPicPr>
        <p:blipFill>
          <a:blip r:embed="rId4"/>
          <a:stretch>
            <a:fillRect/>
          </a:stretch>
        </p:blipFill>
        <p:spPr>
          <a:xfrm>
            <a:off x="122273" y="4026092"/>
            <a:ext cx="3494065" cy="2142702"/>
          </a:xfrm>
          <a:prstGeom prst="rect">
            <a:avLst/>
          </a:prstGeom>
          <a:ln>
            <a:noFill/>
          </a:ln>
          <a:effectLst>
            <a:softEdge rad="112500"/>
          </a:effectLst>
        </p:spPr>
      </p:pic>
    </p:spTree>
    <p:extLst>
      <p:ext uri="{BB962C8B-B14F-4D97-AF65-F5344CB8AC3E}">
        <p14:creationId xmlns:p14="http://schemas.microsoft.com/office/powerpoint/2010/main" val="2691143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799" y="-195571"/>
            <a:ext cx="10058400" cy="878338"/>
          </a:xfrm>
        </p:spPr>
        <p:txBody>
          <a:bodyPr/>
          <a:lstStyle/>
          <a:p>
            <a:pPr algn="ctr"/>
            <a:r>
              <a:rPr lang="he-IL" b="1" dirty="0" smtClean="0">
                <a:latin typeface="David" panose="020E0502060401010101" pitchFamily="34" charset="-79"/>
                <a:cs typeface="David" panose="020E0502060401010101" pitchFamily="34" charset="-79"/>
              </a:rPr>
              <a:t>מוקדי הסיור</a:t>
            </a:r>
            <a:endParaRPr lang="he-IL" b="1" dirty="0">
              <a:latin typeface="David" panose="020E0502060401010101" pitchFamily="34" charset="-79"/>
              <a:cs typeface="David" panose="020E0502060401010101" pitchFamily="34" charset="-79"/>
            </a:endParaRPr>
          </a:p>
        </p:txBody>
      </p:sp>
      <p:pic>
        <p:nvPicPr>
          <p:cNvPr id="23" name="תמונה 7" descr="מבל נק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12194"/>
            <a:ext cx="807179" cy="10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descr="תוצאת תמונה עבור אוניברסיטת ח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673" y="306732"/>
            <a:ext cx="1270001" cy="1007970"/>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p:cNvPicPr>
            <a:picLocks noChangeAspect="1"/>
          </p:cNvPicPr>
          <p:nvPr/>
        </p:nvPicPr>
        <p:blipFill>
          <a:blip r:embed="rId4"/>
          <a:stretch>
            <a:fillRect/>
          </a:stretch>
        </p:blipFill>
        <p:spPr>
          <a:xfrm>
            <a:off x="4139984" y="914779"/>
            <a:ext cx="3912029" cy="5704385"/>
          </a:xfrm>
          <a:prstGeom prst="rect">
            <a:avLst/>
          </a:prstGeom>
        </p:spPr>
      </p:pic>
      <p:sp>
        <p:nvSpPr>
          <p:cNvPr id="4" name="TextBox 3"/>
          <p:cNvSpPr txBox="1"/>
          <p:nvPr/>
        </p:nvSpPr>
        <p:spPr>
          <a:xfrm>
            <a:off x="8334630" y="1633299"/>
            <a:ext cx="2695033" cy="5124480"/>
          </a:xfrm>
          <a:prstGeom prst="rect">
            <a:avLst/>
          </a:prstGeom>
          <a:noFill/>
        </p:spPr>
        <p:txBody>
          <a:bodyPr wrap="none" rtlCol="1">
            <a:spAutoFit/>
          </a:bodyPr>
          <a:lstStyle/>
          <a:p>
            <a:pPr algn="r">
              <a:lnSpc>
                <a:spcPct val="150000"/>
              </a:lnSpc>
            </a:pPr>
            <a:r>
              <a:rPr lang="he-IL" sz="2000" dirty="0" smtClean="0">
                <a:latin typeface="David" panose="020E0502060401010101" pitchFamily="34" charset="-79"/>
                <a:cs typeface="David" panose="020E0502060401010101" pitchFamily="34" charset="-79"/>
              </a:rPr>
              <a:t>יציאה מלטרון</a:t>
            </a:r>
          </a:p>
          <a:p>
            <a:pPr algn="r">
              <a:lnSpc>
                <a:spcPct val="150000"/>
              </a:lnSpc>
            </a:pPr>
            <a:r>
              <a:rPr lang="he-IL" sz="2000" dirty="0" smtClean="0">
                <a:latin typeface="David" panose="020E0502060401010101" pitchFamily="34" charset="-79"/>
                <a:cs typeface="David" panose="020E0502060401010101" pitchFamily="34" charset="-79"/>
              </a:rPr>
              <a:t>תצפית באלפי מנשה</a:t>
            </a:r>
          </a:p>
          <a:p>
            <a:pPr algn="r">
              <a:lnSpc>
                <a:spcPct val="150000"/>
              </a:lnSpc>
            </a:pPr>
            <a:r>
              <a:rPr lang="he-IL" sz="2000" dirty="0" smtClean="0">
                <a:latin typeface="David" panose="020E0502060401010101" pitchFamily="34" charset="-79"/>
                <a:cs typeface="David" panose="020E0502060401010101" pitchFamily="34" charset="-79"/>
              </a:rPr>
              <a:t>תצפית מהר גריזים</a:t>
            </a:r>
            <a:endParaRPr lang="en-US" sz="2000" dirty="0" smtClean="0">
              <a:latin typeface="David" panose="020E0502060401010101" pitchFamily="34" charset="-79"/>
              <a:cs typeface="David" panose="020E0502060401010101" pitchFamily="34" charset="-79"/>
            </a:endParaRPr>
          </a:p>
          <a:p>
            <a:pPr algn="r">
              <a:lnSpc>
                <a:spcPct val="150000"/>
              </a:lnSpc>
            </a:pPr>
            <a:r>
              <a:rPr lang="he-IL" sz="2000" dirty="0" smtClean="0">
                <a:latin typeface="David" panose="020E0502060401010101" pitchFamily="34" charset="-79"/>
                <a:cs typeface="David" panose="020E0502060401010101" pitchFamily="34" charset="-79"/>
              </a:rPr>
              <a:t>שיחה בישיבה בעלי</a:t>
            </a:r>
          </a:p>
          <a:p>
            <a:pPr algn="r">
              <a:lnSpc>
                <a:spcPct val="150000"/>
              </a:lnSpc>
            </a:pPr>
            <a:r>
              <a:rPr lang="he-IL" sz="2000" dirty="0" smtClean="0">
                <a:latin typeface="David" panose="020E0502060401010101" pitchFamily="34" charset="-79"/>
                <a:cs typeface="David" panose="020E0502060401010101" pitchFamily="34" charset="-79"/>
              </a:rPr>
              <a:t>תצפית מהר קציף</a:t>
            </a:r>
          </a:p>
          <a:p>
            <a:pPr algn="r">
              <a:lnSpc>
                <a:spcPct val="150000"/>
              </a:lnSpc>
            </a:pPr>
            <a:r>
              <a:rPr lang="he-IL" sz="2000" dirty="0" smtClean="0">
                <a:latin typeface="David" panose="020E0502060401010101" pitchFamily="34" charset="-79"/>
                <a:cs typeface="David" panose="020E0502060401010101" pitchFamily="34" charset="-79"/>
              </a:rPr>
              <a:t>מפגש מתיישבים בתל שילה</a:t>
            </a:r>
          </a:p>
          <a:p>
            <a:pPr algn="r">
              <a:lnSpc>
                <a:spcPct val="150000"/>
              </a:lnSpc>
            </a:pPr>
            <a:r>
              <a:rPr lang="he-IL" sz="2000" dirty="0" err="1" smtClean="0">
                <a:latin typeface="David" panose="020E0502060401010101" pitchFamily="34" charset="-79"/>
                <a:cs typeface="David" panose="020E0502060401010101" pitchFamily="34" charset="-79"/>
              </a:rPr>
              <a:t>רוואבי</a:t>
            </a:r>
            <a:endParaRPr lang="he-IL" sz="2000" dirty="0" smtClean="0">
              <a:latin typeface="David" panose="020E0502060401010101" pitchFamily="34" charset="-79"/>
              <a:cs typeface="David" panose="020E0502060401010101" pitchFamily="34" charset="-79"/>
            </a:endParaRPr>
          </a:p>
          <a:p>
            <a:pPr algn="r">
              <a:lnSpc>
                <a:spcPct val="150000"/>
              </a:lnSpc>
            </a:pPr>
            <a:r>
              <a:rPr lang="he-IL" sz="2000" dirty="0" smtClean="0">
                <a:latin typeface="David" panose="020E0502060401010101" pitchFamily="34" charset="-79"/>
                <a:cs typeface="David" panose="020E0502060401010101" pitchFamily="34" charset="-79"/>
              </a:rPr>
              <a:t>הרצאת </a:t>
            </a:r>
            <a:r>
              <a:rPr lang="he-IL" sz="2000" dirty="0" err="1" smtClean="0">
                <a:latin typeface="David" panose="020E0502060401010101" pitchFamily="34" charset="-79"/>
                <a:cs typeface="David" panose="020E0502060401010101" pitchFamily="34" charset="-79"/>
              </a:rPr>
              <a:t>ס.רמ"א</a:t>
            </a:r>
            <a:r>
              <a:rPr lang="he-IL" sz="2000"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איו"ש</a:t>
            </a:r>
            <a:endParaRPr lang="he-IL" sz="2000" dirty="0" smtClean="0">
              <a:latin typeface="David" panose="020E0502060401010101" pitchFamily="34" charset="-79"/>
              <a:cs typeface="David" panose="020E0502060401010101" pitchFamily="34" charset="-79"/>
            </a:endParaRPr>
          </a:p>
          <a:p>
            <a:pPr algn="r">
              <a:lnSpc>
                <a:spcPct val="150000"/>
              </a:lnSpc>
            </a:pPr>
            <a:r>
              <a:rPr lang="he-IL" sz="2000" dirty="0" smtClean="0">
                <a:latin typeface="David" panose="020E0502060401010101" pitchFamily="34" charset="-79"/>
                <a:cs typeface="David" panose="020E0502060401010101" pitchFamily="34" charset="-79"/>
              </a:rPr>
              <a:t>הרצאת אלוף פקמ"ז</a:t>
            </a:r>
          </a:p>
          <a:p>
            <a:pPr algn="r">
              <a:lnSpc>
                <a:spcPct val="150000"/>
              </a:lnSpc>
            </a:pPr>
            <a:r>
              <a:rPr lang="he-IL" sz="2000" dirty="0" smtClean="0">
                <a:latin typeface="David" panose="020E0502060401010101" pitchFamily="34" charset="-79"/>
                <a:cs typeface="David" panose="020E0502060401010101" pitchFamily="34" charset="-79"/>
              </a:rPr>
              <a:t>אולפן שב"כ</a:t>
            </a:r>
          </a:p>
          <a:p>
            <a:pPr algn="r">
              <a:lnSpc>
                <a:spcPct val="150000"/>
              </a:lnSpc>
            </a:pPr>
            <a:endParaRPr lang="he-IL" sz="2000" dirty="0">
              <a:latin typeface="David" panose="020E0502060401010101" pitchFamily="34" charset="-79"/>
              <a:cs typeface="David" panose="020E0502060401010101" pitchFamily="34" charset="-79"/>
            </a:endParaRPr>
          </a:p>
        </p:txBody>
      </p:sp>
      <p:sp>
        <p:nvSpPr>
          <p:cNvPr id="6" name="מלבן 5"/>
          <p:cNvSpPr/>
          <p:nvPr/>
        </p:nvSpPr>
        <p:spPr>
          <a:xfrm>
            <a:off x="9218191" y="1296158"/>
            <a:ext cx="1654620" cy="523220"/>
          </a:xfrm>
          <a:prstGeom prst="rect">
            <a:avLst/>
          </a:prstGeom>
        </p:spPr>
        <p:txBody>
          <a:bodyPr wrap="none">
            <a:spAutoFit/>
          </a:bodyPr>
          <a:lstStyle/>
          <a:p>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יום </a:t>
            </a:r>
            <a:r>
              <a:rPr lang="he-IL" sz="28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 22/2</a:t>
            </a:r>
            <a:endParaRPr lang="en-US"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3" name="מלבן 12"/>
          <p:cNvSpPr/>
          <p:nvPr/>
        </p:nvSpPr>
        <p:spPr>
          <a:xfrm>
            <a:off x="1687225" y="1296158"/>
            <a:ext cx="1694695" cy="523220"/>
          </a:xfrm>
          <a:prstGeom prst="rect">
            <a:avLst/>
          </a:prstGeom>
        </p:spPr>
        <p:txBody>
          <a:bodyPr wrap="none">
            <a:spAutoFit/>
          </a:bodyPr>
          <a:lstStyle/>
          <a:p>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יום </a:t>
            </a:r>
            <a:r>
              <a:rPr lang="he-IL" sz="28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 23/2</a:t>
            </a:r>
            <a:endParaRPr lang="en-US"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4" name="TextBox 13"/>
          <p:cNvSpPr txBox="1"/>
          <p:nvPr/>
        </p:nvSpPr>
        <p:spPr>
          <a:xfrm>
            <a:off x="960811" y="1785703"/>
            <a:ext cx="2754344" cy="3285515"/>
          </a:xfrm>
          <a:prstGeom prst="rect">
            <a:avLst/>
          </a:prstGeom>
          <a:noFill/>
        </p:spPr>
        <p:txBody>
          <a:bodyPr wrap="none" rtlCol="1">
            <a:spAutoFit/>
          </a:bodyPr>
          <a:lstStyle/>
          <a:p>
            <a:pPr algn="r">
              <a:lnSpc>
                <a:spcPct val="150000"/>
              </a:lnSpc>
            </a:pPr>
            <a:r>
              <a:rPr lang="he-IL" sz="2000" dirty="0" smtClean="0">
                <a:latin typeface="David" panose="020E0502060401010101" pitchFamily="34" charset="-79"/>
                <a:cs typeface="David" panose="020E0502060401010101" pitchFamily="34" charset="-79"/>
              </a:rPr>
              <a:t>הרצאת ראש 290</a:t>
            </a:r>
          </a:p>
          <a:p>
            <a:pPr algn="r">
              <a:lnSpc>
                <a:spcPct val="150000"/>
              </a:lnSpc>
            </a:pPr>
            <a:r>
              <a:rPr lang="he-IL" sz="2000" dirty="0" smtClean="0">
                <a:latin typeface="David" panose="020E0502060401010101" pitchFamily="34" charset="-79"/>
                <a:cs typeface="David" panose="020E0502060401010101" pitchFamily="34" charset="-79"/>
              </a:rPr>
              <a:t>ביקור בקבר רחל</a:t>
            </a:r>
          </a:p>
          <a:p>
            <a:pPr algn="r">
              <a:lnSpc>
                <a:spcPct val="150000"/>
              </a:lnSpc>
            </a:pPr>
            <a:r>
              <a:rPr lang="he-IL" sz="2000" dirty="0" smtClean="0">
                <a:latin typeface="David" panose="020E0502060401010101" pitchFamily="34" charset="-79"/>
                <a:cs typeface="David" panose="020E0502060401010101" pitchFamily="34" charset="-79"/>
              </a:rPr>
              <a:t>ביקור בישוב היהודי בחברון</a:t>
            </a:r>
          </a:p>
          <a:p>
            <a:pPr algn="r">
              <a:lnSpc>
                <a:spcPct val="150000"/>
              </a:lnSpc>
            </a:pPr>
            <a:r>
              <a:rPr lang="he-IL" sz="2000" dirty="0" smtClean="0">
                <a:latin typeface="David" panose="020E0502060401010101" pitchFamily="34" charset="-79"/>
                <a:cs typeface="David" panose="020E0502060401010101" pitchFamily="34" charset="-79"/>
              </a:rPr>
              <a:t>ביקור במערת המכפלה</a:t>
            </a:r>
          </a:p>
          <a:p>
            <a:pPr algn="r">
              <a:lnSpc>
                <a:spcPct val="150000"/>
              </a:lnSpc>
            </a:pPr>
            <a:r>
              <a:rPr lang="he-IL" sz="2000" dirty="0" smtClean="0">
                <a:latin typeface="David" panose="020E0502060401010101" pitchFamily="34" charset="-79"/>
                <a:cs typeface="David" panose="020E0502060401010101" pitchFamily="34" charset="-79"/>
              </a:rPr>
              <a:t>הרצאת מח"ט יהודה</a:t>
            </a:r>
          </a:p>
          <a:p>
            <a:pPr algn="r">
              <a:lnSpc>
                <a:spcPct val="150000"/>
              </a:lnSpc>
            </a:pPr>
            <a:r>
              <a:rPr lang="he-IL" sz="2000" dirty="0" smtClean="0">
                <a:latin typeface="David" panose="020E0502060401010101" pitchFamily="34" charset="-79"/>
                <a:cs typeface="David" panose="020E0502060401010101" pitchFamily="34" charset="-79"/>
              </a:rPr>
              <a:t>ביקור במעבר </a:t>
            </a:r>
            <a:r>
              <a:rPr lang="he-IL" sz="2000" dirty="0" err="1" smtClean="0">
                <a:latin typeface="David" panose="020E0502060401010101" pitchFamily="34" charset="-79"/>
                <a:cs typeface="David" panose="020E0502060401010101" pitchFamily="34" charset="-79"/>
              </a:rPr>
              <a:t>תרקומיא</a:t>
            </a:r>
            <a:endParaRPr lang="he-IL" sz="2000" dirty="0" smtClean="0">
              <a:latin typeface="David" panose="020E0502060401010101" pitchFamily="34" charset="-79"/>
              <a:cs typeface="David" panose="020E0502060401010101" pitchFamily="34" charset="-79"/>
            </a:endParaRPr>
          </a:p>
          <a:p>
            <a:pPr algn="r">
              <a:lnSpc>
                <a:spcPct val="150000"/>
              </a:lnSpc>
            </a:pPr>
            <a:endParaRPr lang="he-IL" sz="2000" dirty="0">
              <a:latin typeface="David" panose="020E0502060401010101" pitchFamily="34" charset="-79"/>
              <a:cs typeface="David" panose="020E0502060401010101" pitchFamily="34" charset="-79"/>
            </a:endParaRPr>
          </a:p>
        </p:txBody>
      </p:sp>
      <p:sp>
        <p:nvSpPr>
          <p:cNvPr id="12" name="אליפסה 11"/>
          <p:cNvSpPr/>
          <p:nvPr/>
        </p:nvSpPr>
        <p:spPr>
          <a:xfrm>
            <a:off x="5964072" y="3084393"/>
            <a:ext cx="1105468" cy="1111145"/>
          </a:xfrm>
          <a:prstGeom prst="ellipse">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סוגר מסולסל שמאלי 14"/>
          <p:cNvSpPr/>
          <p:nvPr/>
        </p:nvSpPr>
        <p:spPr>
          <a:xfrm>
            <a:off x="8147549" y="2210937"/>
            <a:ext cx="424829" cy="2661313"/>
          </a:xfrm>
          <a:prstGeom prst="leftBrace">
            <a:avLst>
              <a:gd name="adj1" fmla="val 8333"/>
              <a:gd name="adj2" fmla="val 4948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26" name="מחבר חץ ישר 25"/>
          <p:cNvCxnSpPr>
            <a:endCxn id="12" idx="6"/>
          </p:cNvCxnSpPr>
          <p:nvPr/>
        </p:nvCxnSpPr>
        <p:spPr>
          <a:xfrm flipH="1">
            <a:off x="7069540" y="3555241"/>
            <a:ext cx="982473" cy="847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סוגר מסולסל שמאלי 28"/>
          <p:cNvSpPr/>
          <p:nvPr/>
        </p:nvSpPr>
        <p:spPr>
          <a:xfrm>
            <a:off x="8147548" y="5071218"/>
            <a:ext cx="424830" cy="1187698"/>
          </a:xfrm>
          <a:prstGeom prst="leftBrace">
            <a:avLst>
              <a:gd name="adj1" fmla="val 8333"/>
              <a:gd name="adj2" fmla="val 4948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30" name="מחבר חץ ישר 29"/>
          <p:cNvCxnSpPr/>
          <p:nvPr/>
        </p:nvCxnSpPr>
        <p:spPr>
          <a:xfrm flipH="1" flipV="1">
            <a:off x="6527891" y="4701209"/>
            <a:ext cx="1615975" cy="8791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אליפסה 31"/>
          <p:cNvSpPr/>
          <p:nvPr/>
        </p:nvSpPr>
        <p:spPr>
          <a:xfrm>
            <a:off x="5786917" y="4701209"/>
            <a:ext cx="1105468" cy="1111145"/>
          </a:xfrm>
          <a:prstGeom prst="ellipse">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סוגר מסולסל ימני 32"/>
          <p:cNvSpPr/>
          <p:nvPr/>
        </p:nvSpPr>
        <p:spPr>
          <a:xfrm>
            <a:off x="3539482" y="2405819"/>
            <a:ext cx="409738" cy="216653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35" name="מחבר חץ ישר 34"/>
          <p:cNvCxnSpPr>
            <a:stCxn id="33" idx="1"/>
          </p:cNvCxnSpPr>
          <p:nvPr/>
        </p:nvCxnSpPr>
        <p:spPr>
          <a:xfrm>
            <a:off x="3949220" y="3489087"/>
            <a:ext cx="2014852" cy="15821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183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80922" y="-227499"/>
            <a:ext cx="5344463" cy="1028099"/>
          </a:xfrm>
        </p:spPr>
        <p:txBody>
          <a:bodyPr>
            <a:normAutofit/>
          </a:bodyPr>
          <a:lstStyle/>
          <a:p>
            <a:pPr algn="ctr"/>
            <a:r>
              <a:rPr lang="he-IL" sz="3200" b="1" dirty="0" smtClean="0">
                <a:latin typeface="David" panose="020E0502060401010101" pitchFamily="34" charset="-79"/>
                <a:cs typeface="David" panose="020E0502060401010101" pitchFamily="34" charset="-79"/>
              </a:rPr>
              <a:t>לו"ז יום ד' – 22/2/17</a:t>
            </a:r>
            <a:r>
              <a:rPr lang="he-IL" sz="3200" b="1" dirty="0">
                <a:latin typeface="David" panose="020E0502060401010101" pitchFamily="34" charset="-79"/>
                <a:cs typeface="David" panose="020E0502060401010101" pitchFamily="34" charset="-79"/>
              </a:rPr>
              <a:t/>
            </a:r>
            <a:br>
              <a:rPr lang="he-IL" sz="3200" b="1" dirty="0">
                <a:latin typeface="David" panose="020E0502060401010101" pitchFamily="34" charset="-79"/>
                <a:cs typeface="David" panose="020E0502060401010101" pitchFamily="34" charset="-79"/>
              </a:rPr>
            </a:br>
            <a:endParaRPr lang="he-IL" sz="2000" b="1" dirty="0">
              <a:latin typeface="David" panose="020E0502060401010101" pitchFamily="34" charset="-79"/>
              <a:cs typeface="David" panose="020E0502060401010101" pitchFamily="34" charset="-79"/>
            </a:endParaRPr>
          </a:p>
        </p:txBody>
      </p:sp>
      <p:pic>
        <p:nvPicPr>
          <p:cNvPr id="4" name="תמונה 7" descr="מבל נק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12194"/>
            <a:ext cx="807179" cy="10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תוצאת תמונה עבור אוניברסיטת ח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673" y="306732"/>
            <a:ext cx="1270001" cy="10079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טבלה 2"/>
          <p:cNvGraphicFramePr>
            <a:graphicFrameLocks noGrp="1"/>
          </p:cNvGraphicFramePr>
          <p:nvPr>
            <p:extLst>
              <p:ext uri="{D42A27DB-BD31-4B8C-83A1-F6EECF244321}">
                <p14:modId xmlns:p14="http://schemas.microsoft.com/office/powerpoint/2010/main" val="3670087926"/>
              </p:ext>
            </p:extLst>
          </p:nvPr>
        </p:nvGraphicFramePr>
        <p:xfrm>
          <a:off x="2545896" y="791577"/>
          <a:ext cx="7157662" cy="4611530"/>
        </p:xfrm>
        <a:graphic>
          <a:graphicData uri="http://schemas.openxmlformats.org/drawingml/2006/table">
            <a:tbl>
              <a:tblPr rtl="1" firstRow="1" firstCol="1" bandRow="1"/>
              <a:tblGrid>
                <a:gridCol w="3480227"/>
                <a:gridCol w="3677435"/>
              </a:tblGrid>
              <a:tr h="197859">
                <a:tc>
                  <a:txBody>
                    <a:bodyPr/>
                    <a:lstStyle/>
                    <a:p>
                      <a:pPr algn="ctr" rtl="1">
                        <a:spcAft>
                          <a:spcPts val="0"/>
                        </a:spcAft>
                      </a:pPr>
                      <a:r>
                        <a:rPr lang="he-IL" sz="2000" dirty="0" smtClean="0">
                          <a:solidFill>
                            <a:schemeClr val="tx1"/>
                          </a:solidFill>
                          <a:effectLst/>
                          <a:latin typeface="David" panose="020E0502060401010101" pitchFamily="34" charset="-79"/>
                          <a:ea typeface="Times New Roman" panose="02020603050405020304" pitchFamily="18" charset="0"/>
                          <a:cs typeface="David" panose="020E0502060401010101" pitchFamily="34" charset="-79"/>
                        </a:rPr>
                        <a:t>07:00</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התכנסות </a:t>
                      </a:r>
                      <a:r>
                        <a:rPr lang="he-IL" sz="2000" smtClean="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מלטרון</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17">
                <a:tc>
                  <a:txBody>
                    <a:bodyPr/>
                    <a:lstStyle/>
                    <a:p>
                      <a:pPr algn="ctr" rtl="1">
                        <a:spcAft>
                          <a:spcPts val="0"/>
                        </a:spcAft>
                      </a:pP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08:15 – 09:30</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ארוחת בוקר + תצפית הר גריזים (בן ארצי + יואב ירום) </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66">
                <a:tc>
                  <a:txBody>
                    <a:bodyPr/>
                    <a:lstStyle/>
                    <a:p>
                      <a:pPr algn="ctr" rtl="1">
                        <a:spcAft>
                          <a:spcPts val="0"/>
                        </a:spcAft>
                      </a:pP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10:00 – 11:00</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פגישה עם הרב אלי סדן בישיבה בעלי</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66">
                <a:tc>
                  <a:txBody>
                    <a:bodyPr/>
                    <a:lstStyle/>
                    <a:p>
                      <a:pPr algn="ctr" rtl="1">
                        <a:spcAft>
                          <a:spcPts val="0"/>
                        </a:spcAft>
                      </a:pP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11:30 – 12:00</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הרצאה של שומר על מרחב עמק שילה</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66">
                <a:tc>
                  <a:txBody>
                    <a:bodyPr/>
                    <a:lstStyle/>
                    <a:p>
                      <a:pPr algn="ct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12:00 – 12:45</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dirty="0" smtClean="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ארוחת צהריים </a:t>
                      </a: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בתל שילה </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66">
                <a:tc>
                  <a:txBody>
                    <a:bodyPr/>
                    <a:lstStyle/>
                    <a:p>
                      <a:pPr algn="ct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12:45 – 13:45</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שיח עם נציג מאחז + ראש מועצת קוצרה</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59">
                <a:tc>
                  <a:txBody>
                    <a:bodyPr/>
                    <a:lstStyle/>
                    <a:p>
                      <a:pPr algn="ctr" rtl="1">
                        <a:spcAft>
                          <a:spcPts val="0"/>
                        </a:spcAft>
                      </a:pP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14:15 – 15:30</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ביקור ברוואבי</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66">
                <a:tc>
                  <a:txBody>
                    <a:bodyPr/>
                    <a:lstStyle/>
                    <a:p>
                      <a:pPr algn="ctr" rtl="1">
                        <a:spcAft>
                          <a:spcPts val="0"/>
                        </a:spcAft>
                      </a:pP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17:00 – 18:00</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הרצאה של סגן ראש המנהל האזרחי</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59">
                <a:tc>
                  <a:txBody>
                    <a:bodyPr/>
                    <a:lstStyle/>
                    <a:p>
                      <a:pPr algn="ctr" rtl="1">
                        <a:spcAft>
                          <a:spcPts val="0"/>
                        </a:spcAft>
                      </a:pP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18:00 – 18:30</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ארוחת ערב</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59">
                <a:tc>
                  <a:txBody>
                    <a:bodyPr/>
                    <a:lstStyle/>
                    <a:p>
                      <a:pPr algn="ctr" rtl="1">
                        <a:spcAft>
                          <a:spcPts val="0"/>
                        </a:spcAft>
                      </a:pP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18:30 – 19:30</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שיחה עם מפקד פקמ"ז</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66">
                <a:tc>
                  <a:txBody>
                    <a:bodyPr/>
                    <a:lstStyle/>
                    <a:p>
                      <a:pPr algn="ctr" rtl="1">
                        <a:spcAft>
                          <a:spcPts val="0"/>
                        </a:spcAft>
                      </a:pP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19:30 – 20:30</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נסיעה לרמת רחל והתארגנות בחדרים</a:t>
                      </a:r>
                      <a:endParaRPr lang="en-US" sz="18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59">
                <a:tc>
                  <a:txBody>
                    <a:bodyPr/>
                    <a:lstStyle/>
                    <a:p>
                      <a:pPr algn="ctr" rtl="1">
                        <a:spcAft>
                          <a:spcPts val="0"/>
                        </a:spcAft>
                      </a:pPr>
                      <a:r>
                        <a:rPr lang="he-IL" sz="2000" dirty="0" smtClean="0">
                          <a:solidFill>
                            <a:schemeClr val="tx1"/>
                          </a:solidFill>
                          <a:effectLst/>
                          <a:latin typeface="David" panose="020E0502060401010101" pitchFamily="34" charset="-79"/>
                          <a:ea typeface="Times New Roman" panose="02020603050405020304" pitchFamily="18" charset="0"/>
                          <a:cs typeface="David" panose="020E0502060401010101" pitchFamily="34" charset="-79"/>
                        </a:rPr>
                        <a:t>20:30 </a:t>
                      </a: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lang="en-US" sz="2000" dirty="0" smtClean="0">
                          <a:solidFill>
                            <a:schemeClr val="tx1"/>
                          </a:solidFill>
                          <a:effectLst/>
                          <a:latin typeface="David" panose="020E0502060401010101" pitchFamily="34" charset="-79"/>
                          <a:ea typeface="Times New Roman" panose="02020603050405020304" pitchFamily="18" charset="0"/>
                          <a:cs typeface="David" panose="020E0502060401010101" pitchFamily="34" charset="-79"/>
                        </a:rPr>
                        <a:t>21:30</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0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אולפן שב"כ</a:t>
                      </a:r>
                      <a:endParaRPr lang="en-US" sz="18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54855" marR="54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6627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80922" y="-104667"/>
            <a:ext cx="5344463" cy="1028099"/>
          </a:xfrm>
        </p:spPr>
        <p:txBody>
          <a:bodyPr>
            <a:normAutofit/>
          </a:bodyPr>
          <a:lstStyle/>
          <a:p>
            <a:pPr algn="ctr"/>
            <a:r>
              <a:rPr lang="he-IL" sz="3200" b="1" dirty="0" smtClean="0">
                <a:latin typeface="David" panose="020E0502060401010101" pitchFamily="34" charset="-79"/>
                <a:cs typeface="David" panose="020E0502060401010101" pitchFamily="34" charset="-79"/>
              </a:rPr>
              <a:t>לו"ז יום ה' – 23/2/17</a:t>
            </a:r>
            <a:r>
              <a:rPr lang="he-IL" sz="3200" b="1" dirty="0">
                <a:latin typeface="David" panose="020E0502060401010101" pitchFamily="34" charset="-79"/>
                <a:cs typeface="David" panose="020E0502060401010101" pitchFamily="34" charset="-79"/>
              </a:rPr>
              <a:t/>
            </a:r>
            <a:br>
              <a:rPr lang="he-IL" sz="3200" b="1" dirty="0">
                <a:latin typeface="David" panose="020E0502060401010101" pitchFamily="34" charset="-79"/>
                <a:cs typeface="David" panose="020E0502060401010101" pitchFamily="34" charset="-79"/>
              </a:rPr>
            </a:br>
            <a:endParaRPr lang="he-IL" sz="2000" b="1" dirty="0">
              <a:latin typeface="David" panose="020E0502060401010101" pitchFamily="34" charset="-79"/>
              <a:cs typeface="David" panose="020E0502060401010101" pitchFamily="34" charset="-79"/>
            </a:endParaRPr>
          </a:p>
        </p:txBody>
      </p:sp>
      <p:pic>
        <p:nvPicPr>
          <p:cNvPr id="4" name="תמונה 7" descr="מבל נק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12194"/>
            <a:ext cx="807179" cy="10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תוצאת תמונה עבור אוניברסיטת ח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673" y="306732"/>
            <a:ext cx="1270001" cy="10079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טבלה 5"/>
          <p:cNvGraphicFramePr>
            <a:graphicFrameLocks noGrp="1"/>
          </p:cNvGraphicFramePr>
          <p:nvPr>
            <p:extLst>
              <p:ext uri="{D42A27DB-BD31-4B8C-83A1-F6EECF244321}">
                <p14:modId xmlns:p14="http://schemas.microsoft.com/office/powerpoint/2010/main" val="1442996378"/>
              </p:ext>
            </p:extLst>
          </p:nvPr>
        </p:nvGraphicFramePr>
        <p:xfrm>
          <a:off x="3213128" y="810717"/>
          <a:ext cx="5480050" cy="5181600"/>
        </p:xfrm>
        <a:graphic>
          <a:graphicData uri="http://schemas.openxmlformats.org/drawingml/2006/table">
            <a:tbl>
              <a:tblPr rtl="1" firstRow="1" firstCol="1" bandRow="1"/>
              <a:tblGrid>
                <a:gridCol w="2740025"/>
                <a:gridCol w="2740025"/>
              </a:tblGrid>
              <a:tr h="0">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07:00 – 08:00</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he-IL"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ארוחת בוקר, הזדכות על החדרים והתארגנות</a:t>
                      </a:r>
                      <a:endParaRPr lang="en-US"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08:00 – 09:00</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he-IL"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הרצאת ראש 290</a:t>
                      </a:r>
                      <a:endParaRPr lang="en-US"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09:30 – 10:00</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ביקור במתחם קבר רחל</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10:45 – 11:15</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מופע אור קולי במוזיאון הישוב היהודי</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r" defTabSz="914400" rtl="1" eaLnBrk="1" latinLnBrk="0" hangingPunct="1">
                        <a:spcAft>
                          <a:spcPts val="0"/>
                        </a:spcAft>
                      </a:pPr>
                      <a:r>
                        <a:rPr lang="he-IL"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11:15 – 12:00</a:t>
                      </a:r>
                      <a:endParaRPr lang="en-US"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סיור בישוב היהודי בהובלת אריה קליין</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r" defTabSz="914400" rtl="1" eaLnBrk="1" latinLnBrk="0" hangingPunct="1">
                        <a:spcAft>
                          <a:spcPts val="0"/>
                        </a:spcAft>
                      </a:pPr>
                      <a:r>
                        <a:rPr lang="he-IL"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12:00 – 12:30</a:t>
                      </a:r>
                      <a:endParaRPr lang="en-US"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000" kern="1200" dirty="0" smtClean="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פגישה עם תושב פלסטיני בחניון המשאיות</a:t>
                      </a:r>
                      <a:endParaRPr lang="en-US" sz="2000" kern="1200" dirty="0" smtClean="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r" defTabSz="914400" rtl="1" eaLnBrk="1" latinLnBrk="0" hangingPunct="1">
                        <a:spcAft>
                          <a:spcPts val="0"/>
                        </a:spcAft>
                      </a:pPr>
                      <a:r>
                        <a:rPr lang="he-IL"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12:30 – 13:00</a:t>
                      </a:r>
                      <a:endParaRPr lang="en-US"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he-IL" sz="2000" kern="1200" dirty="0" smtClean="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ביקור במערת המכפלה</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13:15 – 14:00</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ארוחת צהריים </a:t>
                      </a:r>
                      <a:r>
                        <a:rPr lang="he-IL" sz="2000" kern="1200" dirty="0" err="1">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בחטמ"ר</a:t>
                      </a: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 יהודה</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r" defTabSz="914400" rtl="1" eaLnBrk="1" latinLnBrk="0" hangingPunct="1">
                        <a:spcAft>
                          <a:spcPts val="0"/>
                        </a:spcAft>
                      </a:pPr>
                      <a:r>
                        <a:rPr lang="he-IL"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14:00 – 14:30</a:t>
                      </a:r>
                      <a:endParaRPr lang="en-US"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סקירת מח"ט יהודה</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15:00 – 16:00</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ביקור + סקירה במעבר </a:t>
                      </a:r>
                      <a:r>
                        <a:rPr lang="he-IL" sz="2000" kern="1200" dirty="0" err="1">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תרקומיא</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r" defTabSz="914400" rtl="1" eaLnBrk="1" latinLnBrk="0" hangingPunct="1">
                        <a:spcAft>
                          <a:spcPts val="0"/>
                        </a:spcAft>
                      </a:pPr>
                      <a:r>
                        <a:rPr lang="he-IL"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rPr>
                        <a:t>16:00 – 16:30</a:t>
                      </a:r>
                      <a:endParaRPr lang="en-US" sz="2000" kern="120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he-IL"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rPr>
                        <a:t>נסיעה ללטרון + פיזור</a:t>
                      </a:r>
                      <a:endParaRPr lang="en-US" sz="2000" kern="1200" dirty="0">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9445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65932" y="1191870"/>
            <a:ext cx="9161145" cy="4783671"/>
          </a:xfrm>
        </p:spPr>
        <p:txBody>
          <a:bodyPr>
            <a:noAutofit/>
          </a:bodyPr>
          <a:lstStyle/>
          <a:p>
            <a:pPr>
              <a:lnSpc>
                <a:spcPct val="150000"/>
              </a:lnSpc>
              <a:buFont typeface="Wingdings" panose="05000000000000000000" pitchFamily="2" charset="2"/>
              <a:buChar char="Ø"/>
            </a:pPr>
            <a:r>
              <a:rPr lang="he-IL" sz="2400" dirty="0" smtClean="0">
                <a:solidFill>
                  <a:srgbClr val="0000CC"/>
                </a:solidFill>
                <a:latin typeface="David" panose="020E0502060401010101" pitchFamily="34" charset="-79"/>
                <a:cs typeface="David" panose="020E0502060401010101" pitchFamily="34" charset="-79"/>
              </a:rPr>
              <a:t> עמידה בזמנים </a:t>
            </a:r>
            <a:r>
              <a:rPr lang="he-IL" sz="2400" dirty="0" smtClean="0">
                <a:latin typeface="David" panose="020E0502060401010101" pitchFamily="34" charset="-79"/>
                <a:cs typeface="David" panose="020E0502060401010101" pitchFamily="34" charset="-79"/>
              </a:rPr>
              <a:t>- משמעותית להצלחת הסיור.</a:t>
            </a:r>
          </a:p>
          <a:p>
            <a:pPr>
              <a:lnSpc>
                <a:spcPct val="150000"/>
              </a:lnSpc>
              <a:buFont typeface="Wingdings" panose="05000000000000000000" pitchFamily="2" charset="2"/>
              <a:buChar char="Ø"/>
            </a:pPr>
            <a:r>
              <a:rPr lang="he-IL" sz="2400" dirty="0" smtClean="0">
                <a:solidFill>
                  <a:srgbClr val="0000CC"/>
                </a:solidFill>
                <a:latin typeface="David" panose="020E0502060401010101" pitchFamily="34" charset="-79"/>
                <a:cs typeface="David" panose="020E0502060401010101" pitchFamily="34" charset="-79"/>
              </a:rPr>
              <a:t> רפואה </a:t>
            </a:r>
            <a:r>
              <a:rPr lang="he-IL" sz="2400" dirty="0" smtClean="0">
                <a:latin typeface="David" panose="020E0502060401010101" pitchFamily="34" charset="-79"/>
                <a:cs typeface="David" panose="020E0502060401010101" pitchFamily="34" charset="-79"/>
              </a:rPr>
              <a:t>- על בסיס אוגדת </a:t>
            </a:r>
            <a:r>
              <a:rPr lang="he-IL" sz="2400" dirty="0" err="1" smtClean="0">
                <a:latin typeface="David" panose="020E0502060401010101" pitchFamily="34" charset="-79"/>
                <a:cs typeface="David" panose="020E0502060401010101" pitchFamily="34" charset="-79"/>
              </a:rPr>
              <a:t>איו"ש</a:t>
            </a:r>
            <a:r>
              <a:rPr lang="he-IL" sz="2400" dirty="0" smtClean="0">
                <a:latin typeface="David" panose="020E0502060401010101" pitchFamily="34" charset="-79"/>
                <a:cs typeface="David" panose="020E0502060401010101" pitchFamily="34" charset="-79"/>
              </a:rPr>
              <a:t> ורופא מב"ל מ"ד – ד"ר טריף בדר.</a:t>
            </a:r>
          </a:p>
          <a:p>
            <a:pPr>
              <a:lnSpc>
                <a:spcPct val="150000"/>
              </a:lnSpc>
              <a:buFont typeface="Wingdings" panose="05000000000000000000" pitchFamily="2" charset="2"/>
              <a:buChar char="Ø"/>
            </a:pPr>
            <a:r>
              <a:rPr lang="he-IL" sz="2400" dirty="0" smtClean="0">
                <a:solidFill>
                  <a:srgbClr val="0000CC"/>
                </a:solidFill>
                <a:latin typeface="David" panose="020E0502060401010101" pitchFamily="34" charset="-79"/>
                <a:cs typeface="David" panose="020E0502060401010101" pitchFamily="34" charset="-79"/>
              </a:rPr>
              <a:t> </a:t>
            </a:r>
            <a:r>
              <a:rPr lang="he-IL" sz="2400" b="1" dirty="0" smtClean="0">
                <a:solidFill>
                  <a:srgbClr val="0000CC"/>
                </a:solidFill>
                <a:latin typeface="David" panose="020E0502060401010101" pitchFamily="34" charset="-79"/>
                <a:cs typeface="David" panose="020E0502060401010101" pitchFamily="34" charset="-79"/>
              </a:rPr>
              <a:t>אבטחה</a:t>
            </a:r>
            <a:r>
              <a:rPr lang="he-IL" sz="2400" dirty="0" smtClean="0">
                <a:latin typeface="David" panose="020E0502060401010101" pitchFamily="34" charset="-79"/>
                <a:cs typeface="David" panose="020E0502060401010101" pitchFamily="34" charset="-79"/>
              </a:rPr>
              <a:t> - </a:t>
            </a:r>
            <a:r>
              <a:rPr lang="he-IL" sz="2400" b="1" dirty="0" smtClean="0">
                <a:latin typeface="David" panose="020E0502060401010101" pitchFamily="34" charset="-79"/>
                <a:cs typeface="David" panose="020E0502060401010101" pitchFamily="34" charset="-79"/>
              </a:rPr>
              <a:t>אוטובוס ממוגן, ארבעה נושאי נשק ורכב ליווי של מג"ב.</a:t>
            </a:r>
          </a:p>
          <a:p>
            <a:pPr>
              <a:lnSpc>
                <a:spcPct val="150000"/>
              </a:lnSpc>
              <a:buFont typeface="Wingdings" panose="05000000000000000000" pitchFamily="2" charset="2"/>
              <a:buChar char="Ø"/>
            </a:pPr>
            <a:r>
              <a:rPr lang="he-IL" sz="2400" dirty="0" smtClean="0">
                <a:solidFill>
                  <a:srgbClr val="0000CC"/>
                </a:solidFill>
                <a:latin typeface="David" panose="020E0502060401010101" pitchFamily="34" charset="-79"/>
                <a:cs typeface="David" panose="020E0502060401010101" pitchFamily="34" charset="-79"/>
              </a:rPr>
              <a:t> מזג אויר</a:t>
            </a:r>
            <a:r>
              <a:rPr lang="he-IL" sz="2400" dirty="0" smtClean="0">
                <a:latin typeface="David" panose="020E0502060401010101" pitchFamily="34" charset="-79"/>
                <a:cs typeface="David" panose="020E0502060401010101" pitchFamily="34" charset="-79"/>
              </a:rPr>
              <a:t> -צפוי </a:t>
            </a:r>
            <a:r>
              <a:rPr lang="he-IL" sz="2400" dirty="0" err="1" smtClean="0">
                <a:latin typeface="David" panose="020E0502060401010101" pitchFamily="34" charset="-79"/>
                <a:cs typeface="David" panose="020E0502060401010101" pitchFamily="34" charset="-79"/>
              </a:rPr>
              <a:t>מז"א</a:t>
            </a:r>
            <a:r>
              <a:rPr lang="he-IL" sz="2400" dirty="0" smtClean="0">
                <a:latin typeface="David" panose="020E0502060401010101" pitchFamily="34" charset="-79"/>
                <a:cs typeface="David" panose="020E0502060401010101" pitchFamily="34" charset="-79"/>
              </a:rPr>
              <a:t> טוב, </a:t>
            </a:r>
            <a:r>
              <a:rPr lang="he-IL" sz="2400" b="1" dirty="0" smtClean="0">
                <a:latin typeface="David" panose="020E0502060401010101" pitchFamily="34" charset="-79"/>
                <a:cs typeface="David" panose="020E0502060401010101" pitchFamily="34" charset="-79"/>
              </a:rPr>
              <a:t>בערב קר!</a:t>
            </a:r>
          </a:p>
          <a:p>
            <a:pPr>
              <a:lnSpc>
                <a:spcPct val="150000"/>
              </a:lnSpc>
              <a:buFont typeface="Wingdings" panose="05000000000000000000" pitchFamily="2" charset="2"/>
              <a:buChar char="Ø"/>
            </a:pPr>
            <a:r>
              <a:rPr lang="he-IL" sz="2400" dirty="0" smtClean="0">
                <a:solidFill>
                  <a:srgbClr val="0000CC"/>
                </a:solidFill>
                <a:latin typeface="David" panose="020E0502060401010101" pitchFamily="34" charset="-79"/>
                <a:cs typeface="David" panose="020E0502060401010101" pitchFamily="34" charset="-79"/>
              </a:rPr>
              <a:t> לינה</a:t>
            </a:r>
            <a:r>
              <a:rPr lang="he-IL" sz="2400" dirty="0" smtClean="0">
                <a:latin typeface="David" panose="020E0502060401010101" pitchFamily="34" charset="-79"/>
                <a:cs typeface="David" panose="020E0502060401010101" pitchFamily="34" charset="-79"/>
              </a:rPr>
              <a:t> - ע"ב רשימה שתופץ לחניכים.</a:t>
            </a:r>
          </a:p>
          <a:p>
            <a:pPr>
              <a:lnSpc>
                <a:spcPct val="150000"/>
              </a:lnSpc>
              <a:buFont typeface="Wingdings" panose="05000000000000000000" pitchFamily="2" charset="2"/>
              <a:buChar char="Ø"/>
            </a:pPr>
            <a:r>
              <a:rPr lang="he-IL" sz="2400" dirty="0" smtClean="0">
                <a:solidFill>
                  <a:srgbClr val="0000CC"/>
                </a:solidFill>
                <a:latin typeface="David" panose="020E0502060401010101" pitchFamily="34" charset="-79"/>
                <a:cs typeface="David" panose="020E0502060401010101" pitchFamily="34" charset="-79"/>
              </a:rPr>
              <a:t> קוד לבוש </a:t>
            </a:r>
            <a:r>
              <a:rPr lang="he-IL" sz="2400" dirty="0" smtClean="0">
                <a:latin typeface="David" panose="020E0502060401010101" pitchFamily="34" charset="-79"/>
                <a:cs typeface="David" panose="020E0502060401010101" pitchFamily="34" charset="-79"/>
              </a:rPr>
              <a:t>- </a:t>
            </a:r>
            <a:r>
              <a:rPr lang="he-IL" sz="2400" dirty="0" err="1" smtClean="0">
                <a:latin typeface="David" panose="020E0502060401010101" pitchFamily="34" charset="-79"/>
                <a:cs typeface="David" panose="020E0502060401010101" pitchFamily="34" charset="-79"/>
              </a:rPr>
              <a:t>מב"ל</a:t>
            </a:r>
            <a:r>
              <a:rPr lang="he-IL" sz="2400" dirty="0" smtClean="0">
                <a:latin typeface="David" panose="020E0502060401010101" pitchFamily="34" charset="-79"/>
                <a:cs typeface="David" panose="020E0502060401010101" pitchFamily="34" charset="-79"/>
              </a:rPr>
              <a:t>.</a:t>
            </a:r>
          </a:p>
          <a:p>
            <a:pPr>
              <a:lnSpc>
                <a:spcPct val="150000"/>
              </a:lnSpc>
              <a:buFont typeface="Wingdings" panose="05000000000000000000" pitchFamily="2" charset="2"/>
              <a:buChar char="Ø"/>
            </a:pPr>
            <a:r>
              <a:rPr lang="he-IL" sz="2400" dirty="0" smtClean="0">
                <a:latin typeface="David" panose="020E0502060401010101" pitchFamily="34" charset="-79"/>
                <a:cs typeface="David" panose="020E0502060401010101" pitchFamily="34" charset="-79"/>
              </a:rPr>
              <a:t> </a:t>
            </a:r>
            <a:r>
              <a:rPr lang="he-IL" sz="2400" dirty="0">
                <a:solidFill>
                  <a:srgbClr val="0000CC"/>
                </a:solidFill>
                <a:latin typeface="David" panose="020E0502060401010101" pitchFamily="34" charset="-79"/>
                <a:cs typeface="David" panose="020E0502060401010101" pitchFamily="34" charset="-79"/>
              </a:rPr>
              <a:t>רגישות בהתאמת השאלות לדוברים </a:t>
            </a:r>
            <a:r>
              <a:rPr lang="he-IL" sz="2400" dirty="0" smtClean="0">
                <a:latin typeface="David" panose="020E0502060401010101" pitchFamily="34" charset="-79"/>
                <a:cs typeface="David" panose="020E0502060401010101" pitchFamily="34" charset="-79"/>
              </a:rPr>
              <a:t>- מתנחל, פלסטיני, איש צבא...</a:t>
            </a:r>
          </a:p>
          <a:p>
            <a:pPr marL="0" indent="0">
              <a:lnSpc>
                <a:spcPct val="150000"/>
              </a:lnSpc>
              <a:buNone/>
            </a:pPr>
            <a:endParaRPr lang="he-IL" sz="2400" dirty="0" smtClean="0">
              <a:latin typeface="David" panose="020E0502060401010101" pitchFamily="34" charset="-79"/>
              <a:cs typeface="David" panose="020E0502060401010101" pitchFamily="34" charset="-79"/>
            </a:endParaRPr>
          </a:p>
          <a:p>
            <a:pPr>
              <a:lnSpc>
                <a:spcPct val="150000"/>
              </a:lnSpc>
              <a:buFont typeface="Wingdings" panose="05000000000000000000" pitchFamily="2" charset="2"/>
              <a:buChar char="Ø"/>
            </a:pPr>
            <a:endParaRPr lang="en-US" sz="2400" dirty="0">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a:xfrm>
            <a:off x="868677" y="-456346"/>
            <a:ext cx="10058400" cy="1450757"/>
          </a:xfrm>
        </p:spPr>
        <p:txBody>
          <a:bodyPr/>
          <a:lstStyle/>
          <a:p>
            <a:pPr algn="ctr"/>
            <a:r>
              <a:rPr lang="he-IL"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דגשים </a:t>
            </a:r>
            <a:endPar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4" name="תמונה 7" descr="מבל נק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12194"/>
            <a:ext cx="807179" cy="10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תוצאת תמונה עבור אוניברסיטת חיפ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673" y="306732"/>
            <a:ext cx="1270001" cy="100797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מחבר ישר 7"/>
          <p:cNvCxnSpPr/>
          <p:nvPr/>
        </p:nvCxnSpPr>
        <p:spPr>
          <a:xfrm flipV="1">
            <a:off x="900752" y="1728788"/>
            <a:ext cx="10443523" cy="181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תמונה 5"/>
          <p:cNvPicPr>
            <a:picLocks noChangeAspect="1"/>
          </p:cNvPicPr>
          <p:nvPr/>
        </p:nvPicPr>
        <p:blipFill>
          <a:blip r:embed="rId4"/>
          <a:stretch>
            <a:fillRect/>
          </a:stretch>
        </p:blipFill>
        <p:spPr>
          <a:xfrm>
            <a:off x="368095" y="3291597"/>
            <a:ext cx="3409875" cy="2071973"/>
          </a:xfrm>
          <a:prstGeom prst="rect">
            <a:avLst/>
          </a:prstGeom>
        </p:spPr>
      </p:pic>
    </p:spTree>
    <p:extLst>
      <p:ext uri="{BB962C8B-B14F-4D97-AF65-F5344CB8AC3E}">
        <p14:creationId xmlns:p14="http://schemas.microsoft.com/office/powerpoint/2010/main" val="2888410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0308" y="1555839"/>
            <a:ext cx="9538189" cy="2215991"/>
          </a:xfrm>
          <a:prstGeom prst="rect">
            <a:avLst/>
          </a:prstGeom>
          <a:noFill/>
        </p:spPr>
        <p:txBody>
          <a:bodyPr wrap="none" rtlCol="1">
            <a:spAutoFit/>
          </a:bodyPr>
          <a:lstStyle/>
          <a:p>
            <a:r>
              <a:rPr lang="he-IL" sz="138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שאלות הכוונה</a:t>
            </a:r>
            <a:endParaRPr lang="he-IL" sz="13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a:blip r:embed="rId2"/>
          <a:stretch>
            <a:fillRect/>
          </a:stretch>
        </p:blipFill>
        <p:spPr>
          <a:xfrm>
            <a:off x="4523824" y="3671248"/>
            <a:ext cx="3575340" cy="26101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4392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525</Words>
  <Application>Microsoft Office PowerPoint</Application>
  <PresentationFormat>מסך רחב</PresentationFormat>
  <Paragraphs>112</Paragraphs>
  <Slides>13</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13</vt:i4>
      </vt:variant>
    </vt:vector>
  </HeadingPairs>
  <TitlesOfParts>
    <vt:vector size="20" baseType="lpstr">
      <vt:lpstr>Arial</vt:lpstr>
      <vt:lpstr>Calibri</vt:lpstr>
      <vt:lpstr>Calibri Light</vt:lpstr>
      <vt:lpstr>David</vt:lpstr>
      <vt:lpstr>Times New Roman</vt:lpstr>
      <vt:lpstr>Wingdings</vt:lpstr>
      <vt:lpstr>מבט לאחור</vt:lpstr>
      <vt:lpstr>סיור איו"ש 22-23/2/17</vt:lpstr>
      <vt:lpstr>מצגת של PowerPoint</vt:lpstr>
      <vt:lpstr>סיור איו"ש ההגיון המסדר</vt:lpstr>
      <vt:lpstr>עקרונות הסיור</vt:lpstr>
      <vt:lpstr>מוקדי הסיור</vt:lpstr>
      <vt:lpstr>לו"ז יום ד' – 22/2/17 </vt:lpstr>
      <vt:lpstr>לו"ז יום ה' – 23/2/17 </vt:lpstr>
      <vt:lpstr>דגשים </vt:lpstr>
      <vt:lpstr>מצגת של PowerPoint</vt:lpstr>
      <vt:lpstr>באיזו מידה פתרון שתי המדינות עדיין רלבנטי? 1. למה מתכוונים במונח פתרון "שתי המדינות"? 2. מה האלטרנטיבה שמציעים אלו הדוחים את      פתרון שתי המדינות? </vt:lpstr>
      <vt:lpstr>עד כמה השליטה באזור יהודה ושומרון היא נכס לביטחון הלאומי ועד כמה היא נטל על הביטחון הלאומי? 1. עד כמה ההתיישבות באיו"ש היא נכס או נטל על הביטחון הלאומי? 2. עד כמה המשך הבניה מחוץ לגושים מהווה נכס או נטל על הביטחון הלאומי?</vt:lpstr>
      <vt:lpstr>מהי האסטרטגיה של כל אחד מהצדדים לנסות ולהוביל לפתרון הרצוי לו? 1. ה"ימין" הישראלי. 2. ה"שמאל" הישראלי. 3. הרשות הפלסטינית.  </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סיור צפון  רמת הגולן והחרמון 5-6 לדצמבר 2016</dc:title>
  <dc:creator>MABAL</dc:creator>
  <cp:lastModifiedBy>u26612 </cp:lastModifiedBy>
  <cp:revision>36</cp:revision>
  <cp:lastPrinted>2017-02-21T14:23:21Z</cp:lastPrinted>
  <dcterms:modified xsi:type="dcterms:W3CDTF">2017-03-05T15:15:25Z</dcterms:modified>
</cp:coreProperties>
</file>