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9" r:id="rId3"/>
    <p:sldId id="258" r:id="rId4"/>
    <p:sldId id="259" r:id="rId5"/>
    <p:sldId id="260" r:id="rId6"/>
    <p:sldId id="261" r:id="rId7"/>
    <p:sldId id="262" r:id="rId8"/>
    <p:sldId id="263" r:id="rId9"/>
    <p:sldId id="264" r:id="rId10"/>
    <p:sldId id="279" r:id="rId11"/>
    <p:sldId id="265" r:id="rId12"/>
    <p:sldId id="283" r:id="rId13"/>
    <p:sldId id="266" r:id="rId14"/>
    <p:sldId id="267" r:id="rId15"/>
    <p:sldId id="286" r:id="rId16"/>
    <p:sldId id="268" r:id="rId17"/>
    <p:sldId id="269" r:id="rId18"/>
    <p:sldId id="270" r:id="rId19"/>
    <p:sldId id="271" r:id="rId20"/>
    <p:sldId id="298" r:id="rId21"/>
    <p:sldId id="273" r:id="rId22"/>
    <p:sldId id="274" r:id="rId23"/>
    <p:sldId id="272" r:id="rId24"/>
    <p:sldId id="287" r:id="rId25"/>
    <p:sldId id="275" r:id="rId26"/>
    <p:sldId id="276" r:id="rId27"/>
    <p:sldId id="277" r:id="rId28"/>
    <p:sldId id="278" r:id="rId29"/>
    <p:sldId id="280" r:id="rId30"/>
    <p:sldId id="281" r:id="rId31"/>
    <p:sldId id="282" r:id="rId32"/>
    <p:sldId id="284" r:id="rId33"/>
    <p:sldId id="285" r:id="rId34"/>
    <p:sldId id="288" r:id="rId35"/>
    <p:sldId id="289" r:id="rId36"/>
    <p:sldId id="290" r:id="rId37"/>
    <p:sldId id="291" r:id="rId38"/>
    <p:sldId id="292" r:id="rId39"/>
    <p:sldId id="293" r:id="rId40"/>
    <p:sldId id="297" r:id="rId41"/>
    <p:sldId id="294" r:id="rId42"/>
    <p:sldId id="295" r:id="rId43"/>
    <p:sldId id="296" r:id="rId4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ram" initials="M" lastIdx="1" clrIdx="0">
    <p:extLst>
      <p:ext uri="{19B8F6BF-5375-455C-9EA6-DF929625EA0E}">
        <p15:presenceInfo xmlns:p15="http://schemas.microsoft.com/office/powerpoint/2012/main" userId="Mam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42" d="100"/>
          <a:sy n="42" d="100"/>
        </p:scale>
        <p:origin x="7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405805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8566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143187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139383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963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37369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305262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82747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32719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366982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959C169-FEF5-4A84-BD05-7A6DE13F3CC4}" type="datetimeFigureOut">
              <a:rPr lang="he-IL" smtClean="0"/>
              <a:t>ח'/תמוז/תשע"ט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89074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59C169-FEF5-4A84-BD05-7A6DE13F3CC4}" type="datetimeFigureOut">
              <a:rPr lang="he-IL" smtClean="0"/>
              <a:t>ח'/תמוז/תשע"ט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C04BC4-8DDE-45A8-AE60-B2344A0D1812}" type="slidenum">
              <a:rPr lang="he-IL" smtClean="0"/>
              <a:t>‹#›</a:t>
            </a:fld>
            <a:endParaRPr lang="he-IL"/>
          </a:p>
        </p:txBody>
      </p:sp>
    </p:spTree>
    <p:extLst>
      <p:ext uri="{BB962C8B-B14F-4D97-AF65-F5344CB8AC3E}">
        <p14:creationId xmlns:p14="http://schemas.microsoft.com/office/powerpoint/2010/main" val="315118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1259523"/>
            <a:ext cx="11917680" cy="2387600"/>
          </a:xfrm>
        </p:spPr>
        <p:txBody>
          <a:bodyPr>
            <a:normAutofit/>
          </a:bodyPr>
          <a:lstStyle/>
          <a:p>
            <a:pPr rtl="0"/>
            <a:r>
              <a:rPr lang="en-US" dirty="0" smtClean="0">
                <a:latin typeface="Segoe UI" panose="020B0502040204020203" pitchFamily="34" charset="0"/>
                <a:cs typeface="Segoe UI" panose="020B0502040204020203" pitchFamily="34" charset="0"/>
              </a:rPr>
              <a:t>46</a:t>
            </a:r>
            <a:r>
              <a:rPr lang="en-US" baseline="30000" dirty="0" smtClean="0">
                <a:latin typeface="Segoe UI" panose="020B0502040204020203" pitchFamily="34" charset="0"/>
                <a:cs typeface="Segoe UI" panose="020B0502040204020203" pitchFamily="34" charset="0"/>
              </a:rPr>
              <a:t>th</a:t>
            </a:r>
            <a:r>
              <a:rPr lang="en-US" dirty="0" smtClean="0">
                <a:latin typeface="Segoe UI" panose="020B0502040204020203" pitchFamily="34" charset="0"/>
                <a:cs typeface="Segoe UI" panose="020B0502040204020203" pitchFamily="34" charset="0"/>
              </a:rPr>
              <a:t> Class Graduation </a:t>
            </a:r>
            <a:r>
              <a:rPr lang="en-US" dirty="0">
                <a:latin typeface="Segoe UI" panose="020B0502040204020203" pitchFamily="34" charset="0"/>
                <a:cs typeface="Segoe UI" panose="020B0502040204020203" pitchFamily="34" charset="0"/>
              </a:rPr>
              <a:t>Ceremony Presentation</a:t>
            </a:r>
            <a:endParaRPr lang="he-I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544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07530" y="2324100"/>
            <a:ext cx="5407480" cy="2222046"/>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Inbal</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De Paz </a:t>
            </a:r>
            <a:r>
              <a:rPr lang="en-US" sz="4000" dirty="0">
                <a:cs typeface="+mn-cs"/>
              </a:rPr>
              <a:t/>
            </a:r>
            <a:br>
              <a:rPr lang="en-US" sz="4000" dirty="0">
                <a:cs typeface="+mn-cs"/>
              </a:rPr>
            </a:br>
            <a:r>
              <a:rPr lang="en-US" sz="3100" dirty="0">
                <a:latin typeface="Segoe UI" panose="020B0502040204020203" pitchFamily="34" charset="0"/>
                <a:cs typeface="Segoe UI" panose="020B0502040204020203" pitchFamily="34" charset="0"/>
              </a:rPr>
              <a:t>In her thesis she wrote about the right to organize Permanent servants. Led the "Army and Justice" seminar. Was the prime minister of Israel in the political simulation. She </a:t>
            </a:r>
            <a:r>
              <a:rPr lang="en-US" sz="3100" dirty="0" smtClean="0">
                <a:latin typeface="Segoe UI" panose="020B0502040204020203" pitchFamily="34" charset="0"/>
                <a:cs typeface="Segoe UI" panose="020B0502040204020203" pitchFamily="34" charset="0"/>
              </a:rPr>
              <a:t>got married </a:t>
            </a:r>
            <a:r>
              <a:rPr lang="en-US" sz="3100" dirty="0">
                <a:latin typeface="Segoe UI" panose="020B0502040204020203" pitchFamily="34" charset="0"/>
                <a:cs typeface="Segoe UI" panose="020B0502040204020203" pitchFamily="34" charset="0"/>
              </a:rPr>
              <a:t>in New York on </a:t>
            </a:r>
            <a:r>
              <a:rPr lang="en-US" sz="3100" dirty="0" smtClean="0">
                <a:latin typeface="Segoe UI" panose="020B0502040204020203" pitchFamily="34" charset="0"/>
                <a:cs typeface="Segoe UI" panose="020B0502040204020203" pitchFamily="34" charset="0"/>
              </a:rPr>
              <a:t>the tour </a:t>
            </a:r>
            <a:r>
              <a:rPr lang="en-US" sz="3100" dirty="0">
                <a:latin typeface="Segoe UI" panose="020B0502040204020203" pitchFamily="34" charset="0"/>
                <a:cs typeface="Segoe UI" panose="020B0502040204020203" pitchFamily="34" charset="0"/>
              </a:rPr>
              <a:t>of the United States.</a:t>
            </a:r>
            <a:endParaRPr lang="he-IL" sz="31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02"/>
          <a:stretch/>
        </p:blipFill>
        <p:spPr>
          <a:xfrm>
            <a:off x="1327158" y="747916"/>
            <a:ext cx="4313283" cy="5192486"/>
          </a:xfrm>
          <a:prstGeom prst="rect">
            <a:avLst/>
          </a:prstGeom>
          <a:ln>
            <a:noFill/>
          </a:ln>
          <a:effectLst>
            <a:softEdge rad="112500"/>
          </a:effectLst>
        </p:spPr>
      </p:pic>
    </p:spTree>
    <p:extLst>
      <p:ext uri="{BB962C8B-B14F-4D97-AF65-F5344CB8AC3E}">
        <p14:creationId xmlns:p14="http://schemas.microsoft.com/office/powerpoint/2010/main" val="341113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12972" y="3105149"/>
            <a:ext cx="6119948" cy="1152526"/>
          </a:xfrm>
        </p:spPr>
        <p:txBody>
          <a:bodyPr>
            <a:normAutofit fontScale="90000"/>
          </a:bodyPr>
          <a:lstStyle/>
          <a:p>
            <a:pPr algn="l" rtl="0">
              <a:lnSpc>
                <a:spcPct val="150000"/>
              </a:lnSpc>
            </a:pP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Ofir</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Dayan</a:t>
            </a:r>
            <a:r>
              <a:rPr lang="en-US" sz="4000" dirty="0">
                <a:cs typeface="+mn-cs"/>
              </a:rPr>
              <a:t/>
            </a:r>
            <a:br>
              <a:rPr lang="en-US" sz="4000" dirty="0">
                <a:cs typeface="+mn-cs"/>
              </a:rPr>
            </a:br>
            <a:r>
              <a:rPr lang="en-US" sz="3100" dirty="0">
                <a:latin typeface="Segoe UI" panose="020B0502040204020203" pitchFamily="34" charset="0"/>
                <a:cs typeface="Segoe UI" panose="020B0502040204020203" pitchFamily="34" charset="0"/>
              </a:rPr>
              <a:t>He is a project leader at </a:t>
            </a:r>
            <a:r>
              <a:rPr lang="en-US" sz="3100" dirty="0" smtClean="0">
                <a:latin typeface="Segoe UI" panose="020B0502040204020203" pitchFamily="34" charset="0"/>
                <a:cs typeface="Segoe UI" panose="020B0502040204020203" pitchFamily="34" charset="0"/>
              </a:rPr>
              <a:t>the weapons </a:t>
            </a:r>
            <a:r>
              <a:rPr lang="en-US" sz="3100" dirty="0">
                <a:latin typeface="Segoe UI" panose="020B0502040204020203" pitchFamily="34" charset="0"/>
                <a:cs typeface="Segoe UI" panose="020B0502040204020203" pitchFamily="34" charset="0"/>
              </a:rPr>
              <a:t>development </a:t>
            </a:r>
            <a:r>
              <a:rPr lang="en-US" sz="3100" dirty="0" smtClean="0">
                <a:latin typeface="Segoe UI" panose="020B0502040204020203" pitchFamily="34" charset="0"/>
                <a:cs typeface="Segoe UI" panose="020B0502040204020203" pitchFamily="34" charset="0"/>
              </a:rPr>
              <a:t>authority.</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 In </a:t>
            </a:r>
            <a:r>
              <a:rPr lang="en-US" sz="3100" dirty="0">
                <a:latin typeface="Segoe UI" panose="020B0502040204020203" pitchFamily="34" charset="0"/>
                <a:cs typeface="Segoe UI" panose="020B0502040204020203" pitchFamily="34" charset="0"/>
              </a:rPr>
              <a:t>his thesis he wrote about Iron Dome.</a:t>
            </a:r>
            <a:r>
              <a:rPr lang="he-IL" sz="3100" dirty="0">
                <a:cs typeface="+mn-cs"/>
              </a:rPr>
              <a:t/>
            </a:r>
            <a:br>
              <a:rPr lang="he-IL" sz="3100" dirty="0">
                <a:cs typeface="+mn-cs"/>
              </a:rPr>
            </a:br>
            <a:r>
              <a:rPr lang="en-US" sz="3100" dirty="0">
                <a:cs typeface="+mn-cs"/>
              </a:rPr>
              <a:t>  </a:t>
            </a:r>
            <a:endParaRPr lang="he-IL" sz="31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02"/>
          <a:stretch/>
        </p:blipFill>
        <p:spPr>
          <a:xfrm>
            <a:off x="1420824" y="970189"/>
            <a:ext cx="4075003" cy="4917622"/>
          </a:xfrm>
          <a:prstGeom prst="rect">
            <a:avLst/>
          </a:prstGeom>
          <a:ln>
            <a:noFill/>
          </a:ln>
          <a:effectLst>
            <a:softEdge rad="112500"/>
          </a:effectLst>
        </p:spPr>
      </p:pic>
    </p:spTree>
    <p:extLst>
      <p:ext uri="{BB962C8B-B14F-4D97-AF65-F5344CB8AC3E}">
        <p14:creationId xmlns:p14="http://schemas.microsoft.com/office/powerpoint/2010/main" val="675735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27420" y="2034540"/>
            <a:ext cx="5791200" cy="2446020"/>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 Ronen </a:t>
            </a: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Harari</a:t>
            </a:r>
            <a:r>
              <a:rPr lang="he-IL" sz="4000" dirty="0">
                <a:cs typeface="+mn-cs"/>
              </a:rPr>
              <a:t/>
            </a:r>
            <a:br>
              <a:rPr lang="he-IL" sz="4000" dirty="0">
                <a:cs typeface="+mn-cs"/>
              </a:rPr>
            </a:br>
            <a:r>
              <a:rPr lang="en-US" sz="3100" dirty="0" smtClean="0">
                <a:latin typeface="Segoe UI" panose="020B0502040204020203" pitchFamily="34" charset="0"/>
                <a:cs typeface="Segoe UI" panose="020B0502040204020203" pitchFamily="34" charset="0"/>
              </a:rPr>
              <a:t>The </a:t>
            </a:r>
            <a:r>
              <a:rPr lang="en-US" sz="3100" dirty="0">
                <a:latin typeface="Segoe UI" panose="020B0502040204020203" pitchFamily="34" charset="0"/>
                <a:cs typeface="Segoe UI" panose="020B0502040204020203" pitchFamily="34" charset="0"/>
              </a:rPr>
              <a:t>Atomic Energy </a:t>
            </a:r>
            <a:r>
              <a:rPr lang="en-US" sz="3100" dirty="0" smtClean="0">
                <a:latin typeface="Segoe UI" panose="020B0502040204020203" pitchFamily="34" charset="0"/>
                <a:cs typeface="Segoe UI" panose="020B0502040204020203" pitchFamily="34" charset="0"/>
              </a:rPr>
              <a:t>Commission</a:t>
            </a:r>
            <a:r>
              <a:rPr lang="en-US" sz="3100" dirty="0">
                <a:latin typeface="Segoe UI" panose="020B0502040204020203" pitchFamily="34" charset="0"/>
                <a:cs typeface="Segoe UI" panose="020B0502040204020203" pitchFamily="34" charset="0"/>
              </a:rPr>
              <a:t>.</a:t>
            </a:r>
            <a:r>
              <a:rPr lang="he-IL" sz="3100" dirty="0" smtClean="0">
                <a:latin typeface="Segoe UI" panose="020B0502040204020203" pitchFamily="34" charset="0"/>
                <a:cs typeface="Segoe UI" panose="020B0502040204020203" pitchFamily="34" charset="0"/>
              </a:rPr>
              <a:t> </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In the annual work, he wrote about the owners of the interest in the establishment of a nuclear power plant and was among </a:t>
            </a:r>
            <a:r>
              <a:rPr lang="en-US" sz="3100" dirty="0" smtClean="0">
                <a:latin typeface="Segoe UI" panose="020B0502040204020203" pitchFamily="34" charset="0"/>
                <a:cs typeface="Segoe UI" panose="020B0502040204020203" pitchFamily="34" charset="0"/>
              </a:rPr>
              <a:t>the south </a:t>
            </a:r>
            <a:r>
              <a:rPr lang="en-US" sz="3100" dirty="0">
                <a:latin typeface="Segoe UI" panose="020B0502040204020203" pitchFamily="34" charset="0"/>
                <a:cs typeface="Segoe UI" panose="020B0502040204020203" pitchFamily="34" charset="0"/>
              </a:rPr>
              <a:t>tour </a:t>
            </a:r>
            <a:r>
              <a:rPr lang="en-US" sz="3100" dirty="0" smtClean="0">
                <a:latin typeface="Segoe UI" panose="020B0502040204020203" pitchFamily="34" charset="0"/>
                <a:cs typeface="Segoe UI" panose="020B0502040204020203" pitchFamily="34" charset="0"/>
              </a:rPr>
              <a:t>operators</a:t>
            </a:r>
            <a:r>
              <a:rPr lang="en-US" sz="3100" dirty="0">
                <a:latin typeface="Segoe UI" panose="020B0502040204020203" pitchFamily="34" charset="0"/>
                <a:cs typeface="Segoe UI" panose="020B0502040204020203" pitchFamily="34" charset="0"/>
              </a:rPr>
              <a:t>.</a:t>
            </a:r>
            <a:br>
              <a:rPr lang="en-US" sz="31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Senior project manager at the Nuclear Research Institute, the Atomic Energy </a:t>
            </a:r>
            <a:r>
              <a:rPr lang="en-US" sz="3100" dirty="0" smtClean="0">
                <a:latin typeface="Segoe UI" panose="020B0502040204020203" pitchFamily="34" charset="0"/>
                <a:cs typeface="Segoe UI" panose="020B0502040204020203" pitchFamily="34" charset="0"/>
              </a:rPr>
              <a:t>Commission.</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83"/>
          <a:stretch/>
        </p:blipFill>
        <p:spPr>
          <a:xfrm>
            <a:off x="1262743" y="995912"/>
            <a:ext cx="4071258" cy="4866175"/>
          </a:xfrm>
          <a:prstGeom prst="rect">
            <a:avLst/>
          </a:prstGeom>
          <a:ln>
            <a:noFill/>
          </a:ln>
          <a:effectLst>
            <a:softEdge rad="112500"/>
          </a:effectLst>
        </p:spPr>
      </p:pic>
    </p:spTree>
    <p:extLst>
      <p:ext uri="{BB962C8B-B14F-4D97-AF65-F5344CB8AC3E}">
        <p14:creationId xmlns:p14="http://schemas.microsoft.com/office/powerpoint/2010/main" val="319123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66064" y="1781174"/>
            <a:ext cx="6125936" cy="3324225"/>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Yehuda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Vach</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Commander of the Hiram formation. In his thesis he wrote about the security fences on the borders of Israel. When he was on a tour of the United States, His </a:t>
            </a:r>
            <a:r>
              <a:rPr lang="en-US" sz="3100" dirty="0" smtClean="0">
                <a:latin typeface="Segoe UI" panose="020B0502040204020203" pitchFamily="34" charset="0"/>
                <a:cs typeface="Segoe UI" panose="020B0502040204020203" pitchFamily="34" charset="0"/>
              </a:rPr>
              <a:t>son </a:t>
            </a:r>
            <a:r>
              <a:rPr lang="en-US" sz="3100" dirty="0">
                <a:latin typeface="Segoe UI" panose="020B0502040204020203" pitchFamily="34" charset="0"/>
                <a:cs typeface="Segoe UI" panose="020B0502040204020203" pitchFamily="34" charset="0"/>
              </a:rPr>
              <a:t>was born in good </a:t>
            </a:r>
            <a:r>
              <a:rPr lang="en-US" sz="3100" dirty="0" smtClean="0">
                <a:latin typeface="Segoe UI" panose="020B0502040204020203" pitchFamily="34" charset="0"/>
                <a:cs typeface="Segoe UI" panose="020B0502040204020203" pitchFamily="34" charset="0"/>
              </a:rPr>
              <a:t>fortune, </a:t>
            </a:r>
            <a:r>
              <a:rPr lang="en-US" sz="3100" dirty="0">
                <a:latin typeface="Segoe UI" panose="020B0502040204020203" pitchFamily="34" charset="0"/>
                <a:cs typeface="Segoe UI" panose="020B0502040204020203" pitchFamily="34" charset="0"/>
              </a:rPr>
              <a:t>the sixth child in the family.</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47"/>
          <a:stretch/>
        </p:blipFill>
        <p:spPr>
          <a:xfrm>
            <a:off x="1560738" y="1171174"/>
            <a:ext cx="4106638" cy="4953104"/>
          </a:xfrm>
          <a:prstGeom prst="rect">
            <a:avLst/>
          </a:prstGeom>
          <a:ln>
            <a:noFill/>
          </a:ln>
          <a:effectLst>
            <a:softEdge rad="112500"/>
          </a:effectLst>
        </p:spPr>
      </p:pic>
    </p:spTree>
    <p:extLst>
      <p:ext uri="{BB962C8B-B14F-4D97-AF65-F5344CB8AC3E}">
        <p14:creationId xmlns:p14="http://schemas.microsoft.com/office/powerpoint/2010/main" val="291980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41916" y="1143000"/>
            <a:ext cx="6467203" cy="3726180"/>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Commander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Yigal</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Hadad</a:t>
            </a:r>
            <a:r>
              <a:rPr lang="he-IL" sz="4000" dirty="0" smtClean="0">
                <a:cs typeface="+mn-cs"/>
              </a:rPr>
              <a:t/>
            </a:r>
            <a:br>
              <a:rPr lang="he-IL" sz="4000" dirty="0" smtClean="0">
                <a:cs typeface="+mn-cs"/>
              </a:rPr>
            </a:br>
            <a:r>
              <a:rPr lang="en-US" sz="3100" dirty="0" smtClean="0">
                <a:latin typeface="Segoe UI" panose="020B0502040204020203" pitchFamily="34" charset="0"/>
                <a:cs typeface="Segoe UI" panose="020B0502040204020203" pitchFamily="34" charset="0"/>
              </a:rPr>
              <a:t>Wrote </a:t>
            </a:r>
            <a:r>
              <a:rPr lang="en-US" sz="3100" dirty="0">
                <a:latin typeface="Segoe UI" panose="020B0502040204020203" pitchFamily="34" charset="0"/>
                <a:cs typeface="Segoe UI" panose="020B0502040204020203" pitchFamily="34" charset="0"/>
              </a:rPr>
              <a:t>a thesis on illegal possession of weapons in the Arab sector</a:t>
            </a:r>
            <a:r>
              <a:rPr lang="en-US" sz="3100" dirty="0">
                <a:latin typeface="Segoe UI" panose="020B0502040204020203" pitchFamily="34" charset="0"/>
                <a:cs typeface="Segoe UI" panose="020B0502040204020203" pitchFamily="34" charset="0"/>
              </a:rPr>
              <a:t>.</a:t>
            </a:r>
            <a:br>
              <a:rPr lang="en-US" sz="31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He completed his position as commander of the </a:t>
            </a:r>
            <a:r>
              <a:rPr lang="en-US" sz="3100" dirty="0" err="1">
                <a:latin typeface="Segoe UI" panose="020B0502040204020203" pitchFamily="34" charset="0"/>
                <a:cs typeface="Segoe UI" panose="020B0502040204020203" pitchFamily="34" charset="0"/>
              </a:rPr>
              <a:t>Kinneret</a:t>
            </a:r>
            <a:r>
              <a:rPr lang="en-US" sz="3100" dirty="0">
                <a:latin typeface="Segoe UI" panose="020B0502040204020203" pitchFamily="34" charset="0"/>
                <a:cs typeface="Segoe UI" panose="020B0502040204020203" pitchFamily="34" charset="0"/>
              </a:rPr>
              <a:t> region of the Israel Police</a:t>
            </a:r>
            <a:endParaRPr lang="he-IL" sz="32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18"/>
          <a:stretch/>
        </p:blipFill>
        <p:spPr>
          <a:xfrm>
            <a:off x="1575539" y="1317878"/>
            <a:ext cx="3750605" cy="4497618"/>
          </a:xfrm>
          <a:prstGeom prst="rect">
            <a:avLst/>
          </a:prstGeom>
          <a:ln>
            <a:noFill/>
          </a:ln>
          <a:effectLst>
            <a:softEdge rad="112500"/>
          </a:effectLst>
        </p:spPr>
      </p:pic>
    </p:spTree>
    <p:extLst>
      <p:ext uri="{BB962C8B-B14F-4D97-AF65-F5344CB8AC3E}">
        <p14:creationId xmlns:p14="http://schemas.microsoft.com/office/powerpoint/2010/main" val="400844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0" y="1633309"/>
            <a:ext cx="4837339" cy="3548291"/>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Shai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Chanuna</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Intelligence officer in the Northern Command. In his thesis he wrote about the information revolution in the civil service. In the school year in </a:t>
            </a:r>
            <a:r>
              <a:rPr lang="en-US" sz="3100" dirty="0" smtClean="0">
                <a:latin typeface="Segoe UI" panose="020B0502040204020203" pitchFamily="34" charset="0"/>
                <a:cs typeface="Segoe UI" panose="020B0502040204020203" pitchFamily="34" charset="0"/>
              </a:rPr>
              <a:t>the INDC, his princess daughter</a:t>
            </a:r>
            <a:r>
              <a:rPr lang="en-US" sz="3100" dirty="0">
                <a:latin typeface="Segoe UI" panose="020B0502040204020203" pitchFamily="34" charset="0"/>
                <a:cs typeface="Segoe UI" panose="020B0502040204020203" pitchFamily="34" charset="0"/>
              </a:rPr>
              <a:t> </a:t>
            </a:r>
            <a:r>
              <a:rPr lang="en-US" sz="3100" dirty="0" smtClean="0">
                <a:latin typeface="Segoe UI" panose="020B0502040204020203" pitchFamily="34" charset="0"/>
                <a:cs typeface="Segoe UI" panose="020B0502040204020203" pitchFamily="34" charset="0"/>
              </a:rPr>
              <a:t>was born.</a:t>
            </a:r>
            <a:endParaRPr lang="he-IL" sz="40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049"/>
          <a:stretch/>
        </p:blipFill>
        <p:spPr>
          <a:xfrm>
            <a:off x="1420583" y="1131963"/>
            <a:ext cx="3846741" cy="4594074"/>
          </a:xfrm>
          <a:prstGeom prst="rect">
            <a:avLst/>
          </a:prstGeom>
          <a:ln>
            <a:noFill/>
          </a:ln>
          <a:effectLst>
            <a:softEdge rad="112500"/>
          </a:effectLst>
        </p:spPr>
      </p:pic>
    </p:spTree>
    <p:extLst>
      <p:ext uri="{BB962C8B-B14F-4D97-AF65-F5344CB8AC3E}">
        <p14:creationId xmlns:p14="http://schemas.microsoft.com/office/powerpoint/2010/main" val="904795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88969" y="3723587"/>
            <a:ext cx="5804342" cy="1659117"/>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Shay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Tayeb</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Head of the </a:t>
            </a:r>
            <a:r>
              <a:rPr lang="en-US" sz="3100" dirty="0" smtClean="0">
                <a:latin typeface="Segoe UI" panose="020B0502040204020203" pitchFamily="34" charset="0"/>
                <a:cs typeface="Segoe UI" panose="020B0502040204020203" pitchFamily="34" charset="0"/>
              </a:rPr>
              <a:t>regular service </a:t>
            </a:r>
            <a:r>
              <a:rPr lang="en-US" sz="3100" dirty="0">
                <a:latin typeface="Segoe UI" panose="020B0502040204020203" pitchFamily="34" charset="0"/>
                <a:cs typeface="Segoe UI" panose="020B0502040204020203" pitchFamily="34" charset="0"/>
              </a:rPr>
              <a:t>department</a:t>
            </a:r>
            <a:r>
              <a:rPr lang="he-IL" sz="3100" dirty="0" smtClean="0">
                <a:latin typeface="Segoe UI" panose="020B0502040204020203" pitchFamily="34" charset="0"/>
                <a:cs typeface="Segoe UI" panose="020B0502040204020203" pitchFamily="34" charset="0"/>
              </a:rPr>
              <a:t>.</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In his thesis he wrote about "The Ethos of the Warrior" in the context of military revolutions. He entered the plenum always at the beginning of the lesson</a:t>
            </a:r>
            <a:r>
              <a:rPr lang="en-US" sz="3100" dirty="0" smtClean="0">
                <a:latin typeface="Segoe UI" panose="020B0502040204020203" pitchFamily="34" charset="0"/>
                <a:cs typeface="Segoe UI" panose="020B0502040204020203" pitchFamily="34" charset="0"/>
              </a:rPr>
              <a:t>.</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2800" dirty="0">
                <a:cs typeface="+mn-cs"/>
              </a:rPr>
              <a:t/>
            </a:r>
            <a:br>
              <a:rPr lang="he-IL" sz="2800" dirty="0">
                <a:cs typeface="+mn-cs"/>
              </a:rPr>
            </a:br>
            <a:endParaRPr lang="he-IL" sz="28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40"/>
          <a:stretch/>
        </p:blipFill>
        <p:spPr>
          <a:xfrm>
            <a:off x="1210038" y="1237291"/>
            <a:ext cx="3936997" cy="4725635"/>
          </a:xfrm>
          <a:prstGeom prst="rect">
            <a:avLst/>
          </a:prstGeom>
          <a:ln>
            <a:noFill/>
          </a:ln>
          <a:effectLst>
            <a:softEdge rad="112500"/>
          </a:effectLst>
        </p:spPr>
      </p:pic>
    </p:spTree>
    <p:extLst>
      <p:ext uri="{BB962C8B-B14F-4D97-AF65-F5344CB8AC3E}">
        <p14:creationId xmlns:p14="http://schemas.microsoft.com/office/powerpoint/2010/main" val="57330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63852" y="976146"/>
            <a:ext cx="6828148" cy="4260917"/>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Omer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Tishler</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Commander of the </a:t>
            </a:r>
            <a:r>
              <a:rPr lang="en-US" sz="3100" dirty="0" err="1">
                <a:latin typeface="Segoe UI" panose="020B0502040204020203" pitchFamily="34" charset="0"/>
                <a:cs typeface="Segoe UI" panose="020B0502040204020203" pitchFamily="34" charset="0"/>
              </a:rPr>
              <a:t>Nevatim</a:t>
            </a:r>
            <a:r>
              <a:rPr lang="en-US" sz="3100" dirty="0">
                <a:latin typeface="Segoe UI" panose="020B0502040204020203" pitchFamily="34" charset="0"/>
                <a:cs typeface="Segoe UI" panose="020B0502040204020203" pitchFamily="34" charset="0"/>
              </a:rPr>
              <a:t> Base. Wrote an annual work on the relationship, combining </a:t>
            </a:r>
            <a:r>
              <a:rPr lang="en-US" sz="3100" dirty="0" smtClean="0">
                <a:latin typeface="Segoe UI" panose="020B0502040204020203" pitchFamily="34" charset="0"/>
                <a:cs typeface="Segoe UI" panose="020B0502040204020203" pitchFamily="34" charset="0"/>
              </a:rPr>
              <a:t>intelligence </a:t>
            </a:r>
            <a:r>
              <a:rPr lang="en-US" sz="3100" dirty="0">
                <a:latin typeface="Segoe UI" panose="020B0502040204020203" pitchFamily="34" charset="0"/>
                <a:cs typeface="Segoe UI" panose="020B0502040204020203" pitchFamily="34" charset="0"/>
              </a:rPr>
              <a:t>with an emphasis on the northern arena. Member of the Presidium of the 46th Class. One of the leaders of the South </a:t>
            </a:r>
            <a:r>
              <a:rPr lang="en-US" sz="3100" dirty="0" smtClean="0">
                <a:latin typeface="Segoe UI" panose="020B0502040204020203" pitchFamily="34" charset="0"/>
                <a:cs typeface="Segoe UI" panose="020B0502040204020203" pitchFamily="34" charset="0"/>
              </a:rPr>
              <a:t>Tour</a:t>
            </a:r>
            <a:r>
              <a:rPr lang="en-US" sz="3100" dirty="0">
                <a:latin typeface="Segoe UI" panose="020B0502040204020203" pitchFamily="34" charset="0"/>
                <a:cs typeface="Segoe UI" panose="020B0502040204020203" pitchFamily="34" charset="0"/>
              </a:rPr>
              <a:t>. In the political simulation he played Donald Trump</a:t>
            </a:r>
            <a:r>
              <a:rPr lang="en-US" sz="3100" dirty="0" smtClean="0">
                <a:latin typeface="Segoe UI" panose="020B0502040204020203" pitchFamily="34" charset="0"/>
                <a:cs typeface="Segoe UI" panose="020B0502040204020203" pitchFamily="34" charset="0"/>
              </a:rPr>
              <a:t>.</a:t>
            </a:r>
            <a:endParaRPr lang="he-IL" sz="2800" b="1" dirty="0">
              <a:solidFill>
                <a:srgbClr val="FF0000"/>
              </a:solidFill>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65"/>
          <a:stretch/>
        </p:blipFill>
        <p:spPr>
          <a:xfrm>
            <a:off x="981531" y="729849"/>
            <a:ext cx="4382321" cy="5284454"/>
          </a:xfrm>
          <a:prstGeom prst="rect">
            <a:avLst/>
          </a:prstGeom>
          <a:ln>
            <a:noFill/>
          </a:ln>
          <a:effectLst>
            <a:softEdge rad="112500"/>
          </a:effectLst>
        </p:spPr>
      </p:pic>
    </p:spTree>
    <p:extLst>
      <p:ext uri="{BB962C8B-B14F-4D97-AF65-F5344CB8AC3E}">
        <p14:creationId xmlns:p14="http://schemas.microsoft.com/office/powerpoint/2010/main" val="325324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80365" y="2083323"/>
            <a:ext cx="4575620" cy="3523433"/>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Manor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Yanai</a:t>
            </a:r>
            <a:r>
              <a:rPr lang="he-IL" sz="4900" dirty="0">
                <a:latin typeface="Guttman Kav" panose="02010401010101010101" pitchFamily="2" charset="-79"/>
                <a:cs typeface="+mn-cs"/>
              </a:rPr>
              <a:t/>
            </a:r>
            <a:br>
              <a:rPr lang="he-IL" sz="4900" dirty="0">
                <a:latin typeface="Guttman Kav" panose="02010401010101010101" pitchFamily="2" charset="-79"/>
                <a:cs typeface="+mn-cs"/>
              </a:rPr>
            </a:br>
            <a:r>
              <a:rPr lang="en-US" sz="3100" dirty="0" err="1">
                <a:latin typeface="Segoe UI" panose="020B0502040204020203" pitchFamily="34" charset="0"/>
                <a:cs typeface="Segoe UI" panose="020B0502040204020203" pitchFamily="34" charset="0"/>
              </a:rPr>
              <a:t>Yahalom</a:t>
            </a:r>
            <a:r>
              <a:rPr lang="en-US" sz="3100" dirty="0">
                <a:latin typeface="Segoe UI" panose="020B0502040204020203" pitchFamily="34" charset="0"/>
                <a:cs typeface="Segoe UI" panose="020B0502040204020203" pitchFamily="34" charset="0"/>
              </a:rPr>
              <a:t> </a:t>
            </a:r>
            <a:r>
              <a:rPr lang="en-US" sz="3100" dirty="0" smtClean="0">
                <a:latin typeface="Segoe UI" panose="020B0502040204020203" pitchFamily="34" charset="0"/>
                <a:cs typeface="Segoe UI" panose="020B0502040204020203" pitchFamily="34" charset="0"/>
              </a:rPr>
              <a:t>commander.</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He </a:t>
            </a:r>
            <a:r>
              <a:rPr lang="en-US" sz="3100" dirty="0">
                <a:latin typeface="Segoe UI" panose="020B0502040204020203" pitchFamily="34" charset="0"/>
                <a:cs typeface="Segoe UI" panose="020B0502040204020203" pitchFamily="34" charset="0"/>
              </a:rPr>
              <a:t>wrote </a:t>
            </a:r>
            <a:r>
              <a:rPr lang="en-US" sz="3100" dirty="0" smtClean="0">
                <a:latin typeface="Segoe UI" panose="020B0502040204020203" pitchFamily="34" charset="0"/>
                <a:cs typeface="Segoe UI" panose="020B0502040204020203" pitchFamily="34" charset="0"/>
              </a:rPr>
              <a:t>an annual </a:t>
            </a:r>
            <a:r>
              <a:rPr lang="en-US" sz="3100" dirty="0">
                <a:latin typeface="Segoe UI" panose="020B0502040204020203" pitchFamily="34" charset="0"/>
                <a:cs typeface="Segoe UI" panose="020B0502040204020203" pitchFamily="34" charset="0"/>
              </a:rPr>
              <a:t>work on the civil war in Syria</a:t>
            </a:r>
            <a:r>
              <a:rPr lang="he-IL" sz="3100" dirty="0" smtClean="0">
                <a:latin typeface="Segoe UI" panose="020B0502040204020203" pitchFamily="34" charset="0"/>
                <a:cs typeface="Segoe UI" panose="020B0502040204020203" pitchFamily="34" charset="0"/>
              </a:rPr>
              <a:t>.</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2800" dirty="0">
                <a:cs typeface="+mn-cs"/>
              </a:rPr>
              <a:t/>
            </a:r>
            <a:br>
              <a:rPr lang="he-IL" sz="2800" dirty="0">
                <a:cs typeface="+mn-cs"/>
              </a:rPr>
            </a:br>
            <a:endParaRPr lang="he-IL" sz="28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7" t="-17984" r="-847" b="18968"/>
          <a:stretch/>
        </p:blipFill>
        <p:spPr>
          <a:xfrm>
            <a:off x="1634694" y="329602"/>
            <a:ext cx="3935185" cy="5748495"/>
          </a:xfrm>
          <a:prstGeom prst="rect">
            <a:avLst/>
          </a:prstGeom>
          <a:ln>
            <a:noFill/>
          </a:ln>
          <a:effectLst>
            <a:softEdge rad="112500"/>
          </a:effectLst>
        </p:spPr>
      </p:pic>
    </p:spTree>
    <p:extLst>
      <p:ext uri="{BB962C8B-B14F-4D97-AF65-F5344CB8AC3E}">
        <p14:creationId xmlns:p14="http://schemas.microsoft.com/office/powerpoint/2010/main" val="1633179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20033" y="1080630"/>
            <a:ext cx="5316747" cy="4405769"/>
          </a:xfrm>
        </p:spPr>
        <p:txBody>
          <a:bodyPr>
            <a:normAutofit fontScale="90000"/>
          </a:bodyPr>
          <a:lstStyle/>
          <a:p>
            <a:pPr algn="l" rtl="0">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Zvika</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Israeli</a:t>
            </a:r>
            <a:r>
              <a:rPr lang="en-US" sz="3200" dirty="0">
                <a:cs typeface="+mn-cs"/>
              </a:rPr>
              <a:t/>
            </a:r>
            <a:br>
              <a:rPr lang="en-US" sz="3200" dirty="0">
                <a:cs typeface="+mn-cs"/>
              </a:rPr>
            </a:br>
            <a:r>
              <a:rPr lang="en-US" sz="3100" dirty="0">
                <a:latin typeface="Segoe UI" panose="020B0502040204020203" pitchFamily="34" charset="0"/>
                <a:cs typeface="Segoe UI" panose="020B0502040204020203" pitchFamily="34" charset="0"/>
              </a:rPr>
              <a:t>Prime Minister's Office. </a:t>
            </a:r>
            <a:r>
              <a:rPr lang="en-US" sz="3100" dirty="0" smtClean="0">
                <a:latin typeface="Segoe UI" panose="020B0502040204020203" pitchFamily="34" charset="0"/>
                <a:cs typeface="Segoe UI" panose="020B0502040204020203" pitchFamily="34" charset="0"/>
              </a:rPr>
              <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Wrote </a:t>
            </a:r>
            <a:r>
              <a:rPr lang="en-US" sz="3100" dirty="0">
                <a:latin typeface="Segoe UI" panose="020B0502040204020203" pitchFamily="34" charset="0"/>
                <a:cs typeface="Segoe UI" panose="020B0502040204020203" pitchFamily="34" charset="0"/>
              </a:rPr>
              <a:t>annual work on Russian influence. Participated in "</a:t>
            </a:r>
            <a:r>
              <a:rPr lang="en-US" sz="3100" dirty="0" err="1">
                <a:latin typeface="Segoe UI" panose="020B0502040204020203" pitchFamily="34" charset="0"/>
                <a:cs typeface="Segoe UI" panose="020B0502040204020203" pitchFamily="34" charset="0"/>
              </a:rPr>
              <a:t>Dov</a:t>
            </a:r>
            <a:r>
              <a:rPr lang="en-US" sz="3100" dirty="0">
                <a:latin typeface="Segoe UI" panose="020B0502040204020203" pitchFamily="34" charset="0"/>
                <a:cs typeface="Segoe UI" panose="020B0502040204020203" pitchFamily="34" charset="0"/>
              </a:rPr>
              <a:t> </a:t>
            </a:r>
            <a:r>
              <a:rPr lang="en-US" sz="3100" dirty="0" err="1">
                <a:latin typeface="Segoe UI" panose="020B0502040204020203" pitchFamily="34" charset="0"/>
                <a:cs typeface="Segoe UI" panose="020B0502040204020203" pitchFamily="34" charset="0"/>
              </a:rPr>
              <a:t>Hatzafon</a:t>
            </a:r>
            <a:r>
              <a:rPr lang="en-US" sz="3100" dirty="0">
                <a:latin typeface="Segoe UI" panose="020B0502040204020203" pitchFamily="34" charset="0"/>
                <a:cs typeface="Segoe UI" panose="020B0502040204020203" pitchFamily="34" charset="0"/>
              </a:rPr>
              <a:t>" seminar. Led the tour to India. Won first place in the costume competition at a Purim party.</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51"/>
          <a:stretch/>
        </p:blipFill>
        <p:spPr>
          <a:xfrm>
            <a:off x="1501974" y="1080631"/>
            <a:ext cx="3974999" cy="4817500"/>
          </a:xfrm>
          <a:prstGeom prst="rect">
            <a:avLst/>
          </a:prstGeom>
          <a:ln>
            <a:noFill/>
          </a:ln>
          <a:effectLst>
            <a:softEdge rad="112500"/>
          </a:effectLst>
        </p:spPr>
      </p:pic>
    </p:spTree>
    <p:extLst>
      <p:ext uri="{BB962C8B-B14F-4D97-AF65-F5344CB8AC3E}">
        <p14:creationId xmlns:p14="http://schemas.microsoft.com/office/powerpoint/2010/main" val="183854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31928B-B3AA-4D53-897D-FF3BD7D87671}"/>
              </a:ext>
            </a:extLst>
          </p:cNvPr>
          <p:cNvSpPr>
            <a:spLocks noGrp="1"/>
          </p:cNvSpPr>
          <p:nvPr>
            <p:ph type="title"/>
          </p:nvPr>
        </p:nvSpPr>
        <p:spPr>
          <a:xfrm>
            <a:off x="5886449" y="1581151"/>
            <a:ext cx="5381625" cy="1419224"/>
          </a:xfrm>
          <a:noFill/>
          <a:ln>
            <a:noFill/>
          </a:ln>
        </p:spPr>
        <p:style>
          <a:lnRef idx="1">
            <a:schemeClr val="dk1"/>
          </a:lnRef>
          <a:fillRef idx="2">
            <a:schemeClr val="dk1"/>
          </a:fillRef>
          <a:effectRef idx="1">
            <a:schemeClr val="dk1"/>
          </a:effectRef>
          <a:fontRef idx="minor">
            <a:schemeClr val="dk1"/>
          </a:fontRef>
        </p:style>
        <p:txBody>
          <a:bodyPr/>
          <a:lstStyle/>
          <a:p>
            <a:pPr algn="l" rtl="0"/>
            <a:r>
              <a:rPr lang="en-US" dirty="0"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Hen </a:t>
            </a:r>
            <a:r>
              <a:rPr lang="en-US" dirty="0" err="1"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Almog</a:t>
            </a:r>
            <a:endParaRPr lang="he-IL" dirty="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4" name="מציין מיקום תוכן 3">
            <a:extLst>
              <a:ext uri="{FF2B5EF4-FFF2-40B4-BE49-F238E27FC236}">
                <a16:creationId xmlns:a16="http://schemas.microsoft.com/office/drawing/2014/main" id="{247E7069-7DB5-489B-80CA-7B8056CD0D20}"/>
              </a:ext>
            </a:extLst>
          </p:cNvPr>
          <p:cNvSpPr>
            <a:spLocks noGrp="1"/>
          </p:cNvSpPr>
          <p:nvPr>
            <p:ph sz="half" idx="2"/>
          </p:nvPr>
        </p:nvSpPr>
        <p:spPr>
          <a:xfrm>
            <a:off x="5551740" y="2935225"/>
            <a:ext cx="5873496" cy="3652592"/>
          </a:xfrm>
          <a:solidFill>
            <a:schemeClr val="bg2"/>
          </a:solidFill>
          <a:ln w="76200">
            <a:noFill/>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l" rtl="0">
              <a:lnSpc>
                <a:spcPct val="150000"/>
              </a:lnSpc>
              <a:buNone/>
            </a:pPr>
            <a:r>
              <a:rPr lang="en-US" dirty="0">
                <a:latin typeface="Segoe UI" panose="020B0502040204020203" pitchFamily="34" charset="0"/>
                <a:cs typeface="Segoe UI" panose="020B0502040204020203" pitchFamily="34" charset="0"/>
              </a:rPr>
              <a:t>In his thesis he wrote about the establishment of another international airport in Israel. Successfully led the East Tour to Russia. A well-known host of international wine tours in the north</a:t>
            </a:r>
            <a:r>
              <a:rPr lang="he-IL" dirty="0" smtClean="0">
                <a:latin typeface="Segoe UI" panose="020B0502040204020203" pitchFamily="34" charset="0"/>
                <a:cs typeface="Segoe UI" panose="020B0502040204020203" pitchFamily="34" charset="0"/>
              </a:rPr>
              <a:t>.</a:t>
            </a:r>
            <a:endParaRPr lang="he-IL" dirty="0">
              <a:latin typeface="Segoe UI" panose="020B0502040204020203" pitchFamily="34" charset="0"/>
              <a:cs typeface="Segoe UI" panose="020B0502040204020203" pitchFamily="34" charset="0"/>
            </a:endParaRPr>
          </a:p>
        </p:txBody>
      </p:sp>
      <p:pic>
        <p:nvPicPr>
          <p:cNvPr id="5" name="מציין מיקום תוכן 3">
            <a:extLst>
              <a:ext uri="{FF2B5EF4-FFF2-40B4-BE49-F238E27FC236}">
                <a16:creationId xmlns:a16="http://schemas.microsoft.com/office/drawing/2014/main" id="{7AD2F639-B41E-4B5C-8D5F-680EC4EA7A40}"/>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9008"/>
          <a:stretch/>
        </p:blipFill>
        <p:spPr>
          <a:xfrm>
            <a:off x="556452" y="1348612"/>
            <a:ext cx="4385621" cy="5239204"/>
          </a:xfrm>
          <a:prstGeom prst="rect">
            <a:avLst/>
          </a:prstGeom>
          <a:ln>
            <a:noFill/>
          </a:ln>
          <a:effectLst>
            <a:softEdge rad="112500"/>
          </a:effectLst>
        </p:spPr>
      </p:pic>
    </p:spTree>
    <p:extLst>
      <p:ext uri="{BB962C8B-B14F-4D97-AF65-F5344CB8AC3E}">
        <p14:creationId xmlns:p14="http://schemas.microsoft.com/office/powerpoint/2010/main" val="693149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17820" y="1602557"/>
            <a:ext cx="6074773" cy="3044857"/>
          </a:xfrm>
        </p:spPr>
        <p:txBody>
          <a:bodyPr>
            <a:normAutofit/>
          </a:bodyPr>
          <a:lstStyle/>
          <a:p>
            <a:pPr algn="l" rtl="0">
              <a:lnSpc>
                <a:spcPct val="150000"/>
              </a:lnSpc>
            </a:pP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Itzik</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Cohen</a:t>
            </a: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en-US" sz="2800" dirty="0">
                <a:latin typeface="Segoe UI" panose="020B0502040204020203" pitchFamily="34" charset="0"/>
                <a:cs typeface="Segoe UI" panose="020B0502040204020203" pitchFamily="34" charset="0"/>
              </a:rPr>
              <a:t>Commander of the </a:t>
            </a:r>
            <a:r>
              <a:rPr lang="en-US" sz="2800" dirty="0" err="1">
                <a:latin typeface="Segoe UI" panose="020B0502040204020203" pitchFamily="34" charset="0"/>
                <a:cs typeface="Segoe UI" panose="020B0502040204020203" pitchFamily="34" charset="0"/>
              </a:rPr>
              <a:t>Givati</a:t>
            </a:r>
            <a:r>
              <a:rPr lang="en-US" sz="2800" dirty="0">
                <a:latin typeface="Segoe UI" panose="020B0502040204020203" pitchFamily="34" charset="0"/>
                <a:cs typeface="Segoe UI" panose="020B0502040204020203" pitchFamily="34" charset="0"/>
              </a:rPr>
              <a:t> Brigade. </a:t>
            </a:r>
            <a:r>
              <a:rPr lang="en-US" sz="2800" dirty="0" smtClean="0">
                <a:latin typeface="Segoe UI" panose="020B0502040204020203" pitchFamily="34" charset="0"/>
                <a:cs typeface="Segoe UI" panose="020B0502040204020203" pitchFamily="34" charset="0"/>
              </a:rPr>
              <a:t/>
            </a:r>
            <a:br>
              <a:rPr lang="en-US" sz="2800" dirty="0" smtClean="0">
                <a:latin typeface="Segoe UI" panose="020B0502040204020203" pitchFamily="34" charset="0"/>
                <a:cs typeface="Segoe UI" panose="020B0502040204020203" pitchFamily="34" charset="0"/>
              </a:rPr>
            </a:br>
            <a:r>
              <a:rPr lang="en-US" sz="2800" dirty="0" smtClean="0">
                <a:latin typeface="Segoe UI" panose="020B0502040204020203" pitchFamily="34" charset="0"/>
                <a:cs typeface="Segoe UI" panose="020B0502040204020203" pitchFamily="34" charset="0"/>
              </a:rPr>
              <a:t>In </a:t>
            </a:r>
            <a:r>
              <a:rPr lang="en-US" sz="2800" dirty="0">
                <a:latin typeface="Segoe UI" panose="020B0502040204020203" pitchFamily="34" charset="0"/>
                <a:cs typeface="Segoe UI" panose="020B0502040204020203" pitchFamily="34" charset="0"/>
              </a:rPr>
              <a:t>his thesis he wrote about Jordan</a:t>
            </a:r>
            <a:r>
              <a:rPr lang="he-IL" sz="2800" dirty="0" smtClean="0">
                <a:latin typeface="Segoe UI" panose="020B0502040204020203" pitchFamily="34" charset="0"/>
                <a:cs typeface="Segoe UI" panose="020B0502040204020203" pitchFamily="34" charset="0"/>
              </a:rPr>
              <a:t>. </a:t>
            </a:r>
            <a:endParaRPr lang="he-IL"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347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40928" y="1042760"/>
            <a:ext cx="5129893" cy="3783764"/>
          </a:xfrm>
        </p:spPr>
        <p:txBody>
          <a:bodyPr>
            <a:normAutofit fontScale="90000"/>
          </a:bodyPr>
          <a:lstStyle/>
          <a:p>
            <a:pPr algn="l" rtl="0">
              <a:lnSpc>
                <a:spcPct val="150000"/>
              </a:lnSpc>
            </a:pP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Eyal</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alif</a:t>
            </a:r>
            <a:r>
              <a:rPr lang="he-IL"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annual work on defense exports. He has filmed close to 20,000 </a:t>
            </a:r>
            <a:r>
              <a:rPr lang="en-US" sz="3100" dirty="0" smtClean="0">
                <a:latin typeface="Segoe UI" panose="020B0502040204020203" pitchFamily="34" charset="0"/>
                <a:cs typeface="Segoe UI" panose="020B0502040204020203" pitchFamily="34" charset="0"/>
              </a:rPr>
              <a:t>pictures documenting </a:t>
            </a:r>
            <a:r>
              <a:rPr lang="en-US" sz="3100" dirty="0">
                <a:latin typeface="Segoe UI" panose="020B0502040204020203" pitchFamily="34" charset="0"/>
                <a:cs typeface="Segoe UI" panose="020B0502040204020203" pitchFamily="34" charset="0"/>
              </a:rPr>
              <a:t>all the experiences of the </a:t>
            </a:r>
            <a:r>
              <a:rPr lang="en-US" sz="3100" dirty="0" smtClean="0">
                <a:latin typeface="Segoe UI" panose="020B0502040204020203" pitchFamily="34" charset="0"/>
                <a:cs typeface="Segoe UI" panose="020B0502040204020203" pitchFamily="34" charset="0"/>
              </a:rPr>
              <a:t>Year in the INDC.</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8" b="18166"/>
          <a:stretch/>
        </p:blipFill>
        <p:spPr>
          <a:xfrm>
            <a:off x="1134429" y="648695"/>
            <a:ext cx="4600856" cy="5560610"/>
          </a:xfrm>
          <a:prstGeom prst="rect">
            <a:avLst/>
          </a:prstGeom>
          <a:ln>
            <a:noFill/>
          </a:ln>
          <a:effectLst>
            <a:softEdge rad="112500"/>
          </a:effectLst>
        </p:spPr>
      </p:pic>
    </p:spTree>
    <p:extLst>
      <p:ext uri="{BB962C8B-B14F-4D97-AF65-F5344CB8AC3E}">
        <p14:creationId xmlns:p14="http://schemas.microsoft.com/office/powerpoint/2010/main" val="3471082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00254" y="1134836"/>
            <a:ext cx="5440192" cy="4257295"/>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Guy Levi</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100" dirty="0">
                <a:latin typeface="Segoe UI" panose="020B0502040204020203" pitchFamily="34" charset="0"/>
                <a:cs typeface="Segoe UI" panose="020B0502040204020203" pitchFamily="34" charset="0"/>
              </a:rPr>
              <a:t>Commander of the </a:t>
            </a:r>
            <a:r>
              <a:rPr lang="en-US" sz="3100" dirty="0" err="1">
                <a:latin typeface="Segoe UI" panose="020B0502040204020203" pitchFamily="34" charset="0"/>
                <a:cs typeface="Segoe UI" panose="020B0502040204020203" pitchFamily="34" charset="0"/>
              </a:rPr>
              <a:t>Shayetet</a:t>
            </a:r>
            <a:r>
              <a:rPr lang="en-US" sz="3100" dirty="0">
                <a:latin typeface="Segoe UI" panose="020B0502040204020203" pitchFamily="34" charset="0"/>
                <a:cs typeface="Segoe UI" panose="020B0502040204020203" pitchFamily="34" charset="0"/>
              </a:rPr>
              <a:t> 3. In his thesis he wrote about the Chinese involvement in the Haifa port and will be published in Haifa University's </a:t>
            </a:r>
            <a:r>
              <a:rPr lang="en-US" sz="3100" dirty="0" err="1">
                <a:latin typeface="Segoe UI" panose="020B0502040204020203" pitchFamily="34" charset="0"/>
                <a:cs typeface="Segoe UI" panose="020B0502040204020203" pitchFamily="34" charset="0"/>
              </a:rPr>
              <a:t>Chaikin</a:t>
            </a:r>
            <a:r>
              <a:rPr lang="en-US" sz="3100" dirty="0">
                <a:latin typeface="Segoe UI" panose="020B0502040204020203" pitchFamily="34" charset="0"/>
                <a:cs typeface="Segoe UI" panose="020B0502040204020203" pitchFamily="34" charset="0"/>
              </a:rPr>
              <a:t> Chair. Successfully led the East China tour.</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62"/>
          <a:stretch/>
        </p:blipFill>
        <p:spPr>
          <a:xfrm>
            <a:off x="1134579" y="824612"/>
            <a:ext cx="4051090" cy="4877741"/>
          </a:xfrm>
          <a:prstGeom prst="rect">
            <a:avLst/>
          </a:prstGeom>
          <a:ln>
            <a:noFill/>
          </a:ln>
          <a:effectLst>
            <a:softEdge rad="112500"/>
          </a:effectLst>
        </p:spPr>
      </p:pic>
    </p:spTree>
    <p:extLst>
      <p:ext uri="{BB962C8B-B14F-4D97-AF65-F5344CB8AC3E}">
        <p14:creationId xmlns:p14="http://schemas.microsoft.com/office/powerpoint/2010/main" val="1147393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5000" y="1225484"/>
            <a:ext cx="5361495" cy="3817855"/>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Guy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Levi</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Commander of the Training Base </a:t>
            </a:r>
            <a:r>
              <a:rPr lang="en-US" sz="3100" dirty="0" smtClean="0">
                <a:latin typeface="Segoe UI" panose="020B0502040204020203" pitchFamily="34" charset="0"/>
                <a:cs typeface="Segoe UI" panose="020B0502040204020203" pitchFamily="34" charset="0"/>
              </a:rPr>
              <a:t>1.</a:t>
            </a:r>
            <a:br>
              <a:rPr lang="en-US" sz="3100" dirty="0" smtClean="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Wrote an annual work on the </a:t>
            </a:r>
            <a:r>
              <a:rPr lang="en-US" sz="3100" dirty="0" smtClean="0">
                <a:latin typeface="Segoe UI" panose="020B0502040204020203" pitchFamily="34" charset="0"/>
                <a:cs typeface="Segoe UI" panose="020B0502040204020203" pitchFamily="34" charset="0"/>
              </a:rPr>
              <a:t>battle between </a:t>
            </a:r>
            <a:r>
              <a:rPr lang="en-US" sz="3100" dirty="0">
                <a:latin typeface="Segoe UI" panose="020B0502040204020203" pitchFamily="34" charset="0"/>
                <a:cs typeface="Segoe UI" panose="020B0502040204020203" pitchFamily="34" charset="0"/>
              </a:rPr>
              <a:t>the wars</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568"/>
          <a:stretch/>
        </p:blipFill>
        <p:spPr>
          <a:xfrm>
            <a:off x="1314641" y="1143915"/>
            <a:ext cx="3804114" cy="4570170"/>
          </a:xfrm>
          <a:prstGeom prst="rect">
            <a:avLst/>
          </a:prstGeom>
          <a:ln>
            <a:noFill/>
          </a:ln>
          <a:effectLst>
            <a:softEdge rad="112500"/>
          </a:effectLst>
        </p:spPr>
      </p:pic>
    </p:spTree>
    <p:extLst>
      <p:ext uri="{BB962C8B-B14F-4D97-AF65-F5344CB8AC3E}">
        <p14:creationId xmlns:p14="http://schemas.microsoft.com/office/powerpoint/2010/main" val="3542659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13658" y="2903455"/>
            <a:ext cx="6178342" cy="795977"/>
          </a:xfrm>
        </p:spPr>
        <p:txBody>
          <a:bodyPr>
            <a:normAutofit fontScale="90000"/>
          </a:bodyPr>
          <a:lstStyle/>
          <a:p>
            <a:pPr algn="l" rtl="0">
              <a:lnSpc>
                <a:spcPct val="150000"/>
              </a:lnSpc>
            </a:pP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Subgondar</a:t>
            </a:r>
            <a:r>
              <a:rPr lang="he-IL"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Levy Shay Levana</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Israel Prison Service. </a:t>
            </a:r>
            <a:r>
              <a:rPr lang="en-US" sz="3100" dirty="0" smtClean="0">
                <a:latin typeface="Segoe UI" panose="020B0502040204020203" pitchFamily="34" charset="0"/>
                <a:cs typeface="Segoe UI" panose="020B0502040204020203" pitchFamily="34" charset="0"/>
              </a:rPr>
              <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She </a:t>
            </a:r>
            <a:r>
              <a:rPr lang="en-US" sz="3100" dirty="0">
                <a:latin typeface="Segoe UI" panose="020B0502040204020203" pitchFamily="34" charset="0"/>
                <a:cs typeface="Segoe UI" panose="020B0502040204020203" pitchFamily="34" charset="0"/>
              </a:rPr>
              <a:t>wrote an annual work on the living space of prisoners. Leading a company tour. This year she became a grandma for a cute prince.</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056"/>
          <a:stretch/>
        </p:blipFill>
        <p:spPr>
          <a:xfrm>
            <a:off x="1700244" y="853508"/>
            <a:ext cx="4313413" cy="5150983"/>
          </a:xfrm>
          <a:prstGeom prst="rect">
            <a:avLst/>
          </a:prstGeom>
          <a:ln>
            <a:noFill/>
          </a:ln>
          <a:effectLst>
            <a:softEdge rad="112500"/>
          </a:effectLst>
        </p:spPr>
      </p:pic>
    </p:spTree>
    <p:extLst>
      <p:ext uri="{BB962C8B-B14F-4D97-AF65-F5344CB8AC3E}">
        <p14:creationId xmlns:p14="http://schemas.microsoft.com/office/powerpoint/2010/main" val="37818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12972" y="2361234"/>
            <a:ext cx="5113529" cy="1226917"/>
          </a:xfrm>
        </p:spPr>
        <p:txBody>
          <a:bodyPr>
            <a:normAutofit fontScale="90000"/>
          </a:bodyPr>
          <a:lstStyle/>
          <a:p>
            <a:pPr algn="l" rtl="0">
              <a:lnSpc>
                <a:spcPct val="150000"/>
              </a:lnSpc>
            </a:pP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Eliaz</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Loff</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Ministry of Foreign Affairs. He is writing a research thesis on the supervision of trade in arms and defense equipment</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167"/>
          <a:stretch/>
        </p:blipFill>
        <p:spPr>
          <a:xfrm>
            <a:off x="1265499" y="1026609"/>
            <a:ext cx="4243457" cy="5123084"/>
          </a:xfrm>
          <a:prstGeom prst="rect">
            <a:avLst/>
          </a:prstGeom>
          <a:ln>
            <a:noFill/>
          </a:ln>
          <a:effectLst>
            <a:softEdge rad="112500"/>
          </a:effectLst>
        </p:spPr>
      </p:pic>
    </p:spTree>
    <p:extLst>
      <p:ext uri="{BB962C8B-B14F-4D97-AF65-F5344CB8AC3E}">
        <p14:creationId xmlns:p14="http://schemas.microsoft.com/office/powerpoint/2010/main" val="575417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26624" y="1634321"/>
            <a:ext cx="6214856" cy="3594727"/>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Commander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Hadas</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Madmoni</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She wrote an annual work on public trust in the Israel Police. She was one of the leaders of the Jerusalem tour and a police patrol. She invested in writing personal </a:t>
            </a:r>
            <a:r>
              <a:rPr lang="en-US" sz="3100" dirty="0" smtClean="0">
                <a:latin typeface="Segoe UI" panose="020B0502040204020203" pitchFamily="34" charset="0"/>
                <a:cs typeface="Segoe UI" panose="020B0502040204020203" pitchFamily="34" charset="0"/>
              </a:rPr>
              <a:t>birthday </a:t>
            </a:r>
            <a:r>
              <a:rPr lang="en-US" sz="3100" dirty="0">
                <a:latin typeface="Segoe UI" panose="020B0502040204020203" pitchFamily="34" charset="0"/>
                <a:cs typeface="Segoe UI" panose="020B0502040204020203" pitchFamily="34" charset="0"/>
              </a:rPr>
              <a:t>blessings. A champion in rhyming and running.</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04"/>
          <a:stretch/>
        </p:blipFill>
        <p:spPr>
          <a:xfrm>
            <a:off x="863094" y="866346"/>
            <a:ext cx="4597634" cy="5521109"/>
          </a:xfrm>
          <a:prstGeom prst="rect">
            <a:avLst/>
          </a:prstGeom>
          <a:ln>
            <a:noFill/>
          </a:ln>
          <a:effectLst>
            <a:softEdge rad="112500"/>
          </a:effectLst>
        </p:spPr>
      </p:pic>
    </p:spTree>
    <p:extLst>
      <p:ext uri="{BB962C8B-B14F-4D97-AF65-F5344CB8AC3E}">
        <p14:creationId xmlns:p14="http://schemas.microsoft.com/office/powerpoint/2010/main" val="259272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76973" y="1782844"/>
            <a:ext cx="6052389" cy="3292312"/>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Alon</a:t>
            </a: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Madanes</a:t>
            </a:r>
            <a:r>
              <a:rPr lang="he-IL" sz="4000" dirty="0" smtClean="0">
                <a:cs typeface="+mn-cs"/>
              </a:rPr>
              <a:t/>
            </a:r>
            <a:br>
              <a:rPr lang="he-IL" sz="4000" dirty="0" smtClean="0">
                <a:cs typeface="+mn-cs"/>
              </a:rPr>
            </a:br>
            <a:r>
              <a:rPr lang="en-US" sz="3100" dirty="0">
                <a:latin typeface="Segoe UI" panose="020B0502040204020203" pitchFamily="34" charset="0"/>
                <a:cs typeface="Segoe UI" panose="020B0502040204020203" pitchFamily="34" charset="0"/>
              </a:rPr>
              <a:t>A dry attaché in Washington.</a:t>
            </a:r>
            <a:br>
              <a:rPr lang="en-US" sz="3100" dirty="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Wrote </a:t>
            </a:r>
            <a:r>
              <a:rPr lang="en-US" sz="3100" dirty="0">
                <a:latin typeface="Segoe UI" panose="020B0502040204020203" pitchFamily="34" charset="0"/>
                <a:cs typeface="Segoe UI" panose="020B0502040204020203" pitchFamily="34" charset="0"/>
              </a:rPr>
              <a:t>a thesis paper, at a record time of three months, on the Palestinian demographic campaign. Has successfully led the United States tour</a:t>
            </a:r>
            <a:r>
              <a:rPr lang="he-IL" sz="3100" dirty="0" smtClean="0">
                <a:latin typeface="Segoe UI" panose="020B0502040204020203" pitchFamily="34" charset="0"/>
                <a:cs typeface="Segoe UI" panose="020B0502040204020203" pitchFamily="34" charset="0"/>
              </a:rPr>
              <a:t>.</a:t>
            </a:r>
            <a:r>
              <a:rPr lang="en-US" sz="3100" dirty="0" smtClean="0">
                <a:latin typeface="Segoe UI" panose="020B0502040204020203" pitchFamily="34" charset="0"/>
                <a:cs typeface="Segoe UI" panose="020B0502040204020203" pitchFamily="34" charset="0"/>
              </a:rPr>
              <a:t> </a:t>
            </a:r>
            <a:r>
              <a:rPr lang="he-IL" sz="3100" dirty="0" smtClean="0">
                <a:cs typeface="+mn-cs"/>
              </a:rPr>
              <a:t/>
            </a:r>
            <a:br>
              <a:rPr lang="he-IL" sz="3100" dirty="0" smtClean="0">
                <a:cs typeface="+mn-cs"/>
              </a:rPr>
            </a:br>
            <a:endParaRPr lang="he-IL" sz="40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84"/>
          <a:stretch/>
        </p:blipFill>
        <p:spPr>
          <a:xfrm>
            <a:off x="898308" y="682355"/>
            <a:ext cx="4293084" cy="5200943"/>
          </a:xfrm>
          <a:prstGeom prst="rect">
            <a:avLst/>
          </a:prstGeom>
          <a:ln>
            <a:noFill/>
          </a:ln>
          <a:effectLst>
            <a:softEdge rad="112500"/>
          </a:effectLst>
        </p:spPr>
      </p:pic>
    </p:spTree>
    <p:extLst>
      <p:ext uri="{BB962C8B-B14F-4D97-AF65-F5344CB8AC3E}">
        <p14:creationId xmlns:p14="http://schemas.microsoft.com/office/powerpoint/2010/main" val="1704745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5571" y="871704"/>
            <a:ext cx="5841366" cy="4313038"/>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Nathans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Yair</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Egged commander 282. Wrote annual work on reserve duty in the IDF in light of the challenges of the hour, the first to submit the annual </a:t>
            </a:r>
            <a:r>
              <a:rPr lang="en-US" sz="3100" dirty="0" smtClean="0">
                <a:latin typeface="Segoe UI" panose="020B0502040204020203" pitchFamily="34" charset="0"/>
                <a:cs typeface="Segoe UI" panose="020B0502040204020203" pitchFamily="34" charset="0"/>
              </a:rPr>
              <a:t>work</a:t>
            </a:r>
            <a:r>
              <a:rPr lang="en-US" sz="3100" dirty="0">
                <a:latin typeface="Segoe UI" panose="020B0502040204020203" pitchFamily="34" charset="0"/>
                <a:cs typeface="Segoe UI" panose="020B0502040204020203" pitchFamily="34" charset="0"/>
              </a:rPr>
              <a:t>. And the first to be completed by the </a:t>
            </a:r>
            <a:r>
              <a:rPr lang="en-US" sz="3100" dirty="0" smtClean="0">
                <a:latin typeface="Segoe UI" panose="020B0502040204020203" pitchFamily="34" charset="0"/>
                <a:cs typeface="Segoe UI" panose="020B0502040204020203" pitchFamily="34" charset="0"/>
              </a:rPr>
              <a:t>INDC </a:t>
            </a:r>
            <a:r>
              <a:rPr lang="en-US" sz="3100" dirty="0">
                <a:latin typeface="Segoe UI" panose="020B0502040204020203" pitchFamily="34" charset="0"/>
                <a:cs typeface="Segoe UI" panose="020B0502040204020203" pitchFamily="34" charset="0"/>
              </a:rPr>
              <a:t>in </a:t>
            </a:r>
            <a:r>
              <a:rPr lang="en-US" sz="3100" dirty="0" smtClean="0">
                <a:latin typeface="Segoe UI" panose="020B0502040204020203" pitchFamily="34" charset="0"/>
                <a:cs typeface="Segoe UI" panose="020B0502040204020203" pitchFamily="34" charset="0"/>
              </a:rPr>
              <a:t>the 46</a:t>
            </a:r>
            <a:r>
              <a:rPr lang="en-US" sz="3100" baseline="30000" dirty="0" smtClean="0">
                <a:latin typeface="Segoe UI" panose="020B0502040204020203" pitchFamily="34" charset="0"/>
                <a:cs typeface="Segoe UI" panose="020B0502040204020203" pitchFamily="34" charset="0"/>
              </a:rPr>
              <a:t>th</a:t>
            </a:r>
            <a:r>
              <a:rPr lang="en-US" sz="3100" dirty="0" smtClean="0">
                <a:latin typeface="Segoe UI" panose="020B0502040204020203" pitchFamily="34" charset="0"/>
                <a:cs typeface="Segoe UI" panose="020B0502040204020203" pitchFamily="34" charset="0"/>
              </a:rPr>
              <a:t> class..</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61"/>
          <a:stretch/>
        </p:blipFill>
        <p:spPr>
          <a:xfrm>
            <a:off x="1222455" y="871704"/>
            <a:ext cx="3811460" cy="4585069"/>
          </a:xfrm>
          <a:prstGeom prst="rect">
            <a:avLst/>
          </a:prstGeom>
          <a:ln>
            <a:noFill/>
          </a:ln>
          <a:effectLst>
            <a:softEdge rad="112500"/>
          </a:effectLst>
        </p:spPr>
      </p:pic>
    </p:spTree>
    <p:extLst>
      <p:ext uri="{BB962C8B-B14F-4D97-AF65-F5344CB8AC3E}">
        <p14:creationId xmlns:p14="http://schemas.microsoft.com/office/powerpoint/2010/main" val="177053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39493" y="2215299"/>
            <a:ext cx="5798915" cy="2366127"/>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Peer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Kobi</a:t>
            </a: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200" dirty="0" smtClean="0">
                <a:cs typeface="+mn-cs"/>
              </a:rPr>
              <a:t>Atomic </a:t>
            </a:r>
            <a:r>
              <a:rPr lang="en-US" sz="3200" dirty="0">
                <a:cs typeface="+mn-cs"/>
              </a:rPr>
              <a:t>Energy Commission. Wrote annual work on the preservation of technological personnel in security organizations. In the plenum it is customary to say: "When </a:t>
            </a:r>
            <a:r>
              <a:rPr lang="en-US" sz="3200" dirty="0" err="1">
                <a:cs typeface="+mn-cs"/>
              </a:rPr>
              <a:t>Kobi</a:t>
            </a:r>
            <a:r>
              <a:rPr lang="en-US" sz="3200" dirty="0">
                <a:cs typeface="+mn-cs"/>
              </a:rPr>
              <a:t> says </a:t>
            </a:r>
            <a:r>
              <a:rPr lang="en-US" sz="3200" dirty="0" err="1">
                <a:cs typeface="+mn-cs"/>
              </a:rPr>
              <a:t>Kobi</a:t>
            </a:r>
            <a:r>
              <a:rPr lang="en-US" sz="3200" dirty="0">
                <a:cs typeface="+mn-cs"/>
              </a:rPr>
              <a:t> knows." Every morning of "Birthday" opens with a message from </a:t>
            </a:r>
            <a:r>
              <a:rPr lang="en-US" sz="3200" dirty="0" err="1">
                <a:cs typeface="+mn-cs"/>
              </a:rPr>
              <a:t>Kobi</a:t>
            </a:r>
            <a:r>
              <a:rPr lang="he-IL" sz="3100" dirty="0" smtClean="0">
                <a:latin typeface="Segoe UI" panose="020B0502040204020203" pitchFamily="34" charset="0"/>
                <a:cs typeface="Segoe UI" panose="020B0502040204020203" pitchFamily="34" charset="0"/>
              </a:rPr>
              <a:t>.  </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066"/>
          <a:stretch/>
        </p:blipFill>
        <p:spPr>
          <a:xfrm>
            <a:off x="1286897" y="1231758"/>
            <a:ext cx="3850711" cy="4654692"/>
          </a:xfrm>
          <a:prstGeom prst="rect">
            <a:avLst/>
          </a:prstGeom>
          <a:ln>
            <a:noFill/>
          </a:ln>
          <a:effectLst>
            <a:softEdge rad="112500"/>
          </a:effectLst>
        </p:spPr>
      </p:pic>
    </p:spTree>
    <p:extLst>
      <p:ext uri="{BB962C8B-B14F-4D97-AF65-F5344CB8AC3E}">
        <p14:creationId xmlns:p14="http://schemas.microsoft.com/office/powerpoint/2010/main" val="275485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754842" y="2624328"/>
            <a:ext cx="5556286" cy="3776472"/>
          </a:xfr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1" anchor="ctr">
            <a:normAutofit fontScale="90000"/>
          </a:bodyPr>
          <a:lstStyle/>
          <a:p>
            <a:pPr algn="l" rtl="0">
              <a:lnSpc>
                <a:spcPct val="150000"/>
              </a:lnSpc>
            </a:pPr>
            <a:r>
              <a:rPr lang="en-US" sz="4900" dirty="0"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Yehuda </a:t>
            </a:r>
            <a:r>
              <a:rPr lang="en-US" sz="4900" dirty="0" err="1"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Elmakais</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In </a:t>
            </a:r>
            <a:r>
              <a:rPr lang="en-US" sz="3100" dirty="0">
                <a:latin typeface="Segoe UI" panose="020B0502040204020203" pitchFamily="34" charset="0"/>
                <a:cs typeface="Segoe UI" panose="020B0502040204020203" pitchFamily="34" charset="0"/>
              </a:rPr>
              <a:t>his thesis he wrote about the use of artificial intelligence in the IDF.</a:t>
            </a: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dirty="0">
                <a:solidFill>
                  <a:schemeClr val="dk1"/>
                </a:solidFill>
                <a:latin typeface="Segoe UI" panose="020B0502040204020203" pitchFamily="34" charset="0"/>
                <a:ea typeface="+mn-ea"/>
                <a:cs typeface="Segoe UI" panose="020B0502040204020203" pitchFamily="34" charset="0"/>
              </a:rPr>
              <a:t/>
            </a:r>
            <a:br>
              <a:rPr lang="he-IL" dirty="0">
                <a:solidFill>
                  <a:schemeClr val="dk1"/>
                </a:solidFill>
                <a:latin typeface="Segoe UI" panose="020B0502040204020203" pitchFamily="34" charset="0"/>
                <a:ea typeface="+mn-ea"/>
                <a:cs typeface="Segoe UI" panose="020B0502040204020203" pitchFamily="34" charset="0"/>
              </a:rPr>
            </a:br>
            <a:endParaRPr lang="he-IL"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8689"/>
          <a:stretch/>
        </p:blipFill>
        <p:spPr>
          <a:xfrm>
            <a:off x="1270971" y="1261181"/>
            <a:ext cx="4101932" cy="4920702"/>
          </a:xfrm>
          <a:prstGeom prst="rect">
            <a:avLst/>
          </a:prstGeom>
          <a:ln>
            <a:noFill/>
          </a:ln>
          <a:effectLst>
            <a:softEdge rad="112500"/>
          </a:effectLst>
        </p:spPr>
      </p:pic>
    </p:spTree>
    <p:extLst>
      <p:ext uri="{BB962C8B-B14F-4D97-AF65-F5344CB8AC3E}">
        <p14:creationId xmlns:p14="http://schemas.microsoft.com/office/powerpoint/2010/main" val="2623331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94615" y="1157467"/>
            <a:ext cx="5610620" cy="1953465"/>
          </a:xfrm>
        </p:spPr>
        <p:txBody>
          <a:bodyPr>
            <a:normAutofit fontScale="90000"/>
          </a:bodyPr>
          <a:lstStyle/>
          <a:p>
            <a:pPr algn="l" rtl="0">
              <a:lnSpc>
                <a:spcPct val="150000"/>
              </a:lnSpc>
            </a:pP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Dror</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Friedler</a:t>
            </a:r>
            <a:r>
              <a:rPr lang="he-IL" sz="3200" dirty="0">
                <a:cs typeface="+mn-cs"/>
              </a:rPr>
              <a:t/>
            </a:r>
            <a:br>
              <a:rPr lang="he-IL" sz="3200" dirty="0">
                <a:cs typeface="+mn-cs"/>
              </a:rPr>
            </a:br>
            <a:r>
              <a:rPr lang="en-US" sz="3100" dirty="0">
                <a:latin typeface="Segoe UI" panose="020B0502040204020203" pitchFamily="34" charset="0"/>
                <a:cs typeface="Segoe UI" panose="020B0502040204020203" pitchFamily="34" charset="0"/>
              </a:rPr>
              <a:t>Prime Minister's Office</a:t>
            </a:r>
            <a:r>
              <a:rPr lang="en-US" sz="3100" dirty="0" smtClean="0">
                <a:latin typeface="Segoe UI" panose="020B0502040204020203" pitchFamily="34" charset="0"/>
                <a:cs typeface="Segoe UI" panose="020B0502040204020203" pitchFamily="34" charset="0"/>
              </a:rPr>
              <a:t>.</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 </a:t>
            </a:r>
            <a:r>
              <a:rPr lang="en-US" sz="3100" dirty="0">
                <a:latin typeface="Segoe UI" panose="020B0502040204020203" pitchFamily="34" charset="0"/>
                <a:cs typeface="Segoe UI" panose="020B0502040204020203" pitchFamily="34" charset="0"/>
              </a:rPr>
              <a:t>In his thesis he wrote about artificial intelligence.</a:t>
            </a:r>
            <a:r>
              <a:rPr lang="he-IL" sz="3100" dirty="0" smtClean="0">
                <a:latin typeface="Segoe UI" panose="020B0502040204020203" pitchFamily="34" charset="0"/>
                <a:cs typeface="Segoe UI" panose="020B0502040204020203" pitchFamily="34" charset="0"/>
              </a:rPr>
              <a:t> </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409"/>
          <a:stretch/>
        </p:blipFill>
        <p:spPr>
          <a:xfrm>
            <a:off x="1509299" y="757278"/>
            <a:ext cx="4385316" cy="5343444"/>
          </a:xfrm>
          <a:prstGeom prst="rect">
            <a:avLst/>
          </a:prstGeom>
          <a:ln>
            <a:noFill/>
          </a:ln>
          <a:effectLst>
            <a:softEdge rad="112500"/>
          </a:effectLst>
        </p:spPr>
      </p:pic>
    </p:spTree>
    <p:extLst>
      <p:ext uri="{BB962C8B-B14F-4D97-AF65-F5344CB8AC3E}">
        <p14:creationId xmlns:p14="http://schemas.microsoft.com/office/powerpoint/2010/main" val="323398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50428" y="1042846"/>
            <a:ext cx="4914969" cy="3436557"/>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Haim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Raban</a:t>
            </a: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b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annual work on the </a:t>
            </a:r>
            <a:r>
              <a:rPr lang="en-US" sz="3100" dirty="0" smtClean="0">
                <a:latin typeface="Segoe UI" panose="020B0502040204020203" pitchFamily="34" charset="0"/>
                <a:cs typeface="Segoe UI" panose="020B0502040204020203" pitchFamily="34" charset="0"/>
              </a:rPr>
              <a:t>"</a:t>
            </a:r>
            <a:r>
              <a:rPr lang="en-US" sz="3100" dirty="0">
                <a:latin typeface="Segoe UI" panose="020B0502040204020203" pitchFamily="34" charset="0"/>
                <a:cs typeface="Segoe UI" panose="020B0502040204020203" pitchFamily="34" charset="0"/>
              </a:rPr>
              <a:t>Profession for </a:t>
            </a:r>
            <a:r>
              <a:rPr lang="en-US" sz="3100" dirty="0" smtClean="0">
                <a:latin typeface="Segoe UI" panose="020B0502040204020203" pitchFamily="34" charset="0"/>
                <a:cs typeface="Segoe UI" panose="020B0502040204020203" pitchFamily="34" charset="0"/>
              </a:rPr>
              <a:t>Life" </a:t>
            </a:r>
            <a:r>
              <a:rPr lang="en-US" sz="3100" dirty="0">
                <a:latin typeface="Segoe UI" panose="020B0502040204020203" pitchFamily="34" charset="0"/>
                <a:cs typeface="Segoe UI" panose="020B0502040204020203" pitchFamily="34" charset="0"/>
              </a:rPr>
              <a:t>project, which trains soldiers to work in the Israeli economy</a:t>
            </a:r>
            <a:r>
              <a:rPr lang="he-IL" sz="3100" dirty="0" smtClean="0">
                <a:latin typeface="Segoe UI" panose="020B0502040204020203" pitchFamily="34" charset="0"/>
                <a:cs typeface="Segoe UI" panose="020B0502040204020203" pitchFamily="34" charset="0"/>
              </a:rPr>
              <a:t>. </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179"/>
          <a:stretch/>
        </p:blipFill>
        <p:spPr>
          <a:xfrm>
            <a:off x="1241145" y="702275"/>
            <a:ext cx="4240657" cy="5118965"/>
          </a:xfrm>
          <a:prstGeom prst="rect">
            <a:avLst/>
          </a:prstGeom>
          <a:ln>
            <a:noFill/>
          </a:ln>
          <a:effectLst>
            <a:softEdge rad="112500"/>
          </a:effectLst>
        </p:spPr>
      </p:pic>
    </p:spTree>
    <p:extLst>
      <p:ext uri="{BB962C8B-B14F-4D97-AF65-F5344CB8AC3E}">
        <p14:creationId xmlns:p14="http://schemas.microsoft.com/office/powerpoint/2010/main" val="1509025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6000" y="1458409"/>
            <a:ext cx="5582856" cy="1970591"/>
          </a:xfrm>
        </p:spPr>
        <p:txBody>
          <a:bodyPr>
            <a:normAutofit fontScale="90000"/>
          </a:bodyPr>
          <a:lstStyle/>
          <a:p>
            <a:pPr algn="l" rtl="0">
              <a:lnSpc>
                <a:spcPct val="150000"/>
              </a:lnSpc>
            </a:pP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Assaf</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Raffeld</a:t>
            </a:r>
            <a: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Israel Lands Authority. </a:t>
            </a:r>
            <a:br>
              <a:rPr lang="en-US" sz="3100" dirty="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Wrote </a:t>
            </a:r>
            <a:r>
              <a:rPr lang="en-US" sz="3100" dirty="0">
                <a:latin typeface="Segoe UI" panose="020B0502040204020203" pitchFamily="34" charset="0"/>
                <a:cs typeface="Segoe UI" panose="020B0502040204020203" pitchFamily="34" charset="0"/>
              </a:rPr>
              <a:t>an annual work on the housing crisis. </a:t>
            </a:r>
            <a:r>
              <a:rPr lang="en-US" sz="3100" dirty="0" smtClean="0">
                <a:latin typeface="Segoe UI" panose="020B0502040204020203" pitchFamily="34" charset="0"/>
                <a:cs typeface="Segoe UI" panose="020B0502040204020203" pitchFamily="34" charset="0"/>
              </a:rPr>
              <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In the </a:t>
            </a:r>
            <a:r>
              <a:rPr lang="en-US" sz="3100" dirty="0">
                <a:latin typeface="Segoe UI" panose="020B0502040204020203" pitchFamily="34" charset="0"/>
                <a:cs typeface="Segoe UI" panose="020B0502040204020203" pitchFamily="34" charset="0"/>
              </a:rPr>
              <a:t>political simulation </a:t>
            </a:r>
            <a:r>
              <a:rPr lang="en-US" sz="3100" dirty="0" smtClean="0">
                <a:latin typeface="Segoe UI" panose="020B0502040204020203" pitchFamily="34" charset="0"/>
                <a:cs typeface="Segoe UI" panose="020B0502040204020203" pitchFamily="34" charset="0"/>
              </a:rPr>
              <a:t>he was the "King </a:t>
            </a:r>
            <a:r>
              <a:rPr lang="en-US" sz="3100" dirty="0">
                <a:latin typeface="Segoe UI" panose="020B0502040204020203" pitchFamily="34" charset="0"/>
                <a:cs typeface="Segoe UI" panose="020B0502040204020203" pitchFamily="34" charset="0"/>
              </a:rPr>
              <a:t>of Jordan" </a:t>
            </a:r>
            <a:r>
              <a:rPr lang="he-IL" sz="3100" dirty="0" smtClean="0">
                <a:latin typeface="Segoe UI" panose="020B0502040204020203" pitchFamily="34" charset="0"/>
                <a:cs typeface="Segoe UI" panose="020B0502040204020203" pitchFamily="34" charset="0"/>
              </a:rPr>
              <a:t>".</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34"/>
          <a:stretch/>
        </p:blipFill>
        <p:spPr>
          <a:xfrm>
            <a:off x="1002142" y="1051480"/>
            <a:ext cx="4324556" cy="5193984"/>
          </a:xfrm>
          <a:prstGeom prst="rect">
            <a:avLst/>
          </a:prstGeom>
          <a:ln>
            <a:noFill/>
          </a:ln>
          <a:effectLst>
            <a:softEdge rad="112500"/>
          </a:effectLst>
        </p:spPr>
      </p:pic>
    </p:spTree>
    <p:extLst>
      <p:ext uri="{BB962C8B-B14F-4D97-AF65-F5344CB8AC3E}">
        <p14:creationId xmlns:p14="http://schemas.microsoft.com/office/powerpoint/2010/main" val="1922713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21136" y="1067253"/>
            <a:ext cx="5426616" cy="3344491"/>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Shay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Deganit</a:t>
            </a: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State Comptroller's Office. She wrote an annual work on political appointments in the service of the state</a:t>
            </a:r>
            <a:r>
              <a:rPr lang="he-IL" sz="3100" dirty="0" smtClean="0">
                <a:latin typeface="Segoe UI" panose="020B0502040204020203" pitchFamily="34" charset="0"/>
                <a:cs typeface="Segoe UI" panose="020B0502040204020203" pitchFamily="34" charset="0"/>
              </a:rPr>
              <a:t>.</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61"/>
          <a:stretch/>
        </p:blipFill>
        <p:spPr>
          <a:xfrm>
            <a:off x="944249" y="833438"/>
            <a:ext cx="4395194" cy="5339109"/>
          </a:xfrm>
          <a:prstGeom prst="rect">
            <a:avLst/>
          </a:prstGeom>
          <a:ln>
            <a:noFill/>
          </a:ln>
          <a:effectLst>
            <a:softEdge rad="112500"/>
          </a:effectLst>
        </p:spPr>
      </p:pic>
    </p:spTree>
    <p:extLst>
      <p:ext uri="{BB962C8B-B14F-4D97-AF65-F5344CB8AC3E}">
        <p14:creationId xmlns:p14="http://schemas.microsoft.com/office/powerpoint/2010/main" val="1907285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8375" y="1630837"/>
            <a:ext cx="5929459" cy="3205112"/>
          </a:xfrm>
        </p:spPr>
        <p:txBody>
          <a:bodyPr>
            <a:normAutofit fontScale="90000"/>
          </a:bodyPr>
          <a:lstStyle/>
          <a:p>
            <a:pPr algn="l" rtl="0">
              <a:lnSpc>
                <a:spcPct val="150000"/>
              </a:lnSpc>
            </a:pP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Rachel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Shani</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Ministry of Foreign Affairs. </a:t>
            </a:r>
            <a:r>
              <a:rPr lang="en-US" sz="3100" dirty="0" smtClean="0">
                <a:latin typeface="Segoe UI" panose="020B0502040204020203" pitchFamily="34" charset="0"/>
                <a:cs typeface="Segoe UI" panose="020B0502040204020203" pitchFamily="34" charset="0"/>
              </a:rPr>
              <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She </a:t>
            </a:r>
            <a:r>
              <a:rPr lang="en-US" sz="3100" dirty="0">
                <a:latin typeface="Segoe UI" panose="020B0502040204020203" pitchFamily="34" charset="0"/>
                <a:cs typeface="Segoe UI" panose="020B0502040204020203" pitchFamily="34" charset="0"/>
              </a:rPr>
              <a:t>wrote an annual work on the responsibility of the state towards its citizens living outside its borders. The President of </a:t>
            </a:r>
            <a:r>
              <a:rPr lang="en-US" sz="3100" dirty="0" smtClean="0">
                <a:latin typeface="Segoe UI" panose="020B0502040204020203" pitchFamily="34" charset="0"/>
                <a:cs typeface="Segoe UI" panose="020B0502040204020203" pitchFamily="34" charset="0"/>
              </a:rPr>
              <a:t>46</a:t>
            </a:r>
            <a:r>
              <a:rPr lang="en-US" sz="3100" baseline="30000" dirty="0" smtClean="0">
                <a:latin typeface="Segoe UI" panose="020B0502040204020203" pitchFamily="34" charset="0"/>
                <a:cs typeface="Segoe UI" panose="020B0502040204020203" pitchFamily="34" charset="0"/>
              </a:rPr>
              <a:t>th</a:t>
            </a:r>
            <a:r>
              <a:rPr lang="en-US" sz="3100" dirty="0" smtClean="0">
                <a:latin typeface="Segoe UI" panose="020B0502040204020203" pitchFamily="34" charset="0"/>
                <a:cs typeface="Segoe UI" panose="020B0502040204020203" pitchFamily="34" charset="0"/>
              </a:rPr>
              <a:t> class.</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Warmly </a:t>
            </a:r>
            <a:r>
              <a:rPr lang="en-US" sz="3100" dirty="0">
                <a:latin typeface="Segoe UI" panose="020B0502040204020203" pitchFamily="34" charset="0"/>
                <a:cs typeface="Segoe UI" panose="020B0502040204020203" pitchFamily="34" charset="0"/>
              </a:rPr>
              <a:t>embraced the international participants and hosted them in the evening "Memory in the living room"....</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95"/>
          <a:stretch/>
        </p:blipFill>
        <p:spPr>
          <a:xfrm>
            <a:off x="1007882" y="696174"/>
            <a:ext cx="4501243" cy="5465651"/>
          </a:xfrm>
          <a:prstGeom prst="rect">
            <a:avLst/>
          </a:prstGeom>
          <a:ln>
            <a:noFill/>
          </a:ln>
          <a:effectLst>
            <a:softEdge rad="112500"/>
          </a:effectLst>
        </p:spPr>
      </p:pic>
    </p:spTree>
    <p:extLst>
      <p:ext uri="{BB962C8B-B14F-4D97-AF65-F5344CB8AC3E}">
        <p14:creationId xmlns:p14="http://schemas.microsoft.com/office/powerpoint/2010/main" val="2315609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76594" y="1291472"/>
            <a:ext cx="5887746" cy="2762054"/>
          </a:xfrm>
        </p:spPr>
        <p:txBody>
          <a:bodyPr>
            <a:normAutofit fontScale="90000"/>
          </a:bodyPr>
          <a:lstStyle/>
          <a:p>
            <a:pPr algn="l" rtl="0">
              <a:lnSpc>
                <a:spcPct val="150000"/>
              </a:lnSpc>
            </a:pP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Lt. Col. Dr.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Shahar</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Shapira</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800" dirty="0">
                <a:latin typeface="Segoe UI" panose="020B0502040204020203" pitchFamily="34" charset="0"/>
                <a:cs typeface="Segoe UI" panose="020B0502040204020203" pitchFamily="34" charset="0"/>
              </a:rPr>
              <a:t>Wrote annual work on a program to promote health in the IDF.</a:t>
            </a: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endParaRPr lang="he-IL" sz="28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326"/>
          <a:stretch/>
        </p:blipFill>
        <p:spPr>
          <a:xfrm>
            <a:off x="1371572" y="847468"/>
            <a:ext cx="4284890" cy="5163063"/>
          </a:xfrm>
          <a:prstGeom prst="rect">
            <a:avLst/>
          </a:prstGeom>
          <a:ln>
            <a:noFill/>
          </a:ln>
          <a:effectLst>
            <a:softEdge rad="112500"/>
          </a:effectLst>
        </p:spPr>
      </p:pic>
    </p:spTree>
    <p:extLst>
      <p:ext uri="{BB962C8B-B14F-4D97-AF65-F5344CB8AC3E}">
        <p14:creationId xmlns:p14="http://schemas.microsoft.com/office/powerpoint/2010/main" val="803923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29730" y="1828799"/>
            <a:ext cx="6462270" cy="2149311"/>
          </a:xfrm>
        </p:spPr>
        <p:txBody>
          <a:bodyPr>
            <a:normAutofit fontScale="90000"/>
          </a:bodyPr>
          <a:lstStyle/>
          <a:p>
            <a:pPr algn="l" rtl="0">
              <a:lnSpc>
                <a:spcPct val="150000"/>
              </a:lnSpc>
            </a:pPr>
            <a:r>
              <a:rPr lang="he-IL" sz="3600" dirty="0">
                <a:cs typeface="+mn-cs"/>
              </a:rPr>
              <a:t/>
            </a:r>
            <a:br>
              <a:rPr lang="he-IL" sz="3600" dirty="0">
                <a:cs typeface="+mn-cs"/>
              </a:rPr>
            </a:b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Michael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Shafshak</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In his thesis he wrote about the training of senior police officers. In the middle of the year he became the grandfather of </a:t>
            </a:r>
            <a:r>
              <a:rPr lang="en-US" sz="3100" dirty="0" smtClean="0">
                <a:latin typeface="Segoe UI" panose="020B0502040204020203" pitchFamily="34" charset="0"/>
                <a:cs typeface="Segoe UI" panose="020B0502040204020203" pitchFamily="34" charset="0"/>
              </a:rPr>
              <a:t>his </a:t>
            </a:r>
            <a:r>
              <a:rPr lang="en-US" sz="3100" dirty="0">
                <a:latin typeface="Segoe UI" panose="020B0502040204020203" pitchFamily="34" charset="0"/>
                <a:cs typeface="Segoe UI" panose="020B0502040204020203" pitchFamily="34" charset="0"/>
              </a:rPr>
              <a:t>first granddaughter.</a:t>
            </a:r>
            <a:r>
              <a:rPr lang="he-IL" sz="3100" dirty="0">
                <a:latin typeface="Segoe UI" panose="020B0502040204020203" pitchFamily="34" charset="0"/>
                <a:cs typeface="Segoe UI" panose="020B0502040204020203" pitchFamily="34" charset="0"/>
              </a:rPr>
              <a:t/>
            </a:r>
            <a:br>
              <a:rPr lang="he-IL" sz="3100" dirty="0">
                <a:latin typeface="Segoe UI" panose="020B0502040204020203" pitchFamily="34" charset="0"/>
                <a:cs typeface="Segoe UI" panose="020B0502040204020203" pitchFamily="34" charset="0"/>
              </a:rPr>
            </a:b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 b="18302"/>
          <a:stretch/>
        </p:blipFill>
        <p:spPr>
          <a:xfrm>
            <a:off x="1606765" y="1132235"/>
            <a:ext cx="4122965" cy="4971555"/>
          </a:xfrm>
          <a:prstGeom prst="rect">
            <a:avLst/>
          </a:prstGeom>
          <a:ln>
            <a:noFill/>
          </a:ln>
          <a:effectLst>
            <a:softEdge rad="112500"/>
          </a:effectLst>
        </p:spPr>
      </p:pic>
    </p:spTree>
    <p:extLst>
      <p:ext uri="{BB962C8B-B14F-4D97-AF65-F5344CB8AC3E}">
        <p14:creationId xmlns:p14="http://schemas.microsoft.com/office/powerpoint/2010/main" val="37796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41621" y="1116240"/>
            <a:ext cx="4762673" cy="3212692"/>
          </a:xfrm>
        </p:spPr>
        <p:txBody>
          <a:bodyPr>
            <a:normAutofit fontScale="90000"/>
          </a:bodyPr>
          <a:lstStyle/>
          <a:p>
            <a:pPr algn="l" rtl="0">
              <a:lnSpc>
                <a:spcPct val="150000"/>
              </a:lnSpc>
            </a:pPr>
            <a:r>
              <a:rPr lang="en-US" sz="4000" dirty="0"/>
              <a:t/>
            </a:r>
            <a:br>
              <a:rPr lang="en-US" sz="4000" dirty="0"/>
            </a:b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Raju Bagel</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the longest thesis in the </a:t>
            </a:r>
            <a:r>
              <a:rPr lang="en-US" sz="3100" dirty="0" smtClean="0">
                <a:latin typeface="Segoe UI" panose="020B0502040204020203" pitchFamily="34" charset="0"/>
                <a:cs typeface="Segoe UI" panose="020B0502040204020203" pitchFamily="34" charset="0"/>
              </a:rPr>
              <a:t>46</a:t>
            </a:r>
            <a:r>
              <a:rPr lang="en-US" sz="3100" baseline="30000" dirty="0" smtClean="0">
                <a:latin typeface="Segoe UI" panose="020B0502040204020203" pitchFamily="34" charset="0"/>
                <a:cs typeface="Segoe UI" panose="020B0502040204020203" pitchFamily="34" charset="0"/>
              </a:rPr>
              <a:t>th</a:t>
            </a:r>
            <a:r>
              <a:rPr lang="en-US" sz="3100" dirty="0" smtClean="0">
                <a:latin typeface="Segoe UI" panose="020B0502040204020203" pitchFamily="34" charset="0"/>
                <a:cs typeface="Segoe UI" panose="020B0502040204020203" pitchFamily="34" charset="0"/>
              </a:rPr>
              <a:t> class. </a:t>
            </a:r>
            <a:br>
              <a:rPr lang="en-US" sz="3100" dirty="0" smtClean="0">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S</a:t>
            </a:r>
            <a:r>
              <a:rPr lang="en-US" sz="3100" dirty="0" smtClean="0">
                <a:latin typeface="Segoe UI" panose="020B0502040204020203" pitchFamily="34" charset="0"/>
                <a:cs typeface="Segoe UI" panose="020B0502040204020203" pitchFamily="34" charset="0"/>
              </a:rPr>
              <a:t>tudied </a:t>
            </a:r>
            <a:r>
              <a:rPr lang="en-US" sz="3100" dirty="0">
                <a:latin typeface="Segoe UI" panose="020B0502040204020203" pitchFamily="34" charset="0"/>
                <a:cs typeface="Segoe UI" panose="020B0502040204020203" pitchFamily="34" charset="0"/>
              </a:rPr>
              <a:t>the persecution of the </a:t>
            </a:r>
            <a:r>
              <a:rPr lang="en-US" sz="3100" dirty="0" err="1">
                <a:latin typeface="Segoe UI" panose="020B0502040204020203" pitchFamily="34" charset="0"/>
                <a:cs typeface="Segoe UI" panose="020B0502040204020203" pitchFamily="34" charset="0"/>
              </a:rPr>
              <a:t>Rohingya</a:t>
            </a:r>
            <a:r>
              <a:rPr lang="en-US" sz="3100" dirty="0">
                <a:latin typeface="Segoe UI" panose="020B0502040204020203" pitchFamily="34" charset="0"/>
                <a:cs typeface="Segoe UI" panose="020B0502040204020203" pitchFamily="34" charset="0"/>
              </a:rPr>
              <a:t> in Myanmar and contributed greatly to the success of the India Tour.</a:t>
            </a:r>
            <a:endPar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66"/>
          <a:stretch/>
        </p:blipFill>
        <p:spPr>
          <a:xfrm>
            <a:off x="1604371" y="917064"/>
            <a:ext cx="4146009" cy="5023871"/>
          </a:xfrm>
          <a:prstGeom prst="rect">
            <a:avLst/>
          </a:prstGeom>
          <a:ln>
            <a:noFill/>
          </a:ln>
          <a:effectLst>
            <a:softEdge rad="112500"/>
          </a:effectLst>
        </p:spPr>
      </p:pic>
    </p:spTree>
    <p:extLst>
      <p:ext uri="{BB962C8B-B14F-4D97-AF65-F5344CB8AC3E}">
        <p14:creationId xmlns:p14="http://schemas.microsoft.com/office/powerpoint/2010/main" val="4050314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68686" y="1614972"/>
            <a:ext cx="5404213" cy="3232127"/>
          </a:xfrm>
        </p:spPr>
        <p:txBody>
          <a:bodyPr>
            <a:normAutofit fontScale="90000"/>
          </a:bodyPr>
          <a:lstStyle/>
          <a:p>
            <a:pPr algn="l" rtl="0">
              <a:lnSpc>
                <a:spcPct val="150000"/>
              </a:lnSpc>
            </a:pPr>
            <a:r>
              <a:rPr lang="en-US" sz="4000" dirty="0"/>
              <a:t/>
            </a:r>
            <a:br>
              <a:rPr lang="en-US" sz="4000" dirty="0"/>
            </a:b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Klaus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Herrer</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his thesis on Israel-NATO relations. In the political simulation he led the Russian team as prime minister and Vladimir </a:t>
            </a:r>
            <a:r>
              <a:rPr lang="en-US" sz="3100" dirty="0" smtClean="0">
                <a:latin typeface="Segoe UI" panose="020B0502040204020203" pitchFamily="34" charset="0"/>
                <a:cs typeface="Segoe UI" panose="020B0502040204020203" pitchFamily="34" charset="0"/>
              </a:rPr>
              <a:t>Putin</a:t>
            </a:r>
            <a:r>
              <a:rPr lang="en-US" sz="3100" dirty="0">
                <a:latin typeface="Segoe UI" panose="020B0502040204020203" pitchFamily="34" charset="0"/>
                <a:cs typeface="Segoe UI" panose="020B0502040204020203" pitchFamily="34" charset="0"/>
              </a:rPr>
              <a:t>.</a:t>
            </a:r>
            <a:r>
              <a:rPr lang="he-IL" sz="3100" dirty="0" smtClean="0">
                <a:latin typeface="Segoe UI" panose="020B0502040204020203" pitchFamily="34" charset="0"/>
                <a:cs typeface="Segoe UI" panose="020B0502040204020203" pitchFamily="34" charset="0"/>
              </a:rPr>
              <a:t> </a:t>
            </a:r>
            <a:r>
              <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endPar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48"/>
          <a:stretch/>
        </p:blipFill>
        <p:spPr>
          <a:xfrm>
            <a:off x="1673626" y="668530"/>
            <a:ext cx="4218268" cy="5125013"/>
          </a:xfrm>
          <a:prstGeom prst="rect">
            <a:avLst/>
          </a:prstGeom>
          <a:ln>
            <a:noFill/>
          </a:ln>
          <a:effectLst>
            <a:softEdge rad="112500"/>
          </a:effectLst>
        </p:spPr>
      </p:pic>
    </p:spTree>
    <p:extLst>
      <p:ext uri="{BB962C8B-B14F-4D97-AF65-F5344CB8AC3E}">
        <p14:creationId xmlns:p14="http://schemas.microsoft.com/office/powerpoint/2010/main" val="3288593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13366" y="2137999"/>
            <a:ext cx="5230934" cy="1225604"/>
          </a:xfrm>
        </p:spPr>
        <p:txBody>
          <a:bodyPr>
            <a:normAutofit fontScale="90000"/>
          </a:bodyPr>
          <a:lstStyle/>
          <a:p>
            <a:pPr algn="l" rtl="0">
              <a:lnSpc>
                <a:spcPct val="150000"/>
              </a:lnSpc>
            </a:pPr>
            <a:r>
              <a:rPr lang="en-US" sz="4000" dirty="0"/>
              <a:t/>
            </a:r>
            <a:br>
              <a:rPr lang="en-US" sz="4000" dirty="0"/>
            </a:b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Patrick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Lemier</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his thesis on immigration policy of Canada.</a:t>
            </a:r>
            <a:endPar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22"/>
          <a:stretch/>
        </p:blipFill>
        <p:spPr>
          <a:xfrm>
            <a:off x="1597630" y="1134244"/>
            <a:ext cx="4212425" cy="5038741"/>
          </a:xfrm>
          <a:prstGeom prst="rect">
            <a:avLst/>
          </a:prstGeom>
          <a:ln>
            <a:noFill/>
          </a:ln>
          <a:effectLst>
            <a:softEdge rad="112500"/>
          </a:effectLst>
        </p:spPr>
      </p:pic>
    </p:spTree>
    <p:extLst>
      <p:ext uri="{BB962C8B-B14F-4D97-AF65-F5344CB8AC3E}">
        <p14:creationId xmlns:p14="http://schemas.microsoft.com/office/powerpoint/2010/main" val="70549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88737" y="3346704"/>
            <a:ext cx="5248656" cy="713232"/>
          </a:xfrm>
        </p:spPr>
        <p:txBody>
          <a:bodyPr>
            <a:normAutofit fontScale="90000"/>
          </a:bodyPr>
          <a:lstStyle/>
          <a:p>
            <a:pPr algn="l" rtl="0">
              <a:lnSpc>
                <a:spcPct val="150000"/>
              </a:lnSpc>
              <a:spcBef>
                <a:spcPts val="1000"/>
              </a:spcBef>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Eyal</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9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Argov</a:t>
            </a:r>
            <a:r>
              <a:rPr lang="he-IL"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solidFill>
                  <a:schemeClr val="dk1"/>
                </a:solidFill>
                <a:latin typeface="Segoe UI" panose="020B0502040204020203" pitchFamily="34" charset="0"/>
                <a:ea typeface="+mn-ea"/>
                <a:cs typeface="Segoe UI" panose="020B0502040204020203" pitchFamily="34" charset="0"/>
              </a:rPr>
              <a:t>Head of Sector at the Bank of Israel. In his thesis he wrote about the employment of Haredi men in the Israeli economy. Among his hobbies he lectures on macroeconomics, economic growth and monetary policy.</a:t>
            </a:r>
            <a:r>
              <a:rPr lang="he-IL" sz="2800" dirty="0">
                <a:solidFill>
                  <a:schemeClr val="dk1"/>
                </a:solidFill>
                <a:latin typeface="Segoe UI" panose="020B0502040204020203" pitchFamily="34" charset="0"/>
                <a:ea typeface="+mn-ea"/>
                <a:cs typeface="Segoe UI" panose="020B0502040204020203" pitchFamily="34" charset="0"/>
              </a:rPr>
              <a:t/>
            </a:r>
            <a:br>
              <a:rPr lang="he-IL" sz="2800" dirty="0">
                <a:solidFill>
                  <a:schemeClr val="dk1"/>
                </a:solidFill>
                <a:latin typeface="Segoe UI" panose="020B0502040204020203" pitchFamily="34" charset="0"/>
                <a:ea typeface="+mn-ea"/>
                <a:cs typeface="Segoe UI" panose="020B0502040204020203" pitchFamily="34" charset="0"/>
              </a:rPr>
            </a:br>
            <a:endParaRPr lang="he-IL" sz="2800"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51"/>
          <a:stretch/>
        </p:blipFill>
        <p:spPr>
          <a:xfrm>
            <a:off x="1346839" y="1000976"/>
            <a:ext cx="4229860" cy="5076507"/>
          </a:xfrm>
          <a:prstGeom prst="rect">
            <a:avLst/>
          </a:prstGeom>
          <a:ln>
            <a:noFill/>
          </a:ln>
          <a:effectLst>
            <a:softEdge rad="112500"/>
          </a:effectLst>
        </p:spPr>
      </p:pic>
    </p:spTree>
    <p:extLst>
      <p:ext uri="{BB962C8B-B14F-4D97-AF65-F5344CB8AC3E}">
        <p14:creationId xmlns:p14="http://schemas.microsoft.com/office/powerpoint/2010/main" val="1746608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75002" y="1371600"/>
            <a:ext cx="5412197" cy="2993010"/>
          </a:xfrm>
        </p:spPr>
        <p:txBody>
          <a:bodyPr>
            <a:normAutofit fontScale="90000"/>
          </a:bodyPr>
          <a:lstStyle/>
          <a:p>
            <a:pPr algn="l" rtl="0">
              <a:lnSpc>
                <a:spcPct val="150000"/>
              </a:lnSpc>
            </a:pPr>
            <a:r>
              <a:rPr lang="en-US" sz="4000" dirty="0"/>
              <a:t/>
            </a:r>
            <a:br>
              <a:rPr lang="en-US" sz="4000" dirty="0"/>
            </a:b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Lit. 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Seth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Macchutan</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his thesis on the US attitude towards Russia's actions in the Middle East. Has contributed greatly to the success of the United States tour including a lecture on baseball.</a:t>
            </a:r>
            <a:r>
              <a:rPr lang="he-IL" sz="3100" dirty="0" smtClean="0">
                <a:latin typeface="Segoe UI" panose="020B0502040204020203" pitchFamily="34" charset="0"/>
                <a:cs typeface="Segoe UI" panose="020B0502040204020203" pitchFamily="34" charset="0"/>
              </a:rPr>
              <a:t> </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79"/>
          <a:stretch/>
        </p:blipFill>
        <p:spPr>
          <a:xfrm>
            <a:off x="1853238" y="1043157"/>
            <a:ext cx="4242762" cy="5083964"/>
          </a:xfrm>
          <a:prstGeom prst="rect">
            <a:avLst/>
          </a:prstGeom>
          <a:ln>
            <a:noFill/>
          </a:ln>
          <a:effectLst>
            <a:softEdge rad="112500"/>
          </a:effectLst>
        </p:spPr>
      </p:pic>
    </p:spTree>
    <p:extLst>
      <p:ext uri="{BB962C8B-B14F-4D97-AF65-F5344CB8AC3E}">
        <p14:creationId xmlns:p14="http://schemas.microsoft.com/office/powerpoint/2010/main" val="175370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44541" y="2121032"/>
            <a:ext cx="5196862" cy="2498102"/>
          </a:xfrm>
        </p:spPr>
        <p:txBody>
          <a:bodyPr>
            <a:normAutofit fontScale="90000"/>
          </a:bodyPr>
          <a:lstStyle/>
          <a:p>
            <a:pPr algn="l" rtl="0">
              <a:lnSpc>
                <a:spcPct val="150000"/>
              </a:lnSpc>
            </a:pP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James </a:t>
            </a: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Priest</a:t>
            </a:r>
            <a: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Wrote his thesis on anti-Semitism in England today. Contributed greatly to the success of the tour in England</a:t>
            </a:r>
            <a:r>
              <a:rPr lang="he-IL" sz="3100" dirty="0" smtClean="0">
                <a:latin typeface="Segoe UI" panose="020B0502040204020203" pitchFamily="34" charset="0"/>
                <a:cs typeface="Segoe UI" panose="020B0502040204020203" pitchFamily="34" charset="0"/>
              </a:rPr>
              <a:t>.</a:t>
            </a:r>
            <a:endPar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88"/>
          <a:stretch/>
        </p:blipFill>
        <p:spPr>
          <a:xfrm>
            <a:off x="1390933" y="1217994"/>
            <a:ext cx="4356529" cy="5206895"/>
          </a:xfrm>
          <a:prstGeom prst="rect">
            <a:avLst/>
          </a:prstGeom>
          <a:ln>
            <a:noFill/>
          </a:ln>
          <a:effectLst>
            <a:softEdge rad="112500"/>
          </a:effectLst>
        </p:spPr>
      </p:pic>
    </p:spTree>
    <p:extLst>
      <p:ext uri="{BB962C8B-B14F-4D97-AF65-F5344CB8AC3E}">
        <p14:creationId xmlns:p14="http://schemas.microsoft.com/office/powerpoint/2010/main" val="686761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20033" y="1426482"/>
            <a:ext cx="5590095" cy="2900421"/>
          </a:xfrm>
        </p:spPr>
        <p:txBody>
          <a:bodyPr>
            <a:normAutofit fontScale="90000"/>
          </a:bodyPr>
          <a:lstStyle/>
          <a:p>
            <a:pPr algn="l" rtl="0">
              <a:lnSpc>
                <a:spcPct val="150000"/>
              </a:lnSpc>
            </a:pP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Shin </a:t>
            </a: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Fong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Teng</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br>
            <a:r>
              <a:rPr lang="en-US" sz="3100" dirty="0">
                <a:latin typeface="Segoe UI" panose="020B0502040204020203" pitchFamily="34" charset="0"/>
                <a:cs typeface="Segoe UI" panose="020B0502040204020203" pitchFamily="34" charset="0"/>
              </a:rPr>
              <a:t>Wrote his thesis on social resilience in Israel compared to Singapore.</a:t>
            </a:r>
            <a:endPar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35"/>
          <a:stretch/>
        </p:blipFill>
        <p:spPr>
          <a:xfrm>
            <a:off x="1147372" y="1225638"/>
            <a:ext cx="4027943" cy="4846975"/>
          </a:xfrm>
          <a:prstGeom prst="rect">
            <a:avLst/>
          </a:prstGeom>
          <a:ln>
            <a:noFill/>
          </a:ln>
          <a:effectLst>
            <a:softEdge rad="112500"/>
          </a:effectLst>
        </p:spPr>
      </p:pic>
    </p:spTree>
    <p:extLst>
      <p:ext uri="{BB962C8B-B14F-4D97-AF65-F5344CB8AC3E}">
        <p14:creationId xmlns:p14="http://schemas.microsoft.com/office/powerpoint/2010/main" val="212543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45678" y="1053295"/>
            <a:ext cx="5108121" cy="3090441"/>
          </a:xfrm>
        </p:spPr>
        <p:txBody>
          <a:bodyPr>
            <a:normAutofit fontScale="90000"/>
          </a:bodyPr>
          <a:lstStyle/>
          <a:p>
            <a:pPr algn="l" rtl="0">
              <a:lnSpc>
                <a:spcPct val="150000"/>
              </a:lnSpc>
            </a:pPr>
            <a:r>
              <a:rPr lang="en-US" sz="4000" smtClean="0"/>
              <a:t/>
            </a:r>
            <a:br>
              <a:rPr lang="en-US" sz="4000" smtClean="0"/>
            </a:br>
            <a:r>
              <a:rPr lang="en-US"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Eros </a:t>
            </a:r>
            <a:r>
              <a:rPr lang="en-US"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Zaniboni</a:t>
            </a:r>
            <a: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3100" dirty="0">
                <a:latin typeface="Segoe UI" panose="020B0502040204020203" pitchFamily="34" charset="0"/>
                <a:cs typeface="Segoe UI" panose="020B0502040204020203" pitchFamily="34" charset="0"/>
              </a:rPr>
              <a:t>He wrote his thesis on a 35-F plane.</a:t>
            </a:r>
            <a:endParaRPr lang="he-IL" sz="31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65"/>
          <a:stretch/>
        </p:blipFill>
        <p:spPr>
          <a:xfrm>
            <a:off x="1735021" y="761551"/>
            <a:ext cx="4211302" cy="5078186"/>
          </a:xfrm>
          <a:prstGeom prst="rect">
            <a:avLst/>
          </a:prstGeom>
          <a:ln>
            <a:noFill/>
          </a:ln>
          <a:effectLst>
            <a:softEdge rad="112500"/>
          </a:effectLst>
        </p:spPr>
      </p:pic>
    </p:spTree>
    <p:extLst>
      <p:ext uri="{BB962C8B-B14F-4D97-AF65-F5344CB8AC3E}">
        <p14:creationId xmlns:p14="http://schemas.microsoft.com/office/powerpoint/2010/main" val="3488122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23560" y="2122548"/>
            <a:ext cx="5708146" cy="2612904"/>
          </a:xfrm>
        </p:spPr>
        <p:txBody>
          <a:bodyPr>
            <a:normAutofit fontScale="90000"/>
          </a:bodyPr>
          <a:lstStyle/>
          <a:p>
            <a:pPr algn="l" rtl="0">
              <a:lnSpc>
                <a:spcPct val="150000"/>
              </a:lnSpc>
              <a:spcBef>
                <a:spcPts val="1000"/>
              </a:spcBef>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Samuel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Bumendil</a:t>
            </a:r>
            <a:r>
              <a:rPr lang="he-IL" sz="4900" dirty="0">
                <a:solidFill>
                  <a:schemeClr val="dk1"/>
                </a:solidFill>
                <a:latin typeface="Segoe UI" panose="020B0502040204020203" pitchFamily="34" charset="0"/>
                <a:ea typeface="+mn-ea"/>
                <a:cs typeface="Segoe UI" panose="020B0502040204020203" pitchFamily="34" charset="0"/>
              </a:rPr>
              <a:t/>
            </a:r>
            <a:br>
              <a:rPr lang="he-IL" sz="4900" dirty="0">
                <a:solidFill>
                  <a:schemeClr val="dk1"/>
                </a:solidFill>
                <a:latin typeface="Segoe UI" panose="020B0502040204020203" pitchFamily="34" charset="0"/>
                <a:ea typeface="+mn-ea"/>
                <a:cs typeface="Segoe UI" panose="020B0502040204020203" pitchFamily="34" charset="0"/>
              </a:rPr>
            </a:br>
            <a:r>
              <a:rPr lang="en-US" sz="2800" dirty="0">
                <a:solidFill>
                  <a:schemeClr val="dk1"/>
                </a:solidFill>
                <a:latin typeface="Segoe UI" panose="020B0502040204020203" pitchFamily="34" charset="0"/>
                <a:ea typeface="+mn-ea"/>
                <a:cs typeface="Segoe UI" panose="020B0502040204020203" pitchFamily="34" charset="0"/>
              </a:rPr>
              <a:t>Head of the Education Department. In the Thesis, he studied the moral behavior of soldiers and commanders in the IDF. Member of the Presidium of the </a:t>
            </a:r>
            <a:r>
              <a:rPr lang="en-US" sz="2800" dirty="0" smtClean="0">
                <a:solidFill>
                  <a:schemeClr val="dk1"/>
                </a:solidFill>
                <a:latin typeface="Segoe UI" panose="020B0502040204020203" pitchFamily="34" charset="0"/>
                <a:ea typeface="+mn-ea"/>
                <a:cs typeface="Segoe UI" panose="020B0502040204020203" pitchFamily="34" charset="0"/>
              </a:rPr>
              <a:t>46th Class.</a:t>
            </a:r>
            <a:br>
              <a:rPr lang="en-US" sz="2800" dirty="0" smtClean="0">
                <a:solidFill>
                  <a:schemeClr val="dk1"/>
                </a:solidFill>
                <a:latin typeface="Segoe UI" panose="020B0502040204020203" pitchFamily="34" charset="0"/>
                <a:ea typeface="+mn-ea"/>
                <a:cs typeface="Segoe UI" panose="020B0502040204020203" pitchFamily="34" charset="0"/>
              </a:rPr>
            </a:br>
            <a:r>
              <a:rPr lang="en-US" sz="2800" dirty="0" smtClean="0">
                <a:solidFill>
                  <a:schemeClr val="dk1"/>
                </a:solidFill>
                <a:latin typeface="Segoe UI" panose="020B0502040204020203" pitchFamily="34" charset="0"/>
                <a:ea typeface="+mn-ea"/>
                <a:cs typeface="Segoe UI" panose="020B0502040204020203" pitchFamily="34" charset="0"/>
              </a:rPr>
              <a:t>During </a:t>
            </a:r>
            <a:r>
              <a:rPr lang="en-US" sz="2800" dirty="0">
                <a:solidFill>
                  <a:schemeClr val="dk1"/>
                </a:solidFill>
                <a:latin typeface="Segoe UI" panose="020B0502040204020203" pitchFamily="34" charset="0"/>
                <a:ea typeface="+mn-ea"/>
                <a:cs typeface="Segoe UI" panose="020B0502040204020203" pitchFamily="34" charset="0"/>
              </a:rPr>
              <a:t>the </a:t>
            </a:r>
            <a:r>
              <a:rPr lang="en-US" sz="2800" dirty="0" smtClean="0">
                <a:solidFill>
                  <a:schemeClr val="dk1"/>
                </a:solidFill>
                <a:latin typeface="Segoe UI" panose="020B0502040204020203" pitchFamily="34" charset="0"/>
                <a:ea typeface="+mn-ea"/>
                <a:cs typeface="Segoe UI" panose="020B0502040204020203" pitchFamily="34" charset="0"/>
              </a:rPr>
              <a:t>tour in </a:t>
            </a:r>
            <a:r>
              <a:rPr lang="en-US" sz="2800" dirty="0">
                <a:solidFill>
                  <a:schemeClr val="dk1"/>
                </a:solidFill>
                <a:latin typeface="Segoe UI" panose="020B0502040204020203" pitchFamily="34" charset="0"/>
                <a:ea typeface="+mn-ea"/>
                <a:cs typeface="Segoe UI" panose="020B0502040204020203" pitchFamily="34" charset="0"/>
              </a:rPr>
              <a:t>the US </a:t>
            </a:r>
            <a:r>
              <a:rPr lang="en-US" sz="2800" dirty="0" smtClean="0">
                <a:solidFill>
                  <a:schemeClr val="dk1"/>
                </a:solidFill>
                <a:latin typeface="Segoe UI" panose="020B0502040204020203" pitchFamily="34" charset="0"/>
                <a:ea typeface="+mn-ea"/>
                <a:cs typeface="Segoe UI" panose="020B0502040204020203" pitchFamily="34" charset="0"/>
              </a:rPr>
              <a:t>he made </a:t>
            </a:r>
            <a:r>
              <a:rPr lang="en-US" sz="2800" dirty="0">
                <a:solidFill>
                  <a:schemeClr val="dk1"/>
                </a:solidFill>
                <a:latin typeface="Segoe UI" panose="020B0502040204020203" pitchFamily="34" charset="0"/>
                <a:ea typeface="+mn-ea"/>
                <a:cs typeface="Segoe UI" panose="020B0502040204020203" pitchFamily="34" charset="0"/>
              </a:rPr>
              <a:t>a moving speech at the synagogue in New York.</a:t>
            </a:r>
            <a:endParaRPr lang="he-IL" sz="2800"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10"/>
          <a:stretch/>
        </p:blipFill>
        <p:spPr>
          <a:xfrm>
            <a:off x="1038270" y="1039754"/>
            <a:ext cx="4182954" cy="5035033"/>
          </a:xfrm>
          <a:prstGeom prst="rect">
            <a:avLst/>
          </a:prstGeom>
          <a:ln>
            <a:noFill/>
          </a:ln>
          <a:effectLst>
            <a:softEdge rad="112500"/>
          </a:effectLst>
        </p:spPr>
      </p:pic>
    </p:spTree>
    <p:extLst>
      <p:ext uri="{BB962C8B-B14F-4D97-AF65-F5344CB8AC3E}">
        <p14:creationId xmlns:p14="http://schemas.microsoft.com/office/powerpoint/2010/main" val="380377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61304" y="1586609"/>
            <a:ext cx="5669280" cy="3684779"/>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Gilad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Biran</a:t>
            </a:r>
            <a:r>
              <a:rPr lang="he-IL" sz="2500" dirty="0">
                <a:solidFill>
                  <a:schemeClr val="dk1"/>
                </a:solidFill>
                <a:latin typeface="Segoe UI" panose="020B0502040204020203" pitchFamily="34" charset="0"/>
                <a:ea typeface="+mn-ea"/>
                <a:cs typeface="Segoe UI" panose="020B0502040204020203" pitchFamily="34" charset="0"/>
              </a:rPr>
              <a:t/>
            </a:r>
            <a:br>
              <a:rPr lang="he-IL" sz="2500" dirty="0">
                <a:solidFill>
                  <a:schemeClr val="dk1"/>
                </a:solidFill>
                <a:latin typeface="Segoe UI" panose="020B0502040204020203" pitchFamily="34" charset="0"/>
                <a:ea typeface="+mn-ea"/>
                <a:cs typeface="Segoe UI" panose="020B0502040204020203" pitchFamily="34" charset="0"/>
              </a:rPr>
            </a:br>
            <a:r>
              <a:rPr lang="en-US" sz="3100" dirty="0">
                <a:solidFill>
                  <a:schemeClr val="dk1"/>
                </a:solidFill>
                <a:latin typeface="Segoe UI" panose="020B0502040204020203" pitchFamily="34" charset="0"/>
                <a:ea typeface="+mn-ea"/>
                <a:cs typeface="Segoe UI" panose="020B0502040204020203" pitchFamily="34" charset="0"/>
              </a:rPr>
              <a:t>Commander of the Air Defense School. In the final paper he wrote about the Soviet missile defense system's learning. Participated in the "</a:t>
            </a:r>
            <a:r>
              <a:rPr lang="en-US" sz="3100" dirty="0" err="1">
                <a:solidFill>
                  <a:schemeClr val="dk1"/>
                </a:solidFill>
                <a:latin typeface="Segoe UI" panose="020B0502040204020203" pitchFamily="34" charset="0"/>
                <a:ea typeface="+mn-ea"/>
                <a:cs typeface="Segoe UI" panose="020B0502040204020203" pitchFamily="34" charset="0"/>
              </a:rPr>
              <a:t>Dov</a:t>
            </a:r>
            <a:r>
              <a:rPr lang="en-US" sz="3100" dirty="0">
                <a:solidFill>
                  <a:schemeClr val="dk1"/>
                </a:solidFill>
                <a:latin typeface="Segoe UI" panose="020B0502040204020203" pitchFamily="34" charset="0"/>
                <a:ea typeface="+mn-ea"/>
                <a:cs typeface="Segoe UI" panose="020B0502040204020203" pitchFamily="34" charset="0"/>
              </a:rPr>
              <a:t> </a:t>
            </a:r>
            <a:r>
              <a:rPr lang="en-US" sz="3100" dirty="0" err="1">
                <a:solidFill>
                  <a:schemeClr val="dk1"/>
                </a:solidFill>
                <a:latin typeface="Segoe UI" panose="020B0502040204020203" pitchFamily="34" charset="0"/>
                <a:ea typeface="+mn-ea"/>
                <a:cs typeface="Segoe UI" panose="020B0502040204020203" pitchFamily="34" charset="0"/>
              </a:rPr>
              <a:t>Hatzafon</a:t>
            </a:r>
            <a:r>
              <a:rPr lang="en-US" sz="3100" dirty="0">
                <a:solidFill>
                  <a:schemeClr val="dk1"/>
                </a:solidFill>
                <a:latin typeface="Segoe UI" panose="020B0502040204020203" pitchFamily="34" charset="0"/>
                <a:ea typeface="+mn-ea"/>
                <a:cs typeface="Segoe UI" panose="020B0502040204020203" pitchFamily="34" charset="0"/>
              </a:rPr>
              <a:t>" </a:t>
            </a:r>
            <a:r>
              <a:rPr lang="en-US" sz="3100" dirty="0" smtClean="0">
                <a:solidFill>
                  <a:schemeClr val="dk1"/>
                </a:solidFill>
                <a:latin typeface="Segoe UI" panose="020B0502040204020203" pitchFamily="34" charset="0"/>
                <a:ea typeface="+mn-ea"/>
                <a:cs typeface="Segoe UI" panose="020B0502040204020203" pitchFamily="34" charset="0"/>
              </a:rPr>
              <a:t>seminar. At </a:t>
            </a:r>
            <a:r>
              <a:rPr lang="en-US" sz="3100" dirty="0">
                <a:solidFill>
                  <a:schemeClr val="dk1"/>
                </a:solidFill>
                <a:latin typeface="Segoe UI" panose="020B0502040204020203" pitchFamily="34" charset="0"/>
                <a:ea typeface="+mn-ea"/>
                <a:cs typeface="Segoe UI" panose="020B0502040204020203" pitchFamily="34" charset="0"/>
              </a:rPr>
              <a:t>The political simulation </a:t>
            </a:r>
            <a:r>
              <a:rPr lang="en-US" sz="3100" dirty="0" smtClean="0">
                <a:solidFill>
                  <a:schemeClr val="dk1"/>
                </a:solidFill>
                <a:latin typeface="Segoe UI" panose="020B0502040204020203" pitchFamily="34" charset="0"/>
                <a:ea typeface="+mn-ea"/>
                <a:cs typeface="Segoe UI" panose="020B0502040204020203" pitchFamily="34" charset="0"/>
              </a:rPr>
              <a:t>he was </a:t>
            </a:r>
            <a:r>
              <a:rPr lang="en-US" sz="3100" dirty="0">
                <a:solidFill>
                  <a:schemeClr val="dk1"/>
                </a:solidFill>
                <a:latin typeface="Segoe UI" panose="020B0502040204020203" pitchFamily="34" charset="0"/>
                <a:ea typeface="+mn-ea"/>
                <a:cs typeface="Segoe UI" panose="020B0502040204020203" pitchFamily="34" charset="0"/>
              </a:rPr>
              <a:t>the only Israeli participant in the Russian delegation.</a:t>
            </a:r>
            <a:r>
              <a:rPr lang="he-IL" sz="2800" dirty="0" smtClean="0">
                <a:cs typeface="+mn-cs"/>
              </a:rPr>
              <a:t> </a:t>
            </a:r>
            <a:endParaRPr lang="he-IL" sz="40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79"/>
          <a:stretch/>
        </p:blipFill>
        <p:spPr>
          <a:xfrm>
            <a:off x="1134677" y="987592"/>
            <a:ext cx="4049971" cy="4882815"/>
          </a:xfrm>
          <a:prstGeom prst="rect">
            <a:avLst/>
          </a:prstGeom>
          <a:ln>
            <a:noFill/>
          </a:ln>
          <a:effectLst>
            <a:softEdge rad="112500"/>
          </a:effectLst>
        </p:spPr>
      </p:pic>
    </p:spTree>
    <p:extLst>
      <p:ext uri="{BB962C8B-B14F-4D97-AF65-F5344CB8AC3E}">
        <p14:creationId xmlns:p14="http://schemas.microsoft.com/office/powerpoint/2010/main" val="29116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89003" y="1078990"/>
            <a:ext cx="5620199" cy="4416553"/>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Yariv</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Ben Ezra</a:t>
            </a:r>
            <a:r>
              <a:rPr lang="he-IL" sz="4000" dirty="0" smtClean="0">
                <a:cs typeface="+mn-cs"/>
              </a:rPr>
              <a:t/>
            </a:r>
            <a:br>
              <a:rPr lang="he-IL" sz="4000" dirty="0" smtClean="0">
                <a:cs typeface="+mn-cs"/>
              </a:rPr>
            </a:br>
            <a:r>
              <a:rPr lang="en-US" sz="3100" dirty="0">
                <a:latin typeface="Segoe UI" panose="020B0502040204020203" pitchFamily="34" charset="0"/>
                <a:cs typeface="Segoe UI" panose="020B0502040204020203" pitchFamily="34" charset="0"/>
              </a:rPr>
              <a:t>Instructor at the Command and </a:t>
            </a:r>
            <a:r>
              <a:rPr lang="en-US" sz="3100" dirty="0" smtClean="0">
                <a:latin typeface="Segoe UI" panose="020B0502040204020203" pitchFamily="34" charset="0"/>
                <a:cs typeface="Segoe UI" panose="020B0502040204020203" pitchFamily="34" charset="0"/>
              </a:rPr>
              <a:t>Staff College.</a:t>
            </a:r>
            <a:br>
              <a:rPr lang="en-US" sz="3100" dirty="0" smtClean="0">
                <a:latin typeface="Segoe UI" panose="020B0502040204020203" pitchFamily="34" charset="0"/>
                <a:cs typeface="Segoe UI" panose="020B0502040204020203" pitchFamily="34" charset="0"/>
              </a:rPr>
            </a:br>
            <a:r>
              <a:rPr lang="en-US" sz="3100" dirty="0" smtClean="0">
                <a:latin typeface="Segoe UI" panose="020B0502040204020203" pitchFamily="34" charset="0"/>
                <a:cs typeface="Segoe UI" panose="020B0502040204020203" pitchFamily="34" charset="0"/>
              </a:rPr>
              <a:t> </a:t>
            </a:r>
            <a:r>
              <a:rPr lang="en-US" sz="3100" dirty="0">
                <a:latin typeface="Segoe UI" panose="020B0502040204020203" pitchFamily="34" charset="0"/>
                <a:cs typeface="Segoe UI" panose="020B0502040204020203" pitchFamily="34" charset="0"/>
              </a:rPr>
              <a:t>Wrote an annual work on the impact of the economic situation in the territories on terror activity and was among the tour guides to Jerusalem.</a:t>
            </a:r>
            <a:endParaRPr lang="he-IL" sz="28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70" t="-193" r="570" b="18599"/>
          <a:stretch/>
        </p:blipFill>
        <p:spPr>
          <a:xfrm>
            <a:off x="1271035" y="782527"/>
            <a:ext cx="4161495" cy="5009477"/>
          </a:xfrm>
          <a:prstGeom prst="rect">
            <a:avLst/>
          </a:prstGeom>
          <a:ln>
            <a:noFill/>
          </a:ln>
          <a:effectLst>
            <a:softEdge rad="112500"/>
          </a:effectLst>
        </p:spPr>
      </p:pic>
    </p:spTree>
    <p:extLst>
      <p:ext uri="{BB962C8B-B14F-4D97-AF65-F5344CB8AC3E}">
        <p14:creationId xmlns:p14="http://schemas.microsoft.com/office/powerpoint/2010/main" val="365122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25896" y="2340864"/>
            <a:ext cx="5367528" cy="1595251"/>
          </a:xfrm>
        </p:spPr>
        <p:txBody>
          <a:bodyPr>
            <a:normAutofit fontScale="90000"/>
          </a:bodyPr>
          <a:lstStyle/>
          <a:p>
            <a:pPr algn="l" rtl="0">
              <a:lnSpc>
                <a:spcPct val="150000"/>
              </a:lnSpc>
            </a:pP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a:t>
            </a:r>
            <a:r>
              <a:rPr lang="en-US" sz="49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Meirav</a:t>
            </a:r>
            <a:r>
              <a:rPr lang="en-US" sz="49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Brickman</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mn-cs"/>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mn-cs"/>
              </a:rPr>
            </a:br>
            <a:r>
              <a:rPr lang="en-US" sz="3100" dirty="0">
                <a:latin typeface="Segoe UI" panose="020B0502040204020203" pitchFamily="34" charset="0"/>
                <a:cs typeface="Segoe UI" panose="020B0502040204020203" pitchFamily="34" charset="0"/>
              </a:rPr>
              <a:t>Headquarters of the Unified Supply Center. In her thesis she wrote about cooperative economics and its application in the IDF. Member of the Presidium of the 46th Class</a:t>
            </a:r>
            <a:r>
              <a:rPr lang="en-US" sz="3100" dirty="0" smtClean="0">
                <a:latin typeface="Segoe UI" panose="020B0502040204020203" pitchFamily="34" charset="0"/>
                <a:cs typeface="Segoe UI" panose="020B0502040204020203" pitchFamily="34" charset="0"/>
              </a:rPr>
              <a:t>. Infrastructure </a:t>
            </a:r>
            <a:r>
              <a:rPr lang="en-US" sz="3100" dirty="0">
                <a:latin typeface="Segoe UI" panose="020B0502040204020203" pitchFamily="34" charset="0"/>
                <a:cs typeface="Segoe UI" panose="020B0502040204020203" pitchFamily="34" charset="0"/>
              </a:rPr>
              <a:t>patrol leader.</a:t>
            </a:r>
            <a:endParaRPr lang="he-IL" sz="31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4" t="849" r="906" b="19216"/>
          <a:stretch/>
        </p:blipFill>
        <p:spPr>
          <a:xfrm>
            <a:off x="1015460" y="884529"/>
            <a:ext cx="4248799" cy="5088941"/>
          </a:xfrm>
          <a:prstGeom prst="rect">
            <a:avLst/>
          </a:prstGeom>
          <a:ln>
            <a:noFill/>
          </a:ln>
          <a:effectLst>
            <a:softEdge rad="112500"/>
          </a:effectLst>
        </p:spPr>
      </p:pic>
    </p:spTree>
    <p:extLst>
      <p:ext uri="{BB962C8B-B14F-4D97-AF65-F5344CB8AC3E}">
        <p14:creationId xmlns:p14="http://schemas.microsoft.com/office/powerpoint/2010/main" val="102624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56940" y="3429000"/>
            <a:ext cx="6810320" cy="562682"/>
          </a:xfrm>
        </p:spPr>
        <p:txBody>
          <a:bodyPr>
            <a:normAutofit fontScale="90000"/>
          </a:bodyPr>
          <a:lstStyle/>
          <a:p>
            <a:pPr algn="l" rtl="0">
              <a:lnSpc>
                <a:spcPct val="150000"/>
              </a:lnSpc>
            </a:pPr>
            <a:r>
              <a:rPr lang="en-US" sz="49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Lt. Col. Maya Goldschmidt</a:t>
            </a:r>
            <a:r>
              <a:rPr lang="he-IL" dirty="0">
                <a:cs typeface="+mn-cs"/>
              </a:rPr>
              <a:t/>
            </a:r>
            <a:br>
              <a:rPr lang="he-IL" dirty="0">
                <a:cs typeface="+mn-cs"/>
              </a:rPr>
            </a:br>
            <a:r>
              <a:rPr lang="en-US" sz="3100" dirty="0">
                <a:latin typeface="Segoe UI" panose="020B0502040204020203" pitchFamily="34" charset="0"/>
                <a:cs typeface="Segoe UI" panose="020B0502040204020203" pitchFamily="34" charset="0"/>
              </a:rPr>
              <a:t>Military judge. In her thesis she wrote about the legal status of career soldiers. First summarizes the plenum. Led the "Army and Justice" seminar.</a:t>
            </a:r>
            <a:r>
              <a:rPr lang="he-IL" sz="2800" dirty="0">
                <a:latin typeface="Segoe UI" panose="020B0502040204020203" pitchFamily="34" charset="0"/>
                <a:cs typeface="Segoe UI" panose="020B0502040204020203" pitchFamily="34" charset="0"/>
              </a:rPr>
              <a:t/>
            </a:r>
            <a:br>
              <a:rPr lang="he-IL" sz="2800" dirty="0">
                <a:latin typeface="Segoe UI" panose="020B0502040204020203" pitchFamily="34" charset="0"/>
                <a:cs typeface="Segoe UI" panose="020B0502040204020203" pitchFamily="34" charset="0"/>
              </a:rPr>
            </a:br>
            <a:r>
              <a:rPr lang="he-IL" sz="2800"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56"/>
          <a:stretch/>
        </p:blipFill>
        <p:spPr>
          <a:xfrm>
            <a:off x="961400" y="791197"/>
            <a:ext cx="4374505" cy="5275605"/>
          </a:xfrm>
          <a:prstGeom prst="rect">
            <a:avLst/>
          </a:prstGeom>
          <a:ln>
            <a:noFill/>
          </a:ln>
          <a:effectLst>
            <a:softEdge rad="112500"/>
          </a:effectLst>
        </p:spPr>
      </p:pic>
    </p:spTree>
    <p:extLst>
      <p:ext uri="{BB962C8B-B14F-4D97-AF65-F5344CB8AC3E}">
        <p14:creationId xmlns:p14="http://schemas.microsoft.com/office/powerpoint/2010/main" val="49756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2476</TotalTime>
  <Words>173</Words>
  <Application>Microsoft Office PowerPoint</Application>
  <PresentationFormat>Widescreen</PresentationFormat>
  <Paragraphs>44</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 Unicode MS</vt:lpstr>
      <vt:lpstr>Arial</vt:lpstr>
      <vt:lpstr>Calibri</vt:lpstr>
      <vt:lpstr>Calibri Light</vt:lpstr>
      <vt:lpstr>Guttman Kav</vt:lpstr>
      <vt:lpstr>Segoe UI</vt:lpstr>
      <vt:lpstr>Times New Roman</vt:lpstr>
      <vt:lpstr>ערכת נושא Office</vt:lpstr>
      <vt:lpstr>46th Class Graduation Ceremony Presentation</vt:lpstr>
      <vt:lpstr>Col. Hen Almog</vt:lpstr>
      <vt:lpstr>Col. Yehuda Elmakais In his thesis he wrote about the use of artificial intelligence in the IDF.      </vt:lpstr>
      <vt:lpstr>Dr. Eyal Argov Head of Sector at the Bank of Israel. In his thesis he wrote about the employment of Haredi men in the Israeli economy. Among his hobbies he lectures on macroeconomics, economic growth and monetary policy. </vt:lpstr>
      <vt:lpstr>Col. Samuel Bumendil Head of the Education Department. In the Thesis, he studied the moral behavior of soldiers and commanders in the IDF. Member of the Presidium of the 46th Class. During the tour in the US he made a moving speech at the synagogue in New York.</vt:lpstr>
      <vt:lpstr>Col. Gilad Biran Commander of the Air Defense School. In the final paper he wrote about the Soviet missile defense system's learning. Participated in the "Dov Hatzafon" seminar. At The political simulation he was the only Israeli participant in the Russian delegation. </vt:lpstr>
      <vt:lpstr>Col. Yariv Ben Ezra Instructor at the Command and Staff College.  Wrote an annual work on the impact of the economic situation in the territories on terror activity and was among the tour guides to Jerusalem.</vt:lpstr>
      <vt:lpstr>Brigadier General Meirav Brickman Headquarters of the Unified Supply Center. In her thesis she wrote about cooperative economics and its application in the IDF. Member of the Presidium of the 46th Class. Infrastructure patrol leader.</vt:lpstr>
      <vt:lpstr>Lt. Col. Maya Goldschmidt Military judge. In her thesis she wrote about the legal status of career soldiers. First summarizes the plenum. Led the "Army and Justice" seminar.  </vt:lpstr>
      <vt:lpstr>Col. Inbal De Paz  In her thesis she wrote about the right to organize Permanent servants. Led the "Army and Justice" seminar. Was the prime minister of Israel in the political simulation. She got married in New York on the tour of the United States.</vt:lpstr>
      <vt:lpstr>Ofir Dayan He is a project leader at the weapons development authority.  In his thesis he wrote about Iron Dome.   </vt:lpstr>
      <vt:lpstr>Dr. Ronen Harari The Atomic Energy Commission.  In the annual work, he wrote about the owners of the interest in the establishment of a nuclear power plant and was among the south tour operators. Senior project manager at the Nuclear Research Institute, the Atomic Energy Commission.</vt:lpstr>
      <vt:lpstr>Col. Yehuda Vach Commander of the Hiram formation. In his thesis he wrote about the security fences on the borders of Israel. When he was on a tour of the United States, His son was born in good fortune, the sixth child in the family.</vt:lpstr>
      <vt:lpstr>Commander Yigal Hadad Wrote a thesis on illegal possession of weapons in the Arab sector. He completed his position as commander of the Kinneret region of the Israel Police</vt:lpstr>
      <vt:lpstr>Col. Shai Chanuna Intelligence officer in the Northern Command. In his thesis he wrote about the information revolution in the civil service. In the school year in the INDC, his princess daughter was born.</vt:lpstr>
      <vt:lpstr>Col. Shay Tayeb Head of the regular service department. In his thesis he wrote about "The Ethos of the Warrior" in the context of military revolutions. He entered the plenum always at the beginning of the lesson.     </vt:lpstr>
      <vt:lpstr>Brigadier General Omer Tishler Commander of the Nevatim Base. Wrote an annual work on the relationship, combining intelligence with an emphasis on the northern arena. Member of the Presidium of the 46th Class. One of the leaders of the South Tour. In the political simulation he played Donald Trump.</vt:lpstr>
      <vt:lpstr>Col. Manor Yanai Yahalom commander. He wrote an annual work on the civil war in Syria.    </vt:lpstr>
      <vt:lpstr>Zvika Israeli Prime Minister's Office.  Wrote annual work on Russian influence. Participated in "Dov Hatzafon" seminar. Led the tour to India. Won first place in the costume competition at a Purim party.</vt:lpstr>
      <vt:lpstr>Col. Itzik Cohen Commander of the Givati Brigade.  In his thesis he wrote about Jordan. </vt:lpstr>
      <vt:lpstr>Eyal Calif Wrote annual work on defense exports. He has filmed close to 20,000 pictures documenting all the experiences of the Year in the INDC.</vt:lpstr>
      <vt:lpstr>Col. Guy Levi Commander of the Shayetet 3. In his thesis he wrote about the Chinese involvement in the Haifa port and will be published in Haifa University's Chaikin Chair. Successfully led the East China tour. </vt:lpstr>
      <vt:lpstr>Col. Guy Levi Commander of the Training Base 1. Wrote an annual work on the battle between the wars  </vt:lpstr>
      <vt:lpstr>Subgondar Levy Shay Levana Israel Prison Service.  She wrote an annual work on the living space of prisoners. Leading a company tour. This year she became a grandma for a cute prince. </vt:lpstr>
      <vt:lpstr>Eliaz Loff Ministry of Foreign Affairs. He is writing a research thesis on the supervision of trade in arms and defense equipment</vt:lpstr>
      <vt:lpstr>Commander Hadas Madmoni She wrote an annual work on public trust in the Israel Police. She was one of the leaders of the Jerusalem tour and a police patrol. She invested in writing personal birthday blessings. A champion in rhyming and running.</vt:lpstr>
      <vt:lpstr>Col. Alon Madanes A dry attaché in Washington. Wrote a thesis paper, at a record time of three months, on the Palestinian demographic campaign. Has successfully led the United States tour.  </vt:lpstr>
      <vt:lpstr>Col. Nathans Yair Egged commander 282. Wrote annual work on reserve duty in the IDF in light of the challenges of the hour, the first to submit the annual work. And the first to be completed by the INDC in the 46th class..</vt:lpstr>
      <vt:lpstr> Peer Kobi Atomic Energy Commission. Wrote annual work on the preservation of technological personnel in security organizations. In the plenum it is customary to say: "When Kobi says Kobi knows." Every morning of "Birthday" opens with a message from Kobi.  </vt:lpstr>
      <vt:lpstr>Dror Friedler Prime Minister's Office.  In his thesis he wrote about artificial intelligence. </vt:lpstr>
      <vt:lpstr>Col. Haim Raban  Wrote annual work on the "Profession for Life" project, which trains soldiers to work in the Israeli economy. </vt:lpstr>
      <vt:lpstr>Assaf Raffeld Israel Lands Authority.  Wrote an annual work on the housing crisis.  In the political simulation he was the "King of Jordan" ".</vt:lpstr>
      <vt:lpstr>Shay Deganit State Comptroller's Office. She wrote an annual work on political appointments in the service of the state.    </vt:lpstr>
      <vt:lpstr>Rachel Shani Ministry of Foreign Affairs.  She wrote an annual work on the responsibility of the state towards its citizens living outside its borders. The President of 46th class. Warmly embraced the international participants and hosted them in the evening "Memory in the living room"....</vt:lpstr>
      <vt:lpstr>Lt. Col. Dr. Shahar Shapira Wrote annual work on a program to promote health in the IDF. </vt:lpstr>
      <vt:lpstr> Brigadier General Michael Shafshak  In his thesis he wrote about the training of senior police officers. In the middle of the year he became the grandfather of his first granddaughter. </vt:lpstr>
      <vt:lpstr> Brigadier General Raju Bagel Wrote the longest thesis in the 46th class.  Studied the persecution of the Rohingya in Myanmar and contributed greatly to the success of the India Tour.</vt:lpstr>
      <vt:lpstr> Col. Klaus Herrer Wrote his thesis on Israel-NATO relations. In the political simulation he led the Russian team as prime minister and Vladimir Putin.  </vt:lpstr>
      <vt:lpstr> Col. Patrick Lemier Wrote his thesis on immigration policy of Canada.</vt:lpstr>
      <vt:lpstr> Lit. Col. Seth Macchutan Wrote his thesis on the US attitude towards Russia's actions in the Middle East. Has contributed greatly to the success of the United States tour including a lecture on baseball. </vt:lpstr>
      <vt:lpstr>Col. James Priest Wrote his thesis on anti-Semitism in England today. Contributed greatly to the success of the tour in England.</vt:lpstr>
      <vt:lpstr>Col. Shin Fong Teng Wrote his thesis on social resilience in Israel compared to Singapore.</vt:lpstr>
      <vt:lpstr> Col. Eros Zaniboni He wrote his thesis on a 35-F plane.</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Mamram</dc:creator>
  <cp:lastModifiedBy>u26696</cp:lastModifiedBy>
  <cp:revision>101</cp:revision>
  <cp:lastPrinted>2019-07-04T10:38:12Z</cp:lastPrinted>
  <dcterms:created xsi:type="dcterms:W3CDTF">2019-07-03T05:31:42Z</dcterms:created>
  <dcterms:modified xsi:type="dcterms:W3CDTF">2019-07-11T09:48:37Z</dcterms:modified>
</cp:coreProperties>
</file>