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notesMasterIdLst>
    <p:notesMasterId r:id="rId24"/>
  </p:notesMasterIdLst>
  <p:sldIdLst>
    <p:sldId id="256" r:id="rId2"/>
    <p:sldId id="278" r:id="rId3"/>
    <p:sldId id="281" r:id="rId4"/>
    <p:sldId id="258" r:id="rId5"/>
    <p:sldId id="283" r:id="rId6"/>
    <p:sldId id="267" r:id="rId7"/>
    <p:sldId id="259" r:id="rId8"/>
    <p:sldId id="284" r:id="rId9"/>
    <p:sldId id="260" r:id="rId10"/>
    <p:sldId id="285" r:id="rId11"/>
    <p:sldId id="261" r:id="rId12"/>
    <p:sldId id="286" r:id="rId13"/>
    <p:sldId id="291" r:id="rId14"/>
    <p:sldId id="269" r:id="rId15"/>
    <p:sldId id="287" r:id="rId16"/>
    <p:sldId id="270" r:id="rId17"/>
    <p:sldId id="272" r:id="rId18"/>
    <p:sldId id="273" r:id="rId19"/>
    <p:sldId id="274" r:id="rId20"/>
    <p:sldId id="288" r:id="rId21"/>
    <p:sldId id="276" r:id="rId22"/>
    <p:sldId id="295"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0"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3995" autoAdjust="0"/>
  </p:normalViewPr>
  <p:slideViewPr>
    <p:cSldViewPr snapToGrid="0">
      <p:cViewPr varScale="1">
        <p:scale>
          <a:sx n="73" d="100"/>
          <a:sy n="73" d="100"/>
        </p:scale>
        <p:origin x="59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1EEAB1B1-C999-4F9D-9BAD-7A26A633CFC2}" type="datetimeFigureOut">
              <a:rPr lang="he-IL" smtClean="0"/>
              <a:pPr/>
              <a:t>ז'/סיון/תשע"ט</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1219F2BC-5994-4235-A2D3-E573ED25BEEE}" type="slidenum">
              <a:rPr lang="he-IL" smtClean="0"/>
              <a:pPr/>
              <a:t>‹#›</a:t>
            </a:fld>
            <a:endParaRPr lang="he-IL"/>
          </a:p>
        </p:txBody>
      </p:sp>
    </p:spTree>
    <p:extLst>
      <p:ext uri="{BB962C8B-B14F-4D97-AF65-F5344CB8AC3E}">
        <p14:creationId xmlns:p14="http://schemas.microsoft.com/office/powerpoint/2010/main" val="358226897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7</a:t>
            </a:fld>
            <a:endParaRPr lang="he-IL" dirty="0"/>
          </a:p>
        </p:txBody>
      </p:sp>
    </p:spTree>
    <p:extLst>
      <p:ext uri="{BB962C8B-B14F-4D97-AF65-F5344CB8AC3E}">
        <p14:creationId xmlns:p14="http://schemas.microsoft.com/office/powerpoint/2010/main" val="3694114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10</a:t>
            </a:fld>
            <a:endParaRPr lang="he-IL"/>
          </a:p>
        </p:txBody>
      </p:sp>
    </p:spTree>
    <p:extLst>
      <p:ext uri="{BB962C8B-B14F-4D97-AF65-F5344CB8AC3E}">
        <p14:creationId xmlns:p14="http://schemas.microsoft.com/office/powerpoint/2010/main" val="2811081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12</a:t>
            </a:fld>
            <a:endParaRPr lang="he-IL"/>
          </a:p>
        </p:txBody>
      </p:sp>
    </p:spTree>
    <p:extLst>
      <p:ext uri="{BB962C8B-B14F-4D97-AF65-F5344CB8AC3E}">
        <p14:creationId xmlns:p14="http://schemas.microsoft.com/office/powerpoint/2010/main" val="2392455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1219F2BC-5994-4235-A2D3-E573ED25BEEE}" type="slidenum">
              <a:rPr lang="he-IL" smtClean="0"/>
              <a:pPr/>
              <a:t>21</a:t>
            </a:fld>
            <a:endParaRPr lang="he-IL"/>
          </a:p>
        </p:txBody>
      </p:sp>
    </p:spTree>
    <p:extLst>
      <p:ext uri="{BB962C8B-B14F-4D97-AF65-F5344CB8AC3E}">
        <p14:creationId xmlns:p14="http://schemas.microsoft.com/office/powerpoint/2010/main" val="1065872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38679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371236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76412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748126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953373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4166783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754272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90202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80082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140788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FF23BEBB-FE3F-40D7-A411-C462BA4E6443}" type="datetimeFigureOut">
              <a:rPr lang="he-IL" smtClean="0"/>
              <a:pPr/>
              <a:t>ז'/סיון/תשע"ט</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0D8F0731-46D7-4291-B0BC-6D378D840D1F}" type="slidenum">
              <a:rPr lang="he-IL" smtClean="0"/>
              <a:pPr/>
              <a:t>‹#›</a:t>
            </a:fld>
            <a:endParaRPr lang="he-IL"/>
          </a:p>
        </p:txBody>
      </p:sp>
    </p:spTree>
    <p:extLst>
      <p:ext uri="{BB962C8B-B14F-4D97-AF65-F5344CB8AC3E}">
        <p14:creationId xmlns:p14="http://schemas.microsoft.com/office/powerpoint/2010/main" val="2537542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23BEBB-FE3F-40D7-A411-C462BA4E6443}" type="datetimeFigureOut">
              <a:rPr lang="he-IL" smtClean="0"/>
              <a:pPr/>
              <a:t>ז'/סיון/תשע"ט</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D8F0731-46D7-4291-B0BC-6D378D840D1F}" type="slidenum">
              <a:rPr lang="he-IL" smtClean="0"/>
              <a:pPr/>
              <a:t>‹#›</a:t>
            </a:fld>
            <a:endParaRPr lang="he-IL"/>
          </a:p>
        </p:txBody>
      </p:sp>
    </p:spTree>
    <p:extLst>
      <p:ext uri="{BB962C8B-B14F-4D97-AF65-F5344CB8AC3E}">
        <p14:creationId xmlns:p14="http://schemas.microsoft.com/office/powerpoint/2010/main" val="2713991629"/>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lib.cet.ac.il/pages/item.asp?item=230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63328" y="260105"/>
            <a:ext cx="9448801" cy="6062035"/>
          </a:xfrm>
        </p:spPr>
        <p:txBody>
          <a:bodyPr>
            <a:normAutofit fontScale="90000"/>
          </a:bodyPr>
          <a:lstStyle/>
          <a:p>
            <a:r>
              <a:rPr lang="he-IL" dirty="0" smtClean="0">
                <a:latin typeface="David" panose="020E0502060401010101" pitchFamily="34" charset="-79"/>
                <a:cs typeface="David" panose="020E0502060401010101" pitchFamily="34" charset="-79"/>
              </a:rPr>
              <a:t/>
            </a:r>
            <a:br>
              <a:rPr lang="he-IL"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הקיבוצים ותרומתם לביטחון הלאומי של היישוב היהודי בארץ ישראל טרם הקמת המדינה</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מטלת קורס: הגיאוגרפיה של הביטחון הלאומי</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מנחה: פרופ' יוסי בן ארצי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מגישות: רחל שני ומאיה גולדשמידט</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המכללה לביטחון לאומי</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מחזור מ"ו </a:t>
            </a:r>
            <a:br>
              <a:rPr lang="he-IL" sz="4000" dirty="0" smtClean="0">
                <a:latin typeface="David" panose="020E0502060401010101" pitchFamily="34" charset="-79"/>
                <a:cs typeface="David" panose="020E0502060401010101" pitchFamily="34" charset="-79"/>
              </a:rPr>
            </a:br>
            <a:r>
              <a:rPr lang="he-IL" sz="4000" dirty="0" smtClean="0">
                <a:latin typeface="David" panose="020E0502060401010101" pitchFamily="34" charset="-79"/>
                <a:cs typeface="David" panose="020E0502060401010101" pitchFamily="34" charset="-79"/>
              </a:rPr>
              <a:t>יוני 2019</a:t>
            </a:r>
            <a:endParaRPr lang="he-IL" sz="4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24757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936956" y="409780"/>
            <a:ext cx="9652818" cy="4201549"/>
          </a:xfrm>
        </p:spPr>
        <p:txBody>
          <a:bodyPr>
            <a:normAutofit/>
          </a:bodyPr>
          <a:lstStyle/>
          <a:p>
            <a:r>
              <a:rPr lang="he-IL" sz="2000" dirty="0" smtClean="0"/>
              <a:t>12</a:t>
            </a:r>
            <a:r>
              <a:rPr lang="he-IL" sz="2000" dirty="0" smtClean="0">
                <a:latin typeface="David" panose="020E0502060401010101" pitchFamily="34" charset="-79"/>
                <a:cs typeface="David" panose="020E0502060401010101" pitchFamily="34" charset="-79"/>
              </a:rPr>
              <a:t> </a:t>
            </a:r>
            <a:r>
              <a:rPr lang="he-IL" sz="2000" dirty="0">
                <a:latin typeface="David" panose="020E0502060401010101" pitchFamily="34" charset="-79"/>
                <a:cs typeface="David" panose="020E0502060401010101" pitchFamily="34" charset="-79"/>
              </a:rPr>
              <a:t>ישובים מהקיבוץ הארצי, השומר הצעיר, 10 ישובים מהקיבוץ המאוחד, 5 קיבוצים של חבר הקבוצות ו-3 ישובים של הקיבוץ הדתי הוקמו במסגרת תכנית זו (בנוסף למספר מושבים וישובים). </a:t>
            </a:r>
            <a:endParaRPr lang="he-IL" sz="2000" dirty="0" smtClean="0">
              <a:latin typeface="David" panose="020E0502060401010101" pitchFamily="34" charset="-79"/>
              <a:cs typeface="David" panose="020E0502060401010101" pitchFamily="34" charset="-79"/>
            </a:endParaRPr>
          </a:p>
          <a:p>
            <a:r>
              <a:rPr lang="he-IL" sz="2000" dirty="0" smtClean="0">
                <a:latin typeface="David" panose="020E0502060401010101" pitchFamily="34" charset="-79"/>
                <a:cs typeface="David" panose="020E0502060401010101" pitchFamily="34" charset="-79"/>
              </a:rPr>
              <a:t>הישובים </a:t>
            </a:r>
            <a:r>
              <a:rPr lang="he-IL" sz="2000" dirty="0">
                <a:latin typeface="David" panose="020E0502060401010101" pitchFamily="34" charset="-79"/>
                <a:cs typeface="David" panose="020E0502060401010101" pitchFamily="34" charset="-79"/>
              </a:rPr>
              <a:t>הוקמו במהירות, לרוב במהלך יום אחד, כשחומרי הגלם הוכנו מראש. בלילה ההקמה הוקם מגדל </a:t>
            </a:r>
            <a:r>
              <a:rPr lang="he-IL" sz="2000" dirty="0" err="1">
                <a:latin typeface="David" panose="020E0502060401010101" pitchFamily="34" charset="-79"/>
                <a:cs typeface="David" panose="020E0502060401010101" pitchFamily="34" charset="-79"/>
              </a:rPr>
              <a:t>ולצידו</a:t>
            </a:r>
            <a:r>
              <a:rPr lang="he-IL" sz="2000" dirty="0">
                <a:latin typeface="David" panose="020E0502060401010101" pitchFamily="34" charset="-79"/>
                <a:cs typeface="David" panose="020E0502060401010101" pitchFamily="34" charset="-79"/>
              </a:rPr>
              <a:t> גדר, כבסיס ליישוב </a:t>
            </a:r>
            <a:r>
              <a:rPr lang="he-IL" sz="2000" dirty="0" smtClean="0">
                <a:latin typeface="David" panose="020E0502060401010101" pitchFamily="34" charset="-79"/>
                <a:cs typeface="David" panose="020E0502060401010101" pitchFamily="34" charset="-79"/>
              </a:rPr>
              <a:t>עתידי. </a:t>
            </a:r>
            <a:r>
              <a:rPr lang="he-IL" sz="2000" dirty="0" smtClean="0">
                <a:latin typeface="David" panose="020E0502060401010101" pitchFamily="34" charset="-79"/>
                <a:cs typeface="David" panose="020E0502060401010101" pitchFamily="34" charset="-79"/>
              </a:rPr>
              <a:t>רוב </a:t>
            </a:r>
            <a:r>
              <a:rPr lang="he-IL" sz="2000" dirty="0">
                <a:latin typeface="David" panose="020E0502060401010101" pitchFamily="34" charset="-79"/>
                <a:cs typeface="David" panose="020E0502060401010101" pitchFamily="34" charset="-79"/>
              </a:rPr>
              <a:t>היישובים הוקמו באזורי ספר, כדי להשתלט על שטחים, וכתוצאה מכך אזורים שהיו מנותקים זה מזה חוברו, באופן שהוביל להשגת מטרות ביטחוניות ומדיניות, שתרמו אחר כך לקביעת גבולות מדינת ישראל במסגרת תכנית החלוקה. במסגרת זו הוקמו קיבוצים ששמם מוכר ומוביל עד היום, כגון עין גב, ניר דוד, שדה נחום, כפר </a:t>
            </a:r>
            <a:r>
              <a:rPr lang="he-IL" sz="2000" dirty="0" err="1">
                <a:latin typeface="David" panose="020E0502060401010101" pitchFamily="34" charset="-79"/>
                <a:cs typeface="David" panose="020E0502060401010101" pitchFamily="34" charset="-79"/>
              </a:rPr>
              <a:t>מסריק</a:t>
            </a:r>
            <a:r>
              <a:rPr lang="he-IL" sz="2000" dirty="0">
                <a:latin typeface="David" panose="020E0502060401010101" pitchFamily="34" charset="-79"/>
                <a:cs typeface="David" panose="020E0502060401010101" pitchFamily="34" charset="-79"/>
              </a:rPr>
              <a:t>, נגבה ועוד</a:t>
            </a:r>
            <a:r>
              <a:rPr lang="he-IL" sz="2000" dirty="0" smtClean="0">
                <a:latin typeface="David" panose="020E0502060401010101" pitchFamily="34" charset="-79"/>
                <a:cs typeface="David" panose="020E0502060401010101" pitchFamily="34" charset="-79"/>
              </a:rPr>
              <a:t>. </a:t>
            </a:r>
            <a:endParaRPr lang="he-IL" sz="2000" dirty="0">
              <a:latin typeface="David" panose="020E0502060401010101" pitchFamily="34" charset="-79"/>
              <a:cs typeface="David" panose="020E0502060401010101" pitchFamily="34" charset="-79"/>
            </a:endParaRPr>
          </a:p>
          <a:p>
            <a:endParaRPr lang="he-IL" dirty="0"/>
          </a:p>
        </p:txBody>
      </p:sp>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9411" y="2753570"/>
            <a:ext cx="7051573" cy="1961535"/>
          </a:xfrm>
          <a:prstGeom prst="rect">
            <a:avLst/>
          </a:prstGeom>
        </p:spPr>
      </p:pic>
      <p:pic>
        <p:nvPicPr>
          <p:cNvPr id="5" name="Picture 2"/>
          <p:cNvPicPr>
            <a:picLocks noChangeAspect="1" noChangeArrowheads="1"/>
          </p:cNvPicPr>
          <p:nvPr/>
        </p:nvPicPr>
        <p:blipFill>
          <a:blip r:embed="rId4"/>
          <a:srcRect l="34667" t="16601" r="36000" b="9882"/>
          <a:stretch>
            <a:fillRect/>
          </a:stretch>
        </p:blipFill>
        <p:spPr bwMode="auto">
          <a:xfrm>
            <a:off x="603702" y="2510554"/>
            <a:ext cx="2666508" cy="4167081"/>
          </a:xfrm>
          <a:prstGeom prst="rect">
            <a:avLst/>
          </a:prstGeom>
          <a:noFill/>
          <a:ln w="9525">
            <a:noFill/>
            <a:miter lim="800000"/>
            <a:headEnd/>
            <a:tailEnd/>
          </a:ln>
          <a:effectLst/>
        </p:spPr>
      </p:pic>
      <p:sp>
        <p:nvSpPr>
          <p:cNvPr id="2" name="מלבן 1"/>
          <p:cNvSpPr/>
          <p:nvPr/>
        </p:nvSpPr>
        <p:spPr>
          <a:xfrm>
            <a:off x="3500846" y="5185954"/>
            <a:ext cx="8290137" cy="707886"/>
          </a:xfrm>
          <a:prstGeom prst="rect">
            <a:avLst/>
          </a:prstGeom>
        </p:spPr>
        <p:txBody>
          <a:bodyPr wrap="square">
            <a:spAutoFit/>
          </a:bodyPr>
          <a:lstStyle/>
          <a:p>
            <a:r>
              <a:rPr lang="he-IL" sz="2000" dirty="0">
                <a:latin typeface="David" pitchFamily="34" charset="-79"/>
                <a:cs typeface="David" pitchFamily="34" charset="-79"/>
              </a:rPr>
              <a:t>במפה </a:t>
            </a:r>
            <a:r>
              <a:rPr lang="he-IL" sz="2000" dirty="0" smtClean="0">
                <a:latin typeface="David" pitchFamily="34" charset="-79"/>
                <a:cs typeface="David" pitchFamily="34" charset="-79"/>
              </a:rPr>
              <a:t>משמאל </a:t>
            </a:r>
            <a:r>
              <a:rPr lang="he-IL" sz="2000" dirty="0">
                <a:latin typeface="David" pitchFamily="34" charset="-79"/>
                <a:cs typeface="David" pitchFamily="34" charset="-79"/>
              </a:rPr>
              <a:t>ניתן </a:t>
            </a:r>
            <a:r>
              <a:rPr lang="he-IL" sz="2000" dirty="0" smtClean="0">
                <a:latin typeface="David" pitchFamily="34" charset="-79"/>
                <a:cs typeface="David" pitchFamily="34" charset="-79"/>
              </a:rPr>
              <a:t>להבחין בפריסה של  </a:t>
            </a:r>
            <a:r>
              <a:rPr lang="he-IL" sz="2000" dirty="0" err="1">
                <a:latin typeface="David" pitchFamily="34" charset="-79"/>
                <a:cs typeface="David" pitchFamily="34" charset="-79"/>
              </a:rPr>
              <a:t>ישובי</a:t>
            </a:r>
            <a:r>
              <a:rPr lang="he-IL" sz="2000" dirty="0">
                <a:latin typeface="David" pitchFamily="34" charset="-79"/>
                <a:cs typeface="David" pitchFamily="34" charset="-79"/>
              </a:rPr>
              <a:t> חומה ומגדל </a:t>
            </a:r>
            <a:r>
              <a:rPr lang="he-IL" sz="2000" dirty="0" smtClean="0">
                <a:latin typeface="David" pitchFamily="34" charset="-79"/>
                <a:cs typeface="David" pitchFamily="34" charset="-79"/>
              </a:rPr>
              <a:t>, בעיקר באזורי הגבול, לכל אורך מדינת ישראל, מאצבע הגליל ועד  הדרום. </a:t>
            </a:r>
            <a:endParaRPr lang="he-IL" sz="2000" dirty="0"/>
          </a:p>
        </p:txBody>
      </p:sp>
    </p:spTree>
    <p:extLst>
      <p:ext uri="{BB962C8B-B14F-4D97-AF65-F5344CB8AC3E}">
        <p14:creationId xmlns:p14="http://schemas.microsoft.com/office/powerpoint/2010/main" val="9532777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1891"/>
            <a:ext cx="10827327" cy="5907399"/>
          </a:xfrm>
        </p:spPr>
        <p:txBody>
          <a:bodyPr>
            <a:normAutofit fontScale="92500" lnSpcReduction="10000"/>
          </a:bodyPr>
          <a:lstStyle/>
          <a:p>
            <a:r>
              <a:rPr lang="he-IL" dirty="0" smtClean="0">
                <a:latin typeface="David" panose="020E0502060401010101" pitchFamily="34" charset="-79"/>
                <a:cs typeface="David" panose="020E0502060401010101" pitchFamily="34" charset="-79"/>
              </a:rPr>
              <a:t>דוגמה נוספת לתרומת הקיבוצים להתפתחות הגבולות, ניתן למצוא בתכנית 11 הנקודות מ-1946. באותה עת היה היישוב היהודי מרוכז בעיקר בצפון הארץ ומרכזה, ובנגב היו 50,000 איש בלבד, רובם בדואים.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ביולי 1946 פורסמה </a:t>
            </a:r>
            <a:r>
              <a:rPr lang="he-IL" dirty="0" err="1" smtClean="0">
                <a:latin typeface="David" panose="020E0502060401010101" pitchFamily="34" charset="-79"/>
                <a:cs typeface="David" panose="020E0502060401010101" pitchFamily="34" charset="-79"/>
              </a:rPr>
              <a:t>תוכנית</a:t>
            </a:r>
            <a:r>
              <a:rPr lang="he-IL" dirty="0" smtClean="0">
                <a:latin typeface="David" panose="020E0502060401010101" pitchFamily="34" charset="-79"/>
                <a:cs typeface="David" panose="020E0502060401010101" pitchFamily="34" charset="-79"/>
              </a:rPr>
              <a:t> מוריסון </a:t>
            </a:r>
            <a:r>
              <a:rPr lang="he-IL" dirty="0" err="1" smtClean="0">
                <a:latin typeface="David" panose="020E0502060401010101" pitchFamily="34" charset="-79"/>
                <a:cs typeface="David" panose="020E0502060401010101" pitchFamily="34" charset="-79"/>
              </a:rPr>
              <a:t>גריידי</a:t>
            </a:r>
            <a:r>
              <a:rPr lang="he-IL" dirty="0" smtClean="0">
                <a:latin typeface="David" panose="020E0502060401010101" pitchFamily="34" charset="-79"/>
                <a:cs typeface="David" panose="020E0502060401010101" pitchFamily="34" charset="-79"/>
              </a:rPr>
              <a:t>, שצמצמה במידה ניכרת את השטח המיועד לבית לאומי לעם היהודי במדינת ישראל; ובין השאר נקבע בה כי הנגב הצפוני יהיה חלק מהמדינה הערבית והנגב הדרומי יישאר בשליטה בריטית.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בהמשך לכך ובתגובה לאירועי "השבת השחורה" החליטו ראשי היישוב ליצור מציאות פוליטית חדשה שתאלץ את הגורמים הבין לאומיים לשקול את מפת החלוקה מחדש. בלילה שבין ה-5-6/10/46 עלו על הקרקע ברחבי הנגב הצפוני, 11 יישובים, מתוכם 9 קיבוצים (שאוישו בשלב זה בעיקר על ידי גרעיני נוער במסגרת הפלמ"ח), שהתיישבו על קרקעות שנרכשו זה מכבר על ידי הסוכנות היהודית, חברת הכשרת היישוב וקק"ל. העלייה לקרקע נעשתה במתכונת דומה לזו של חומה ומגדל. במסגרת זו הוקמו בין השאר הקיבוצים אורים, חצרים, נירים, נבטים, בארי, משמר הנגב ועוד. בינואר 1947 החלו בהנחת קו מים למקום. </a:t>
            </a:r>
          </a:p>
          <a:p>
            <a:endParaRPr lang="he-IL"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23310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221658" y="530941"/>
            <a:ext cx="10515600" cy="4104209"/>
          </a:xfrm>
        </p:spPr>
        <p:txBody>
          <a:bodyPr>
            <a:normAutofit fontScale="92500"/>
          </a:bodyPr>
          <a:lstStyle/>
          <a:p>
            <a:r>
              <a:rPr lang="he-IL" dirty="0">
                <a:latin typeface="David" panose="020E0502060401010101" pitchFamily="34" charset="-79"/>
                <a:cs typeface="David" panose="020E0502060401010101" pitchFamily="34" charset="-79"/>
              </a:rPr>
              <a:t>ביוני 1947 ביקרה ועדה של אונסקו"פ בנגב, והתרשמה מצינור המים החדש ומיכולת המתיישבים היהודים לקיים חקלאות באזור; ולפיכך המליצה להכליל את הנגב בשטח המדינה היהודית שתקום. הדבר התבטא במפת הצעת החלוקה של האו"ם, שכללה את רוב שטחו של הנגב בשטח שיועד למדינה היהודית שתקום. </a:t>
            </a:r>
          </a:p>
          <a:p>
            <a:r>
              <a:rPr lang="he-IL" dirty="0" smtClean="0">
                <a:latin typeface="David" panose="020E0502060401010101" pitchFamily="34" charset="-79"/>
                <a:cs typeface="David" panose="020E0502060401010101" pitchFamily="34" charset="-79"/>
              </a:rPr>
              <a:t>בשנות </a:t>
            </a:r>
            <a:r>
              <a:rPr lang="he-IL" dirty="0">
                <a:latin typeface="David" panose="020E0502060401010101" pitchFamily="34" charset="-79"/>
                <a:cs typeface="David" panose="020E0502060401010101" pitchFamily="34" charset="-79"/>
              </a:rPr>
              <a:t>ה-30 ניהלו התנועות הקיבוציות מדיניות של היאחזות בחבלי ארץ חדשים, כאשר כל תקופת התיישבות הוסיפה אזור מסוים למפה הקיבוצית. העלייה השנייה </a:t>
            </a:r>
            <a:r>
              <a:rPr lang="he-IL" dirty="0" err="1">
                <a:latin typeface="David" panose="020E0502060401010101" pitchFamily="34" charset="-79"/>
                <a:cs typeface="David" panose="020E0502060401010101" pitchFamily="34" charset="-79"/>
              </a:rPr>
              <a:t>התישבה</a:t>
            </a:r>
            <a:r>
              <a:rPr lang="he-IL" dirty="0">
                <a:latin typeface="David" panose="020E0502060401010101" pitchFamily="34" charset="-79"/>
                <a:cs typeface="David" panose="020E0502060401010101" pitchFamily="34" charset="-79"/>
              </a:rPr>
              <a:t> בעיקר בעמק הירדן והגליל העליון, והעליה השלישית – בעמק יזרעאל. </a:t>
            </a:r>
          </a:p>
          <a:p>
            <a:r>
              <a:rPr lang="he-IL" dirty="0">
                <a:latin typeface="David" panose="020E0502060401010101" pitchFamily="34" charset="-79"/>
                <a:cs typeface="David" panose="020E0502060401010101" pitchFamily="34" charset="-79"/>
              </a:rPr>
              <a:t>בשנות ה-40, בתקופת מלחמת העולם </a:t>
            </a:r>
            <a:r>
              <a:rPr lang="he-IL" dirty="0" err="1">
                <a:latin typeface="David" panose="020E0502060401010101" pitchFamily="34" charset="-79"/>
                <a:cs typeface="David" panose="020E0502060401010101" pitchFamily="34" charset="-79"/>
              </a:rPr>
              <a:t>השניה</a:t>
            </a:r>
            <a:r>
              <a:rPr lang="he-IL" dirty="0">
                <a:latin typeface="David" panose="020E0502060401010101" pitchFamily="34" charset="-79"/>
                <a:cs typeface="David" panose="020E0502060401010101" pitchFamily="34" charset="-79"/>
              </a:rPr>
              <a:t> הוקם מחדש הקיבוץ כפר עציון, מדרום לירושלים, וכן הוקם קיבוץ נוסף בין תל אביב לירושלים, מתוך מחשבה על צורך עתידי להגן על ירושלים ועל סביבותיה לאחר שיסתיים המנדט הבריטי. </a:t>
            </a:r>
          </a:p>
          <a:p>
            <a:endParaRPr lang="he-IL"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3869" y="4635150"/>
            <a:ext cx="4864977" cy="1939822"/>
          </a:xfrm>
          <a:prstGeom prst="rect">
            <a:avLst/>
          </a:prstGeom>
        </p:spPr>
      </p:pic>
    </p:spTree>
    <p:extLst>
      <p:ext uri="{BB962C8B-B14F-4D97-AF65-F5344CB8AC3E}">
        <p14:creationId xmlns:p14="http://schemas.microsoft.com/office/powerpoint/2010/main" val="24510821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690418" y="258618"/>
            <a:ext cx="10515600" cy="5410345"/>
          </a:xfrm>
        </p:spPr>
        <p:txBody>
          <a:bodyPr>
            <a:normAutofit/>
          </a:bodyPr>
          <a:lstStyle/>
          <a:p>
            <a:r>
              <a:rPr lang="he-IL" sz="2600" dirty="0" smtClean="0">
                <a:latin typeface="David" panose="020E0502060401010101" pitchFamily="34" charset="-79"/>
                <a:cs typeface="David" panose="020E0502060401010101" pitchFamily="34" charset="-79"/>
              </a:rPr>
              <a:t>טרם הקמת מדינת ישראל, בתקופת המנדט הבריטי בארץ ישראל, פעלו מטעם היישוב היהודי מספר מחתרות. המחתרת הגדולה ביותר – ה"הגנה", שהייתה כפופה לדוד בן גוריון, לימים ראש מפלגת העבודה )מפא"י( ובאותה עת מי שעמד בראש המוסדות הייצוגיים הציוניים. אליה התגייסו בעיקר בני נוער מן הקיבוצים שהשתייכו לתנועת הקיבוץ המאוחד. הפלמ"ח – מחתרת שהצטרפו אליה בעיקר צעירים מקיבוצים שהשתייכו לתנועת הקיבוץ הארצי והייתה כפופה להנהגה של מפלגת מפ"ם. שתי מחתרות אלו, שהיו כפופות לשתי המפלגות הסוציאליסטיות, נתפסו כמחתרות ה"לגיטימיות". הן התרכזו בעיקר </a:t>
            </a:r>
            <a:r>
              <a:rPr lang="he-IL" sz="2600" dirty="0" smtClean="0">
                <a:latin typeface="David" panose="020E0502060401010101" pitchFamily="34" charset="-79"/>
                <a:cs typeface="David" panose="020E0502060401010101" pitchFamily="34" charset="-79"/>
              </a:rPr>
              <a:t>בהגנה בפני פורעים ערביים</a:t>
            </a:r>
            <a:r>
              <a:rPr lang="he-IL" sz="2600" dirty="0" smtClean="0">
                <a:latin typeface="David" panose="020E0502060401010101" pitchFamily="34" charset="-79"/>
                <a:cs typeface="David" panose="020E0502060401010101" pitchFamily="34" charset="-79"/>
              </a:rPr>
              <a:t>. </a:t>
            </a:r>
            <a:endParaRPr lang="he-IL" sz="2600" dirty="0" smtClean="0">
              <a:latin typeface="David" panose="020E0502060401010101" pitchFamily="34" charset="-79"/>
              <a:cs typeface="David" panose="020E0502060401010101" pitchFamily="34" charset="-79"/>
            </a:endParaRPr>
          </a:p>
          <a:p>
            <a:r>
              <a:rPr lang="he-IL" sz="2600" b="0" i="0" dirty="0" smtClean="0">
                <a:effectLst/>
                <a:latin typeface="David" panose="020E0502060401010101" pitchFamily="34" charset="-79"/>
                <a:cs typeface="David" panose="020E0502060401010101" pitchFamily="34" charset="-79"/>
              </a:rPr>
              <a:t>עם החמרת המצב הביטחוני החלו </a:t>
            </a:r>
            <a:r>
              <a:rPr lang="he-IL" sz="2600" dirty="0" smtClean="0">
                <a:latin typeface="David" panose="020E0502060401010101" pitchFamily="34" charset="-79"/>
                <a:cs typeface="David" panose="020E0502060401010101" pitchFamily="34" charset="-79"/>
              </a:rPr>
              <a:t>הקיבוצים </a:t>
            </a:r>
            <a:r>
              <a:rPr lang="he-IL" sz="2600" b="0" i="0" dirty="0" smtClean="0">
                <a:effectLst/>
                <a:latin typeface="David" panose="020E0502060401010101" pitchFamily="34" charset="-79"/>
                <a:cs typeface="David" panose="020E0502060401010101" pitchFamily="34" charset="-79"/>
              </a:rPr>
              <a:t>להתארגן כל אחד כפי יכולתו ולאגור נשק ותחמושת. הנשק והתחמושת שנאגרו ללא רישיון מטעם המשטרה הבריטית. נשק זה שימש גם את לוחמי ההגנה. </a:t>
            </a:r>
            <a:endParaRPr lang="he-IL" sz="2600" dirty="0">
              <a:latin typeface="David" panose="020E0502060401010101" pitchFamily="34" charset="-79"/>
              <a:cs typeface="David" panose="020E0502060401010101" pitchFamily="34" charset="-79"/>
            </a:endParaRPr>
          </a:p>
        </p:txBody>
      </p:sp>
      <p:pic>
        <p:nvPicPr>
          <p:cNvPr id="5" name="תמונה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18" y="4493636"/>
            <a:ext cx="5963985" cy="2099032"/>
          </a:xfrm>
          <a:prstGeom prst="rect">
            <a:avLst/>
          </a:prstGeom>
        </p:spPr>
      </p:pic>
    </p:spTree>
    <p:extLst>
      <p:ext uri="{BB962C8B-B14F-4D97-AF65-F5344CB8AC3E}">
        <p14:creationId xmlns:p14="http://schemas.microsoft.com/office/powerpoint/2010/main" val="1308394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200" y="365126"/>
            <a:ext cx="10515600" cy="632402"/>
          </a:xfrm>
        </p:spPr>
        <p:txBody>
          <a:bodyPr>
            <a:normAutofit/>
          </a:bodyPr>
          <a:lstStyle/>
          <a:p>
            <a:r>
              <a:rPr lang="he-IL" sz="3600" dirty="0" smtClean="0">
                <a:latin typeface="David" panose="020E0502060401010101" pitchFamily="34" charset="-79"/>
                <a:cs typeface="David" panose="020E0502060401010101" pitchFamily="34" charset="-79"/>
              </a:rPr>
              <a:t>תרומת הקיבוצים לכלכלת הישוב ומדינת ישראל</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95516" y="1219199"/>
            <a:ext cx="10515600" cy="4869273"/>
          </a:xfrm>
        </p:spPr>
        <p:txBody>
          <a:bodyPr>
            <a:normAutofit fontScale="92500" lnSpcReduction="20000"/>
          </a:bodyPr>
          <a:lstStyle/>
          <a:p>
            <a:r>
              <a:rPr lang="he-IL" dirty="0" smtClean="0">
                <a:latin typeface="David" panose="020E0502060401010101" pitchFamily="34" charset="-79"/>
                <a:cs typeface="David" panose="020E0502060401010101" pitchFamily="34" charset="-79"/>
              </a:rPr>
              <a:t>עם הקמתם גיבשו ועיצבו הקיבוצים מוסדות חברתיים וכלכליים, בהתאם לעיקרון "כל אחד לפי יכולתו וכל אחד לפי צרכיו", שוויון ושיתוף מלא בייצור, בחברה ובצריכה ובחינוך, איסור על החזקת רכוש פרטי וקידוש העבודה היצרנית. </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בתחילת המאה ה-20 היתה ארץ ישראל ארץ לא מפותחת, דלת אוכלוסיה ודלת משאבים. מגוון אפשרויות התעסוקה היה מוגבל, ולחקלאות ניתן משקל ניכר במסגרת הכלכלה.</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ההסתדרות הציונית ביקשה לפתח את ההתיישבות החקלאית, ומבחינה זו היוו הקיבוצים כלי מתאים – הם קיבלו לידיהם קרקעות שנרכשו על ידי קק"ל ולא נמצאו להם חוכרים יהודים. בהמשך הפכה ההתיישבות השיתופית כלי מרכזי של התנועה הציונית להשגת מטרותיה. בין הממסד הציוני לבין הישובים התגבשו יחסי גומלין, לפיהם כל אחד מהצדדים תורם את חלקו על מנת להשיג את המטרה המשותפת של יישוב הארץ. </a:t>
            </a:r>
          </a:p>
          <a:p>
            <a:pPr marL="0" indent="0">
              <a:buNone/>
            </a:pPr>
            <a:endParaRPr lang="he-IL" dirty="0" smtClean="0">
              <a:latin typeface="David" panose="020E0502060401010101" pitchFamily="34" charset="-79"/>
              <a:cs typeface="David" panose="020E0502060401010101" pitchFamily="34" charset="-79"/>
            </a:endParaRPr>
          </a:p>
          <a:p>
            <a:pPr marL="0" indent="0">
              <a:buNone/>
            </a:pP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13870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28367" y="226142"/>
            <a:ext cx="10409903" cy="4179603"/>
          </a:xfrm>
        </p:spPr>
        <p:txBody>
          <a:bodyPr>
            <a:normAutofit fontScale="92500" lnSpcReduction="10000"/>
          </a:bodyPr>
          <a:lstStyle/>
          <a:p>
            <a:r>
              <a:rPr lang="he-IL" sz="2600" dirty="0">
                <a:latin typeface="David" panose="020E0502060401010101" pitchFamily="34" charset="-79"/>
                <a:cs typeface="David" panose="020E0502060401010101" pitchFamily="34" charset="-79"/>
              </a:rPr>
              <a:t>הבחירה של הקיבוצים לעסוק בראשית הדרך בעיקר בחקלאות נבעה הן ממניעים אידיאולוגיים - השאיפה לחידוש הקשר בין העם לאדמתו, שנתפס כחלק חשוב מיצירת הזהות הלאומית והיהודית; והן מהרצון למנוע את אבדן קרקעות הלאום, ולהתאים גם את העיסוק להרכב כוח האדם של הקיבוץ שהיה צעיר ונטול מיומנויות </a:t>
            </a:r>
            <a:r>
              <a:rPr lang="he-IL" sz="2600" dirty="0" smtClean="0">
                <a:latin typeface="David" panose="020E0502060401010101" pitchFamily="34" charset="-79"/>
                <a:cs typeface="David" panose="020E0502060401010101" pitchFamily="34" charset="-79"/>
              </a:rPr>
              <a:t>מקצועיות. בנוסף לכך כיוון שקיבוצים רבים הוקמו באזורי גבול, כפי שהודגם לעיל, הרי שעיבוד הקרקע והעיסוק בחקלאות, תרמו באופן משמעותי גם בהיבטי הביטחון, שכן יש בכך כדי להוות ולשדר מימוש של ריבונות.  </a:t>
            </a:r>
            <a:endParaRPr lang="he-IL" sz="2600" dirty="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החקלאות </a:t>
            </a:r>
            <a:r>
              <a:rPr lang="he-IL" sz="2600" dirty="0" smtClean="0">
                <a:latin typeface="David" panose="020E0502060401010101" pitchFamily="34" charset="-79"/>
                <a:cs typeface="David" panose="020E0502060401010101" pitchFamily="34" charset="-79"/>
              </a:rPr>
              <a:t>היהודית בקיבוצים בראשיתה היתה דומה מאוד לערבית – חקלאות אקסטנסיבית המבוססת בעיקר על מחזור גידולים דו שנתי. עם זאת בהדרגה החלה החקלאות היהודית להחדיר לשדות כלי עבודה מודרניים, דוגמת המחרשה האירופית, וכן לעבור למודל של משק מעורב, אשר כלל ענפים שונים – פלחה, רפת, ירקות, הדרים, מכוורת, זיתים ועוד. בשנות ה-30 התפתחו רפתות חלב ולולים וניטעו בננות ועצי פרי, לרבות הדרים. כמו כן התפתחו מפעלי השקיה. </a:t>
            </a:r>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840" y="4405745"/>
            <a:ext cx="4851997" cy="2198254"/>
          </a:xfrm>
          <a:prstGeom prst="rect">
            <a:avLst/>
          </a:prstGeom>
        </p:spPr>
      </p:pic>
    </p:spTree>
    <p:extLst>
      <p:ext uri="{BB962C8B-B14F-4D97-AF65-F5344CB8AC3E}">
        <p14:creationId xmlns:p14="http://schemas.microsoft.com/office/powerpoint/2010/main" val="3063677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61323" y="481781"/>
            <a:ext cx="10550236" cy="6081251"/>
          </a:xfrm>
        </p:spPr>
        <p:txBody>
          <a:bodyPr>
            <a:normAutofit/>
          </a:bodyPr>
          <a:lstStyle/>
          <a:p>
            <a:r>
              <a:rPr lang="he-IL" sz="2600" dirty="0" smtClean="0">
                <a:latin typeface="David" panose="020E0502060401010101" pitchFamily="34" charset="-79"/>
                <a:cs typeface="David" panose="020E0502060401010101" pitchFamily="34" charset="-79"/>
              </a:rPr>
              <a:t>כמשלים להתפתחות החקלאית הקימה ההסתדרות הציונית את "תנובה" – קואופרטיב שיווק כלל ארצי, אשר הזרים את תוצרת הקיבוצים והמושבים לשוק היהודי. ב-1929 היווה הייצור החקלאי 90% מהכנסת הקיבוצים. </a:t>
            </a:r>
          </a:p>
          <a:p>
            <a:endParaRPr lang="he-IL" sz="2600" dirty="0" smtClean="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בשנות ה-30 החל הקיבוץ לעסוק גם בענפים נוספים – עבודות חוץ ותעשייה קלה. מלבד זאת התאפיינו שנים אלה גם במיכון החקלאות הקיבוצית בקצב מהיר. בנוסף לכך החלה באותם שנים הקמה של מפעלי השקיעה על ידי הסוכנות היהודית, אשר הביאו להרחבת של השטח המושקה והמעובד. </a:t>
            </a:r>
          </a:p>
          <a:p>
            <a:endParaRPr lang="he-IL" sz="2600" dirty="0">
              <a:latin typeface="David" panose="020E0502060401010101" pitchFamily="34" charset="-79"/>
              <a:cs typeface="David" panose="020E0502060401010101" pitchFamily="34" charset="-79"/>
            </a:endParaRPr>
          </a:p>
          <a:p>
            <a:r>
              <a:rPr lang="he-IL" sz="2600" dirty="0">
                <a:latin typeface="David" panose="020E0502060401010101" pitchFamily="34" charset="-79"/>
                <a:cs typeface="David" panose="020E0502060401010101" pitchFamily="34" charset="-79"/>
              </a:rPr>
              <a:t>בסוף שנות ה-30 ושנות ה-40 החלה להתפתח בקיבוצים התעשייה וענפי שירות כמו נפחות ונגרות. באותה עת גבר הביקוש למזון , לסחורות ולשירותים גם עבור הישוב היהודי וגם עבור הצבא הבריטי. בשנים אלו החל להתפתח גם ענף ההארחה הקיבוצית. </a:t>
            </a:r>
          </a:p>
          <a:p>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815844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210485" y="578269"/>
            <a:ext cx="10550236" cy="6118095"/>
          </a:xfrm>
        </p:spPr>
        <p:txBody>
          <a:bodyPr>
            <a:normAutofit/>
          </a:bodyPr>
          <a:lstStyle/>
          <a:p>
            <a:r>
              <a:rPr lang="he-IL" sz="2600" dirty="0" smtClean="0">
                <a:latin typeface="David" panose="020E0502060401010101" pitchFamily="34" charset="-79"/>
                <a:cs typeface="David" panose="020E0502060401010101" pitchFamily="34" charset="-79"/>
              </a:rPr>
              <a:t>הקיבוץ המאוחד, ובהמשך לכך גם תנועות קיבוציות נוספות, נקטו בעיקרון 'הכלכלה ההרואית', לפיו יש מקום להתרחב ככל היותר על מנת לפתח את התשתית הדרושה לקליטת עלייה והתיישבות חדשה, מתוך ראיה לאומית של תפקידי הקיבוצים. דבר זה הוביל להעלאת חובות הקיבוצים, אולם גם להגדלת תמיכת המוסדות הלאומיים וההסתדרותיים בהם, והם הוסיפו למלא תפקיד חשוב בהתפתחות היישוב. </a:t>
            </a:r>
          </a:p>
          <a:p>
            <a:endParaRPr lang="he-IL" sz="2600" dirty="0" smtClean="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בשנים שלאחר תום מלחמת העולם השנייה עלה פריון הייצור של הקיבוצים, חלו שיפורים רבים בתחום החקלאי, שהושפעו משינויים טכנולוגיים והמשך התיעוש. </a:t>
            </a:r>
            <a:endParaRPr lang="he-IL" sz="2600" dirty="0">
              <a:latin typeface="David" panose="020E0502060401010101" pitchFamily="34" charset="-79"/>
              <a:cs typeface="David" panose="020E0502060401010101" pitchFamily="34" charset="-79"/>
            </a:endParaRP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738" y="4008581"/>
            <a:ext cx="5208443" cy="2475345"/>
          </a:xfrm>
          <a:prstGeom prst="rect">
            <a:avLst/>
          </a:prstGeom>
        </p:spPr>
      </p:pic>
    </p:spTree>
    <p:extLst>
      <p:ext uri="{BB962C8B-B14F-4D97-AF65-F5344CB8AC3E}">
        <p14:creationId xmlns:p14="http://schemas.microsoft.com/office/powerpoint/2010/main" val="91418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latin typeface="David" panose="020E0502060401010101" pitchFamily="34" charset="-79"/>
                <a:cs typeface="David" panose="020E0502060401010101" pitchFamily="34" charset="-79"/>
              </a:rPr>
              <a:t>תרומתם החברתית של הקיבוצים להתפתחות היישוב </a:t>
            </a:r>
            <a:endParaRPr lang="he-IL" sz="4000"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1290782" y="1511589"/>
            <a:ext cx="10515600" cy="5346411"/>
          </a:xfrm>
        </p:spPr>
        <p:txBody>
          <a:bodyPr>
            <a:normAutofit/>
          </a:bodyPr>
          <a:lstStyle/>
          <a:p>
            <a:r>
              <a:rPr lang="he-IL" sz="2600" dirty="0" smtClean="0">
                <a:latin typeface="David" panose="020E0502060401010101" pitchFamily="34" charset="-79"/>
                <a:cs typeface="David" panose="020E0502060401010101" pitchFamily="34" charset="-79"/>
              </a:rPr>
              <a:t>בראשית הדברים יש לציין את תרומתו של הרעיון הקיבוצי לציון ייחודה של הציונות ותנועת העבודה הארץ ישראלית. הקיבוץ סימל את האפשרות לקיום חברה מסוג שונה, עולם של מחר, שבניגוד לדגם הסובייטי לא נזקק לשימוש בכוח, ונשמרה בו החירות, אף שהיה מושתת על ערכי שוויון מוחלטים. הקיבוץ היווה גרעין של חברת העתיד, חברה מתוקנת ושוויונית. הוא אף מילא משימות ותפקידים לאומיים – חלוציים בהגשמת הציונות. למעשה בתקופת היישוב – ההנחה </a:t>
            </a:r>
            <a:r>
              <a:rPr lang="he-IL" sz="2600" dirty="0" err="1" smtClean="0">
                <a:latin typeface="David" panose="020E0502060401010101" pitchFamily="34" charset="-79"/>
                <a:cs typeface="David" panose="020E0502060401010101" pitchFamily="34" charset="-79"/>
              </a:rPr>
              <a:t>היתה</a:t>
            </a:r>
            <a:r>
              <a:rPr lang="he-IL" sz="2600" dirty="0" smtClean="0">
                <a:latin typeface="David" panose="020E0502060401010101" pitchFamily="34" charset="-79"/>
                <a:cs typeface="David" panose="020E0502060401010101" pitchFamily="34" charset="-79"/>
              </a:rPr>
              <a:t> ש</a:t>
            </a:r>
            <a:r>
              <a:rPr lang="he-IL" sz="2600" b="1" dirty="0" smtClean="0">
                <a:latin typeface="David" panose="020E0502060401010101" pitchFamily="34" charset="-79"/>
                <a:cs typeface="David" panose="020E0502060401010101" pitchFamily="34" charset="-79"/>
              </a:rPr>
              <a:t>ה</a:t>
            </a:r>
            <a:r>
              <a:rPr lang="he-IL" sz="2600" dirty="0" smtClean="0">
                <a:latin typeface="David" panose="020E0502060401010101" pitchFamily="34" charset="-79"/>
                <a:cs typeface="David" panose="020E0502060401010101" pitchFamily="34" charset="-79"/>
              </a:rPr>
              <a:t>מעשה הציוני נעשה בקיבוץ.</a:t>
            </a:r>
          </a:p>
          <a:p>
            <a:pPr>
              <a:buNone/>
            </a:pPr>
            <a:r>
              <a:rPr lang="he-IL" sz="2600" dirty="0" smtClean="0">
                <a:solidFill>
                  <a:prstClr val="black"/>
                </a:solidFill>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מבחינה </a:t>
            </a:r>
            <a:r>
              <a:rPr lang="he-IL" sz="2600" dirty="0">
                <a:latin typeface="David" panose="020E0502060401010101" pitchFamily="34" charset="-79"/>
                <a:cs typeface="David" panose="020E0502060401010101" pitchFamily="34" charset="-79"/>
              </a:rPr>
              <a:t>חברתית ופוליטית </a:t>
            </a:r>
            <a:r>
              <a:rPr lang="he-IL" sz="2600" dirty="0" err="1">
                <a:latin typeface="David" panose="020E0502060401010101" pitchFamily="34" charset="-79"/>
                <a:cs typeface="David" panose="020E0502060401010101" pitchFamily="34" charset="-79"/>
              </a:rPr>
              <a:t>היתה</a:t>
            </a:r>
            <a:r>
              <a:rPr lang="he-IL" sz="2600" dirty="0">
                <a:latin typeface="David" panose="020E0502060401010101" pitchFamily="34" charset="-79"/>
                <a:cs typeface="David" panose="020E0502060401010101" pitchFamily="34" charset="-79"/>
              </a:rPr>
              <a:t> לקיבוץ השפעה על היישוב והמדינה שבדרך, באופן העולה משמעותית על גודלה המספרי של התנועה. הקיבוץ היווה "משענת פוליטית" למאבק שהתחולל באותה עת על ההגמוניה, הפועלית, החלוצית והעממית. כל אחת משלוש התנועות הקיבוציות שימשה בסיס לאחת ממפלגות הפועלים: הקיבוץ הארצי למפ"ם; הקיבוץ המאוחד לאחדות העבודה; ואיחוד הקבוצות והקיבוצים למפא"י. בנוסף לכך הפך הקיבוץ הדתי לבסיסה הרעיוני – הערכי של המפלגה הדתית הלאומית</a:t>
            </a:r>
            <a:r>
              <a:rPr lang="he-IL" sz="2600" dirty="0">
                <a:solidFill>
                  <a:prstClr val="black"/>
                </a:solidFill>
                <a:latin typeface="David" panose="020E0502060401010101" pitchFamily="34" charset="-79"/>
                <a:cs typeface="David" panose="020E0502060401010101" pitchFamily="34" charset="-79"/>
              </a:rPr>
              <a:t>. </a:t>
            </a:r>
          </a:p>
          <a:p>
            <a:pPr>
              <a:buNone/>
            </a:pPr>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27182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059872" y="740229"/>
            <a:ext cx="10802257" cy="5436734"/>
          </a:xfrm>
        </p:spPr>
        <p:txBody>
          <a:bodyPr>
            <a:normAutofit lnSpcReduction="10000"/>
          </a:bodyPr>
          <a:lstStyle/>
          <a:p>
            <a:r>
              <a:rPr lang="he-IL" sz="2600" dirty="0" smtClean="0">
                <a:latin typeface="David" panose="020E0502060401010101" pitchFamily="34" charset="-79"/>
                <a:cs typeface="David" panose="020E0502060401010101" pitchFamily="34" charset="-79"/>
              </a:rPr>
              <a:t>התנועה הקיבוצית צברה כוח והשפעה, במישורים שונים. כך למשל היא טיפחה את תנועות הנוער בערים ובמושבות שחינכו את חניכיהן לחיי יחד ושיתוף, שוויון ועבודה עצמית, והוציאו מתוכן "גרעינים" שבהמשך הקימו בעצמם נקודות התיישבות, לאחר שנשלחו אליהן על ידי התנועה הקיבוצית. </a:t>
            </a:r>
          </a:p>
          <a:p>
            <a:r>
              <a:rPr lang="he-IL" sz="2600" dirty="0">
                <a:latin typeface="David" panose="020E0502060401010101" pitchFamily="34" charset="-79"/>
                <a:cs typeface="David" panose="020E0502060401010101" pitchFamily="34" charset="-79"/>
              </a:rPr>
              <a:t>גם במוסדות הממשל, בכנסת ובממשלה, גדל כוחה של התנועה הקיבוצית, הרבה מעבר למשקלה היחסי במדינה. נציגיה, כגון יצחק טבנקין, מאיר יערי, לוי אשכול, יצחק בן אהרון, שרובם מייסדי התנועה ומתווי דרכה, נהנו מיוקרה ואהדה ציבורית. </a:t>
            </a:r>
            <a:endParaRPr lang="he-IL" sz="2600" dirty="0" smtClean="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pPr lvl="0"/>
            <a:r>
              <a:rPr lang="he-IL" sz="2600" dirty="0">
                <a:latin typeface="David" panose="020E0502060401010101" pitchFamily="34" charset="-79"/>
                <a:cs typeface="David" panose="020E0502060401010101" pitchFamily="34" charset="-79"/>
              </a:rPr>
              <a:t>עניין נוסף בו נודעה השפעה לקיבוצים מבחינה חברתית נוגע למעמד האישה וההכרה </a:t>
            </a:r>
            <a:r>
              <a:rPr lang="he-IL" sz="2600" dirty="0" smtClean="0">
                <a:latin typeface="David" panose="020E0502060401010101" pitchFamily="34" charset="-79"/>
                <a:cs typeface="David" panose="020E0502060401010101" pitchFamily="34" charset="-79"/>
              </a:rPr>
              <a:t>בשוויון </a:t>
            </a:r>
            <a:r>
              <a:rPr lang="he-IL" sz="2600" dirty="0">
                <a:latin typeface="David" panose="020E0502060401010101" pitchFamily="34" charset="-79"/>
                <a:cs typeface="David" panose="020E0502060401010101" pitchFamily="34" charset="-79"/>
              </a:rPr>
              <a:t>זכויות. כך למשל הוכרה מראשית הדרך זכותן של הנשים להשתתף באספות הקבוצה וזכותן לדבר ולהצביע. עם הכרת הקבוצה כישות חברתית/כלכלית ריבונית בשנת 1919 גם הוכרו החברות כעובדות בזכות עצמן, ולא היו תלויות בחברים למשכורתן. מדובר בגישה מתקדמת וייחודית, לעומת המצב בעולם כולו (שכן במרבית העולם המערבי נמשך המאבק על זכות הבחירה לנשים עד אמצע שנות ה-20). </a:t>
            </a:r>
          </a:p>
          <a:p>
            <a:endParaRPr lang="he-IL" sz="2600" dirty="0" smtClean="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327182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38199" y="335629"/>
            <a:ext cx="10692581" cy="736088"/>
          </a:xfrm>
        </p:spPr>
        <p:txBody>
          <a:bodyPr>
            <a:normAutofit/>
          </a:bodyPr>
          <a:lstStyle/>
          <a:p>
            <a:r>
              <a:rPr lang="he-IL" dirty="0" smtClean="0">
                <a:latin typeface="David" panose="020E0502060401010101" pitchFamily="34" charset="-79"/>
                <a:cs typeface="David" panose="020E0502060401010101" pitchFamily="34" charset="-79"/>
              </a:rPr>
              <a:t>רקע היסטורי תאורטי</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26689" y="1168432"/>
            <a:ext cx="10515600" cy="3968954"/>
          </a:xfrm>
        </p:spPr>
        <p:txBody>
          <a:bodyPr>
            <a:normAutofit lnSpcReduction="10000"/>
          </a:bodyPr>
          <a:lstStyle/>
          <a:p>
            <a:pPr lvl="0"/>
            <a:r>
              <a:rPr lang="he-IL" sz="2600" dirty="0">
                <a:latin typeface="David" panose="020E0502060401010101" pitchFamily="34" charset="-79"/>
                <a:cs typeface="David" panose="020E0502060401010101" pitchFamily="34" charset="-79"/>
              </a:rPr>
              <a:t>התנועה הקיבוצית היוותה את חוד החנית של המאמץ הציוני להקים מדינה יהודית בארץ ישראל ותרומתה הייתה בתחומי ההתיישבות, הביטחון </a:t>
            </a:r>
            <a:r>
              <a:rPr lang="he-IL" sz="2600" dirty="0" smtClean="0">
                <a:latin typeface="David" panose="020E0502060401010101" pitchFamily="34" charset="-79"/>
                <a:cs typeface="David" panose="020E0502060401010101" pitchFamily="34" charset="-79"/>
              </a:rPr>
              <a:t>העלייה </a:t>
            </a:r>
            <a:r>
              <a:rPr lang="he-IL" sz="2600" dirty="0" smtClean="0">
                <a:latin typeface="David" panose="020E0502060401010101" pitchFamily="34" charset="-79"/>
                <a:cs typeface="David" panose="020E0502060401010101" pitchFamily="34" charset="-79"/>
              </a:rPr>
              <a:t>והקליטה. לקיבוץ תרומה רבה לבניית האתוס היישובי כולו.</a:t>
            </a:r>
            <a:endParaRPr lang="he-IL" sz="2600" dirty="0" smtClean="0">
              <a:latin typeface="David" panose="020E0502060401010101" pitchFamily="34" charset="-79"/>
              <a:cs typeface="David" panose="020E0502060401010101" pitchFamily="34" charset="-79"/>
            </a:endParaRPr>
          </a:p>
          <a:p>
            <a:r>
              <a:rPr lang="he-IL" sz="2600" dirty="0" smtClean="0">
                <a:latin typeface="David" panose="020E0502060401010101" pitchFamily="34" charset="-79"/>
                <a:cs typeface="David" panose="020E0502060401010101" pitchFamily="34" charset="-79"/>
              </a:rPr>
              <a:t>התנועה הקיבוצית </a:t>
            </a:r>
            <a:r>
              <a:rPr lang="he-IL" sz="2600" dirty="0" smtClean="0">
                <a:latin typeface="David" panose="020E0502060401010101" pitchFamily="34" charset="-79"/>
                <a:cs typeface="David" panose="020E0502060401010101" pitchFamily="34" charset="-79"/>
              </a:rPr>
              <a:t>החלה את דרכה עוד בימי השלטון הטורקי, והלכה והתגבשה בתקופת </a:t>
            </a:r>
            <a:r>
              <a:rPr lang="he-IL" sz="2600" dirty="0" smtClean="0">
                <a:latin typeface="David" panose="020E0502060401010101" pitchFamily="34" charset="-79"/>
                <a:cs typeface="David" panose="020E0502060401010101" pitchFamily="34" charset="-79"/>
              </a:rPr>
              <a:t>שלטון המנדט הבריטי </a:t>
            </a:r>
            <a:r>
              <a:rPr lang="he-IL" sz="2600" dirty="0" smtClean="0">
                <a:latin typeface="David" panose="020E0502060401010101" pitchFamily="34" charset="-79"/>
                <a:cs typeface="David" panose="020E0502060401010101" pitchFamily="34" charset="-79"/>
              </a:rPr>
              <a:t>בארץ. מראשית </a:t>
            </a:r>
            <a:r>
              <a:rPr lang="he-IL" sz="2600" dirty="0" smtClean="0">
                <a:latin typeface="David" panose="020E0502060401010101" pitchFamily="34" charset="-79"/>
                <a:cs typeface="David" panose="020E0502060401010101" pitchFamily="34" charset="-79"/>
              </a:rPr>
              <a:t>דרכה היו לה שני מאפיינים בסיסיים:</a:t>
            </a:r>
          </a:p>
          <a:p>
            <a:pPr marL="0" indent="0">
              <a:buNone/>
            </a:pPr>
            <a:r>
              <a:rPr lang="he-IL" sz="2600" dirty="0">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  - התאגדות של קומונות כפריות, קהילות שפעלו למימוש רעיונות שיתופיים שהתנהלו בדפוסים של דמוקרטיה ישירה והתיימרו לשמש דגם לחברת העתיד, המבוססת על ערכים סוציאליסטיים – שוויון בין בני האדם ושיתוף כלכלי ורעיוני.</a:t>
            </a:r>
          </a:p>
          <a:p>
            <a:pPr marL="0" indent="0">
              <a:buNone/>
            </a:pPr>
            <a:r>
              <a:rPr lang="he-IL" sz="2600" dirty="0">
                <a:latin typeface="David" panose="020E0502060401010101" pitchFamily="34" charset="-79"/>
                <a:cs typeface="David" panose="020E0502060401010101" pitchFamily="34" charset="-79"/>
              </a:rPr>
              <a:t>  </a:t>
            </a:r>
            <a:r>
              <a:rPr lang="he-IL" sz="2600" dirty="0" smtClean="0">
                <a:latin typeface="David" panose="020E0502060401010101" pitchFamily="34" charset="-79"/>
                <a:cs typeface="David" panose="020E0502060401010101" pitchFamily="34" charset="-79"/>
              </a:rPr>
              <a:t> - תנועת התיישבות נטלה חלק פעיל במאמץ הציוני להגביר את האחיזה היהודית בקרקע, הרחבת ההתיישבות, קביעת גבולות  וקליטת עליה.</a:t>
            </a:r>
          </a:p>
          <a:p>
            <a:pPr marL="0" indent="0">
              <a:buNone/>
            </a:pPr>
            <a:endParaRPr lang="he-IL" sz="2600" dirty="0">
              <a:latin typeface="David" panose="020E0502060401010101" pitchFamily="34" charset="-79"/>
              <a:cs typeface="David" panose="020E0502060401010101" pitchFamily="34" charset="-79"/>
            </a:endParaRPr>
          </a:p>
          <a:p>
            <a:pPr marL="0" indent="0">
              <a:buNone/>
            </a:pPr>
            <a:endParaRPr lang="he-IL" sz="26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9572" y="5137386"/>
            <a:ext cx="3927302" cy="1434554"/>
          </a:xfrm>
          <a:prstGeom prst="rect">
            <a:avLst/>
          </a:prstGeom>
        </p:spPr>
      </p:pic>
    </p:spTree>
    <p:extLst>
      <p:ext uri="{BB962C8B-B14F-4D97-AF65-F5344CB8AC3E}">
        <p14:creationId xmlns:p14="http://schemas.microsoft.com/office/powerpoint/2010/main" val="26347108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03671" y="567095"/>
            <a:ext cx="10515600" cy="5430581"/>
          </a:xfrm>
        </p:spPr>
        <p:txBody>
          <a:bodyPr>
            <a:normAutofit/>
          </a:bodyPr>
          <a:lstStyle/>
          <a:p>
            <a:r>
              <a:rPr lang="he-IL" sz="2600" dirty="0" smtClean="0">
                <a:latin typeface="David" panose="020E0502060401010101" pitchFamily="34" charset="-79"/>
                <a:cs typeface="David" panose="020E0502060401010101" pitchFamily="34" charset="-79"/>
              </a:rPr>
              <a:t>מבחינה </a:t>
            </a:r>
            <a:r>
              <a:rPr lang="he-IL" sz="2600" dirty="0">
                <a:latin typeface="David" panose="020E0502060401010101" pitchFamily="34" charset="-79"/>
                <a:cs typeface="David" panose="020E0502060401010101" pitchFamily="34" charset="-79"/>
              </a:rPr>
              <a:t>תעסוקתית היה המצב פחות זוהר. על אף שלקיבוץ היה דימוי של חברה שוויונית, מרבית הנשים בשנותיו הראשונות של הקיבוץ עסקו בעבודות שנחשבו "נשיות" יותר, כגון המטבח, בתי הילדים ומחסן הבגדים. עם זאת, באמצע שנות ה-30 החלו הנשים לתפוס מקום רב יותר בהשתתפות בענייני הביטחון, למדו להפעיל נשק, יצאו לשמירה והיו חברות שוות זכויות בהגנה. </a:t>
            </a:r>
          </a:p>
          <a:p>
            <a:endParaRPr lang="he-IL" sz="2600" dirty="0" smtClean="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a:p>
            <a:endParaRPr lang="he-IL" sz="2600"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8466" y="2504046"/>
            <a:ext cx="6159788" cy="3192306"/>
          </a:xfrm>
          <a:prstGeom prst="rect">
            <a:avLst/>
          </a:prstGeom>
        </p:spPr>
      </p:pic>
    </p:spTree>
    <p:extLst>
      <p:ext uri="{BB962C8B-B14F-4D97-AF65-F5344CB8AC3E}">
        <p14:creationId xmlns:p14="http://schemas.microsoft.com/office/powerpoint/2010/main" val="351212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975851" y="334296"/>
            <a:ext cx="10515600" cy="471948"/>
          </a:xfrm>
        </p:spPr>
        <p:txBody>
          <a:bodyPr>
            <a:normAutofit fontScale="90000"/>
          </a:bodyPr>
          <a:lstStyle/>
          <a:p>
            <a:r>
              <a:rPr lang="he-IL" dirty="0" smtClean="0">
                <a:latin typeface="David" panose="020E0502060401010101" pitchFamily="34" charset="-79"/>
                <a:cs typeface="David" panose="020E0502060401010101" pitchFamily="34" charset="-79"/>
              </a:rPr>
              <a:t>סיכום </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975851" y="806244"/>
            <a:ext cx="10515600" cy="5594556"/>
          </a:xfrm>
        </p:spPr>
        <p:txBody>
          <a:bodyPr>
            <a:noAutofit/>
          </a:bodyPr>
          <a:lstStyle/>
          <a:p>
            <a:r>
              <a:rPr lang="he-IL" sz="2600" dirty="0" smtClean="0">
                <a:latin typeface="David" panose="020E0502060401010101" pitchFamily="34" charset="-79"/>
                <a:cs typeface="David" panose="020E0502060401010101" pitchFamily="34" charset="-79"/>
              </a:rPr>
              <a:t>כפי שהדגמנו, היווה הקיבוץ החל מעת הקמתו ועד להקמת המדינה גורם משמעותי ביותר ביישוב, הרבה מעבר לגודלו המספרי, והשפעתו ניכרה בכלל היבטי הביטחון הלאומי – ביטחון, חברה וכלכלה. </a:t>
            </a:r>
          </a:p>
          <a:p>
            <a:r>
              <a:rPr lang="he-IL" sz="2600" dirty="0" smtClean="0">
                <a:latin typeface="David" panose="020E0502060401010101" pitchFamily="34" charset="-79"/>
                <a:cs typeface="David" panose="020E0502060401010101" pitchFamily="34" charset="-79"/>
              </a:rPr>
              <a:t>תוארו לעיל, ההיבטים החיוביים של הקיבוץ, אולם ראוי לציין כי מדובר במפעל שאינו נעדר גם קשיים. בין השאר נגעו הקשיים למחלוקות אידיאולוגיות קשות שאף הובילו לפיצול התנועה הקיבוצית למספר זרמים; לשנים של שפל כלכלי ולוויכוחים חוזרים ונשנים בדבר אופי הקיבוץ, אופן השתלבות המשפחה והילדים בחיי הקיבוץ, מקומן של הנשים בחיי הקיבוץ ועוד. </a:t>
            </a:r>
          </a:p>
          <a:p>
            <a:r>
              <a:rPr lang="he-IL" sz="2600" dirty="0" smtClean="0">
                <a:latin typeface="David" panose="020E0502060401010101" pitchFamily="34" charset="-79"/>
                <a:cs typeface="David" panose="020E0502060401010101" pitchFamily="34" charset="-79"/>
              </a:rPr>
              <a:t>בשנים שלאחר קום המדינה המשיך הקיבוץ להוות רכיב מרכזי בחיי המדינה הצעירה; אולם החל משנות ה-70 וה-80 החלו משברים שאינם פשוטים, ובין השאר התרסקות כלכלית של חלק מהקיבוצים, משברים אידיאולוגיים ואף התייחסות מאשימה לקיבוצים והתחשבנות עימם ביחס למה שקיבלו מהמדינה. עניין זה חורג מהיקף </a:t>
            </a:r>
            <a:r>
              <a:rPr lang="he-IL" sz="2600" dirty="0" smtClean="0">
                <a:latin typeface="David" panose="020E0502060401010101" pitchFamily="34" charset="-79"/>
                <a:cs typeface="David" panose="020E0502060401010101" pitchFamily="34" charset="-79"/>
              </a:rPr>
              <a:t>העבודה. </a:t>
            </a:r>
            <a:r>
              <a:rPr lang="he-IL" sz="2600" dirty="0" smtClean="0">
                <a:latin typeface="David" panose="020E0502060401010101" pitchFamily="34" charset="-79"/>
                <a:cs typeface="David" panose="020E0502060401010101" pitchFamily="34" charset="-79"/>
              </a:rPr>
              <a:t>עם זאת, לא ניתן לקחת מהקיבוצים את תרומתם הרבה במשך שנים רבות וטובות, במכלול ההיבטים שצוינו. </a:t>
            </a:r>
          </a:p>
          <a:p>
            <a:pPr marL="0" indent="0">
              <a:buNone/>
            </a:pPr>
            <a:endParaRPr lang="he-IL" sz="26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590181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latin typeface="David" panose="020E0502060401010101" pitchFamily="34" charset="-79"/>
                <a:cs typeface="David" panose="020E0502060401010101" pitchFamily="34" charset="-79"/>
              </a:rPr>
              <a:t>ביבליוגרפיה</a:t>
            </a:r>
            <a:endParaRPr lang="he-IL"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lstStyle/>
          <a:p>
            <a:r>
              <a:rPr lang="he-IL" dirty="0">
                <a:latin typeface="David" panose="020E0502060401010101" pitchFamily="34" charset="-79"/>
                <a:cs typeface="David" panose="020E0502060401010101" pitchFamily="34" charset="-79"/>
              </a:rPr>
              <a:t>הנרי ניר 2008 </a:t>
            </a:r>
            <a:r>
              <a:rPr lang="he-IL" b="1" dirty="0">
                <a:latin typeface="David" panose="020E0502060401010101" pitchFamily="34" charset="-79"/>
                <a:cs typeface="David" panose="020E0502060401010101" pitchFamily="34" charset="-79"/>
              </a:rPr>
              <a:t>רק שביל כבשו רגלי – תולדות התנועה הקיבוצית</a:t>
            </a:r>
            <a:r>
              <a:rPr lang="he-IL" dirty="0">
                <a:latin typeface="David" panose="020E0502060401010101" pitchFamily="34" charset="-79"/>
                <a:cs typeface="David" panose="020E0502060401010101" pitchFamily="34" charset="-79"/>
              </a:rPr>
              <a:t>, הוצאת הקיבוץ המאוחד. </a:t>
            </a:r>
          </a:p>
          <a:p>
            <a:r>
              <a:rPr lang="he-IL" dirty="0">
                <a:latin typeface="David" panose="020E0502060401010101" pitchFamily="34" charset="-79"/>
                <a:cs typeface="David" panose="020E0502060401010101" pitchFamily="34" charset="-79"/>
              </a:rPr>
              <a:t>ארנון לפיד 1998 </a:t>
            </a:r>
            <a:r>
              <a:rPr lang="he-IL" b="1" dirty="0">
                <a:latin typeface="David" panose="020E0502060401010101" pitchFamily="34" charset="-79"/>
                <a:cs typeface="David" panose="020E0502060401010101" pitchFamily="34" charset="-79"/>
              </a:rPr>
              <a:t>הקיבוץ </a:t>
            </a:r>
            <a:r>
              <a:rPr lang="he-IL" dirty="0">
                <a:latin typeface="David" panose="020E0502060401010101" pitchFamily="34" charset="-79"/>
                <a:cs typeface="David" panose="020E0502060401010101" pitchFamily="34" charset="-79"/>
              </a:rPr>
              <a:t>אתר מט"ח - </a:t>
            </a:r>
            <a:r>
              <a:rPr lang="en-US" dirty="0">
                <a:latin typeface="David" panose="020E0502060401010101" pitchFamily="34" charset="-79"/>
                <a:cs typeface="David" panose="020E0502060401010101" pitchFamily="34" charset="-79"/>
                <a:hlinkClick r:id="rId2"/>
              </a:rPr>
              <a:t>https://lib.cet.ac.il/pages/item.asp?item=2303</a:t>
            </a:r>
            <a:endParaRPr lang="he-IL" dirty="0">
              <a:latin typeface="David" panose="020E0502060401010101" pitchFamily="34" charset="-79"/>
              <a:cs typeface="David" panose="020E0502060401010101" pitchFamily="34" charset="-79"/>
            </a:endParaRPr>
          </a:p>
          <a:p>
            <a:r>
              <a:rPr lang="he-IL" dirty="0">
                <a:latin typeface="David" panose="020E0502060401010101" pitchFamily="34" charset="-79"/>
                <a:cs typeface="David" panose="020E0502060401010101" pitchFamily="34" charset="-79"/>
              </a:rPr>
              <a:t>אבי לפידות, לביאה אפלבאום ומירה </a:t>
            </a:r>
            <a:r>
              <a:rPr lang="he-IL" dirty="0" err="1">
                <a:latin typeface="David" panose="020E0502060401010101" pitchFamily="34" charset="-79"/>
                <a:cs typeface="David" panose="020E0502060401010101" pitchFamily="34" charset="-79"/>
              </a:rPr>
              <a:t>יהודאי</a:t>
            </a:r>
            <a:r>
              <a:rPr lang="he-IL" dirty="0">
                <a:latin typeface="David" panose="020E0502060401010101" pitchFamily="34" charset="-79"/>
                <a:cs typeface="David" panose="020E0502060401010101" pitchFamily="34" charset="-79"/>
              </a:rPr>
              <a:t> 2006 "הקיבוץ בסביבה משתנה – בין הישרדות לשמירת ערכים" </a:t>
            </a:r>
            <a:r>
              <a:rPr lang="he-IL" b="1" dirty="0">
                <a:latin typeface="David" panose="020E0502060401010101" pitchFamily="34" charset="-79"/>
                <a:cs typeface="David" panose="020E0502060401010101" pitchFamily="34" charset="-79"/>
              </a:rPr>
              <a:t>אופקים בגיאוגרפיה </a:t>
            </a:r>
            <a:r>
              <a:rPr lang="he-IL" dirty="0">
                <a:latin typeface="David" panose="020E0502060401010101" pitchFamily="34" charset="-79"/>
                <a:cs typeface="David" panose="020E0502060401010101" pitchFamily="34" charset="-79"/>
              </a:rPr>
              <a:t>66, עמ' 7-27. </a:t>
            </a:r>
          </a:p>
          <a:p>
            <a:r>
              <a:rPr lang="he-IL" dirty="0">
                <a:latin typeface="David" panose="020E0502060401010101" pitchFamily="34" charset="-79"/>
                <a:cs typeface="David" panose="020E0502060401010101" pitchFamily="34" charset="-79"/>
              </a:rPr>
              <a:t>אניטה שפירא "הקיבוץ והמדינה" </a:t>
            </a:r>
            <a:r>
              <a:rPr lang="he-IL" b="1" dirty="0">
                <a:latin typeface="David" panose="020E0502060401010101" pitchFamily="34" charset="-79"/>
                <a:cs typeface="David" panose="020E0502060401010101" pitchFamily="34" charset="-79"/>
              </a:rPr>
              <a:t>עיונים בתקומת ישראל </a:t>
            </a:r>
            <a:r>
              <a:rPr lang="he-IL" dirty="0">
                <a:latin typeface="David" panose="020E0502060401010101" pitchFamily="34" charset="-79"/>
                <a:cs typeface="David" panose="020E0502060401010101" pitchFamily="34" charset="-79"/>
              </a:rPr>
              <a:t>כרך 20 (2010) עמ' 193 – 207.  </a:t>
            </a:r>
          </a:p>
          <a:p>
            <a:endParaRPr lang="he-IL" dirty="0"/>
          </a:p>
        </p:txBody>
      </p:sp>
    </p:spTree>
    <p:extLst>
      <p:ext uri="{BB962C8B-B14F-4D97-AF65-F5344CB8AC3E}">
        <p14:creationId xmlns:p14="http://schemas.microsoft.com/office/powerpoint/2010/main" val="208421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105757" y="209549"/>
            <a:ext cx="10515600" cy="4351338"/>
          </a:xfrm>
        </p:spPr>
        <p:txBody>
          <a:bodyPr>
            <a:normAutofit/>
          </a:bodyPr>
          <a:lstStyle/>
          <a:p>
            <a:r>
              <a:rPr lang="he-IL" sz="2600" dirty="0" smtClean="0">
                <a:latin typeface="David" panose="020E0502060401010101" pitchFamily="34" charset="-79"/>
                <a:cs typeface="David" panose="020E0502060401010101" pitchFamily="34" charset="-79"/>
              </a:rPr>
              <a:t>נושא  ההתיישבות החקלאית השיתופית עלה לדיון בקונגרס הציוני השישי שהתקיים ב 1903 בבאזל שבשוויץ בו הוצגה הגישה הרואה בהתיישבות החקלאית השיתופית מנוף להשגת יעדי הציונות.</a:t>
            </a:r>
          </a:p>
          <a:p>
            <a:r>
              <a:rPr lang="he-IL" sz="2600" dirty="0" smtClean="0">
                <a:latin typeface="David" panose="020E0502060401010101" pitchFamily="34" charset="-79"/>
                <a:cs typeface="David" panose="020E0502060401010101" pitchFamily="34" charset="-79"/>
              </a:rPr>
              <a:t>6 שנים לאחר מכן ב 1909 נאחזה קבוצת "הכיבוש" באום ג'וני ושנה מאוחר יותר ב 1910 התיישבה במקום "קבוצת הקומונה "והניחה את היסוד להתיישבות הקבוצתית-קיבוצית.</a:t>
            </a:r>
          </a:p>
          <a:p>
            <a:r>
              <a:rPr lang="he-IL" sz="2600" dirty="0" smtClean="0">
                <a:latin typeface="David" panose="020E0502060401010101" pitchFamily="34" charset="-79"/>
                <a:cs typeface="David" panose="020E0502060401010101" pitchFamily="34" charset="-79"/>
              </a:rPr>
              <a:t>ההיאחזות בקרקע חיזקה את הוכחת הריבונות הלאומית, קבעה גבולות והייתה אבן יסוד בהתפתחות היישוב היהודי. </a:t>
            </a:r>
          </a:p>
          <a:p>
            <a:r>
              <a:rPr lang="he-IL" sz="2600" dirty="0" smtClean="0">
                <a:latin typeface="David" panose="020E0502060401010101" pitchFamily="34" charset="-79"/>
                <a:cs typeface="David" panose="020E0502060401010101" pitchFamily="34" charset="-79"/>
              </a:rPr>
              <a:t>החלוצים היו מלאים בשאיפות חברתיות וינקו  משלושה מקורות עיקריים: דתיים, סוציאליסטיים ולאומיים.</a:t>
            </a: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3018" y="4246850"/>
            <a:ext cx="4747491" cy="2409825"/>
          </a:xfrm>
          <a:prstGeom prst="rect">
            <a:avLst/>
          </a:prstGeom>
        </p:spPr>
      </p:pic>
    </p:spTree>
    <p:extLst>
      <p:ext uri="{BB962C8B-B14F-4D97-AF65-F5344CB8AC3E}">
        <p14:creationId xmlns:p14="http://schemas.microsoft.com/office/powerpoint/2010/main" val="236706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1339645" y="478606"/>
            <a:ext cx="10515600" cy="3120001"/>
          </a:xfrm>
        </p:spPr>
        <p:txBody>
          <a:bodyPr>
            <a:noAutofit/>
          </a:bodyPr>
          <a:lstStyle/>
          <a:p>
            <a:r>
              <a:rPr lang="he-IL" sz="2600" dirty="0" smtClean="0">
                <a:latin typeface="David" panose="020E0502060401010101" pitchFamily="34" charset="-79"/>
                <a:cs typeface="David" panose="020E0502060401010101" pitchFamily="34" charset="-79"/>
              </a:rPr>
              <a:t>בני העלייה השנייה שהגיעו מרוסיה בשנים 1904 – 1914 היו צעירים, בעלי גישה מהפכנית, אשר ביקשו להגיע לארץ ולבנות אותה בעצמם, ללא תלות בעבודה ערבית. דגלו ברוח הרעיונות המרקסיסטיים שהובילו לבסוף גם למהפכה הבולשביקית. הם ביקשו להשיל מעצמם את הקליפה היהודית הישנה ולבשו את הדת הציונית הסוציאליסטית החדשה. כדרך לרכך את מצוקות העוני והבידוד החברתי כמו גם את  הקשיים הפיזיים בהם נתקלו עם הגעתם לארץ החדשה והזרה, והחלו להקים קבוצות התיישבות, החל בקומונות, חוות הכשרה וכיו"ב, ברחבי הארץ. </a:t>
            </a:r>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910" y="3283974"/>
            <a:ext cx="7678994" cy="3205316"/>
          </a:xfrm>
          <a:prstGeom prst="rect">
            <a:avLst/>
          </a:prstGeom>
        </p:spPr>
      </p:pic>
    </p:spTree>
    <p:extLst>
      <p:ext uri="{BB962C8B-B14F-4D97-AF65-F5344CB8AC3E}">
        <p14:creationId xmlns:p14="http://schemas.microsoft.com/office/powerpoint/2010/main" val="1093501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ציין מיקום תוכן 2"/>
          <p:cNvSpPr txBox="1">
            <a:spLocks/>
          </p:cNvSpPr>
          <p:nvPr/>
        </p:nvSpPr>
        <p:spPr>
          <a:xfrm>
            <a:off x="1074173" y="692331"/>
            <a:ext cx="10617083" cy="4243462"/>
          </a:xfrm>
          <a:prstGeom prst="rect">
            <a:avLst/>
          </a:prstGeom>
        </p:spPr>
        <p:txBody>
          <a:bodyPr vert="horz" lIns="91440" tIns="45720" rIns="91440" bIns="4572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he-IL" sz="2600" dirty="0" smtClean="0">
                <a:latin typeface="David" panose="020E0502060401010101" pitchFamily="34" charset="-79"/>
                <a:cs typeface="David" panose="020E0502060401010101" pitchFamily="34" charset="-79"/>
              </a:rPr>
              <a:t>מכאן התפתח רעיון הקבוצה השיתופית. כאמור בשנת 1910 הוקמה קבוצה באום ג'וני -  דגניה א' על ידי 12 צעירים שמאסו בתנאי הניצול והניכור בחוות כינרת. ניתן לומר שמאחורי הקמת הקיבוץ לא עמד מלכתחילה רעיון מסודר ומובנה, אלא הוא תולדה של התארגנות שניתן להגדירה כספונטנית ומאולתרת, בניסיון להתאים את מסגרות החיים והפעילות הכלכלית של קבוצות פועלים למציאות הקיימת מצד אחד ולצרכים והציפיות של חברי הקבוצות מצד שני. </a:t>
            </a:r>
          </a:p>
          <a:p>
            <a:endParaRPr lang="he-IL" sz="2600" dirty="0">
              <a:latin typeface="David" panose="020E0502060401010101" pitchFamily="34" charset="-79"/>
              <a:cs typeface="David" panose="020E0502060401010101" pitchFamily="34" charset="-79"/>
            </a:endParaRPr>
          </a:p>
        </p:txBody>
      </p:sp>
      <p:pic>
        <p:nvPicPr>
          <p:cNvPr id="8" name="תמונה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0345" y="3187337"/>
            <a:ext cx="5635544" cy="2759489"/>
          </a:xfrm>
          <a:prstGeom prst="rect">
            <a:avLst/>
          </a:prstGeom>
        </p:spPr>
      </p:pic>
    </p:spTree>
    <p:extLst>
      <p:ext uri="{BB962C8B-B14F-4D97-AF65-F5344CB8AC3E}">
        <p14:creationId xmlns:p14="http://schemas.microsoft.com/office/powerpoint/2010/main" val="2506621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0103"/>
            <a:ext cx="10704871" cy="5596860"/>
          </a:xfrm>
        </p:spPr>
        <p:txBody>
          <a:bodyPr>
            <a:normAutofit/>
          </a:bodyPr>
          <a:lstStyle/>
          <a:p>
            <a:r>
              <a:rPr lang="he-IL" sz="2600" dirty="0" smtClean="0">
                <a:latin typeface="David" panose="020E0502060401010101" pitchFamily="34" charset="-79"/>
                <a:cs typeface="David" panose="020E0502060401010101" pitchFamily="34" charset="-79"/>
              </a:rPr>
              <a:t>בשנות העשרים והשלושים המשיכה התנועה הקיבוצית להתפתח, הוקמו קבוצות נוספות, ונוכח חילוקי דעות בדבר אופייה של התנועה הקיבוצית, הוקמו מספר מודלים של קיבוצים (הקיבוץ המאוחד, תנועת השומר, הקיבוץ הארצי וחוות הכשרה (לימים תנועת הקיבוץ הדתי). בשנות ה-20 שיעור הגידול של האוכלוסיה הקיבוצית היה גדול פי חמישה בערך מזה של האוכלוסיה היהודית ככלל. </a:t>
            </a:r>
          </a:p>
          <a:p>
            <a:r>
              <a:rPr lang="he-IL" sz="2600" dirty="0" smtClean="0">
                <a:latin typeface="David" panose="020E0502060401010101" pitchFamily="34" charset="-79"/>
                <a:cs typeface="David" panose="020E0502060401010101" pitchFamily="34" charset="-79"/>
              </a:rPr>
              <a:t>בראשית שנת 1930 מנתה התנועה הקיבוצית 4,400 איש שהתחלקו בין 24 קבוצות ו-34 קבוצות עבודה. </a:t>
            </a:r>
          </a:p>
          <a:p>
            <a:r>
              <a:rPr lang="he-IL" sz="2600" dirty="0" smtClean="0">
                <a:latin typeface="David" panose="020E0502060401010101" pitchFamily="34" charset="-79"/>
                <a:cs typeface="David" panose="020E0502060401010101" pitchFamily="34" charset="-79"/>
              </a:rPr>
              <a:t>התקופה שבין אמצע שנות ה-30 עד להקמת המדינה היוותה תקופת התרחבות גדולה לתנועה הקיבוצית. שיעור האוכלוסיה הגיע לשיא של 7.2%. לאחר קום המדינה מנתה התנועה הקיבוצית 82,000 איש במסגרת 115 קיבוצים. </a:t>
            </a:r>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1237" y="4660324"/>
            <a:ext cx="5915852" cy="2043113"/>
          </a:xfrm>
          <a:prstGeom prst="rect">
            <a:avLst/>
          </a:prstGeom>
        </p:spPr>
      </p:pic>
    </p:spTree>
    <p:extLst>
      <p:ext uri="{BB962C8B-B14F-4D97-AF65-F5344CB8AC3E}">
        <p14:creationId xmlns:p14="http://schemas.microsoft.com/office/powerpoint/2010/main" val="28528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66805" y="978065"/>
            <a:ext cx="10468898" cy="4633298"/>
          </a:xfrm>
        </p:spPr>
        <p:txBody>
          <a:bodyPr>
            <a:normAutofit fontScale="85000" lnSpcReduction="20000"/>
          </a:bodyPr>
          <a:lstStyle/>
          <a:p>
            <a:endParaRPr lang="he-IL" dirty="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ניתן להבחין כי הקיבוצים היוו אבן יסוד בעיצוב הביטחון הלאומי של היישוב היהודי וכהכנה לקראת המדינה שבדרך ביחס לכלל מרכיבי הביטחון הלאומי. </a:t>
            </a:r>
          </a:p>
          <a:p>
            <a:endParaRPr lang="he-IL" sz="3000" dirty="0" smtClean="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במישור הביטחוני - קיבוצים רבים שימשו בסיסים לפלוגות הפלמ"ח וחצרותיהם שימשו מסתור (סליק)</a:t>
            </a:r>
            <a:r>
              <a:rPr lang="en-US" sz="3000" dirty="0" smtClean="0">
                <a:latin typeface="David" panose="020E0502060401010101" pitchFamily="34" charset="-79"/>
                <a:cs typeface="David" panose="020E0502060401010101" pitchFamily="34" charset="-79"/>
              </a:rPr>
              <a:t> </a:t>
            </a:r>
            <a:r>
              <a:rPr lang="he-IL" sz="3000" dirty="0" smtClean="0">
                <a:latin typeface="David" panose="020E0502060401010101" pitchFamily="34" charset="-79"/>
                <a:cs typeface="David" panose="020E0502060401010101" pitchFamily="34" charset="-79"/>
              </a:rPr>
              <a:t>לאמצעי לחימה ונשק. תרומה נוספת של הקיבוצים במישור הביטחוני נוגעת לעיצוב גבולות היישוב נוכח התיישבות באזורי ספר, בצפון ובדרום. </a:t>
            </a:r>
          </a:p>
          <a:p>
            <a:endParaRPr lang="he-IL" sz="3000" dirty="0" smtClean="0">
              <a:latin typeface="David" panose="020E0502060401010101" pitchFamily="34" charset="-79"/>
              <a:cs typeface="David" panose="020E0502060401010101" pitchFamily="34" charset="-79"/>
            </a:endParaRPr>
          </a:p>
          <a:p>
            <a:r>
              <a:rPr lang="he-IL" sz="3000" dirty="0" smtClean="0">
                <a:latin typeface="David" panose="020E0502060401010101" pitchFamily="34" charset="-79"/>
                <a:cs typeface="David" panose="020E0502060401010101" pitchFamily="34" charset="-79"/>
              </a:rPr>
              <a:t>במישור החברתי - בקיבוץ התפתחה חברה שביקשה ליצור עולם שוויוני המושתת על ערכים סוציאליסטיים. בין השאר תרמו הקיבוצים לקליטת עלייה, קידשו את העבודה היצרנית. היוותה משענת פוליטית לכוחות המתקדמים במדינה שנאבקו על הגמוניה פועלית חלוצית עממית. כל אחת מתנועות הקיבוצים שימשה חוט שדרה לשלוש מפלגות הפועלים שקמו. </a:t>
            </a:r>
          </a:p>
        </p:txBody>
      </p:sp>
      <p:sp>
        <p:nvSpPr>
          <p:cNvPr id="4" name="TextBox 3"/>
          <p:cNvSpPr txBox="1"/>
          <p:nvPr/>
        </p:nvSpPr>
        <p:spPr>
          <a:xfrm>
            <a:off x="2976494" y="304799"/>
            <a:ext cx="6855765" cy="584775"/>
          </a:xfrm>
          <a:prstGeom prst="rect">
            <a:avLst/>
          </a:prstGeom>
          <a:noFill/>
        </p:spPr>
        <p:txBody>
          <a:bodyPr wrap="square" rtlCol="1">
            <a:spAutoFit/>
          </a:bodyPr>
          <a:lstStyle/>
          <a:p>
            <a:r>
              <a:rPr lang="he-IL" sz="3200" dirty="0" smtClean="0">
                <a:latin typeface="David" panose="020E0502060401010101" pitchFamily="34" charset="-79"/>
                <a:cs typeface="David" panose="020E0502060401010101" pitchFamily="34" charset="-79"/>
              </a:rPr>
              <a:t>תרומת הקיבוצים לביטחון הלאומי – כללי</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9963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964830" y="340592"/>
            <a:ext cx="10547555" cy="4820111"/>
          </a:xfrm>
        </p:spPr>
        <p:txBody>
          <a:bodyPr/>
          <a:lstStyle/>
          <a:p>
            <a:pPr lvl="0"/>
            <a:r>
              <a:rPr lang="he-IL" sz="2600" dirty="0" smtClean="0">
                <a:latin typeface="David" panose="020E0502060401010101" pitchFamily="34" charset="-79"/>
                <a:cs typeface="David" panose="020E0502060401010101" pitchFamily="34" charset="-79"/>
              </a:rPr>
              <a:t>במישור הכלכלי – הקיבוצים החלו כתנועה חקלאית ועם השנים התרחבו גם לתחום התעשייתי. </a:t>
            </a:r>
          </a:p>
          <a:p>
            <a:pPr lvl="0"/>
            <a:r>
              <a:rPr lang="he-IL" sz="2600" dirty="0" smtClean="0">
                <a:latin typeface="David" panose="020E0502060401010101" pitchFamily="34" charset="-79"/>
                <a:cs typeface="David" panose="020E0502060401010101" pitchFamily="34" charset="-79"/>
              </a:rPr>
              <a:t>ניתן </a:t>
            </a:r>
            <a:r>
              <a:rPr lang="he-IL" sz="2600" dirty="0">
                <a:latin typeface="David" panose="020E0502060401010101" pitchFamily="34" charset="-79"/>
                <a:cs typeface="David" panose="020E0502060401010101" pitchFamily="34" charset="-79"/>
              </a:rPr>
              <a:t>לומר </a:t>
            </a:r>
            <a:r>
              <a:rPr lang="he-IL" sz="2600" dirty="0" err="1">
                <a:latin typeface="David" panose="020E0502060401010101" pitchFamily="34" charset="-79"/>
                <a:cs typeface="David" panose="020E0502060401010101" pitchFamily="34" charset="-79"/>
              </a:rPr>
              <a:t>איפוא</a:t>
            </a:r>
            <a:r>
              <a:rPr lang="he-IL" sz="2600" dirty="0">
                <a:latin typeface="David" panose="020E0502060401010101" pitchFamily="34" charset="-79"/>
                <a:cs typeface="David" panose="020E0502060401010101" pitchFamily="34" charset="-79"/>
              </a:rPr>
              <a:t> שהתנועה הקיבוצית שימשה, בשנים שטרם קום המדינה,  כוח  מוביל בהתיישבות, בחקלאות, בביטחון ובהיערכות לקראת ההכרעות המדיניות, והכל כפי שנפרט להלן. </a:t>
            </a:r>
          </a:p>
          <a:p>
            <a:endParaRPr lang="he-IL" dirty="0"/>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3064" y="2612102"/>
            <a:ext cx="7024842" cy="3274143"/>
          </a:xfrm>
          <a:prstGeom prst="rect">
            <a:avLst/>
          </a:prstGeom>
          <a:ln>
            <a:noFill/>
          </a:ln>
          <a:effectLst>
            <a:softEdge rad="112500"/>
          </a:effectLst>
        </p:spPr>
      </p:pic>
    </p:spTree>
    <p:extLst>
      <p:ext uri="{BB962C8B-B14F-4D97-AF65-F5344CB8AC3E}">
        <p14:creationId xmlns:p14="http://schemas.microsoft.com/office/powerpoint/2010/main" val="56867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838199" y="581892"/>
            <a:ext cx="10518059" cy="3419838"/>
          </a:xfrm>
        </p:spPr>
        <p:txBody>
          <a:bodyPr>
            <a:normAutofit fontScale="92500" lnSpcReduction="10000"/>
          </a:bodyPr>
          <a:lstStyle/>
          <a:p>
            <a:pPr marL="0" indent="0">
              <a:buNone/>
            </a:pPr>
            <a:r>
              <a:rPr lang="he-IL" sz="3600" b="1" dirty="0" smtClean="0">
                <a:latin typeface="David" panose="020E0502060401010101" pitchFamily="34" charset="-79"/>
                <a:cs typeface="David" panose="020E0502060401010101" pitchFamily="34" charset="-79"/>
              </a:rPr>
              <a:t>תרומת הקיבוצים בהיבט הביטחוני</a:t>
            </a:r>
          </a:p>
          <a:p>
            <a:endParaRPr lang="he-IL" dirty="0" smtClean="0">
              <a:latin typeface="David" panose="020E0502060401010101" pitchFamily="34" charset="-79"/>
              <a:cs typeface="David" panose="020E0502060401010101" pitchFamily="34" charset="-79"/>
            </a:endParaRPr>
          </a:p>
          <a:p>
            <a:r>
              <a:rPr lang="he-IL" dirty="0" smtClean="0">
                <a:latin typeface="David" panose="020E0502060401010101" pitchFamily="34" charset="-79"/>
                <a:cs typeface="David" panose="020E0502060401010101" pitchFamily="34" charset="-79"/>
              </a:rPr>
              <a:t>חומה ומגדל – דוגמה להשפעה הקיבוצית בכל הנוגע לעיצוב גבולות המדינה. מדובר בתכנית שהתגבשה בשנים 1936 – 1939 ובמסגרתה נערכו מבצעי התיישבות כתגובה לפרעות שביצעו הערבים ביישוב היהודי ונועדו לקבוע 'עובדות' בשטח על מנת להרחיב את גבולות ההתיישבות העברית (המדינה היהודית שבדרך)), מתוך הבנה כי ההסדר המדיני בארץ ישראל יהיה במידה רבה פועל יוצא של הפריסה הדמוגרפית והצביון הפוליטי של היישוב. את התכנית הוביל ארגון ההגנה, על פי תכנית של מוסדות הישוב, אולם מי שנטלו בו חלק היו בעיקר הקיבוצים.</a:t>
            </a:r>
            <a:endParaRPr lang="he-IL" dirty="0">
              <a:latin typeface="David" panose="020E0502060401010101" pitchFamily="34" charset="-79"/>
              <a:cs typeface="David" panose="020E0502060401010101" pitchFamily="34" charset="-79"/>
            </a:endParaRPr>
          </a:p>
          <a:p>
            <a:endParaRPr lang="he-IL" sz="5100" dirty="0" smtClean="0"/>
          </a:p>
          <a:p>
            <a:endParaRPr lang="he-IL" dirty="0" smtClean="0"/>
          </a:p>
        </p:txBody>
      </p:sp>
      <p:pic>
        <p:nvPicPr>
          <p:cNvPr id="2" name="תמונה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9242" y="4227871"/>
            <a:ext cx="8099325" cy="2349910"/>
          </a:xfrm>
          <a:prstGeom prst="rect">
            <a:avLst/>
          </a:prstGeom>
        </p:spPr>
      </p:pic>
    </p:spTree>
    <p:extLst>
      <p:ext uri="{BB962C8B-B14F-4D97-AF65-F5344CB8AC3E}">
        <p14:creationId xmlns:p14="http://schemas.microsoft.com/office/powerpoint/2010/main" val="6667167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19495</TotalTime>
  <Words>2474</Words>
  <Application>Microsoft Office PowerPoint</Application>
  <PresentationFormat>מסך רחב</PresentationFormat>
  <Paragraphs>79</Paragraphs>
  <Slides>22</Slides>
  <Notes>4</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22</vt:i4>
      </vt:variant>
    </vt:vector>
  </HeadingPairs>
  <TitlesOfParts>
    <vt:vector size="28" baseType="lpstr">
      <vt:lpstr>Arial</vt:lpstr>
      <vt:lpstr>Calibri</vt:lpstr>
      <vt:lpstr>Calibri Light</vt:lpstr>
      <vt:lpstr>David</vt:lpstr>
      <vt:lpstr>Times New Roman</vt:lpstr>
      <vt:lpstr>ערכת נושא Office</vt:lpstr>
      <vt:lpstr> הקיבוצים ותרומתם לביטחון הלאומי של היישוב היהודי בארץ ישראל טרם הקמת המדינה  מטלת קורס: הגיאוגרפיה של הביטחון הלאומי מנחה: פרופ' יוסי בן ארצי   מגישות: רחל שני ומאיה גולדשמידט המכללה לביטחון לאומי   מחזור מ"ו  יוני 2019</vt:lpstr>
      <vt:lpstr>רקע היסטורי תאורטי</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תרומת הקיבוצים לכלכלת הישוב ומדינת ישראל</vt:lpstr>
      <vt:lpstr>מצגת של PowerPoint‏</vt:lpstr>
      <vt:lpstr>מצגת של PowerPoint‏</vt:lpstr>
      <vt:lpstr>מצגת של PowerPoint‏</vt:lpstr>
      <vt:lpstr>תרומתם החברתית של הקיבוצים להתפתחות היישוב </vt:lpstr>
      <vt:lpstr>מצגת של PowerPoint‏</vt:lpstr>
      <vt:lpstr>מצגת של PowerPoint‏</vt:lpstr>
      <vt:lpstr>סיכום </vt:lpstr>
      <vt:lpstr>ביבליוגרפיה</vt:lpstr>
    </vt:vector>
  </TitlesOfParts>
  <Company>IDF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הקיבוצים ותרומתם לביטחון הלאומי של מדינת ישראל  קורס גיאוגרפיה של הביטחון הלאומי מנחה: פרופ' יוסי בן ארצי  מגישות: רחל שני ומאיה גולדשמידט</dc:title>
  <dc:creator>u26615</dc:creator>
  <cp:lastModifiedBy>u26615</cp:lastModifiedBy>
  <cp:revision>111</cp:revision>
  <dcterms:created xsi:type="dcterms:W3CDTF">2019-05-22T10:49:54Z</dcterms:created>
  <dcterms:modified xsi:type="dcterms:W3CDTF">2019-06-10T08:35:53Z</dcterms:modified>
</cp:coreProperties>
</file>