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83" r:id="rId3"/>
    <p:sldId id="329" r:id="rId4"/>
    <p:sldId id="330" r:id="rId5"/>
    <p:sldId id="327" r:id="rId6"/>
    <p:sldId id="331" r:id="rId7"/>
    <p:sldId id="326" r:id="rId8"/>
    <p:sldId id="324" r:id="rId9"/>
    <p:sldId id="328" r:id="rId10"/>
    <p:sldId id="320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766"/>
    <a:srgbClr val="2C9CD4"/>
    <a:srgbClr val="56AFDC"/>
    <a:srgbClr val="66CCFF"/>
    <a:srgbClr val="5FB7D3"/>
    <a:srgbClr val="40C6F2"/>
    <a:srgbClr val="33CCFF"/>
    <a:srgbClr val="0099FF"/>
    <a:srgbClr val="99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75666" autoAdjust="0"/>
  </p:normalViewPr>
  <p:slideViewPr>
    <p:cSldViewPr snapToGrid="0" showGuides="1">
      <p:cViewPr varScale="1">
        <p:scale>
          <a:sx n="116" d="100"/>
          <a:sy n="116" d="100"/>
        </p:scale>
        <p:origin x="147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78991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FbMetali" pitchFamily="18" charset="-79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62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730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237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530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383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he-IL" b="1" dirty="0" smtClean="0"/>
              <a:t>מענה להתקנת</a:t>
            </a:r>
            <a:r>
              <a:rPr lang="he-IL" b="1" baseline="0" dirty="0" smtClean="0"/>
              <a:t> </a:t>
            </a:r>
            <a:r>
              <a:rPr lang="en-US" b="1" baseline="0" dirty="0" smtClean="0"/>
              <a:t>KS</a:t>
            </a:r>
            <a:r>
              <a:rPr lang="he-IL" b="1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לקיחת</a:t>
            </a:r>
            <a:r>
              <a:rPr lang="he-IL" baseline="0" dirty="0" smtClean="0"/>
              <a:t> אריות על תקלות בשרת להן לא יינתן מענה טכנולוגי ע"י מייקרוסופט (פצים, ליקוי אבט"מ).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קביעת לוחות זמנים להעברת ה </a:t>
            </a:r>
            <a:r>
              <a:rPr lang="en-US" baseline="0" dirty="0" smtClean="0"/>
              <a:t>KS</a:t>
            </a:r>
            <a:r>
              <a:rPr lang="he-IL" baseline="0" dirty="0" smtClean="0"/>
              <a:t>ים לסביבות חדשות יותר.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יישום פתרון העברת קבצים בין ה </a:t>
            </a:r>
            <a:r>
              <a:rPr lang="en-US" baseline="0" dirty="0" smtClean="0"/>
              <a:t>KS</a:t>
            </a:r>
            <a:r>
              <a:rPr lang="he-IL" baseline="0" dirty="0" smtClean="0"/>
              <a:t>ים לבין השרתים הקדמיים- לא יינתן פתרון </a:t>
            </a:r>
            <a:r>
              <a:rPr lang="en-US" baseline="0" dirty="0" smtClean="0"/>
              <a:t>SMB</a:t>
            </a:r>
            <a:r>
              <a:rPr lang="he-IL" baseline="0" dirty="0" smtClean="0"/>
              <a:t> בין השרתים. על מטריקס לפתח פתרון שמבוסס על העברת קבצים מאובטחת בין השרתים. (</a:t>
            </a:r>
            <a:r>
              <a:rPr lang="en-US" baseline="0" dirty="0" smtClean="0"/>
              <a:t>FTP</a:t>
            </a:r>
            <a:r>
              <a:rPr lang="he-IL" baseline="0" dirty="0" smtClean="0"/>
              <a:t>)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163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1595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20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504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837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FbMetali" pitchFamily="18" charset="-79"/>
          <a:ea typeface="FbMetali" pitchFamily="18" charset="-79"/>
          <a:cs typeface="FbMetali" pitchFamily="18" charset="-79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FbMetali" pitchFamily="18" charset="-79"/>
          <a:ea typeface="FbMetali" pitchFamily="18" charset="-79"/>
          <a:cs typeface="FbMetali" pitchFamily="18" charset="-79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לוגו גוב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708" y="793600"/>
            <a:ext cx="5120584" cy="35563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5162550" y="687134"/>
            <a:ext cx="1690814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3600" dirty="0" smtClean="0">
                <a:solidFill>
                  <a:schemeClr val="bg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תודה</a:t>
            </a:r>
            <a:endParaRPr lang="en" sz="3600" dirty="0">
              <a:solidFill>
                <a:schemeClr val="bg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762000" y="2029714"/>
            <a:ext cx="5337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/>
            <a:endParaRPr lang="en" sz="3200" dirty="0">
              <a:solidFill>
                <a:schemeClr val="bg2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6335205" y="2154793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sp>
        <p:nvSpPr>
          <p:cNvPr id="21" name="אליפסה 20"/>
          <p:cNvSpPr/>
          <p:nvPr/>
        </p:nvSpPr>
        <p:spPr>
          <a:xfrm>
            <a:off x="6624936" y="1482672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sp>
        <p:nvSpPr>
          <p:cNvPr id="25" name="אליפסה 24"/>
          <p:cNvSpPr/>
          <p:nvPr/>
        </p:nvSpPr>
        <p:spPr>
          <a:xfrm>
            <a:off x="6913764" y="823261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grpSp>
        <p:nvGrpSpPr>
          <p:cNvPr id="2" name="קבוצה 10"/>
          <p:cNvGrpSpPr/>
          <p:nvPr/>
        </p:nvGrpSpPr>
        <p:grpSpPr>
          <a:xfrm>
            <a:off x="0" y="2592000"/>
            <a:ext cx="6999486" cy="4861220"/>
            <a:chOff x="0" y="2592000"/>
            <a:chExt cx="6999486" cy="4861220"/>
          </a:xfrm>
        </p:grpSpPr>
        <p:pic>
          <p:nvPicPr>
            <p:cNvPr id="17" name="תמונה 16" descr="לוגו גוב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592000"/>
              <a:ext cx="6999486" cy="4861220"/>
            </a:xfrm>
            <a:prstGeom prst="rect">
              <a:avLst/>
            </a:prstGeom>
          </p:spPr>
        </p:pic>
        <p:sp>
          <p:nvSpPr>
            <p:cNvPr id="10" name="מלבן 9"/>
            <p:cNvSpPr/>
            <p:nvPr/>
          </p:nvSpPr>
          <p:spPr>
            <a:xfrm>
              <a:off x="388620" y="3360420"/>
              <a:ext cx="3863340" cy="731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400050" y="3520440"/>
              <a:ext cx="400050" cy="731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8" grpId="0" animBg="1"/>
      <p:bldP spid="21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345989" y="1049761"/>
            <a:ext cx="7022110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אירוח בממשל זמין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3443419" y="406020"/>
            <a:ext cx="4134363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נושאים לדיון:</a:t>
            </a:r>
            <a:endParaRPr lang="en" sz="36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749643" y="2356695"/>
            <a:ext cx="6100430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חדש- סטטוס ותכנית עבודה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307273" y="183557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597004" y="116345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7885832" y="504047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021523" y="251185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2402424" y="3009535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אליפסה 10"/>
          <p:cNvSpPr/>
          <p:nvPr/>
        </p:nvSpPr>
        <p:spPr>
          <a:xfrm>
            <a:off x="6688667" y="323286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34"/>
          <p:cNvSpPr txBox="1"/>
          <p:nvPr/>
        </p:nvSpPr>
        <p:spPr>
          <a:xfrm>
            <a:off x="1933407" y="3741055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-US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SLA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231467" y="389794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1"/>
          <p:cNvSpPr txBox="1"/>
          <p:nvPr/>
        </p:nvSpPr>
        <p:spPr>
          <a:xfrm>
            <a:off x="2260384" y="1654384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מילואים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5" grpId="0"/>
      <p:bldP spid="10" grpId="0" animBg="1"/>
      <p:bldP spid="12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2741917" y="769662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אירוח 36 אתרי צה"ל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1227443" y="125921"/>
            <a:ext cx="6605714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צה"ל- שירותי אירוח בממשל זמין:</a:t>
            </a:r>
            <a:endParaRPr lang="en" sz="36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334534" y="1468501"/>
            <a:ext cx="5992906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24 אתרי הזנת תוכן (</a:t>
            </a:r>
            <a:r>
              <a:rPr lang="en-US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KS</a:t>
            </a: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)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562647" y="155548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852378" y="88335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8141206" y="223948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276897" y="2231755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378941" y="2087626"/>
            <a:ext cx="6615124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תחזוקת 114 </a:t>
            </a: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שרתים ב 4 סביבות:</a:t>
            </a:r>
          </a:p>
          <a:p>
            <a:pPr marL="571500" lvl="0" indent="-571500" algn="r" rtl="1"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אכ"א</a:t>
            </a:r>
          </a:p>
          <a:p>
            <a:pPr marL="571500" lvl="0" indent="-571500" algn="r" rtl="1"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מטריקס</a:t>
            </a:r>
          </a:p>
          <a:p>
            <a:pPr marL="571500" lvl="0" indent="-571500" algn="r" rtl="1"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מילואים</a:t>
            </a:r>
          </a:p>
          <a:p>
            <a:pPr marL="571500" lvl="0" indent="-571500" algn="r" rtl="1"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3377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367482" y="1140375"/>
            <a:ext cx="6181847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העלאת 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אתר מפקדים- אימפרבה וביצועים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413687" y="49663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מילואים:</a:t>
            </a:r>
            <a:endParaRPr lang="en" sz="32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153298" y="1839214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השלמת הקמת מערכת ניטור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double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במפקדים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488503" y="192619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778234" y="1254072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8067062" y="594661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202753" y="260246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902066" y="3364467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34"/>
          <p:cNvSpPr txBox="1"/>
          <p:nvPr/>
        </p:nvSpPr>
        <p:spPr>
          <a:xfrm>
            <a:off x="1581670" y="2544799"/>
            <a:ext cx="5503479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מעבר סופי על תפיסת התפעול כולל ממר"מ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Shape 34"/>
          <p:cNvSpPr txBox="1"/>
          <p:nvPr/>
        </p:nvSpPr>
        <p:spPr>
          <a:xfrm>
            <a:off x="1729645" y="3271373"/>
            <a:ext cx="4947304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 העברת קבצים אדום-שחור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283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3" grpId="0" animBg="1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2568924" y="777903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הושלמה בניית תשתית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314838" y="134162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דף חדש:</a:t>
            </a:r>
            <a:endParaRPr lang="en" sz="32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054449" y="1476742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ייצור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mix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389654" y="1563721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679385" y="89160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7968213" y="232189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103904" y="2239996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803217" y="3001995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1503410" y="2180606"/>
            <a:ext cx="5421106" cy="6037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כרטיס חכם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" name="Shape 34"/>
          <p:cNvSpPr txBox="1"/>
          <p:nvPr/>
        </p:nvSpPr>
        <p:spPr>
          <a:xfrm>
            <a:off x="1598141" y="2917893"/>
            <a:ext cx="4959787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צ'טים 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קדמית ואחורית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אליפסה 10"/>
          <p:cNvSpPr/>
          <p:nvPr/>
        </p:nvSpPr>
        <p:spPr>
          <a:xfrm>
            <a:off x="6395323" y="376399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34"/>
          <p:cNvSpPr txBox="1"/>
          <p:nvPr/>
        </p:nvSpPr>
        <p:spPr>
          <a:xfrm>
            <a:off x="0" y="3679892"/>
            <a:ext cx="6150034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הותקנו האתרים: זימון תורים, מב"ל ומערכות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אליפסה 10"/>
          <p:cNvSpPr/>
          <p:nvPr/>
        </p:nvSpPr>
        <p:spPr>
          <a:xfrm>
            <a:off x="5939322" y="445184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34"/>
          <p:cNvSpPr txBox="1"/>
          <p:nvPr/>
        </p:nvSpPr>
        <p:spPr>
          <a:xfrm>
            <a:off x="0" y="4431231"/>
            <a:ext cx="5849355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מתן מענה לסוגיית התקנת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KS</a:t>
            </a: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על שרת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win2003 server</a:t>
            </a: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(EOL)</a:t>
            </a:r>
            <a:endParaRPr lang="en" sz="20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883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3" grpId="0" animBg="1"/>
      <p:bldP spid="14" grpId="0"/>
      <p:bldP spid="16" grpId="0"/>
      <p:bldP spid="19" grpId="0" animBg="1"/>
      <p:bldP spid="20" grpId="0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589903" y="884997"/>
            <a:ext cx="589352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בוצע מיפוי כל 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האתרים ע"י 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קפ"ט מערכות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347787" y="241256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חדש- תכנית עבודה שנתית: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22422" y="1583836"/>
            <a:ext cx="7047354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העברת כל האתרים מהסביבות של צה"ל ומטריקס לזיכוי לפני התקנה</a:t>
            </a:r>
            <a:endParaRPr lang="en" sz="20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422603" y="1670815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712334" y="99869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8001162" y="339283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136853" y="234709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836166" y="310908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1235055" y="2247792"/>
            <a:ext cx="5743457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תיאום בדיקות אבטחת מידע עבור כל האתרים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Shape 34"/>
          <p:cNvSpPr txBox="1"/>
          <p:nvPr/>
        </p:nvSpPr>
        <p:spPr>
          <a:xfrm>
            <a:off x="1076804" y="3027312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בדיקת ניטור הסביבה לאחר ההקמה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735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3" grpId="0" animBg="1"/>
      <p:bldP spid="1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3432089" y="14920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חדש- סביבות בייצור: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Shape 33"/>
          <p:cNvSpPr txBox="1"/>
          <p:nvPr/>
        </p:nvSpPr>
        <p:spPr>
          <a:xfrm>
            <a:off x="74140" y="4629888"/>
            <a:ext cx="7463479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עבור סביבות מצפן ומטריקס תוקם סביבת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stage</a:t>
            </a:r>
            <a:r>
              <a:rPr lang="he-IL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ובה שרת קדמי אחד בכל סביבה </a:t>
            </a:r>
            <a:endParaRPr lang="en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07" y="824924"/>
            <a:ext cx="5535386" cy="378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47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514475" y="1140375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בוצע מיפוי האתרים ושרתי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1260389" y="49663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0" y="1839214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הותקנו רכיבי ניטור על השרתים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6335205" y="192619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6624936" y="1254072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6913764" y="594661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6049455" y="260246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34"/>
          <p:cNvSpPr txBox="1"/>
          <p:nvPr/>
        </p:nvSpPr>
        <p:spPr>
          <a:xfrm>
            <a:off x="-107092" y="2555437"/>
            <a:ext cx="6038944" cy="6186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הוגדרו השירותים והאתרים ע"פ דרישות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5748768" y="3364467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268861" y="3232662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נבדקה מערכת 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הניטור על הסביבות ו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KS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ים 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5116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7" grpId="0"/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3443424" y="-88260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SLA</a:t>
            </a: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04788"/>
              </p:ext>
            </p:extLst>
          </p:nvPr>
        </p:nvGraphicFramePr>
        <p:xfrm>
          <a:off x="164757" y="504338"/>
          <a:ext cx="8854651" cy="47179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64381"/>
                <a:gridCol w="1944130"/>
                <a:gridCol w="1853513"/>
                <a:gridCol w="1416908"/>
                <a:gridCol w="1375719"/>
              </a:tblGrid>
              <a:tr h="194266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קריטריון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זהב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כסף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ארד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00991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 שעה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418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תחילת טיפול דרג ב'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10 דק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לשעות הפעילות – 30 דק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60 דק'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4 שעות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4 שעות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לשעה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לארבע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ליום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93146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קריטית שאינה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שעתיים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30 דק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60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שעתיים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4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עדכון שוטף של הלקוח בסטטוס התקלה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לשעתיים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ליום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90904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לא קריטית שאינה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15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 שעה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תחילת טיפול דרג ב'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–4 שעות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יום הפעילות הבא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 ימי עבודה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 פעילות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תיעדוף משימות פשוטות בתכנית עבודה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(מתייחס לשוטף. פרויקטים מתוזמנים לפי גאנט בנפרד)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יומיים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שבועיים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טווח של 3 עד שבועות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דוחות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(דוח תקיפות, דוח תקלות)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לחודש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לרבעון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למחצית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418482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גיבויים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 (מקומי +חוץ אתרי)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גיבוי לקלטות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ב- 2015 </a:t>
                      </a:r>
                      <a:r>
                        <a:rPr lang="en-US" sz="1000" dirty="0">
                          <a:effectLst/>
                        </a:rPr>
                        <a:t>DR</a:t>
                      </a:r>
                      <a:r>
                        <a:rPr lang="he-IL" sz="1000" dirty="0">
                          <a:effectLst/>
                        </a:rPr>
                        <a:t> לפי דרישה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55787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זמינות, חווית משתמש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ניטור זמינות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823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רמת זמינות *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99.2%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1145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בדיקות עומסים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לחצי שנה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  <a:tr h="418482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הערות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יישום זהב צריך להיות בשרידות מלאה (אפליקציה ובסיס נתונים)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88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ממשל זמין">
      <a:majorFont>
        <a:latin typeface="Calibri"/>
        <a:ea typeface=""/>
        <a:cs typeface="FbMetali"/>
      </a:majorFont>
      <a:minorFont>
        <a:latin typeface="Calibri Light"/>
        <a:ea typeface=""/>
        <a:cs typeface="FbMetal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526</Words>
  <Application>Microsoft Office PowerPoint</Application>
  <PresentationFormat>On-screen Show (16:9)</PresentationFormat>
  <Paragraphs>124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FbMetali</vt:lpstr>
      <vt:lpstr>Times New Roman</vt:lpstr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Keren Katsir Stiebel</dc:creator>
  <cp:lastModifiedBy>Noga Walker</cp:lastModifiedBy>
  <cp:revision>211</cp:revision>
  <dcterms:modified xsi:type="dcterms:W3CDTF">2015-03-24T08:59:54Z</dcterms:modified>
</cp:coreProperties>
</file>