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950" r:id="rId4"/>
  </p:sldMasterIdLst>
  <p:notesMasterIdLst>
    <p:notesMasterId r:id="rId19"/>
  </p:notesMasterIdLst>
  <p:handoutMasterIdLst>
    <p:handoutMasterId r:id="rId20"/>
  </p:handoutMasterIdLst>
  <p:sldIdLst>
    <p:sldId id="554" r:id="rId5"/>
    <p:sldId id="865" r:id="rId6"/>
    <p:sldId id="850" r:id="rId7"/>
    <p:sldId id="781" r:id="rId8"/>
    <p:sldId id="799" r:id="rId9"/>
    <p:sldId id="784" r:id="rId10"/>
    <p:sldId id="891" r:id="rId11"/>
    <p:sldId id="881" r:id="rId12"/>
    <p:sldId id="887" r:id="rId13"/>
    <p:sldId id="888" r:id="rId14"/>
    <p:sldId id="889" r:id="rId15"/>
    <p:sldId id="890" r:id="rId16"/>
    <p:sldId id="886" r:id="rId17"/>
    <p:sldId id="892" r:id="rId18"/>
  </p:sldIdLst>
  <p:sldSz cx="12192000" cy="6858000"/>
  <p:notesSz cx="6724650" cy="9774238"/>
  <p:embeddedFontLst>
    <p:embeddedFont>
      <p:font typeface="Arial Black" panose="020B0A04020102020204" pitchFamily="3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eebo" panose="00000500000000000000" pitchFamily="2" charset="-79"/>
      <p:regular r:id="rId26"/>
      <p:bold r:id="rId27"/>
    </p:embeddedFont>
    <p:embeddedFont>
      <p:font typeface="Heebo Black" panose="00000A00000000000000" pitchFamily="2" charset="-79"/>
      <p:bold r:id="rId28"/>
    </p:embeddedFont>
    <p:embeddedFont>
      <p:font typeface="Heebo Medium" panose="00000600000000000000" pitchFamily="2" charset="-79"/>
      <p:regular r:id="rId29"/>
    </p:embeddedFont>
    <p:embeddedFont>
      <p:font typeface="Rockwell" panose="02060603020205020403" pitchFamily="18" charset="0"/>
      <p:regular r:id="rId30"/>
      <p:bold r:id="rId31"/>
      <p:italic r:id="rId32"/>
      <p:boldItalic r:id="rId33"/>
    </p:embeddedFont>
    <p:embeddedFont>
      <p:font typeface="Segoe UI Semilight" panose="020B0402040204020203" pitchFamily="34" charset="0"/>
      <p:regular r:id="rId34"/>
      <p:italic r:id="rId35"/>
    </p:embeddedFont>
  </p:embeddedFontLst>
  <p:custShowLst>
    <p:custShow name="תמרון רב זרועי" id="0">
      <p:sldLst/>
    </p:custShow>
  </p:custShow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559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  <p15:guide id="4" pos="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5005845" initials="s" lastIdx="3" clrIdx="0">
    <p:extLst>
      <p:ext uri="{19B8F6BF-5375-455C-9EA6-DF929625EA0E}">
        <p15:presenceInfo xmlns:p15="http://schemas.microsoft.com/office/powerpoint/2012/main" userId="s500584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EFF6"/>
    <a:srgbClr val="C2BEFB"/>
    <a:srgbClr val="477258"/>
    <a:srgbClr val="92E9B5"/>
    <a:srgbClr val="FFFFFF"/>
    <a:srgbClr val="AEE1FF"/>
    <a:srgbClr val="2E3662"/>
    <a:srgbClr val="2A3A65"/>
    <a:srgbClr val="293A5C"/>
    <a:srgbClr val="519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46" autoAdjust="0"/>
    <p:restoredTop sz="96187" autoAdjust="0"/>
  </p:normalViewPr>
  <p:slideViewPr>
    <p:cSldViewPr snapToGrid="0" showGuides="1">
      <p:cViewPr varScale="1">
        <p:scale>
          <a:sx n="54" d="100"/>
          <a:sy n="54" d="100"/>
        </p:scale>
        <p:origin x="1132" y="40"/>
      </p:cViewPr>
      <p:guideLst>
        <p:guide pos="7559"/>
        <p:guide orient="horz" pos="2183"/>
        <p:guide pos="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76"/>
    </p:cViewPr>
  </p:sorterViewPr>
  <p:notesViewPr>
    <p:cSldViewPr snapToGrid="0">
      <p:cViewPr varScale="1">
        <p:scale>
          <a:sx n="75" d="100"/>
          <a:sy n="75" d="100"/>
        </p:scale>
        <p:origin x="211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09903" y="2"/>
            <a:ext cx="2914748" cy="490743"/>
          </a:xfrm>
          <a:prstGeom prst="rect">
            <a:avLst/>
          </a:prstGeom>
        </p:spPr>
        <p:txBody>
          <a:bodyPr vert="horz" lIns="90189" tIns="45094" rIns="90189" bIns="45094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1" y="2"/>
            <a:ext cx="2914748" cy="490743"/>
          </a:xfrm>
          <a:prstGeom prst="rect">
            <a:avLst/>
          </a:prstGeom>
        </p:spPr>
        <p:txBody>
          <a:bodyPr vert="horz" lIns="90189" tIns="45094" rIns="90189" bIns="45094" rtlCol="1"/>
          <a:lstStyle>
            <a:lvl1pPr algn="l">
              <a:defRPr sz="1200"/>
            </a:lvl1pPr>
          </a:lstStyle>
          <a:p>
            <a:fld id="{75EAD89D-2DA9-4D77-8245-DC1AF7A6A930}" type="datetimeFigureOut">
              <a:rPr lang="he-IL" smtClean="0"/>
              <a:t>ט"ו/חשון/תש"פ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09903" y="9283495"/>
            <a:ext cx="2914748" cy="490743"/>
          </a:xfrm>
          <a:prstGeom prst="rect">
            <a:avLst/>
          </a:prstGeom>
        </p:spPr>
        <p:txBody>
          <a:bodyPr vert="horz" lIns="90189" tIns="45094" rIns="90189" bIns="45094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1" y="9283495"/>
            <a:ext cx="2914748" cy="490743"/>
          </a:xfrm>
          <a:prstGeom prst="rect">
            <a:avLst/>
          </a:prstGeom>
        </p:spPr>
        <p:txBody>
          <a:bodyPr vert="horz" lIns="90189" tIns="45094" rIns="90189" bIns="45094" rtlCol="1" anchor="b"/>
          <a:lstStyle>
            <a:lvl1pPr algn="l">
              <a:defRPr sz="1200"/>
            </a:lvl1pPr>
          </a:lstStyle>
          <a:p>
            <a:fld id="{A489BDEE-295B-43BB-94A7-994DCCC1B6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0424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An object"/>
          <p:cNvSpPr>
            <a:spLocks noGrp="1"/>
          </p:cNvSpPr>
          <p:nvPr>
            <p:ph type="hdr" sz="quarter"/>
          </p:nvPr>
        </p:nvSpPr>
        <p:spPr>
          <a:xfrm>
            <a:off x="3810636" y="3"/>
            <a:ext cx="2914015" cy="490408"/>
          </a:xfrm>
          <a:prstGeom prst="rect">
            <a:avLst/>
          </a:prstGeom>
        </p:spPr>
        <p:txBody>
          <a:bodyPr vert="horz" lIns="90189" tIns="45094" rIns="90189" bIns="45094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148" name="An object"/>
          <p:cNvSpPr>
            <a:spLocks noGrp="1"/>
          </p:cNvSpPr>
          <p:nvPr>
            <p:ph type="dt" idx="1"/>
          </p:nvPr>
        </p:nvSpPr>
        <p:spPr>
          <a:xfrm>
            <a:off x="1559" y="3"/>
            <a:ext cx="2914015" cy="490408"/>
          </a:xfrm>
          <a:prstGeom prst="rect">
            <a:avLst/>
          </a:prstGeom>
        </p:spPr>
        <p:txBody>
          <a:bodyPr vert="horz" lIns="90189" tIns="45094" rIns="90189" bIns="45094" rtlCol="1"/>
          <a:lstStyle>
            <a:lvl1pPr algn="l">
              <a:defRPr sz="1200"/>
            </a:lvl1pPr>
          </a:lstStyle>
          <a:p>
            <a:fld id="{70188946-B1FA-4FD8-A41E-ED47E2D23113}" type="datetimeFigureOut">
              <a:rPr lang="he-IL" smtClean="0"/>
              <a:t>ט"ו/חשון/תש"פ</a:t>
            </a:fld>
            <a:endParaRPr lang="he-IL"/>
          </a:p>
        </p:txBody>
      </p:sp>
      <p:sp>
        <p:nvSpPr>
          <p:cNvPr id="195" name="An object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0788"/>
            <a:ext cx="5867400" cy="3300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9" tIns="45094" rIns="90189" bIns="45094" rtlCol="1" anchor="ctr"/>
          <a:lstStyle/>
          <a:p>
            <a:endParaRPr lang="he-IL"/>
          </a:p>
        </p:txBody>
      </p:sp>
      <p:sp>
        <p:nvSpPr>
          <p:cNvPr id="233" name="An object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0189" tIns="45094" rIns="90189" bIns="45094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264" name="An object"/>
          <p:cNvSpPr>
            <a:spLocks noGrp="1"/>
          </p:cNvSpPr>
          <p:nvPr>
            <p:ph type="ftr" sz="quarter" idx="4"/>
          </p:nvPr>
        </p:nvSpPr>
        <p:spPr>
          <a:xfrm>
            <a:off x="3810636" y="9283831"/>
            <a:ext cx="2914015" cy="490407"/>
          </a:xfrm>
          <a:prstGeom prst="rect">
            <a:avLst/>
          </a:prstGeom>
        </p:spPr>
        <p:txBody>
          <a:bodyPr vert="horz" lIns="90189" tIns="45094" rIns="90189" bIns="45094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66" name="An object"/>
          <p:cNvSpPr>
            <a:spLocks noGrp="1"/>
          </p:cNvSpPr>
          <p:nvPr>
            <p:ph type="sldNum" sz="quarter" idx="5"/>
          </p:nvPr>
        </p:nvSpPr>
        <p:spPr>
          <a:xfrm>
            <a:off x="1559" y="9283831"/>
            <a:ext cx="2914015" cy="490407"/>
          </a:xfrm>
          <a:prstGeom prst="rect">
            <a:avLst/>
          </a:prstGeom>
        </p:spPr>
        <p:txBody>
          <a:bodyPr vert="horz" lIns="90189" tIns="45094" rIns="90189" bIns="45094" rtlCol="1" anchor="b"/>
          <a:lstStyle>
            <a:lvl1pPr algn="l">
              <a:defRPr sz="1200"/>
            </a:lvl1pPr>
          </a:lstStyle>
          <a:p>
            <a:fld id="{E7EA2E5F-46B2-4D7B-93F3-9593E2E060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791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2E5F-46B2-4D7B-93F3-9593E2E060E6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642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50027" y="2020888"/>
            <a:ext cx="7808843" cy="17018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11099" y="387346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pic>
        <p:nvPicPr>
          <p:cNvPr id="9" name="תמונה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2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07418" y="364883"/>
            <a:ext cx="10076593" cy="792162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ציין מיקום תוכן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8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52582" y="424945"/>
            <a:ext cx="10440598" cy="792162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3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79600" y="424945"/>
            <a:ext cx="9913580" cy="792162"/>
          </a:xfrm>
        </p:spPr>
        <p:txBody>
          <a:bodyPr>
            <a:noAutofit/>
          </a:bodyPr>
          <a:lstStyle>
            <a:lvl1pPr algn="l" rtl="0">
              <a:defRPr sz="48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  <p:sp>
        <p:nvSpPr>
          <p:cNvPr id="4" name="מציין מיקום טקסט 3"/>
          <p:cNvSpPr>
            <a:spLocks noGrp="1"/>
          </p:cNvSpPr>
          <p:nvPr>
            <p:ph type="body" sz="quarter" idx="10"/>
          </p:nvPr>
        </p:nvSpPr>
        <p:spPr>
          <a:xfrm>
            <a:off x="496530" y="1727200"/>
            <a:ext cx="6159500" cy="4546600"/>
          </a:xfrm>
        </p:spPr>
        <p:txBody>
          <a:bodyPr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2400"/>
              </a:spcBef>
              <a:buNone/>
              <a:defRPr sz="4400">
                <a:solidFill>
                  <a:schemeClr val="tx2"/>
                </a:solidFill>
              </a:defRPr>
            </a:lvl1pPr>
            <a:lvl2pPr marL="457200" indent="0" algn="l" rtl="0">
              <a:lnSpc>
                <a:spcPct val="100000"/>
              </a:lnSpc>
              <a:spcBef>
                <a:spcPts val="2400"/>
              </a:spcBef>
              <a:buNone/>
              <a:defRPr sz="4000">
                <a:solidFill>
                  <a:schemeClr val="tx2"/>
                </a:solidFill>
              </a:defRPr>
            </a:lvl2pPr>
            <a:lvl3pPr marL="914400" indent="0" algn="l" rtl="0">
              <a:lnSpc>
                <a:spcPct val="100000"/>
              </a:lnSpc>
              <a:spcBef>
                <a:spcPts val="2400"/>
              </a:spcBef>
              <a:buNone/>
              <a:defRPr sz="3600">
                <a:solidFill>
                  <a:schemeClr val="tx2"/>
                </a:solidFill>
              </a:defRPr>
            </a:lvl3pPr>
            <a:lvl4pPr marL="1371600" indent="0" algn="l" rtl="0">
              <a:lnSpc>
                <a:spcPct val="100000"/>
              </a:lnSpc>
              <a:spcBef>
                <a:spcPts val="2400"/>
              </a:spcBef>
              <a:buNone/>
              <a:defRPr sz="3200">
                <a:solidFill>
                  <a:schemeClr val="tx2"/>
                </a:solidFill>
              </a:defRPr>
            </a:lvl4pPr>
            <a:lvl5pPr marL="1828800" indent="0" algn="l" rtl="0">
              <a:lnSpc>
                <a:spcPct val="100000"/>
              </a:lnSpc>
              <a:spcBef>
                <a:spcPts val="2400"/>
              </a:spcBef>
              <a:buNone/>
              <a:defRPr sz="3200">
                <a:solidFill>
                  <a:schemeClr val="tx2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תמונה 5"/>
          <p:cNvSpPr>
            <a:spLocks noGrp="1"/>
          </p:cNvSpPr>
          <p:nvPr>
            <p:ph type="pic" sz="quarter" idx="11"/>
          </p:nvPr>
        </p:nvSpPr>
        <p:spPr>
          <a:xfrm>
            <a:off x="7224355" y="1727200"/>
            <a:ext cx="4559300" cy="4559300"/>
          </a:xfrm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282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פי הפחדה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877300" y="424944"/>
            <a:ext cx="2915880" cy="421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45009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3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9448800" y="6538912"/>
            <a:ext cx="2743200" cy="319088"/>
          </a:xfrm>
          <a:prstGeom prst="rect">
            <a:avLst/>
          </a:prstGeom>
        </p:spPr>
        <p:txBody>
          <a:bodyPr/>
          <a:lstStyle/>
          <a:p>
            <a:fld id="{709FC259-B6A2-49C9-87EF-FAE3294A6656}" type="datetime8">
              <a:rPr lang="he-IL" smtClean="0">
                <a:solidFill>
                  <a:prstClr val="black"/>
                </a:solidFill>
              </a:rPr>
              <a:pPr/>
              <a:t>13 נובמבר 19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960401" y="6538912"/>
            <a:ext cx="4114800" cy="319088"/>
          </a:xfrm>
          <a:prstGeom prst="rect">
            <a:avLst/>
          </a:prstGeom>
        </p:spPr>
        <p:txBody>
          <a:bodyPr/>
          <a:lstStyle/>
          <a:p>
            <a:r>
              <a:rPr lang="he-IL">
                <a:solidFill>
                  <a:prstClr val="black"/>
                </a:solidFill>
              </a:rPr>
              <a:t>- סודי ביותר -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0" y="6538912"/>
            <a:ext cx="2743200" cy="309781"/>
          </a:xfrm>
          <a:prstGeom prst="rect">
            <a:avLst/>
          </a:prstGeom>
        </p:spPr>
        <p:txBody>
          <a:bodyPr/>
          <a:lstStyle/>
          <a:p>
            <a:fld id="{B3309F3A-316A-4245-91A8-980F433FC1DD}" type="slidenum">
              <a:rPr lang="he-IL" smtClean="0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10607334" y="3055140"/>
            <a:ext cx="906011" cy="830510"/>
          </a:xfrm>
          <a:prstGeom prst="rect">
            <a:avLst/>
          </a:prstGeom>
          <a:solidFill>
            <a:srgbClr val="F9F8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black"/>
                </a:solidFill>
              </a:rPr>
              <a:t>249</a:t>
            </a:r>
          </a:p>
          <a:p>
            <a:pPr algn="ctr"/>
            <a:r>
              <a:rPr lang="he-IL" dirty="0">
                <a:solidFill>
                  <a:prstClr val="black"/>
                </a:solidFill>
              </a:rPr>
              <a:t>248</a:t>
            </a:r>
          </a:p>
          <a:p>
            <a:pPr algn="ctr"/>
            <a:r>
              <a:rPr lang="he-IL" dirty="0">
                <a:solidFill>
                  <a:prstClr val="black"/>
                </a:solidFill>
              </a:rPr>
              <a:t>237</a:t>
            </a:r>
          </a:p>
        </p:txBody>
      </p:sp>
      <p:sp>
        <p:nvSpPr>
          <p:cNvPr id="9" name="מלבן 8"/>
          <p:cNvSpPr/>
          <p:nvPr userDrawn="1"/>
        </p:nvSpPr>
        <p:spPr>
          <a:xfrm>
            <a:off x="10035317" y="3869187"/>
            <a:ext cx="906011" cy="830510"/>
          </a:xfrm>
          <a:prstGeom prst="rect">
            <a:avLst/>
          </a:prstGeom>
          <a:solidFill>
            <a:srgbClr val="F4E7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black"/>
                </a:solidFill>
              </a:rPr>
              <a:t>244</a:t>
            </a:r>
          </a:p>
          <a:p>
            <a:pPr algn="ctr"/>
            <a:r>
              <a:rPr lang="he-IL" dirty="0">
                <a:solidFill>
                  <a:prstClr val="black"/>
                </a:solidFill>
              </a:rPr>
              <a:t>231</a:t>
            </a:r>
          </a:p>
          <a:p>
            <a:pPr algn="ctr"/>
            <a:r>
              <a:rPr lang="he-IL" dirty="0">
                <a:solidFill>
                  <a:prstClr val="black"/>
                </a:solidFill>
              </a:rPr>
              <a:t>211</a:t>
            </a:r>
          </a:p>
        </p:txBody>
      </p:sp>
      <p:sp>
        <p:nvSpPr>
          <p:cNvPr id="10" name="מלבן 9"/>
          <p:cNvSpPr/>
          <p:nvPr userDrawn="1"/>
        </p:nvSpPr>
        <p:spPr>
          <a:xfrm>
            <a:off x="7456266" y="2413120"/>
            <a:ext cx="906011" cy="830510"/>
          </a:xfrm>
          <a:prstGeom prst="rect">
            <a:avLst/>
          </a:prstGeom>
          <a:solidFill>
            <a:srgbClr val="08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F9F8ED"/>
                </a:solidFill>
              </a:rPr>
              <a:t>8</a:t>
            </a:r>
          </a:p>
          <a:p>
            <a:pPr algn="ctr"/>
            <a:r>
              <a:rPr lang="he-IL" dirty="0">
                <a:solidFill>
                  <a:srgbClr val="F9F8ED"/>
                </a:solidFill>
              </a:rPr>
              <a:t>129</a:t>
            </a:r>
          </a:p>
          <a:p>
            <a:pPr algn="ctr"/>
            <a:r>
              <a:rPr lang="he-IL" dirty="0">
                <a:solidFill>
                  <a:srgbClr val="F9F8ED"/>
                </a:solidFill>
              </a:rPr>
              <a:t>163</a:t>
            </a:r>
          </a:p>
        </p:txBody>
      </p:sp>
      <p:sp>
        <p:nvSpPr>
          <p:cNvPr id="11" name="מלבן 10"/>
          <p:cNvSpPr/>
          <p:nvPr userDrawn="1"/>
        </p:nvSpPr>
        <p:spPr>
          <a:xfrm>
            <a:off x="9218001" y="1533962"/>
            <a:ext cx="906011" cy="830510"/>
          </a:xfrm>
          <a:prstGeom prst="rect">
            <a:avLst/>
          </a:prstGeom>
          <a:solidFill>
            <a:srgbClr val="1F4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F9F8ED"/>
                </a:solidFill>
              </a:rPr>
              <a:t>31</a:t>
            </a:r>
          </a:p>
          <a:p>
            <a:pPr algn="ctr"/>
            <a:r>
              <a:rPr lang="he-IL" dirty="0">
                <a:solidFill>
                  <a:srgbClr val="F9F8ED"/>
                </a:solidFill>
              </a:rPr>
              <a:t>78</a:t>
            </a:r>
          </a:p>
          <a:p>
            <a:pPr algn="ctr"/>
            <a:r>
              <a:rPr lang="he-IL" dirty="0">
                <a:solidFill>
                  <a:srgbClr val="F9F8ED"/>
                </a:solidFill>
              </a:rPr>
              <a:t>95</a:t>
            </a:r>
          </a:p>
        </p:txBody>
      </p:sp>
      <p:sp>
        <p:nvSpPr>
          <p:cNvPr id="12" name="מלבן 11"/>
          <p:cNvSpPr/>
          <p:nvPr userDrawn="1"/>
        </p:nvSpPr>
        <p:spPr>
          <a:xfrm>
            <a:off x="6606905" y="5071740"/>
            <a:ext cx="906011" cy="830510"/>
          </a:xfrm>
          <a:prstGeom prst="rect">
            <a:avLst/>
          </a:prstGeom>
          <a:solidFill>
            <a:srgbClr val="7B0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black"/>
                </a:solidFill>
              </a:rPr>
              <a:t>123</a:t>
            </a:r>
          </a:p>
          <a:p>
            <a:pPr algn="ctr"/>
            <a:r>
              <a:rPr lang="he-IL" dirty="0">
                <a:solidFill>
                  <a:prstClr val="black"/>
                </a:solidFill>
              </a:rPr>
              <a:t>8</a:t>
            </a:r>
          </a:p>
          <a:p>
            <a:pPr algn="ctr"/>
            <a:r>
              <a:rPr lang="he-IL" dirty="0">
                <a:solidFill>
                  <a:prstClr val="black"/>
                </a:solidFill>
              </a:rPr>
              <a:t>164</a:t>
            </a:r>
          </a:p>
        </p:txBody>
      </p:sp>
      <p:sp>
        <p:nvSpPr>
          <p:cNvPr id="13" name="מלבן 12"/>
          <p:cNvSpPr/>
          <p:nvPr userDrawn="1"/>
        </p:nvSpPr>
        <p:spPr>
          <a:xfrm>
            <a:off x="6153900" y="3928695"/>
            <a:ext cx="906011" cy="830510"/>
          </a:xfrm>
          <a:prstGeom prst="rect">
            <a:avLst/>
          </a:prstGeom>
          <a:solidFill>
            <a:srgbClr val="A42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black"/>
                </a:solidFill>
              </a:rPr>
              <a:t>164</a:t>
            </a:r>
          </a:p>
          <a:p>
            <a:pPr algn="ctr"/>
            <a:r>
              <a:rPr lang="he-IL" dirty="0">
                <a:solidFill>
                  <a:prstClr val="black"/>
                </a:solidFill>
              </a:rPr>
              <a:t>34</a:t>
            </a:r>
          </a:p>
          <a:p>
            <a:pPr algn="ctr"/>
            <a:r>
              <a:rPr lang="he-IL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4" name="מלבן 13"/>
          <p:cNvSpPr/>
          <p:nvPr userDrawn="1"/>
        </p:nvSpPr>
        <p:spPr>
          <a:xfrm>
            <a:off x="7096894" y="4109670"/>
            <a:ext cx="906011" cy="830510"/>
          </a:xfrm>
          <a:prstGeom prst="rect">
            <a:avLst/>
          </a:prstGeom>
          <a:solidFill>
            <a:srgbClr val="08A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black"/>
                </a:solidFill>
              </a:rPr>
              <a:t>8</a:t>
            </a:r>
          </a:p>
          <a:p>
            <a:pPr algn="ctr"/>
            <a:r>
              <a:rPr lang="he-IL" dirty="0">
                <a:solidFill>
                  <a:prstClr val="black"/>
                </a:solidFill>
              </a:rPr>
              <a:t>164</a:t>
            </a:r>
          </a:p>
          <a:p>
            <a:pPr algn="ctr"/>
            <a:r>
              <a:rPr lang="he-IL" dirty="0">
                <a:solidFill>
                  <a:prstClr val="black"/>
                </a:solidFill>
              </a:rPr>
              <a:t>105</a:t>
            </a:r>
          </a:p>
        </p:txBody>
      </p:sp>
      <p:sp>
        <p:nvSpPr>
          <p:cNvPr id="15" name="מלבן 14"/>
          <p:cNvSpPr/>
          <p:nvPr userDrawn="1"/>
        </p:nvSpPr>
        <p:spPr>
          <a:xfrm>
            <a:off x="5157009" y="4797026"/>
            <a:ext cx="906011" cy="830510"/>
          </a:xfrm>
          <a:prstGeom prst="rect">
            <a:avLst/>
          </a:prstGeom>
          <a:solidFill>
            <a:srgbClr val="D9E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black"/>
                </a:solidFill>
              </a:rPr>
              <a:t>217</a:t>
            </a:r>
          </a:p>
          <a:p>
            <a:pPr algn="ctr"/>
            <a:r>
              <a:rPr lang="he-IL" dirty="0">
                <a:solidFill>
                  <a:prstClr val="black"/>
                </a:solidFill>
              </a:rPr>
              <a:t>227</a:t>
            </a:r>
          </a:p>
          <a:p>
            <a:pPr algn="ctr"/>
            <a:r>
              <a:rPr lang="he-IL" dirty="0">
                <a:solidFill>
                  <a:prstClr val="black"/>
                </a:solidFill>
              </a:rPr>
              <a:t>11</a:t>
            </a:r>
          </a:p>
        </p:txBody>
      </p:sp>
      <p:sp>
        <p:nvSpPr>
          <p:cNvPr id="16" name="מלבן 15"/>
          <p:cNvSpPr/>
          <p:nvPr userDrawn="1"/>
        </p:nvSpPr>
        <p:spPr>
          <a:xfrm>
            <a:off x="7922629" y="4913506"/>
            <a:ext cx="906011" cy="830510"/>
          </a:xfrm>
          <a:prstGeom prst="rect">
            <a:avLst/>
          </a:prstGeom>
          <a:solidFill>
            <a:srgbClr val="D49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black"/>
                </a:solidFill>
              </a:rPr>
              <a:t>212</a:t>
            </a:r>
          </a:p>
          <a:p>
            <a:pPr algn="ctr"/>
            <a:r>
              <a:rPr lang="he-IL" dirty="0">
                <a:solidFill>
                  <a:prstClr val="black"/>
                </a:solidFill>
              </a:rPr>
              <a:t>145</a:t>
            </a:r>
          </a:p>
          <a:p>
            <a:pPr algn="ctr"/>
            <a:r>
              <a:rPr lang="he-IL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17" name="מלבן 16"/>
          <p:cNvSpPr/>
          <p:nvPr userDrawn="1"/>
        </p:nvSpPr>
        <p:spPr>
          <a:xfrm>
            <a:off x="4944465" y="3137868"/>
            <a:ext cx="906011" cy="830510"/>
          </a:xfrm>
          <a:prstGeom prst="rect">
            <a:avLst/>
          </a:prstGeom>
          <a:solidFill>
            <a:srgbClr val="09B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black"/>
                </a:solidFill>
              </a:rPr>
              <a:t>9</a:t>
            </a:r>
          </a:p>
          <a:p>
            <a:pPr algn="ctr"/>
            <a:r>
              <a:rPr lang="he-IL" dirty="0">
                <a:solidFill>
                  <a:prstClr val="black"/>
                </a:solidFill>
              </a:rPr>
              <a:t>191</a:t>
            </a:r>
          </a:p>
          <a:p>
            <a:pPr algn="ctr"/>
            <a:r>
              <a:rPr lang="he-IL" dirty="0">
                <a:solidFill>
                  <a:prstClr val="black"/>
                </a:solidFill>
              </a:rPr>
              <a:t>187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525048" y="2348917"/>
            <a:ext cx="385881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err="1">
                <a:solidFill>
                  <a:prstClr val="black"/>
                </a:solidFill>
              </a:rPr>
              <a:t>אבגדהוזחטיכלמנסעפצקרשת</a:t>
            </a:r>
            <a:r>
              <a:rPr lang="he-IL" dirty="0">
                <a:solidFill>
                  <a:prstClr val="black"/>
                </a:solidFill>
              </a:rPr>
              <a:t> ,.?.;~\/</a:t>
            </a:r>
          </a:p>
          <a:p>
            <a:endParaRPr lang="he-IL" dirty="0">
              <a:solidFill>
                <a:prstClr val="black"/>
              </a:solidFill>
            </a:endParaRPr>
          </a:p>
          <a:p>
            <a:r>
              <a:rPr lang="he-IL" b="1" dirty="0" err="1">
                <a:solidFill>
                  <a:prstClr val="black"/>
                </a:solidFill>
              </a:rPr>
              <a:t>אבגדהוזחטיכלמנסעפצקרשת</a:t>
            </a:r>
            <a:r>
              <a:rPr lang="he-IL" b="1" dirty="0">
                <a:solidFill>
                  <a:prstClr val="black"/>
                </a:solidFill>
              </a:rPr>
              <a:t> ,.?.;~\/</a:t>
            </a:r>
          </a:p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328200" y="4110605"/>
            <a:ext cx="395499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err="1">
                <a:solidFill>
                  <a:prstClr val="black"/>
                </a:solidFill>
                <a:cs typeface="Heebo Black"/>
              </a:rPr>
              <a:t>אבגדהוזחטיכלמנסעפצקרשת</a:t>
            </a:r>
            <a:r>
              <a:rPr lang="he-IL" dirty="0">
                <a:solidFill>
                  <a:prstClr val="black"/>
                </a:solidFill>
                <a:cs typeface="Heebo Black"/>
              </a:rPr>
              <a:t> ,.?.;~\/</a:t>
            </a:r>
          </a:p>
          <a:p>
            <a:endParaRPr lang="he-IL" dirty="0">
              <a:solidFill>
                <a:prstClr val="black"/>
              </a:solidFill>
              <a:cs typeface="Heebo Black"/>
            </a:endParaRPr>
          </a:p>
          <a:p>
            <a:r>
              <a:rPr lang="he-IL" b="1" dirty="0" err="1">
                <a:solidFill>
                  <a:prstClr val="black"/>
                </a:solidFill>
                <a:cs typeface="Heebo Black"/>
              </a:rPr>
              <a:t>אבגדהוזחטיכלמנסעפצקרשת</a:t>
            </a:r>
            <a:r>
              <a:rPr lang="he-IL" b="1" dirty="0">
                <a:solidFill>
                  <a:prstClr val="black"/>
                </a:solidFill>
                <a:cs typeface="Heebo Black"/>
              </a:rPr>
              <a:t> ,.?.;~\/</a:t>
            </a:r>
          </a:p>
          <a:p>
            <a:endParaRPr lang="he-IL" dirty="0">
              <a:solidFill>
                <a:prstClr val="black"/>
              </a:solidFill>
              <a:cs typeface="Heebo Black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819893" y="2135939"/>
            <a:ext cx="3773854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err="1">
                <a:solidFill>
                  <a:prstClr val="black"/>
                </a:solidFill>
                <a:latin typeface="Heebo Medium" panose="00000600000000000000" charset="-79"/>
                <a:cs typeface="Heebo Medium" panose="00000600000000000000" charset="-79"/>
              </a:rPr>
              <a:t>אבגדהוזחטיכלמנסעפצקרשת</a:t>
            </a:r>
            <a:r>
              <a:rPr lang="he-IL" dirty="0">
                <a:solidFill>
                  <a:prstClr val="black"/>
                </a:solidFill>
                <a:latin typeface="Heebo Medium" panose="00000600000000000000" charset="-79"/>
                <a:cs typeface="Heebo Medium" panose="00000600000000000000" charset="-79"/>
              </a:rPr>
              <a:t> ,.?.;~\/</a:t>
            </a:r>
          </a:p>
          <a:p>
            <a:endParaRPr lang="he-IL" dirty="0">
              <a:solidFill>
                <a:prstClr val="black"/>
              </a:solidFill>
              <a:latin typeface="Heebo Medium" panose="00000600000000000000" charset="-79"/>
              <a:cs typeface="Heebo Medium" panose="00000600000000000000" charset="-79"/>
            </a:endParaRPr>
          </a:p>
          <a:p>
            <a:r>
              <a:rPr lang="he-IL" b="1" dirty="0" err="1">
                <a:solidFill>
                  <a:prstClr val="black"/>
                </a:solidFill>
                <a:latin typeface="Heebo Medium" panose="00000600000000000000" charset="-79"/>
                <a:cs typeface="Heebo Medium" panose="00000600000000000000" charset="-79"/>
              </a:rPr>
              <a:t>אבגדהוזחטיכלמנסעפצקרשת</a:t>
            </a:r>
            <a:r>
              <a:rPr lang="he-IL" b="1" dirty="0">
                <a:solidFill>
                  <a:prstClr val="black"/>
                </a:solidFill>
                <a:latin typeface="Heebo Medium" panose="00000600000000000000" charset="-79"/>
                <a:cs typeface="Heebo Medium" panose="00000600000000000000" charset="-79"/>
              </a:rPr>
              <a:t> ,.?.;~\/</a:t>
            </a:r>
          </a:p>
          <a:p>
            <a:endParaRPr lang="he-IL" dirty="0">
              <a:solidFill>
                <a:prstClr val="black"/>
              </a:solidFill>
              <a:latin typeface="Heebo Medium" panose="00000600000000000000" charset="-79"/>
              <a:cs typeface="Heebo Medium" panose="0000060000000000000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81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התבנית האמית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34531" y="222308"/>
            <a:ext cx="11122022" cy="558279"/>
          </a:xfrm>
        </p:spPr>
        <p:txBody>
          <a:bodyPr anchor="t">
            <a:noAutofit/>
          </a:bodyPr>
          <a:lstStyle>
            <a:lvl1pPr>
              <a:defRPr sz="4400" b="0" baseline="0">
                <a:latin typeface="Arial Black" panose="020B0A04020102020204" pitchFamily="34" charset="0"/>
                <a:cs typeface="+mj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3" name="תמונה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5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7000">
              <a:schemeClr val="bg1"/>
            </a:gs>
            <a:gs pos="100000">
              <a:schemeClr val="bg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קבוצה 67"/>
          <p:cNvGrpSpPr/>
          <p:nvPr userDrawn="1"/>
        </p:nvGrpSpPr>
        <p:grpSpPr>
          <a:xfrm>
            <a:off x="-500002" y="-537702"/>
            <a:ext cx="3962034" cy="7595804"/>
            <a:chOff x="-500002" y="-537702"/>
            <a:chExt cx="3962034" cy="7595804"/>
          </a:xfrm>
        </p:grpSpPr>
        <p:sp>
          <p:nvSpPr>
            <p:cNvPr id="24" name="משושה 23"/>
            <p:cNvSpPr/>
            <p:nvPr userDrawn="1"/>
          </p:nvSpPr>
          <p:spPr>
            <a:xfrm>
              <a:off x="-478566" y="4024655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25" name="משושה 24"/>
            <p:cNvSpPr/>
            <p:nvPr userDrawn="1"/>
          </p:nvSpPr>
          <p:spPr>
            <a:xfrm>
              <a:off x="-478566" y="5045699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26" name="משושה 25"/>
            <p:cNvSpPr/>
            <p:nvPr userDrawn="1"/>
          </p:nvSpPr>
          <p:spPr>
            <a:xfrm>
              <a:off x="447907" y="4525520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27" name="משושה 26"/>
            <p:cNvSpPr/>
            <p:nvPr userDrawn="1"/>
          </p:nvSpPr>
          <p:spPr>
            <a:xfrm>
              <a:off x="447907" y="5546564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28" name="משושה 27"/>
            <p:cNvSpPr/>
            <p:nvPr userDrawn="1"/>
          </p:nvSpPr>
          <p:spPr>
            <a:xfrm>
              <a:off x="-478566" y="6057085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33" name="משושה 32"/>
            <p:cNvSpPr/>
            <p:nvPr userDrawn="1"/>
          </p:nvSpPr>
          <p:spPr>
            <a:xfrm>
              <a:off x="440540" y="3504605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34" name="משושה 33"/>
            <p:cNvSpPr/>
            <p:nvPr userDrawn="1"/>
          </p:nvSpPr>
          <p:spPr>
            <a:xfrm>
              <a:off x="1367012" y="3027107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35" name="משושה 34"/>
            <p:cNvSpPr/>
            <p:nvPr userDrawn="1"/>
          </p:nvSpPr>
          <p:spPr>
            <a:xfrm>
              <a:off x="1367012" y="4048151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36" name="משושה 35"/>
            <p:cNvSpPr/>
            <p:nvPr userDrawn="1"/>
          </p:nvSpPr>
          <p:spPr>
            <a:xfrm>
              <a:off x="2293485" y="3527972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37" name="משושה 36"/>
            <p:cNvSpPr/>
            <p:nvPr userDrawn="1"/>
          </p:nvSpPr>
          <p:spPr>
            <a:xfrm>
              <a:off x="2293485" y="4549016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38" name="משושה 37"/>
            <p:cNvSpPr/>
            <p:nvPr userDrawn="1"/>
          </p:nvSpPr>
          <p:spPr>
            <a:xfrm>
              <a:off x="1367012" y="5059537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41" name="משושה 40"/>
            <p:cNvSpPr/>
            <p:nvPr userDrawn="1"/>
          </p:nvSpPr>
          <p:spPr>
            <a:xfrm>
              <a:off x="-478567" y="987350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42" name="משושה 41"/>
            <p:cNvSpPr/>
            <p:nvPr userDrawn="1"/>
          </p:nvSpPr>
          <p:spPr>
            <a:xfrm>
              <a:off x="-478567" y="2008394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43" name="משושה 42"/>
            <p:cNvSpPr/>
            <p:nvPr userDrawn="1"/>
          </p:nvSpPr>
          <p:spPr>
            <a:xfrm>
              <a:off x="447906" y="1488215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44" name="משושה 43"/>
            <p:cNvSpPr/>
            <p:nvPr userDrawn="1"/>
          </p:nvSpPr>
          <p:spPr>
            <a:xfrm>
              <a:off x="447906" y="2509259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45" name="משושה 44"/>
            <p:cNvSpPr/>
            <p:nvPr userDrawn="1"/>
          </p:nvSpPr>
          <p:spPr>
            <a:xfrm>
              <a:off x="-478567" y="3019780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5" name="משושה 54"/>
            <p:cNvSpPr/>
            <p:nvPr userDrawn="1"/>
          </p:nvSpPr>
          <p:spPr>
            <a:xfrm>
              <a:off x="447907" y="477498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6" name="משושה 55"/>
            <p:cNvSpPr/>
            <p:nvPr userDrawn="1"/>
          </p:nvSpPr>
          <p:spPr>
            <a:xfrm>
              <a:off x="1374379" y="0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7" name="משושה 56"/>
            <p:cNvSpPr/>
            <p:nvPr userDrawn="1"/>
          </p:nvSpPr>
          <p:spPr>
            <a:xfrm>
              <a:off x="1374379" y="1021044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8" name="משושה 57"/>
            <p:cNvSpPr/>
            <p:nvPr userDrawn="1"/>
          </p:nvSpPr>
          <p:spPr>
            <a:xfrm>
              <a:off x="2300852" y="500865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9" name="משושה 58"/>
            <p:cNvSpPr/>
            <p:nvPr userDrawn="1"/>
          </p:nvSpPr>
          <p:spPr>
            <a:xfrm>
              <a:off x="2300852" y="1521909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60" name="משושה 59"/>
            <p:cNvSpPr/>
            <p:nvPr userDrawn="1"/>
          </p:nvSpPr>
          <p:spPr>
            <a:xfrm>
              <a:off x="1374379" y="2032430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66" name="משושה 65"/>
            <p:cNvSpPr/>
            <p:nvPr userDrawn="1"/>
          </p:nvSpPr>
          <p:spPr>
            <a:xfrm>
              <a:off x="426471" y="-537702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67" name="משושה 66"/>
            <p:cNvSpPr/>
            <p:nvPr userDrawn="1"/>
          </p:nvSpPr>
          <p:spPr>
            <a:xfrm>
              <a:off x="-500002" y="-27181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</p:grpSp>
      <p:grpSp>
        <p:nvGrpSpPr>
          <p:cNvPr id="46" name="קבוצה 45"/>
          <p:cNvGrpSpPr/>
          <p:nvPr userDrawn="1"/>
        </p:nvGrpSpPr>
        <p:grpSpPr>
          <a:xfrm>
            <a:off x="-3240183" y="1996270"/>
            <a:ext cx="3014125" cy="3033447"/>
            <a:chOff x="148990" y="-308099"/>
            <a:chExt cx="3561992" cy="3584826"/>
          </a:xfrm>
        </p:grpSpPr>
        <p:sp>
          <p:nvSpPr>
            <p:cNvPr id="47" name="משושה 46"/>
            <p:cNvSpPr/>
            <p:nvPr userDrawn="1"/>
          </p:nvSpPr>
          <p:spPr>
            <a:xfrm>
              <a:off x="148990" y="256192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48" name="משושה 47"/>
            <p:cNvSpPr/>
            <p:nvPr userDrawn="1"/>
          </p:nvSpPr>
          <p:spPr>
            <a:xfrm>
              <a:off x="1243864" y="-308099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49" name="משושה 48"/>
            <p:cNvSpPr/>
            <p:nvPr userDrawn="1"/>
          </p:nvSpPr>
          <p:spPr>
            <a:xfrm>
              <a:off x="1243864" y="898536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0" name="משושה 49"/>
            <p:cNvSpPr/>
            <p:nvPr userDrawn="1"/>
          </p:nvSpPr>
          <p:spPr>
            <a:xfrm>
              <a:off x="2338738" y="283806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1" name="משושה 50"/>
            <p:cNvSpPr/>
            <p:nvPr userDrawn="1"/>
          </p:nvSpPr>
          <p:spPr>
            <a:xfrm>
              <a:off x="2338738" y="1490442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2" name="משושה 51"/>
            <p:cNvSpPr/>
            <p:nvPr userDrawn="1"/>
          </p:nvSpPr>
          <p:spPr>
            <a:xfrm>
              <a:off x="1243864" y="2093759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</p:grpSp>
      <p:sp>
        <p:nvSpPr>
          <p:cNvPr id="2" name="מציין מיקום של כותרת 1"/>
          <p:cNvSpPr>
            <a:spLocks noGrp="1"/>
          </p:cNvSpPr>
          <p:nvPr userDrawn="1">
            <p:ph type="title"/>
          </p:nvPr>
        </p:nvSpPr>
        <p:spPr>
          <a:xfrm>
            <a:off x="407987" y="368301"/>
            <a:ext cx="11376025" cy="79216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lvl="0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 userDrawn="1">
            <p:ph type="body" idx="1"/>
          </p:nvPr>
        </p:nvSpPr>
        <p:spPr>
          <a:xfrm>
            <a:off x="407987" y="1808164"/>
            <a:ext cx="11376025" cy="442912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1" name="מלבן 60"/>
          <p:cNvSpPr/>
          <p:nvPr userDrawn="1"/>
        </p:nvSpPr>
        <p:spPr>
          <a:xfrm>
            <a:off x="0" y="6604856"/>
            <a:ext cx="12192000" cy="273044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he-IL" kern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2" name="TextBox 61"/>
          <p:cNvSpPr txBox="1"/>
          <p:nvPr userDrawn="1"/>
        </p:nvSpPr>
        <p:spPr>
          <a:xfrm>
            <a:off x="5054392" y="6565260"/>
            <a:ext cx="2083216" cy="3522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67735" tIns="67735" rIns="67735" bIns="67735" numCol="1" spcCol="38100" rtlCol="1" anchor="ctr">
            <a:spAutoFit/>
          </a:bodyPr>
          <a:lstStyle/>
          <a:p>
            <a:pPr algn="ctr" defTabSz="778972" rtl="0" hangingPunct="0">
              <a:defRPr/>
            </a:pPr>
            <a:r>
              <a:rPr lang="he-IL" sz="1400" kern="0" dirty="0">
                <a:solidFill>
                  <a:prstClr val="white"/>
                </a:solidFill>
                <a:latin typeface="Segoe UI Semilight" panose="020B0402040204020203" pitchFamily="34" charset="0"/>
                <a:ea typeface="NarkisBlockMF Regular"/>
                <a:cs typeface="Segoe UI Semilight" panose="020B0402040204020203" pitchFamily="34" charset="0"/>
              </a:rPr>
              <a:t>- </a:t>
            </a:r>
            <a:r>
              <a:rPr lang="en-US" sz="1400" kern="0" dirty="0">
                <a:solidFill>
                  <a:prstClr val="white"/>
                </a:solidFill>
                <a:latin typeface="Segoe UI Semilight" panose="020B0402040204020203" pitchFamily="34" charset="0"/>
                <a:ea typeface="NarkisBlockMF Regular"/>
                <a:cs typeface="Segoe UI Semilight" panose="020B0402040204020203" pitchFamily="34" charset="0"/>
              </a:rPr>
              <a:t>Unclassified</a:t>
            </a:r>
            <a:r>
              <a:rPr lang="he-IL" sz="1400" kern="0" dirty="0">
                <a:solidFill>
                  <a:prstClr val="white"/>
                </a:solidFill>
                <a:latin typeface="Segoe UI Semilight" panose="020B0402040204020203" pitchFamily="34" charset="0"/>
                <a:ea typeface="NarkisBlockMF Regular"/>
                <a:cs typeface="Segoe UI Semilight" panose="020B0402040204020203" pitchFamily="34" charset="0"/>
              </a:rPr>
              <a:t> -</a:t>
            </a:r>
            <a:endParaRPr lang="he-IL" sz="1400" kern="0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Helvetica Light"/>
            </a:endParaRPr>
          </a:p>
        </p:txBody>
      </p:sp>
      <p:sp>
        <p:nvSpPr>
          <p:cNvPr id="63" name="Shape 4"/>
          <p:cNvSpPr txBox="1">
            <a:spLocks/>
          </p:cNvSpPr>
          <p:nvPr userDrawn="1"/>
        </p:nvSpPr>
        <p:spPr>
          <a:xfrm>
            <a:off x="11587318" y="6565260"/>
            <a:ext cx="356405" cy="352237"/>
          </a:xfrm>
          <a:prstGeom prst="rect">
            <a:avLst/>
          </a:prstGeom>
          <a:ln w="12700">
            <a:miter lim="400000"/>
          </a:ln>
        </p:spPr>
        <p:txBody>
          <a:bodyPr wrap="none" lIns="67735" tIns="67735" rIns="67735" bIns="67735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1BA681D8-F5FD-419E-AD7B-C148849CCE68}" type="slidenum">
              <a:rPr lang="he-IL" sz="1400" smtClean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‹#›</a:t>
            </a:fld>
            <a:endParaRPr lang="he-IL" sz="1400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3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4029" r:id="rId4"/>
    <p:sldLayoutId id="2147484028" r:id="rId5"/>
    <p:sldLayoutId id="2147483954" r:id="rId6"/>
    <p:sldLayoutId id="2147483955" r:id="rId7"/>
    <p:sldLayoutId id="2147483956" r:id="rId8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he-IL" sz="4000" kern="1200" dirty="0" smtClean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731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1139">
          <p15:clr>
            <a:srgbClr val="F26B43"/>
          </p15:clr>
        </p15:guide>
        <p15:guide id="6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moved.ur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removed.ur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removed.ur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emf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removed.ur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removed.ur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://www.gadget.co.za/imageLib/HomePage/PeoplenIssues/science_5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/>
          <a:srcRect r="42487"/>
          <a:stretch/>
        </p:blipFill>
        <p:spPr bwMode="auto">
          <a:xfrm>
            <a:off x="0" y="0"/>
            <a:ext cx="12192000" cy="6618514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6704" y="927720"/>
            <a:ext cx="12782268" cy="1701800"/>
          </a:xfrm>
          <a:effectLst/>
        </p:spPr>
        <p:txBody>
          <a:bodyPr anchor="t">
            <a:noAutofit/>
          </a:bodyPr>
          <a:lstStyle/>
          <a:p>
            <a:pPr algn="l" rtl="0">
              <a:lnSpc>
                <a:spcPct val="100000"/>
              </a:lnSpc>
            </a:pPr>
            <a:r>
              <a:rPr lang="en-US" sz="3600" dirty="0">
                <a:solidFill>
                  <a:srgbClr val="AAEFF6"/>
                </a:solidFill>
                <a:latin typeface="+mn-lt"/>
              </a:rPr>
              <a:t>On</a:t>
            </a:r>
            <a:r>
              <a:rPr lang="en-US" sz="4400" b="1" dirty="0">
                <a:solidFill>
                  <a:srgbClr val="AAEFF6"/>
                </a:solidFill>
                <a:latin typeface="+mn-lt"/>
              </a:rPr>
              <a:t> </a:t>
            </a:r>
            <a:r>
              <a:rPr lang="en-US" sz="5400" b="1" dirty="0">
                <a:solidFill>
                  <a:srgbClr val="AAEFF6"/>
                </a:solidFill>
                <a:latin typeface="+mn-lt"/>
              </a:rPr>
              <a:t>c</a:t>
            </a:r>
            <a:r>
              <a:rPr lang="en-US" sz="5400" b="1" dirty="0">
                <a:solidFill>
                  <a:srgbClr val="AAEFF6"/>
                </a:solidFill>
                <a:effectLst/>
                <a:latin typeface="+mn-lt"/>
              </a:rPr>
              <a:t>urrent challenges </a:t>
            </a:r>
            <a:br>
              <a:rPr lang="en-US" sz="5400" b="1" dirty="0">
                <a:solidFill>
                  <a:srgbClr val="AAEFF6"/>
                </a:solidFill>
                <a:effectLst/>
                <a:latin typeface="+mn-lt"/>
              </a:rPr>
            </a:br>
            <a:r>
              <a:rPr lang="en-US" sz="3600" dirty="0">
                <a:solidFill>
                  <a:srgbClr val="AAEFF6"/>
                </a:solidFill>
                <a:latin typeface="+mn-lt"/>
              </a:rPr>
              <a:t>and</a:t>
            </a:r>
            <a:r>
              <a:rPr lang="en-US" sz="4400" dirty="0">
                <a:solidFill>
                  <a:srgbClr val="AAEFF6"/>
                </a:solidFill>
                <a:latin typeface="+mn-lt"/>
              </a:rPr>
              <a:t> </a:t>
            </a:r>
            <a:r>
              <a:rPr lang="en-US" sz="5400" b="1" dirty="0">
                <a:solidFill>
                  <a:srgbClr val="AAEFF6"/>
                </a:solidFill>
                <a:latin typeface="+mn-lt"/>
              </a:rPr>
              <a:t>operational simulation</a:t>
            </a:r>
            <a:br>
              <a:rPr lang="he-IL" sz="5400" b="1" dirty="0">
                <a:solidFill>
                  <a:srgbClr val="AAEFF6"/>
                </a:solidFill>
                <a:latin typeface="+mn-lt"/>
              </a:rPr>
            </a:br>
            <a:endParaRPr lang="he-IL" sz="5400" dirty="0">
              <a:solidFill>
                <a:srgbClr val="AAEFF6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936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731767" y="3898338"/>
            <a:ext cx="3576680" cy="1043872"/>
          </a:xfrm>
          <a:prstGeom prst="rect">
            <a:avLst/>
          </a:prstGeom>
          <a:solidFill>
            <a:srgbClr val="8C9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/>
              <a:t>Operational planning</a:t>
            </a:r>
            <a:endParaRPr lang="he-IL" sz="2800" b="1" dirty="0"/>
          </a:p>
        </p:txBody>
      </p:sp>
      <p:sp>
        <p:nvSpPr>
          <p:cNvPr id="6" name="מלבן 5"/>
          <p:cNvSpPr/>
          <p:nvPr/>
        </p:nvSpPr>
        <p:spPr>
          <a:xfrm>
            <a:off x="731767" y="2716156"/>
            <a:ext cx="3576680" cy="10438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solidFill>
                  <a:schemeClr val="accent6"/>
                </a:solidFill>
              </a:rPr>
              <a:t>Force design</a:t>
            </a:r>
            <a:endParaRPr lang="he-IL" sz="3200" b="1" dirty="0">
              <a:solidFill>
                <a:schemeClr val="accent6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731767" y="5095960"/>
            <a:ext cx="3576680" cy="1043872"/>
          </a:xfrm>
          <a:prstGeom prst="rect">
            <a:avLst/>
          </a:prstGeom>
          <a:solidFill>
            <a:srgbClr val="8C9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/>
              <a:t>Training</a:t>
            </a:r>
            <a:endParaRPr lang="he-IL" sz="2800" b="1" dirty="0"/>
          </a:p>
        </p:txBody>
      </p:sp>
      <p:sp>
        <p:nvSpPr>
          <p:cNvPr id="8" name="מלבן 7"/>
          <p:cNvSpPr/>
          <p:nvPr/>
        </p:nvSpPr>
        <p:spPr>
          <a:xfrm>
            <a:off x="731767" y="1579969"/>
            <a:ext cx="3576680" cy="1043872"/>
          </a:xfrm>
          <a:prstGeom prst="rect">
            <a:avLst/>
          </a:prstGeom>
          <a:solidFill>
            <a:srgbClr val="8C9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/>
              <a:t>Knowledge building</a:t>
            </a:r>
            <a:endParaRPr lang="he-IL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10126" y="1579969"/>
            <a:ext cx="6691692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noAutofit/>
          </a:bodyPr>
          <a:lstStyle/>
          <a:p>
            <a:pPr algn="l" rtl="0"/>
            <a:r>
              <a:rPr lang="en-US" sz="3200" b="1" dirty="0">
                <a:ln>
                  <a:solidFill>
                    <a:srgbClr val="2987DD"/>
                  </a:solidFill>
                </a:ln>
                <a:solidFill>
                  <a:srgbClr val="89EFEE"/>
                </a:solidFill>
                <a:effectLst>
                  <a:glow rad="1778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Understanding operational turnout</a:t>
            </a:r>
          </a:p>
          <a:p>
            <a:pPr algn="l" rtl="0"/>
            <a:endParaRPr lang="en-US" sz="3200" b="1" dirty="0">
              <a:ln>
                <a:solidFill>
                  <a:srgbClr val="2987DD"/>
                </a:solidFill>
              </a:ln>
              <a:solidFill>
                <a:srgbClr val="89EFEE"/>
              </a:solidFill>
              <a:effectLst>
                <a:glow rad="1778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l" rtl="0"/>
            <a:r>
              <a:rPr lang="en-US" sz="3200" b="1" dirty="0">
                <a:ln>
                  <a:solidFill>
                    <a:srgbClr val="2987DD"/>
                  </a:solidFill>
                </a:ln>
                <a:solidFill>
                  <a:srgbClr val="89EFEE"/>
                </a:solidFill>
                <a:effectLst>
                  <a:glow rad="1778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Comparing competing projects</a:t>
            </a:r>
          </a:p>
          <a:p>
            <a:pPr algn="l" rtl="0"/>
            <a:endParaRPr lang="en-US" sz="3200" b="1" dirty="0">
              <a:ln>
                <a:solidFill>
                  <a:srgbClr val="2987DD"/>
                </a:solidFill>
              </a:ln>
              <a:solidFill>
                <a:srgbClr val="89EFEE"/>
              </a:solidFill>
              <a:effectLst>
                <a:glow rad="1778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l" rtl="0"/>
            <a:r>
              <a:rPr lang="en-US" sz="3200" b="1" dirty="0">
                <a:ln>
                  <a:solidFill>
                    <a:srgbClr val="2987DD"/>
                  </a:solidFill>
                </a:ln>
                <a:solidFill>
                  <a:srgbClr val="89EFEE"/>
                </a:solidFill>
                <a:effectLst>
                  <a:glow rad="1778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Calibrating operational requirement</a:t>
            </a:r>
          </a:p>
          <a:p>
            <a:pPr algn="l" rtl="0"/>
            <a:endParaRPr lang="en-US" sz="3200" b="1" dirty="0">
              <a:ln>
                <a:solidFill>
                  <a:srgbClr val="2987DD"/>
                </a:solidFill>
              </a:ln>
              <a:solidFill>
                <a:srgbClr val="89EFEE"/>
              </a:solidFill>
              <a:effectLst>
                <a:glow rad="1778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l" rtl="0"/>
            <a:r>
              <a:rPr lang="en-US" sz="3200" b="1" dirty="0">
                <a:ln>
                  <a:solidFill>
                    <a:srgbClr val="2987DD"/>
                  </a:solidFill>
                </a:ln>
                <a:solidFill>
                  <a:srgbClr val="89EFEE"/>
                </a:solidFill>
                <a:effectLst>
                  <a:glow rad="1778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Understanding cross-effects</a:t>
            </a:r>
          </a:p>
          <a:p>
            <a:pPr algn="l" rtl="0"/>
            <a:endParaRPr lang="en-US" sz="3200" b="1" dirty="0">
              <a:ln>
                <a:solidFill>
                  <a:srgbClr val="2987DD"/>
                </a:solidFill>
              </a:ln>
              <a:solidFill>
                <a:srgbClr val="89EFEE"/>
              </a:solidFill>
              <a:effectLst>
                <a:glow rad="1778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l" rtl="0"/>
            <a:endParaRPr lang="en-US" sz="3200" b="1" dirty="0">
              <a:ln>
                <a:solidFill>
                  <a:srgbClr val="2987DD"/>
                </a:solidFill>
              </a:ln>
              <a:solidFill>
                <a:srgbClr val="89EFEE"/>
              </a:solidFill>
              <a:effectLst>
                <a:glow rad="1778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l" rtl="0"/>
            <a:endParaRPr lang="en-US" sz="3200" b="1" dirty="0">
              <a:ln>
                <a:solidFill>
                  <a:srgbClr val="2987DD"/>
                </a:solidFill>
              </a:ln>
              <a:solidFill>
                <a:srgbClr val="89EFEE"/>
              </a:solidFill>
              <a:effectLst>
                <a:glow rad="1778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l" rtl="0"/>
            <a:endParaRPr lang="he-IL" sz="3200" b="1" dirty="0">
              <a:ln>
                <a:solidFill>
                  <a:srgbClr val="2987DD"/>
                </a:solidFill>
              </a:ln>
              <a:solidFill>
                <a:srgbClr val="89EFEE"/>
              </a:solidFill>
              <a:effectLst>
                <a:glow rad="1778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324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731767" y="3898338"/>
            <a:ext cx="3576680" cy="10438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solidFill>
                  <a:schemeClr val="accent6"/>
                </a:solidFill>
              </a:rPr>
              <a:t>Operational planning</a:t>
            </a:r>
            <a:endParaRPr lang="he-IL" sz="3200" b="1" dirty="0">
              <a:solidFill>
                <a:schemeClr val="accent6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731767" y="2716156"/>
            <a:ext cx="3576680" cy="1043872"/>
          </a:xfrm>
          <a:prstGeom prst="rect">
            <a:avLst/>
          </a:prstGeom>
          <a:solidFill>
            <a:srgbClr val="8C9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/>
              <a:t>Force design</a:t>
            </a:r>
            <a:endParaRPr lang="he-IL" sz="2800" b="1" dirty="0"/>
          </a:p>
        </p:txBody>
      </p:sp>
      <p:sp>
        <p:nvSpPr>
          <p:cNvPr id="7" name="מלבן 6"/>
          <p:cNvSpPr/>
          <p:nvPr/>
        </p:nvSpPr>
        <p:spPr>
          <a:xfrm>
            <a:off x="731767" y="5095960"/>
            <a:ext cx="3576680" cy="1043872"/>
          </a:xfrm>
          <a:prstGeom prst="rect">
            <a:avLst/>
          </a:prstGeom>
          <a:solidFill>
            <a:srgbClr val="8C9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/>
              <a:t>Training</a:t>
            </a:r>
            <a:endParaRPr lang="he-IL" sz="2800" b="1" dirty="0"/>
          </a:p>
        </p:txBody>
      </p:sp>
      <p:sp>
        <p:nvSpPr>
          <p:cNvPr id="8" name="מלבן 7"/>
          <p:cNvSpPr/>
          <p:nvPr/>
        </p:nvSpPr>
        <p:spPr>
          <a:xfrm>
            <a:off x="731767" y="1579969"/>
            <a:ext cx="3576680" cy="1043872"/>
          </a:xfrm>
          <a:prstGeom prst="rect">
            <a:avLst/>
          </a:prstGeom>
          <a:solidFill>
            <a:srgbClr val="8C9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/>
              <a:t>Knowledge building</a:t>
            </a:r>
            <a:endParaRPr lang="he-IL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10126" y="1579969"/>
            <a:ext cx="6691692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noAutofit/>
          </a:bodyPr>
          <a:lstStyle/>
          <a:p>
            <a:pPr algn="l" rtl="0"/>
            <a:r>
              <a:rPr lang="en-US" sz="3200" b="1" dirty="0">
                <a:ln>
                  <a:solidFill>
                    <a:srgbClr val="2987DD"/>
                  </a:solidFill>
                </a:ln>
                <a:solidFill>
                  <a:srgbClr val="89EFEE"/>
                </a:solidFill>
                <a:effectLst>
                  <a:glow rad="1778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Comparing operational alternatives</a:t>
            </a:r>
          </a:p>
          <a:p>
            <a:pPr algn="l" rtl="0"/>
            <a:endParaRPr lang="en-US" sz="3200" b="1" dirty="0">
              <a:ln>
                <a:solidFill>
                  <a:srgbClr val="2987DD"/>
                </a:solidFill>
              </a:ln>
              <a:solidFill>
                <a:srgbClr val="89EFEE"/>
              </a:solidFill>
              <a:effectLst>
                <a:glow rad="1778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l" rtl="0"/>
            <a:r>
              <a:rPr lang="en-US" sz="3200" b="1" dirty="0">
                <a:ln>
                  <a:solidFill>
                    <a:srgbClr val="2987DD"/>
                  </a:solidFill>
                </a:ln>
                <a:solidFill>
                  <a:srgbClr val="89EFEE"/>
                </a:solidFill>
                <a:effectLst>
                  <a:glow rad="1778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Assessing future achievements</a:t>
            </a:r>
          </a:p>
          <a:p>
            <a:pPr algn="l" rtl="0"/>
            <a:endParaRPr lang="en-US" sz="3200" b="1" dirty="0">
              <a:ln>
                <a:solidFill>
                  <a:srgbClr val="2987DD"/>
                </a:solidFill>
              </a:ln>
              <a:solidFill>
                <a:srgbClr val="89EFEE"/>
              </a:solidFill>
              <a:effectLst>
                <a:glow rad="1778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l" rtl="0"/>
            <a:r>
              <a:rPr lang="en-US" sz="3200" b="1" dirty="0">
                <a:ln>
                  <a:solidFill>
                    <a:srgbClr val="2987DD"/>
                  </a:solidFill>
                </a:ln>
                <a:solidFill>
                  <a:srgbClr val="89EFEE"/>
                </a:solidFill>
                <a:effectLst>
                  <a:glow rad="1778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Characterizing force needs:</a:t>
            </a:r>
            <a:endParaRPr lang="he-IL" sz="3200" b="1" dirty="0">
              <a:ln>
                <a:solidFill>
                  <a:srgbClr val="2987DD"/>
                </a:solidFill>
              </a:ln>
              <a:solidFill>
                <a:srgbClr val="89EFEE"/>
              </a:solidFill>
              <a:effectLst>
                <a:glow rad="1778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l" rtl="0"/>
            <a:r>
              <a:rPr lang="en-US" sz="3200" dirty="0">
                <a:ln>
                  <a:solidFill>
                    <a:srgbClr val="2987DD"/>
                  </a:solidFill>
                </a:ln>
                <a:solidFill>
                  <a:srgbClr val="EDFDFD"/>
                </a:solidFill>
                <a:effectLst>
                  <a:glow rad="762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Logistics, support, etc. </a:t>
            </a:r>
          </a:p>
          <a:p>
            <a:endParaRPr lang="he-IL" sz="3200" dirty="0">
              <a:ln>
                <a:solidFill>
                  <a:srgbClr val="2987DD"/>
                </a:solidFill>
              </a:ln>
              <a:solidFill>
                <a:srgbClr val="EDFDFD"/>
              </a:solidFill>
              <a:effectLst>
                <a:glow rad="1778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l" rtl="0"/>
            <a:r>
              <a:rPr lang="en-US" sz="3200" b="1" dirty="0">
                <a:ln>
                  <a:solidFill>
                    <a:srgbClr val="2987DD"/>
                  </a:solidFill>
                </a:ln>
                <a:solidFill>
                  <a:srgbClr val="89EFEE"/>
                </a:solidFill>
                <a:effectLst>
                  <a:glow rad="1778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Identify weak-spots</a:t>
            </a:r>
            <a:endParaRPr lang="he-IL" sz="3200" b="1" dirty="0">
              <a:ln>
                <a:solidFill>
                  <a:srgbClr val="2987DD"/>
                </a:solidFill>
              </a:ln>
              <a:solidFill>
                <a:srgbClr val="89EFEE"/>
              </a:solidFill>
              <a:effectLst>
                <a:glow rad="1778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123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731767" y="3898338"/>
            <a:ext cx="3576680" cy="1043872"/>
          </a:xfrm>
          <a:prstGeom prst="rect">
            <a:avLst/>
          </a:prstGeom>
          <a:solidFill>
            <a:srgbClr val="8C9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/>
              <a:t>Operational planning</a:t>
            </a:r>
            <a:endParaRPr lang="he-IL" sz="2800" b="1" dirty="0"/>
          </a:p>
        </p:txBody>
      </p:sp>
      <p:sp>
        <p:nvSpPr>
          <p:cNvPr id="6" name="מלבן 5"/>
          <p:cNvSpPr/>
          <p:nvPr/>
        </p:nvSpPr>
        <p:spPr>
          <a:xfrm>
            <a:off x="731767" y="2716156"/>
            <a:ext cx="3576680" cy="1043872"/>
          </a:xfrm>
          <a:prstGeom prst="rect">
            <a:avLst/>
          </a:prstGeom>
          <a:solidFill>
            <a:srgbClr val="8C9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/>
              <a:t>Force design</a:t>
            </a:r>
            <a:endParaRPr lang="he-IL" sz="2800" b="1" dirty="0"/>
          </a:p>
        </p:txBody>
      </p:sp>
      <p:sp>
        <p:nvSpPr>
          <p:cNvPr id="7" name="מלבן 6"/>
          <p:cNvSpPr/>
          <p:nvPr/>
        </p:nvSpPr>
        <p:spPr>
          <a:xfrm>
            <a:off x="731767" y="5095960"/>
            <a:ext cx="3576680" cy="10438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solidFill>
                  <a:schemeClr val="accent6"/>
                </a:solidFill>
              </a:rPr>
              <a:t>Training</a:t>
            </a:r>
            <a:endParaRPr lang="he-IL" sz="3200" b="1" dirty="0">
              <a:solidFill>
                <a:schemeClr val="accent6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731767" y="1579969"/>
            <a:ext cx="3576680" cy="1043872"/>
          </a:xfrm>
          <a:prstGeom prst="rect">
            <a:avLst/>
          </a:prstGeom>
          <a:solidFill>
            <a:srgbClr val="8C9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/>
              <a:t>Knowledge building</a:t>
            </a:r>
            <a:endParaRPr lang="he-IL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10126" y="1579969"/>
            <a:ext cx="6691692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noAutofit/>
          </a:bodyPr>
          <a:lstStyle/>
          <a:p>
            <a:pPr algn="l" rtl="0"/>
            <a:r>
              <a:rPr lang="en-US" sz="3200" b="1" dirty="0">
                <a:ln>
                  <a:solidFill>
                    <a:srgbClr val="2987DD"/>
                  </a:solidFill>
                </a:ln>
                <a:solidFill>
                  <a:srgbClr val="89EFEE"/>
                </a:solidFill>
                <a:effectLst>
                  <a:glow rad="1778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Simulating the battle-field</a:t>
            </a:r>
            <a:endParaRPr lang="he-IL" sz="3200" b="1" dirty="0">
              <a:ln>
                <a:solidFill>
                  <a:srgbClr val="2987DD"/>
                </a:solidFill>
              </a:ln>
              <a:solidFill>
                <a:srgbClr val="89EFEE"/>
              </a:solidFill>
              <a:effectLst>
                <a:glow rad="1778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he-IL" sz="3200" dirty="0">
              <a:ln>
                <a:solidFill>
                  <a:srgbClr val="2987DD"/>
                </a:solidFill>
              </a:ln>
              <a:solidFill>
                <a:srgbClr val="89EFEE"/>
              </a:solidFill>
              <a:effectLst>
                <a:glow rad="1778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l" rtl="0"/>
            <a:r>
              <a:rPr lang="en-US" sz="3200" dirty="0">
                <a:ln>
                  <a:solidFill>
                    <a:srgbClr val="2987DD"/>
                  </a:solidFill>
                </a:ln>
                <a:solidFill>
                  <a:srgbClr val="EDFDFD"/>
                </a:solidFill>
                <a:effectLst>
                  <a:glow rad="762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Enemy, Civilians, Other…</a:t>
            </a:r>
          </a:p>
          <a:p>
            <a:pPr algn="l" rtl="0"/>
            <a:r>
              <a:rPr lang="en-US" sz="3200" dirty="0">
                <a:ln>
                  <a:solidFill>
                    <a:srgbClr val="2987DD"/>
                  </a:solidFill>
                </a:ln>
                <a:solidFill>
                  <a:srgbClr val="EDFDFD"/>
                </a:solidFill>
                <a:effectLst>
                  <a:glow rad="762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Nearby forces, Supporting forces</a:t>
            </a:r>
          </a:p>
          <a:p>
            <a:pPr algn="l" rtl="0"/>
            <a:r>
              <a:rPr lang="en-US" sz="3200" dirty="0">
                <a:ln>
                  <a:solidFill>
                    <a:srgbClr val="2987DD"/>
                  </a:solidFill>
                </a:ln>
                <a:solidFill>
                  <a:srgbClr val="EDFDFD"/>
                </a:solidFill>
                <a:effectLst>
                  <a:glow rad="762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Future capabilities</a:t>
            </a:r>
          </a:p>
          <a:p>
            <a:pPr algn="l" rtl="0"/>
            <a:endParaRPr lang="he-IL" sz="3200" dirty="0">
              <a:ln>
                <a:solidFill>
                  <a:srgbClr val="2987DD"/>
                </a:solidFill>
              </a:ln>
              <a:solidFill>
                <a:srgbClr val="EDFDFD"/>
              </a:solidFill>
              <a:effectLst>
                <a:glow rad="762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l" rtl="0"/>
            <a:r>
              <a:rPr lang="en-US" sz="3200" b="1" dirty="0">
                <a:ln>
                  <a:solidFill>
                    <a:srgbClr val="2987DD"/>
                  </a:solidFill>
                </a:ln>
                <a:solidFill>
                  <a:srgbClr val="89EFEE"/>
                </a:solidFill>
                <a:effectLst>
                  <a:glow rad="1778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Realistic BDA</a:t>
            </a:r>
            <a:endParaRPr lang="he-IL" sz="3200" b="1" dirty="0">
              <a:ln>
                <a:solidFill>
                  <a:srgbClr val="2987DD"/>
                </a:solidFill>
              </a:ln>
              <a:solidFill>
                <a:srgbClr val="89EFEE"/>
              </a:solidFill>
              <a:effectLst>
                <a:glow rad="1778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332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800" dirty="0"/>
              <a:t>Operational Simulation Challenges</a:t>
            </a:r>
            <a:endParaRPr lang="he-IL" sz="4800" dirty="0"/>
          </a:p>
        </p:txBody>
      </p:sp>
      <p:grpSp>
        <p:nvGrpSpPr>
          <p:cNvPr id="3" name="קבוצה 2"/>
          <p:cNvGrpSpPr/>
          <p:nvPr/>
        </p:nvGrpSpPr>
        <p:grpSpPr>
          <a:xfrm flipH="1">
            <a:off x="581026" y="1559306"/>
            <a:ext cx="11055321" cy="4542090"/>
            <a:chOff x="581026" y="1559306"/>
            <a:chExt cx="11055321" cy="4542090"/>
          </a:xfrm>
        </p:grpSpPr>
        <p:pic>
          <p:nvPicPr>
            <p:cNvPr id="10" name="Picture 8" descr="http://img.gawkerassets.com/img/18pw3z82s2xoyjpg/original.jp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2" t="419" r="19976" b="-419"/>
            <a:stretch/>
          </p:blipFill>
          <p:spPr bwMode="auto">
            <a:xfrm>
              <a:off x="5181600" y="1559306"/>
              <a:ext cx="6454747" cy="4542090"/>
            </a:xfrm>
            <a:prstGeom prst="rect">
              <a:avLst/>
            </a:prstGeom>
            <a:noFill/>
          </p:spPr>
        </p:pic>
        <p:sp>
          <p:nvSpPr>
            <p:cNvPr id="11" name="מלבן 10"/>
            <p:cNvSpPr/>
            <p:nvPr/>
          </p:nvSpPr>
          <p:spPr>
            <a:xfrm>
              <a:off x="581026" y="1559306"/>
              <a:ext cx="6267449" cy="4542090"/>
            </a:xfrm>
            <a:prstGeom prst="rect">
              <a:avLst/>
            </a:prstGeom>
            <a:gradFill flip="none" rotWithShape="1">
              <a:gsLst>
                <a:gs pos="0">
                  <a:srgbClr val="151515">
                    <a:alpha val="0"/>
                  </a:srgbClr>
                </a:gs>
                <a:gs pos="16000">
                  <a:srgbClr val="151515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>
                <a:spcAft>
                  <a:spcPts val="2400"/>
                </a:spcAft>
              </a:pPr>
              <a:r>
                <a:rPr lang="en-US" sz="4000" b="1" dirty="0">
                  <a:solidFill>
                    <a:srgbClr val="FDEF1D"/>
                  </a:solidFill>
                  <a:effectLst>
                    <a:glow rad="101600">
                      <a:srgbClr val="CF1C00">
                        <a:alpha val="60000"/>
                      </a:srgbClr>
                    </a:glow>
                  </a:effectLst>
                </a:rPr>
                <a:t>Exponential complexity </a:t>
              </a:r>
              <a:r>
                <a:rPr lang="en-US" sz="3200" dirty="0">
                  <a:solidFill>
                    <a:srgbClr val="FDEF1D"/>
                  </a:solidFill>
                  <a:effectLst>
                    <a:glow rad="101600">
                      <a:srgbClr val="CF1C00">
                        <a:alpha val="60000"/>
                      </a:srgbClr>
                    </a:glow>
                  </a:effectLst>
                </a:rPr>
                <a:t>(resources)</a:t>
              </a:r>
              <a:endParaRPr lang="en-US" sz="4000" dirty="0">
                <a:solidFill>
                  <a:srgbClr val="FDEF1D"/>
                </a:solidFill>
                <a:effectLst>
                  <a:glow rad="101600">
                    <a:srgbClr val="CF1C00">
                      <a:alpha val="60000"/>
                    </a:srgbClr>
                  </a:glow>
                </a:effectLst>
              </a:endParaRPr>
            </a:p>
            <a:p>
              <a:pPr algn="l" rtl="0">
                <a:spcAft>
                  <a:spcPts val="2400"/>
                </a:spcAft>
              </a:pPr>
              <a:r>
                <a:rPr lang="en-US" sz="4000" b="1" dirty="0">
                  <a:solidFill>
                    <a:srgbClr val="FDEF1D"/>
                  </a:solidFill>
                  <a:effectLst>
                    <a:glow rad="101600">
                      <a:srgbClr val="CF1C00">
                        <a:alpha val="60000"/>
                      </a:srgbClr>
                    </a:glow>
                  </a:effectLst>
                </a:rPr>
                <a:t>Verification of models</a:t>
              </a:r>
            </a:p>
            <a:p>
              <a:pPr algn="l" rtl="0">
                <a:spcAft>
                  <a:spcPts val="2400"/>
                </a:spcAft>
              </a:pPr>
              <a:r>
                <a:rPr lang="en-US" sz="4000" b="1" dirty="0">
                  <a:solidFill>
                    <a:srgbClr val="FDEF1D"/>
                  </a:solidFill>
                  <a:effectLst>
                    <a:glow rad="101600">
                      <a:srgbClr val="CF1C00">
                        <a:alpha val="60000"/>
                      </a:srgbClr>
                    </a:glow>
                  </a:effectLst>
                </a:rPr>
                <a:t>Outcome reliability </a:t>
              </a:r>
            </a:p>
            <a:p>
              <a:pPr algn="l" rtl="0">
                <a:spcAft>
                  <a:spcPts val="2400"/>
                </a:spcAft>
              </a:pPr>
              <a:r>
                <a:rPr lang="en-US" sz="4000" b="1" dirty="0">
                  <a:solidFill>
                    <a:srgbClr val="FDEF1D"/>
                  </a:solidFill>
                  <a:effectLst>
                    <a:glow rad="101600">
                      <a:srgbClr val="CF1C00">
                        <a:alpha val="60000"/>
                      </a:srgbClr>
                    </a:glow>
                  </a:effectLst>
                </a:rPr>
                <a:t>Loss of transparency</a:t>
              </a:r>
              <a:endParaRPr lang="he-IL" sz="4000" b="1" dirty="0">
                <a:solidFill>
                  <a:srgbClr val="FDEF1D"/>
                </a:solidFill>
                <a:effectLst>
                  <a:glow rad="101600">
                    <a:srgbClr val="CF1C00">
                      <a:alpha val="60000"/>
                    </a:srgb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556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800" dirty="0"/>
              <a:t>Takeaways</a:t>
            </a:r>
            <a:endParaRPr lang="he-IL" sz="4800" dirty="0"/>
          </a:p>
        </p:txBody>
      </p:sp>
      <p:pic>
        <p:nvPicPr>
          <p:cNvPr id="5" name="Picture 18" descr="http://www.chemistrycentral.com/sites/10170/wallpapers/Cheminformatics_1024x768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GlowEdges/>
                    </a14:imgEffect>
                    <a14:imgEffect>
                      <a14:brightnessContrast bright="48000" contrast="35000"/>
                    </a14:imgEffect>
                  </a14:imgLayer>
                </a14:imgProps>
              </a:ext>
            </a:extLst>
          </a:blip>
          <a:srcRect l="35723" r="9427" b="18013"/>
          <a:stretch/>
        </p:blipFill>
        <p:spPr bwMode="auto">
          <a:xfrm>
            <a:off x="333828" y="1808164"/>
            <a:ext cx="4286763" cy="4542090"/>
          </a:xfrm>
          <a:prstGeom prst="rect">
            <a:avLst/>
          </a:prstGeom>
          <a:noFill/>
        </p:spPr>
      </p:pic>
      <p:sp>
        <p:nvSpPr>
          <p:cNvPr id="6" name="מלבן 5"/>
          <p:cNvSpPr/>
          <p:nvPr/>
        </p:nvSpPr>
        <p:spPr>
          <a:xfrm flipH="1">
            <a:off x="2757714" y="1808164"/>
            <a:ext cx="9185950" cy="4542090"/>
          </a:xfrm>
          <a:prstGeom prst="rect">
            <a:avLst/>
          </a:prstGeom>
          <a:gradFill flip="none" rotWithShape="1">
            <a:gsLst>
              <a:gs pos="0">
                <a:srgbClr val="151515">
                  <a:alpha val="0"/>
                </a:srgbClr>
              </a:gs>
              <a:gs pos="17000">
                <a:srgbClr val="15151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1" anchor="ctr"/>
          <a:lstStyle/>
          <a:p>
            <a:pPr algn="l" rtl="0">
              <a:spcAft>
                <a:spcPts val="2400"/>
              </a:spcAft>
            </a:pPr>
            <a:r>
              <a:rPr lang="en-US" sz="4000" b="1" dirty="0">
                <a:solidFill>
                  <a:srgbClr val="92E9B5"/>
                </a:solidFill>
                <a:effectLst>
                  <a:glow rad="101600">
                    <a:srgbClr val="477258">
                      <a:alpha val="68000"/>
                    </a:srgbClr>
                  </a:glow>
                </a:effectLst>
              </a:rPr>
              <a:t>A changing environment </a:t>
            </a:r>
            <a:endParaRPr lang="en-US" sz="4000" dirty="0">
              <a:solidFill>
                <a:srgbClr val="92E9B5"/>
              </a:solidFill>
              <a:effectLst>
                <a:glow rad="101600">
                  <a:srgbClr val="477258">
                    <a:alpha val="68000"/>
                  </a:srgbClr>
                </a:glow>
              </a:effectLst>
            </a:endParaRPr>
          </a:p>
          <a:p>
            <a:pPr algn="l" rtl="0">
              <a:spcAft>
                <a:spcPts val="2400"/>
              </a:spcAft>
            </a:pPr>
            <a:r>
              <a:rPr lang="en-US" sz="4000" b="1" dirty="0">
                <a:solidFill>
                  <a:srgbClr val="92E9B5"/>
                </a:solidFill>
                <a:effectLst>
                  <a:glow rad="101600">
                    <a:srgbClr val="477258">
                      <a:alpha val="68000"/>
                    </a:srgbClr>
                  </a:glow>
                </a:effectLst>
              </a:rPr>
              <a:t>New technological opportunities</a:t>
            </a:r>
          </a:p>
          <a:p>
            <a:pPr algn="l" rtl="0">
              <a:spcAft>
                <a:spcPts val="2400"/>
              </a:spcAft>
            </a:pPr>
            <a:r>
              <a:rPr lang="en-US" sz="4000" b="1" dirty="0">
                <a:solidFill>
                  <a:srgbClr val="92E9B5"/>
                </a:solidFill>
                <a:effectLst>
                  <a:glow rad="101600">
                    <a:srgbClr val="477258">
                      <a:alpha val="68000"/>
                    </a:srgbClr>
                  </a:glow>
                </a:effectLst>
              </a:rPr>
              <a:t>A major leap in capabilities</a:t>
            </a:r>
          </a:p>
          <a:p>
            <a:pPr algn="l" rtl="0">
              <a:spcAft>
                <a:spcPts val="2400"/>
              </a:spcAft>
            </a:pPr>
            <a:r>
              <a:rPr lang="en-US" sz="4000" b="1" dirty="0">
                <a:solidFill>
                  <a:srgbClr val="92E9B5"/>
                </a:solidFill>
                <a:effectLst>
                  <a:glow rad="101600">
                    <a:srgbClr val="477258">
                      <a:alpha val="68000"/>
                    </a:srgbClr>
                  </a:glow>
                </a:effectLst>
              </a:rPr>
              <a:t>Taking the first step</a:t>
            </a:r>
          </a:p>
          <a:p>
            <a:pPr algn="l" rtl="0">
              <a:spcAft>
                <a:spcPts val="2400"/>
              </a:spcAft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92E9B5"/>
                </a:solidFill>
                <a:effectLst>
                  <a:glow rad="101600">
                    <a:srgbClr val="477258">
                      <a:alpha val="68000"/>
                    </a:srgbClr>
                  </a:glow>
                </a:effectLst>
              </a:rPr>
              <a:t>We welcome cooperation</a:t>
            </a:r>
            <a:endParaRPr lang="he-IL" sz="4800" b="1" dirty="0">
              <a:ln>
                <a:solidFill>
                  <a:schemeClr val="tx1"/>
                </a:solidFill>
              </a:ln>
              <a:solidFill>
                <a:srgbClr val="92E9B5"/>
              </a:solidFill>
              <a:effectLst>
                <a:glow rad="101600">
                  <a:srgbClr val="477258">
                    <a:alpha val="68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434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 descr="תמונה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99"/>
          <a:stretch/>
        </p:blipFill>
        <p:spPr bwMode="auto">
          <a:xfrm>
            <a:off x="8877217" y="19534"/>
            <a:ext cx="2001546" cy="172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תמונה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/>
          <a:stretch/>
        </p:blipFill>
        <p:spPr bwMode="auto">
          <a:xfrm>
            <a:off x="8119778" y="1706721"/>
            <a:ext cx="3516424" cy="254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תמונ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778" y="4096317"/>
            <a:ext cx="3953049" cy="22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7" name="חץ שמאלה 20"/>
          <p:cNvSpPr/>
          <p:nvPr/>
        </p:nvSpPr>
        <p:spPr>
          <a:xfrm flipH="1">
            <a:off x="692473" y="1198762"/>
            <a:ext cx="9762764" cy="5218542"/>
          </a:xfrm>
          <a:custGeom>
            <a:avLst/>
            <a:gdLst>
              <a:gd name="connsiteX0" fmla="*/ 0 w 6395614"/>
              <a:gd name="connsiteY0" fmla="*/ 1843709 h 3687417"/>
              <a:gd name="connsiteX1" fmla="*/ 1018760 w 6395614"/>
              <a:gd name="connsiteY1" fmla="*/ 0 h 3687417"/>
              <a:gd name="connsiteX2" fmla="*/ 1018760 w 6395614"/>
              <a:gd name="connsiteY2" fmla="*/ 166487 h 3687417"/>
              <a:gd name="connsiteX3" fmla="*/ 6395614 w 6395614"/>
              <a:gd name="connsiteY3" fmla="*/ 166487 h 3687417"/>
              <a:gd name="connsiteX4" fmla="*/ 6395614 w 6395614"/>
              <a:gd name="connsiteY4" fmla="*/ 3520930 h 3687417"/>
              <a:gd name="connsiteX5" fmla="*/ 1018760 w 6395614"/>
              <a:gd name="connsiteY5" fmla="*/ 3520930 h 3687417"/>
              <a:gd name="connsiteX6" fmla="*/ 1018760 w 6395614"/>
              <a:gd name="connsiteY6" fmla="*/ 3687417 h 3687417"/>
              <a:gd name="connsiteX7" fmla="*/ 0 w 6395614"/>
              <a:gd name="connsiteY7" fmla="*/ 1843709 h 3687417"/>
              <a:gd name="connsiteX0" fmla="*/ 0 w 6395614"/>
              <a:gd name="connsiteY0" fmla="*/ 1843709 h 3687417"/>
              <a:gd name="connsiteX1" fmla="*/ 1018760 w 6395614"/>
              <a:gd name="connsiteY1" fmla="*/ 0 h 3687417"/>
              <a:gd name="connsiteX2" fmla="*/ 1018760 w 6395614"/>
              <a:gd name="connsiteY2" fmla="*/ 166487 h 3687417"/>
              <a:gd name="connsiteX3" fmla="*/ 6395614 w 6395614"/>
              <a:gd name="connsiteY3" fmla="*/ 166487 h 3687417"/>
              <a:gd name="connsiteX4" fmla="*/ 6395614 w 6395614"/>
              <a:gd name="connsiteY4" fmla="*/ 2061580 h 3687417"/>
              <a:gd name="connsiteX5" fmla="*/ 6395614 w 6395614"/>
              <a:gd name="connsiteY5" fmla="*/ 3520930 h 3687417"/>
              <a:gd name="connsiteX6" fmla="*/ 1018760 w 6395614"/>
              <a:gd name="connsiteY6" fmla="*/ 3520930 h 3687417"/>
              <a:gd name="connsiteX7" fmla="*/ 1018760 w 6395614"/>
              <a:gd name="connsiteY7" fmla="*/ 3687417 h 3687417"/>
              <a:gd name="connsiteX8" fmla="*/ 0 w 6395614"/>
              <a:gd name="connsiteY8" fmla="*/ 1843709 h 3687417"/>
              <a:gd name="connsiteX0" fmla="*/ 6395614 w 6487054"/>
              <a:gd name="connsiteY0" fmla="*/ 2061580 h 3687417"/>
              <a:gd name="connsiteX1" fmla="*/ 6395614 w 6487054"/>
              <a:gd name="connsiteY1" fmla="*/ 3520930 h 3687417"/>
              <a:gd name="connsiteX2" fmla="*/ 1018760 w 6487054"/>
              <a:gd name="connsiteY2" fmla="*/ 3520930 h 3687417"/>
              <a:gd name="connsiteX3" fmla="*/ 1018760 w 6487054"/>
              <a:gd name="connsiteY3" fmla="*/ 3687417 h 3687417"/>
              <a:gd name="connsiteX4" fmla="*/ 0 w 6487054"/>
              <a:gd name="connsiteY4" fmla="*/ 1843709 h 3687417"/>
              <a:gd name="connsiteX5" fmla="*/ 1018760 w 6487054"/>
              <a:gd name="connsiteY5" fmla="*/ 0 h 3687417"/>
              <a:gd name="connsiteX6" fmla="*/ 1018760 w 6487054"/>
              <a:gd name="connsiteY6" fmla="*/ 166487 h 3687417"/>
              <a:gd name="connsiteX7" fmla="*/ 6395614 w 6487054"/>
              <a:gd name="connsiteY7" fmla="*/ 166487 h 3687417"/>
              <a:gd name="connsiteX8" fmla="*/ 6487054 w 6487054"/>
              <a:gd name="connsiteY8" fmla="*/ 2153020 h 3687417"/>
              <a:gd name="connsiteX0" fmla="*/ 6395614 w 6395614"/>
              <a:gd name="connsiteY0" fmla="*/ 2061580 h 3687417"/>
              <a:gd name="connsiteX1" fmla="*/ 6395614 w 6395614"/>
              <a:gd name="connsiteY1" fmla="*/ 3520930 h 3687417"/>
              <a:gd name="connsiteX2" fmla="*/ 1018760 w 6395614"/>
              <a:gd name="connsiteY2" fmla="*/ 3520930 h 3687417"/>
              <a:gd name="connsiteX3" fmla="*/ 1018760 w 6395614"/>
              <a:gd name="connsiteY3" fmla="*/ 3687417 h 3687417"/>
              <a:gd name="connsiteX4" fmla="*/ 0 w 6395614"/>
              <a:gd name="connsiteY4" fmla="*/ 1843709 h 3687417"/>
              <a:gd name="connsiteX5" fmla="*/ 1018760 w 6395614"/>
              <a:gd name="connsiteY5" fmla="*/ 0 h 3687417"/>
              <a:gd name="connsiteX6" fmla="*/ 1018760 w 6395614"/>
              <a:gd name="connsiteY6" fmla="*/ 166487 h 3687417"/>
              <a:gd name="connsiteX7" fmla="*/ 6395614 w 6395614"/>
              <a:gd name="connsiteY7" fmla="*/ 166487 h 3687417"/>
              <a:gd name="connsiteX0" fmla="*/ 6395614 w 6395614"/>
              <a:gd name="connsiteY0" fmla="*/ 3520930 h 3687417"/>
              <a:gd name="connsiteX1" fmla="*/ 1018760 w 6395614"/>
              <a:gd name="connsiteY1" fmla="*/ 3520930 h 3687417"/>
              <a:gd name="connsiteX2" fmla="*/ 1018760 w 6395614"/>
              <a:gd name="connsiteY2" fmla="*/ 3687417 h 3687417"/>
              <a:gd name="connsiteX3" fmla="*/ 0 w 6395614"/>
              <a:gd name="connsiteY3" fmla="*/ 1843709 h 3687417"/>
              <a:gd name="connsiteX4" fmla="*/ 1018760 w 6395614"/>
              <a:gd name="connsiteY4" fmla="*/ 0 h 3687417"/>
              <a:gd name="connsiteX5" fmla="*/ 1018760 w 6395614"/>
              <a:gd name="connsiteY5" fmla="*/ 166487 h 3687417"/>
              <a:gd name="connsiteX6" fmla="*/ 6395614 w 6395614"/>
              <a:gd name="connsiteY6" fmla="*/ 166487 h 3687417"/>
              <a:gd name="connsiteX0" fmla="*/ 6395614 w 6395614"/>
              <a:gd name="connsiteY0" fmla="*/ 3520932 h 3687417"/>
              <a:gd name="connsiteX1" fmla="*/ 1018760 w 6395614"/>
              <a:gd name="connsiteY1" fmla="*/ 3520930 h 3687417"/>
              <a:gd name="connsiteX2" fmla="*/ 1018760 w 6395614"/>
              <a:gd name="connsiteY2" fmla="*/ 3687417 h 3687417"/>
              <a:gd name="connsiteX3" fmla="*/ 0 w 6395614"/>
              <a:gd name="connsiteY3" fmla="*/ 1843709 h 3687417"/>
              <a:gd name="connsiteX4" fmla="*/ 1018760 w 6395614"/>
              <a:gd name="connsiteY4" fmla="*/ 0 h 3687417"/>
              <a:gd name="connsiteX5" fmla="*/ 1018760 w 6395614"/>
              <a:gd name="connsiteY5" fmla="*/ 166487 h 3687417"/>
              <a:gd name="connsiteX6" fmla="*/ 6395614 w 6395614"/>
              <a:gd name="connsiteY6" fmla="*/ 166487 h 3687417"/>
              <a:gd name="connsiteX0" fmla="*/ 6395614 w 6395614"/>
              <a:gd name="connsiteY0" fmla="*/ 3520932 h 3687417"/>
              <a:gd name="connsiteX1" fmla="*/ 5304870 w 6395614"/>
              <a:gd name="connsiteY1" fmla="*/ 3522383 h 3687417"/>
              <a:gd name="connsiteX2" fmla="*/ 1018760 w 6395614"/>
              <a:gd name="connsiteY2" fmla="*/ 3520930 h 3687417"/>
              <a:gd name="connsiteX3" fmla="*/ 1018760 w 6395614"/>
              <a:gd name="connsiteY3" fmla="*/ 3687417 h 3687417"/>
              <a:gd name="connsiteX4" fmla="*/ 0 w 6395614"/>
              <a:gd name="connsiteY4" fmla="*/ 1843709 h 3687417"/>
              <a:gd name="connsiteX5" fmla="*/ 1018760 w 6395614"/>
              <a:gd name="connsiteY5" fmla="*/ 0 h 3687417"/>
              <a:gd name="connsiteX6" fmla="*/ 1018760 w 6395614"/>
              <a:gd name="connsiteY6" fmla="*/ 166487 h 3687417"/>
              <a:gd name="connsiteX7" fmla="*/ 6395614 w 6395614"/>
              <a:gd name="connsiteY7" fmla="*/ 166487 h 3687417"/>
              <a:gd name="connsiteX0" fmla="*/ 5304870 w 6395614"/>
              <a:gd name="connsiteY0" fmla="*/ 3522383 h 3687417"/>
              <a:gd name="connsiteX1" fmla="*/ 1018760 w 6395614"/>
              <a:gd name="connsiteY1" fmla="*/ 3520930 h 3687417"/>
              <a:gd name="connsiteX2" fmla="*/ 1018760 w 6395614"/>
              <a:gd name="connsiteY2" fmla="*/ 3687417 h 3687417"/>
              <a:gd name="connsiteX3" fmla="*/ 0 w 6395614"/>
              <a:gd name="connsiteY3" fmla="*/ 1843709 h 3687417"/>
              <a:gd name="connsiteX4" fmla="*/ 1018760 w 6395614"/>
              <a:gd name="connsiteY4" fmla="*/ 0 h 3687417"/>
              <a:gd name="connsiteX5" fmla="*/ 1018760 w 6395614"/>
              <a:gd name="connsiteY5" fmla="*/ 166487 h 3687417"/>
              <a:gd name="connsiteX6" fmla="*/ 6395614 w 6395614"/>
              <a:gd name="connsiteY6" fmla="*/ 166487 h 3687417"/>
              <a:gd name="connsiteX0" fmla="*/ 5304870 w 6395614"/>
              <a:gd name="connsiteY0" fmla="*/ 3522383 h 3687417"/>
              <a:gd name="connsiteX1" fmla="*/ 1018760 w 6395614"/>
              <a:gd name="connsiteY1" fmla="*/ 3520930 h 3687417"/>
              <a:gd name="connsiteX2" fmla="*/ 1018760 w 6395614"/>
              <a:gd name="connsiteY2" fmla="*/ 3687417 h 3687417"/>
              <a:gd name="connsiteX3" fmla="*/ 0 w 6395614"/>
              <a:gd name="connsiteY3" fmla="*/ 1843709 h 3687417"/>
              <a:gd name="connsiteX4" fmla="*/ 1018760 w 6395614"/>
              <a:gd name="connsiteY4" fmla="*/ 0 h 3687417"/>
              <a:gd name="connsiteX5" fmla="*/ 1018760 w 6395614"/>
              <a:gd name="connsiteY5" fmla="*/ 166487 h 3687417"/>
              <a:gd name="connsiteX6" fmla="*/ 5291891 w 6395614"/>
              <a:gd name="connsiteY6" fmla="*/ 152015 h 3687417"/>
              <a:gd name="connsiteX7" fmla="*/ 6395614 w 6395614"/>
              <a:gd name="connsiteY7" fmla="*/ 166487 h 3687417"/>
              <a:gd name="connsiteX0" fmla="*/ 5304870 w 5304870"/>
              <a:gd name="connsiteY0" fmla="*/ 3522383 h 3687417"/>
              <a:gd name="connsiteX1" fmla="*/ 1018760 w 5304870"/>
              <a:gd name="connsiteY1" fmla="*/ 3520930 h 3687417"/>
              <a:gd name="connsiteX2" fmla="*/ 1018760 w 5304870"/>
              <a:gd name="connsiteY2" fmla="*/ 3687417 h 3687417"/>
              <a:gd name="connsiteX3" fmla="*/ 0 w 5304870"/>
              <a:gd name="connsiteY3" fmla="*/ 1843709 h 3687417"/>
              <a:gd name="connsiteX4" fmla="*/ 1018760 w 5304870"/>
              <a:gd name="connsiteY4" fmla="*/ 0 h 3687417"/>
              <a:gd name="connsiteX5" fmla="*/ 1018760 w 5304870"/>
              <a:gd name="connsiteY5" fmla="*/ 166487 h 3687417"/>
              <a:gd name="connsiteX6" fmla="*/ 5291891 w 5304870"/>
              <a:gd name="connsiteY6" fmla="*/ 152015 h 3687417"/>
              <a:gd name="connsiteX0" fmla="*/ 5304870 w 5304870"/>
              <a:gd name="connsiteY0" fmla="*/ 3522383 h 3687417"/>
              <a:gd name="connsiteX1" fmla="*/ 1018760 w 5304870"/>
              <a:gd name="connsiteY1" fmla="*/ 3520930 h 3687417"/>
              <a:gd name="connsiteX2" fmla="*/ 1018760 w 5304870"/>
              <a:gd name="connsiteY2" fmla="*/ 3687417 h 3687417"/>
              <a:gd name="connsiteX3" fmla="*/ 0 w 5304870"/>
              <a:gd name="connsiteY3" fmla="*/ 1843709 h 3687417"/>
              <a:gd name="connsiteX4" fmla="*/ 1018760 w 5304870"/>
              <a:gd name="connsiteY4" fmla="*/ 0 h 3687417"/>
              <a:gd name="connsiteX5" fmla="*/ 1018760 w 5304870"/>
              <a:gd name="connsiteY5" fmla="*/ 166487 h 3687417"/>
              <a:gd name="connsiteX6" fmla="*/ 4547486 w 5304870"/>
              <a:gd name="connsiteY6" fmla="*/ 169127 h 3687417"/>
              <a:gd name="connsiteX7" fmla="*/ 5291891 w 5304870"/>
              <a:gd name="connsiteY7" fmla="*/ 152015 h 3687417"/>
              <a:gd name="connsiteX0" fmla="*/ 5304870 w 5304870"/>
              <a:gd name="connsiteY0" fmla="*/ 3522383 h 3687417"/>
              <a:gd name="connsiteX1" fmla="*/ 1018760 w 5304870"/>
              <a:gd name="connsiteY1" fmla="*/ 3520930 h 3687417"/>
              <a:gd name="connsiteX2" fmla="*/ 1018760 w 5304870"/>
              <a:gd name="connsiteY2" fmla="*/ 3687417 h 3687417"/>
              <a:gd name="connsiteX3" fmla="*/ 0 w 5304870"/>
              <a:gd name="connsiteY3" fmla="*/ 1843709 h 3687417"/>
              <a:gd name="connsiteX4" fmla="*/ 1018760 w 5304870"/>
              <a:gd name="connsiteY4" fmla="*/ 0 h 3687417"/>
              <a:gd name="connsiteX5" fmla="*/ 1018760 w 5304870"/>
              <a:gd name="connsiteY5" fmla="*/ 166487 h 3687417"/>
              <a:gd name="connsiteX6" fmla="*/ 4547486 w 5304870"/>
              <a:gd name="connsiteY6" fmla="*/ 169127 h 3687417"/>
              <a:gd name="connsiteX0" fmla="*/ 5304870 w 5304870"/>
              <a:gd name="connsiteY0" fmla="*/ 3522383 h 3687417"/>
              <a:gd name="connsiteX1" fmla="*/ 4682965 w 5304870"/>
              <a:gd name="connsiteY1" fmla="*/ 3523843 h 3687417"/>
              <a:gd name="connsiteX2" fmla="*/ 1018760 w 5304870"/>
              <a:gd name="connsiteY2" fmla="*/ 3520930 h 3687417"/>
              <a:gd name="connsiteX3" fmla="*/ 1018760 w 5304870"/>
              <a:gd name="connsiteY3" fmla="*/ 3687417 h 3687417"/>
              <a:gd name="connsiteX4" fmla="*/ 0 w 5304870"/>
              <a:gd name="connsiteY4" fmla="*/ 1843709 h 3687417"/>
              <a:gd name="connsiteX5" fmla="*/ 1018760 w 5304870"/>
              <a:gd name="connsiteY5" fmla="*/ 0 h 3687417"/>
              <a:gd name="connsiteX6" fmla="*/ 1018760 w 5304870"/>
              <a:gd name="connsiteY6" fmla="*/ 166487 h 3687417"/>
              <a:gd name="connsiteX7" fmla="*/ 4547486 w 5304870"/>
              <a:gd name="connsiteY7" fmla="*/ 169127 h 3687417"/>
              <a:gd name="connsiteX0" fmla="*/ 4682965 w 4682965"/>
              <a:gd name="connsiteY0" fmla="*/ 3523843 h 3687417"/>
              <a:gd name="connsiteX1" fmla="*/ 1018760 w 4682965"/>
              <a:gd name="connsiteY1" fmla="*/ 3520930 h 3687417"/>
              <a:gd name="connsiteX2" fmla="*/ 1018760 w 4682965"/>
              <a:gd name="connsiteY2" fmla="*/ 3687417 h 3687417"/>
              <a:gd name="connsiteX3" fmla="*/ 0 w 4682965"/>
              <a:gd name="connsiteY3" fmla="*/ 1843709 h 3687417"/>
              <a:gd name="connsiteX4" fmla="*/ 1018760 w 4682965"/>
              <a:gd name="connsiteY4" fmla="*/ 0 h 3687417"/>
              <a:gd name="connsiteX5" fmla="*/ 1018760 w 4682965"/>
              <a:gd name="connsiteY5" fmla="*/ 166487 h 3687417"/>
              <a:gd name="connsiteX6" fmla="*/ 4547486 w 4682965"/>
              <a:gd name="connsiteY6" fmla="*/ 169127 h 368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2965" h="3687417">
                <a:moveTo>
                  <a:pt x="4682965" y="3523843"/>
                </a:moveTo>
                <a:lnTo>
                  <a:pt x="1018760" y="3520930"/>
                </a:lnTo>
                <a:lnTo>
                  <a:pt x="1018760" y="3687417"/>
                </a:lnTo>
                <a:lnTo>
                  <a:pt x="0" y="1843709"/>
                </a:lnTo>
                <a:lnTo>
                  <a:pt x="1018760" y="0"/>
                </a:lnTo>
                <a:lnTo>
                  <a:pt x="1018760" y="166487"/>
                </a:lnTo>
                <a:lnTo>
                  <a:pt x="4547486" y="169127"/>
                </a:lnTo>
              </a:path>
            </a:pathLst>
          </a:custGeom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כותרת 23"/>
          <p:cNvSpPr txBox="1">
            <a:spLocks/>
          </p:cNvSpPr>
          <p:nvPr/>
        </p:nvSpPr>
        <p:spPr>
          <a:xfrm>
            <a:off x="1668562" y="418199"/>
            <a:ext cx="10440598" cy="79216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4000" kern="12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solidFill>
                  <a:schemeClr val="tx1"/>
                </a:solidFill>
                <a:effectLst/>
              </a:rPr>
              <a:t>Regional Threats</a:t>
            </a:r>
            <a:endParaRPr lang="he-IL" sz="9600" dirty="0">
              <a:solidFill>
                <a:schemeClr val="tx1"/>
              </a:solidFill>
              <a:effectLst/>
            </a:endParaRPr>
          </a:p>
        </p:txBody>
      </p:sp>
      <p:sp>
        <p:nvSpPr>
          <p:cNvPr id="42" name="מלבן 41"/>
          <p:cNvSpPr/>
          <p:nvPr/>
        </p:nvSpPr>
        <p:spPr>
          <a:xfrm>
            <a:off x="1540359" y="2007511"/>
            <a:ext cx="716745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ts val="900"/>
              </a:spcBef>
              <a:spcAft>
                <a:spcPts val="18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Iran</a:t>
            </a:r>
            <a:r>
              <a:rPr lang="he-IL" sz="2800" dirty="0">
                <a:solidFill>
                  <a:schemeClr val="accent2"/>
                </a:solidFill>
              </a:rPr>
              <a:t> </a:t>
            </a:r>
            <a:r>
              <a:rPr lang="he-IL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he-IL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Nuclear, Missiles, Regional influence</a:t>
            </a:r>
            <a:endParaRPr lang="he-IL" sz="2800" dirty="0">
              <a:solidFill>
                <a:prstClr val="black"/>
              </a:solidFill>
            </a:endParaRPr>
          </a:p>
          <a:p>
            <a:pPr algn="l" rtl="0">
              <a:spcBef>
                <a:spcPts val="900"/>
              </a:spcBef>
              <a:spcAft>
                <a:spcPts val="18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Advanced Threats </a:t>
            </a:r>
            <a:r>
              <a:rPr lang="he-IL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PGM, Cyber, EW, A2/AD</a:t>
            </a:r>
            <a:endParaRPr lang="he-IL" sz="2800" dirty="0">
              <a:solidFill>
                <a:prstClr val="black"/>
              </a:solidFill>
            </a:endParaRPr>
          </a:p>
          <a:p>
            <a:pPr algn="l" rtl="0">
              <a:spcBef>
                <a:spcPts val="900"/>
              </a:spcBef>
              <a:spcAft>
                <a:spcPts val="18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Hezbollah and Hamas </a:t>
            </a:r>
            <a:r>
              <a:rPr lang="he-IL" sz="2800" b="1" dirty="0">
                <a:solidFill>
                  <a:schemeClr val="accent2"/>
                </a:solidFill>
              </a:rPr>
              <a:t> </a:t>
            </a:r>
            <a:r>
              <a:rPr lang="he-IL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|</a:t>
            </a:r>
            <a:r>
              <a:rPr lang="en-US" sz="2800" dirty="0"/>
              <a:t>challenging Israeli military capabilities</a:t>
            </a:r>
          </a:p>
          <a:p>
            <a:pPr algn="l" rtl="0">
              <a:spcBef>
                <a:spcPts val="900"/>
              </a:spcBef>
              <a:spcAft>
                <a:spcPts val="18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Instability and Internal Challenges</a:t>
            </a:r>
            <a:r>
              <a:rPr lang="he-IL" sz="2800" b="1" dirty="0">
                <a:solidFill>
                  <a:schemeClr val="accent2"/>
                </a:solidFill>
              </a:rPr>
              <a:t> </a:t>
            </a:r>
            <a:r>
              <a:rPr lang="he-IL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|</a:t>
            </a:r>
            <a:r>
              <a:rPr lang="en-US" sz="2800" dirty="0"/>
              <a:t>Palestinian arena, Regional and Global</a:t>
            </a:r>
          </a:p>
          <a:p>
            <a:pPr algn="l" rtl="0">
              <a:spcBef>
                <a:spcPts val="900"/>
              </a:spcBef>
              <a:spcAft>
                <a:spcPts val="1800"/>
              </a:spcAft>
            </a:pPr>
            <a:endParaRPr lang="en-US" sz="2800" dirty="0"/>
          </a:p>
        </p:txBody>
      </p:sp>
      <p:pic>
        <p:nvPicPr>
          <p:cNvPr id="43" name="תמונה 42">
            <a:hlinkClick r:id="" action="ppaction://noaction"/>
          </p:cNvPr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473" y="1852733"/>
            <a:ext cx="792000" cy="576000"/>
          </a:xfrm>
          <a:prstGeom prst="rect">
            <a:avLst/>
          </a:prstGeom>
        </p:spPr>
      </p:pic>
      <p:pic>
        <p:nvPicPr>
          <p:cNvPr id="44" name="תמונה 43">
            <a:hlinkClick r:id="" action="ppaction://noaction"/>
          </p:cNvPr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473" y="2724170"/>
            <a:ext cx="792000" cy="576000"/>
          </a:xfrm>
          <a:prstGeom prst="rect">
            <a:avLst/>
          </a:prstGeom>
        </p:spPr>
      </p:pic>
      <p:pic>
        <p:nvPicPr>
          <p:cNvPr id="45" name="תמונה 44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" b="-2218"/>
          <a:stretch/>
        </p:blipFill>
        <p:spPr>
          <a:xfrm>
            <a:off x="720416" y="4899561"/>
            <a:ext cx="792000" cy="576000"/>
          </a:xfrm>
          <a:prstGeom prst="rect">
            <a:avLst/>
          </a:prstGeom>
        </p:spPr>
      </p:pic>
      <p:grpSp>
        <p:nvGrpSpPr>
          <p:cNvPr id="47" name="קבוצה 46"/>
          <p:cNvGrpSpPr/>
          <p:nvPr/>
        </p:nvGrpSpPr>
        <p:grpSpPr>
          <a:xfrm>
            <a:off x="680813" y="3669590"/>
            <a:ext cx="803660" cy="576000"/>
            <a:chOff x="6987788" y="-1245344"/>
            <a:chExt cx="1073509" cy="810769"/>
          </a:xfrm>
        </p:grpSpPr>
        <p:sp>
          <p:nvSpPr>
            <p:cNvPr id="48" name="Oval 1">
              <a:hlinkClick r:id="" action="ppaction://noaction"/>
            </p:cNvPr>
            <p:cNvSpPr/>
            <p:nvPr/>
          </p:nvSpPr>
          <p:spPr>
            <a:xfrm>
              <a:off x="6987788" y="-1245344"/>
              <a:ext cx="1057934" cy="8107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pic>
          <p:nvPicPr>
            <p:cNvPr id="49" name="An object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">
              <a:off x="7003363" y="-974735"/>
              <a:ext cx="1057934" cy="266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303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C4888800-87B5-433D-B9B3-E7348FAA485B}"/>
              </a:ext>
            </a:extLst>
          </p:cNvPr>
          <p:cNvGrpSpPr/>
          <p:nvPr/>
        </p:nvGrpSpPr>
        <p:grpSpPr>
          <a:xfrm>
            <a:off x="6178551" y="1390113"/>
            <a:ext cx="5217533" cy="886968"/>
            <a:chOff x="6178551" y="1390113"/>
            <a:chExt cx="5217533" cy="886968"/>
          </a:xfrm>
        </p:grpSpPr>
        <p:sp>
          <p:nvSpPr>
            <p:cNvPr id="58" name="מקבילית 57">
              <a:hlinkClick r:id="" action="ppaction://noaction"/>
              <a:extLst>
                <a:ext uri="{FF2B5EF4-FFF2-40B4-BE49-F238E27FC236}">
                  <a16:creationId xmlns:a16="http://schemas.microsoft.com/office/drawing/2014/main" id="{B89A335E-7198-4F0D-9FFB-506F6713209A}"/>
                </a:ext>
              </a:extLst>
            </p:cNvPr>
            <p:cNvSpPr/>
            <p:nvPr/>
          </p:nvSpPr>
          <p:spPr>
            <a:xfrm rot="10800000" flipH="1">
              <a:off x="6178551" y="1390113"/>
              <a:ext cx="5217533" cy="886968"/>
            </a:xfrm>
            <a:prstGeom prst="parallelogram">
              <a:avLst>
                <a:gd name="adj" fmla="val 41495"/>
              </a:avLst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1" name="אליפסה 60">
              <a:hlinkClick r:id="" action="ppaction://noaction"/>
              <a:extLst>
                <a:ext uri="{FF2B5EF4-FFF2-40B4-BE49-F238E27FC236}">
                  <a16:creationId xmlns:a16="http://schemas.microsoft.com/office/drawing/2014/main" id="{3AE76078-7978-4AF2-8252-9BC43B70D415}"/>
                </a:ext>
              </a:extLst>
            </p:cNvPr>
            <p:cNvSpPr/>
            <p:nvPr/>
          </p:nvSpPr>
          <p:spPr>
            <a:xfrm>
              <a:off x="10303727" y="1451852"/>
              <a:ext cx="791737" cy="743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2" name="מלבן 61">
              <a:extLst>
                <a:ext uri="{FF2B5EF4-FFF2-40B4-BE49-F238E27FC236}">
                  <a16:creationId xmlns:a16="http://schemas.microsoft.com/office/drawing/2014/main" id="{546297A4-2C3A-4295-92F1-3891806367BD}"/>
                </a:ext>
              </a:extLst>
            </p:cNvPr>
            <p:cNvSpPr/>
            <p:nvPr/>
          </p:nvSpPr>
          <p:spPr>
            <a:xfrm>
              <a:off x="7562026" y="1638989"/>
              <a:ext cx="2979490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PGM</a:t>
              </a:r>
              <a:endParaRPr lang="he-IL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63" name="תמונה 62">
              <a:hlinkClick r:id="" action="ppaction://noaction"/>
              <a:extLst>
                <a:ext uri="{FF2B5EF4-FFF2-40B4-BE49-F238E27FC236}">
                  <a16:creationId xmlns:a16="http://schemas.microsoft.com/office/drawing/2014/main" id="{6EF52CB1-7E81-4507-AD17-81CFD1D63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445589" y="1548596"/>
              <a:ext cx="569914" cy="569914"/>
            </a:xfrm>
            <a:prstGeom prst="rect">
              <a:avLst/>
            </a:prstGeom>
          </p:spPr>
        </p:pic>
      </p:grpSp>
      <p:grpSp>
        <p:nvGrpSpPr>
          <p:cNvPr id="64" name="קבוצה 63">
            <a:extLst>
              <a:ext uri="{FF2B5EF4-FFF2-40B4-BE49-F238E27FC236}">
                <a16:creationId xmlns:a16="http://schemas.microsoft.com/office/drawing/2014/main" id="{411BC7A7-34C4-4682-BC4B-9AFB5663DA02}"/>
              </a:ext>
            </a:extLst>
          </p:cNvPr>
          <p:cNvGrpSpPr/>
          <p:nvPr/>
        </p:nvGrpSpPr>
        <p:grpSpPr>
          <a:xfrm>
            <a:off x="7080042" y="2331461"/>
            <a:ext cx="4695183" cy="886968"/>
            <a:chOff x="7080042" y="2331461"/>
            <a:chExt cx="4695183" cy="886968"/>
          </a:xfrm>
        </p:grpSpPr>
        <p:sp>
          <p:nvSpPr>
            <p:cNvPr id="65" name="מקבילית 64">
              <a:hlinkClick r:id="" action="ppaction://noaction"/>
              <a:extLst>
                <a:ext uri="{FF2B5EF4-FFF2-40B4-BE49-F238E27FC236}">
                  <a16:creationId xmlns:a16="http://schemas.microsoft.com/office/drawing/2014/main" id="{FBF7AF59-E31C-4565-8B1F-90109036A431}"/>
                </a:ext>
              </a:extLst>
            </p:cNvPr>
            <p:cNvSpPr/>
            <p:nvPr/>
          </p:nvSpPr>
          <p:spPr>
            <a:xfrm rot="10800000" flipH="1">
              <a:off x="7080042" y="2331461"/>
              <a:ext cx="4695183" cy="886968"/>
            </a:xfrm>
            <a:prstGeom prst="parallelogram">
              <a:avLst>
                <a:gd name="adj" fmla="val 41495"/>
              </a:avLst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6" name="אליפסה 65">
              <a:hlinkClick r:id="" action="ppaction://noaction"/>
              <a:extLst>
                <a:ext uri="{FF2B5EF4-FFF2-40B4-BE49-F238E27FC236}">
                  <a16:creationId xmlns:a16="http://schemas.microsoft.com/office/drawing/2014/main" id="{7C6D52CB-E83F-466F-B83C-AD1203ACFCB1}"/>
                </a:ext>
              </a:extLst>
            </p:cNvPr>
            <p:cNvSpPr/>
            <p:nvPr/>
          </p:nvSpPr>
          <p:spPr>
            <a:xfrm>
              <a:off x="10699595" y="2403058"/>
              <a:ext cx="791737" cy="743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/>
            </a:p>
          </p:txBody>
        </p:sp>
        <p:pic>
          <p:nvPicPr>
            <p:cNvPr id="67" name="תמונה 66">
              <a:hlinkClick r:id="" action="ppaction://noaction"/>
              <a:extLst>
                <a:ext uri="{FF2B5EF4-FFF2-40B4-BE49-F238E27FC236}">
                  <a16:creationId xmlns:a16="http://schemas.microsoft.com/office/drawing/2014/main" id="{0B41428D-564F-425E-B092-F4D608BBE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0780635" y="2461006"/>
              <a:ext cx="634758" cy="634758"/>
            </a:xfrm>
            <a:prstGeom prst="rect">
              <a:avLst/>
            </a:prstGeom>
          </p:spPr>
        </p:pic>
        <p:sp>
          <p:nvSpPr>
            <p:cNvPr id="69" name="מלבן 68">
              <a:extLst>
                <a:ext uri="{FF2B5EF4-FFF2-40B4-BE49-F238E27FC236}">
                  <a16:creationId xmlns:a16="http://schemas.microsoft.com/office/drawing/2014/main" id="{463ABEEB-6179-4DDD-A5DA-4EC21FC95A64}"/>
                </a:ext>
              </a:extLst>
            </p:cNvPr>
            <p:cNvSpPr/>
            <p:nvPr/>
          </p:nvSpPr>
          <p:spPr>
            <a:xfrm>
              <a:off x="8149034" y="2571005"/>
              <a:ext cx="2979490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UAV</a:t>
              </a:r>
              <a:endParaRPr lang="he-IL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70" name="קבוצה 69">
            <a:extLst>
              <a:ext uri="{FF2B5EF4-FFF2-40B4-BE49-F238E27FC236}">
                <a16:creationId xmlns:a16="http://schemas.microsoft.com/office/drawing/2014/main" id="{410F1A68-B210-430D-8FAA-5BD7CB570208}"/>
              </a:ext>
            </a:extLst>
          </p:cNvPr>
          <p:cNvGrpSpPr/>
          <p:nvPr/>
        </p:nvGrpSpPr>
        <p:grpSpPr>
          <a:xfrm>
            <a:off x="6901313" y="3279688"/>
            <a:ext cx="5067780" cy="873212"/>
            <a:chOff x="6901313" y="3279688"/>
            <a:chExt cx="5067780" cy="873212"/>
          </a:xfrm>
        </p:grpSpPr>
        <p:sp>
          <p:nvSpPr>
            <p:cNvPr id="72" name="צורה חופשית: צורה 19">
              <a:hlinkClick r:id="" action="ppaction://noaction"/>
              <a:extLst>
                <a:ext uri="{FF2B5EF4-FFF2-40B4-BE49-F238E27FC236}">
                  <a16:creationId xmlns:a16="http://schemas.microsoft.com/office/drawing/2014/main" id="{9E606A5E-E6A2-40E1-BFEB-61C88022029F}"/>
                </a:ext>
              </a:extLst>
            </p:cNvPr>
            <p:cNvSpPr/>
            <p:nvPr/>
          </p:nvSpPr>
          <p:spPr>
            <a:xfrm rot="10800000">
              <a:off x="6901313" y="3279688"/>
              <a:ext cx="5067780" cy="873212"/>
            </a:xfrm>
            <a:custGeom>
              <a:avLst/>
              <a:gdLst>
                <a:gd name="connsiteX0" fmla="*/ 170696 w 5067780"/>
                <a:gd name="connsiteY0" fmla="*/ 0 h 822732"/>
                <a:gd name="connsiteX1" fmla="*/ 5067780 w 5067780"/>
                <a:gd name="connsiteY1" fmla="*/ 0 h 822732"/>
                <a:gd name="connsiteX2" fmla="*/ 4897084 w 5067780"/>
                <a:gd name="connsiteY2" fmla="*/ 411366 h 822732"/>
                <a:gd name="connsiteX3" fmla="*/ 5067780 w 5067780"/>
                <a:gd name="connsiteY3" fmla="*/ 822732 h 822732"/>
                <a:gd name="connsiteX4" fmla="*/ 170696 w 5067780"/>
                <a:gd name="connsiteY4" fmla="*/ 822732 h 822732"/>
                <a:gd name="connsiteX5" fmla="*/ 0 w 5067780"/>
                <a:gd name="connsiteY5" fmla="*/ 411366 h 82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67780" h="822732">
                  <a:moveTo>
                    <a:pt x="170696" y="0"/>
                  </a:moveTo>
                  <a:lnTo>
                    <a:pt x="5067780" y="0"/>
                  </a:lnTo>
                  <a:lnTo>
                    <a:pt x="4897084" y="411366"/>
                  </a:lnTo>
                  <a:lnTo>
                    <a:pt x="5067780" y="822732"/>
                  </a:lnTo>
                  <a:lnTo>
                    <a:pt x="170696" y="822732"/>
                  </a:lnTo>
                  <a:lnTo>
                    <a:pt x="0" y="411366"/>
                  </a:lnTo>
                  <a:close/>
                </a:path>
              </a:pathLst>
            </a:cu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73" name="אליפסה 72">
              <a:hlinkClick r:id="" action="ppaction://noaction"/>
              <a:extLst>
                <a:ext uri="{FF2B5EF4-FFF2-40B4-BE49-F238E27FC236}">
                  <a16:creationId xmlns:a16="http://schemas.microsoft.com/office/drawing/2014/main" id="{1CBED22C-2EB2-49AC-9D55-89CE505F008A}"/>
                </a:ext>
              </a:extLst>
            </p:cNvPr>
            <p:cNvSpPr/>
            <p:nvPr/>
          </p:nvSpPr>
          <p:spPr>
            <a:xfrm>
              <a:off x="11092444" y="3344407"/>
              <a:ext cx="791737" cy="743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/>
            </a:p>
          </p:txBody>
        </p:sp>
        <p:pic>
          <p:nvPicPr>
            <p:cNvPr id="74" name="תמונה 73">
              <a:hlinkClick r:id="" action="ppaction://noaction"/>
              <a:extLst>
                <a:ext uri="{FF2B5EF4-FFF2-40B4-BE49-F238E27FC236}">
                  <a16:creationId xmlns:a16="http://schemas.microsoft.com/office/drawing/2014/main" id="{B5CD5E48-9EA9-4460-AB70-3B0D94B7C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54034" y="3411156"/>
              <a:ext cx="697231" cy="697231"/>
            </a:xfrm>
            <a:prstGeom prst="rect">
              <a:avLst/>
            </a:prstGeom>
          </p:spPr>
        </p:pic>
        <p:sp>
          <p:nvSpPr>
            <p:cNvPr id="75" name="מלבן 74">
              <a:extLst>
                <a:ext uri="{FF2B5EF4-FFF2-40B4-BE49-F238E27FC236}">
                  <a16:creationId xmlns:a16="http://schemas.microsoft.com/office/drawing/2014/main" id="{0B6656BA-619A-4223-9C3C-D58596315171}"/>
                </a:ext>
              </a:extLst>
            </p:cNvPr>
            <p:cNvSpPr/>
            <p:nvPr/>
          </p:nvSpPr>
          <p:spPr>
            <a:xfrm>
              <a:off x="8383434" y="3548441"/>
              <a:ext cx="2979490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Cyber</a:t>
              </a:r>
              <a:endParaRPr lang="he-IL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090EE3C3-B159-47C6-BD0F-AAAF774E8B2E}"/>
              </a:ext>
            </a:extLst>
          </p:cNvPr>
          <p:cNvGrpSpPr/>
          <p:nvPr/>
        </p:nvGrpSpPr>
        <p:grpSpPr>
          <a:xfrm>
            <a:off x="5839523" y="5155507"/>
            <a:ext cx="5571893" cy="890896"/>
            <a:chOff x="5839523" y="5155507"/>
            <a:chExt cx="5571893" cy="890896"/>
          </a:xfrm>
        </p:grpSpPr>
        <p:sp>
          <p:nvSpPr>
            <p:cNvPr id="77" name="מקבילית 76">
              <a:hlinkClick r:id="" action="ppaction://noaction"/>
              <a:extLst>
                <a:ext uri="{FF2B5EF4-FFF2-40B4-BE49-F238E27FC236}">
                  <a16:creationId xmlns:a16="http://schemas.microsoft.com/office/drawing/2014/main" id="{FAE27796-ED43-4B85-985B-E4A2B686DB6E}"/>
                </a:ext>
              </a:extLst>
            </p:cNvPr>
            <p:cNvSpPr/>
            <p:nvPr/>
          </p:nvSpPr>
          <p:spPr>
            <a:xfrm rot="10800000">
              <a:off x="5839523" y="5155507"/>
              <a:ext cx="5571893" cy="886968"/>
            </a:xfrm>
            <a:prstGeom prst="parallelogram">
              <a:avLst>
                <a:gd name="adj" fmla="val 41495"/>
              </a:avLst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8" name="אליפסה 77">
              <a:hlinkClick r:id="" action="ppaction://noaction"/>
              <a:extLst>
                <a:ext uri="{FF2B5EF4-FFF2-40B4-BE49-F238E27FC236}">
                  <a16:creationId xmlns:a16="http://schemas.microsoft.com/office/drawing/2014/main" id="{AD85DDFF-ED1A-4CD2-829B-1BCA426C39CE}"/>
                </a:ext>
              </a:extLst>
            </p:cNvPr>
            <p:cNvSpPr/>
            <p:nvPr/>
          </p:nvSpPr>
          <p:spPr>
            <a:xfrm>
              <a:off x="10300706" y="5227104"/>
              <a:ext cx="791737" cy="743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79" name="מלבן 78">
              <a:extLst>
                <a:ext uri="{FF2B5EF4-FFF2-40B4-BE49-F238E27FC236}">
                  <a16:creationId xmlns:a16="http://schemas.microsoft.com/office/drawing/2014/main" id="{7FA77E47-F983-42C4-A3EB-8513C5CDD8D8}"/>
                </a:ext>
              </a:extLst>
            </p:cNvPr>
            <p:cNvSpPr/>
            <p:nvPr/>
          </p:nvSpPr>
          <p:spPr>
            <a:xfrm>
              <a:off x="7684593" y="5215406"/>
              <a:ext cx="2979490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Of-the-shelf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products</a:t>
              </a:r>
              <a:endParaRPr lang="he-IL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80" name="תמונה 79">
              <a:hlinkClick r:id="" action="ppaction://noaction"/>
              <a:extLst>
                <a:ext uri="{FF2B5EF4-FFF2-40B4-BE49-F238E27FC236}">
                  <a16:creationId xmlns:a16="http://schemas.microsoft.com/office/drawing/2014/main" id="{6454114E-F515-4234-8AC0-CF15DF65B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15567" y="5319385"/>
              <a:ext cx="562014" cy="562014"/>
            </a:xfrm>
            <a:prstGeom prst="rect">
              <a:avLst/>
            </a:prstGeom>
          </p:spPr>
        </p:pic>
      </p:grpSp>
      <p:grpSp>
        <p:nvGrpSpPr>
          <p:cNvPr id="81" name="קבוצה 80">
            <a:extLst>
              <a:ext uri="{FF2B5EF4-FFF2-40B4-BE49-F238E27FC236}">
                <a16:creationId xmlns:a16="http://schemas.microsoft.com/office/drawing/2014/main" id="{1582069E-F3B9-4227-81FC-9404D02A57D1}"/>
              </a:ext>
            </a:extLst>
          </p:cNvPr>
          <p:cNvGrpSpPr/>
          <p:nvPr/>
        </p:nvGrpSpPr>
        <p:grpSpPr>
          <a:xfrm>
            <a:off x="6716231" y="4214159"/>
            <a:ext cx="5067780" cy="886968"/>
            <a:chOff x="6716231" y="4214159"/>
            <a:chExt cx="5067780" cy="886968"/>
          </a:xfrm>
        </p:grpSpPr>
        <p:sp>
          <p:nvSpPr>
            <p:cNvPr id="82" name="מקבילית 81">
              <a:hlinkClick r:id="" action="ppaction://noaction"/>
              <a:extLst>
                <a:ext uri="{FF2B5EF4-FFF2-40B4-BE49-F238E27FC236}">
                  <a16:creationId xmlns:a16="http://schemas.microsoft.com/office/drawing/2014/main" id="{0B8859AD-62C4-4A18-ACD7-F5F5B6BF4B4D}"/>
                </a:ext>
              </a:extLst>
            </p:cNvPr>
            <p:cNvSpPr/>
            <p:nvPr/>
          </p:nvSpPr>
          <p:spPr>
            <a:xfrm rot="10800000">
              <a:off x="6716231" y="4214159"/>
              <a:ext cx="5067780" cy="886968"/>
            </a:xfrm>
            <a:prstGeom prst="parallelogram">
              <a:avLst>
                <a:gd name="adj" fmla="val 41495"/>
              </a:avLst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3" name="אליפסה 82">
              <a:hlinkClick r:id="" action="ppaction://noaction"/>
              <a:extLst>
                <a:ext uri="{FF2B5EF4-FFF2-40B4-BE49-F238E27FC236}">
                  <a16:creationId xmlns:a16="http://schemas.microsoft.com/office/drawing/2014/main" id="{C11C4F44-8DF8-4260-96A6-B8043D0CAFA6}"/>
                </a:ext>
              </a:extLst>
            </p:cNvPr>
            <p:cNvSpPr/>
            <p:nvPr/>
          </p:nvSpPr>
          <p:spPr>
            <a:xfrm>
              <a:off x="10696575" y="4285756"/>
              <a:ext cx="791737" cy="743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84" name="מלבן 83">
              <a:extLst>
                <a:ext uri="{FF2B5EF4-FFF2-40B4-BE49-F238E27FC236}">
                  <a16:creationId xmlns:a16="http://schemas.microsoft.com/office/drawing/2014/main" id="{73EDD14E-CC75-43F7-8E1A-A27C24B79253}"/>
                </a:ext>
              </a:extLst>
            </p:cNvPr>
            <p:cNvSpPr/>
            <p:nvPr/>
          </p:nvSpPr>
          <p:spPr>
            <a:xfrm>
              <a:off x="8112953" y="4497727"/>
              <a:ext cx="2979490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EW</a:t>
              </a:r>
              <a:endParaRPr lang="he-IL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85" name="תמונה 84">
              <a:hlinkClick r:id="" action="ppaction://noaction"/>
              <a:extLst>
                <a:ext uri="{FF2B5EF4-FFF2-40B4-BE49-F238E27FC236}">
                  <a16:creationId xmlns:a16="http://schemas.microsoft.com/office/drawing/2014/main" id="{78DB4314-91C6-4A2F-BFCA-29B427E5A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00984" y="4283145"/>
              <a:ext cx="746384" cy="746384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F10DC142-C577-439C-BEDA-ED48DCC3BD68}"/>
              </a:ext>
            </a:extLst>
          </p:cNvPr>
          <p:cNvGrpSpPr/>
          <p:nvPr/>
        </p:nvGrpSpPr>
        <p:grpSpPr>
          <a:xfrm>
            <a:off x="780584" y="1390113"/>
            <a:ext cx="5571893" cy="886968"/>
            <a:chOff x="780584" y="1390113"/>
            <a:chExt cx="5571893" cy="886968"/>
          </a:xfrm>
        </p:grpSpPr>
        <p:sp>
          <p:nvSpPr>
            <p:cNvPr id="87" name="מקבילית 86">
              <a:hlinkClick r:id="" action="ppaction://noaction"/>
              <a:extLst>
                <a:ext uri="{FF2B5EF4-FFF2-40B4-BE49-F238E27FC236}">
                  <a16:creationId xmlns:a16="http://schemas.microsoft.com/office/drawing/2014/main" id="{482BA506-765C-415D-97EE-BC07BE385FBC}"/>
                </a:ext>
              </a:extLst>
            </p:cNvPr>
            <p:cNvSpPr/>
            <p:nvPr/>
          </p:nvSpPr>
          <p:spPr>
            <a:xfrm>
              <a:off x="780584" y="1390113"/>
              <a:ext cx="5571893" cy="886968"/>
            </a:xfrm>
            <a:prstGeom prst="parallelogram">
              <a:avLst>
                <a:gd name="adj" fmla="val 41495"/>
              </a:avLst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/>
            </a:p>
          </p:txBody>
        </p:sp>
        <p:sp>
          <p:nvSpPr>
            <p:cNvPr id="88" name="אליפסה 87">
              <a:hlinkClick r:id="" action="ppaction://noaction"/>
              <a:extLst>
                <a:ext uri="{FF2B5EF4-FFF2-40B4-BE49-F238E27FC236}">
                  <a16:creationId xmlns:a16="http://schemas.microsoft.com/office/drawing/2014/main" id="{B4386BD8-BD87-4A89-80CB-42FABB1CA959}"/>
                </a:ext>
              </a:extLst>
            </p:cNvPr>
            <p:cNvSpPr/>
            <p:nvPr/>
          </p:nvSpPr>
          <p:spPr>
            <a:xfrm flipH="1">
              <a:off x="1129452" y="1456780"/>
              <a:ext cx="791737" cy="743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/>
            </a:p>
          </p:txBody>
        </p:sp>
        <p:sp>
          <p:nvSpPr>
            <p:cNvPr id="89" name="מלבן 88">
              <a:extLst>
                <a:ext uri="{FF2B5EF4-FFF2-40B4-BE49-F238E27FC236}">
                  <a16:creationId xmlns:a16="http://schemas.microsoft.com/office/drawing/2014/main" id="{F88096D0-CDC7-405A-A5CB-48243A8915F4}"/>
                </a:ext>
              </a:extLst>
            </p:cNvPr>
            <p:cNvSpPr/>
            <p:nvPr/>
          </p:nvSpPr>
          <p:spPr>
            <a:xfrm>
              <a:off x="1834139" y="1656845"/>
              <a:ext cx="2979490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+mj-ea"/>
                  <a:cs typeface="+mj-cs"/>
                </a:rPr>
                <a:t>Nuclear</a:t>
              </a:r>
              <a:endParaRPr lang="he-IL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endParaRPr>
            </a:p>
          </p:txBody>
        </p:sp>
      </p:grpSp>
      <p:grpSp>
        <p:nvGrpSpPr>
          <p:cNvPr id="90" name="קבוצה 89">
            <a:extLst>
              <a:ext uri="{FF2B5EF4-FFF2-40B4-BE49-F238E27FC236}">
                <a16:creationId xmlns:a16="http://schemas.microsoft.com/office/drawing/2014/main" id="{F444551B-67F0-400E-9DD2-E28A3E6472CB}"/>
              </a:ext>
            </a:extLst>
          </p:cNvPr>
          <p:cNvGrpSpPr/>
          <p:nvPr/>
        </p:nvGrpSpPr>
        <p:grpSpPr>
          <a:xfrm>
            <a:off x="407989" y="2328165"/>
            <a:ext cx="5067780" cy="890264"/>
            <a:chOff x="407989" y="2328165"/>
            <a:chExt cx="5067780" cy="890264"/>
          </a:xfrm>
        </p:grpSpPr>
        <p:sp>
          <p:nvSpPr>
            <p:cNvPr id="91" name="מקבילית 90">
              <a:hlinkClick r:id="" action="ppaction://noaction"/>
              <a:extLst>
                <a:ext uri="{FF2B5EF4-FFF2-40B4-BE49-F238E27FC236}">
                  <a16:creationId xmlns:a16="http://schemas.microsoft.com/office/drawing/2014/main" id="{B98DE4CE-2C6D-4DC0-8C6A-6DB6D20FD157}"/>
                </a:ext>
              </a:extLst>
            </p:cNvPr>
            <p:cNvSpPr/>
            <p:nvPr/>
          </p:nvSpPr>
          <p:spPr>
            <a:xfrm>
              <a:off x="407989" y="2331461"/>
              <a:ext cx="5067780" cy="886968"/>
            </a:xfrm>
            <a:prstGeom prst="parallelogram">
              <a:avLst>
                <a:gd name="adj" fmla="val 41495"/>
              </a:avLst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/>
            </a:p>
          </p:txBody>
        </p:sp>
        <p:sp>
          <p:nvSpPr>
            <p:cNvPr id="92" name="אליפסה 91">
              <a:hlinkClick r:id="" action="ppaction://noaction"/>
              <a:extLst>
                <a:ext uri="{FF2B5EF4-FFF2-40B4-BE49-F238E27FC236}">
                  <a16:creationId xmlns:a16="http://schemas.microsoft.com/office/drawing/2014/main" id="{0C7BF291-050E-4852-BC86-87338843FF5F}"/>
                </a:ext>
              </a:extLst>
            </p:cNvPr>
            <p:cNvSpPr/>
            <p:nvPr/>
          </p:nvSpPr>
          <p:spPr>
            <a:xfrm flipH="1">
              <a:off x="733584" y="2407986"/>
              <a:ext cx="791737" cy="743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b="1"/>
            </a:p>
          </p:txBody>
        </p:sp>
        <p:sp>
          <p:nvSpPr>
            <p:cNvPr id="93" name="מלבן 92">
              <a:extLst>
                <a:ext uri="{FF2B5EF4-FFF2-40B4-BE49-F238E27FC236}">
                  <a16:creationId xmlns:a16="http://schemas.microsoft.com/office/drawing/2014/main" id="{5A946776-CEE9-4A6C-A783-1C27F17C3E9A}"/>
                </a:ext>
              </a:extLst>
            </p:cNvPr>
            <p:cNvSpPr/>
            <p:nvPr/>
          </p:nvSpPr>
          <p:spPr>
            <a:xfrm>
              <a:off x="1179707" y="2328165"/>
              <a:ext cx="2979490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+mj-ea"/>
                  <a:cs typeface="+mj-cs"/>
                </a:rPr>
                <a:t>Advanced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ea typeface="+mj-ea"/>
                  <a:cs typeface="+mj-cs"/>
                </a:rPr>
                <a:t> Air Defense</a:t>
              </a:r>
              <a:endParaRPr lang="he-IL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endParaRPr>
            </a:p>
          </p:txBody>
        </p:sp>
        <p:pic>
          <p:nvPicPr>
            <p:cNvPr id="94" name="An object">
              <a:hlinkClick r:id="" action="ppaction://noaction"/>
              <a:extLst>
                <a:ext uri="{FF2B5EF4-FFF2-40B4-BE49-F238E27FC236}">
                  <a16:creationId xmlns:a16="http://schemas.microsoft.com/office/drawing/2014/main" id="{02D9E153-D2CA-47C1-8D68-1BEA752D5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3974" b="95364" l="10938" r="96563"/>
                      </a14:imgEffect>
                      <a14:imgEffect>
                        <a14:brightnessContrast bright="-9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5305" y="2585448"/>
              <a:ext cx="762183" cy="372849"/>
            </a:xfrm>
            <a:prstGeom prst="rect">
              <a:avLst/>
            </a:prstGeom>
          </p:spPr>
        </p:pic>
      </p:grpSp>
      <p:grpSp>
        <p:nvGrpSpPr>
          <p:cNvPr id="95" name="קבוצה 94">
            <a:extLst>
              <a:ext uri="{FF2B5EF4-FFF2-40B4-BE49-F238E27FC236}">
                <a16:creationId xmlns:a16="http://schemas.microsoft.com/office/drawing/2014/main" id="{C7D6A50F-9F36-4B48-8562-80A872170384}"/>
              </a:ext>
            </a:extLst>
          </p:cNvPr>
          <p:cNvGrpSpPr/>
          <p:nvPr/>
        </p:nvGrpSpPr>
        <p:grpSpPr>
          <a:xfrm>
            <a:off x="222907" y="3279688"/>
            <a:ext cx="5067780" cy="873212"/>
            <a:chOff x="222907" y="3279688"/>
            <a:chExt cx="5067780" cy="873212"/>
          </a:xfrm>
        </p:grpSpPr>
        <p:sp>
          <p:nvSpPr>
            <p:cNvPr id="96" name="צורה חופשית: צורה 18">
              <a:hlinkClick r:id="" action="ppaction://noaction"/>
              <a:extLst>
                <a:ext uri="{FF2B5EF4-FFF2-40B4-BE49-F238E27FC236}">
                  <a16:creationId xmlns:a16="http://schemas.microsoft.com/office/drawing/2014/main" id="{A7D902A4-A44D-4671-B549-51B7FCA497B6}"/>
                </a:ext>
              </a:extLst>
            </p:cNvPr>
            <p:cNvSpPr/>
            <p:nvPr/>
          </p:nvSpPr>
          <p:spPr>
            <a:xfrm>
              <a:off x="222907" y="3279688"/>
              <a:ext cx="5067780" cy="873212"/>
            </a:xfrm>
            <a:custGeom>
              <a:avLst/>
              <a:gdLst>
                <a:gd name="connsiteX0" fmla="*/ 170696 w 5067780"/>
                <a:gd name="connsiteY0" fmla="*/ 0 h 822732"/>
                <a:gd name="connsiteX1" fmla="*/ 5067780 w 5067780"/>
                <a:gd name="connsiteY1" fmla="*/ 0 h 822732"/>
                <a:gd name="connsiteX2" fmla="*/ 4897084 w 5067780"/>
                <a:gd name="connsiteY2" fmla="*/ 411366 h 822732"/>
                <a:gd name="connsiteX3" fmla="*/ 5067780 w 5067780"/>
                <a:gd name="connsiteY3" fmla="*/ 822732 h 822732"/>
                <a:gd name="connsiteX4" fmla="*/ 170696 w 5067780"/>
                <a:gd name="connsiteY4" fmla="*/ 822732 h 822732"/>
                <a:gd name="connsiteX5" fmla="*/ 0 w 5067780"/>
                <a:gd name="connsiteY5" fmla="*/ 411366 h 82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67780" h="822732">
                  <a:moveTo>
                    <a:pt x="170696" y="0"/>
                  </a:moveTo>
                  <a:lnTo>
                    <a:pt x="5067780" y="0"/>
                  </a:lnTo>
                  <a:lnTo>
                    <a:pt x="4897084" y="411366"/>
                  </a:lnTo>
                  <a:lnTo>
                    <a:pt x="5067780" y="822732"/>
                  </a:lnTo>
                  <a:lnTo>
                    <a:pt x="170696" y="822732"/>
                  </a:lnTo>
                  <a:lnTo>
                    <a:pt x="0" y="411366"/>
                  </a:lnTo>
                  <a:close/>
                </a:path>
              </a:pathLst>
            </a:cu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b="1"/>
            </a:p>
          </p:txBody>
        </p:sp>
        <p:sp>
          <p:nvSpPr>
            <p:cNvPr id="97" name="אליפסה 96">
              <a:hlinkClick r:id="" action="ppaction://noaction"/>
              <a:extLst>
                <a:ext uri="{FF2B5EF4-FFF2-40B4-BE49-F238E27FC236}">
                  <a16:creationId xmlns:a16="http://schemas.microsoft.com/office/drawing/2014/main" id="{3148BD07-0FBB-4255-9FC9-94CC2776EEF9}"/>
                </a:ext>
              </a:extLst>
            </p:cNvPr>
            <p:cNvSpPr/>
            <p:nvPr/>
          </p:nvSpPr>
          <p:spPr>
            <a:xfrm flipH="1">
              <a:off x="340735" y="3349335"/>
              <a:ext cx="791737" cy="743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b="1"/>
            </a:p>
          </p:txBody>
        </p:sp>
        <p:sp>
          <p:nvSpPr>
            <p:cNvPr id="98" name="מלבן 97">
              <a:extLst>
                <a:ext uri="{FF2B5EF4-FFF2-40B4-BE49-F238E27FC236}">
                  <a16:creationId xmlns:a16="http://schemas.microsoft.com/office/drawing/2014/main" id="{D7ECA4FB-FE35-4AC8-BC70-A10AD192A0FE}"/>
                </a:ext>
              </a:extLst>
            </p:cNvPr>
            <p:cNvSpPr/>
            <p:nvPr/>
          </p:nvSpPr>
          <p:spPr>
            <a:xfrm>
              <a:off x="931259" y="3397873"/>
              <a:ext cx="2979490" cy="7017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Underground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 Warfare</a:t>
              </a:r>
              <a:endParaRPr lang="he-IL" sz="1050" b="1" dirty="0">
                <a:solidFill>
                  <a:schemeClr val="bg1"/>
                </a:solidFill>
                <a:latin typeface="Segoe UI Semilight" panose="020B0402040204020203" pitchFamily="34" charset="0"/>
              </a:endParaRPr>
            </a:p>
          </p:txBody>
        </p:sp>
        <p:sp>
          <p:nvSpPr>
            <p:cNvPr id="101" name="מעגל חלקי 70">
              <a:extLst>
                <a:ext uri="{FF2B5EF4-FFF2-40B4-BE49-F238E27FC236}">
                  <a16:creationId xmlns:a16="http://schemas.microsoft.com/office/drawing/2014/main" id="{1EB0532A-26D6-4232-8675-9EDABA6DADFD}"/>
                </a:ext>
              </a:extLst>
            </p:cNvPr>
            <p:cNvSpPr/>
            <p:nvPr/>
          </p:nvSpPr>
          <p:spPr>
            <a:xfrm rot="5400000">
              <a:off x="398929" y="3601324"/>
              <a:ext cx="669310" cy="423018"/>
            </a:xfrm>
            <a:prstGeom prst="pie">
              <a:avLst>
                <a:gd name="adj1" fmla="val 5404546"/>
                <a:gd name="adj2" fmla="val 16200000"/>
              </a:avLst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>
                <a:solidFill>
                  <a:schemeClr val="tx1"/>
                </a:solidFill>
              </a:endParaRPr>
            </a:p>
          </p:txBody>
        </p:sp>
        <p:sp>
          <p:nvSpPr>
            <p:cNvPr id="102" name="מעגל חלקי 71">
              <a:extLst>
                <a:ext uri="{FF2B5EF4-FFF2-40B4-BE49-F238E27FC236}">
                  <a16:creationId xmlns:a16="http://schemas.microsoft.com/office/drawing/2014/main" id="{1BB4DBC6-4DFB-4AF7-9CA6-83B021FF8B16}"/>
                </a:ext>
              </a:extLst>
            </p:cNvPr>
            <p:cNvSpPr/>
            <p:nvPr/>
          </p:nvSpPr>
          <p:spPr>
            <a:xfrm rot="5400000">
              <a:off x="460876" y="3669951"/>
              <a:ext cx="545416" cy="353874"/>
            </a:xfrm>
            <a:prstGeom prst="pie">
              <a:avLst>
                <a:gd name="adj1" fmla="val 5404546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>
                <a:solidFill>
                  <a:schemeClr val="tx1"/>
                </a:solidFill>
              </a:endParaRPr>
            </a:p>
          </p:txBody>
        </p:sp>
        <p:sp>
          <p:nvSpPr>
            <p:cNvPr id="105" name="מעגל חלקי 72">
              <a:hlinkClick r:id="" action="ppaction://noaction"/>
              <a:extLst>
                <a:ext uri="{FF2B5EF4-FFF2-40B4-BE49-F238E27FC236}">
                  <a16:creationId xmlns:a16="http://schemas.microsoft.com/office/drawing/2014/main" id="{D5D72824-E548-4009-80CA-39E521582254}"/>
                </a:ext>
              </a:extLst>
            </p:cNvPr>
            <p:cNvSpPr/>
            <p:nvPr/>
          </p:nvSpPr>
          <p:spPr>
            <a:xfrm rot="5400000">
              <a:off x="552714" y="3695456"/>
              <a:ext cx="361739" cy="235656"/>
            </a:xfrm>
            <a:prstGeom prst="pie">
              <a:avLst>
                <a:gd name="adj1" fmla="val 5404546"/>
                <a:gd name="adj2" fmla="val 16200000"/>
              </a:avLst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קבוצה 105">
            <a:extLst>
              <a:ext uri="{FF2B5EF4-FFF2-40B4-BE49-F238E27FC236}">
                <a16:creationId xmlns:a16="http://schemas.microsoft.com/office/drawing/2014/main" id="{1B3E8C0D-C407-40B8-AA7E-5348ACFBA22B}"/>
              </a:ext>
            </a:extLst>
          </p:cNvPr>
          <p:cNvGrpSpPr/>
          <p:nvPr/>
        </p:nvGrpSpPr>
        <p:grpSpPr>
          <a:xfrm>
            <a:off x="416775" y="4214159"/>
            <a:ext cx="4695183" cy="893722"/>
            <a:chOff x="416775" y="4214159"/>
            <a:chExt cx="4695183" cy="893722"/>
          </a:xfrm>
        </p:grpSpPr>
        <p:sp>
          <p:nvSpPr>
            <p:cNvPr id="107" name="מקבילית 106">
              <a:extLst>
                <a:ext uri="{FF2B5EF4-FFF2-40B4-BE49-F238E27FC236}">
                  <a16:creationId xmlns:a16="http://schemas.microsoft.com/office/drawing/2014/main" id="{39712431-2526-46A5-B86B-92166DA2A9AC}"/>
                </a:ext>
              </a:extLst>
            </p:cNvPr>
            <p:cNvSpPr/>
            <p:nvPr/>
          </p:nvSpPr>
          <p:spPr>
            <a:xfrm flipH="1">
              <a:off x="416775" y="4214159"/>
              <a:ext cx="4695183" cy="886968"/>
            </a:xfrm>
            <a:prstGeom prst="parallelogram">
              <a:avLst>
                <a:gd name="adj" fmla="val 41495"/>
              </a:avLst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/>
            </a:p>
          </p:txBody>
        </p:sp>
        <p:sp>
          <p:nvSpPr>
            <p:cNvPr id="112" name="אליפסה 111">
              <a:extLst>
                <a:ext uri="{FF2B5EF4-FFF2-40B4-BE49-F238E27FC236}">
                  <a16:creationId xmlns:a16="http://schemas.microsoft.com/office/drawing/2014/main" id="{BAAC74A8-54BB-4530-8E1D-4FC0C912C3EC}"/>
                </a:ext>
              </a:extLst>
            </p:cNvPr>
            <p:cNvSpPr/>
            <p:nvPr/>
          </p:nvSpPr>
          <p:spPr>
            <a:xfrm flipH="1">
              <a:off x="736604" y="4290684"/>
              <a:ext cx="791737" cy="743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b="1"/>
            </a:p>
          </p:txBody>
        </p:sp>
        <p:sp>
          <p:nvSpPr>
            <p:cNvPr id="114" name="מלבן 113">
              <a:extLst>
                <a:ext uri="{FF2B5EF4-FFF2-40B4-BE49-F238E27FC236}">
                  <a16:creationId xmlns:a16="http://schemas.microsoft.com/office/drawing/2014/main" id="{967FB577-7CEC-4FC0-A919-D0535DB490BF}"/>
                </a:ext>
              </a:extLst>
            </p:cNvPr>
            <p:cNvSpPr/>
            <p:nvPr/>
          </p:nvSpPr>
          <p:spPr>
            <a:xfrm>
              <a:off x="1231499" y="4276884"/>
              <a:ext cx="2979490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Anti-Tank</a:t>
              </a:r>
              <a:br>
                <a:rPr lang="en-US" sz="24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en-US" sz="24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 Warfare </a:t>
              </a:r>
              <a:endParaRPr lang="he-IL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16" name="Picture 156">
              <a:extLst>
                <a:ext uri="{FF2B5EF4-FFF2-40B4-BE49-F238E27FC236}">
                  <a16:creationId xmlns:a16="http://schemas.microsoft.com/office/drawing/2014/main" id="{60D4BDE1-653A-4D39-9E48-ECF2AA9A2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1436" y="4546600"/>
              <a:ext cx="552648" cy="269560"/>
            </a:xfrm>
            <a:prstGeom prst="rect">
              <a:avLst/>
            </a:prstGeom>
          </p:spPr>
        </p:pic>
      </p:grpSp>
      <p:grpSp>
        <p:nvGrpSpPr>
          <p:cNvPr id="117" name="קבוצה 116">
            <a:extLst>
              <a:ext uri="{FF2B5EF4-FFF2-40B4-BE49-F238E27FC236}">
                <a16:creationId xmlns:a16="http://schemas.microsoft.com/office/drawing/2014/main" id="{48FD2C5B-9C55-4863-980F-D656438DA56F}"/>
              </a:ext>
            </a:extLst>
          </p:cNvPr>
          <p:cNvGrpSpPr/>
          <p:nvPr/>
        </p:nvGrpSpPr>
        <p:grpSpPr>
          <a:xfrm>
            <a:off x="795916" y="5155507"/>
            <a:ext cx="5217533" cy="886968"/>
            <a:chOff x="795916" y="5155507"/>
            <a:chExt cx="5217533" cy="886968"/>
          </a:xfrm>
        </p:grpSpPr>
        <p:sp>
          <p:nvSpPr>
            <p:cNvPr id="119" name="מקבילית 118">
              <a:extLst>
                <a:ext uri="{FF2B5EF4-FFF2-40B4-BE49-F238E27FC236}">
                  <a16:creationId xmlns:a16="http://schemas.microsoft.com/office/drawing/2014/main" id="{9CC8CFC3-A312-4F70-B0FE-ECDE01299C64}"/>
                </a:ext>
              </a:extLst>
            </p:cNvPr>
            <p:cNvSpPr/>
            <p:nvPr/>
          </p:nvSpPr>
          <p:spPr>
            <a:xfrm flipH="1">
              <a:off x="795916" y="5155507"/>
              <a:ext cx="5217533" cy="886968"/>
            </a:xfrm>
            <a:prstGeom prst="parallelogram">
              <a:avLst>
                <a:gd name="adj" fmla="val 41495"/>
              </a:avLst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/>
            </a:p>
          </p:txBody>
        </p:sp>
        <p:sp>
          <p:nvSpPr>
            <p:cNvPr id="121" name="אליפסה 120">
              <a:extLst>
                <a:ext uri="{FF2B5EF4-FFF2-40B4-BE49-F238E27FC236}">
                  <a16:creationId xmlns:a16="http://schemas.microsoft.com/office/drawing/2014/main" id="{92C72F0C-B538-426E-B732-5596E63A45DD}"/>
                </a:ext>
              </a:extLst>
            </p:cNvPr>
            <p:cNvSpPr/>
            <p:nvPr/>
          </p:nvSpPr>
          <p:spPr>
            <a:xfrm flipH="1">
              <a:off x="1132473" y="5232032"/>
              <a:ext cx="791737" cy="743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b="1"/>
            </a:p>
          </p:txBody>
        </p:sp>
        <p:sp>
          <p:nvSpPr>
            <p:cNvPr id="122" name="מלבן 121">
              <a:extLst>
                <a:ext uri="{FF2B5EF4-FFF2-40B4-BE49-F238E27FC236}">
                  <a16:creationId xmlns:a16="http://schemas.microsoft.com/office/drawing/2014/main" id="{B8C5D0A9-E871-41E1-9010-E5CD8AF01DF5}"/>
                </a:ext>
              </a:extLst>
            </p:cNvPr>
            <p:cNvSpPr/>
            <p:nvPr/>
          </p:nvSpPr>
          <p:spPr>
            <a:xfrm>
              <a:off x="1679461" y="5183491"/>
              <a:ext cx="2979490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Offensive</a:t>
              </a:r>
              <a:br>
                <a:rPr lang="en-US" sz="24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</a:br>
              <a:r>
                <a:rPr lang="en-US" sz="24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 Approach</a:t>
              </a:r>
              <a:endParaRPr lang="he-IL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23" name="תמונה 122">
              <a:extLst>
                <a:ext uri="{FF2B5EF4-FFF2-40B4-BE49-F238E27FC236}">
                  <a16:creationId xmlns:a16="http://schemas.microsoft.com/office/drawing/2014/main" id="{15CD4664-D0E2-4AFE-BAED-330372A6E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94866" y="5272532"/>
              <a:ext cx="679243" cy="679243"/>
            </a:xfrm>
            <a:prstGeom prst="rect">
              <a:avLst/>
            </a:prstGeom>
          </p:spPr>
        </p:pic>
      </p:grpSp>
      <p:pic>
        <p:nvPicPr>
          <p:cNvPr id="124" name="תמונה 123">
            <a:extLst>
              <a:ext uri="{FF2B5EF4-FFF2-40B4-BE49-F238E27FC236}">
                <a16:creationId xmlns:a16="http://schemas.microsoft.com/office/drawing/2014/main" id="{7030AC2D-7156-4EE5-B993-7D3A46051CB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64" t="24059" r="37212" b="20646"/>
          <a:stretch/>
        </p:blipFill>
        <p:spPr>
          <a:xfrm>
            <a:off x="3373645" y="1243584"/>
            <a:ext cx="5749510" cy="51202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5" name="כותרת 4">
            <a:extLst>
              <a:ext uri="{FF2B5EF4-FFF2-40B4-BE49-F238E27FC236}">
                <a16:creationId xmlns:a16="http://schemas.microsoft.com/office/drawing/2014/main" id="{4DED051C-5813-4059-B28F-AB5430E8D3DC}"/>
              </a:ext>
            </a:extLst>
          </p:cNvPr>
          <p:cNvSpPr txBox="1">
            <a:spLocks/>
          </p:cNvSpPr>
          <p:nvPr/>
        </p:nvSpPr>
        <p:spPr>
          <a:xfrm>
            <a:off x="4244149" y="3238923"/>
            <a:ext cx="3868804" cy="79216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4000" kern="12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en-US" sz="4400" b="1" dirty="0">
                <a:solidFill>
                  <a:srgbClr val="C00000"/>
                </a:solidFill>
                <a:effectLst/>
                <a:latin typeface="+mn-lt"/>
              </a:rPr>
              <a:t>The enemy’s</a:t>
            </a:r>
            <a:br>
              <a:rPr lang="en-US" sz="4400" b="1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en-US" sz="4400" b="1" dirty="0">
                <a:solidFill>
                  <a:srgbClr val="C00000"/>
                </a:solidFill>
                <a:effectLst/>
                <a:latin typeface="+mn-lt"/>
              </a:rPr>
              <a:t>force design</a:t>
            </a:r>
          </a:p>
        </p:txBody>
      </p:sp>
      <p:pic>
        <p:nvPicPr>
          <p:cNvPr id="60" name="Picture 6" descr="תמונה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59" y="1643421"/>
            <a:ext cx="456800" cy="40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17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1402" y="778497"/>
            <a:ext cx="7129156" cy="5537200"/>
          </a:xfrm>
        </p:spPr>
        <p:txBody>
          <a:bodyPr anchor="ctr">
            <a:noAutofit/>
          </a:bodyPr>
          <a:lstStyle/>
          <a:p>
            <a:pPr algn="l" rtl="0">
              <a:lnSpc>
                <a:spcPct val="100000"/>
              </a:lnSpc>
            </a:pPr>
            <a:br>
              <a:rPr lang="en-US" sz="5400" b="1" spc="-150" dirty="0">
                <a:effectLst/>
                <a:cs typeface="+mn-cs"/>
              </a:rPr>
            </a:br>
            <a:r>
              <a:rPr lang="en-US" sz="3600" dirty="0">
                <a:effectLst/>
                <a:latin typeface="+mn-lt"/>
                <a:cs typeface="+mn-cs"/>
              </a:rPr>
              <a:t>The operational imperative</a:t>
            </a:r>
            <a:r>
              <a:rPr lang="en-US" sz="3600" spc="-150" dirty="0">
                <a:effectLst/>
                <a:latin typeface="+mn-lt"/>
                <a:cs typeface="+mn-cs"/>
              </a:rPr>
              <a:t>:</a:t>
            </a:r>
            <a:br>
              <a:rPr lang="en-US" sz="3600" spc="-150" dirty="0">
                <a:effectLst/>
                <a:latin typeface="+mn-lt"/>
                <a:cs typeface="+mn-cs"/>
              </a:rPr>
            </a:br>
            <a:r>
              <a:rPr lang="en-US" sz="6000" b="1" spc="-150" dirty="0">
                <a:solidFill>
                  <a:schemeClr val="accent2"/>
                </a:solidFill>
                <a:effectLst/>
                <a:latin typeface="+mn-lt"/>
                <a:cs typeface="+mn-cs"/>
              </a:rPr>
              <a:t>Decisive</a:t>
            </a:r>
            <a:r>
              <a:rPr lang="en-US" sz="6000" b="1" spc="-150" dirty="0">
                <a:effectLst/>
                <a:latin typeface="+mn-lt"/>
                <a:cs typeface="+mn-cs"/>
              </a:rPr>
              <a:t> victory</a:t>
            </a:r>
            <a:r>
              <a:rPr lang="he-IL" sz="6000" b="1" spc="-150" dirty="0">
                <a:effectLst/>
                <a:latin typeface="+mn-lt"/>
                <a:cs typeface="+mn-cs"/>
              </a:rPr>
              <a:t> </a:t>
            </a:r>
            <a:br>
              <a:rPr lang="en-US" sz="6000" b="1" spc="-150" dirty="0">
                <a:effectLst/>
                <a:latin typeface="+mn-lt"/>
                <a:cs typeface="+mn-cs"/>
              </a:rPr>
            </a:br>
            <a:r>
              <a:rPr lang="en-US" sz="6000" b="1" spc="-150" dirty="0">
                <a:latin typeface="+mn-lt"/>
                <a:cs typeface="+mn-cs"/>
              </a:rPr>
              <a:t>in a </a:t>
            </a:r>
            <a:r>
              <a:rPr lang="en-US" sz="6000" b="1" spc="-150" dirty="0">
                <a:solidFill>
                  <a:schemeClr val="accent2"/>
                </a:solidFill>
                <a:latin typeface="+mn-lt"/>
                <a:cs typeface="+mn-cs"/>
              </a:rPr>
              <a:t>short</a:t>
            </a:r>
            <a:r>
              <a:rPr lang="en-US" sz="6000" b="1" spc="-150" dirty="0">
                <a:latin typeface="+mn-lt"/>
                <a:cs typeface="+mn-cs"/>
              </a:rPr>
              <a:t> time</a:t>
            </a:r>
            <a:br>
              <a:rPr lang="en-US" sz="6000" b="1" spc="-150" dirty="0">
                <a:latin typeface="+mn-lt"/>
                <a:cs typeface="+mn-cs"/>
              </a:rPr>
            </a:br>
            <a:r>
              <a:rPr lang="en-US" sz="6000" b="1" spc="-150" dirty="0">
                <a:latin typeface="+mn-lt"/>
                <a:cs typeface="+mn-cs"/>
              </a:rPr>
              <a:t>at </a:t>
            </a:r>
            <a:r>
              <a:rPr lang="en-US" sz="6000" b="1" spc="-150" dirty="0">
                <a:solidFill>
                  <a:schemeClr val="accent2"/>
                </a:solidFill>
                <a:latin typeface="+mn-lt"/>
                <a:cs typeface="+mn-cs"/>
              </a:rPr>
              <a:t>minimal cost</a:t>
            </a:r>
            <a:br>
              <a:rPr lang="he-IL" sz="6000" b="1" spc="-150" dirty="0">
                <a:effectLst/>
                <a:latin typeface="+mn-lt"/>
                <a:cs typeface="+mn-cs"/>
              </a:rPr>
            </a:br>
            <a:endParaRPr lang="he-IL" sz="4800" b="1" spc="-150" dirty="0">
              <a:solidFill>
                <a:schemeClr val="accent2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5561569" y="2722876"/>
            <a:ext cx="7156987" cy="111891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4000" kern="12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 fontAlgn="base">
              <a:lnSpc>
                <a:spcPct val="70000"/>
              </a:lnSpc>
              <a:spcAft>
                <a:spcPct val="0"/>
              </a:spcAft>
            </a:pPr>
            <a:r>
              <a:rPr lang="en-US" b="1" kern="0" dirty="0">
                <a:solidFill>
                  <a:srgbClr val="1F4E5F"/>
                </a:solidFill>
                <a:latin typeface="Heebo Medium" panose="00000600000000000000" pitchFamily="2" charset="-79"/>
                <a:cs typeface="Heebo Medium" panose="00000600000000000000" pitchFamily="2" charset="-79"/>
              </a:rPr>
              <a:t>Undesirable</a:t>
            </a:r>
          </a:p>
          <a:p>
            <a:pPr algn="ctr" rtl="0" fontAlgn="base">
              <a:lnSpc>
                <a:spcPct val="70000"/>
              </a:lnSpc>
              <a:spcAft>
                <a:spcPct val="0"/>
              </a:spcAft>
            </a:pPr>
            <a:r>
              <a:rPr lang="en-US" b="1" kern="0" dirty="0">
                <a:solidFill>
                  <a:srgbClr val="1F4E5F"/>
                </a:solidFill>
                <a:latin typeface="Heebo Medium" panose="00000600000000000000" pitchFamily="2" charset="-79"/>
                <a:cs typeface="Heebo Medium" panose="00000600000000000000" pitchFamily="2" charset="-79"/>
              </a:rPr>
              <a:t> Position</a:t>
            </a:r>
            <a:endParaRPr lang="he-IL" b="1" kern="0" dirty="0">
              <a:solidFill>
                <a:srgbClr val="1F4E5F"/>
              </a:solidFill>
              <a:latin typeface="Heebo Medium" panose="00000600000000000000" pitchFamily="2" charset="-79"/>
              <a:cs typeface="Heebo Medium" panose="00000600000000000000" pitchFamily="2" charset="-79"/>
            </a:endParaRPr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8047028" y="3616590"/>
            <a:ext cx="2186070" cy="413124"/>
          </a:xfrm>
          <a:prstGeom prst="rect">
            <a:avLst/>
          </a:prstGeom>
          <a:noFill/>
        </p:spPr>
        <p:txBody>
          <a:bodyPr/>
          <a:lstStyle>
            <a:lvl1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lvl="0" rtl="0">
              <a:defRPr/>
            </a:pPr>
            <a:r>
              <a:rPr lang="en-US" sz="2400" dirty="0">
                <a:solidFill>
                  <a:srgbClr val="1F4E5F"/>
                </a:solidFill>
                <a:latin typeface="Heebo Medium" panose="00000600000000000000" pitchFamily="2" charset="-79"/>
                <a:cs typeface="Heebo Medium" panose="00000600000000000000" pitchFamily="2" charset="-79"/>
              </a:rPr>
              <a:t>Achievement</a:t>
            </a:r>
            <a:endParaRPr lang="he-IL" sz="2400" dirty="0">
              <a:solidFill>
                <a:srgbClr val="1F4E5F"/>
              </a:solidFill>
              <a:latin typeface="Heebo Medium" panose="00000600000000000000" pitchFamily="2" charset="-79"/>
              <a:cs typeface="Heebo Medium" panose="00000600000000000000" pitchFamily="2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11397323" y="6109135"/>
            <a:ext cx="909170" cy="413124"/>
          </a:xfrm>
          <a:prstGeom prst="rect">
            <a:avLst/>
          </a:prstGeom>
          <a:noFill/>
        </p:spPr>
        <p:txBody>
          <a:bodyPr/>
          <a:lstStyle>
            <a:lvl1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1F4E5F"/>
                </a:solidFill>
                <a:latin typeface="Heebo Medium" panose="00000600000000000000" pitchFamily="2" charset="-79"/>
                <a:cs typeface="Heebo Medium" panose="00000600000000000000" pitchFamily="2" charset="-79"/>
              </a:rPr>
              <a:t>Cost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1F4E5F"/>
              </a:solidFill>
              <a:effectLst/>
              <a:uLnTx/>
              <a:uFillTx/>
              <a:latin typeface="Heebo Medium" panose="00000600000000000000" pitchFamily="2" charset="-79"/>
              <a:ea typeface="+mj-ea"/>
              <a:cs typeface="Heebo Medium" panose="00000600000000000000" pitchFamily="2" charset="-79"/>
            </a:endParaRPr>
          </a:p>
        </p:txBody>
      </p:sp>
      <p:sp>
        <p:nvSpPr>
          <p:cNvPr id="14" name="כותרת 1"/>
          <p:cNvSpPr txBox="1">
            <a:spLocks/>
          </p:cNvSpPr>
          <p:nvPr/>
        </p:nvSpPr>
        <p:spPr>
          <a:xfrm>
            <a:off x="5862003" y="6082100"/>
            <a:ext cx="909170" cy="413124"/>
          </a:xfrm>
          <a:prstGeom prst="rect">
            <a:avLst/>
          </a:prstGeom>
          <a:noFill/>
        </p:spPr>
        <p:txBody>
          <a:bodyPr/>
          <a:lstStyle>
            <a:lvl1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lvl="0" rtl="0">
              <a:defRPr/>
            </a:pPr>
            <a:r>
              <a:rPr lang="en-US" sz="2400" dirty="0">
                <a:solidFill>
                  <a:srgbClr val="1F4E5F"/>
                </a:solidFill>
                <a:latin typeface="Heebo Medium" panose="00000600000000000000" pitchFamily="2" charset="-79"/>
                <a:cs typeface="Heebo Medium" panose="00000600000000000000" pitchFamily="2" charset="-79"/>
              </a:rPr>
              <a:t>Time</a:t>
            </a:r>
            <a:endParaRPr lang="he-IL" sz="2400" dirty="0">
              <a:solidFill>
                <a:srgbClr val="1F4E5F"/>
              </a:solidFill>
              <a:latin typeface="Heebo Medium" panose="00000600000000000000" pitchFamily="2" charset="-79"/>
              <a:cs typeface="Heebo Medium" panose="00000600000000000000" pitchFamily="2" charset="-79"/>
            </a:endParaRPr>
          </a:p>
        </p:txBody>
      </p:sp>
      <p:sp>
        <p:nvSpPr>
          <p:cNvPr id="16" name="משולש שווה-שוקיים 6"/>
          <p:cNvSpPr/>
          <p:nvPr/>
        </p:nvSpPr>
        <p:spPr bwMode="auto">
          <a:xfrm>
            <a:off x="6123101" y="4066039"/>
            <a:ext cx="5928747" cy="1944216"/>
          </a:xfrm>
          <a:prstGeom prst="triangl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ffectLst>
            <a:glow rad="1651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1" i="0" u="none" strike="noStrike" kern="1200" cap="all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David" pitchFamily="2" charset="-79"/>
            </a:endParaRPr>
          </a:p>
        </p:txBody>
      </p:sp>
      <p:sp>
        <p:nvSpPr>
          <p:cNvPr id="18" name="כותרת 1">
            <a:extLst>
              <a:ext uri="{FF2B5EF4-FFF2-40B4-BE49-F238E27FC236}">
                <a16:creationId xmlns:a16="http://schemas.microsoft.com/office/drawing/2014/main" id="{07994972-1618-43F6-9663-D13F492E0FCE}"/>
              </a:ext>
            </a:extLst>
          </p:cNvPr>
          <p:cNvSpPr txBox="1">
            <a:spLocks/>
          </p:cNvSpPr>
          <p:nvPr/>
        </p:nvSpPr>
        <p:spPr>
          <a:xfrm>
            <a:off x="8109136" y="2104166"/>
            <a:ext cx="2061854" cy="413124"/>
          </a:xfrm>
          <a:prstGeom prst="rect">
            <a:avLst/>
          </a:prstGeom>
          <a:noFill/>
        </p:spPr>
        <p:txBody>
          <a:bodyPr/>
          <a:lstStyle>
            <a:lvl1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effectLst/>
                <a:uLnTx/>
                <a:uFillTx/>
                <a:latin typeface="Heebo Medium" panose="00000600000000000000" pitchFamily="2" charset="-79"/>
                <a:ea typeface="+mj-ea"/>
                <a:cs typeface="Heebo Medium" panose="00000600000000000000" pitchFamily="2" charset="-79"/>
              </a:rPr>
              <a:t>Achievement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1F4E5F"/>
              </a:solidFill>
              <a:effectLst/>
              <a:uLnTx/>
              <a:uFillTx/>
              <a:latin typeface="Heebo Medium" panose="00000600000000000000" pitchFamily="2" charset="-79"/>
              <a:ea typeface="+mj-ea"/>
              <a:cs typeface="Heebo Medium" panose="00000600000000000000" pitchFamily="2" charset="-79"/>
            </a:endParaRPr>
          </a:p>
        </p:txBody>
      </p:sp>
      <p:sp>
        <p:nvSpPr>
          <p:cNvPr id="19" name="כותרת 1">
            <a:extLst>
              <a:ext uri="{FF2B5EF4-FFF2-40B4-BE49-F238E27FC236}">
                <a16:creationId xmlns:a16="http://schemas.microsoft.com/office/drawing/2014/main" id="{629AE3EB-D9AF-4E6F-B482-01CECD620134}"/>
              </a:ext>
            </a:extLst>
          </p:cNvPr>
          <p:cNvSpPr txBox="1">
            <a:spLocks/>
          </p:cNvSpPr>
          <p:nvPr/>
        </p:nvSpPr>
        <p:spPr>
          <a:xfrm>
            <a:off x="10167581" y="6110346"/>
            <a:ext cx="909170" cy="413124"/>
          </a:xfrm>
          <a:prstGeom prst="rect">
            <a:avLst/>
          </a:prstGeom>
          <a:noFill/>
        </p:spPr>
        <p:txBody>
          <a:bodyPr/>
          <a:lstStyle>
            <a:lvl1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effectLst/>
                <a:uLnTx/>
                <a:uFillTx/>
                <a:latin typeface="Heebo Medium" panose="00000600000000000000" pitchFamily="2" charset="-79"/>
                <a:ea typeface="+mj-ea"/>
                <a:cs typeface="Heebo Medium" panose="00000600000000000000" pitchFamily="2" charset="-79"/>
              </a:rPr>
              <a:t>Cost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1F4E5F"/>
              </a:solidFill>
              <a:effectLst/>
              <a:uLnTx/>
              <a:uFillTx/>
              <a:latin typeface="Heebo Medium" panose="00000600000000000000" pitchFamily="2" charset="-79"/>
              <a:ea typeface="+mj-ea"/>
              <a:cs typeface="Heebo Medium" panose="00000600000000000000" pitchFamily="2" charset="-79"/>
            </a:endParaRPr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5B70408A-AB67-4413-B6D2-F88C73100024}"/>
              </a:ext>
            </a:extLst>
          </p:cNvPr>
          <p:cNvSpPr txBox="1">
            <a:spLocks/>
          </p:cNvSpPr>
          <p:nvPr/>
        </p:nvSpPr>
        <p:spPr>
          <a:xfrm>
            <a:off x="7363993" y="6109135"/>
            <a:ext cx="909170" cy="413124"/>
          </a:xfrm>
          <a:prstGeom prst="rect">
            <a:avLst/>
          </a:prstGeom>
          <a:noFill/>
        </p:spPr>
        <p:txBody>
          <a:bodyPr/>
          <a:lstStyle>
            <a:lvl1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1F4E5F"/>
                </a:solidFill>
                <a:latin typeface="Heebo Medium" panose="00000600000000000000" pitchFamily="2" charset="-79"/>
                <a:cs typeface="Heebo Medium" panose="00000600000000000000" pitchFamily="2" charset="-79"/>
              </a:rPr>
              <a:t>Time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1F4E5F"/>
              </a:solidFill>
              <a:effectLst/>
              <a:uLnTx/>
              <a:uFillTx/>
              <a:latin typeface="Heebo Medium" panose="00000600000000000000" pitchFamily="2" charset="-79"/>
              <a:ea typeface="+mj-ea"/>
              <a:cs typeface="Heebo Medium" panose="00000600000000000000" pitchFamily="2" charset="-79"/>
            </a:endParaRPr>
          </a:p>
        </p:txBody>
      </p:sp>
      <p:sp>
        <p:nvSpPr>
          <p:cNvPr id="23" name="משולש שווה-שוקיים 13">
            <a:extLst>
              <a:ext uri="{FF2B5EF4-FFF2-40B4-BE49-F238E27FC236}">
                <a16:creationId xmlns:a16="http://schemas.microsoft.com/office/drawing/2014/main" id="{6267BA1D-8453-40C2-BA9D-D8ECC5294B51}"/>
              </a:ext>
            </a:extLst>
          </p:cNvPr>
          <p:cNvSpPr/>
          <p:nvPr/>
        </p:nvSpPr>
        <p:spPr bwMode="auto">
          <a:xfrm>
            <a:off x="7807205" y="2476677"/>
            <a:ext cx="2560538" cy="3519194"/>
          </a:xfrm>
          <a:prstGeom prst="triangl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ffectLst>
            <a:glow rad="165100">
              <a:schemeClr val="tx1">
                <a:lumMod val="85000"/>
                <a:lumOff val="15000"/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1" i="0" u="none" strike="noStrike" kern="1200" cap="all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David" pitchFamily="2" charset="-79"/>
            </a:endParaRPr>
          </a:p>
        </p:txBody>
      </p:sp>
      <p:sp>
        <p:nvSpPr>
          <p:cNvPr id="25" name="אליפסה 24"/>
          <p:cNvSpPr/>
          <p:nvPr/>
        </p:nvSpPr>
        <p:spPr bwMode="auto">
          <a:xfrm>
            <a:off x="8929152" y="5837471"/>
            <a:ext cx="316644" cy="316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0000"/>
            </a:solidFill>
            <a:headEnd type="none" w="med" len="med"/>
            <a:tailEnd type="none" w="med" len="med"/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1" i="0" u="none" strike="noStrike" kern="1200" cap="all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David" pitchFamily="2" charset="-79"/>
            </a:endParaRPr>
          </a:p>
        </p:txBody>
      </p:sp>
      <p:sp>
        <p:nvSpPr>
          <p:cNvPr id="28" name="כותרת 1">
            <a:extLst>
              <a:ext uri="{FF2B5EF4-FFF2-40B4-BE49-F238E27FC236}">
                <a16:creationId xmlns:a16="http://schemas.microsoft.com/office/drawing/2014/main" id="{E9DDB7B8-E8DA-47B4-86D3-5B6BD783853B}"/>
              </a:ext>
            </a:extLst>
          </p:cNvPr>
          <p:cNvSpPr txBox="1">
            <a:spLocks/>
          </p:cNvSpPr>
          <p:nvPr/>
        </p:nvSpPr>
        <p:spPr>
          <a:xfrm>
            <a:off x="6791979" y="1267946"/>
            <a:ext cx="4621099" cy="1143000"/>
          </a:xfrm>
          <a:prstGeom prst="rect">
            <a:avLst/>
          </a:prstGeom>
        </p:spPr>
        <p:txBody>
          <a:bodyPr anchor="ctr"/>
          <a:lstStyle>
            <a:lvl1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rtl="0"/>
            <a:r>
              <a:rPr lang="en-US" sz="4000" kern="0" dirty="0">
                <a:solidFill>
                  <a:srgbClr val="1F4E5F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  <a:latin typeface="Heebo Medium" panose="00000600000000000000" pitchFamily="2" charset="-79"/>
                <a:cs typeface="Heebo Medium" panose="00000600000000000000" pitchFamily="2" charset="-79"/>
              </a:rPr>
              <a:t>Desirable Position</a:t>
            </a:r>
            <a:endParaRPr lang="he-IL" sz="4000" kern="0" dirty="0">
              <a:solidFill>
                <a:srgbClr val="1F4E5F"/>
              </a:solidFill>
              <a:effectLst>
                <a:outerShdw blurRad="50800" dist="38100" dir="2700000" algn="tl" rotWithShape="0">
                  <a:schemeClr val="tx2">
                    <a:alpha val="40000"/>
                  </a:schemeClr>
                </a:outerShdw>
              </a:effectLst>
              <a:latin typeface="Heebo Medium" panose="00000600000000000000" pitchFamily="2" charset="-79"/>
              <a:cs typeface="Heebo Medium" panose="000006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720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 animBg="1"/>
      <p:bldP spid="18" grpId="0"/>
      <p:bldP spid="19" grpId="0"/>
      <p:bldP spid="22" grpId="0"/>
      <p:bldP spid="23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שולש שווה-שוקיים 13">
            <a:extLst>
              <a:ext uri="{FF2B5EF4-FFF2-40B4-BE49-F238E27FC236}">
                <a16:creationId xmlns:a16="http://schemas.microsoft.com/office/drawing/2014/main" id="{6267BA1D-8453-40C2-BA9D-D8ECC5294B51}"/>
              </a:ext>
            </a:extLst>
          </p:cNvPr>
          <p:cNvSpPr/>
          <p:nvPr/>
        </p:nvSpPr>
        <p:spPr bwMode="auto">
          <a:xfrm>
            <a:off x="3967312" y="1209873"/>
            <a:ext cx="4817332" cy="5039892"/>
          </a:xfrm>
          <a:prstGeom prst="triangl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ffectLst>
            <a:glow rad="165100">
              <a:schemeClr val="tx1">
                <a:lumMod val="85000"/>
                <a:lumOff val="15000"/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1" i="0" u="none" strike="noStrike" kern="1200" cap="all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David" pitchFamily="2" charset="-79"/>
            </a:endParaRPr>
          </a:p>
        </p:txBody>
      </p:sp>
      <p:sp>
        <p:nvSpPr>
          <p:cNvPr id="7" name="An object"/>
          <p:cNvSpPr/>
          <p:nvPr/>
        </p:nvSpPr>
        <p:spPr>
          <a:xfrm>
            <a:off x="3109378" y="4815570"/>
            <a:ext cx="6507800" cy="1178902"/>
          </a:xfrm>
          <a:prstGeom prst="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Enforcing our </a:t>
            </a:r>
            <a:r>
              <a:rPr lang="en-US" sz="2800" b="1" dirty="0">
                <a:solidFill>
                  <a:schemeClr val="accent6"/>
                </a:solidFill>
                <a:ea typeface="Calibri" panose="020F0502020204030204" pitchFamily="34" charset="0"/>
              </a:rPr>
              <a:t>desired end state</a:t>
            </a:r>
          </a:p>
        </p:txBody>
      </p:sp>
      <p:sp>
        <p:nvSpPr>
          <p:cNvPr id="14" name="An object"/>
          <p:cNvSpPr/>
          <p:nvPr/>
        </p:nvSpPr>
        <p:spPr>
          <a:xfrm>
            <a:off x="3515414" y="3307447"/>
            <a:ext cx="2747005" cy="1321179"/>
          </a:xfrm>
          <a:prstGeom prst="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</a:rPr>
              <a:t>Preventing enemy’s</a:t>
            </a:r>
            <a:r>
              <a:rPr lang="en-US" sz="2400" b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6"/>
                </a:solidFill>
                <a:ea typeface="Calibri" panose="020F0502020204030204" pitchFamily="34" charset="0"/>
              </a:rPr>
              <a:t>effective functioning</a:t>
            </a:r>
            <a:endParaRPr lang="he-IL" sz="2400" b="1" dirty="0">
              <a:solidFill>
                <a:schemeClr val="accent6"/>
              </a:solidFill>
              <a:latin typeface="Segoe UI Semilight" panose="020B04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15" name="An object"/>
          <p:cNvSpPr/>
          <p:nvPr/>
        </p:nvSpPr>
        <p:spPr>
          <a:xfrm>
            <a:off x="6608836" y="3307447"/>
            <a:ext cx="2747004" cy="1321179"/>
          </a:xfrm>
          <a:prstGeom prst="rect">
            <a:avLst/>
          </a:prstGeom>
          <a:solidFill>
            <a:schemeClr val="accent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</a:rPr>
              <a:t>Diminishing </a:t>
            </a:r>
            <a:r>
              <a:rPr lang="en-US" sz="2400" b="1" dirty="0">
                <a:solidFill>
                  <a:schemeClr val="accent6"/>
                </a:solidFill>
                <a:ea typeface="Calibri" panose="020F0502020204030204" pitchFamily="34" charset="0"/>
              </a:rPr>
              <a:t>enemy’s will </a:t>
            </a: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</a:rPr>
              <a:t>to fight</a:t>
            </a:r>
            <a:endParaRPr lang="he-IL" sz="2400" dirty="0">
              <a:solidFill>
                <a:schemeClr val="bg1"/>
              </a:solidFill>
              <a:latin typeface="Segoe UI Semilight" panose="020B04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16" name="An object"/>
          <p:cNvSpPr/>
          <p:nvPr/>
        </p:nvSpPr>
        <p:spPr>
          <a:xfrm>
            <a:off x="4556050" y="1506127"/>
            <a:ext cx="3902932" cy="1614376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Aft>
                <a:spcPts val="800"/>
              </a:spcAft>
            </a:pPr>
            <a:r>
              <a:rPr lang="en-US" sz="2800" b="1" dirty="0">
                <a:solidFill>
                  <a:schemeClr val="accent6"/>
                </a:solidFill>
                <a:ea typeface="Calibri" panose="020F0502020204030204" pitchFamily="34" charset="0"/>
              </a:rPr>
              <a:t>Quick Elimination of Enemy Capabilities</a:t>
            </a:r>
            <a:endParaRPr lang="he-IL" sz="2800" b="1" dirty="0">
              <a:solidFill>
                <a:schemeClr val="accent6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1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 object"/>
          <p:cNvSpPr/>
          <p:nvPr/>
        </p:nvSpPr>
        <p:spPr>
          <a:xfrm>
            <a:off x="2592331" y="3035322"/>
            <a:ext cx="7409606" cy="816802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l" rtl="0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chemeClr val="accent6"/>
                </a:solidFill>
              </a:rPr>
              <a:t>Dismantling the enemy’s system</a:t>
            </a:r>
            <a:endParaRPr lang="he-IL" sz="3200" b="1" dirty="0">
              <a:solidFill>
                <a:schemeClr val="accent6"/>
              </a:solidFill>
            </a:endParaRPr>
          </a:p>
        </p:txBody>
      </p:sp>
      <p:sp>
        <p:nvSpPr>
          <p:cNvPr id="8" name="Shape 244">
            <a:hlinkClick r:id="" action="ppaction://noaction"/>
          </p:cNvPr>
          <p:cNvSpPr/>
          <p:nvPr/>
        </p:nvSpPr>
        <p:spPr>
          <a:xfrm>
            <a:off x="2592330" y="1329693"/>
            <a:ext cx="2254041" cy="720000"/>
          </a:xfrm>
          <a:prstGeom prst="rect">
            <a:avLst/>
          </a:prstGeom>
          <a:solidFill>
            <a:schemeClr val="tx2"/>
          </a:solidFill>
          <a:ln w="38100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5719" tIns="35719" rIns="35719" bIns="35719" anchor="ctr"/>
          <a:lstStyle/>
          <a:p>
            <a:pPr algn="ctr" rtl="0"/>
            <a:r>
              <a:rPr lang="en-US" sz="1600" dirty="0">
                <a:solidFill>
                  <a:schemeClr val="accent6"/>
                </a:solidFill>
              </a:rPr>
              <a:t>Multi-Domain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Maneuver</a:t>
            </a:r>
            <a:r>
              <a:rPr lang="he-IL" sz="2800" dirty="0">
                <a:solidFill>
                  <a:schemeClr val="accent6"/>
                </a:solidFill>
              </a:rPr>
              <a:t> </a:t>
            </a:r>
            <a:endParaRPr lang="he-IL" sz="2000" dirty="0">
              <a:solidFill>
                <a:schemeClr val="accent6"/>
              </a:solidFill>
            </a:endParaRPr>
          </a:p>
        </p:txBody>
      </p:sp>
      <p:sp>
        <p:nvSpPr>
          <p:cNvPr id="9" name="Shape 235">
            <a:hlinkClick r:id="" action="ppaction://noaction"/>
          </p:cNvPr>
          <p:cNvSpPr/>
          <p:nvPr/>
        </p:nvSpPr>
        <p:spPr>
          <a:xfrm>
            <a:off x="5198052" y="1329693"/>
            <a:ext cx="2254041" cy="720000"/>
          </a:xfrm>
          <a:prstGeom prst="rect">
            <a:avLst/>
          </a:prstGeom>
          <a:solidFill>
            <a:schemeClr val="tx2"/>
          </a:solidFill>
          <a:ln w="38100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5719" tIns="35719" rIns="35719" bIns="35719" anchor="ctr"/>
          <a:lstStyle/>
          <a:p>
            <a:pPr algn="ctr" rtl="0"/>
            <a:r>
              <a:rPr lang="en-US" sz="1600" dirty="0">
                <a:solidFill>
                  <a:schemeClr val="accent6"/>
                </a:solidFill>
              </a:rPr>
              <a:t>Multi-Domain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Strike</a:t>
            </a:r>
            <a:r>
              <a:rPr lang="he-IL" sz="2800" dirty="0">
                <a:solidFill>
                  <a:schemeClr val="accent6"/>
                </a:solidFill>
              </a:rPr>
              <a:t> </a:t>
            </a:r>
            <a:endParaRPr lang="he-IL" sz="2000" dirty="0">
              <a:solidFill>
                <a:schemeClr val="accent6"/>
              </a:solidFill>
            </a:endParaRPr>
          </a:p>
        </p:txBody>
      </p:sp>
      <p:sp>
        <p:nvSpPr>
          <p:cNvPr id="10" name="Shape 244">
            <a:hlinkClick r:id="" action="ppaction://noaction"/>
          </p:cNvPr>
          <p:cNvSpPr/>
          <p:nvPr/>
        </p:nvSpPr>
        <p:spPr>
          <a:xfrm>
            <a:off x="7803773" y="1329693"/>
            <a:ext cx="2254041" cy="720000"/>
          </a:xfrm>
          <a:prstGeom prst="rect">
            <a:avLst/>
          </a:prstGeom>
          <a:solidFill>
            <a:schemeClr val="tx2"/>
          </a:solidFill>
          <a:ln w="38100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5719" tIns="35719" rIns="35719" bIns="35719" anchor="ctr"/>
          <a:lstStyle/>
          <a:p>
            <a:pPr algn="ctr" rtl="0"/>
            <a:r>
              <a:rPr lang="en-US" sz="1600" dirty="0">
                <a:solidFill>
                  <a:schemeClr val="accent6"/>
                </a:solidFill>
              </a:rPr>
              <a:t>Multi-Domain</a:t>
            </a:r>
          </a:p>
          <a:p>
            <a:pPr algn="ctr" rtl="0"/>
            <a:r>
              <a:rPr lang="en-US" sz="2400" b="1" dirty="0">
                <a:solidFill>
                  <a:schemeClr val="bg1"/>
                </a:solidFill>
              </a:rPr>
              <a:t>Defense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2490728" y="4014450"/>
            <a:ext cx="7511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858584"/>
                </a:solidFill>
              </a:rPr>
              <a:t>Strategic</a:t>
            </a:r>
            <a:r>
              <a:rPr lang="en-US" sz="2400" b="1" dirty="0">
                <a:solidFill>
                  <a:srgbClr val="858584"/>
                </a:solidFill>
              </a:rPr>
              <a:t> surprise</a:t>
            </a:r>
            <a:br>
              <a:rPr lang="en-US" sz="2400" b="1" dirty="0">
                <a:solidFill>
                  <a:srgbClr val="858584"/>
                </a:solidFill>
              </a:rPr>
            </a:br>
            <a:r>
              <a:rPr lang="en-US" sz="2400" b="1" dirty="0">
                <a:solidFill>
                  <a:srgbClr val="858584"/>
                </a:solidFill>
              </a:rPr>
              <a:t>Eliminating capabilities </a:t>
            </a:r>
            <a:r>
              <a:rPr lang="en-US" sz="2400" dirty="0">
                <a:solidFill>
                  <a:srgbClr val="858584"/>
                </a:solidFill>
              </a:rPr>
              <a:t>by hitting </a:t>
            </a:r>
            <a:r>
              <a:rPr lang="en-US" sz="2400" dirty="0" err="1">
                <a:solidFill>
                  <a:srgbClr val="858584"/>
                </a:solidFill>
              </a:rPr>
              <a:t>CoG</a:t>
            </a:r>
            <a:endParaRPr lang="en-US" sz="2400" dirty="0">
              <a:solidFill>
                <a:srgbClr val="858584"/>
              </a:solidFill>
            </a:endParaRPr>
          </a:p>
        </p:txBody>
      </p:sp>
      <p:sp>
        <p:nvSpPr>
          <p:cNvPr id="12" name="Rounded Rectangle 42"/>
          <p:cNvSpPr/>
          <p:nvPr/>
        </p:nvSpPr>
        <p:spPr>
          <a:xfrm>
            <a:off x="2490728" y="1901131"/>
            <a:ext cx="7756900" cy="133110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Simultaneous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operation</a:t>
            </a:r>
          </a:p>
          <a:p>
            <a:pPr algn="l" rtl="0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Growing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pace and power</a:t>
            </a:r>
            <a:endParaRPr lang="he-I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An object"/>
          <p:cNvSpPr/>
          <p:nvPr/>
        </p:nvSpPr>
        <p:spPr>
          <a:xfrm>
            <a:off x="2592331" y="5045798"/>
            <a:ext cx="7409606" cy="1163719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r>
              <a:rPr lang="en-US" sz="2800" b="1" dirty="0">
                <a:solidFill>
                  <a:schemeClr val="accent6"/>
                </a:solidFill>
                <a:ea typeface="Calibri" panose="020F0502020204030204" pitchFamily="34" charset="0"/>
              </a:rPr>
              <a:t>Disproportional affectivity</a:t>
            </a:r>
          </a:p>
          <a:p>
            <a:pPr algn="l" rtl="0"/>
            <a:r>
              <a:rPr lang="en-US" sz="2400" dirty="0">
                <a:solidFill>
                  <a:srgbClr val="FFFFFF"/>
                </a:solidFill>
              </a:rPr>
              <a:t>Eliminating enemy’s capabilities   </a:t>
            </a:r>
            <a:r>
              <a:rPr lang="en-US" sz="2400" dirty="0">
                <a:solidFill>
                  <a:srgbClr val="FFFFFF"/>
                </a:solidFill>
                <a:sym typeface="Wingdings" panose="05000000000000000000" pitchFamily="2" charset="2"/>
              </a:rPr>
              <a:t></a:t>
            </a:r>
            <a:r>
              <a:rPr lang="en-US" sz="2400" dirty="0">
                <a:solidFill>
                  <a:srgbClr val="FFFFFF"/>
                </a:solidFill>
              </a:rPr>
              <a:t>  Taking damage </a:t>
            </a:r>
            <a:endParaRPr lang="he-IL" b="1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90728" y="424945"/>
            <a:ext cx="9302452" cy="792162"/>
          </a:xfrm>
        </p:spPr>
        <p:txBody>
          <a:bodyPr>
            <a:noAutofit/>
          </a:bodyPr>
          <a:lstStyle/>
          <a:p>
            <a:pPr algn="l" rtl="0"/>
            <a:r>
              <a:rPr lang="en-US" sz="5400" b="1" dirty="0"/>
              <a:t>A theory of victory</a:t>
            </a:r>
            <a:endParaRPr lang="he-IL" sz="5400" dirty="0"/>
          </a:p>
        </p:txBody>
      </p:sp>
    </p:spTree>
    <p:extLst>
      <p:ext uri="{BB962C8B-B14F-4D97-AF65-F5344CB8AC3E}">
        <p14:creationId xmlns:p14="http://schemas.microsoft.com/office/powerpoint/2010/main" val="1919629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5400" dirty="0"/>
              <a:t>Force design vectors</a:t>
            </a:r>
            <a:endParaRPr lang="he-IL" sz="5400" dirty="0"/>
          </a:p>
        </p:txBody>
      </p:sp>
      <p:pic>
        <p:nvPicPr>
          <p:cNvPr id="14" name="Picture 2" descr="http://www.toprankblog.com/wp-content/uploads/2010/04/strategy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214" t="2361" r="7264"/>
          <a:stretch/>
        </p:blipFill>
        <p:spPr bwMode="auto">
          <a:xfrm>
            <a:off x="5629199" y="1695675"/>
            <a:ext cx="6316058" cy="4493538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>
            <a:off x="304800" y="1695675"/>
            <a:ext cx="6469175" cy="449353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FFFFFF"/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algn="l" rtl="0">
              <a:spcBef>
                <a:spcPts val="1800"/>
              </a:spcBef>
            </a:pPr>
            <a:r>
              <a:rPr lang="en-US" sz="2800" b="1" dirty="0">
                <a:solidFill>
                  <a:srgbClr val="2E3662"/>
                </a:solidFill>
                <a:effectLst>
                  <a:glow rad="88900">
                    <a:srgbClr val="AEE1FF">
                      <a:alpha val="63000"/>
                    </a:srgbClr>
                  </a:glow>
                </a:effectLst>
              </a:rPr>
              <a:t>Simultaneous operations</a:t>
            </a:r>
          </a:p>
          <a:p>
            <a:pPr algn="l" rtl="0">
              <a:spcBef>
                <a:spcPts val="1800"/>
              </a:spcBef>
            </a:pPr>
            <a:r>
              <a:rPr lang="en-US" sz="2800" b="1" dirty="0">
                <a:solidFill>
                  <a:srgbClr val="2E3662"/>
                </a:solidFill>
                <a:effectLst>
                  <a:glow rad="88900">
                    <a:srgbClr val="AEE1FF">
                      <a:alpha val="63000"/>
                    </a:srgbClr>
                  </a:glow>
                </a:effectLst>
              </a:rPr>
              <a:t>Shared Digital Domain</a:t>
            </a:r>
          </a:p>
          <a:p>
            <a:pPr algn="l" rtl="0">
              <a:spcBef>
                <a:spcPts val="1800"/>
              </a:spcBef>
            </a:pPr>
            <a:r>
              <a:rPr lang="en-US" sz="2800" b="1" dirty="0">
                <a:solidFill>
                  <a:srgbClr val="2E3662"/>
                </a:solidFill>
                <a:effectLst>
                  <a:glow rad="88900">
                    <a:srgbClr val="AEE1FF">
                      <a:alpha val="63000"/>
                    </a:srgbClr>
                  </a:glow>
                </a:effectLst>
              </a:rPr>
              <a:t>Tactical Technological Capabilities</a:t>
            </a:r>
          </a:p>
          <a:p>
            <a:pPr algn="l" rtl="0">
              <a:spcBef>
                <a:spcPts val="1800"/>
              </a:spcBef>
            </a:pPr>
            <a:r>
              <a:rPr lang="en-US" sz="2800" b="1" dirty="0">
                <a:solidFill>
                  <a:srgbClr val="2E3662"/>
                </a:solidFill>
                <a:effectLst>
                  <a:glow rad="88900">
                    <a:srgbClr val="AEE1FF">
                      <a:alpha val="63000"/>
                    </a:srgbClr>
                  </a:glow>
                </a:effectLst>
                <a:cs typeface="Heebo Black"/>
              </a:rPr>
              <a:t>Autonomy, Automation and Robotics</a:t>
            </a:r>
          </a:p>
          <a:p>
            <a:pPr algn="l" rtl="0">
              <a:spcBef>
                <a:spcPts val="1800"/>
              </a:spcBef>
            </a:pPr>
            <a:r>
              <a:rPr lang="en-US" sz="2800" b="1" dirty="0">
                <a:solidFill>
                  <a:srgbClr val="2E3662"/>
                </a:solidFill>
                <a:effectLst>
                  <a:glow rad="88900">
                    <a:srgbClr val="AEE1FF">
                      <a:alpha val="63000"/>
                    </a:srgbClr>
                  </a:glow>
                </a:effectLst>
              </a:rPr>
              <a:t>Data-Science, AI &amp; ML</a:t>
            </a:r>
          </a:p>
          <a:p>
            <a:pPr algn="l" rtl="0">
              <a:spcBef>
                <a:spcPts val="1800"/>
              </a:spcBef>
            </a:pPr>
            <a:r>
              <a:rPr lang="en-US" sz="2800" b="1" dirty="0">
                <a:solidFill>
                  <a:srgbClr val="2E3662"/>
                </a:solidFill>
                <a:effectLst>
                  <a:glow rad="88900">
                    <a:srgbClr val="AEE1FF">
                      <a:alpha val="63000"/>
                    </a:srgbClr>
                  </a:glow>
                </a:effectLst>
              </a:rPr>
              <a:t>Advanced Munition </a:t>
            </a:r>
          </a:p>
          <a:p>
            <a:pPr algn="l" rtl="0">
              <a:spcBef>
                <a:spcPts val="1800"/>
              </a:spcBef>
            </a:pPr>
            <a:r>
              <a:rPr lang="en-US" sz="2800" b="1" dirty="0">
                <a:solidFill>
                  <a:srgbClr val="2E3662"/>
                </a:solidFill>
                <a:effectLst>
                  <a:glow rad="88900">
                    <a:srgbClr val="AEE1FF">
                      <a:alpha val="63000"/>
                    </a:srgbClr>
                  </a:glow>
                </a:effectLst>
              </a:rPr>
              <a:t>Defense from Ballistic Threats</a:t>
            </a:r>
          </a:p>
        </p:txBody>
      </p:sp>
    </p:spTree>
    <p:extLst>
      <p:ext uri="{BB962C8B-B14F-4D97-AF65-F5344CB8AC3E}">
        <p14:creationId xmlns:p14="http://schemas.microsoft.com/office/powerpoint/2010/main" val="297675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800" dirty="0"/>
              <a:t>Operational Simulation</a:t>
            </a:r>
            <a:endParaRPr lang="he-IL" sz="4800" dirty="0"/>
          </a:p>
        </p:txBody>
      </p:sp>
      <p:sp>
        <p:nvSpPr>
          <p:cNvPr id="4" name="מלבן 3"/>
          <p:cNvSpPr/>
          <p:nvPr/>
        </p:nvSpPr>
        <p:spPr>
          <a:xfrm>
            <a:off x="731767" y="3898338"/>
            <a:ext cx="3576680" cy="10438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/>
              <a:t>Operational planning</a:t>
            </a:r>
            <a:endParaRPr lang="he-IL" sz="2800" b="1" dirty="0"/>
          </a:p>
        </p:txBody>
      </p:sp>
      <p:sp>
        <p:nvSpPr>
          <p:cNvPr id="6" name="מלבן 5"/>
          <p:cNvSpPr/>
          <p:nvPr/>
        </p:nvSpPr>
        <p:spPr>
          <a:xfrm>
            <a:off x="731767" y="2716156"/>
            <a:ext cx="3576680" cy="10438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/>
              <a:t>Force design</a:t>
            </a:r>
            <a:endParaRPr lang="he-IL" sz="2800" b="1" dirty="0"/>
          </a:p>
        </p:txBody>
      </p:sp>
      <p:sp>
        <p:nvSpPr>
          <p:cNvPr id="7" name="מלבן 6"/>
          <p:cNvSpPr/>
          <p:nvPr/>
        </p:nvSpPr>
        <p:spPr>
          <a:xfrm>
            <a:off x="731767" y="5095960"/>
            <a:ext cx="3576680" cy="10438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/>
              <a:t>Training</a:t>
            </a:r>
            <a:endParaRPr lang="he-IL" sz="2800" b="1" dirty="0"/>
          </a:p>
        </p:txBody>
      </p:sp>
      <p:sp>
        <p:nvSpPr>
          <p:cNvPr id="8" name="מלבן 7"/>
          <p:cNvSpPr/>
          <p:nvPr/>
        </p:nvSpPr>
        <p:spPr>
          <a:xfrm>
            <a:off x="731767" y="1579969"/>
            <a:ext cx="3576680" cy="10438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/>
              <a:t>Knowledge building</a:t>
            </a:r>
            <a:endParaRPr lang="he-IL" sz="2800" b="1" dirty="0"/>
          </a:p>
        </p:txBody>
      </p:sp>
      <p:pic>
        <p:nvPicPr>
          <p:cNvPr id="9" name="Picture 20" descr="http://www.ciotimes.com/uploadfile/2014/0227/2014022709594569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6552" y="1579969"/>
            <a:ext cx="6839795" cy="4559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137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731767" y="3898338"/>
            <a:ext cx="3576680" cy="1043872"/>
          </a:xfrm>
          <a:prstGeom prst="rect">
            <a:avLst/>
          </a:prstGeom>
          <a:solidFill>
            <a:srgbClr val="8C9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/>
              <a:t>Operational planning</a:t>
            </a:r>
            <a:endParaRPr lang="he-IL" sz="2800" b="1" dirty="0"/>
          </a:p>
        </p:txBody>
      </p:sp>
      <p:sp>
        <p:nvSpPr>
          <p:cNvPr id="6" name="מלבן 5"/>
          <p:cNvSpPr/>
          <p:nvPr/>
        </p:nvSpPr>
        <p:spPr>
          <a:xfrm>
            <a:off x="731767" y="2716156"/>
            <a:ext cx="3576680" cy="1043872"/>
          </a:xfrm>
          <a:prstGeom prst="rect">
            <a:avLst/>
          </a:prstGeom>
          <a:solidFill>
            <a:srgbClr val="8C9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/>
              <a:t>Force design</a:t>
            </a:r>
            <a:endParaRPr lang="he-IL" sz="2800" b="1" dirty="0"/>
          </a:p>
        </p:txBody>
      </p:sp>
      <p:sp>
        <p:nvSpPr>
          <p:cNvPr id="7" name="מלבן 6"/>
          <p:cNvSpPr/>
          <p:nvPr/>
        </p:nvSpPr>
        <p:spPr>
          <a:xfrm>
            <a:off x="731767" y="5095960"/>
            <a:ext cx="3576680" cy="1043872"/>
          </a:xfrm>
          <a:prstGeom prst="rect">
            <a:avLst/>
          </a:prstGeom>
          <a:solidFill>
            <a:srgbClr val="8C9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/>
              <a:t>Training</a:t>
            </a:r>
            <a:endParaRPr lang="he-IL" sz="2800" b="1" dirty="0"/>
          </a:p>
        </p:txBody>
      </p:sp>
      <p:sp>
        <p:nvSpPr>
          <p:cNvPr id="8" name="מלבן 7"/>
          <p:cNvSpPr/>
          <p:nvPr/>
        </p:nvSpPr>
        <p:spPr>
          <a:xfrm>
            <a:off x="731767" y="1579969"/>
            <a:ext cx="3576680" cy="10438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solidFill>
                  <a:schemeClr val="accent6"/>
                </a:solidFill>
              </a:rPr>
              <a:t>Knowledge building</a:t>
            </a:r>
            <a:endParaRPr lang="he-IL" sz="3200" b="1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0126" y="1579969"/>
            <a:ext cx="6691692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noAutofit/>
          </a:bodyPr>
          <a:lstStyle/>
          <a:p>
            <a:pPr algn="l" rtl="0"/>
            <a:r>
              <a:rPr lang="en-US" sz="3200" b="1" dirty="0">
                <a:ln>
                  <a:solidFill>
                    <a:srgbClr val="2987DD"/>
                  </a:solidFill>
                </a:ln>
                <a:solidFill>
                  <a:srgbClr val="89EFEE"/>
                </a:solidFill>
                <a:effectLst>
                  <a:glow rad="1778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Testing how to affect the battle:</a:t>
            </a:r>
            <a:endParaRPr lang="he-IL" sz="3200" b="1" dirty="0">
              <a:ln>
                <a:solidFill>
                  <a:srgbClr val="2987DD"/>
                </a:solidFill>
              </a:ln>
              <a:solidFill>
                <a:srgbClr val="89EFEE"/>
              </a:solidFill>
              <a:effectLst>
                <a:glow rad="1778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he-IL" sz="3200" dirty="0">
              <a:ln>
                <a:solidFill>
                  <a:srgbClr val="2987DD"/>
                </a:solidFill>
              </a:ln>
              <a:solidFill>
                <a:srgbClr val="89EFEE"/>
              </a:solidFill>
              <a:effectLst>
                <a:glow rad="1778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l" rtl="0"/>
            <a:r>
              <a:rPr lang="en-US" sz="3200" dirty="0">
                <a:ln>
                  <a:solidFill>
                    <a:srgbClr val="2987DD"/>
                  </a:solidFill>
                </a:ln>
                <a:solidFill>
                  <a:srgbClr val="EDFDFD"/>
                </a:solidFill>
                <a:effectLst>
                  <a:glow rad="762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Innovative technologies</a:t>
            </a:r>
          </a:p>
          <a:p>
            <a:pPr algn="l" rtl="0"/>
            <a:endParaRPr lang="en-US" sz="3200" dirty="0">
              <a:ln>
                <a:solidFill>
                  <a:srgbClr val="2987DD"/>
                </a:solidFill>
              </a:ln>
              <a:solidFill>
                <a:srgbClr val="EDFDFD"/>
              </a:solidFill>
              <a:effectLst>
                <a:glow rad="762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l" rtl="0"/>
            <a:r>
              <a:rPr lang="en-US" sz="3200" dirty="0">
                <a:ln>
                  <a:solidFill>
                    <a:srgbClr val="2987DD"/>
                  </a:solidFill>
                </a:ln>
                <a:solidFill>
                  <a:srgbClr val="EDFDFD"/>
                </a:solidFill>
                <a:effectLst>
                  <a:glow rad="762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Future CONOPS</a:t>
            </a:r>
          </a:p>
          <a:p>
            <a:pPr algn="l" rtl="0"/>
            <a:endParaRPr lang="en-US" sz="3200" dirty="0">
              <a:ln>
                <a:solidFill>
                  <a:srgbClr val="2987DD"/>
                </a:solidFill>
              </a:ln>
              <a:solidFill>
                <a:srgbClr val="EDFDFD"/>
              </a:solidFill>
              <a:effectLst>
                <a:glow rad="762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l" rtl="0"/>
            <a:r>
              <a:rPr lang="en-US" sz="3200" dirty="0">
                <a:ln>
                  <a:solidFill>
                    <a:srgbClr val="2987DD"/>
                  </a:solidFill>
                </a:ln>
                <a:solidFill>
                  <a:srgbClr val="EDFDFD"/>
                </a:solidFill>
                <a:effectLst>
                  <a:glow rad="762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Possible changes to red-side</a:t>
            </a:r>
            <a:endParaRPr lang="he-IL" sz="3200" dirty="0">
              <a:ln>
                <a:solidFill>
                  <a:srgbClr val="2987DD"/>
                </a:solidFill>
              </a:ln>
              <a:solidFill>
                <a:srgbClr val="EDFDFD"/>
              </a:solidFill>
              <a:effectLst>
                <a:glow rad="762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he-IL" sz="3200" dirty="0">
              <a:ln>
                <a:solidFill>
                  <a:srgbClr val="2987DD"/>
                </a:solidFill>
              </a:ln>
              <a:solidFill>
                <a:srgbClr val="EDFDFD"/>
              </a:solidFill>
              <a:effectLst>
                <a:glow rad="1778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l" rtl="0"/>
            <a:r>
              <a:rPr lang="en-US" sz="3200" b="1" dirty="0">
                <a:ln>
                  <a:solidFill>
                    <a:srgbClr val="2987DD"/>
                  </a:solidFill>
                </a:ln>
                <a:solidFill>
                  <a:srgbClr val="89EFEE"/>
                </a:solidFill>
                <a:effectLst>
                  <a:glow rad="1778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Identify weak-spots of CONOPS</a:t>
            </a:r>
            <a:endParaRPr lang="he-IL" sz="3200" b="1" dirty="0">
              <a:ln>
                <a:solidFill>
                  <a:srgbClr val="2987DD"/>
                </a:solidFill>
              </a:ln>
              <a:solidFill>
                <a:srgbClr val="89EFEE"/>
              </a:solidFill>
              <a:effectLst>
                <a:glow rad="1778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4397864"/>
      </p:ext>
    </p:extLst>
  </p:cSld>
  <p:clrMapOvr>
    <a:masterClrMapping/>
  </p:clrMapOvr>
</p:sld>
</file>

<file path=ppt/theme/theme1.xml><?xml version="1.0" encoding="utf-8"?>
<a:theme xmlns:a="http://schemas.openxmlformats.org/drawingml/2006/main" name="2_עיצוב מותאם אישית">
  <a:themeElements>
    <a:clrScheme name="סיפור התרש">
      <a:dk1>
        <a:sysClr val="windowText" lastClr="000000"/>
      </a:dk1>
      <a:lt1>
        <a:srgbClr val="F9F8ED"/>
      </a:lt1>
      <a:dk2>
        <a:srgbClr val="1F4E5F"/>
      </a:dk2>
      <a:lt2>
        <a:srgbClr val="F4E7D3"/>
      </a:lt2>
      <a:accent1>
        <a:srgbClr val="0881A3"/>
      </a:accent1>
      <a:accent2>
        <a:srgbClr val="A42208"/>
      </a:accent2>
      <a:accent3>
        <a:srgbClr val="08A469"/>
      </a:accent3>
      <a:accent4>
        <a:srgbClr val="D4910A"/>
      </a:accent4>
      <a:accent5>
        <a:srgbClr val="7B08A4"/>
      </a:accent5>
      <a:accent6>
        <a:srgbClr val="D9E30B"/>
      </a:accent6>
      <a:hlink>
        <a:srgbClr val="0563C1"/>
      </a:hlink>
      <a:folHlink>
        <a:srgbClr val="954F72"/>
      </a:folHlink>
    </a:clrScheme>
    <a:fontScheme name="התאמה אישית 3">
      <a:majorFont>
        <a:latin typeface="Heebo Black"/>
        <a:ea typeface=""/>
        <a:cs typeface="Heebo Black"/>
      </a:majorFont>
      <a:minorFont>
        <a:latin typeface="Heebo"/>
        <a:ea typeface=""/>
        <a:cs typeface="Heeb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 ניהול ידע" ma:contentTypeID="0x010100943ED66BDDA44E3D91E5D50BD8238E6200AC59DD853984FF44AF6087C6DB7EAD6F" ma:contentTypeVersion="5" ma:contentTypeDescription="צור מסמך חדש." ma:contentTypeScope="" ma:versionID="b6cc85490d896b381f0aa5184ea7d467">
  <xsd:schema xmlns:xsd="http://www.w3.org/2001/XMLSchema" xmlns:xs="http://www.w3.org/2001/XMLSchema" xmlns:p="http://schemas.microsoft.com/office/2006/metadata/properties" xmlns:ns1="http://schemas.microsoft.com/sharepoint/v3" xmlns:ns2="bd27081b-3179-4fe8-85d2-b5a63d121cab" xmlns:ns3="8721e719-b45b-4bd6-be59-3c272022f40f" targetNamespace="http://schemas.microsoft.com/office/2006/metadata/properties" ma:root="true" ma:fieldsID="a0df77c8fe74aba302477109e15bf745" ns1:_="" ns2:_="" ns3:_="">
    <xsd:import namespace="http://schemas.microsoft.com/sharepoint/v3"/>
    <xsd:import namespace="bd27081b-3179-4fe8-85d2-b5a63d121cab"/>
    <xsd:import namespace="8721e719-b45b-4bd6-be59-3c272022f40f"/>
    <xsd:element name="properties">
      <xsd:complexType>
        <xsd:sequence>
          <xsd:element name="documentManagement">
            <xsd:complexType>
              <xsd:all>
                <xsd:element ref="ns1:KM_DocumentID" minOccurs="0"/>
                <xsd:element ref="ns1:KM_Classification"/>
                <xsd:element ref="ns1:KM_Cube" minOccurs="0"/>
                <xsd:element ref="ns1:KM_CubeContact" minOccurs="0"/>
                <xsd:element ref="ns1:KM_Signature" minOccurs="0"/>
                <xsd:element ref="ns1:KM_ToText" minOccurs="0"/>
                <xsd:element ref="ns1:KM_CcText" minOccurs="0"/>
                <xsd:element ref="ns1:KM_BccText" minOccurs="0"/>
                <xsd:element ref="ns1:KM_EngDate" minOccurs="0"/>
                <xsd:element ref="ns1:KM_HebDate" minOccurs="0"/>
                <xsd:element ref="ns1:KM_PermissionsType" minOccurs="0"/>
                <xsd:element ref="ns1:KM_ToJSON" minOccurs="0"/>
                <xsd:element ref="ns1:KM_CcJSON" minOccurs="0"/>
                <xsd:element ref="ns1:KM_BccJSON" minOccurs="0"/>
                <xsd:element ref="ns1:KM_Date"/>
                <xsd:element ref="ns1:KM_PermissionsDescription" minOccurs="0"/>
                <xsd:element ref="ns2:_x05e9__x05d9__x05d5__x05da__x0020__x05dc__x05e0__x05d5__x05e9__x05d0_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M_DocumentID" ma:index="8" nillable="true" ma:displayName="סימוכין" ma:internalName="KM_DocumentID" ma:readOnly="true">
      <xsd:simpleType>
        <xsd:restriction base="dms:Text"/>
      </xsd:simpleType>
    </xsd:element>
    <xsd:element name="KM_Classification" ma:index="9" ma:displayName="סיווג" ma:default="סודי" ma:format="RadioButtons" ma:internalName="KM_Classification">
      <xsd:simpleType>
        <xsd:restriction base="dms:Choice">
          <xsd:enumeration value="בלמ&quot;ס"/>
          <xsd:enumeration value="שמור"/>
          <xsd:enumeration value="סודי"/>
          <xsd:enumeration value="סודי ביותר"/>
        </xsd:restriction>
      </xsd:simpleType>
    </xsd:element>
    <xsd:element name="KM_Cube" ma:index="10" nillable="true" ma:displayName="קוביה - ארגון" ma:description="הזן את פרטי הארגון עבור קוביה זו. לדוגמא,&#10;&quot;ענף ניהול ידע&#10;יחידת מטכ&quot;ל&quot;" ma:internalName="KM_Cube">
      <xsd:simpleType>
        <xsd:restriction base="dms:Note"/>
      </xsd:simpleType>
    </xsd:element>
    <xsd:element name="KM_CubeContact" ma:index="11" nillable="true" ma:displayName="קוביה - פרטי קשר" ma:description="הזן את פרטי הקשר של הארגון עבור קוביה זו. לדוגמא,&#10;&quot;מטכ&quot;לי - 0000-1234&#10;אדום - 000-1234&#10;פקס - 03-0001111&quot;" ma:internalName="KM_CubeContact">
      <xsd:simpleType>
        <xsd:restriction base="dms:Note"/>
      </xsd:simpleType>
    </xsd:element>
    <xsd:element name="KM_Signature" ma:index="12" nillable="true" ma:displayName="חתימה" ma:description="הזן את פרטי חתימתך (יישור החתימה מתבצע אוטומטית במסמך). לדוגמא,&#10; &quot;אל&quot;מ ישראל ישראלי&#10;מפקד יחידת ניהול ידע&quot;" ma:internalName="KM_Signature">
      <xsd:simpleType>
        <xsd:restriction base="dms:Note">
          <xsd:maxLength value="255"/>
        </xsd:restriction>
      </xsd:simpleType>
    </xsd:element>
    <xsd:element name="KM_ToText" ma:index="13" nillable="true" ma:displayName="אל" ma:internalName="KM_ToText">
      <xsd:simpleType>
        <xsd:restriction base="dms:Note"/>
      </xsd:simpleType>
    </xsd:element>
    <xsd:element name="KM_CcText" ma:index="14" nillable="true" ma:displayName="עותק" ma:internalName="KM_CcText">
      <xsd:simpleType>
        <xsd:restriction base="dms:Note"/>
      </xsd:simpleType>
    </xsd:element>
    <xsd:element name="KM_BccText" ma:index="15" nillable="true" ma:displayName="עותק נסתר" ma:internalName="KM_BccText">
      <xsd:simpleType>
        <xsd:restriction base="dms:Note"/>
      </xsd:simpleType>
    </xsd:element>
    <xsd:element name="KM_EngDate" ma:index="16" nillable="true" ma:displayName="תאריך יצירה לועזי" ma:internalName="KM_EngDate" ma:readOnly="true">
      <xsd:simpleType>
        <xsd:restriction base="dms:Text"/>
      </xsd:simpleType>
    </xsd:element>
    <xsd:element name="KM_HebDate" ma:index="17" nillable="true" ma:displayName="תאריך יצירה עברי" ma:internalName="KM_HebDate" ma:readOnly="true">
      <xsd:simpleType>
        <xsd:restriction base="dms:Text"/>
      </xsd:simpleType>
    </xsd:element>
    <xsd:element name="KM_PermissionsType" ma:index="18" nillable="true" ma:displayName="סוג הרשאות" ma:hidden="true" ma:internalName="KM_PermissionsType">
      <xsd:simpleType>
        <xsd:restriction base="dms:Text"/>
      </xsd:simpleType>
    </xsd:element>
    <xsd:element name="KM_ToJSON" ma:index="19" nillable="true" ma:displayName="אל" ma:hidden="true" ma:internalName="KM_ToJSON">
      <xsd:simpleType>
        <xsd:restriction base="dms:Note"/>
      </xsd:simpleType>
    </xsd:element>
    <xsd:element name="KM_CcJSON" ma:index="20" nillable="true" ma:displayName="עותק" ma:hidden="true" ma:internalName="KM_CcJSON">
      <xsd:simpleType>
        <xsd:restriction base="dms:Note"/>
      </xsd:simpleType>
    </xsd:element>
    <xsd:element name="KM_BccJSON" ma:index="21" nillable="true" ma:displayName="עותק נסתר" ma:hidden="true" ma:internalName="KM_BccJSON">
      <xsd:simpleType>
        <xsd:restriction base="dms:Note"/>
      </xsd:simpleType>
    </xsd:element>
    <xsd:element name="KM_Date" ma:index="22" ma:displayName="תאריך" ma:default="[today]" ma:format="DateOnly" ma:hidden="true" ma:internalName="KM_Date">
      <xsd:simpleType>
        <xsd:restriction base="dms:DateTime"/>
      </xsd:simpleType>
    </xsd:element>
    <xsd:element name="KM_PermissionsDescription" ma:index="23" nillable="true" ma:displayName="הרשאות גישה" ma:internalName="KM_Permissions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7081b-3179-4fe8-85d2-b5a63d121cab" elementFormDefault="qualified">
    <xsd:import namespace="http://schemas.microsoft.com/office/2006/documentManagement/types"/>
    <xsd:import namespace="http://schemas.microsoft.com/office/infopath/2007/PartnerControls"/>
    <xsd:element name="_x05e9__x05d9__x05d5__x05da__x0020__x05dc__x05e0__x05d5__x05e9__x05d0_" ma:index="24" nillable="true" ma:displayName="שיוך לנושא" ma:list="{42627ffa-76d5-41c1-99eb-2e087f6981b3}" ma:internalName="_x05e9__x05d9__x05d5__x05da__x0020__x05dc__x05e0__x05d5__x05e9__x05d0_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1e719-b45b-4bd6-be59-3c272022f40f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משותף עם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M_CubeContact xmlns="http://schemas.microsoft.com/sharepoint/v3">- - -</KM_CubeContact>
    <KM_Signature xmlns="http://schemas.microsoft.com/sharepoint/v3">- - -</KM_Signature>
    <KM_BccJSON xmlns="http://schemas.microsoft.com/sharepoint/v3">[]</KM_BccJSON>
    <KM_PermissionsDescription xmlns="http://schemas.microsoft.com/sharepoint/v3"> ‏</KM_PermissionsDescription>
    <KM_PermissionsType xmlns="http://schemas.microsoft.com/sharepoint/v3">inheritance</KM_PermissionsType>
    <KM_Date xmlns="http://schemas.microsoft.com/sharepoint/v3">2019-11-08T22:00:00+00:00</KM_Date>
    <KM_ToText xmlns="http://schemas.microsoft.com/sharepoint/v3">- - -</KM_ToText>
    <KM_CcJSON xmlns="http://schemas.microsoft.com/sharepoint/v3">[]</KM_CcJSON>
    <KM_Classification xmlns="http://schemas.microsoft.com/sharepoint/v3">סודי ביותר</KM_Classification>
    <_x05e9__x05d9__x05d5__x05da__x0020__x05dc__x05e0__x05d5__x05e9__x05d0_ xmlns="bd27081b-3179-4fe8-85d2-b5a63d121cab">2</_x05e9__x05d9__x05d5__x05da__x0020__x05dc__x05e0__x05d5__x05e9__x05d0_>
    <KM_Cube xmlns="http://schemas.microsoft.com/sharepoint/v3">- - -</KM_Cube>
    <KM_CcText xmlns="http://schemas.microsoft.com/sharepoint/v3">- - -</KM_CcText>
    <KM_ToJSON xmlns="http://schemas.microsoft.com/sharepoint/v3">[]</KM_ToJSON>
    <KM_BccText xmlns="http://schemas.microsoft.com/sharepoint/v3">- - -</KM_BccText>
    <KM_HebDate xmlns="http://schemas.microsoft.com/sharepoint/v3">י"א בחשון התש"פ</KM_HebDate>
    <KM_DocumentID xmlns="http://schemas.microsoft.com/sharepoint/v3">101612-4-76</KM_DocumentID>
    <KM_EngDate xmlns="http://schemas.microsoft.com/sharepoint/v3">09 בנובמבר 2019</KM_EngD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5D7847-ED2D-4A14-9C7E-FE10833BB2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27081b-3179-4fe8-85d2-b5a63d121cab"/>
    <ds:schemaRef ds:uri="8721e719-b45b-4bd6-be59-3c272022f4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EE6BC1-5D93-4F67-B541-C53D5A4E7BA0}">
  <ds:schemaRefs>
    <ds:schemaRef ds:uri="bd27081b-3179-4fe8-85d2-b5a63d121cab"/>
    <ds:schemaRef ds:uri="8721e719-b45b-4bd6-be59-3c272022f40f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B68A73A-04EE-48F9-AD1F-13CAF354DA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12513</TotalTime>
  <Words>288</Words>
  <Application>Microsoft Office PowerPoint</Application>
  <PresentationFormat>Widescreen</PresentationFormat>
  <Paragraphs>121</Paragraphs>
  <Slides>14</Slides>
  <Notes>1</Notes>
  <HiddenSlides>5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24" baseType="lpstr">
      <vt:lpstr>Segoe UI Semilight</vt:lpstr>
      <vt:lpstr>Arial Black</vt:lpstr>
      <vt:lpstr>Heebo</vt:lpstr>
      <vt:lpstr>Heebo Black</vt:lpstr>
      <vt:lpstr>Arial</vt:lpstr>
      <vt:lpstr>Rockwell</vt:lpstr>
      <vt:lpstr>Heebo Medium</vt:lpstr>
      <vt:lpstr>Calibri</vt:lpstr>
      <vt:lpstr>2_עיצוב מותאם אישית</vt:lpstr>
      <vt:lpstr>On current challenges  and operational simulation </vt:lpstr>
      <vt:lpstr>PowerPoint Presentation</vt:lpstr>
      <vt:lpstr>PowerPoint Presentation</vt:lpstr>
      <vt:lpstr> The operational imperative: Decisive victory  in a short time at minimal cost </vt:lpstr>
      <vt:lpstr>PowerPoint Presentation</vt:lpstr>
      <vt:lpstr>A theory of victory</vt:lpstr>
      <vt:lpstr>Force design vectors</vt:lpstr>
      <vt:lpstr>Operational Simulation</vt:lpstr>
      <vt:lpstr>PowerPoint Presentation</vt:lpstr>
      <vt:lpstr>PowerPoint Presentation</vt:lpstr>
      <vt:lpstr>PowerPoint Presentation</vt:lpstr>
      <vt:lpstr>PowerPoint Presentation</vt:lpstr>
      <vt:lpstr>Operational Simulation Challenges</vt:lpstr>
      <vt:lpstr>Takeaways</vt:lpstr>
      <vt:lpstr>תמרון רב זרועי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תר''ש תנופה לשהבט נכנס - 10.11.19</dc:title>
  <dc:creator>מטכ''ל/לשכה/לשכת הרמטכ"ל/ע' עוזר הרמטכ"ל-שהם פרץ</dc:creator>
  <cp:lastModifiedBy>benzi zimmerman</cp:lastModifiedBy>
  <cp:revision>858</cp:revision>
  <cp:lastPrinted>2019-11-11T06:56:43Z</cp:lastPrinted>
  <dcterms:modified xsi:type="dcterms:W3CDTF">2019-11-13T10:25:28Z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0x010100943ED66BDDA44E3D91E5D50BD8238E6200AC59DD853984FF44AF6087C6DB7EAD6F</vt:lpwstr>
  </property>
</Properties>
</file>