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3" r:id="rId3"/>
    <p:sldId id="330" r:id="rId4"/>
    <p:sldId id="331" r:id="rId5"/>
    <p:sldId id="306" r:id="rId6"/>
    <p:sldId id="309" r:id="rId7"/>
    <p:sldId id="311" r:id="rId8"/>
    <p:sldId id="310" r:id="rId9"/>
    <p:sldId id="312" r:id="rId10"/>
    <p:sldId id="321" r:id="rId11"/>
    <p:sldId id="322" r:id="rId12"/>
    <p:sldId id="323" r:id="rId13"/>
    <p:sldId id="324" r:id="rId14"/>
    <p:sldId id="319" r:id="rId15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22B7C6-3529-49DF-9051-A63BB24DA431}" type="datetimeFigureOut">
              <a:rPr lang="he-IL" smtClean="0"/>
              <a:t>י"ז/כסלו/תשע"ט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3F4707-E1EE-4263-BDEA-642770D26B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83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53A385-3EED-4905-9CA7-78739F9C91FF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0D78B5-DE9D-413B-90C8-B5936FD1402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0" y="4711383"/>
            <a:ext cx="5455920" cy="4463415"/>
          </a:xfrm>
          <a:noFill/>
          <a:ln/>
        </p:spPr>
        <p:txBody>
          <a:bodyPr/>
          <a:lstStyle/>
          <a:p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417617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0" y="4711383"/>
            <a:ext cx="5455920" cy="4463415"/>
          </a:xfrm>
          <a:noFill/>
          <a:ln/>
        </p:spPr>
        <p:txBody>
          <a:bodyPr/>
          <a:lstStyle/>
          <a:p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86452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0" y="4711383"/>
            <a:ext cx="5455920" cy="4463415"/>
          </a:xfrm>
          <a:noFill/>
          <a:ln/>
        </p:spPr>
        <p:txBody>
          <a:bodyPr/>
          <a:lstStyle/>
          <a:p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236101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769100" cy="7207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539750" y="1268413"/>
            <a:ext cx="4038600" cy="4525962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730750" y="1268413"/>
            <a:ext cx="4038600" cy="45259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ניתוח אירוע - בולגריה</a:t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קורס חשיבה אסטרטגית</a:t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חלק ב'</a:t>
            </a:r>
            <a:r>
              <a:rPr lang="he-IL" b="1" dirty="0" smtClean="0">
                <a:solidFill>
                  <a:schemeClr val="bg1"/>
                </a:solidFill>
              </a:rPr>
              <a:t/>
            </a:r>
            <a:br>
              <a:rPr lang="he-IL" b="1" dirty="0" smtClean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מבצע </a:t>
            </a:r>
            <a:r>
              <a:rPr lang="he-IL" sz="3200" b="1" dirty="0" err="1" smtClean="0">
                <a:solidFill>
                  <a:schemeClr val="bg1"/>
                </a:solidFill>
              </a:rPr>
              <a:t>מוסקיטר</a:t>
            </a:r>
            <a:r>
              <a:rPr lang="he-IL" sz="3200" b="1" dirty="0" smtClean="0">
                <a:solidFill>
                  <a:schemeClr val="bg1"/>
                </a:solidFill>
              </a:rPr>
              <a:t> </a:t>
            </a:r>
            <a:r>
              <a:rPr lang="he-IL" sz="3200" dirty="0" smtClean="0">
                <a:solidFill>
                  <a:schemeClr val="bg1"/>
                </a:solidFill>
              </a:rPr>
              <a:t/>
            </a:r>
            <a:br>
              <a:rPr lang="he-IL" sz="3200" dirty="0" smtClean="0">
                <a:solidFill>
                  <a:schemeClr val="bg1"/>
                </a:solidFill>
              </a:rPr>
            </a:b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56612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הטלת אולטימטום</a:t>
            </a:r>
          </a:p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נחיתה בערי התעלה</a:t>
            </a:r>
          </a:p>
          <a:p>
            <a:pPr marL="514350" indent="-514350">
              <a:buAutoNum type="arabicPeriod"/>
            </a:pP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898" y="42866"/>
            <a:ext cx="4087102" cy="1772816"/>
          </a:xfrm>
          <a:prstGeom prst="rect">
            <a:avLst/>
          </a:prstGeom>
        </p:spPr>
      </p:pic>
      <p:pic>
        <p:nvPicPr>
          <p:cNvPr id="6" name="Picture 6" descr="muskete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127" y="1875114"/>
            <a:ext cx="3886099" cy="325163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60" y="5035698"/>
            <a:ext cx="4208840" cy="1772816"/>
          </a:xfrm>
          <a:prstGeom prst="rect">
            <a:avLst/>
          </a:prstGeom>
        </p:spPr>
      </p:pic>
      <p:pic>
        <p:nvPicPr>
          <p:cNvPr id="9" name="Picture 4" descr="wmc_tanklan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354" y="4335193"/>
            <a:ext cx="3437226" cy="2534954"/>
          </a:xfrm>
          <a:prstGeom prst="rect">
            <a:avLst/>
          </a:prstGeom>
        </p:spPr>
      </p:pic>
      <p:pic>
        <p:nvPicPr>
          <p:cNvPr id="10" name="Picture 5" descr="Suez_Canal,_Port_Said_-_IS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0155" y="2350250"/>
            <a:ext cx="3672408" cy="26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404664"/>
            <a:ext cx="4896544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מבצע קדש שלב 2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1" y="1268761"/>
            <a:ext cx="4320157" cy="4885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he-IL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e-IL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e-I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6" descr="סי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4425217"/>
            <a:ext cx="3843377" cy="2448272"/>
          </a:xfrm>
          <a:prstGeom prst="rect">
            <a:avLst/>
          </a:prstGeom>
        </p:spPr>
      </p:pic>
      <p:pic>
        <p:nvPicPr>
          <p:cNvPr id="11" name="Picture 4" descr="sinai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9532" y="1125389"/>
            <a:ext cx="2487564" cy="362266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07505" y="836712"/>
            <a:ext cx="446449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chemeClr val="bg1"/>
                </a:solidFill>
              </a:rPr>
              <a:t>מבצע </a:t>
            </a:r>
            <a:r>
              <a:rPr lang="he-IL" sz="3200" dirty="0">
                <a:solidFill>
                  <a:schemeClr val="bg1"/>
                </a:solidFill>
              </a:rPr>
              <a:t>מדורג עקב המגבלות </a:t>
            </a:r>
            <a:r>
              <a:rPr lang="he-IL" sz="3200" dirty="0" smtClean="0">
                <a:solidFill>
                  <a:schemeClr val="bg1"/>
                </a:solidFill>
              </a:rPr>
              <a:t>המדיניות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chemeClr val="bg1"/>
                </a:solidFill>
              </a:rPr>
              <a:t>שילוב התוכנית במבצע </a:t>
            </a:r>
            <a:r>
              <a:rPr lang="he-IL" sz="3200" dirty="0" err="1" smtClean="0">
                <a:solidFill>
                  <a:schemeClr val="bg1"/>
                </a:solidFill>
              </a:rPr>
              <a:t>מוסקיטר</a:t>
            </a:r>
            <a:endParaRPr lang="he-I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chemeClr val="bg1"/>
                </a:solidFill>
              </a:rPr>
              <a:t>תמרון </a:t>
            </a:r>
            <a:r>
              <a:rPr lang="he-IL" sz="3200" dirty="0">
                <a:solidFill>
                  <a:schemeClr val="bg1"/>
                </a:solidFill>
              </a:rPr>
              <a:t>לעומק וטיהור מאוחר יותר</a:t>
            </a:r>
            <a:r>
              <a:rPr lang="he-IL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bg1"/>
                </a:solidFill>
              </a:rPr>
              <a:t>פתיחת הציר אילת –שארם אל –שייך.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chemeClr val="bg1"/>
                </a:solidFill>
              </a:rPr>
              <a:t>השתלטות </a:t>
            </a:r>
            <a:r>
              <a:rPr lang="he-IL" sz="3200" dirty="0">
                <a:solidFill>
                  <a:schemeClr val="bg1"/>
                </a:solidFill>
              </a:rPr>
              <a:t>על מיצרי טירן. </a:t>
            </a:r>
            <a:endParaRPr lang="en-US" sz="3200" dirty="0">
              <a:solidFill>
                <a:schemeClr val="bg1"/>
              </a:solidFill>
            </a:endParaRPr>
          </a:p>
          <a:p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99" y="0"/>
            <a:ext cx="3096344" cy="20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4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404664"/>
            <a:ext cx="4896544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מבצע קדש שלב 2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1" y="1268761"/>
            <a:ext cx="4320157" cy="4885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he-IL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e-IL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e-I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0" y="836712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chemeClr val="bg1"/>
                </a:solidFill>
              </a:rPr>
              <a:t>- אלוף פד"ם: "המטכ"ל השתגע!"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chemeClr val="bg1"/>
                </a:solidFill>
              </a:rPr>
              <a:t>מח"ט צנחנים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he-IL" sz="3200" dirty="0" smtClean="0">
                <a:solidFill>
                  <a:schemeClr val="bg1"/>
                </a:solidFill>
              </a:rPr>
              <a:t>שרון תוקף במתלה בניגוד לפקודה מפורשת של רמ"ט פד"ם.</a:t>
            </a:r>
            <a:endParaRPr lang="en-US" sz="3200" dirty="0">
              <a:solidFill>
                <a:schemeClr val="bg1"/>
              </a:solidFill>
            </a:endParaRPr>
          </a:p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79" y="426159"/>
            <a:ext cx="3490090" cy="2448272"/>
          </a:xfrm>
          <a:prstGeom prst="rect">
            <a:avLst/>
          </a:prstGeom>
        </p:spPr>
      </p:pic>
      <p:pic>
        <p:nvPicPr>
          <p:cNvPr id="13" name="Content Placeholder 3" descr="D276-037_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4352483"/>
            <a:ext cx="3967152" cy="25086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0" y="3889323"/>
            <a:ext cx="444500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18881"/>
            <a:ext cx="1605282" cy="220484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20286119">
            <a:off x="4670890" y="4803322"/>
            <a:ext cx="3009833" cy="1414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9694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גידור רמות הפעולה - קדש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המטרות הישראליות – אסטרטגיה רבתי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פעולה מדורגת (חששו </a:t>
            </a:r>
            <a:r>
              <a:rPr lang="he-IL" dirty="0">
                <a:solidFill>
                  <a:schemeClr val="bg1"/>
                </a:solidFill>
              </a:rPr>
              <a:t>של בן גוריון)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הנחיית הדרג המדיני לתכנון (בלי שריון בלי ח"א)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 פעולה של דרג אופרטיבי – אלוף פד"ם בפועל מכריז מלחמה על מצרים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אי הבנה של הדרג הטקטי – אין צורך לכבוש את מעבר המתלה מעבר לצניחה עצמה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סוף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77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404813"/>
            <a:ext cx="7128966" cy="5256435"/>
          </a:xfrm>
        </p:spPr>
        <p:txBody>
          <a:bodyPr>
            <a:norm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של תמונה מקוונת 2"/>
          <p:cNvSpPr>
            <a:spLocks noGrp="1"/>
          </p:cNvSpPr>
          <p:nvPr>
            <p:ph type="clipArt" sz="half" idx="1"/>
          </p:nvPr>
        </p:nvSpPr>
        <p:spPr>
          <a:xfrm>
            <a:off x="-612576" y="4293096"/>
            <a:ext cx="4038600" cy="4525962"/>
          </a:xfrm>
        </p:spPr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1956-07-30_Suez_Canal_Seized.ogv.240p.vp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67704"/>
            <a:ext cx="8517830" cy="63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6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 descr="250px-Ottoman_flag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2736304" cy="1635446"/>
          </a:xfrm>
        </p:spPr>
      </p:pic>
      <p:pic>
        <p:nvPicPr>
          <p:cNvPr id="6" name="Picture 5" descr="egypt flag 19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2448272" cy="1629214"/>
          </a:xfrm>
          <a:prstGeom prst="rect">
            <a:avLst/>
          </a:prstGeom>
        </p:spPr>
      </p:pic>
      <p:pic>
        <p:nvPicPr>
          <p:cNvPr id="7" name="Picture 6" descr="Flag_of_the_Russian_Emp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204864"/>
            <a:ext cx="2592288" cy="174902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51920" y="2852936"/>
            <a:ext cx="1728192" cy="5760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92D050"/>
              </a:solidFill>
            </a:endParaRPr>
          </a:p>
        </p:txBody>
      </p:sp>
      <p:pic>
        <p:nvPicPr>
          <p:cNvPr id="9" name="תמונה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2132856"/>
            <a:ext cx="1926862" cy="1479831"/>
          </a:xfrm>
          <a:prstGeom prst="rect">
            <a:avLst/>
          </a:prstGeom>
        </p:spPr>
      </p:pic>
      <p:pic>
        <p:nvPicPr>
          <p:cNvPr id="10" name="תמונה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2267744" cy="1349095"/>
          </a:xfrm>
          <a:prstGeom prst="rect">
            <a:avLst/>
          </a:prstGeom>
        </p:spPr>
      </p:pic>
      <p:pic>
        <p:nvPicPr>
          <p:cNvPr id="11" name="תמונה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2999771" cy="201622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51920" y="836712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ight Arrow 12"/>
          <p:cNvSpPr/>
          <p:nvPr/>
        </p:nvSpPr>
        <p:spPr>
          <a:xfrm>
            <a:off x="3851920" y="4941168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 descr="דגל בולגריה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4509120"/>
            <a:ext cx="2640293" cy="158417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51920" y="836712"/>
            <a:ext cx="1728192" cy="5760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92D05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51920" y="4941168"/>
            <a:ext cx="1728192" cy="5760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Content Placeholder 8" descr="170px-Asaf_Simchoni_1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5727"/>
          <a:stretch>
            <a:fillRect/>
          </a:stretch>
        </p:blipFill>
        <p:spPr>
          <a:xfrm>
            <a:off x="6156176" y="4442422"/>
            <a:ext cx="2808312" cy="2415578"/>
          </a:xfrm>
        </p:spPr>
      </p:pic>
      <p:pic>
        <p:nvPicPr>
          <p:cNvPr id="4" name="Picture 3" descr="Zar_Ferdinand_Bulgar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632" y="260648"/>
            <a:ext cx="2135671" cy="2016224"/>
          </a:xfrm>
          <a:prstGeom prst="rect">
            <a:avLst/>
          </a:prstGeom>
        </p:spPr>
      </p:pic>
      <p:pic>
        <p:nvPicPr>
          <p:cNvPr id="5" name="Picture 4" descr="Nikola_Todorov_Zhekov.jpg"/>
          <p:cNvPicPr>
            <a:picLocks noChangeAspect="1"/>
          </p:cNvPicPr>
          <p:nvPr/>
        </p:nvPicPr>
        <p:blipFill>
          <a:blip r:embed="rId4" cstate="print"/>
          <a:srcRect b="17329"/>
          <a:stretch>
            <a:fillRect/>
          </a:stretch>
        </p:blipFill>
        <p:spPr>
          <a:xfrm>
            <a:off x="755576" y="5006366"/>
            <a:ext cx="2160240" cy="1851634"/>
          </a:xfrm>
          <a:prstGeom prst="rect">
            <a:avLst/>
          </a:prstGeom>
        </p:spPr>
      </p:pic>
      <p:pic>
        <p:nvPicPr>
          <p:cNvPr id="6" name="Picture 5" descr="איוואן גשוב רוהמ בולגריה.jpg"/>
          <p:cNvPicPr>
            <a:picLocks noChangeAspect="1"/>
          </p:cNvPicPr>
          <p:nvPr/>
        </p:nvPicPr>
        <p:blipFill>
          <a:blip r:embed="rId5" cstate="print"/>
          <a:srcRect b="14860"/>
          <a:stretch>
            <a:fillRect/>
          </a:stretch>
        </p:blipFill>
        <p:spPr>
          <a:xfrm>
            <a:off x="683568" y="2708920"/>
            <a:ext cx="2119089" cy="1990833"/>
          </a:xfrm>
          <a:prstGeom prst="rect">
            <a:avLst/>
          </a:prstGeom>
        </p:spPr>
      </p:pic>
      <p:pic>
        <p:nvPicPr>
          <p:cNvPr id="7" name="Picture 6" descr="beng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0648"/>
            <a:ext cx="2411760" cy="227687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5" descr="dayan"/>
          <p:cNvPicPr>
            <a:picLocks noChangeAspect="1" noChangeArrowheads="1"/>
          </p:cNvPicPr>
          <p:nvPr/>
        </p:nvPicPr>
        <p:blipFill>
          <a:blip r:embed="rId7" cstate="print"/>
          <a:srcRect r="44" b="29266"/>
          <a:stretch>
            <a:fillRect/>
          </a:stretch>
        </p:blipFill>
        <p:spPr bwMode="auto">
          <a:xfrm>
            <a:off x="6228184" y="2708920"/>
            <a:ext cx="2592288" cy="16561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851920" y="836712"/>
            <a:ext cx="1728192" cy="5760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92D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07904" y="3212976"/>
            <a:ext cx="1728192" cy="5760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92D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35896" y="5517232"/>
            <a:ext cx="1728192" cy="5760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אינטרסים בריטים </a:t>
            </a:r>
            <a:r>
              <a:rPr lang="he-IL" sz="3200" dirty="0" smtClean="0">
                <a:solidFill>
                  <a:schemeClr val="bg1"/>
                </a:solidFill>
              </a:rPr>
              <a:t/>
            </a:r>
            <a:br>
              <a:rPr lang="he-IL" sz="3200" dirty="0" smtClean="0">
                <a:solidFill>
                  <a:schemeClr val="bg1"/>
                </a:solidFill>
              </a:rPr>
            </a:b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56612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ביטול הלאמת התעלה</a:t>
            </a:r>
          </a:p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הדיפת האיום </a:t>
            </a:r>
            <a:r>
              <a:rPr lang="he-IL" dirty="0" err="1" smtClean="0">
                <a:solidFill>
                  <a:schemeClr val="bg1"/>
                </a:solidFill>
              </a:rPr>
              <a:t>הנאצריסטי</a:t>
            </a:r>
            <a:r>
              <a:rPr lang="he-IL" dirty="0" smtClean="0">
                <a:solidFill>
                  <a:schemeClr val="bg1"/>
                </a:solidFill>
              </a:rPr>
              <a:t> על השלטון </a:t>
            </a:r>
            <a:r>
              <a:rPr lang="he-IL" dirty="0" err="1" smtClean="0">
                <a:solidFill>
                  <a:schemeClr val="bg1"/>
                </a:solidFill>
              </a:rPr>
              <a:t>ההאשמי</a:t>
            </a:r>
            <a:r>
              <a:rPr lang="he-IL" dirty="0" smtClean="0">
                <a:solidFill>
                  <a:schemeClr val="bg1"/>
                </a:solidFill>
              </a:rPr>
              <a:t> בירדן</a:t>
            </a:r>
          </a:p>
          <a:p>
            <a:pPr marL="0" indent="0" algn="ctr"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e-IL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אינטרסים </a:t>
            </a:r>
            <a:r>
              <a:rPr lang="he-IL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צרפתיים</a:t>
            </a:r>
          </a:p>
          <a:p>
            <a:pPr marL="514350" indent="-514350">
              <a:buAutoNum type="arabicPeriod"/>
            </a:pPr>
            <a:r>
              <a:rPr lang="he-IL" dirty="0">
                <a:solidFill>
                  <a:schemeClr val="bg1"/>
                </a:solidFill>
              </a:rPr>
              <a:t>ביטול הלאמת התעלה</a:t>
            </a:r>
          </a:p>
          <a:p>
            <a:pPr marL="514350" indent="-514350">
              <a:buAutoNum type="arabicPeriod"/>
            </a:pPr>
            <a:r>
              <a:rPr lang="he-IL" dirty="0">
                <a:solidFill>
                  <a:schemeClr val="bg1"/>
                </a:solidFill>
              </a:rPr>
              <a:t>הפסקת מעורבות מצרים במרד באלג'יר</a:t>
            </a: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116632"/>
            <a:ext cx="4087102" cy="36004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21" y="3712127"/>
            <a:ext cx="4208840" cy="31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איומים על ישראל</a:t>
            </a:r>
            <a:br>
              <a:rPr lang="he-IL" sz="3200" b="1" dirty="0" smtClean="0">
                <a:solidFill>
                  <a:schemeClr val="bg1"/>
                </a:solidFill>
              </a:rPr>
            </a:br>
            <a:r>
              <a:rPr lang="he-IL" sz="3200" dirty="0" smtClean="0">
                <a:solidFill>
                  <a:schemeClr val="bg1"/>
                </a:solidFill>
              </a:rPr>
              <a:t/>
            </a:r>
            <a:br>
              <a:rPr lang="he-IL" sz="3200" dirty="0" smtClean="0">
                <a:solidFill>
                  <a:schemeClr val="bg1"/>
                </a:solidFill>
              </a:rPr>
            </a:b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56612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חופש השיט</a:t>
            </a:r>
          </a:p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עסקת הנשק הצ'כית</a:t>
            </a:r>
          </a:p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הפדאיון</a:t>
            </a:r>
          </a:p>
          <a:p>
            <a:pPr marL="514350" indent="-514350">
              <a:buAutoNum type="arabicPeriod"/>
            </a:pP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6" name="Content Placeholder 4" descr="nasser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0637" y="3942680"/>
            <a:ext cx="3429893" cy="285824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092">
            <a:off x="4826358" y="380233"/>
            <a:ext cx="4103820" cy="18037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524">
            <a:off x="4831522" y="2531844"/>
            <a:ext cx="4516338" cy="191126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3504809"/>
            <a:ext cx="4824533" cy="32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מטרות ישראל </a:t>
            </a:r>
            <a:r>
              <a:rPr lang="he-IL" sz="3200" dirty="0" smtClean="0">
                <a:solidFill>
                  <a:schemeClr val="bg1"/>
                </a:solidFill>
              </a:rPr>
              <a:t/>
            </a:r>
            <a:br>
              <a:rPr lang="he-IL" sz="3200" dirty="0" smtClean="0">
                <a:solidFill>
                  <a:schemeClr val="bg1"/>
                </a:solidFill>
              </a:rPr>
            </a:b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5661248"/>
          </a:xfrm>
        </p:spPr>
        <p:txBody>
          <a:bodyPr>
            <a:normAutofit/>
          </a:bodyPr>
          <a:lstStyle/>
          <a:p>
            <a:pPr marL="533400" indent="-533400">
              <a:buNone/>
              <a:defRPr/>
            </a:pP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הביטחון היסודי - איסור האיום מעל מדינת ישראל.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הפלת משטרו של נאצר.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פתיחת מיצרי טירן לשיט ישראלי.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הסרת האיום שנוצר בעקבות העסקה הצ'כית.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חיסול הפדאיון.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חיזוק הברית עם צרפת.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הסרת האיום הבריטי.</a:t>
            </a:r>
          </a:p>
          <a:p>
            <a:pPr marL="514350" indent="-514350">
              <a:buAutoNum type="arabicPeriod"/>
            </a:pP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20" y="102870"/>
            <a:ext cx="4176080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חששות בן גוריון</a:t>
            </a:r>
            <a:r>
              <a:rPr lang="he-IL" sz="3200" dirty="0" smtClean="0">
                <a:solidFill>
                  <a:schemeClr val="bg1"/>
                </a:solidFill>
              </a:rPr>
              <a:t/>
            </a:r>
            <a:br>
              <a:rPr lang="he-IL" sz="3200" dirty="0" smtClean="0">
                <a:solidFill>
                  <a:schemeClr val="bg1"/>
                </a:solidFill>
              </a:rPr>
            </a:b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56612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לא סומך על הבריטים</a:t>
            </a:r>
          </a:p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לאפשר נסיגה במקרה הצורך</a:t>
            </a:r>
          </a:p>
          <a:p>
            <a:pPr marL="514350" indent="-514350">
              <a:buAutoNum type="arabicPeriod"/>
            </a:pPr>
            <a:endParaRPr lang="he-I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e-IL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e-IL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he-IL" dirty="0">
                <a:solidFill>
                  <a:schemeClr val="bg1"/>
                </a:solidFill>
              </a:rPr>
              <a:t>פעולת </a:t>
            </a:r>
            <a:r>
              <a:rPr lang="he-IL" dirty="0" smtClean="0">
                <a:solidFill>
                  <a:schemeClr val="bg1"/>
                </a:solidFill>
              </a:rPr>
              <a:t>עילה  </a:t>
            </a:r>
            <a:endParaRPr lang="he-I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תכנית המאפשרת נסיגה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3789040"/>
            <a:ext cx="3256187" cy="3169788"/>
          </a:xfrm>
          <a:prstGeom prst="rect">
            <a:avLst/>
          </a:prstGeom>
        </p:spPr>
      </p:pic>
      <p:pic>
        <p:nvPicPr>
          <p:cNvPr id="5" name="Picture 4" descr="beng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836" y="0"/>
            <a:ext cx="2732500" cy="34568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חץ למטה 5"/>
          <p:cNvSpPr/>
          <p:nvPr/>
        </p:nvSpPr>
        <p:spPr>
          <a:xfrm>
            <a:off x="2411760" y="2996952"/>
            <a:ext cx="576064" cy="115212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7" name="Picture 5" descr="day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27908"/>
            <a:ext cx="1837006" cy="23414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2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404664"/>
            <a:ext cx="4896544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תכנית מבצעית מבצע קדש שלב 1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1" y="1268761"/>
            <a:ext cx="4320157" cy="488597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he-IL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צניחה במתלה – עילה 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התקפה מצרית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אולטימטום מעצמות + נחיתה בתעלה</a:t>
            </a:r>
          </a:p>
          <a:p>
            <a:pPr eaLnBrk="1" hangingPunct="1">
              <a:defRPr/>
            </a:pPr>
            <a:endParaRPr lang="he-IL" sz="2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חזות ראשונית של פעולת גמול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הונאה מול ירדן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ללא מטס מקדים</a:t>
            </a:r>
          </a:p>
          <a:p>
            <a:pPr eaLnBrk="1" hangingPunct="1"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הפעלת שריון בשלב שני</a:t>
            </a:r>
          </a:p>
          <a:p>
            <a:pPr eaLnBrk="1" hangingPunct="1">
              <a:defRPr/>
            </a:pPr>
            <a:endParaRPr lang="he-IL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e-I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50" y="3955838"/>
            <a:ext cx="4256558" cy="291475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7" b="13998"/>
          <a:stretch/>
        </p:blipFill>
        <p:spPr>
          <a:xfrm>
            <a:off x="4617965" y="1768127"/>
            <a:ext cx="3602490" cy="2016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Content Placeholder 3" descr="אריק שרון במת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0071" y="10019"/>
            <a:ext cx="3119184" cy="2359108"/>
          </a:xfrm>
          <a:prstGeom prst="rect">
            <a:avLst/>
          </a:prstGeom>
        </p:spPr>
      </p:pic>
      <p:sp>
        <p:nvSpPr>
          <p:cNvPr id="4" name="חץ למטה 3"/>
          <p:cNvSpPr/>
          <p:nvPr/>
        </p:nvSpPr>
        <p:spPr>
          <a:xfrm>
            <a:off x="2303749" y="327970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476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11472</TotalTime>
  <Words>245</Words>
  <Application>Microsoft Office PowerPoint</Application>
  <PresentationFormat>‫הצגה על המסך (4:3)</PresentationFormat>
  <Paragraphs>62</Paragraphs>
  <Slides>14</Slides>
  <Notes>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David</vt:lpstr>
      <vt:lpstr>Rockwell</vt:lpstr>
      <vt:lpstr>Office Theme</vt:lpstr>
      <vt:lpstr>ניתוח אירוע - בולגריה קורס חשיבה אסטרטגית חלק ב' </vt:lpstr>
      <vt:lpstr>מצגת של PowerPoint‏</vt:lpstr>
      <vt:lpstr>מצגת של PowerPoint‏</vt:lpstr>
      <vt:lpstr>מצגת של PowerPoint‏</vt:lpstr>
      <vt:lpstr>אינטרסים בריטים  </vt:lpstr>
      <vt:lpstr>איומים על ישראל  </vt:lpstr>
      <vt:lpstr>מטרות ישראל  </vt:lpstr>
      <vt:lpstr>חששות בן גוריון </vt:lpstr>
      <vt:lpstr>תכנית מבצעית מבצע קדש שלב 1</vt:lpstr>
      <vt:lpstr>מבצע מוסקיטר  </vt:lpstr>
      <vt:lpstr>מבצע קדש שלב 2</vt:lpstr>
      <vt:lpstr>מבצע קדש שלב 2</vt:lpstr>
      <vt:lpstr>גידור רמות הפעולה - קדש</vt:lpstr>
      <vt:lpstr>סוף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תרגילון חשיבה אסטרטגית תרחיש</dc:title>
  <dc:creator>bynet</dc:creator>
  <cp:lastModifiedBy>u26698</cp:lastModifiedBy>
  <cp:revision>60</cp:revision>
  <cp:lastPrinted>2018-10-28T12:35:23Z</cp:lastPrinted>
  <dcterms:created xsi:type="dcterms:W3CDTF">2018-10-01T05:06:08Z</dcterms:created>
  <dcterms:modified xsi:type="dcterms:W3CDTF">2018-11-25T14:55:22Z</dcterms:modified>
</cp:coreProperties>
</file>