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92" r:id="rId4"/>
    <p:sldId id="258" r:id="rId5"/>
    <p:sldId id="287" r:id="rId6"/>
    <p:sldId id="288" r:id="rId7"/>
    <p:sldId id="290" r:id="rId8"/>
    <p:sldId id="266" r:id="rId9"/>
    <p:sldId id="267" r:id="rId10"/>
    <p:sldId id="261" r:id="rId11"/>
    <p:sldId id="269" r:id="rId12"/>
    <p:sldId id="293" r:id="rId13"/>
    <p:sldId id="264" r:id="rId14"/>
    <p:sldId id="291" r:id="rId15"/>
    <p:sldId id="326" r:id="rId16"/>
    <p:sldId id="260" r:id="rId17"/>
    <p:sldId id="284" r:id="rId18"/>
    <p:sldId id="327" r:id="rId19"/>
    <p:sldId id="328" r:id="rId20"/>
    <p:sldId id="325" r:id="rId21"/>
    <p:sldId id="334" r:id="rId22"/>
    <p:sldId id="283" r:id="rId23"/>
    <p:sldId id="336" r:id="rId24"/>
    <p:sldId id="329" r:id="rId25"/>
    <p:sldId id="282" r:id="rId26"/>
  </p:sldIdLst>
  <p:sldSz cx="9144000" cy="6858000" type="screen4x3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822B7C6-3529-49DF-9051-A63BB24DA431}" type="datetimeFigureOut">
              <a:rPr lang="he-IL" smtClean="0"/>
              <a:pPr/>
              <a:t>י"ז/כסלו/תשע"ט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63F4707-E1EE-4263-BDEA-642770D26BC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1838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D53A385-3EED-4905-9CA7-78739F9C91FF}" type="datetimeFigureOut">
              <a:rPr lang="he-IL" smtClean="0"/>
              <a:pPr/>
              <a:t>י"ז/כסלו/תשע"ט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50D78B5-DE9D-413B-90C8-B5936FD14023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CCAC-79B6-4358-BE16-BE984253671D}" type="datetimeFigureOut">
              <a:rPr lang="he-IL" smtClean="0"/>
              <a:pPr/>
              <a:t>י"ז/כסלו/תשע"ט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751-8DC1-4E1D-B0C8-9BBD0A4591B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CCAC-79B6-4358-BE16-BE984253671D}" type="datetimeFigureOut">
              <a:rPr lang="he-IL" smtClean="0"/>
              <a:pPr/>
              <a:t>י"ז/כסלו/תשע"ט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751-8DC1-4E1D-B0C8-9BBD0A4591B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CCAC-79B6-4358-BE16-BE984253671D}" type="datetimeFigureOut">
              <a:rPr lang="he-IL" smtClean="0"/>
              <a:pPr/>
              <a:t>י"ז/כסלו/תשע"ט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751-8DC1-4E1D-B0C8-9BBD0A4591B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כותרת, טקסט ופריט אוסף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6769100" cy="7207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אוסף תמונות 2"/>
          <p:cNvSpPr>
            <a:spLocks noGrp="1"/>
          </p:cNvSpPr>
          <p:nvPr>
            <p:ph type="clipArt" sz="half" idx="1"/>
          </p:nvPr>
        </p:nvSpPr>
        <p:spPr>
          <a:xfrm>
            <a:off x="539750" y="1268413"/>
            <a:ext cx="4038600" cy="4525962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730750" y="1268413"/>
            <a:ext cx="4038600" cy="452596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CCAC-79B6-4358-BE16-BE984253671D}" type="datetimeFigureOut">
              <a:rPr lang="he-IL" smtClean="0"/>
              <a:pPr/>
              <a:t>י"ז/כסלו/תשע"ט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751-8DC1-4E1D-B0C8-9BBD0A4591B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CCAC-79B6-4358-BE16-BE984253671D}" type="datetimeFigureOut">
              <a:rPr lang="he-IL" smtClean="0"/>
              <a:pPr/>
              <a:t>י"ז/כסלו/תשע"ט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751-8DC1-4E1D-B0C8-9BBD0A4591B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CCAC-79B6-4358-BE16-BE984253671D}" type="datetimeFigureOut">
              <a:rPr lang="he-IL" smtClean="0"/>
              <a:pPr/>
              <a:t>י"ז/כסלו/תשע"ט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751-8DC1-4E1D-B0C8-9BBD0A4591B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CCAC-79B6-4358-BE16-BE984253671D}" type="datetimeFigureOut">
              <a:rPr lang="he-IL" smtClean="0"/>
              <a:pPr/>
              <a:t>י"ז/כסלו/תשע"ט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751-8DC1-4E1D-B0C8-9BBD0A4591B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CCAC-79B6-4358-BE16-BE984253671D}" type="datetimeFigureOut">
              <a:rPr lang="he-IL" smtClean="0"/>
              <a:pPr/>
              <a:t>י"ז/כסלו/תשע"ט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751-8DC1-4E1D-B0C8-9BBD0A4591B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CCAC-79B6-4358-BE16-BE984253671D}" type="datetimeFigureOut">
              <a:rPr lang="he-IL" smtClean="0"/>
              <a:pPr/>
              <a:t>י"ז/כסלו/תשע"ט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751-8DC1-4E1D-B0C8-9BBD0A4591B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CCAC-79B6-4358-BE16-BE984253671D}" type="datetimeFigureOut">
              <a:rPr lang="he-IL" smtClean="0"/>
              <a:pPr/>
              <a:t>י"ז/כסלו/תשע"ט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751-8DC1-4E1D-B0C8-9BBD0A4591B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CCAC-79B6-4358-BE16-BE984253671D}" type="datetimeFigureOut">
              <a:rPr lang="he-IL" smtClean="0"/>
              <a:pPr/>
              <a:t>י"ז/כסלו/תשע"ט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8751-8DC1-4E1D-B0C8-9BBD0A4591B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0CCAC-79B6-4358-BE16-BE984253671D}" type="datetimeFigureOut">
              <a:rPr lang="he-IL" smtClean="0"/>
              <a:pPr/>
              <a:t>י"ז/כסלו/תשע"ט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98751-8DC1-4E1D-B0C8-9BBD0A4591B3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2448272"/>
          </a:xfrm>
        </p:spPr>
        <p:txBody>
          <a:bodyPr>
            <a:normAutofit fontScale="90000"/>
          </a:bodyPr>
          <a:lstStyle/>
          <a:p>
            <a:r>
              <a:rPr lang="he-IL" sz="5300" b="1" dirty="0" smtClean="0">
                <a:solidFill>
                  <a:schemeClr val="bg1"/>
                </a:solidFill>
              </a:rPr>
              <a:t>ניתוח אירוע - בולגריה</a:t>
            </a:r>
            <a:br>
              <a:rPr lang="he-IL" sz="5300" b="1" dirty="0" smtClean="0">
                <a:solidFill>
                  <a:schemeClr val="bg1"/>
                </a:solidFill>
              </a:rPr>
            </a:br>
            <a:r>
              <a:rPr lang="he-IL" sz="5300" b="1" dirty="0" smtClean="0">
                <a:solidFill>
                  <a:schemeClr val="bg1"/>
                </a:solidFill>
              </a:rPr>
              <a:t>תרגול בחשיבה אסטרטגית</a:t>
            </a:r>
            <a:br>
              <a:rPr lang="he-IL" sz="5300" b="1" dirty="0" smtClean="0">
                <a:solidFill>
                  <a:schemeClr val="bg1"/>
                </a:solidFill>
              </a:rPr>
            </a:br>
            <a:r>
              <a:rPr lang="he-IL" sz="5300" b="1" dirty="0" smtClean="0">
                <a:solidFill>
                  <a:schemeClr val="bg1"/>
                </a:solidFill>
              </a:rPr>
              <a:t>ד"ר ענת שטרן</a:t>
            </a:r>
            <a:r>
              <a:rPr lang="he-IL" b="1" dirty="0" smtClean="0">
                <a:solidFill>
                  <a:schemeClr val="bg1"/>
                </a:solidFill>
              </a:rPr>
              <a:t/>
            </a:r>
            <a:br>
              <a:rPr lang="he-IL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/>
            </a:r>
            <a:br>
              <a:rPr lang="he-IL" b="1" dirty="0" smtClean="0">
                <a:solidFill>
                  <a:schemeClr val="bg1"/>
                </a:solidFill>
              </a:rPr>
            </a:b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004048" cy="1143000"/>
          </a:xfrm>
        </p:spPr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chemeClr val="bg1"/>
                </a:solidFill>
              </a:rPr>
              <a:t>האימפריה העות'מאנית  האיש החולה של אירופה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72816"/>
            <a:ext cx="5076056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he-IL" sz="3200" b="1" dirty="0" smtClean="0">
                <a:solidFill>
                  <a:schemeClr val="bg1"/>
                </a:solidFill>
              </a:rPr>
              <a:t>מגמת החלשות:</a:t>
            </a:r>
          </a:p>
          <a:p>
            <a:pPr marL="342900" indent="-342900"/>
            <a:r>
              <a:rPr lang="he-IL" sz="3200" dirty="0">
                <a:solidFill>
                  <a:schemeClr val="bg1"/>
                </a:solidFill>
              </a:rPr>
              <a:t>	</a:t>
            </a:r>
            <a:r>
              <a:rPr lang="he-IL" sz="3200" dirty="0" smtClean="0">
                <a:solidFill>
                  <a:schemeClr val="bg1"/>
                </a:solidFill>
              </a:rPr>
              <a:t>א. מרידות מדינות הבלקן</a:t>
            </a:r>
          </a:p>
          <a:p>
            <a:pPr marL="342900" indent="-342900"/>
            <a:r>
              <a:rPr lang="he-IL" sz="3200" dirty="0">
                <a:solidFill>
                  <a:schemeClr val="bg1"/>
                </a:solidFill>
              </a:rPr>
              <a:t>	</a:t>
            </a:r>
            <a:r>
              <a:rPr lang="he-IL" sz="3200" dirty="0" smtClean="0">
                <a:solidFill>
                  <a:schemeClr val="bg1"/>
                </a:solidFill>
              </a:rPr>
              <a:t>ב. אובדן שטחים למעצמות אירופה</a:t>
            </a:r>
          </a:p>
          <a:p>
            <a:pPr marL="342900" indent="-342900"/>
            <a:r>
              <a:rPr lang="he-IL" sz="3200" dirty="0" smtClean="0">
                <a:solidFill>
                  <a:schemeClr val="bg1"/>
                </a:solidFill>
              </a:rPr>
              <a:t>2. </a:t>
            </a:r>
            <a:r>
              <a:rPr lang="he-IL" sz="3200" b="1" dirty="0" smtClean="0">
                <a:solidFill>
                  <a:schemeClr val="bg1"/>
                </a:solidFill>
              </a:rPr>
              <a:t>חילופי שלטון </a:t>
            </a:r>
            <a:r>
              <a:rPr lang="he-IL" sz="3200" dirty="0" smtClean="0">
                <a:solidFill>
                  <a:schemeClr val="bg1"/>
                </a:solidFill>
              </a:rPr>
              <a:t>– עליית הטורקים הצעירים</a:t>
            </a:r>
          </a:p>
          <a:p>
            <a:pPr marL="342900" indent="-342900"/>
            <a:r>
              <a:rPr lang="he-IL" sz="3200" dirty="0">
                <a:solidFill>
                  <a:schemeClr val="bg1"/>
                </a:solidFill>
              </a:rPr>
              <a:t>	</a:t>
            </a:r>
            <a:r>
              <a:rPr lang="he-IL" sz="3200" dirty="0" smtClean="0">
                <a:solidFill>
                  <a:schemeClr val="bg1"/>
                </a:solidFill>
              </a:rPr>
              <a:t>א. שינוי פנימי – חיזוק מנהל וצבא</a:t>
            </a:r>
          </a:p>
          <a:p>
            <a:pPr marL="342900" indent="-342900"/>
            <a:r>
              <a:rPr lang="he-IL" sz="3200" dirty="0">
                <a:solidFill>
                  <a:schemeClr val="bg1"/>
                </a:solidFill>
              </a:rPr>
              <a:t>	</a:t>
            </a:r>
            <a:r>
              <a:rPr lang="he-IL" sz="3200" dirty="0" smtClean="0">
                <a:solidFill>
                  <a:schemeClr val="bg1"/>
                </a:solidFill>
              </a:rPr>
              <a:t>ב. שינוי חיצוני- השבת שטחים שנגזלו</a:t>
            </a:r>
            <a:endParaRPr lang="he-IL" sz="3200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250px-Ottoman_flag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0"/>
            <a:ext cx="4067944" cy="3356992"/>
          </a:xfrm>
        </p:spPr>
      </p:pic>
      <p:pic>
        <p:nvPicPr>
          <p:cNvPr id="9" name="Picture 8" descr="Ottoman-empire-coat-of-ar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429000"/>
            <a:ext cx="4067944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chemeClr val="bg1"/>
                </a:solidFill>
              </a:rPr>
              <a:t>גרמניה</a:t>
            </a:r>
            <a:br>
              <a:rPr lang="he-IL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 מעצמה בעליה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0528" y="1916832"/>
            <a:ext cx="4752528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he-IL" sz="3200" dirty="0" smtClean="0">
                <a:solidFill>
                  <a:schemeClr val="bg1"/>
                </a:solidFill>
              </a:rPr>
              <a:t>מעוניינת במזרח התיכון בדרך לאסיה ואפריקה</a:t>
            </a:r>
          </a:p>
          <a:p>
            <a:pPr marL="342900" indent="-342900">
              <a:buAutoNum type="arabicPeriod"/>
            </a:pPr>
            <a:r>
              <a:rPr lang="he-IL" sz="3200" dirty="0" smtClean="0">
                <a:solidFill>
                  <a:schemeClr val="bg1"/>
                </a:solidFill>
              </a:rPr>
              <a:t>לא גזלה שטחים מהעותומאנים</a:t>
            </a:r>
          </a:p>
          <a:p>
            <a:pPr marL="342900" indent="-342900">
              <a:buAutoNum type="arabicPeriod"/>
            </a:pPr>
            <a:r>
              <a:rPr lang="he-IL" sz="3200" dirty="0" smtClean="0">
                <a:solidFill>
                  <a:schemeClr val="bg1"/>
                </a:solidFill>
              </a:rPr>
              <a:t>חתימה על הסכם אספקת נשק – מפר מאזן אסטרטגי מול רוסיה</a:t>
            </a:r>
            <a:endParaRPr lang="he-IL" sz="3200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german colonial flag until 19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168" r="25722"/>
          <a:stretch>
            <a:fillRect/>
          </a:stretch>
        </p:blipFill>
        <p:spPr>
          <a:xfrm>
            <a:off x="4736394" y="0"/>
            <a:ext cx="440760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chemeClr val="bg1"/>
                </a:solidFill>
              </a:rPr>
              <a:t>בולגריה – תמונת מצב אסטרטגית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72816"/>
            <a:ext cx="4608512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sz="3200" b="1" dirty="0" smtClean="0">
                <a:solidFill>
                  <a:schemeClr val="bg1"/>
                </a:solidFill>
              </a:rPr>
              <a:t>עצמאית מאז 1908</a:t>
            </a:r>
          </a:p>
          <a:p>
            <a:pPr lvl="0"/>
            <a:r>
              <a:rPr lang="he-IL" sz="3200" b="1" dirty="0" smtClean="0">
                <a:solidFill>
                  <a:schemeClr val="bg1"/>
                </a:solidFill>
              </a:rPr>
              <a:t>מצפון – </a:t>
            </a:r>
            <a:r>
              <a:rPr lang="he-IL" sz="3200" dirty="0" smtClean="0">
                <a:solidFill>
                  <a:schemeClr val="bg1"/>
                </a:solidFill>
              </a:rPr>
              <a:t>סכסוך גבול עם רומניה בה תומכים הרוסים</a:t>
            </a:r>
          </a:p>
          <a:p>
            <a:pPr lvl="0"/>
            <a:r>
              <a:rPr lang="he-IL" sz="3200" b="1" dirty="0" smtClean="0">
                <a:solidFill>
                  <a:schemeClr val="bg1"/>
                </a:solidFill>
              </a:rPr>
              <a:t>ממערב – </a:t>
            </a:r>
            <a:r>
              <a:rPr lang="he-IL" sz="3200" dirty="0" smtClean="0">
                <a:solidFill>
                  <a:schemeClr val="bg1"/>
                </a:solidFill>
              </a:rPr>
              <a:t>סכסוך גבול עם סרביה בה תומכים הרוסים </a:t>
            </a:r>
          </a:p>
          <a:p>
            <a:pPr lvl="0"/>
            <a:r>
              <a:rPr lang="he-IL" sz="3200" b="1" dirty="0" smtClean="0">
                <a:solidFill>
                  <a:schemeClr val="bg1"/>
                </a:solidFill>
              </a:rPr>
              <a:t>ממזרח – </a:t>
            </a:r>
            <a:r>
              <a:rPr lang="he-IL" sz="3200" dirty="0" smtClean="0">
                <a:solidFill>
                  <a:schemeClr val="bg1"/>
                </a:solidFill>
              </a:rPr>
              <a:t>הים שחור </a:t>
            </a:r>
          </a:p>
          <a:p>
            <a:pPr lvl="0"/>
            <a:r>
              <a:rPr lang="he-IL" sz="3200" b="1" dirty="0" smtClean="0">
                <a:solidFill>
                  <a:schemeClr val="bg1"/>
                </a:solidFill>
              </a:rPr>
              <a:t>בדרום – </a:t>
            </a:r>
            <a:r>
              <a:rPr lang="he-IL" sz="3200" dirty="0" smtClean="0">
                <a:solidFill>
                  <a:schemeClr val="bg1"/>
                </a:solidFill>
              </a:rPr>
              <a:t>סכסוך גבול עם העות'מאניים</a:t>
            </a:r>
          </a:p>
        </p:txBody>
      </p:sp>
      <p:pic>
        <p:nvPicPr>
          <p:cNvPr id="7" name="Content Placeholder 6" descr="דגל בולגריה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648" r="35192"/>
          <a:stretch>
            <a:fillRect/>
          </a:stretch>
        </p:blipFill>
        <p:spPr>
          <a:xfrm>
            <a:off x="5076056" y="1"/>
            <a:ext cx="406794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Content Placeholder 3" descr="dardamells strai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-114380"/>
            <a:ext cx="8964488" cy="6972380"/>
          </a:xfrm>
        </p:spPr>
      </p:pic>
      <p:sp>
        <p:nvSpPr>
          <p:cNvPr id="6" name="Right Arrow 5"/>
          <p:cNvSpPr/>
          <p:nvPr/>
        </p:nvSpPr>
        <p:spPr>
          <a:xfrm>
            <a:off x="1619672" y="141277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Down Arrow 6"/>
          <p:cNvSpPr/>
          <p:nvPr/>
        </p:nvSpPr>
        <p:spPr>
          <a:xfrm>
            <a:off x="3923928" y="33265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Down Arrow 8"/>
          <p:cNvSpPr/>
          <p:nvPr/>
        </p:nvSpPr>
        <p:spPr>
          <a:xfrm rot="8277665">
            <a:off x="4261174" y="180920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Content Placeholder 3" descr="dardamells strai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574891" cy="6669360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Right Arrow 5"/>
          <p:cNvSpPr/>
          <p:nvPr/>
        </p:nvSpPr>
        <p:spPr>
          <a:xfrm>
            <a:off x="1619672" y="141277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Down Arrow 6"/>
          <p:cNvSpPr/>
          <p:nvPr/>
        </p:nvSpPr>
        <p:spPr>
          <a:xfrm>
            <a:off x="3923928" y="33265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Down Arrow 8"/>
          <p:cNvSpPr/>
          <p:nvPr/>
        </p:nvSpPr>
        <p:spPr>
          <a:xfrm rot="8277665">
            <a:off x="4261174" y="180920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Oval 12"/>
          <p:cNvSpPr/>
          <p:nvPr/>
        </p:nvSpPr>
        <p:spPr>
          <a:xfrm>
            <a:off x="3491880" y="2924944"/>
            <a:ext cx="1008112" cy="72008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4005064"/>
            <a:ext cx="4355976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he-IL" sz="3200" b="1" u="sng" dirty="0" smtClean="0">
                <a:solidFill>
                  <a:srgbClr val="002060"/>
                </a:solidFill>
              </a:rPr>
              <a:t>העות'מאניים שולטים במעברי הדרדנלים סגירתם תפגע בכלכלה הבולגרית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88024" y="3987997"/>
            <a:ext cx="4355976" cy="1586727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968552" cy="1143000"/>
          </a:xfrm>
        </p:spPr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chemeClr val="bg1"/>
                </a:solidFill>
              </a:rPr>
              <a:t>בולגריה- שחקנים פנימיים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732898"/>
            <a:ext cx="4301447" cy="5368509"/>
          </a:xfrm>
        </p:spPr>
        <p:txBody>
          <a:bodyPr>
            <a:normAutofit/>
          </a:bodyPr>
          <a:lstStyle/>
          <a:p>
            <a:r>
              <a:rPr lang="he-IL" b="1" dirty="0" smtClean="0">
                <a:solidFill>
                  <a:schemeClr val="bg1"/>
                </a:solidFill>
              </a:rPr>
              <a:t>הנסיך פרדיננד – מלך בולגריה הראשון</a:t>
            </a:r>
          </a:p>
          <a:p>
            <a:r>
              <a:rPr lang="he-IL" b="1" dirty="0" smtClean="0">
                <a:solidFill>
                  <a:schemeClr val="bg1"/>
                </a:solidFill>
              </a:rPr>
              <a:t>איוואן גשוב– ראש הממשלה ושר הביטחון (הממונה על הצבא) </a:t>
            </a:r>
          </a:p>
          <a:p>
            <a:r>
              <a:rPr lang="he-IL" b="1" dirty="0" smtClean="0">
                <a:solidFill>
                  <a:schemeClr val="bg1"/>
                </a:solidFill>
              </a:rPr>
              <a:t> </a:t>
            </a:r>
            <a:r>
              <a:rPr lang="he-IL" b="1" dirty="0" smtClean="0">
                <a:solidFill>
                  <a:schemeClr val="bg1"/>
                </a:solidFill>
              </a:rPr>
              <a:t>ניקולא טודור זקוב– מפקד הארמיה השניה של הצבא הבולגרי</a:t>
            </a:r>
            <a:endParaRPr lang="he-IL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Nikola_Todorov_Zhek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1447" y="3686974"/>
            <a:ext cx="2413314" cy="3635054"/>
          </a:xfrm>
          <a:prstGeom prst="rect">
            <a:avLst/>
          </a:prstGeom>
        </p:spPr>
      </p:pic>
      <p:pic>
        <p:nvPicPr>
          <p:cNvPr id="11" name="Picture 10" descr="Zar_Ferdinand_Bulgari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7680" y="-566495"/>
            <a:ext cx="2699792" cy="3968266"/>
          </a:xfrm>
          <a:prstGeom prst="rect">
            <a:avLst/>
          </a:prstGeom>
        </p:spPr>
      </p:pic>
      <p:pic>
        <p:nvPicPr>
          <p:cNvPr id="6" name="Picture 3" descr="איוואן גשוב רוהמ בולגרי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2095" y="3686974"/>
            <a:ext cx="2250753" cy="3223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968552" cy="1143000"/>
          </a:xfrm>
        </p:spPr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chemeClr val="bg1"/>
                </a:solidFill>
              </a:rPr>
              <a:t>איומים עות'מאניים על בולגריה  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600200"/>
            <a:ext cx="4896544" cy="4525963"/>
          </a:xfrm>
        </p:spPr>
        <p:txBody>
          <a:bodyPr>
            <a:normAutofit lnSpcReduction="10000"/>
          </a:bodyPr>
          <a:lstStyle/>
          <a:p>
            <a:r>
              <a:rPr lang="he-IL" b="1" i="1" dirty="0" smtClean="0">
                <a:solidFill>
                  <a:schemeClr val="bg1"/>
                </a:solidFill>
              </a:rPr>
              <a:t>איום פוליטי </a:t>
            </a:r>
            <a:r>
              <a:rPr lang="he-IL" b="1" dirty="0" smtClean="0">
                <a:solidFill>
                  <a:schemeClr val="bg1"/>
                </a:solidFill>
              </a:rPr>
              <a:t>- </a:t>
            </a:r>
            <a:r>
              <a:rPr lang="he-IL" dirty="0" smtClean="0">
                <a:solidFill>
                  <a:schemeClr val="bg1"/>
                </a:solidFill>
              </a:rPr>
              <a:t>על עצמאותה מצד הטורקים הצעירים</a:t>
            </a:r>
          </a:p>
          <a:p>
            <a:r>
              <a:rPr lang="he-IL" b="1" i="1" dirty="0" smtClean="0">
                <a:solidFill>
                  <a:schemeClr val="bg1"/>
                </a:solidFill>
              </a:rPr>
              <a:t>איום צבאי אסטרטגי</a:t>
            </a:r>
            <a:r>
              <a:rPr lang="he-IL" b="1" dirty="0" smtClean="0">
                <a:solidFill>
                  <a:schemeClr val="bg1"/>
                </a:solidFill>
              </a:rPr>
              <a:t>- </a:t>
            </a:r>
            <a:r>
              <a:rPr lang="he-IL" dirty="0" smtClean="0">
                <a:solidFill>
                  <a:schemeClr val="bg1"/>
                </a:solidFill>
              </a:rPr>
              <a:t>חוזה אספקת נשק טורקיה גרמניה</a:t>
            </a:r>
          </a:p>
          <a:p>
            <a:r>
              <a:rPr lang="he-IL" b="1" dirty="0" smtClean="0">
                <a:solidFill>
                  <a:schemeClr val="bg1"/>
                </a:solidFill>
              </a:rPr>
              <a:t>איום צבאי ביטחון שוטף </a:t>
            </a:r>
            <a:r>
              <a:rPr lang="he-IL" b="1" dirty="0" smtClean="0">
                <a:solidFill>
                  <a:schemeClr val="bg1"/>
                </a:solidFill>
              </a:rPr>
              <a:t>-</a:t>
            </a:r>
            <a:r>
              <a:rPr lang="he-IL" dirty="0" smtClean="0">
                <a:solidFill>
                  <a:schemeClr val="bg1"/>
                </a:solidFill>
              </a:rPr>
              <a:t>סכסוכי </a:t>
            </a:r>
            <a:r>
              <a:rPr lang="he-IL" dirty="0" smtClean="0">
                <a:solidFill>
                  <a:schemeClr val="bg1"/>
                </a:solidFill>
              </a:rPr>
              <a:t>גבולות עם שכנותיה</a:t>
            </a:r>
          </a:p>
          <a:p>
            <a:r>
              <a:rPr lang="he-IL" b="1" i="1" dirty="0" smtClean="0">
                <a:solidFill>
                  <a:schemeClr val="bg1"/>
                </a:solidFill>
              </a:rPr>
              <a:t>איום כלכלי </a:t>
            </a:r>
            <a:r>
              <a:rPr lang="he-IL" b="1" dirty="0">
                <a:solidFill>
                  <a:schemeClr val="bg1"/>
                </a:solidFill>
              </a:rPr>
              <a:t>-</a:t>
            </a:r>
            <a:r>
              <a:rPr lang="he-IL" dirty="0" smtClean="0">
                <a:solidFill>
                  <a:schemeClr val="bg1"/>
                </a:solidFill>
              </a:rPr>
              <a:t> </a:t>
            </a:r>
            <a:r>
              <a:rPr lang="he-IL" dirty="0" smtClean="0">
                <a:solidFill>
                  <a:schemeClr val="bg1"/>
                </a:solidFill>
              </a:rPr>
              <a:t>חסימת </a:t>
            </a:r>
            <a:r>
              <a:rPr lang="he-IL" dirty="0" err="1" smtClean="0">
                <a:solidFill>
                  <a:schemeClr val="bg1"/>
                </a:solidFill>
              </a:rPr>
              <a:t>הבוספרוס</a:t>
            </a:r>
            <a:r>
              <a:rPr lang="he-IL" dirty="0" smtClean="0">
                <a:solidFill>
                  <a:schemeClr val="bg1"/>
                </a:solidFill>
              </a:rPr>
              <a:t> </a:t>
            </a:r>
            <a:r>
              <a:rPr lang="he-IL" dirty="0" err="1" smtClean="0">
                <a:solidFill>
                  <a:schemeClr val="bg1"/>
                </a:solidFill>
              </a:rPr>
              <a:t>והדרדנלים</a:t>
            </a:r>
            <a:r>
              <a:rPr lang="he-IL" dirty="0" smtClean="0">
                <a:solidFill>
                  <a:schemeClr val="bg1"/>
                </a:solidFill>
              </a:rPr>
              <a:t> על ידי </a:t>
            </a:r>
            <a:r>
              <a:rPr lang="he-IL" dirty="0" err="1" smtClean="0">
                <a:solidFill>
                  <a:schemeClr val="bg1"/>
                </a:solidFill>
              </a:rPr>
              <a:t>העות'מאנים</a:t>
            </a:r>
            <a:endParaRPr lang="he-IL" dirty="0" smtClean="0">
              <a:solidFill>
                <a:schemeClr val="bg1"/>
              </a:solidFill>
            </a:endParaRPr>
          </a:p>
          <a:p>
            <a:endParaRPr lang="he-IL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9" descr="השליטין.jpg"/>
          <p:cNvPicPr>
            <a:picLocks noChangeAspect="1"/>
          </p:cNvPicPr>
          <p:nvPr/>
        </p:nvPicPr>
        <p:blipFill>
          <a:blip r:embed="rId2" cstate="print"/>
          <a:srcRect l="50037"/>
          <a:stretch>
            <a:fillRect/>
          </a:stretch>
        </p:blipFill>
        <p:spPr>
          <a:xfrm>
            <a:off x="5004048" y="116632"/>
            <a:ext cx="4139952" cy="674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>
            <a:normAutofit/>
          </a:bodyPr>
          <a:lstStyle/>
          <a:p>
            <a:r>
              <a:rPr lang="he-IL" b="1" dirty="0" smtClean="0">
                <a:solidFill>
                  <a:schemeClr val="bg1"/>
                </a:solidFill>
              </a:rPr>
              <a:t>דיון כיתה – 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r>
              <a:rPr lang="he-IL" b="1" dirty="0" smtClean="0">
                <a:solidFill>
                  <a:schemeClr val="bg1"/>
                </a:solidFill>
              </a:rPr>
              <a:t>כיועצים לראש הממשלה ושר הביטחון הבולגרי מה דרך הפעולה עליה תמליצו?</a:t>
            </a:r>
          </a:p>
          <a:p>
            <a:r>
              <a:rPr lang="he-IL" b="1" dirty="0" smtClean="0">
                <a:solidFill>
                  <a:schemeClr val="bg1"/>
                </a:solidFill>
              </a:rPr>
              <a:t>שוחחו על כך עם היושב לצדכם וכתבו אותה בדף המצורף</a:t>
            </a:r>
          </a:p>
        </p:txBody>
      </p:sp>
      <p:pic>
        <p:nvPicPr>
          <p:cNvPr id="4" name="Picture 3" descr="איוואן גשוב רוהמ בולגרי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836712"/>
            <a:ext cx="3960440" cy="567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solidFill>
                  <a:schemeClr val="bg1"/>
                </a:solidFill>
              </a:rPr>
              <a:t>חלופות העולות מהדיון 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dirty="0" smtClean="0">
                <a:solidFill>
                  <a:srgbClr val="002060"/>
                </a:solidFill>
              </a:rPr>
              <a:t>אפשרויות העומדות בפני בולגריה?</a:t>
            </a:r>
          </a:p>
          <a:p>
            <a:r>
              <a:rPr lang="he-IL" b="1" dirty="0" smtClean="0">
                <a:solidFill>
                  <a:srgbClr val="002060"/>
                </a:solidFill>
              </a:rPr>
              <a:t>מהם האינטרסים הבולגריים?</a:t>
            </a:r>
            <a:endParaRPr lang="he-IL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solidFill>
                  <a:schemeClr val="bg1"/>
                </a:solidFill>
              </a:rPr>
              <a:t>חלק ג' – ההצעה הרוסית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מטרות התרגול</a:t>
            </a:r>
            <a:endParaRPr lang="he-IL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התנסות ראשונית בחשיבה אסטרטגית כמאמץ לבירור מציאות מתהווה</a:t>
            </a:r>
          </a:p>
          <a:p>
            <a:r>
              <a:rPr lang="he-IL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מיפוי קשיים בחשיבה אסטרטגית </a:t>
            </a:r>
          </a:p>
          <a:p>
            <a:r>
              <a:rPr lang="he-IL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הבנת גידור רמות הפעולה באסטרטגיה ביחס למאמצים </a:t>
            </a:r>
            <a:r>
              <a:rPr lang="he-IL" b="1" dirty="0">
                <a:solidFill>
                  <a:schemeClr val="bg1"/>
                </a:solidFill>
                <a:latin typeface="David" pitchFamily="34" charset="-79"/>
              </a:rPr>
              <a:t>השונים (דיפלומטי, צבאי, כלכלי</a:t>
            </a:r>
            <a:r>
              <a:rPr lang="he-IL" b="1" dirty="0" smtClean="0">
                <a:solidFill>
                  <a:schemeClr val="bg1"/>
                </a:solidFill>
                <a:latin typeface="David" pitchFamily="34" charset="-79"/>
              </a:rPr>
              <a:t>) </a:t>
            </a:r>
            <a:r>
              <a:rPr lang="he-IL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התנסות בשימוש בכלים המיועדים להתגבר על קשיים בחשיבה אסטרטגית</a:t>
            </a: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824536" cy="1143000"/>
          </a:xfrm>
        </p:spPr>
        <p:txBody>
          <a:bodyPr>
            <a:normAutofit/>
          </a:bodyPr>
          <a:lstStyle/>
          <a:p>
            <a:r>
              <a:rPr lang="he-IL" sz="3200" b="1" dirty="0" smtClean="0">
                <a:solidFill>
                  <a:schemeClr val="bg1"/>
                </a:solidFill>
              </a:rPr>
              <a:t>ההצעה הרוסית </a:t>
            </a:r>
            <a:endParaRPr lang="he-IL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7638"/>
            <a:ext cx="4824536" cy="5440362"/>
          </a:xfrm>
        </p:spPr>
        <p:txBody>
          <a:bodyPr>
            <a:normAutofit fontScale="92500"/>
          </a:bodyPr>
          <a:lstStyle/>
          <a:p>
            <a:pPr marL="514350" lvl="0" indent="-514350">
              <a:buAutoNum type="arabicPeriod"/>
            </a:pPr>
            <a:r>
              <a:rPr lang="he-IL" sz="3400" dirty="0" smtClean="0">
                <a:solidFill>
                  <a:schemeClr val="bg1"/>
                </a:solidFill>
              </a:rPr>
              <a:t>העות'מאניים צמצמו מעבר רוסי בדרדנלים – פוגע בכבוד ובכלכלה הרוסית</a:t>
            </a:r>
          </a:p>
          <a:p>
            <a:pPr marL="514350" lvl="0" indent="-514350">
              <a:buAutoNum type="arabicPeriod"/>
            </a:pPr>
            <a:r>
              <a:rPr lang="he-IL" sz="3400" dirty="0" smtClean="0">
                <a:solidFill>
                  <a:schemeClr val="bg1"/>
                </a:solidFill>
              </a:rPr>
              <a:t>הצאר מעוניין לכבוש את </a:t>
            </a:r>
            <a:r>
              <a:rPr lang="he-IL" sz="3400" dirty="0" err="1" smtClean="0">
                <a:solidFill>
                  <a:schemeClr val="bg1"/>
                </a:solidFill>
              </a:rPr>
              <a:t>הדרדנלים</a:t>
            </a:r>
            <a:r>
              <a:rPr lang="he-IL" sz="3400" dirty="0" smtClean="0">
                <a:solidFill>
                  <a:schemeClr val="bg1"/>
                </a:solidFill>
              </a:rPr>
              <a:t> אך חושש:</a:t>
            </a:r>
          </a:p>
          <a:p>
            <a:pPr marL="0" lvl="0" indent="0">
              <a:buNone/>
            </a:pPr>
            <a:r>
              <a:rPr lang="he-IL" sz="3400" dirty="0" smtClean="0">
                <a:solidFill>
                  <a:schemeClr val="bg1"/>
                </a:solidFill>
              </a:rPr>
              <a:t>א. כישלון צבאי בעבר</a:t>
            </a:r>
          </a:p>
          <a:p>
            <a:pPr marL="0" lvl="0" indent="0">
              <a:buNone/>
            </a:pPr>
            <a:r>
              <a:rPr lang="he-IL" sz="3400" dirty="0" smtClean="0">
                <a:solidFill>
                  <a:schemeClr val="bg1"/>
                </a:solidFill>
              </a:rPr>
              <a:t>ב. מצב פוליטי לא יציב ברוסיה</a:t>
            </a:r>
          </a:p>
          <a:p>
            <a:pPr marL="0" lvl="0" indent="0">
              <a:buNone/>
            </a:pPr>
            <a:r>
              <a:rPr lang="he-IL" sz="3400" dirty="0" smtClean="0">
                <a:solidFill>
                  <a:schemeClr val="bg1"/>
                </a:solidFill>
              </a:rPr>
              <a:t>ג. חשש מהתערבות גרמנית</a:t>
            </a:r>
          </a:p>
          <a:p>
            <a:pPr marL="0" lvl="0" indent="0">
              <a:buNone/>
            </a:pPr>
            <a:r>
              <a:rPr lang="he-IL" sz="3400" dirty="0" smtClean="0">
                <a:solidFill>
                  <a:schemeClr val="bg1"/>
                </a:solidFill>
              </a:rPr>
              <a:t>ד. לרוסיה אין גישה יבשתית למעברים</a:t>
            </a:r>
          </a:p>
          <a:p>
            <a:pPr marL="0" lvl="0" indent="0">
              <a:buNone/>
            </a:pPr>
            <a:endParaRPr lang="he-IL" sz="3400" dirty="0" smtClean="0">
              <a:solidFill>
                <a:schemeClr val="bg1"/>
              </a:solidFill>
            </a:endParaRPr>
          </a:p>
          <a:p>
            <a:endParaRPr lang="he-IL" dirty="0"/>
          </a:p>
        </p:txBody>
      </p:sp>
      <p:pic>
        <p:nvPicPr>
          <p:cNvPr id="5" name="Content Placeholder 8" descr="Flag_of_the_Russian_Empire.png"/>
          <p:cNvPicPr>
            <a:picLocks noChangeAspect="1"/>
          </p:cNvPicPr>
          <p:nvPr/>
        </p:nvPicPr>
        <p:blipFill>
          <a:blip r:embed="rId2" cstate="print"/>
          <a:srcRect l="23503" r="24987"/>
          <a:stretch>
            <a:fillRect/>
          </a:stretch>
        </p:blipFill>
        <p:spPr>
          <a:xfrm>
            <a:off x="5093373" y="0"/>
            <a:ext cx="405062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824536" cy="1143000"/>
          </a:xfrm>
        </p:spPr>
        <p:txBody>
          <a:bodyPr>
            <a:normAutofit/>
          </a:bodyPr>
          <a:lstStyle/>
          <a:p>
            <a:r>
              <a:rPr lang="he-IL" sz="3200" b="1" dirty="0" smtClean="0">
                <a:solidFill>
                  <a:schemeClr val="bg1"/>
                </a:solidFill>
              </a:rPr>
              <a:t>ההצעה הרוסית – רקע </a:t>
            </a:r>
            <a:br>
              <a:rPr lang="he-IL" sz="3200" b="1" dirty="0" smtClean="0">
                <a:solidFill>
                  <a:schemeClr val="bg1"/>
                </a:solidFill>
              </a:rPr>
            </a:br>
            <a:r>
              <a:rPr lang="he-IL" sz="3200" b="1" dirty="0" smtClean="0">
                <a:solidFill>
                  <a:schemeClr val="bg1"/>
                </a:solidFill>
              </a:rPr>
              <a:t>סתיו 1912</a:t>
            </a:r>
            <a:endParaRPr lang="he-IL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4824536" cy="5229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he-IL" sz="3400" dirty="0" smtClean="0">
                <a:solidFill>
                  <a:schemeClr val="bg1"/>
                </a:solidFill>
              </a:rPr>
              <a:t>רוסיה </a:t>
            </a:r>
            <a:r>
              <a:rPr lang="he-IL" sz="3400" dirty="0" smtClean="0">
                <a:solidFill>
                  <a:schemeClr val="bg1"/>
                </a:solidFill>
              </a:rPr>
              <a:t>משנה גישה כלפי בולגריה</a:t>
            </a:r>
          </a:p>
          <a:p>
            <a:pPr marL="0" lvl="0" indent="0">
              <a:buNone/>
            </a:pPr>
            <a:r>
              <a:rPr lang="he-IL" sz="3400" dirty="0" smtClean="0">
                <a:solidFill>
                  <a:schemeClr val="bg1"/>
                </a:solidFill>
              </a:rPr>
              <a:t>א. מציעה למכור לה נשק</a:t>
            </a:r>
          </a:p>
          <a:p>
            <a:pPr marL="0" lvl="0" indent="0">
              <a:buNone/>
            </a:pPr>
            <a:r>
              <a:rPr lang="he-IL" sz="3400" dirty="0" smtClean="0">
                <a:solidFill>
                  <a:schemeClr val="bg1"/>
                </a:solidFill>
              </a:rPr>
              <a:t>ב. מציעה שיתוף פעולה נגד העות'מאניים</a:t>
            </a:r>
            <a:endParaRPr lang="he-IL" dirty="0"/>
          </a:p>
        </p:txBody>
      </p:sp>
      <p:pic>
        <p:nvPicPr>
          <p:cNvPr id="5" name="Content Placeholder 8" descr="Flag_of_the_Russian_Empire.png"/>
          <p:cNvPicPr>
            <a:picLocks noChangeAspect="1"/>
          </p:cNvPicPr>
          <p:nvPr/>
        </p:nvPicPr>
        <p:blipFill>
          <a:blip r:embed="rId2" cstate="print"/>
          <a:srcRect l="23503" r="24987"/>
          <a:stretch>
            <a:fillRect/>
          </a:stretch>
        </p:blipFill>
        <p:spPr>
          <a:xfrm>
            <a:off x="5093373" y="0"/>
            <a:ext cx="4050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9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824536" cy="1143000"/>
          </a:xfrm>
        </p:spPr>
        <p:txBody>
          <a:bodyPr>
            <a:normAutofit/>
          </a:bodyPr>
          <a:lstStyle/>
          <a:p>
            <a:r>
              <a:rPr lang="he-IL" sz="3200" b="1" dirty="0" smtClean="0">
                <a:solidFill>
                  <a:schemeClr val="bg1"/>
                </a:solidFill>
              </a:rPr>
              <a:t>דרישות הדרג המדיני הבולגרי</a:t>
            </a:r>
            <a:endParaRPr lang="he-IL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4824536" cy="52292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e-IL" sz="3400" dirty="0" smtClean="0">
                <a:solidFill>
                  <a:schemeClr val="bg1"/>
                </a:solidFill>
              </a:rPr>
              <a:t>להשיג גישה לים התיכון עבור רוסיה ובולגריה </a:t>
            </a:r>
          </a:p>
          <a:p>
            <a:pPr marL="514350" indent="-514350">
              <a:buAutoNum type="arabicPeriod"/>
            </a:pPr>
            <a:r>
              <a:rPr lang="he-IL" sz="3400" dirty="0" smtClean="0">
                <a:solidFill>
                  <a:schemeClr val="bg1"/>
                </a:solidFill>
              </a:rPr>
              <a:t>להעניק עילה שתאפשר התערבות רוסית באזור לטובת בולגריה</a:t>
            </a:r>
          </a:p>
          <a:p>
            <a:pPr marL="514350" indent="-514350">
              <a:buAutoNum type="arabicPeriod"/>
            </a:pPr>
            <a:r>
              <a:rPr lang="he-IL" sz="3400" dirty="0" smtClean="0">
                <a:solidFill>
                  <a:schemeClr val="bg1"/>
                </a:solidFill>
              </a:rPr>
              <a:t>על הפעולה להיות מהירה כדי למנוע ממעצמות אירופיות להתערב לטובת האימפריה העות'מאנית </a:t>
            </a:r>
          </a:p>
          <a:p>
            <a:endParaRPr lang="he-IL" dirty="0"/>
          </a:p>
        </p:txBody>
      </p:sp>
      <p:pic>
        <p:nvPicPr>
          <p:cNvPr id="5" name="Content Placeholder 8" descr="Flag_of_the_Russian_Empire.png"/>
          <p:cNvPicPr>
            <a:picLocks noChangeAspect="1"/>
          </p:cNvPicPr>
          <p:nvPr/>
        </p:nvPicPr>
        <p:blipFill>
          <a:blip r:embed="rId2" cstate="print"/>
          <a:srcRect l="23503" r="24987"/>
          <a:stretch>
            <a:fillRect/>
          </a:stretch>
        </p:blipFill>
        <p:spPr>
          <a:xfrm>
            <a:off x="5093373" y="3212976"/>
            <a:ext cx="4050627" cy="3630960"/>
          </a:xfrm>
          <a:prstGeom prst="rect">
            <a:avLst/>
          </a:prstGeom>
        </p:spPr>
      </p:pic>
      <p:pic>
        <p:nvPicPr>
          <p:cNvPr id="6" name="Content Placeholder 6" descr="דגל בולגריה.png"/>
          <p:cNvPicPr>
            <a:picLocks noChangeAspect="1"/>
          </p:cNvPicPr>
          <p:nvPr/>
        </p:nvPicPr>
        <p:blipFill>
          <a:blip r:embed="rId3" cstate="print"/>
          <a:srcRect l="15648" r="35192"/>
          <a:stretch>
            <a:fillRect/>
          </a:stretch>
        </p:blipFill>
        <p:spPr>
          <a:xfrm>
            <a:off x="5076056" y="1"/>
            <a:ext cx="4067944" cy="29828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824536" cy="1143000"/>
          </a:xfrm>
        </p:spPr>
        <p:txBody>
          <a:bodyPr>
            <a:normAutofit/>
          </a:bodyPr>
          <a:lstStyle/>
          <a:p>
            <a:r>
              <a:rPr lang="he-IL" sz="3200" b="1" dirty="0" smtClean="0">
                <a:solidFill>
                  <a:schemeClr val="bg1"/>
                </a:solidFill>
              </a:rPr>
              <a:t>חששות הדרג המדיני הבולגרי</a:t>
            </a:r>
            <a:endParaRPr lang="he-IL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4824536" cy="566124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he-IL" dirty="0" smtClean="0">
                <a:solidFill>
                  <a:schemeClr val="bg1"/>
                </a:solidFill>
              </a:rPr>
              <a:t>האם להאמין לרוסים לאור העבר וחולשתה הפנימית  </a:t>
            </a:r>
            <a:endParaRPr lang="he-IL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he-IL" dirty="0">
                <a:solidFill>
                  <a:schemeClr val="bg1"/>
                </a:solidFill>
              </a:rPr>
              <a:t>אם רוסיה תיסוג </a:t>
            </a:r>
            <a:r>
              <a:rPr lang="he-IL" dirty="0" smtClean="0">
                <a:solidFill>
                  <a:schemeClr val="bg1"/>
                </a:solidFill>
              </a:rPr>
              <a:t>בולגריה תילחם לבד מול העות'מאניים והמעצמות </a:t>
            </a:r>
            <a:r>
              <a:rPr lang="he-IL" dirty="0">
                <a:solidFill>
                  <a:schemeClr val="bg1"/>
                </a:solidFill>
              </a:rPr>
              <a:t>יטילו על בולגריה סנקציות </a:t>
            </a:r>
            <a:r>
              <a:rPr lang="he-IL" dirty="0" smtClean="0">
                <a:solidFill>
                  <a:schemeClr val="bg1"/>
                </a:solidFill>
              </a:rPr>
              <a:t>כלכליות  </a:t>
            </a:r>
            <a:endParaRPr lang="he-I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e-I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e-IL" dirty="0" smtClean="0">
                <a:solidFill>
                  <a:schemeClr val="bg1"/>
                </a:solidFill>
              </a:rPr>
              <a:t>הנחיית </a:t>
            </a:r>
            <a:r>
              <a:rPr lang="he-IL" dirty="0" smtClean="0">
                <a:solidFill>
                  <a:schemeClr val="bg1"/>
                </a:solidFill>
              </a:rPr>
              <a:t>רוה"מ גשוב: פעולה מהירה שתמנע התערבות חיצונית </a:t>
            </a:r>
            <a:endParaRPr lang="he-IL" dirty="0">
              <a:solidFill>
                <a:schemeClr val="bg1"/>
              </a:solidFill>
            </a:endParaRPr>
          </a:p>
          <a:p>
            <a:endParaRPr lang="he-IL" dirty="0"/>
          </a:p>
        </p:txBody>
      </p:sp>
      <p:pic>
        <p:nvPicPr>
          <p:cNvPr id="5" name="Content Placeholder 8" descr="Flag_of_the_Russian_Empire.png"/>
          <p:cNvPicPr>
            <a:picLocks noChangeAspect="1"/>
          </p:cNvPicPr>
          <p:nvPr/>
        </p:nvPicPr>
        <p:blipFill>
          <a:blip r:embed="rId2" cstate="print"/>
          <a:srcRect l="23503" r="24987"/>
          <a:stretch>
            <a:fillRect/>
          </a:stretch>
        </p:blipFill>
        <p:spPr>
          <a:xfrm>
            <a:off x="5093373" y="3212976"/>
            <a:ext cx="4050627" cy="3630960"/>
          </a:xfrm>
          <a:prstGeom prst="rect">
            <a:avLst/>
          </a:prstGeom>
        </p:spPr>
      </p:pic>
      <p:pic>
        <p:nvPicPr>
          <p:cNvPr id="6" name="Content Placeholder 6" descr="דגל בולגריה.png"/>
          <p:cNvPicPr>
            <a:picLocks noChangeAspect="1"/>
          </p:cNvPicPr>
          <p:nvPr/>
        </p:nvPicPr>
        <p:blipFill>
          <a:blip r:embed="rId3" cstate="print"/>
          <a:srcRect l="15648" r="35192"/>
          <a:stretch>
            <a:fillRect/>
          </a:stretch>
        </p:blipFill>
        <p:spPr>
          <a:xfrm>
            <a:off x="5076056" y="1"/>
            <a:ext cx="4067944" cy="2982887"/>
          </a:xfrm>
          <a:prstGeom prst="rect">
            <a:avLst/>
          </a:prstGeom>
        </p:spPr>
      </p:pic>
      <p:sp>
        <p:nvSpPr>
          <p:cNvPr id="4" name="חץ למטה 3"/>
          <p:cNvSpPr/>
          <p:nvPr/>
        </p:nvSpPr>
        <p:spPr>
          <a:xfrm>
            <a:off x="2267744" y="4221088"/>
            <a:ext cx="477767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97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Rectangle 4"/>
          <p:cNvSpPr/>
          <p:nvPr/>
        </p:nvSpPr>
        <p:spPr>
          <a:xfrm>
            <a:off x="683568" y="1628800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b="1" dirty="0" smtClean="0">
                <a:solidFill>
                  <a:schemeClr val="bg1"/>
                </a:solidFill>
              </a:rPr>
              <a:t>דיון </a:t>
            </a:r>
            <a:r>
              <a:rPr lang="he-IL" sz="3200" b="1" dirty="0" smtClean="0">
                <a:solidFill>
                  <a:schemeClr val="bg1"/>
                </a:solidFill>
              </a:rPr>
              <a:t>בקבוצות:</a:t>
            </a:r>
            <a:endParaRPr lang="he-IL" sz="3200" b="1" dirty="0" smtClean="0">
              <a:solidFill>
                <a:schemeClr val="bg1"/>
              </a:solidFill>
            </a:endParaRPr>
          </a:p>
          <a:p>
            <a:r>
              <a:rPr lang="he-IL" sz="3200" b="1" dirty="0" smtClean="0">
                <a:solidFill>
                  <a:schemeClr val="bg1"/>
                </a:solidFill>
              </a:rPr>
              <a:t>כצוות </a:t>
            </a:r>
            <a:r>
              <a:rPr lang="he-IL" sz="3200" b="1" dirty="0" smtClean="0">
                <a:solidFill>
                  <a:schemeClr val="bg1"/>
                </a:solidFill>
              </a:rPr>
              <a:t>תכנון מדיני-צבאי </a:t>
            </a:r>
            <a:r>
              <a:rPr lang="he-IL" sz="3200" b="1" smtClean="0">
                <a:solidFill>
                  <a:schemeClr val="bg1"/>
                </a:solidFill>
              </a:rPr>
              <a:t>המליצו </a:t>
            </a:r>
            <a:r>
              <a:rPr lang="he-IL" sz="3200" b="1" smtClean="0">
                <a:solidFill>
                  <a:schemeClr val="bg1"/>
                </a:solidFill>
              </a:rPr>
              <a:t>לרוה"מ </a:t>
            </a:r>
            <a:r>
              <a:rPr lang="he-IL" sz="3200" b="1" dirty="0" smtClean="0">
                <a:solidFill>
                  <a:schemeClr val="bg1"/>
                </a:solidFill>
              </a:rPr>
              <a:t>על דרך פעולה אסטרטגית ורעיון אופרטיבי</a:t>
            </a:r>
          </a:p>
          <a:p>
            <a:r>
              <a:rPr lang="he-IL" sz="3200" b="1" dirty="0" smtClean="0">
                <a:solidFill>
                  <a:schemeClr val="bg1"/>
                </a:solidFill>
              </a:rPr>
              <a:t>השתמשו במידת האפשר במונחים שנלמדו במהלך הקורס: גידור רמות הפעולה, </a:t>
            </a:r>
            <a:r>
              <a:rPr lang="he-IL" sz="3200" b="1" dirty="0" err="1" smtClean="0">
                <a:solidFill>
                  <a:schemeClr val="bg1"/>
                </a:solidFill>
              </a:rPr>
              <a:t>גניאולוגיה</a:t>
            </a:r>
            <a:r>
              <a:rPr lang="he-IL" sz="3200" b="1" dirty="0" smtClean="0">
                <a:solidFill>
                  <a:schemeClr val="bg1"/>
                </a:solidFill>
              </a:rPr>
              <a:t>, אינטרסים</a:t>
            </a:r>
            <a:r>
              <a:rPr lang="he-IL" sz="3200" b="1" dirty="0" smtClean="0">
                <a:solidFill>
                  <a:schemeClr val="bg1"/>
                </a:solidFill>
              </a:rPr>
              <a:t>, מתחים, זיקות, </a:t>
            </a:r>
            <a:r>
              <a:rPr lang="he-IL" sz="3200" b="1" dirty="0" smtClean="0">
                <a:solidFill>
                  <a:schemeClr val="bg1"/>
                </a:solidFill>
              </a:rPr>
              <a:t>מפה קוגניטיבית</a:t>
            </a:r>
            <a:endParaRPr lang="he-IL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chemeClr val="bg1"/>
                </a:solidFill>
              </a:rPr>
              <a:t>הצגת רעיונות צוותיים - מליאה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time tunnel 2.jpg"/>
          <p:cNvPicPr>
            <a:picLocks noChangeAspect="1"/>
          </p:cNvPicPr>
          <p:nvPr/>
        </p:nvPicPr>
        <p:blipFill rotWithShape="1">
          <a:blip r:embed="rId4" cstate="print"/>
          <a:srcRect t="15245" b="15707"/>
          <a:stretch/>
        </p:blipFill>
        <p:spPr>
          <a:xfrm>
            <a:off x="292287" y="154308"/>
            <a:ext cx="8559426" cy="5843463"/>
          </a:xfrm>
          <a:prstGeom prst="rect">
            <a:avLst/>
          </a:prstGeom>
        </p:spPr>
      </p:pic>
      <p:pic>
        <p:nvPicPr>
          <p:cNvPr id="3" name="THE TIME TUNNEL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2400" y="5661248"/>
            <a:ext cx="609600" cy="609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Content Placeholder 3" descr="דגל בולגריה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55845" cy="6858000"/>
          </a:xfrm>
        </p:spPr>
      </p:pic>
      <p:sp>
        <p:nvSpPr>
          <p:cNvPr id="5" name="Rectangle 4"/>
          <p:cNvSpPr/>
          <p:nvPr/>
        </p:nvSpPr>
        <p:spPr>
          <a:xfrm>
            <a:off x="971600" y="3244334"/>
            <a:ext cx="74888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5400" b="1" dirty="0" smtClean="0">
                <a:solidFill>
                  <a:schemeClr val="bg1"/>
                </a:solidFill>
              </a:rPr>
              <a:t>עיקרי התרחיש ההיסטורי</a:t>
            </a:r>
            <a:endParaRPr lang="he-IL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Content Placeholder 3" descr="Balkans1911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969" y="476672"/>
            <a:ext cx="9108031" cy="62255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chemeClr val="bg1"/>
                </a:solidFill>
              </a:rPr>
              <a:t>חשיבות אסטרטגית היסטורית 1</a:t>
            </a:r>
            <a:br>
              <a:rPr lang="he-IL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הזהרו מיוונים נושאי מתנות (טרויה)</a:t>
            </a:r>
            <a:endParaRPr lang="he-IL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Beware_of_Greeks_bearing_gif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926877"/>
            <a:ext cx="6591208" cy="4525963"/>
          </a:xfr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99" y="2930127"/>
            <a:ext cx="4053173" cy="4031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solidFill>
                  <a:schemeClr val="bg1"/>
                </a:solidFill>
              </a:rPr>
              <a:t>חשיבות אסטרטגית 2 </a:t>
            </a:r>
            <a:endParaRPr lang="he-IL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galipoli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1340768"/>
            <a:ext cx="4932040" cy="3713313"/>
          </a:xfrm>
          <a:prstGeom prst="rect">
            <a:avLst/>
          </a:prstGeom>
        </p:spPr>
      </p:pic>
      <p:pic>
        <p:nvPicPr>
          <p:cNvPr id="7" name="Content Placeholder 6" descr="galipol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63888" y="1862032"/>
            <a:ext cx="5580112" cy="49959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6687"/>
          </a:xfrm>
        </p:spPr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chemeClr val="bg1"/>
                </a:solidFill>
              </a:rPr>
              <a:t>תמונת מצב אסטרטגית – עולם רב מעצמתי</a:t>
            </a:r>
            <a:endParaRPr lang="he-IL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Satirical_Europe_in_18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096687"/>
            <a:ext cx="8856984" cy="565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004048" cy="1143000"/>
          </a:xfrm>
        </p:spPr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chemeClr val="bg1"/>
                </a:solidFill>
              </a:rPr>
              <a:t>רוסיה הצארית –</a:t>
            </a:r>
            <a:br>
              <a:rPr lang="he-IL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 פגועה ורגישה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72816"/>
            <a:ext cx="4752528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sz="3200" dirty="0" smtClean="0">
                <a:solidFill>
                  <a:schemeClr val="bg1"/>
                </a:solidFill>
              </a:rPr>
              <a:t>נכשלה בניסיון לכבוש את </a:t>
            </a:r>
            <a:r>
              <a:rPr lang="he-IL" sz="3200" dirty="0" err="1" smtClean="0">
                <a:solidFill>
                  <a:schemeClr val="bg1"/>
                </a:solidFill>
              </a:rPr>
              <a:t>הדרדנלים</a:t>
            </a:r>
            <a:r>
              <a:rPr lang="he-IL" sz="3200" dirty="0" smtClean="0">
                <a:solidFill>
                  <a:schemeClr val="bg1"/>
                </a:solidFill>
              </a:rPr>
              <a:t> בגלל מדיניות צרפתית ובריטית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sz="3200" dirty="0" smtClean="0">
                <a:solidFill>
                  <a:schemeClr val="bg1"/>
                </a:solidFill>
              </a:rPr>
              <a:t>הפסידה במלחמת רוסיה יפן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e-IL" sz="3200" dirty="0" smtClean="0">
                <a:solidFill>
                  <a:schemeClr val="bg1"/>
                </a:solidFill>
              </a:rPr>
              <a:t>תסיסה פוליטית  - לחץ חברתי כלכלי</a:t>
            </a:r>
            <a:endParaRPr lang="he-IL" sz="32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 descr="Flag_of_the_Russian_Empi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503" r="24987"/>
          <a:stretch>
            <a:fillRect/>
          </a:stretch>
        </p:blipFill>
        <p:spPr>
          <a:xfrm>
            <a:off x="5093373" y="0"/>
            <a:ext cx="405062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11584</TotalTime>
  <Words>441</Words>
  <Application>Microsoft Office PowerPoint</Application>
  <PresentationFormat>‫הצגה על המסך (4:3)</PresentationFormat>
  <Paragraphs>71</Paragraphs>
  <Slides>25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30" baseType="lpstr">
      <vt:lpstr>Arial</vt:lpstr>
      <vt:lpstr>Calibri</vt:lpstr>
      <vt:lpstr>David</vt:lpstr>
      <vt:lpstr>Rockwell</vt:lpstr>
      <vt:lpstr>Office Theme</vt:lpstr>
      <vt:lpstr>ניתוח אירוע - בולגריה תרגול בחשיבה אסטרטגית ד"ר ענת שטרן  </vt:lpstr>
      <vt:lpstr>מטרות התרגול</vt:lpstr>
      <vt:lpstr>מצגת של PowerPoint‏</vt:lpstr>
      <vt:lpstr>מצגת של PowerPoint‏</vt:lpstr>
      <vt:lpstr>מצגת של PowerPoint‏</vt:lpstr>
      <vt:lpstr>חשיבות אסטרטגית היסטורית 1 הזהרו מיוונים נושאי מתנות (טרויה)</vt:lpstr>
      <vt:lpstr>חשיבות אסטרטגית 2 </vt:lpstr>
      <vt:lpstr>תמונת מצב אסטרטגית – עולם רב מעצמתי</vt:lpstr>
      <vt:lpstr>רוסיה הצארית –  פגועה ורגישה</vt:lpstr>
      <vt:lpstr>האימפריה העות'מאנית  האיש החולה של אירופה</vt:lpstr>
      <vt:lpstr>גרמניה  מעצמה בעליה</vt:lpstr>
      <vt:lpstr>בולגריה – תמונת מצב אסטרטגית</vt:lpstr>
      <vt:lpstr>מצגת של PowerPoint‏</vt:lpstr>
      <vt:lpstr>מצגת של PowerPoint‏</vt:lpstr>
      <vt:lpstr>בולגריה- שחקנים פנימיים</vt:lpstr>
      <vt:lpstr>איומים עות'מאניים על בולגריה  </vt:lpstr>
      <vt:lpstr>דיון כיתה – </vt:lpstr>
      <vt:lpstr>חלופות העולות מהדיון </vt:lpstr>
      <vt:lpstr>חלק ג' – ההצעה הרוסית</vt:lpstr>
      <vt:lpstr>ההצעה הרוסית </vt:lpstr>
      <vt:lpstr>ההצעה הרוסית – רקע  סתיו 1912</vt:lpstr>
      <vt:lpstr>דרישות הדרג המדיני הבולגרי</vt:lpstr>
      <vt:lpstr>חששות הדרג המדיני הבולגרי</vt:lpstr>
      <vt:lpstr>מצגת של PowerPoint‏</vt:lpstr>
      <vt:lpstr>הצגת רעיונות צוותיים - מליאה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תרגילון חשיבה אסטרטגית תרחיש</dc:title>
  <dc:creator>bynet</dc:creator>
  <cp:lastModifiedBy>u26698</cp:lastModifiedBy>
  <cp:revision>69</cp:revision>
  <cp:lastPrinted>2018-10-28T12:35:23Z</cp:lastPrinted>
  <dcterms:created xsi:type="dcterms:W3CDTF">2018-10-01T05:06:08Z</dcterms:created>
  <dcterms:modified xsi:type="dcterms:W3CDTF">2018-11-25T15:09:26Z</dcterms:modified>
</cp:coreProperties>
</file>