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9" r:id="rId3"/>
    <p:sldId id="280" r:id="rId4"/>
    <p:sldId id="272" r:id="rId5"/>
    <p:sldId id="273" r:id="rId6"/>
    <p:sldId id="271" r:id="rId7"/>
    <p:sldId id="279" r:id="rId8"/>
    <p:sldId id="282" r:id="rId9"/>
    <p:sldId id="268" r:id="rId10"/>
    <p:sldId id="28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8" autoAdjust="0"/>
    <p:restoredTop sz="94689"/>
  </p:normalViewPr>
  <p:slideViewPr>
    <p:cSldViewPr snapToGrid="0" snapToObjects="1">
      <p:cViewPr varScale="1">
        <p:scale>
          <a:sx n="68" d="100"/>
          <a:sy n="68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D03D-F472-3243-AFCF-F6AF7D9E9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7F078-9315-ED40-AC7C-C2839F801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0163B-24C1-8940-8001-E8073F86A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7F6B9-9A6C-A743-8548-7A19E51ED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A8259-6BE8-4F40-92D5-10EAE63D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3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9229-5D64-3744-9BF3-03F6FC418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CE9476-7030-F248-8A5D-F4391B30C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8145C-1AE9-BB44-AD24-3844C6A9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01041-02E0-544F-840D-61B677BB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020E6-C650-5949-9E2E-61A1A6F2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87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EF67E8-2A71-E846-B213-5B94CA941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FE6219-7583-A947-8751-961000B5D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0BD6-BD9C-7044-AA5C-9BD5F2E4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3B7B15-C2B3-244B-AC9A-C92EFF68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A4FC9-B08F-8E4C-8232-FD4CE8CB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2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07AF-432C-EC49-A427-7807C8B7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2F0DF-2683-B24A-9C7D-6676B2F99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76747-4500-EC40-B571-BF808350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D1E40-EA0B-C944-A7D3-071F58341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48A4A-EDF4-1446-83EC-0E586618F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2C2A1-3E7D-8940-B7C9-DC53F8126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49F00-859D-EF4E-A182-557B84602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F8AC-1209-7D44-B288-97F106CB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5CECA-0A5F-7241-A53B-14FF9E7B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93CA6-1036-C649-A365-AF68303C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26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BC28-0CD9-B545-9F74-0855BC75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16D84-AABA-974A-9247-A7513E88B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4E86F-1A12-F243-9693-D20DBB1D8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800A7-C034-D54C-8CA4-647E04A0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3AD01-B900-7C40-A9A2-8F8C683D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99D78-7574-0F42-A0E6-27E750E9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3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A87F5-5792-C840-9688-8BE99D400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5C0D-6DCF-9B4E-87B0-C814CCCD0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86A60-66B2-1848-A71B-4997C5361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0FB52-8F75-644E-9C5A-97181F42E7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D92B26-1C32-9749-B1F8-093B3D772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F5400-825A-7F4C-A159-9432CEC5E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C7D71A-694A-F54E-B94C-5800B120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96849-D885-124E-96AB-0522922AC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81D62-FF6E-C14B-B0BC-13F440162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5D623C-2BBF-214A-AEBE-7AB80DF2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07CBE-E946-6C4A-AB5F-69055329A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71403F-B649-764C-919B-A7FE886E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05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65246-EB58-9E46-BF23-B8F1DEAC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7DBFAC-3823-F147-875D-58403069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718-6D02-8748-A1B0-B98A908DB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DAC3F-F850-4D4F-A8E9-E09F667A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265F1-A1CF-3342-B6C2-7880F077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4C5D5A-8AEF-884B-95DA-7984370FC1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0760E0-22CD-A341-B109-BF0039C59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BFB7-9574-864D-92B2-52DC3F264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640F71-B54A-644A-9A37-3C65828F2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C270-262A-BA47-9F9E-8858D2FBF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3B6D20-93DA-1C43-9DD9-FE4446D59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A90DF-46F0-7A4D-ADF9-DCA32D86C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0287-074A-874F-9D11-CC3D9D49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801AE3-68EC-B74B-B51A-D3D094DA1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D5077-F8F8-ED41-B41C-B75AA56B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0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A4D8A6-F28F-9444-A578-EEE936408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93B25-DF9A-4D48-869C-8532F8174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540E9-DB5A-1240-9F91-40A4823C50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AE3C0-20FF-0D4F-8DC9-F4FD4C378BA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826EC-3D94-484F-A894-F4B1788D4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F29F7-222D-F647-85A8-626C4E35C1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C55A-D971-674B-B6F5-3597EF58E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2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E9FE188-902A-4996-887A-5178FBC28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>
                <a:cs typeface="+mn-cs"/>
              </a:rPr>
              <a:t>הדימוי החזותי של שנת הלימודים </a:t>
            </a:r>
            <a:r>
              <a:rPr lang="he-IL" dirty="0" err="1">
                <a:cs typeface="+mn-cs"/>
              </a:rPr>
              <a:t>במב"ל</a:t>
            </a:r>
            <a:endParaRPr lang="he-IL" dirty="0">
              <a:cs typeface="+mn-cs"/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570863D-E318-4791-8004-51FD942B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1. הדימוי הוא בצורה של "מפת רכבת תחתית" (מטרו).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2. המפה משקפת את תפיסת הלמידה הרשתית שאיננה לינארית.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3. קווי הרוחב – מייצגים את העונות. כל עונה בצבע אחר.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4. על הקוים של העונות מסומנות התחנות. התחנות הגדולות הן תחנות מעבר בין העונות.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5. קווי האורך מייצגים את תחומי הלמידה – מרכיבי הביטחון הלאומי.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6. מתודות הלמידה – לכל עונה מתודה מרכזית. אבל כל המתודות באות לידי ביטוי לאורך כל השנה.  </a:t>
            </a:r>
          </a:p>
          <a:p>
            <a:pPr marL="0" indent="0" algn="r">
              <a:lnSpc>
                <a:spcPct val="200000"/>
              </a:lnSpc>
              <a:buNone/>
            </a:pPr>
            <a:r>
              <a:rPr lang="he-IL" sz="2400" dirty="0"/>
              <a:t>7. המסלול האישי - כל אחד עולה ויורד באופן חופשי בתחנות שלו. יחד עם זאת יש מסלול, דרך, מסע. </a:t>
            </a:r>
          </a:p>
          <a:p>
            <a:pPr marL="0" indent="0" algn="r">
              <a:lnSpc>
                <a:spcPct val="200000"/>
              </a:lnSpc>
              <a:buNone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406285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תמונה 40">
            <a:extLst>
              <a:ext uri="{FF2B5EF4-FFF2-40B4-BE49-F238E27FC236}">
                <a16:creationId xmlns:a16="http://schemas.microsoft.com/office/drawing/2014/main" id="{F6AAC35E-26A4-47F1-ADE7-316C7FFB7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2024451" y="2897370"/>
            <a:ext cx="8751159" cy="1532197"/>
          </a:xfrm>
          <a:prstGeom prst="rect">
            <a:avLst/>
          </a:prstGeom>
        </p:spPr>
      </p:pic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32267" y="5268653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707013" y="4916905"/>
            <a:ext cx="1457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946608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הלימודים </a:t>
            </a:r>
            <a:r>
              <a:rPr lang="he-IL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7748" y="810949"/>
            <a:ext cx="7551317" cy="5362749"/>
          </a:xfrm>
          <a:prstGeom prst="rect">
            <a:avLst/>
          </a:prstGeom>
        </p:spPr>
      </p:pic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8002966" y="3059668"/>
            <a:ext cx="579403" cy="565975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577291" y="1539203"/>
            <a:ext cx="531278" cy="496076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63091" y="2163714"/>
            <a:ext cx="581769" cy="551206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9584743" y="4362675"/>
            <a:ext cx="527943" cy="526418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90952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41300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106286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396304"/>
            <a:ext cx="5656369" cy="4210864"/>
          </a:xfrm>
          <a:prstGeom prst="flowChartConnector">
            <a:avLst/>
          </a:prstGeom>
          <a:noFill/>
          <a:ln w="171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54" name="TextBox 79">
            <a:extLst>
              <a:ext uri="{FF2B5EF4-FFF2-40B4-BE49-F238E27FC236}">
                <a16:creationId xmlns:a16="http://schemas.microsoft.com/office/drawing/2014/main" id="{D6310F22-10DC-4279-B816-CD4FD6E4F259}"/>
              </a:ext>
            </a:extLst>
          </p:cNvPr>
          <p:cNvSpPr txBox="1"/>
          <p:nvPr/>
        </p:nvSpPr>
        <p:spPr>
          <a:xfrm>
            <a:off x="9679131" y="6070012"/>
            <a:ext cx="121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אישי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6" name="Picture 20" descr="Related image">
            <a:extLst>
              <a:ext uri="{FF2B5EF4-FFF2-40B4-BE49-F238E27FC236}">
                <a16:creationId xmlns:a16="http://schemas.microsoft.com/office/drawing/2014/main" id="{D1FD8168-98EC-4538-87CE-5A33DF69E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162" y="1154523"/>
            <a:ext cx="647171" cy="64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Related image">
            <a:extLst>
              <a:ext uri="{FF2B5EF4-FFF2-40B4-BE49-F238E27FC236}">
                <a16:creationId xmlns:a16="http://schemas.microsoft.com/office/drawing/2014/main" id="{F2D4154A-E5DD-4CD3-9B22-45B973096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529" y="3879632"/>
            <a:ext cx="502610" cy="513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6" descr="Related image">
            <a:extLst>
              <a:ext uri="{FF2B5EF4-FFF2-40B4-BE49-F238E27FC236}">
                <a16:creationId xmlns:a16="http://schemas.microsoft.com/office/drawing/2014/main" id="{DC2420AC-C088-4A25-A3EF-8D9CB078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706" y="4889093"/>
            <a:ext cx="641886" cy="59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Box 85">
            <a:extLst>
              <a:ext uri="{FF2B5EF4-FFF2-40B4-BE49-F238E27FC236}">
                <a16:creationId xmlns:a16="http://schemas.microsoft.com/office/drawing/2014/main" id="{17A7DB9E-14FE-4AE2-A581-1A14B8DF9C50}"/>
              </a:ext>
            </a:extLst>
          </p:cNvPr>
          <p:cNvSpPr txBox="1"/>
          <p:nvPr/>
        </p:nvSpPr>
        <p:spPr>
          <a:xfrm>
            <a:off x="8387159" y="1396304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 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5" name="TextBox 85">
            <a:extLst>
              <a:ext uri="{FF2B5EF4-FFF2-40B4-BE49-F238E27FC236}">
                <a16:creationId xmlns:a16="http://schemas.microsoft.com/office/drawing/2014/main" id="{28380432-1DAE-4DF0-BC41-4E62712A4F41}"/>
              </a:ext>
            </a:extLst>
          </p:cNvPr>
          <p:cNvSpPr txBox="1"/>
          <p:nvPr/>
        </p:nvSpPr>
        <p:spPr>
          <a:xfrm>
            <a:off x="8301344" y="1870823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92D050"/>
                </a:solidFill>
              </a:rPr>
              <a:t>סימולציה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66" name="TextBox 85">
            <a:extLst>
              <a:ext uri="{FF2B5EF4-FFF2-40B4-BE49-F238E27FC236}">
                <a16:creationId xmlns:a16="http://schemas.microsoft.com/office/drawing/2014/main" id="{5AFCD594-A7A4-4E7E-8062-45EE9A06DC20}"/>
              </a:ext>
            </a:extLst>
          </p:cNvPr>
          <p:cNvSpPr txBox="1"/>
          <p:nvPr/>
        </p:nvSpPr>
        <p:spPr>
          <a:xfrm>
            <a:off x="8351482" y="2345588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00B0F0"/>
                </a:solidFill>
              </a:rPr>
              <a:t>סמינר מזרח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7" name="TextBox 85">
            <a:extLst>
              <a:ext uri="{FF2B5EF4-FFF2-40B4-BE49-F238E27FC236}">
                <a16:creationId xmlns:a16="http://schemas.microsoft.com/office/drawing/2014/main" id="{6CA23110-0317-4309-A805-DD5FDD327716}"/>
              </a:ext>
            </a:extLst>
          </p:cNvPr>
          <p:cNvSpPr txBox="1"/>
          <p:nvPr/>
        </p:nvSpPr>
        <p:spPr>
          <a:xfrm>
            <a:off x="8379545" y="2825852"/>
            <a:ext cx="261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8" name="Oval 13">
            <a:extLst>
              <a:ext uri="{FF2B5EF4-FFF2-40B4-BE49-F238E27FC236}">
                <a16:creationId xmlns:a16="http://schemas.microsoft.com/office/drawing/2014/main" id="{1825E5E0-A45B-407E-A4F2-F7EB6D72752C}"/>
              </a:ext>
            </a:extLst>
          </p:cNvPr>
          <p:cNvSpPr/>
          <p:nvPr/>
        </p:nvSpPr>
        <p:spPr>
          <a:xfrm>
            <a:off x="10963708" y="2383561"/>
            <a:ext cx="310919" cy="371281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69" name="Oval 13">
            <a:extLst>
              <a:ext uri="{FF2B5EF4-FFF2-40B4-BE49-F238E27FC236}">
                <a16:creationId xmlns:a16="http://schemas.microsoft.com/office/drawing/2014/main" id="{1DC57BAD-B816-47B3-81BF-9654F975D5C9}"/>
              </a:ext>
            </a:extLst>
          </p:cNvPr>
          <p:cNvSpPr/>
          <p:nvPr/>
        </p:nvSpPr>
        <p:spPr>
          <a:xfrm>
            <a:off x="10976070" y="1930075"/>
            <a:ext cx="310919" cy="371281"/>
          </a:xfrm>
          <a:prstGeom prst="ellipse">
            <a:avLst/>
          </a:prstGeom>
          <a:solidFill>
            <a:srgbClr val="92D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0" name="Oval 13">
            <a:extLst>
              <a:ext uri="{FF2B5EF4-FFF2-40B4-BE49-F238E27FC236}">
                <a16:creationId xmlns:a16="http://schemas.microsoft.com/office/drawing/2014/main" id="{71CCF08F-49DB-4546-8038-65BFE50D41DE}"/>
              </a:ext>
            </a:extLst>
          </p:cNvPr>
          <p:cNvSpPr/>
          <p:nvPr/>
        </p:nvSpPr>
        <p:spPr>
          <a:xfrm>
            <a:off x="10974304" y="1430413"/>
            <a:ext cx="310919" cy="3712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71" name="Oval 13">
            <a:extLst>
              <a:ext uri="{FF2B5EF4-FFF2-40B4-BE49-F238E27FC236}">
                <a16:creationId xmlns:a16="http://schemas.microsoft.com/office/drawing/2014/main" id="{BC0EE910-0C0E-48FD-9819-D859E7593E68}"/>
              </a:ext>
            </a:extLst>
          </p:cNvPr>
          <p:cNvSpPr/>
          <p:nvPr/>
        </p:nvSpPr>
        <p:spPr>
          <a:xfrm>
            <a:off x="10962516" y="2808396"/>
            <a:ext cx="293948" cy="365946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pic>
        <p:nvPicPr>
          <p:cNvPr id="40" name="Picture 8" descr="Related image">
            <a:extLst>
              <a:ext uri="{FF2B5EF4-FFF2-40B4-BE49-F238E27FC236}">
                <a16:creationId xmlns:a16="http://schemas.microsoft.com/office/drawing/2014/main" id="{8D6E1D39-603B-4C0F-9353-E8A00D7C3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457" y="2884738"/>
            <a:ext cx="613755" cy="61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2" descr="Related image">
            <a:extLst>
              <a:ext uri="{FF2B5EF4-FFF2-40B4-BE49-F238E27FC236}">
                <a16:creationId xmlns:a16="http://schemas.microsoft.com/office/drawing/2014/main" id="{F3CE7563-C3D0-4AC1-B5D0-069BAA163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115" y="4994964"/>
            <a:ext cx="923835" cy="923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Straight Connector 7">
            <a:extLst>
              <a:ext uri="{FF2B5EF4-FFF2-40B4-BE49-F238E27FC236}">
                <a16:creationId xmlns:a16="http://schemas.microsoft.com/office/drawing/2014/main" id="{3C9A435F-0434-4779-8CE3-1265614E26B6}"/>
              </a:ext>
            </a:extLst>
          </p:cNvPr>
          <p:cNvCxnSpPr>
            <a:cxnSpLocks/>
          </p:cNvCxnSpPr>
          <p:nvPr/>
        </p:nvCxnSpPr>
        <p:spPr>
          <a:xfrm flipH="1">
            <a:off x="895115" y="6216380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TextBox 79">
            <a:extLst>
              <a:ext uri="{FF2B5EF4-FFF2-40B4-BE49-F238E27FC236}">
                <a16:creationId xmlns:a16="http://schemas.microsoft.com/office/drawing/2014/main" id="{4E372FEB-4AEA-4200-AD44-F8A970E69380}"/>
              </a:ext>
            </a:extLst>
          </p:cNvPr>
          <p:cNvSpPr txBox="1"/>
          <p:nvPr/>
        </p:nvSpPr>
        <p:spPr>
          <a:xfrm>
            <a:off x="1271460" y="5999903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5" name="Straight Connector 7">
            <a:extLst>
              <a:ext uri="{FF2B5EF4-FFF2-40B4-BE49-F238E27FC236}">
                <a16:creationId xmlns:a16="http://schemas.microsoft.com/office/drawing/2014/main" id="{08C85361-9449-46BD-A501-F490C29FBC06}"/>
              </a:ext>
            </a:extLst>
          </p:cNvPr>
          <p:cNvCxnSpPr>
            <a:cxnSpLocks/>
          </p:cNvCxnSpPr>
          <p:nvPr/>
        </p:nvCxnSpPr>
        <p:spPr>
          <a:xfrm flipH="1">
            <a:off x="9848714" y="6275563"/>
            <a:ext cx="1304071" cy="0"/>
          </a:xfrm>
          <a:prstGeom prst="line">
            <a:avLst/>
          </a:prstGeom>
          <a:ln w="3397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2" name="TextBox 79">
            <a:extLst>
              <a:ext uri="{FF2B5EF4-FFF2-40B4-BE49-F238E27FC236}">
                <a16:creationId xmlns:a16="http://schemas.microsoft.com/office/drawing/2014/main" id="{F8CAE1C1-AEC7-497B-B82D-26953F7EB9DD}"/>
              </a:ext>
            </a:extLst>
          </p:cNvPr>
          <p:cNvSpPr txBox="1"/>
          <p:nvPr/>
        </p:nvSpPr>
        <p:spPr>
          <a:xfrm>
            <a:off x="9601390" y="6070012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אישי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21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7DCE01-7373-4048-A60E-5FE3A3EC5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6725"/>
            <a:ext cx="10515600" cy="715606"/>
          </a:xfrm>
        </p:spPr>
        <p:txBody>
          <a:bodyPr>
            <a:normAutofit/>
          </a:bodyPr>
          <a:lstStyle/>
          <a:p>
            <a:pPr algn="ctr"/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         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הדימוי החזותי של שנת </a:t>
            </a:r>
            <a:r>
              <a:rPr lang="he-IL" sz="3200" b="1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r>
              <a:rPr lang="he-IL" sz="3200" b="1" dirty="0">
                <a:latin typeface="Levenim MT" panose="02010502060101010101" pitchFamily="2" charset="-79"/>
                <a:cs typeface="Levenim MT" panose="02010502060101010101" pitchFamily="2" charset="-79"/>
              </a:rPr>
              <a:t> – מפת מטרו</a:t>
            </a:r>
          </a:p>
        </p:txBody>
      </p:sp>
      <p:sp>
        <p:nvSpPr>
          <p:cNvPr id="4" name="תרשים זרימה: מחבר 3">
            <a:extLst>
              <a:ext uri="{FF2B5EF4-FFF2-40B4-BE49-F238E27FC236}">
                <a16:creationId xmlns:a16="http://schemas.microsoft.com/office/drawing/2014/main" id="{BC4E3AF6-CCFA-442F-B0BD-19836CCE9318}"/>
              </a:ext>
            </a:extLst>
          </p:cNvPr>
          <p:cNvSpPr/>
          <p:nvPr/>
        </p:nvSpPr>
        <p:spPr>
          <a:xfrm>
            <a:off x="10243930" y="5203596"/>
            <a:ext cx="1011674" cy="1018302"/>
          </a:xfrm>
          <a:prstGeom prst="flowChartConnector">
            <a:avLst/>
          </a:prstGeom>
          <a:noFill/>
          <a:ln w="330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B67C91C4-8DEB-40A5-840F-AEB3440D77EC}"/>
              </a:ext>
            </a:extLst>
          </p:cNvPr>
          <p:cNvCxnSpPr>
            <a:cxnSpLocks/>
          </p:cNvCxnSpPr>
          <p:nvPr/>
        </p:nvCxnSpPr>
        <p:spPr>
          <a:xfrm flipH="1">
            <a:off x="9779917" y="5691917"/>
            <a:ext cx="1910730" cy="0"/>
          </a:xfrm>
          <a:prstGeom prst="line">
            <a:avLst/>
          </a:prstGeom>
          <a:ln w="339725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TextBox 79">
            <a:extLst>
              <a:ext uri="{FF2B5EF4-FFF2-40B4-BE49-F238E27FC236}">
                <a16:creationId xmlns:a16="http://schemas.microsoft.com/office/drawing/2014/main" id="{8357CAE1-BE9A-400C-B470-03F2A1656468}"/>
              </a:ext>
            </a:extLst>
          </p:cNvPr>
          <p:cNvSpPr txBox="1"/>
          <p:nvPr/>
        </p:nvSpPr>
        <p:spPr>
          <a:xfrm>
            <a:off x="9945462" y="5456813"/>
            <a:ext cx="15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r>
              <a:rPr lang="he-IL" sz="2400" b="1" dirty="0" err="1">
                <a:solidFill>
                  <a:schemeClr val="bg1"/>
                </a:solidFill>
              </a:rPr>
              <a:t>מב"ל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Image result for â«××¤×ª ×× ××¨××¨××× ×â¬â">
            <a:extLst>
              <a:ext uri="{FF2B5EF4-FFF2-40B4-BE49-F238E27FC236}">
                <a16:creationId xmlns:a16="http://schemas.microsoft.com/office/drawing/2014/main" id="{E50F5CEF-E785-4050-A0F0-5A0D6C650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645" y="1252331"/>
            <a:ext cx="7586991" cy="5068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00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העונות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B1FED416-407A-420A-82D6-5AA44693E0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3997" y="1295084"/>
            <a:ext cx="9079845" cy="502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697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העונות והתחנות הגדולות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36" y="1409589"/>
            <a:ext cx="8431137" cy="5126545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1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קורסים וסמינרים בחלוקה לעונות</a:t>
            </a:r>
          </a:p>
        </p:txBody>
      </p:sp>
      <p:pic>
        <p:nvPicPr>
          <p:cNvPr id="28" name="תמונה 27">
            <a:extLst>
              <a:ext uri="{FF2B5EF4-FFF2-40B4-BE49-F238E27FC236}">
                <a16:creationId xmlns:a16="http://schemas.microsoft.com/office/drawing/2014/main" id="{18B919B0-22A5-44B2-94E9-DB434F858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499" y="1337448"/>
            <a:ext cx="8431137" cy="5254349"/>
          </a:xfrm>
          <a:prstGeom prst="rect">
            <a:avLst/>
          </a:prstGeom>
        </p:spPr>
      </p:pic>
      <p:sp>
        <p:nvSpPr>
          <p:cNvPr id="12" name="TextBox 85">
            <a:extLst>
              <a:ext uri="{FF2B5EF4-FFF2-40B4-BE49-F238E27FC236}">
                <a16:creationId xmlns:a16="http://schemas.microsoft.com/office/drawing/2014/main" id="{44C10A41-35DD-4A2A-B999-A31608C534E4}"/>
              </a:ext>
            </a:extLst>
          </p:cNvPr>
          <p:cNvSpPr txBox="1"/>
          <p:nvPr/>
        </p:nvSpPr>
        <p:spPr>
          <a:xfrm>
            <a:off x="9031188" y="484824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C000"/>
                </a:solidFill>
              </a:rPr>
              <a:t>ארה"ב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3" name="TextBox 85">
            <a:extLst>
              <a:ext uri="{FF2B5EF4-FFF2-40B4-BE49-F238E27FC236}">
                <a16:creationId xmlns:a16="http://schemas.microsoft.com/office/drawing/2014/main" id="{4DBCA1CC-7469-48D5-9C6C-56A9C1217342}"/>
              </a:ext>
            </a:extLst>
          </p:cNvPr>
          <p:cNvSpPr txBox="1"/>
          <p:nvPr/>
        </p:nvSpPr>
        <p:spPr>
          <a:xfrm>
            <a:off x="6378463" y="1685955"/>
            <a:ext cx="1410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סמינר מחקרי</a:t>
            </a:r>
          </a:p>
          <a:p>
            <a:pPr marL="0" algn="r" defTabSz="914400" rtl="1" eaLnBrk="1" latinLnBrk="0" hangingPunct="1"/>
            <a:r>
              <a:rPr lang="he-IL" dirty="0">
                <a:solidFill>
                  <a:srgbClr val="FF0000"/>
                </a:solidFill>
              </a:rPr>
              <a:t>אירופה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TextBox 85">
            <a:extLst>
              <a:ext uri="{FF2B5EF4-FFF2-40B4-BE49-F238E27FC236}">
                <a16:creationId xmlns:a16="http://schemas.microsoft.com/office/drawing/2014/main" id="{F4C89BF4-AAB3-4CD3-AE57-A101808B667A}"/>
              </a:ext>
            </a:extLst>
          </p:cNvPr>
          <p:cNvSpPr txBox="1"/>
          <p:nvPr/>
        </p:nvSpPr>
        <p:spPr>
          <a:xfrm>
            <a:off x="7620523" y="3105834"/>
            <a:ext cx="141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50"/>
                </a:solidFill>
              </a:rPr>
              <a:t>סימולציה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85">
            <a:extLst>
              <a:ext uri="{FF2B5EF4-FFF2-40B4-BE49-F238E27FC236}">
                <a16:creationId xmlns:a16="http://schemas.microsoft.com/office/drawing/2014/main" id="{2B94C87F-9849-4B78-AC4B-BC6DC978E185}"/>
              </a:ext>
            </a:extLst>
          </p:cNvPr>
          <p:cNvSpPr txBox="1"/>
          <p:nvPr/>
        </p:nvSpPr>
        <p:spPr>
          <a:xfrm>
            <a:off x="7208078" y="4148349"/>
            <a:ext cx="1646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b="1" dirty="0">
                <a:solidFill>
                  <a:srgbClr val="00B0F0"/>
                </a:solidFill>
              </a:rPr>
              <a:t>סמינר מזרח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45631259-F464-4043-AB94-30FC0EC7E2EC}"/>
              </a:ext>
            </a:extLst>
          </p:cNvPr>
          <p:cNvSpPr/>
          <p:nvPr/>
        </p:nvSpPr>
        <p:spPr>
          <a:xfrm>
            <a:off x="3697446" y="1588303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A7680820-11F1-41F5-B4C3-6891CA7BA799}"/>
              </a:ext>
            </a:extLst>
          </p:cNvPr>
          <p:cNvSpPr/>
          <p:nvPr/>
        </p:nvSpPr>
        <p:spPr>
          <a:xfrm>
            <a:off x="4940303" y="2049772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8" name="Oval 13">
            <a:extLst>
              <a:ext uri="{FF2B5EF4-FFF2-40B4-BE49-F238E27FC236}">
                <a16:creationId xmlns:a16="http://schemas.microsoft.com/office/drawing/2014/main" id="{8A2B3D51-2B12-4AEB-B1B5-F4772BA3BE00}"/>
              </a:ext>
            </a:extLst>
          </p:cNvPr>
          <p:cNvSpPr/>
          <p:nvPr/>
        </p:nvSpPr>
        <p:spPr>
          <a:xfrm>
            <a:off x="5998348" y="1674079"/>
            <a:ext cx="195304" cy="195304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D4551C84-616D-464F-A40D-A53E4BDEEEC7}"/>
              </a:ext>
            </a:extLst>
          </p:cNvPr>
          <p:cNvSpPr/>
          <p:nvPr/>
        </p:nvSpPr>
        <p:spPr>
          <a:xfrm>
            <a:off x="3212552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72123022-14AE-46E7-9E69-C92BE0FC427F}"/>
              </a:ext>
            </a:extLst>
          </p:cNvPr>
          <p:cNvSpPr/>
          <p:nvPr/>
        </p:nvSpPr>
        <p:spPr>
          <a:xfrm>
            <a:off x="4438941" y="327986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6D5F5988-8589-4698-8601-0EB6AB3717B5}"/>
              </a:ext>
            </a:extLst>
          </p:cNvPr>
          <p:cNvSpPr/>
          <p:nvPr/>
        </p:nvSpPr>
        <p:spPr>
          <a:xfrm>
            <a:off x="5597909" y="3307530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F306008C-7AAF-4D40-B39A-570784E1660D}"/>
              </a:ext>
            </a:extLst>
          </p:cNvPr>
          <p:cNvSpPr/>
          <p:nvPr/>
        </p:nvSpPr>
        <p:spPr>
          <a:xfrm>
            <a:off x="6511564" y="3331348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33A0EDF8-6460-46CC-8215-044B6CF6D889}"/>
              </a:ext>
            </a:extLst>
          </p:cNvPr>
          <p:cNvSpPr/>
          <p:nvPr/>
        </p:nvSpPr>
        <p:spPr>
          <a:xfrm>
            <a:off x="8598871" y="2136982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6" name="Oval 13">
            <a:extLst>
              <a:ext uri="{FF2B5EF4-FFF2-40B4-BE49-F238E27FC236}">
                <a16:creationId xmlns:a16="http://schemas.microsoft.com/office/drawing/2014/main" id="{56500898-417B-4BB4-87AD-524CE81C3C17}"/>
              </a:ext>
            </a:extLst>
          </p:cNvPr>
          <p:cNvSpPr/>
          <p:nvPr/>
        </p:nvSpPr>
        <p:spPr>
          <a:xfrm>
            <a:off x="3267300" y="4157954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7" name="Oval 13">
            <a:extLst>
              <a:ext uri="{FF2B5EF4-FFF2-40B4-BE49-F238E27FC236}">
                <a16:creationId xmlns:a16="http://schemas.microsoft.com/office/drawing/2014/main" id="{30949BA3-E663-4E21-B7A0-DF8C726B77F5}"/>
              </a:ext>
            </a:extLst>
          </p:cNvPr>
          <p:cNvSpPr/>
          <p:nvPr/>
        </p:nvSpPr>
        <p:spPr>
          <a:xfrm>
            <a:off x="4241883" y="4187397"/>
            <a:ext cx="195304" cy="195304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58B4573E-A0B0-4600-AF2B-2D705E9D81BE}"/>
              </a:ext>
            </a:extLst>
          </p:cNvPr>
          <p:cNvSpPr/>
          <p:nvPr/>
        </p:nvSpPr>
        <p:spPr>
          <a:xfrm>
            <a:off x="5378115" y="42089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5D60458-98F3-49AD-8F6A-79578DECCF80}"/>
              </a:ext>
            </a:extLst>
          </p:cNvPr>
          <p:cNvSpPr/>
          <p:nvPr/>
        </p:nvSpPr>
        <p:spPr>
          <a:xfrm>
            <a:off x="7655408" y="5325248"/>
            <a:ext cx="195304" cy="195304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5" name="TextBox 85">
            <a:extLst>
              <a:ext uri="{FF2B5EF4-FFF2-40B4-BE49-F238E27FC236}">
                <a16:creationId xmlns:a16="http://schemas.microsoft.com/office/drawing/2014/main" id="{C17A1996-8CC4-48BB-9C50-0F274AFDE5F8}"/>
              </a:ext>
            </a:extLst>
          </p:cNvPr>
          <p:cNvSpPr txBox="1"/>
          <p:nvPr/>
        </p:nvSpPr>
        <p:spPr>
          <a:xfrm rot="19016837">
            <a:off x="4455719" y="1453422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מהפוליס</a:t>
            </a:r>
            <a:r>
              <a:rPr lang="he-IL" sz="1400" dirty="0"/>
              <a:t> </a:t>
            </a:r>
            <a:r>
              <a:rPr lang="he-IL" sz="1400" dirty="0" err="1"/>
              <a:t>לגלובליצזיה</a:t>
            </a:r>
            <a:endParaRPr lang="en-US" sz="1400" dirty="0"/>
          </a:p>
        </p:txBody>
      </p:sp>
      <p:sp>
        <p:nvSpPr>
          <p:cNvPr id="36" name="TextBox 85">
            <a:extLst>
              <a:ext uri="{FF2B5EF4-FFF2-40B4-BE49-F238E27FC236}">
                <a16:creationId xmlns:a16="http://schemas.microsoft.com/office/drawing/2014/main" id="{76A643BF-B75C-4D60-8C0E-146AEC6CE2F3}"/>
              </a:ext>
            </a:extLst>
          </p:cNvPr>
          <p:cNvSpPr txBox="1"/>
          <p:nvPr/>
        </p:nvSpPr>
        <p:spPr>
          <a:xfrm rot="19016837">
            <a:off x="5895765" y="3083617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סיורי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7" name="TextBox 85">
            <a:extLst>
              <a:ext uri="{FF2B5EF4-FFF2-40B4-BE49-F238E27FC236}">
                <a16:creationId xmlns:a16="http://schemas.microsoft.com/office/drawing/2014/main" id="{8113A952-859F-445C-AEC3-FB472DD2C6D2}"/>
              </a:ext>
            </a:extLst>
          </p:cNvPr>
          <p:cNvSpPr txBox="1"/>
          <p:nvPr/>
        </p:nvSpPr>
        <p:spPr>
          <a:xfrm rot="19016837">
            <a:off x="3816179" y="3103303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מושגי </a:t>
            </a:r>
            <a:r>
              <a:rPr lang="he-IL" sz="1400" dirty="0" err="1"/>
              <a:t>בטל"ם</a:t>
            </a:r>
            <a:endParaRPr lang="en-US" sz="1400" dirty="0"/>
          </a:p>
        </p:txBody>
      </p:sp>
      <p:sp>
        <p:nvSpPr>
          <p:cNvPr id="38" name="TextBox 85">
            <a:extLst>
              <a:ext uri="{FF2B5EF4-FFF2-40B4-BE49-F238E27FC236}">
                <a16:creationId xmlns:a16="http://schemas.microsoft.com/office/drawing/2014/main" id="{E043FB2B-66BB-4272-94F0-4AB9EDDB773D}"/>
              </a:ext>
            </a:extLst>
          </p:cNvPr>
          <p:cNvSpPr txBox="1"/>
          <p:nvPr/>
        </p:nvSpPr>
        <p:spPr>
          <a:xfrm rot="19016837">
            <a:off x="4882851" y="2947959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חשיבה אסטרטגית</a:t>
            </a:r>
            <a:endParaRPr lang="en-US" sz="1400" dirty="0"/>
          </a:p>
        </p:txBody>
      </p:sp>
      <p:sp>
        <p:nvSpPr>
          <p:cNvPr id="39" name="TextBox 85">
            <a:extLst>
              <a:ext uri="{FF2B5EF4-FFF2-40B4-BE49-F238E27FC236}">
                <a16:creationId xmlns:a16="http://schemas.microsoft.com/office/drawing/2014/main" id="{C1088D5B-C3ED-4928-A744-02A3A8BFCAB8}"/>
              </a:ext>
            </a:extLst>
          </p:cNvPr>
          <p:cNvSpPr txBox="1"/>
          <p:nvPr/>
        </p:nvSpPr>
        <p:spPr>
          <a:xfrm rot="19016837">
            <a:off x="2684978" y="3005650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אבות האומה</a:t>
            </a:r>
            <a:endParaRPr lang="en-US" sz="1400" dirty="0"/>
          </a:p>
        </p:txBody>
      </p:sp>
      <p:sp>
        <p:nvSpPr>
          <p:cNvPr id="40" name="TextBox 85">
            <a:extLst>
              <a:ext uri="{FF2B5EF4-FFF2-40B4-BE49-F238E27FC236}">
                <a16:creationId xmlns:a16="http://schemas.microsoft.com/office/drawing/2014/main" id="{5F324B13-3F9C-4C89-9747-39C82DED29BE}"/>
              </a:ext>
            </a:extLst>
          </p:cNvPr>
          <p:cNvSpPr txBox="1"/>
          <p:nvPr/>
        </p:nvSpPr>
        <p:spPr>
          <a:xfrm rot="19016837">
            <a:off x="5132837" y="199801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מחשבה אסטרטגית</a:t>
            </a:r>
            <a:endParaRPr lang="en-US" sz="1400" dirty="0"/>
          </a:p>
        </p:txBody>
      </p:sp>
      <p:sp>
        <p:nvSpPr>
          <p:cNvPr id="41" name="TextBox 85">
            <a:extLst>
              <a:ext uri="{FF2B5EF4-FFF2-40B4-BE49-F238E27FC236}">
                <a16:creationId xmlns:a16="http://schemas.microsoft.com/office/drawing/2014/main" id="{5FD7BA9B-6FA0-473B-9D95-C0E4C0747563}"/>
              </a:ext>
            </a:extLst>
          </p:cNvPr>
          <p:cNvSpPr txBox="1"/>
          <p:nvPr/>
        </p:nvSpPr>
        <p:spPr>
          <a:xfrm rot="19016837">
            <a:off x="3409066" y="1384103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 err="1"/>
              <a:t>בטל"ם</a:t>
            </a:r>
            <a:r>
              <a:rPr lang="he-IL" sz="1400" dirty="0"/>
              <a:t> גלובלי</a:t>
            </a:r>
            <a:endParaRPr lang="en-US" sz="1400" dirty="0"/>
          </a:p>
        </p:txBody>
      </p:sp>
      <p:sp>
        <p:nvSpPr>
          <p:cNvPr id="42" name="TextBox 85">
            <a:extLst>
              <a:ext uri="{FF2B5EF4-FFF2-40B4-BE49-F238E27FC236}">
                <a16:creationId xmlns:a16="http://schemas.microsoft.com/office/drawing/2014/main" id="{1D32C6CA-3207-46E6-AEA2-B9E1EA59B23B}"/>
              </a:ext>
            </a:extLst>
          </p:cNvPr>
          <p:cNvSpPr txBox="1"/>
          <p:nvPr/>
        </p:nvSpPr>
        <p:spPr>
          <a:xfrm rot="19016837">
            <a:off x="2548937" y="4001554"/>
            <a:ext cx="128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מורחב</a:t>
            </a:r>
            <a:endParaRPr lang="en-US" sz="1400" dirty="0"/>
          </a:p>
        </p:txBody>
      </p:sp>
      <p:sp>
        <p:nvSpPr>
          <p:cNvPr id="46" name="TextBox 85">
            <a:extLst>
              <a:ext uri="{FF2B5EF4-FFF2-40B4-BE49-F238E27FC236}">
                <a16:creationId xmlns:a16="http://schemas.microsoft.com/office/drawing/2014/main" id="{DE29AD41-6855-48C7-98F2-222373ECC195}"/>
              </a:ext>
            </a:extLst>
          </p:cNvPr>
          <p:cNvSpPr txBox="1"/>
          <p:nvPr/>
        </p:nvSpPr>
        <p:spPr>
          <a:xfrm rot="19016837">
            <a:off x="3630188" y="3954958"/>
            <a:ext cx="1335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העולם הדיגיטלי</a:t>
            </a:r>
            <a:endParaRPr lang="en-US" sz="1400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4DFAF2A8-CF71-44DE-92C0-998A289F3023}"/>
              </a:ext>
            </a:extLst>
          </p:cNvPr>
          <p:cNvSpPr txBox="1"/>
          <p:nvPr/>
        </p:nvSpPr>
        <p:spPr>
          <a:xfrm rot="19016837">
            <a:off x="4761226" y="4068364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סמינר בחירה</a:t>
            </a:r>
            <a:endParaRPr lang="en-US" sz="1400" dirty="0"/>
          </a:p>
        </p:txBody>
      </p:sp>
      <p:sp>
        <p:nvSpPr>
          <p:cNvPr id="48" name="TextBox 85">
            <a:extLst>
              <a:ext uri="{FF2B5EF4-FFF2-40B4-BE49-F238E27FC236}">
                <a16:creationId xmlns:a16="http://schemas.microsoft.com/office/drawing/2014/main" id="{C3F38B93-B0B7-40F0-A2D7-053C8F33EADB}"/>
              </a:ext>
            </a:extLst>
          </p:cNvPr>
          <p:cNvSpPr txBox="1"/>
          <p:nvPr/>
        </p:nvSpPr>
        <p:spPr>
          <a:xfrm rot="19016837">
            <a:off x="8050585" y="1693291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פוליטיקה /</a:t>
            </a:r>
          </a:p>
          <a:p>
            <a:pPr marL="0" algn="r" defTabSz="914400" rtl="1" eaLnBrk="1" latinLnBrk="0" hangingPunct="1"/>
            <a:r>
              <a:rPr lang="he-IL" sz="1400" dirty="0"/>
              <a:t>מדינאות</a:t>
            </a:r>
            <a:endParaRPr lang="en-US" sz="1400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FE137069-F8B3-4DDB-B10B-FB17AF40FC7F}"/>
              </a:ext>
            </a:extLst>
          </p:cNvPr>
          <p:cNvSpPr txBox="1"/>
          <p:nvPr/>
        </p:nvSpPr>
        <p:spPr>
          <a:xfrm rot="19016837">
            <a:off x="6883402" y="5269012"/>
            <a:ext cx="109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פרויקט גמר</a:t>
            </a:r>
            <a:endParaRPr lang="en-US" sz="1400" dirty="0"/>
          </a:p>
        </p:txBody>
      </p:sp>
      <p:sp>
        <p:nvSpPr>
          <p:cNvPr id="50" name="Oval 13">
            <a:extLst>
              <a:ext uri="{FF2B5EF4-FFF2-40B4-BE49-F238E27FC236}">
                <a16:creationId xmlns:a16="http://schemas.microsoft.com/office/drawing/2014/main" id="{1DE69BD3-E190-4E7A-98E4-8D8C0E85EBC5}"/>
              </a:ext>
            </a:extLst>
          </p:cNvPr>
          <p:cNvSpPr/>
          <p:nvPr/>
        </p:nvSpPr>
        <p:spPr>
          <a:xfrm>
            <a:off x="9379797" y="2571173"/>
            <a:ext cx="195304" cy="195304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51" name="TextBox 85">
            <a:extLst>
              <a:ext uri="{FF2B5EF4-FFF2-40B4-BE49-F238E27FC236}">
                <a16:creationId xmlns:a16="http://schemas.microsoft.com/office/drawing/2014/main" id="{C563664F-0D5B-4678-A56A-893A1DE78075}"/>
              </a:ext>
            </a:extLst>
          </p:cNvPr>
          <p:cNvSpPr txBox="1"/>
          <p:nvPr/>
        </p:nvSpPr>
        <p:spPr>
          <a:xfrm rot="19016837">
            <a:off x="9253553" y="2268347"/>
            <a:ext cx="109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400" dirty="0"/>
              <a:t>מיומנויות אישיות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4311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4 תחומי הלימוד – מרכיבי הביטחון הלאומי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62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0" y="4013369"/>
            <a:ext cx="12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solidFill>
                  <a:srgbClr val="7030A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הקו הסגול - אסטרטגיה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7748" y="820376"/>
            <a:ext cx="7551317" cy="5362749"/>
          </a:xfrm>
          <a:prstGeom prst="rect">
            <a:avLst/>
          </a:prstGeom>
        </p:spPr>
      </p:pic>
      <p:sp>
        <p:nvSpPr>
          <p:cNvPr id="35" name="Oval 13">
            <a:extLst>
              <a:ext uri="{FF2B5EF4-FFF2-40B4-BE49-F238E27FC236}">
                <a16:creationId xmlns:a16="http://schemas.microsoft.com/office/drawing/2014/main" id="{A5262082-BCC8-47AF-81FD-12D458504A7C}"/>
              </a:ext>
            </a:extLst>
          </p:cNvPr>
          <p:cNvSpPr/>
          <p:nvPr/>
        </p:nvSpPr>
        <p:spPr>
          <a:xfrm>
            <a:off x="4062922" y="4013369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7" name="Oval 13">
            <a:extLst>
              <a:ext uri="{FF2B5EF4-FFF2-40B4-BE49-F238E27FC236}">
                <a16:creationId xmlns:a16="http://schemas.microsoft.com/office/drawing/2014/main" id="{DD950BA3-7290-448F-82C1-E5B1ADB9CC3B}"/>
              </a:ext>
            </a:extLst>
          </p:cNvPr>
          <p:cNvSpPr/>
          <p:nvPr/>
        </p:nvSpPr>
        <p:spPr>
          <a:xfrm>
            <a:off x="4220305" y="3186431"/>
            <a:ext cx="195304" cy="22161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8" name="Oval 13">
            <a:extLst>
              <a:ext uri="{FF2B5EF4-FFF2-40B4-BE49-F238E27FC236}">
                <a16:creationId xmlns:a16="http://schemas.microsoft.com/office/drawing/2014/main" id="{AABE2AB9-9DDE-42AA-8751-4F3CBE5F1095}"/>
              </a:ext>
            </a:extLst>
          </p:cNvPr>
          <p:cNvSpPr/>
          <p:nvPr/>
        </p:nvSpPr>
        <p:spPr>
          <a:xfrm>
            <a:off x="5737663" y="4665359"/>
            <a:ext cx="292956" cy="32442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9" name="Oval 13">
            <a:extLst>
              <a:ext uri="{FF2B5EF4-FFF2-40B4-BE49-F238E27FC236}">
                <a16:creationId xmlns:a16="http://schemas.microsoft.com/office/drawing/2014/main" id="{87E69D6F-02CB-447E-BF6A-414B15D08D87}"/>
              </a:ext>
            </a:extLst>
          </p:cNvPr>
          <p:cNvSpPr/>
          <p:nvPr/>
        </p:nvSpPr>
        <p:spPr>
          <a:xfrm>
            <a:off x="5737663" y="1676693"/>
            <a:ext cx="195304" cy="221618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0" name="Oval 13">
            <a:extLst>
              <a:ext uri="{FF2B5EF4-FFF2-40B4-BE49-F238E27FC236}">
                <a16:creationId xmlns:a16="http://schemas.microsoft.com/office/drawing/2014/main" id="{73D81599-4259-4E2C-B65F-910A0988B456}"/>
              </a:ext>
            </a:extLst>
          </p:cNvPr>
          <p:cNvSpPr/>
          <p:nvPr/>
        </p:nvSpPr>
        <p:spPr>
          <a:xfrm>
            <a:off x="4037402" y="484030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1" name="Oval 13">
            <a:extLst>
              <a:ext uri="{FF2B5EF4-FFF2-40B4-BE49-F238E27FC236}">
                <a16:creationId xmlns:a16="http://schemas.microsoft.com/office/drawing/2014/main" id="{923055AB-CC2B-423C-8558-D235565469F5}"/>
              </a:ext>
            </a:extLst>
          </p:cNvPr>
          <p:cNvSpPr/>
          <p:nvPr/>
        </p:nvSpPr>
        <p:spPr>
          <a:xfrm>
            <a:off x="5780567" y="3171026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9D890086-838A-419A-A8E0-E85CC38EE232}"/>
              </a:ext>
            </a:extLst>
          </p:cNvPr>
          <p:cNvSpPr/>
          <p:nvPr/>
        </p:nvSpPr>
        <p:spPr>
          <a:xfrm>
            <a:off x="7196417" y="2409624"/>
            <a:ext cx="195304" cy="221618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3" name="Oval 13">
            <a:extLst>
              <a:ext uri="{FF2B5EF4-FFF2-40B4-BE49-F238E27FC236}">
                <a16:creationId xmlns:a16="http://schemas.microsoft.com/office/drawing/2014/main" id="{7D61B5B8-2754-4692-B8CA-175740EA752E}"/>
              </a:ext>
            </a:extLst>
          </p:cNvPr>
          <p:cNvSpPr/>
          <p:nvPr/>
        </p:nvSpPr>
        <p:spPr>
          <a:xfrm>
            <a:off x="7028074" y="3987317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5" name="Oval 13">
            <a:extLst>
              <a:ext uri="{FF2B5EF4-FFF2-40B4-BE49-F238E27FC236}">
                <a16:creationId xmlns:a16="http://schemas.microsoft.com/office/drawing/2014/main" id="{2233D7F4-5A8B-409D-B14B-D007580FDE26}"/>
              </a:ext>
            </a:extLst>
          </p:cNvPr>
          <p:cNvSpPr/>
          <p:nvPr/>
        </p:nvSpPr>
        <p:spPr>
          <a:xfrm>
            <a:off x="8191506" y="3318191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6" name="Oval 13">
            <a:extLst>
              <a:ext uri="{FF2B5EF4-FFF2-40B4-BE49-F238E27FC236}">
                <a16:creationId xmlns:a16="http://schemas.microsoft.com/office/drawing/2014/main" id="{057E721E-BFE9-432A-8B4D-4E98F9214355}"/>
              </a:ext>
            </a:extLst>
          </p:cNvPr>
          <p:cNvSpPr/>
          <p:nvPr/>
        </p:nvSpPr>
        <p:spPr>
          <a:xfrm>
            <a:off x="8387065" y="4513735"/>
            <a:ext cx="195304" cy="221618"/>
          </a:xfrm>
          <a:prstGeom prst="ellipse">
            <a:avLst/>
          </a:prstGeom>
          <a:solidFill>
            <a:srgbClr val="00B0F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7" name="Oval 13">
            <a:extLst>
              <a:ext uri="{FF2B5EF4-FFF2-40B4-BE49-F238E27FC236}">
                <a16:creationId xmlns:a16="http://schemas.microsoft.com/office/drawing/2014/main" id="{E713D8D7-3B9D-48D9-8BA8-C0A4C5FFCE37}"/>
              </a:ext>
            </a:extLst>
          </p:cNvPr>
          <p:cNvSpPr/>
          <p:nvPr/>
        </p:nvSpPr>
        <p:spPr>
          <a:xfrm>
            <a:off x="7028074" y="4605432"/>
            <a:ext cx="195304" cy="221618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Oval 13">
            <a:extLst>
              <a:ext uri="{FF2B5EF4-FFF2-40B4-BE49-F238E27FC236}">
                <a16:creationId xmlns:a16="http://schemas.microsoft.com/office/drawing/2014/main" id="{F1633B98-2F83-47BA-B7A6-1667F795B434}"/>
              </a:ext>
            </a:extLst>
          </p:cNvPr>
          <p:cNvSpPr/>
          <p:nvPr/>
        </p:nvSpPr>
        <p:spPr>
          <a:xfrm>
            <a:off x="3994406" y="4820958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36" name="Oval 13">
            <a:extLst>
              <a:ext uri="{FF2B5EF4-FFF2-40B4-BE49-F238E27FC236}">
                <a16:creationId xmlns:a16="http://schemas.microsoft.com/office/drawing/2014/main" id="{F0B46A41-D3EC-4228-A290-64B3BD80CE97}"/>
              </a:ext>
            </a:extLst>
          </p:cNvPr>
          <p:cNvSpPr/>
          <p:nvPr/>
        </p:nvSpPr>
        <p:spPr>
          <a:xfrm>
            <a:off x="8669937" y="2145436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48" name="Oval 13">
            <a:extLst>
              <a:ext uri="{FF2B5EF4-FFF2-40B4-BE49-F238E27FC236}">
                <a16:creationId xmlns:a16="http://schemas.microsoft.com/office/drawing/2014/main" id="{888A5268-A505-4F05-AF30-534F189498CB}"/>
              </a:ext>
            </a:extLst>
          </p:cNvPr>
          <p:cNvSpPr/>
          <p:nvPr/>
        </p:nvSpPr>
        <p:spPr>
          <a:xfrm>
            <a:off x="3867618" y="1972330"/>
            <a:ext cx="195304" cy="221618"/>
          </a:xfrm>
          <a:prstGeom prst="ellipse">
            <a:avLst/>
          </a:prstGeom>
          <a:solidFill>
            <a:srgbClr val="7030A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10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7">
            <a:extLst>
              <a:ext uri="{FF2B5EF4-FFF2-40B4-BE49-F238E27FC236}">
                <a16:creationId xmlns:a16="http://schemas.microsoft.com/office/drawing/2014/main" id="{2A28EBC0-49E6-46FD-999F-7A93823E5E2C}"/>
              </a:ext>
            </a:extLst>
          </p:cNvPr>
          <p:cNvCxnSpPr>
            <a:cxnSpLocks/>
          </p:cNvCxnSpPr>
          <p:nvPr/>
        </p:nvCxnSpPr>
        <p:spPr>
          <a:xfrm flipH="1">
            <a:off x="345760" y="5422900"/>
            <a:ext cx="1918252" cy="0"/>
          </a:xfrm>
          <a:prstGeom prst="line">
            <a:avLst/>
          </a:prstGeom>
          <a:ln w="822325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7">
            <a:extLst>
              <a:ext uri="{FF2B5EF4-FFF2-40B4-BE49-F238E27FC236}">
                <a16:creationId xmlns:a16="http://schemas.microsoft.com/office/drawing/2014/main" id="{8D4BE04A-E532-4C32-9EA9-81A58A6C6D1C}"/>
              </a:ext>
            </a:extLst>
          </p:cNvPr>
          <p:cNvCxnSpPr>
            <a:cxnSpLocks/>
          </p:cNvCxnSpPr>
          <p:nvPr/>
        </p:nvCxnSpPr>
        <p:spPr>
          <a:xfrm flipH="1">
            <a:off x="345760" y="4208935"/>
            <a:ext cx="1918252" cy="0"/>
          </a:xfrm>
          <a:prstGeom prst="line">
            <a:avLst/>
          </a:prstGeom>
          <a:ln w="339725">
            <a:solidFill>
              <a:srgbClr val="00B0F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7">
            <a:extLst>
              <a:ext uri="{FF2B5EF4-FFF2-40B4-BE49-F238E27FC236}">
                <a16:creationId xmlns:a16="http://schemas.microsoft.com/office/drawing/2014/main" id="{98F53BF7-6DBE-4345-B781-77371974B1EF}"/>
              </a:ext>
            </a:extLst>
          </p:cNvPr>
          <p:cNvCxnSpPr>
            <a:cxnSpLocks/>
          </p:cNvCxnSpPr>
          <p:nvPr/>
        </p:nvCxnSpPr>
        <p:spPr>
          <a:xfrm flipH="1">
            <a:off x="345760" y="3281835"/>
            <a:ext cx="1918252" cy="0"/>
          </a:xfrm>
          <a:prstGeom prst="line">
            <a:avLst/>
          </a:prstGeom>
          <a:ln w="355600">
            <a:solidFill>
              <a:srgbClr val="92D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7">
            <a:extLst>
              <a:ext uri="{FF2B5EF4-FFF2-40B4-BE49-F238E27FC236}">
                <a16:creationId xmlns:a16="http://schemas.microsoft.com/office/drawing/2014/main" id="{BE06771A-0F0D-45D7-A030-241267A11B01}"/>
              </a:ext>
            </a:extLst>
          </p:cNvPr>
          <p:cNvCxnSpPr>
            <a:cxnSpLocks/>
          </p:cNvCxnSpPr>
          <p:nvPr/>
        </p:nvCxnSpPr>
        <p:spPr>
          <a:xfrm flipH="1">
            <a:off x="345760" y="1402235"/>
            <a:ext cx="1918252" cy="0"/>
          </a:xfrm>
          <a:prstGeom prst="line">
            <a:avLst/>
          </a:prstGeom>
          <a:ln w="3841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42184BCB-7D0B-2943-81E1-68FC3E420E81}"/>
              </a:ext>
            </a:extLst>
          </p:cNvPr>
          <p:cNvSpPr txBox="1"/>
          <p:nvPr/>
        </p:nvSpPr>
        <p:spPr>
          <a:xfrm>
            <a:off x="426406" y="5137235"/>
            <a:ext cx="1666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 4 העונה</a:t>
            </a:r>
            <a:r>
              <a:rPr lang="he-IL" dirty="0"/>
              <a:t> </a:t>
            </a:r>
            <a:r>
              <a:rPr lang="he-IL" dirty="0">
                <a:solidFill>
                  <a:schemeClr val="bg1"/>
                </a:solidFill>
              </a:rPr>
              <a:t>האינטגרטיבית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2B3200F-5074-9445-8462-AC05E77BE4D8}"/>
              </a:ext>
            </a:extLst>
          </p:cNvPr>
          <p:cNvSpPr txBox="1"/>
          <p:nvPr/>
        </p:nvSpPr>
        <p:spPr>
          <a:xfrm>
            <a:off x="251629" y="3059668"/>
            <a:ext cx="1977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T2 עונה ישראלית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9967FBCF-BAC1-814F-9C92-510F4B7EEF67}"/>
              </a:ext>
            </a:extLst>
          </p:cNvPr>
          <p:cNvSpPr txBox="1"/>
          <p:nvPr/>
        </p:nvSpPr>
        <p:spPr>
          <a:xfrm>
            <a:off x="597821" y="4025245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T3 התמחות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8EFCB893-176B-7D49-B3F3-EDC9FD8012E6}"/>
              </a:ext>
            </a:extLst>
          </p:cNvPr>
          <p:cNvSpPr txBox="1"/>
          <p:nvPr/>
        </p:nvSpPr>
        <p:spPr>
          <a:xfrm>
            <a:off x="332267" y="1217569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T1 עונה גלובלית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C2ABE120-7435-4ECE-9BF4-6D33A47387C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2695095" y="813682"/>
            <a:ext cx="7551317" cy="5362749"/>
          </a:xfrm>
          <a:prstGeom prst="rect">
            <a:avLst/>
          </a:prstGeom>
          <a:effectLst/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 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הקו</a:t>
            </a:r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הכתום – תהליך הלמידה האישי</a:t>
            </a:r>
          </a:p>
        </p:txBody>
      </p:sp>
      <p:cxnSp>
        <p:nvCxnSpPr>
          <p:cNvPr id="49" name="Straight Connector 7">
            <a:extLst>
              <a:ext uri="{FF2B5EF4-FFF2-40B4-BE49-F238E27FC236}">
                <a16:creationId xmlns:a16="http://schemas.microsoft.com/office/drawing/2014/main" id="{D2E5140B-7C8F-4DD1-87CA-8FAABBD2963C}"/>
              </a:ext>
            </a:extLst>
          </p:cNvPr>
          <p:cNvCxnSpPr>
            <a:cxnSpLocks/>
          </p:cNvCxnSpPr>
          <p:nvPr/>
        </p:nvCxnSpPr>
        <p:spPr>
          <a:xfrm flipH="1">
            <a:off x="4896903" y="6289151"/>
            <a:ext cx="114357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id="{2FC4E377-637F-4F94-9152-65971DC5F94F}"/>
              </a:ext>
            </a:extLst>
          </p:cNvPr>
          <p:cNvCxnSpPr>
            <a:cxnSpLocks/>
          </p:cNvCxnSpPr>
          <p:nvPr/>
        </p:nvCxnSpPr>
        <p:spPr>
          <a:xfrm flipH="1">
            <a:off x="6339518" y="6289151"/>
            <a:ext cx="105220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7">
            <a:extLst>
              <a:ext uri="{FF2B5EF4-FFF2-40B4-BE49-F238E27FC236}">
                <a16:creationId xmlns:a16="http://schemas.microsoft.com/office/drawing/2014/main" id="{AB3E9842-FABA-4391-AF19-C3D8B8A535C2}"/>
              </a:ext>
            </a:extLst>
          </p:cNvPr>
          <p:cNvCxnSpPr>
            <a:cxnSpLocks/>
          </p:cNvCxnSpPr>
          <p:nvPr/>
        </p:nvCxnSpPr>
        <p:spPr>
          <a:xfrm flipH="1">
            <a:off x="3165822" y="6272098"/>
            <a:ext cx="1248634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7">
            <a:extLst>
              <a:ext uri="{FF2B5EF4-FFF2-40B4-BE49-F238E27FC236}">
                <a16:creationId xmlns:a16="http://schemas.microsoft.com/office/drawing/2014/main" id="{F2C8529F-D7CB-46F7-B58D-39463926D9AF}"/>
              </a:ext>
            </a:extLst>
          </p:cNvPr>
          <p:cNvCxnSpPr>
            <a:cxnSpLocks/>
          </p:cNvCxnSpPr>
          <p:nvPr/>
        </p:nvCxnSpPr>
        <p:spPr>
          <a:xfrm flipH="1">
            <a:off x="7744861" y="6272098"/>
            <a:ext cx="1088593" cy="0"/>
          </a:xfrm>
          <a:prstGeom prst="line">
            <a:avLst/>
          </a:prstGeom>
          <a:ln w="3397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7" name="TextBox 79">
            <a:extLst>
              <a:ext uri="{FF2B5EF4-FFF2-40B4-BE49-F238E27FC236}">
                <a16:creationId xmlns:a16="http://schemas.microsoft.com/office/drawing/2014/main" id="{C7ADA6A9-2721-4B36-882E-2A8821C11DD9}"/>
              </a:ext>
            </a:extLst>
          </p:cNvPr>
          <p:cNvSpPr txBox="1"/>
          <p:nvPr/>
        </p:nvSpPr>
        <p:spPr>
          <a:xfrm>
            <a:off x="314770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הגנה לאומית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Box 79">
            <a:extLst>
              <a:ext uri="{FF2B5EF4-FFF2-40B4-BE49-F238E27FC236}">
                <a16:creationId xmlns:a16="http://schemas.microsoft.com/office/drawing/2014/main" id="{CFE283FD-B2DD-4F12-A7E6-40C2D3FE1618}"/>
              </a:ext>
            </a:extLst>
          </p:cNvPr>
          <p:cNvSpPr txBox="1"/>
          <p:nvPr/>
        </p:nvSpPr>
        <p:spPr>
          <a:xfrm>
            <a:off x="4597862" y="6097818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כלכלה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0" name="TextBox 79">
            <a:extLst>
              <a:ext uri="{FF2B5EF4-FFF2-40B4-BE49-F238E27FC236}">
                <a16:creationId xmlns:a16="http://schemas.microsoft.com/office/drawing/2014/main" id="{1D68B9A5-3E9B-496E-B6AD-1F031066D787}"/>
              </a:ext>
            </a:extLst>
          </p:cNvPr>
          <p:cNvSpPr txBox="1"/>
          <p:nvPr/>
        </p:nvSpPr>
        <p:spPr>
          <a:xfrm>
            <a:off x="5878219" y="6119874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חברה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1" name="TextBox 79">
            <a:extLst>
              <a:ext uri="{FF2B5EF4-FFF2-40B4-BE49-F238E27FC236}">
                <a16:creationId xmlns:a16="http://schemas.microsoft.com/office/drawing/2014/main" id="{A0BBA8D6-5BF3-49ED-ACB7-AE0A8DFA6F28}"/>
              </a:ext>
            </a:extLst>
          </p:cNvPr>
          <p:cNvSpPr txBox="1"/>
          <p:nvPr/>
        </p:nvSpPr>
        <p:spPr>
          <a:xfrm>
            <a:off x="7402032" y="6087432"/>
            <a:ext cx="12848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sz="1600" dirty="0">
                <a:solidFill>
                  <a:schemeClr val="bg1"/>
                </a:solidFill>
              </a:rPr>
              <a:t>מדינאות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3" name="תרשים זרימה: מחבר 32">
            <a:extLst>
              <a:ext uri="{FF2B5EF4-FFF2-40B4-BE49-F238E27FC236}">
                <a16:creationId xmlns:a16="http://schemas.microsoft.com/office/drawing/2014/main" id="{B9D47F52-C10C-42CE-9387-E8649DF2F8B8}"/>
              </a:ext>
            </a:extLst>
          </p:cNvPr>
          <p:cNvSpPr/>
          <p:nvPr/>
        </p:nvSpPr>
        <p:spPr>
          <a:xfrm>
            <a:off x="3013130" y="1211697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>
                <a:alpha val="30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ED18E35D-455E-4349-BBB0-5AE295F43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6120">
            <a:off x="1739441" y="3059072"/>
            <a:ext cx="9200154" cy="1610809"/>
          </a:xfrm>
          <a:prstGeom prst="rect">
            <a:avLst/>
          </a:prstGeom>
        </p:spPr>
      </p:pic>
      <p:cxnSp>
        <p:nvCxnSpPr>
          <p:cNvPr id="22" name="Straight Connector 7">
            <a:extLst>
              <a:ext uri="{FF2B5EF4-FFF2-40B4-BE49-F238E27FC236}">
                <a16:creationId xmlns:a16="http://schemas.microsoft.com/office/drawing/2014/main" id="{3A1D77E9-EBA8-4465-847B-475B3398AC6B}"/>
              </a:ext>
            </a:extLst>
          </p:cNvPr>
          <p:cNvCxnSpPr>
            <a:cxnSpLocks/>
          </p:cNvCxnSpPr>
          <p:nvPr/>
        </p:nvCxnSpPr>
        <p:spPr>
          <a:xfrm flipH="1">
            <a:off x="9435548" y="6234986"/>
            <a:ext cx="1918252" cy="0"/>
          </a:xfrm>
          <a:prstGeom prst="line">
            <a:avLst/>
          </a:prstGeom>
          <a:ln w="339725">
            <a:solidFill>
              <a:srgbClr val="7030A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79">
            <a:extLst>
              <a:ext uri="{FF2B5EF4-FFF2-40B4-BE49-F238E27FC236}">
                <a16:creationId xmlns:a16="http://schemas.microsoft.com/office/drawing/2014/main" id="{392D3633-97E4-4448-9F92-24956301CBAB}"/>
              </a:ext>
            </a:extLst>
          </p:cNvPr>
          <p:cNvSpPr txBox="1"/>
          <p:nvPr/>
        </p:nvSpPr>
        <p:spPr>
          <a:xfrm>
            <a:off x="9748051" y="6021043"/>
            <a:ext cx="1278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>
                <a:solidFill>
                  <a:schemeClr val="bg1"/>
                </a:solidFill>
              </a:rPr>
              <a:t>אסטרטגיה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167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תמונה 38">
            <a:extLst>
              <a:ext uri="{FF2B5EF4-FFF2-40B4-BE49-F238E27FC236}">
                <a16:creationId xmlns:a16="http://schemas.microsoft.com/office/drawing/2014/main" id="{99EEED78-CD32-4B68-9BC4-8C262A683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16120">
            <a:off x="1639358" y="2696345"/>
            <a:ext cx="9200154" cy="1610809"/>
          </a:xfrm>
          <a:prstGeom prst="rect">
            <a:avLst/>
          </a:prstGeom>
        </p:spPr>
      </p:pic>
      <p:sp>
        <p:nvSpPr>
          <p:cNvPr id="44" name="כותרת 1">
            <a:extLst>
              <a:ext uri="{FF2B5EF4-FFF2-40B4-BE49-F238E27FC236}">
                <a16:creationId xmlns:a16="http://schemas.microsoft.com/office/drawing/2014/main" id="{515120DC-EDF4-4391-A767-1EAE36CD9C2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3712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b="1" dirty="0">
                <a:solidFill>
                  <a:schemeClr val="tx1">
                    <a:lumMod val="50000"/>
                    <a:lumOff val="50000"/>
                  </a:schemeClr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מתודות למידה</a:t>
            </a:r>
          </a:p>
        </p:txBody>
      </p:sp>
      <p:sp>
        <p:nvSpPr>
          <p:cNvPr id="109" name="TextBox 85">
            <a:extLst>
              <a:ext uri="{FF2B5EF4-FFF2-40B4-BE49-F238E27FC236}">
                <a16:creationId xmlns:a16="http://schemas.microsoft.com/office/drawing/2014/main" id="{04BE711B-4B2D-4465-A426-9EF715DA8E2D}"/>
              </a:ext>
            </a:extLst>
          </p:cNvPr>
          <p:cNvSpPr txBox="1"/>
          <p:nvPr/>
        </p:nvSpPr>
        <p:spPr>
          <a:xfrm>
            <a:off x="250437" y="300409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צוות</a:t>
            </a:r>
            <a:endParaRPr lang="en-US" dirty="0"/>
          </a:p>
        </p:txBody>
      </p:sp>
      <p:sp>
        <p:nvSpPr>
          <p:cNvPr id="47" name="TextBox 85">
            <a:extLst>
              <a:ext uri="{FF2B5EF4-FFF2-40B4-BE49-F238E27FC236}">
                <a16:creationId xmlns:a16="http://schemas.microsoft.com/office/drawing/2014/main" id="{1A38E8B2-79ED-4F27-AAC7-C9549E4D73DF}"/>
              </a:ext>
            </a:extLst>
          </p:cNvPr>
          <p:cNvSpPr txBox="1"/>
          <p:nvPr/>
        </p:nvSpPr>
        <p:spPr>
          <a:xfrm>
            <a:off x="167447" y="540192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אינטגרטיבי</a:t>
            </a:r>
            <a:endParaRPr lang="en-US" dirty="0"/>
          </a:p>
        </p:txBody>
      </p:sp>
      <p:sp>
        <p:nvSpPr>
          <p:cNvPr id="49" name="TextBox 85">
            <a:extLst>
              <a:ext uri="{FF2B5EF4-FFF2-40B4-BE49-F238E27FC236}">
                <a16:creationId xmlns:a16="http://schemas.microsoft.com/office/drawing/2014/main" id="{42BF740F-862C-4CAE-9887-4C033FE79D3B}"/>
              </a:ext>
            </a:extLst>
          </p:cNvPr>
          <p:cNvSpPr txBox="1"/>
          <p:nvPr/>
        </p:nvSpPr>
        <p:spPr>
          <a:xfrm>
            <a:off x="349928" y="4087572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ציוות </a:t>
            </a:r>
            <a:endParaRPr lang="en-US" dirty="0"/>
          </a:p>
        </p:txBody>
      </p:sp>
      <p:sp>
        <p:nvSpPr>
          <p:cNvPr id="50" name="TextBox 85">
            <a:extLst>
              <a:ext uri="{FF2B5EF4-FFF2-40B4-BE49-F238E27FC236}">
                <a16:creationId xmlns:a16="http://schemas.microsoft.com/office/drawing/2014/main" id="{44E81C94-E7BA-46C7-9F95-00A51BFE3AB7}"/>
              </a:ext>
            </a:extLst>
          </p:cNvPr>
          <p:cNvSpPr txBox="1"/>
          <p:nvPr/>
        </p:nvSpPr>
        <p:spPr>
          <a:xfrm>
            <a:off x="426725" y="451044"/>
            <a:ext cx="1748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אישי </a:t>
            </a:r>
            <a:endParaRPr lang="en-US" dirty="0"/>
          </a:p>
        </p:txBody>
      </p:sp>
      <p:sp>
        <p:nvSpPr>
          <p:cNvPr id="53" name="TextBox 85">
            <a:extLst>
              <a:ext uri="{FF2B5EF4-FFF2-40B4-BE49-F238E27FC236}">
                <a16:creationId xmlns:a16="http://schemas.microsoft.com/office/drawing/2014/main" id="{3EDE3739-899C-42C5-A640-03A403B9FF07}"/>
              </a:ext>
            </a:extLst>
          </p:cNvPr>
          <p:cNvSpPr txBox="1"/>
          <p:nvPr/>
        </p:nvSpPr>
        <p:spPr>
          <a:xfrm flipH="1">
            <a:off x="-297583" y="1679561"/>
            <a:ext cx="241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he-IL" dirty="0"/>
              <a:t> מליאה</a:t>
            </a:r>
            <a:endParaRPr lang="en-US" dirty="0"/>
          </a:p>
        </p:txBody>
      </p:sp>
      <p:pic>
        <p:nvPicPr>
          <p:cNvPr id="1032" name="Picture 8" descr="Related image">
            <a:extLst>
              <a:ext uri="{FF2B5EF4-FFF2-40B4-BE49-F238E27FC236}">
                <a16:creationId xmlns:a16="http://schemas.microsoft.com/office/drawing/2014/main" id="{85E113CA-922B-4383-830B-E3778073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465" y="2632225"/>
            <a:ext cx="883213" cy="88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>
            <a:extLst>
              <a:ext uri="{FF2B5EF4-FFF2-40B4-BE49-F238E27FC236}">
                <a16:creationId xmlns:a16="http://schemas.microsoft.com/office/drawing/2014/main" id="{9FECE55D-C72F-4FEF-BA13-060190B6D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746" y="366240"/>
            <a:ext cx="712100" cy="71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elated image">
            <a:extLst>
              <a:ext uri="{FF2B5EF4-FFF2-40B4-BE49-F238E27FC236}">
                <a16:creationId xmlns:a16="http://schemas.microsoft.com/office/drawing/2014/main" id="{61782A89-21DA-4DE7-929C-E5C3CFF67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17" y="4863206"/>
            <a:ext cx="905042" cy="1030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elated image">
            <a:extLst>
              <a:ext uri="{FF2B5EF4-FFF2-40B4-BE49-F238E27FC236}">
                <a16:creationId xmlns:a16="http://schemas.microsoft.com/office/drawing/2014/main" id="{851F46E5-129A-4C82-9CF3-5C02AC55F6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26" y="1078218"/>
            <a:ext cx="1089521" cy="1089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90ECF08A-8EEF-4E1A-BC78-B3175F5355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7738" y="820376"/>
            <a:ext cx="7551317" cy="5362749"/>
          </a:xfrm>
          <a:prstGeom prst="rect">
            <a:avLst/>
          </a:prstGeom>
        </p:spPr>
      </p:pic>
      <p:sp>
        <p:nvSpPr>
          <p:cNvPr id="43" name="תרשים זרימה: מחבר 42">
            <a:extLst>
              <a:ext uri="{FF2B5EF4-FFF2-40B4-BE49-F238E27FC236}">
                <a16:creationId xmlns:a16="http://schemas.microsoft.com/office/drawing/2014/main" id="{C8273834-CE78-4D1A-8CFE-8F68F94182FD}"/>
              </a:ext>
            </a:extLst>
          </p:cNvPr>
          <p:cNvSpPr/>
          <p:nvPr/>
        </p:nvSpPr>
        <p:spPr>
          <a:xfrm>
            <a:off x="3281082" y="1275550"/>
            <a:ext cx="5916706" cy="4331618"/>
          </a:xfrm>
          <a:prstGeom prst="flowChartConnector">
            <a:avLst/>
          </a:prstGeom>
          <a:noFill/>
          <a:ln w="158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46" name="Picture 20" descr="Related image">
            <a:extLst>
              <a:ext uri="{FF2B5EF4-FFF2-40B4-BE49-F238E27FC236}">
                <a16:creationId xmlns:a16="http://schemas.microsoft.com/office/drawing/2014/main" id="{CBFBDF69-4B11-473E-B86C-BAE024CCA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956" y="3108031"/>
            <a:ext cx="814813" cy="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Related image">
            <a:extLst>
              <a:ext uri="{FF2B5EF4-FFF2-40B4-BE49-F238E27FC236}">
                <a16:creationId xmlns:a16="http://schemas.microsoft.com/office/drawing/2014/main" id="{41A143C2-1DD9-4DEB-AF5E-212002058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3" y="4267176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0" descr="Related image">
            <a:extLst>
              <a:ext uri="{FF2B5EF4-FFF2-40B4-BE49-F238E27FC236}">
                <a16:creationId xmlns:a16="http://schemas.microsoft.com/office/drawing/2014/main" id="{56CAF2D3-904B-4ED7-B8B4-379185E04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33" y="3896527"/>
            <a:ext cx="585590" cy="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Related image">
            <a:extLst>
              <a:ext uri="{FF2B5EF4-FFF2-40B4-BE49-F238E27FC236}">
                <a16:creationId xmlns:a16="http://schemas.microsoft.com/office/drawing/2014/main" id="{F28D0169-D204-4A61-AF66-FB31E9DCC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658" y="3166651"/>
            <a:ext cx="454685" cy="697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8" descr="Related image">
            <a:extLst>
              <a:ext uri="{FF2B5EF4-FFF2-40B4-BE49-F238E27FC236}">
                <a16:creationId xmlns:a16="http://schemas.microsoft.com/office/drawing/2014/main" id="{9ECC3E9C-BEB2-4627-8F21-56A1344B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744" y="3130293"/>
            <a:ext cx="486265" cy="48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16" descr="Related image">
            <a:extLst>
              <a:ext uri="{FF2B5EF4-FFF2-40B4-BE49-F238E27FC236}">
                <a16:creationId xmlns:a16="http://schemas.microsoft.com/office/drawing/2014/main" id="{86174354-91AF-4BDD-9FFC-6455927A3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723" y="5301286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0" descr="Related image">
            <a:extLst>
              <a:ext uri="{FF2B5EF4-FFF2-40B4-BE49-F238E27FC236}">
                <a16:creationId xmlns:a16="http://schemas.microsoft.com/office/drawing/2014/main" id="{795DDE16-7EC7-4ACC-AEC7-6A3B9E34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496" y="1537766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Related image">
            <a:extLst>
              <a:ext uri="{FF2B5EF4-FFF2-40B4-BE49-F238E27FC236}">
                <a16:creationId xmlns:a16="http://schemas.microsoft.com/office/drawing/2014/main" id="{5B163ACE-6A3F-47A4-A8C5-31B6450B2F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549" y="4787542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0" descr="Related image">
            <a:extLst>
              <a:ext uri="{FF2B5EF4-FFF2-40B4-BE49-F238E27FC236}">
                <a16:creationId xmlns:a16="http://schemas.microsoft.com/office/drawing/2014/main" id="{9D4BCA6A-C716-4837-9008-4FC2323D9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505" y="2291320"/>
            <a:ext cx="636306" cy="63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8" descr="Related image">
            <a:extLst>
              <a:ext uri="{FF2B5EF4-FFF2-40B4-BE49-F238E27FC236}">
                <a16:creationId xmlns:a16="http://schemas.microsoft.com/office/drawing/2014/main" id="{4930D555-E030-429C-AA37-A397F9044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843" y="3017264"/>
            <a:ext cx="564233" cy="56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 descr="Related image">
            <a:extLst>
              <a:ext uri="{FF2B5EF4-FFF2-40B4-BE49-F238E27FC236}">
                <a16:creationId xmlns:a16="http://schemas.microsoft.com/office/drawing/2014/main" id="{37371ED1-62EE-40B9-8BAC-60C5E4AAD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023" y="3966282"/>
            <a:ext cx="564232" cy="56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6" descr="Related image">
            <a:extLst>
              <a:ext uri="{FF2B5EF4-FFF2-40B4-BE49-F238E27FC236}">
                <a16:creationId xmlns:a16="http://schemas.microsoft.com/office/drawing/2014/main" id="{63F08CD6-52C3-4821-843F-A141EC898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663" y="4557324"/>
            <a:ext cx="658212" cy="61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0" descr="Related image">
            <a:extLst>
              <a:ext uri="{FF2B5EF4-FFF2-40B4-BE49-F238E27FC236}">
                <a16:creationId xmlns:a16="http://schemas.microsoft.com/office/drawing/2014/main" id="{A2298A20-1726-4583-B850-50317CFC2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602" y="1615288"/>
            <a:ext cx="753554" cy="753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427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6484</TotalTime>
  <Words>335</Words>
  <Application>Microsoft Office PowerPoint</Application>
  <PresentationFormat>מסך רחב</PresentationFormat>
  <Paragraphs>101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Levenim MT</vt:lpstr>
      <vt:lpstr>Office Theme</vt:lpstr>
      <vt:lpstr>הדימוי החזותי של שנת הלימודים במב"ל</vt:lpstr>
      <vt:lpstr>          הדימוי החזותי של שנת המב"ל – מפת מטרו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Batel Leibowitz</dc:creator>
  <cp:lastModifiedBy>ענת חן</cp:lastModifiedBy>
  <cp:revision>79</cp:revision>
  <dcterms:created xsi:type="dcterms:W3CDTF">2019-08-01T08:50:36Z</dcterms:created>
  <dcterms:modified xsi:type="dcterms:W3CDTF">2019-08-07T05:48:46Z</dcterms:modified>
</cp:coreProperties>
</file>