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9" r:id="rId3"/>
    <p:sldId id="280" r:id="rId4"/>
    <p:sldId id="272" r:id="rId5"/>
    <p:sldId id="273" r:id="rId6"/>
    <p:sldId id="271" r:id="rId7"/>
    <p:sldId id="286" r:id="rId8"/>
    <p:sldId id="285" r:id="rId9"/>
    <p:sldId id="268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89"/>
  </p:normalViewPr>
  <p:slideViewPr>
    <p:cSldViewPr snapToGrid="0" snapToObjects="1">
      <p:cViewPr>
        <p:scale>
          <a:sx n="63" d="100"/>
          <a:sy n="63" d="100"/>
        </p:scale>
        <p:origin x="8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D03D-F472-3243-AFCF-F6AF7D9E9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7F078-9315-ED40-AC7C-C2839F801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0163B-24C1-8940-8001-E8073F86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F6B9-9A6C-A743-8548-7A19E51E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A8259-6BE8-4F40-92D5-10EAE63D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3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9229-5D64-3744-9BF3-03F6FC41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E9476-7030-F248-8A5D-F4391B30C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8145C-1AE9-BB44-AD24-3844C6A9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01041-02E0-544F-840D-61B677BB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020E6-C650-5949-9E2E-61A1A6F2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8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F67E8-2A71-E846-B213-5B94CA94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E6219-7583-A947-8751-961000B5D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0BD6-BD9C-7044-AA5C-9BD5F2E4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B7B15-C2B3-244B-AC9A-C92EFF68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A4FC9-B08F-8E4C-8232-FD4CE8CB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07AF-432C-EC49-A427-7807C8B7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F0DF-2683-B24A-9C7D-6676B2F99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76747-4500-EC40-B571-BF808350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D1E40-EA0B-C944-A7D3-071F5834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48A4A-EDF4-1446-83EC-0E586618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2C2A1-3E7D-8940-B7C9-DC53F812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49F00-859D-EF4E-A182-557B84602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7F8AC-1209-7D44-B288-97F106CB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5CECA-0A5F-7241-A53B-14FF9E7B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3CA6-1036-C649-A365-AF68303C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6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9BC28-0CD9-B545-9F74-0855BC75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16D84-AABA-974A-9247-A7513E88B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4E86F-1A12-F243-9693-D20DBB1D8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800A7-C034-D54C-8CA4-647E04A0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3AD01-B900-7C40-A9A2-8F8C683D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99D78-7574-0F42-A0E6-27E750E9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3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87F5-5792-C840-9688-8BE99D40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5C0D-6DCF-9B4E-87B0-C814CCCD0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86A60-66B2-1848-A71B-4997C5361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0FB52-8F75-644E-9C5A-97181F42E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D92B26-1C32-9749-B1F8-093B3D772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F5400-825A-7F4C-A159-9432CEC5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C7D71A-694A-F54E-B94C-5800B120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796849-D885-124E-96AB-0522922A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1D62-FF6E-C14B-B0BC-13F44016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D623C-2BBF-214A-AEBE-7AB80DF2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07CBE-E946-6C4A-AB5F-69055329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1403F-B649-764C-919B-A7FE886E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65246-EB58-9E46-BF23-B8F1DEAC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DBFAC-3823-F147-875D-58403069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718-6D02-8748-A1B0-B98A908D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DAC3F-F850-4D4F-A8E9-E09F667A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265F1-A1CF-3342-B6C2-7880F077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C5D5A-8AEF-884B-95DA-7984370FC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760E0-22CD-A341-B109-BF0039C5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BFB7-9574-864D-92B2-52DC3F2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40F71-B54A-644A-9A37-3C65828F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C270-262A-BA47-9F9E-8858D2FB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B6D20-93DA-1C43-9DD9-FE4446D59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A90DF-46F0-7A4D-ADF9-DCA32D86C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0287-074A-874F-9D11-CC3D9D49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01AE3-68EC-B74B-B51A-D3D094DA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D5077-F8F8-ED41-B41C-B75AA56B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0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4D8A6-F28F-9444-A578-EEE93640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93B25-DF9A-4D48-869C-8532F8174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540E9-DB5A-1240-9F91-40A4823C5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E3C0-20FF-0D4F-8DC9-F4FD4C378BA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826EC-3D94-484F-A894-F4B1788D4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F29F7-222D-F647-85A8-626C4E35C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2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9.jpeg"/><Relationship Id="rId7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9FE188-902A-4996-887A-5178FBC28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cs typeface="+mn-cs"/>
              </a:rPr>
              <a:t>הדימוי החזותי של שנת הלימודים </a:t>
            </a:r>
            <a:r>
              <a:rPr lang="he-IL" dirty="0" err="1">
                <a:cs typeface="+mn-cs"/>
              </a:rPr>
              <a:t>במב"ל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570863D-E318-4791-8004-51FD942B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1. הדימוי הוא בצורה של "מפת רכבת תחתית" (מטרו).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2. המפה משקפת את תפיסת הלמידה הרשתית שאיננה לינארית.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3. קווי הרוחב – מייצגים את העונות. כל עונה בצבע אחר.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4. על הקוים של העונות מסומנות התחנות. התחנות הגדולות הן תחנות מעבר בין העונות.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5. קווי האורך מייצגים את תחומי הלמידה – מרכיבי הביטחון הלאומי.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6. מתודות הלמידה – לכל עונה מתודה מרכזית. אבל כל המתודות באות לידי ביטוי לאורך כל השנה. 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7. המסלול האישי - כל אחד עולה ויורד באופן חופשי בתחנות שלו. יחד עם זאת יש מסלול, דרך, מסע. </a:t>
            </a:r>
          </a:p>
          <a:p>
            <a:pPr marL="0" indent="0" algn="r">
              <a:lnSpc>
                <a:spcPct val="200000"/>
              </a:lnSpc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406285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מלבן: פינות מעוגלות 35">
            <a:extLst>
              <a:ext uri="{FF2B5EF4-FFF2-40B4-BE49-F238E27FC236}">
                <a16:creationId xmlns:a16="http://schemas.microsoft.com/office/drawing/2014/main" id="{661A1A55-7249-425C-97D9-A84480ED3E58}"/>
              </a:ext>
            </a:extLst>
          </p:cNvPr>
          <p:cNvSpPr/>
          <p:nvPr/>
        </p:nvSpPr>
        <p:spPr>
          <a:xfrm>
            <a:off x="3165822" y="1876481"/>
            <a:ext cx="6438414" cy="2950569"/>
          </a:xfrm>
          <a:prstGeom prst="roundRect">
            <a:avLst/>
          </a:prstGeom>
          <a:noFill/>
          <a:ln w="1619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שנת הלימודים </a:t>
            </a:r>
            <a:r>
              <a:rPr lang="he-IL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 מחזור מ"ח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996" y="708058"/>
            <a:ext cx="7551317" cy="5362749"/>
          </a:xfrm>
          <a:prstGeom prst="rect">
            <a:avLst/>
          </a:prstGeom>
        </p:spPr>
      </p:pic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  <a:stCxn id="61" idx="1"/>
          </p:cNvCxnSpPr>
          <p:nvPr/>
        </p:nvCxnSpPr>
        <p:spPr>
          <a:xfrm flipH="1">
            <a:off x="6339520" y="6256709"/>
            <a:ext cx="1062512" cy="32442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8" name="מלבן 47">
            <a:extLst>
              <a:ext uri="{FF2B5EF4-FFF2-40B4-BE49-F238E27FC236}">
                <a16:creationId xmlns:a16="http://schemas.microsoft.com/office/drawing/2014/main" id="{4B2045C8-FC77-453F-A8AB-0543B57C5C8E}"/>
              </a:ext>
            </a:extLst>
          </p:cNvPr>
          <p:cNvSpPr/>
          <p:nvPr/>
        </p:nvSpPr>
        <p:spPr>
          <a:xfrm>
            <a:off x="9380220" y="5991973"/>
            <a:ext cx="1315720" cy="50090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dirty="0">
                <a:solidFill>
                  <a:schemeClr val="bg1"/>
                </a:solidFill>
              </a:rPr>
              <a:t>     </a:t>
            </a:r>
            <a:r>
              <a:rPr lang="he-IL" dirty="0" err="1">
                <a:solidFill>
                  <a:schemeClr val="bg1"/>
                </a:solidFill>
              </a:rPr>
              <a:t>דיגיטל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4" name="Straight Connector 7">
            <a:extLst>
              <a:ext uri="{FF2B5EF4-FFF2-40B4-BE49-F238E27FC236}">
                <a16:creationId xmlns:a16="http://schemas.microsoft.com/office/drawing/2014/main" id="{16420BEE-FBE6-465C-9D25-60CB9F305102}"/>
              </a:ext>
            </a:extLst>
          </p:cNvPr>
          <p:cNvCxnSpPr>
            <a:cxnSpLocks/>
          </p:cNvCxnSpPr>
          <p:nvPr/>
        </p:nvCxnSpPr>
        <p:spPr>
          <a:xfrm flipH="1">
            <a:off x="389446" y="1478269"/>
            <a:ext cx="1918252" cy="0"/>
          </a:xfrm>
          <a:prstGeom prst="line">
            <a:avLst/>
          </a:prstGeom>
          <a:ln w="8223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TextBox 85">
            <a:extLst>
              <a:ext uri="{FF2B5EF4-FFF2-40B4-BE49-F238E27FC236}">
                <a16:creationId xmlns:a16="http://schemas.microsoft.com/office/drawing/2014/main" id="{5A0573DC-E033-470D-95C9-E26EB4ED6058}"/>
              </a:ext>
            </a:extLst>
          </p:cNvPr>
          <p:cNvSpPr txBox="1"/>
          <p:nvPr/>
        </p:nvSpPr>
        <p:spPr>
          <a:xfrm>
            <a:off x="134504" y="1217569"/>
            <a:ext cx="1748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e-IL" dirty="0">
                <a:solidFill>
                  <a:schemeClr val="bg1"/>
                </a:solidFill>
              </a:rPr>
              <a:t>בינלאומית</a:t>
            </a:r>
          </a:p>
          <a:p>
            <a:pPr marL="0" algn="r" defTabSz="914400" rtl="1" eaLnBrk="1" latinLnBrk="0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תרשים זרימה: מחבר 33">
            <a:extLst>
              <a:ext uri="{FF2B5EF4-FFF2-40B4-BE49-F238E27FC236}">
                <a16:creationId xmlns:a16="http://schemas.microsoft.com/office/drawing/2014/main" id="{D1A61154-2856-4B15-A53F-2997DAA5D244}"/>
              </a:ext>
            </a:extLst>
          </p:cNvPr>
          <p:cNvSpPr/>
          <p:nvPr/>
        </p:nvSpPr>
        <p:spPr>
          <a:xfrm>
            <a:off x="2701310" y="1298274"/>
            <a:ext cx="690292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3" name="מלבן 52">
            <a:extLst>
              <a:ext uri="{FF2B5EF4-FFF2-40B4-BE49-F238E27FC236}">
                <a16:creationId xmlns:a16="http://schemas.microsoft.com/office/drawing/2014/main" id="{1667C2CD-9DAE-4091-87DC-6A52E603C7EA}"/>
              </a:ext>
            </a:extLst>
          </p:cNvPr>
          <p:cNvSpPr/>
          <p:nvPr/>
        </p:nvSpPr>
        <p:spPr>
          <a:xfrm>
            <a:off x="9255760" y="5279960"/>
            <a:ext cx="1440180" cy="50090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>
                <a:solidFill>
                  <a:schemeClr val="bg1"/>
                </a:solidFill>
              </a:rPr>
              <a:t> אסטרטגיה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F3057CD3-DCF2-47C6-B32D-770028775DDC}"/>
              </a:ext>
            </a:extLst>
          </p:cNvPr>
          <p:cNvSpPr/>
          <p:nvPr/>
        </p:nvSpPr>
        <p:spPr>
          <a:xfrm>
            <a:off x="5577291" y="1539203"/>
            <a:ext cx="531278" cy="496076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2" name="Oval 13">
            <a:extLst>
              <a:ext uri="{FF2B5EF4-FFF2-40B4-BE49-F238E27FC236}">
                <a16:creationId xmlns:a16="http://schemas.microsoft.com/office/drawing/2014/main" id="{09E8BD04-FBCD-48E4-8473-963E93CAD33E}"/>
              </a:ext>
            </a:extLst>
          </p:cNvPr>
          <p:cNvSpPr/>
          <p:nvPr/>
        </p:nvSpPr>
        <p:spPr>
          <a:xfrm>
            <a:off x="7163091" y="2163714"/>
            <a:ext cx="581769" cy="551206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3" name="Oval 13">
            <a:extLst>
              <a:ext uri="{FF2B5EF4-FFF2-40B4-BE49-F238E27FC236}">
                <a16:creationId xmlns:a16="http://schemas.microsoft.com/office/drawing/2014/main" id="{13143EB7-F08B-4F8A-9E7D-63FE305AA343}"/>
              </a:ext>
            </a:extLst>
          </p:cNvPr>
          <p:cNvSpPr/>
          <p:nvPr/>
        </p:nvSpPr>
        <p:spPr>
          <a:xfrm>
            <a:off x="8002966" y="3059668"/>
            <a:ext cx="579403" cy="56597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4" name="Oval 13">
            <a:extLst>
              <a:ext uri="{FF2B5EF4-FFF2-40B4-BE49-F238E27FC236}">
                <a16:creationId xmlns:a16="http://schemas.microsoft.com/office/drawing/2014/main" id="{CF9E2AB9-45F7-4AE2-934C-DC5C3B87CDAA}"/>
              </a:ext>
            </a:extLst>
          </p:cNvPr>
          <p:cNvSpPr/>
          <p:nvPr/>
        </p:nvSpPr>
        <p:spPr>
          <a:xfrm>
            <a:off x="9584743" y="4362675"/>
            <a:ext cx="527943" cy="52641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5" name="Oval 13">
            <a:extLst>
              <a:ext uri="{FF2B5EF4-FFF2-40B4-BE49-F238E27FC236}">
                <a16:creationId xmlns:a16="http://schemas.microsoft.com/office/drawing/2014/main" id="{10FD2033-D850-46D1-BC56-622EC7480CCD}"/>
              </a:ext>
            </a:extLst>
          </p:cNvPr>
          <p:cNvSpPr/>
          <p:nvPr/>
        </p:nvSpPr>
        <p:spPr>
          <a:xfrm>
            <a:off x="11272481" y="812153"/>
            <a:ext cx="406255" cy="44257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6" name="Oval 13">
            <a:extLst>
              <a:ext uri="{FF2B5EF4-FFF2-40B4-BE49-F238E27FC236}">
                <a16:creationId xmlns:a16="http://schemas.microsoft.com/office/drawing/2014/main" id="{8E5B9395-6687-4F36-A63F-D4D26E297A0A}"/>
              </a:ext>
            </a:extLst>
          </p:cNvPr>
          <p:cNvSpPr/>
          <p:nvPr/>
        </p:nvSpPr>
        <p:spPr>
          <a:xfrm>
            <a:off x="11253771" y="1478269"/>
            <a:ext cx="424965" cy="442574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1" name="Oval 13">
            <a:extLst>
              <a:ext uri="{FF2B5EF4-FFF2-40B4-BE49-F238E27FC236}">
                <a16:creationId xmlns:a16="http://schemas.microsoft.com/office/drawing/2014/main" id="{675FCEE7-A0C4-4FB2-987F-BF75DAB027C7}"/>
              </a:ext>
            </a:extLst>
          </p:cNvPr>
          <p:cNvSpPr/>
          <p:nvPr/>
        </p:nvSpPr>
        <p:spPr>
          <a:xfrm>
            <a:off x="11238765" y="2238055"/>
            <a:ext cx="424966" cy="436486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2" name="Oval 13">
            <a:extLst>
              <a:ext uri="{FF2B5EF4-FFF2-40B4-BE49-F238E27FC236}">
                <a16:creationId xmlns:a16="http://schemas.microsoft.com/office/drawing/2014/main" id="{B0F9458B-510E-48AD-A5E2-3379C708099A}"/>
              </a:ext>
            </a:extLst>
          </p:cNvPr>
          <p:cNvSpPr/>
          <p:nvPr/>
        </p:nvSpPr>
        <p:spPr>
          <a:xfrm>
            <a:off x="11252380" y="3119370"/>
            <a:ext cx="426356" cy="43648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3" name="TextBox 85">
            <a:extLst>
              <a:ext uri="{FF2B5EF4-FFF2-40B4-BE49-F238E27FC236}">
                <a16:creationId xmlns:a16="http://schemas.microsoft.com/office/drawing/2014/main" id="{A9438A82-8934-4FFA-8DD0-37A989A04530}"/>
              </a:ext>
            </a:extLst>
          </p:cNvPr>
          <p:cNvSpPr txBox="1"/>
          <p:nvPr/>
        </p:nvSpPr>
        <p:spPr>
          <a:xfrm>
            <a:off x="9774697" y="702551"/>
            <a:ext cx="146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מחקרי 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4" name="TextBox 85">
            <a:extLst>
              <a:ext uri="{FF2B5EF4-FFF2-40B4-BE49-F238E27FC236}">
                <a16:creationId xmlns:a16="http://schemas.microsoft.com/office/drawing/2014/main" id="{CCA0E56E-DC78-4ABE-848C-2B36F48B827A}"/>
              </a:ext>
            </a:extLst>
          </p:cNvPr>
          <p:cNvSpPr txBox="1"/>
          <p:nvPr/>
        </p:nvSpPr>
        <p:spPr>
          <a:xfrm>
            <a:off x="8626538" y="1520349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92D050"/>
                </a:solidFill>
              </a:rPr>
              <a:t>סימולציה מדינית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85" name="TextBox 85">
            <a:extLst>
              <a:ext uri="{FF2B5EF4-FFF2-40B4-BE49-F238E27FC236}">
                <a16:creationId xmlns:a16="http://schemas.microsoft.com/office/drawing/2014/main" id="{1E7BC458-0CA4-4D79-9400-F20E14E3D34B}"/>
              </a:ext>
            </a:extLst>
          </p:cNvPr>
          <p:cNvSpPr txBox="1"/>
          <p:nvPr/>
        </p:nvSpPr>
        <p:spPr>
          <a:xfrm>
            <a:off x="9936660" y="2181360"/>
            <a:ext cx="1315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סמינר 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מחקרי מזרח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7" name="TextBox 85">
            <a:extLst>
              <a:ext uri="{FF2B5EF4-FFF2-40B4-BE49-F238E27FC236}">
                <a16:creationId xmlns:a16="http://schemas.microsoft.com/office/drawing/2014/main" id="{470A6B25-675B-48F8-8BC4-7A579278339F}"/>
              </a:ext>
            </a:extLst>
          </p:cNvPr>
          <p:cNvSpPr txBox="1"/>
          <p:nvPr/>
        </p:nvSpPr>
        <p:spPr>
          <a:xfrm>
            <a:off x="9878875" y="3028982"/>
            <a:ext cx="131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מחקרי ארה"ב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88" name="Picture 20" descr="Related image">
            <a:extLst>
              <a:ext uri="{FF2B5EF4-FFF2-40B4-BE49-F238E27FC236}">
                <a16:creationId xmlns:a16="http://schemas.microsoft.com/office/drawing/2014/main" id="{E396B338-A42C-4F3A-9DE6-1153D6746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162" y="1154523"/>
            <a:ext cx="647171" cy="64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8" descr="Related image">
            <a:extLst>
              <a:ext uri="{FF2B5EF4-FFF2-40B4-BE49-F238E27FC236}">
                <a16:creationId xmlns:a16="http://schemas.microsoft.com/office/drawing/2014/main" id="{68775272-CE04-413A-BD44-88E6F095BB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457" y="2884738"/>
            <a:ext cx="613755" cy="61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10" descr="Related image">
            <a:extLst>
              <a:ext uri="{FF2B5EF4-FFF2-40B4-BE49-F238E27FC236}">
                <a16:creationId xmlns:a16="http://schemas.microsoft.com/office/drawing/2014/main" id="{F2ADAA2F-BB22-4333-B544-7750D0420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529" y="3879632"/>
            <a:ext cx="502610" cy="5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6" descr="Related image">
            <a:extLst>
              <a:ext uri="{FF2B5EF4-FFF2-40B4-BE49-F238E27FC236}">
                <a16:creationId xmlns:a16="http://schemas.microsoft.com/office/drawing/2014/main" id="{070D80DF-EBC4-45BD-BE49-F3CC7F0E7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06" y="4889093"/>
            <a:ext cx="641886" cy="59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2" descr="Related image">
            <a:extLst>
              <a:ext uri="{FF2B5EF4-FFF2-40B4-BE49-F238E27FC236}">
                <a16:creationId xmlns:a16="http://schemas.microsoft.com/office/drawing/2014/main" id="{AC9956A3-F596-4720-9CD9-960E5F7C1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212" y="413503"/>
            <a:ext cx="687605" cy="68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תמונה 41">
            <a:extLst>
              <a:ext uri="{FF2B5EF4-FFF2-40B4-BE49-F238E27FC236}">
                <a16:creationId xmlns:a16="http://schemas.microsoft.com/office/drawing/2014/main" id="{1DF4D36B-EF97-4D4C-9C71-A3BA56579C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116120">
            <a:off x="2791292" y="2313965"/>
            <a:ext cx="7370334" cy="1610809"/>
          </a:xfrm>
          <a:prstGeom prst="rect">
            <a:avLst/>
          </a:prstGeom>
        </p:spPr>
      </p:pic>
      <p:cxnSp>
        <p:nvCxnSpPr>
          <p:cNvPr id="43" name="Straight Connector 7">
            <a:extLst>
              <a:ext uri="{FF2B5EF4-FFF2-40B4-BE49-F238E27FC236}">
                <a16:creationId xmlns:a16="http://schemas.microsoft.com/office/drawing/2014/main" id="{EBE18DD8-7F8F-4EAC-A82B-1D30340B3D15}"/>
              </a:ext>
            </a:extLst>
          </p:cNvPr>
          <p:cNvCxnSpPr>
            <a:cxnSpLocks/>
          </p:cNvCxnSpPr>
          <p:nvPr/>
        </p:nvCxnSpPr>
        <p:spPr>
          <a:xfrm flipH="1">
            <a:off x="1655662" y="626603"/>
            <a:ext cx="1304071" cy="0"/>
          </a:xfrm>
          <a:prstGeom prst="line">
            <a:avLst/>
          </a:prstGeom>
          <a:ln w="3397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מלבן 1">
            <a:extLst>
              <a:ext uri="{FF2B5EF4-FFF2-40B4-BE49-F238E27FC236}">
                <a16:creationId xmlns:a16="http://schemas.microsoft.com/office/drawing/2014/main" id="{15BF8E03-A41E-4829-935A-950A9DBA9BE8}"/>
              </a:ext>
            </a:extLst>
          </p:cNvPr>
          <p:cNvSpPr/>
          <p:nvPr/>
        </p:nvSpPr>
        <p:spPr>
          <a:xfrm>
            <a:off x="1782554" y="430237"/>
            <a:ext cx="1199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>
                <a:solidFill>
                  <a:schemeClr val="bg1"/>
                </a:solidFill>
              </a:rPr>
              <a:t>מסלול אישי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1430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7DCE01-7373-4048-A60E-5FE3A3EC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6725"/>
            <a:ext cx="10515600" cy="715606"/>
          </a:xfrm>
        </p:spPr>
        <p:txBody>
          <a:bodyPr>
            <a:normAutofit/>
          </a:bodyPr>
          <a:lstStyle/>
          <a:p>
            <a:pPr algn="ctr"/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         </a:t>
            </a:r>
            <a:r>
              <a:rPr lang="he-IL" sz="3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</a:t>
            </a:r>
            <a:r>
              <a:rPr lang="he-IL" sz="32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sz="3200" b="1" dirty="0">
                <a:latin typeface="Levenim MT" panose="02010502060101010101" pitchFamily="2" charset="-79"/>
                <a:cs typeface="Levenim MT" panose="02010502060101010101" pitchFamily="2" charset="-79"/>
              </a:rPr>
              <a:t> – מפת מטרו</a:t>
            </a:r>
          </a:p>
        </p:txBody>
      </p:sp>
      <p:sp>
        <p:nvSpPr>
          <p:cNvPr id="4" name="תרשים זרימה: מחבר 3">
            <a:extLst>
              <a:ext uri="{FF2B5EF4-FFF2-40B4-BE49-F238E27FC236}">
                <a16:creationId xmlns:a16="http://schemas.microsoft.com/office/drawing/2014/main" id="{BC4E3AF6-CCFA-442F-B0BD-19836CCE9318}"/>
              </a:ext>
            </a:extLst>
          </p:cNvPr>
          <p:cNvSpPr/>
          <p:nvPr/>
        </p:nvSpPr>
        <p:spPr>
          <a:xfrm>
            <a:off x="10243930" y="5203596"/>
            <a:ext cx="1011674" cy="1018302"/>
          </a:xfrm>
          <a:prstGeom prst="flowChartConnector">
            <a:avLst/>
          </a:prstGeom>
          <a:noFill/>
          <a:ln w="330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B67C91C4-8DEB-40A5-840F-AEB3440D77EC}"/>
              </a:ext>
            </a:extLst>
          </p:cNvPr>
          <p:cNvCxnSpPr>
            <a:cxnSpLocks/>
          </p:cNvCxnSpPr>
          <p:nvPr/>
        </p:nvCxnSpPr>
        <p:spPr>
          <a:xfrm flipH="1">
            <a:off x="9779917" y="5691917"/>
            <a:ext cx="1910730" cy="0"/>
          </a:xfrm>
          <a:prstGeom prst="line">
            <a:avLst/>
          </a:prstGeom>
          <a:ln w="33972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79">
            <a:extLst>
              <a:ext uri="{FF2B5EF4-FFF2-40B4-BE49-F238E27FC236}">
                <a16:creationId xmlns:a16="http://schemas.microsoft.com/office/drawing/2014/main" id="{8357CAE1-BE9A-400C-B470-03F2A1656468}"/>
              </a:ext>
            </a:extLst>
          </p:cNvPr>
          <p:cNvSpPr txBox="1"/>
          <p:nvPr/>
        </p:nvSpPr>
        <p:spPr>
          <a:xfrm>
            <a:off x="9945462" y="5456813"/>
            <a:ext cx="1583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b="1" dirty="0" err="1">
                <a:solidFill>
                  <a:schemeClr val="bg1"/>
                </a:solidFill>
              </a:rPr>
              <a:t>מב"ל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â«××¤×ª ×× ××¨××¨××× ×â¬â">
            <a:extLst>
              <a:ext uri="{FF2B5EF4-FFF2-40B4-BE49-F238E27FC236}">
                <a16:creationId xmlns:a16="http://schemas.microsoft.com/office/drawing/2014/main" id="{E50F5CEF-E785-4050-A0F0-5A0D6C650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645" y="1252331"/>
            <a:ext cx="7586991" cy="50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00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7">
            <a:extLst>
              <a:ext uri="{FF2B5EF4-FFF2-40B4-BE49-F238E27FC236}">
                <a16:creationId xmlns:a16="http://schemas.microsoft.com/office/drawing/2014/main" id="{315D41D7-FC0F-4D6D-8980-C07B8A345E14}"/>
              </a:ext>
            </a:extLst>
          </p:cNvPr>
          <p:cNvCxnSpPr>
            <a:cxnSpLocks/>
          </p:cNvCxnSpPr>
          <p:nvPr/>
        </p:nvCxnSpPr>
        <p:spPr>
          <a:xfrm flipH="1">
            <a:off x="345760" y="1518599"/>
            <a:ext cx="1918252" cy="0"/>
          </a:xfrm>
          <a:prstGeom prst="line">
            <a:avLst/>
          </a:prstGeom>
          <a:ln w="8223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134504" y="1217569"/>
            <a:ext cx="1748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e-IL" dirty="0">
                <a:solidFill>
                  <a:schemeClr val="bg1"/>
                </a:solidFill>
              </a:rPr>
              <a:t>בינלאומית</a:t>
            </a:r>
          </a:p>
          <a:p>
            <a:pPr marL="0" algn="r" defTabSz="914400" rtl="1" eaLnBrk="1" latinLnBrk="0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העונות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B1FED416-407A-420A-82D6-5AA44693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997" y="1295084"/>
            <a:ext cx="9079845" cy="50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9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7">
            <a:extLst>
              <a:ext uri="{FF2B5EF4-FFF2-40B4-BE49-F238E27FC236}">
                <a16:creationId xmlns:a16="http://schemas.microsoft.com/office/drawing/2014/main" id="{9AC8A9E6-5540-46A8-8B1B-4D0C355DBAD6}"/>
              </a:ext>
            </a:extLst>
          </p:cNvPr>
          <p:cNvCxnSpPr>
            <a:cxnSpLocks/>
          </p:cNvCxnSpPr>
          <p:nvPr/>
        </p:nvCxnSpPr>
        <p:spPr>
          <a:xfrm flipH="1">
            <a:off x="389446" y="1478269"/>
            <a:ext cx="1918252" cy="0"/>
          </a:xfrm>
          <a:prstGeom prst="line">
            <a:avLst/>
          </a:prstGeom>
          <a:ln w="8223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העונות והתחנות הגדולות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5652600" y="1809039"/>
            <a:ext cx="2083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 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526255" y="2917152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 מדינית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415931" y="4260100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מחקרי מזרח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7" name="TextBox 85">
            <a:extLst>
              <a:ext uri="{FF2B5EF4-FFF2-40B4-BE49-F238E27FC236}">
                <a16:creationId xmlns:a16="http://schemas.microsoft.com/office/drawing/2014/main" id="{3306683B-D63D-48AB-B282-F9DC345D0A5D}"/>
              </a:ext>
            </a:extLst>
          </p:cNvPr>
          <p:cNvSpPr txBox="1"/>
          <p:nvPr/>
        </p:nvSpPr>
        <p:spPr>
          <a:xfrm>
            <a:off x="134504" y="1217569"/>
            <a:ext cx="1748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e-IL" dirty="0">
                <a:solidFill>
                  <a:schemeClr val="bg1"/>
                </a:solidFill>
              </a:rPr>
              <a:t>בינלאומית</a:t>
            </a:r>
          </a:p>
          <a:p>
            <a:pPr marL="0" algn="r" defTabSz="914400" rtl="1" eaLnBrk="1" latinLnBrk="0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id="{28393390-5349-46C2-8E13-99E4CB74314E}"/>
              </a:ext>
            </a:extLst>
          </p:cNvPr>
          <p:cNvSpPr/>
          <p:nvPr/>
        </p:nvSpPr>
        <p:spPr>
          <a:xfrm>
            <a:off x="3314703" y="1322138"/>
            <a:ext cx="437812" cy="461469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9" name="TextBox 85">
            <a:extLst>
              <a:ext uri="{FF2B5EF4-FFF2-40B4-BE49-F238E27FC236}">
                <a16:creationId xmlns:a16="http://schemas.microsoft.com/office/drawing/2014/main" id="{1209A3D8-48B4-437D-BD21-426901D64CDA}"/>
              </a:ext>
            </a:extLst>
          </p:cNvPr>
          <p:cNvSpPr txBox="1"/>
          <p:nvPr/>
        </p:nvSpPr>
        <p:spPr>
          <a:xfrm>
            <a:off x="3117441" y="994953"/>
            <a:ext cx="1748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2000" dirty="0">
                <a:solidFill>
                  <a:srgbClr val="FF0000"/>
                </a:solidFill>
              </a:rPr>
              <a:t>פרק יסודות </a:t>
            </a:r>
            <a:r>
              <a:rPr lang="he-IL" sz="2000" dirty="0" err="1">
                <a:solidFill>
                  <a:srgbClr val="FF0000"/>
                </a:solidFill>
              </a:rPr>
              <a:t>הבטל"מ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1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7528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 קורסים וסמינרים מחזור מ"ח -  בחלוקה לעונות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499" y="1325119"/>
            <a:ext cx="8431137" cy="5254349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509125" y="2886403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 מדינית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מחקרי מזרח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A7680820-11F1-41F5-B4C3-6891CA7BA799}"/>
              </a:ext>
            </a:extLst>
          </p:cNvPr>
          <p:cNvSpPr/>
          <p:nvPr/>
        </p:nvSpPr>
        <p:spPr>
          <a:xfrm>
            <a:off x="3364952" y="1288995"/>
            <a:ext cx="437812" cy="461469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id="{8A2B3D51-2B12-4AEB-B1B5-F4772BA3BE00}"/>
              </a:ext>
            </a:extLst>
          </p:cNvPr>
          <p:cNvSpPr/>
          <p:nvPr/>
        </p:nvSpPr>
        <p:spPr>
          <a:xfrm>
            <a:off x="5756339" y="1531167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D4551C84-616D-464F-A40D-A53E4BDEEEC7}"/>
              </a:ext>
            </a:extLst>
          </p:cNvPr>
          <p:cNvSpPr/>
          <p:nvPr/>
        </p:nvSpPr>
        <p:spPr>
          <a:xfrm>
            <a:off x="2899861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72123022-14AE-46E7-9E69-C92BE0FC427F}"/>
              </a:ext>
            </a:extLst>
          </p:cNvPr>
          <p:cNvSpPr/>
          <p:nvPr/>
        </p:nvSpPr>
        <p:spPr>
          <a:xfrm>
            <a:off x="4875028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6D5F5988-8589-4698-8601-0EB6AB3717B5}"/>
              </a:ext>
            </a:extLst>
          </p:cNvPr>
          <p:cNvSpPr/>
          <p:nvPr/>
        </p:nvSpPr>
        <p:spPr>
          <a:xfrm>
            <a:off x="5790537" y="3298221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F306008C-7AAF-4D40-B39A-570784E1660D}"/>
              </a:ext>
            </a:extLst>
          </p:cNvPr>
          <p:cNvSpPr/>
          <p:nvPr/>
        </p:nvSpPr>
        <p:spPr>
          <a:xfrm>
            <a:off x="7178047" y="3307530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30949BA3-E663-4E21-B7A0-DF8C726B77F5}"/>
              </a:ext>
            </a:extLst>
          </p:cNvPr>
          <p:cNvSpPr/>
          <p:nvPr/>
        </p:nvSpPr>
        <p:spPr>
          <a:xfrm>
            <a:off x="3026885" y="4146299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id="{58B4573E-A0B0-4600-AF2B-2D705E9D81BE}"/>
              </a:ext>
            </a:extLst>
          </p:cNvPr>
          <p:cNvSpPr/>
          <p:nvPr/>
        </p:nvSpPr>
        <p:spPr>
          <a:xfrm>
            <a:off x="4865630" y="4147959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5D60458-98F3-49AD-8F6A-79578DECCF80}"/>
              </a:ext>
            </a:extLst>
          </p:cNvPr>
          <p:cNvSpPr/>
          <p:nvPr/>
        </p:nvSpPr>
        <p:spPr>
          <a:xfrm>
            <a:off x="7509125" y="5172045"/>
            <a:ext cx="377655" cy="405964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6" name="TextBox 85">
            <a:extLst>
              <a:ext uri="{FF2B5EF4-FFF2-40B4-BE49-F238E27FC236}">
                <a16:creationId xmlns:a16="http://schemas.microsoft.com/office/drawing/2014/main" id="{76A643BF-B75C-4D60-8C0E-146AEC6CE2F3}"/>
              </a:ext>
            </a:extLst>
          </p:cNvPr>
          <p:cNvSpPr txBox="1"/>
          <p:nvPr/>
        </p:nvSpPr>
        <p:spPr>
          <a:xfrm>
            <a:off x="5336382" y="2805352"/>
            <a:ext cx="1258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50"/>
                </a:solidFill>
              </a:rPr>
              <a:t>סמינר בחירה מורחב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37" name="TextBox 85">
            <a:extLst>
              <a:ext uri="{FF2B5EF4-FFF2-40B4-BE49-F238E27FC236}">
                <a16:creationId xmlns:a16="http://schemas.microsoft.com/office/drawing/2014/main" id="{8113A952-859F-445C-AEC3-FB472DD2C6D2}"/>
              </a:ext>
            </a:extLst>
          </p:cNvPr>
          <p:cNvSpPr txBox="1"/>
          <p:nvPr/>
        </p:nvSpPr>
        <p:spPr>
          <a:xfrm>
            <a:off x="3254478" y="2905779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50"/>
                </a:solidFill>
              </a:rPr>
              <a:t>סיורי </a:t>
            </a:r>
            <a:r>
              <a:rPr lang="he-IL" sz="1400" dirty="0" err="1">
                <a:solidFill>
                  <a:srgbClr val="00B050"/>
                </a:solidFill>
              </a:rPr>
              <a:t>בטל"מ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38" name="TextBox 85">
            <a:extLst>
              <a:ext uri="{FF2B5EF4-FFF2-40B4-BE49-F238E27FC236}">
                <a16:creationId xmlns:a16="http://schemas.microsoft.com/office/drawing/2014/main" id="{E043FB2B-66BB-4272-94F0-4AB9EDDB773D}"/>
              </a:ext>
            </a:extLst>
          </p:cNvPr>
          <p:cNvSpPr txBox="1"/>
          <p:nvPr/>
        </p:nvSpPr>
        <p:spPr>
          <a:xfrm>
            <a:off x="4199410" y="2899935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50"/>
                </a:solidFill>
              </a:rPr>
              <a:t>אסטרטגיה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40" name="TextBox 85">
            <a:extLst>
              <a:ext uri="{FF2B5EF4-FFF2-40B4-BE49-F238E27FC236}">
                <a16:creationId xmlns:a16="http://schemas.microsoft.com/office/drawing/2014/main" id="{5F324B13-3F9C-4C89-9747-39C82DED29BE}"/>
              </a:ext>
            </a:extLst>
          </p:cNvPr>
          <p:cNvSpPr txBox="1"/>
          <p:nvPr/>
        </p:nvSpPr>
        <p:spPr>
          <a:xfrm>
            <a:off x="5033172" y="1208403"/>
            <a:ext cx="1324778" cy="31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FF0000"/>
                </a:solidFill>
              </a:rPr>
              <a:t>גאו-אסטרטגיה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85">
            <a:extLst>
              <a:ext uri="{FF2B5EF4-FFF2-40B4-BE49-F238E27FC236}">
                <a16:creationId xmlns:a16="http://schemas.microsoft.com/office/drawing/2014/main" id="{DE29AD41-6855-48C7-98F2-222373ECC195}"/>
              </a:ext>
            </a:extLst>
          </p:cNvPr>
          <p:cNvSpPr txBox="1"/>
          <p:nvPr/>
        </p:nvSpPr>
        <p:spPr>
          <a:xfrm>
            <a:off x="2359208" y="3756102"/>
            <a:ext cx="1335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F0"/>
                </a:solidFill>
              </a:rPr>
              <a:t>העולם הדיגיטלי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4DFAF2A8-CF71-44DE-92C0-998A289F3023}"/>
              </a:ext>
            </a:extLst>
          </p:cNvPr>
          <p:cNvSpPr txBox="1"/>
          <p:nvPr/>
        </p:nvSpPr>
        <p:spPr>
          <a:xfrm>
            <a:off x="4113405" y="3540166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F0"/>
                </a:solidFill>
              </a:rPr>
              <a:t>סמינר </a:t>
            </a:r>
          </a:p>
          <a:p>
            <a:pPr marL="0" algn="r" defTabSz="914400" rtl="1" eaLnBrk="1" latinLnBrk="0" hangingPunct="1"/>
            <a:r>
              <a:rPr lang="he-IL" sz="1400" dirty="0">
                <a:solidFill>
                  <a:srgbClr val="00B0F0"/>
                </a:solidFill>
              </a:rPr>
              <a:t>בחירה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FE137069-F8B3-4DDB-B10B-FB17AF40FC7F}"/>
              </a:ext>
            </a:extLst>
          </p:cNvPr>
          <p:cNvSpPr txBox="1"/>
          <p:nvPr/>
        </p:nvSpPr>
        <p:spPr>
          <a:xfrm>
            <a:off x="6827520" y="5645440"/>
            <a:ext cx="14414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2000" dirty="0">
                <a:solidFill>
                  <a:srgbClr val="FFC000"/>
                </a:solidFill>
              </a:rPr>
              <a:t>פרויקט גמר</a:t>
            </a:r>
            <a:endParaRPr lang="en-US" sz="2000" dirty="0">
              <a:solidFill>
                <a:srgbClr val="FFC000"/>
              </a:solidFill>
            </a:endParaRPr>
          </a:p>
        </p:txBody>
      </p:sp>
      <p:cxnSp>
        <p:nvCxnSpPr>
          <p:cNvPr id="43" name="Straight Connector 7">
            <a:extLst>
              <a:ext uri="{FF2B5EF4-FFF2-40B4-BE49-F238E27FC236}">
                <a16:creationId xmlns:a16="http://schemas.microsoft.com/office/drawing/2014/main" id="{8940F139-8E12-4F2E-AEFB-45AA9191C0B1}"/>
              </a:ext>
            </a:extLst>
          </p:cNvPr>
          <p:cNvCxnSpPr>
            <a:cxnSpLocks/>
          </p:cNvCxnSpPr>
          <p:nvPr/>
        </p:nvCxnSpPr>
        <p:spPr>
          <a:xfrm flipH="1">
            <a:off x="389446" y="1478269"/>
            <a:ext cx="1918252" cy="0"/>
          </a:xfrm>
          <a:prstGeom prst="line">
            <a:avLst/>
          </a:prstGeom>
          <a:ln w="8223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5" name="TextBox 85">
            <a:extLst>
              <a:ext uri="{FF2B5EF4-FFF2-40B4-BE49-F238E27FC236}">
                <a16:creationId xmlns:a16="http://schemas.microsoft.com/office/drawing/2014/main" id="{14D63E2E-9A3C-4298-81E0-0E8266F80998}"/>
              </a:ext>
            </a:extLst>
          </p:cNvPr>
          <p:cNvSpPr txBox="1"/>
          <p:nvPr/>
        </p:nvSpPr>
        <p:spPr>
          <a:xfrm>
            <a:off x="134504" y="1217569"/>
            <a:ext cx="1748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e-IL" dirty="0">
                <a:solidFill>
                  <a:schemeClr val="bg1"/>
                </a:solidFill>
              </a:rPr>
              <a:t>בינלאומית</a:t>
            </a:r>
          </a:p>
          <a:p>
            <a:pPr marL="0" algn="r" defTabSz="914400" rtl="1" eaLnBrk="1" latinLnBrk="0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TextBox 85">
            <a:extLst>
              <a:ext uri="{FF2B5EF4-FFF2-40B4-BE49-F238E27FC236}">
                <a16:creationId xmlns:a16="http://schemas.microsoft.com/office/drawing/2014/main" id="{C4A2C207-8847-4BE9-922A-607F1DFA4303}"/>
              </a:ext>
            </a:extLst>
          </p:cNvPr>
          <p:cNvSpPr txBox="1"/>
          <p:nvPr/>
        </p:nvSpPr>
        <p:spPr>
          <a:xfrm>
            <a:off x="3117441" y="994953"/>
            <a:ext cx="1748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2000" dirty="0">
                <a:solidFill>
                  <a:srgbClr val="FF0000"/>
                </a:solidFill>
              </a:rPr>
              <a:t>פרק יסודות </a:t>
            </a:r>
            <a:r>
              <a:rPr lang="he-IL" sz="2000" dirty="0" err="1">
                <a:solidFill>
                  <a:srgbClr val="FF0000"/>
                </a:solidFill>
              </a:rPr>
              <a:t>הבטל"מ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3" name="Oval 13">
            <a:extLst>
              <a:ext uri="{FF2B5EF4-FFF2-40B4-BE49-F238E27FC236}">
                <a16:creationId xmlns:a16="http://schemas.microsoft.com/office/drawing/2014/main" id="{DFC46365-7647-4A25-A4C7-77A42F3A4095}"/>
              </a:ext>
            </a:extLst>
          </p:cNvPr>
          <p:cNvSpPr/>
          <p:nvPr/>
        </p:nvSpPr>
        <p:spPr>
          <a:xfrm>
            <a:off x="10392712" y="2476737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54" name="TextBox 85">
            <a:extLst>
              <a:ext uri="{FF2B5EF4-FFF2-40B4-BE49-F238E27FC236}">
                <a16:creationId xmlns:a16="http://schemas.microsoft.com/office/drawing/2014/main" id="{C7666729-E729-4075-8AD9-8ED61BCC3BF5}"/>
              </a:ext>
            </a:extLst>
          </p:cNvPr>
          <p:cNvSpPr txBox="1"/>
          <p:nvPr/>
        </p:nvSpPr>
        <p:spPr>
          <a:xfrm>
            <a:off x="9525964" y="2143087"/>
            <a:ext cx="1324778" cy="31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FF0000"/>
                </a:solidFill>
              </a:rPr>
              <a:t>אנגלית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5" name="TextBox 85">
            <a:extLst>
              <a:ext uri="{FF2B5EF4-FFF2-40B4-BE49-F238E27FC236}">
                <a16:creationId xmlns:a16="http://schemas.microsoft.com/office/drawing/2014/main" id="{C472F36A-2005-44D5-9E4C-1A8016E7A3A9}"/>
              </a:ext>
            </a:extLst>
          </p:cNvPr>
          <p:cNvSpPr txBox="1"/>
          <p:nvPr/>
        </p:nvSpPr>
        <p:spPr>
          <a:xfrm>
            <a:off x="6073962" y="3460046"/>
            <a:ext cx="1258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50"/>
                </a:solidFill>
              </a:rPr>
              <a:t>מדינאות ופוליטיקה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56" name="Oval 13">
            <a:extLst>
              <a:ext uri="{FF2B5EF4-FFF2-40B4-BE49-F238E27FC236}">
                <a16:creationId xmlns:a16="http://schemas.microsoft.com/office/drawing/2014/main" id="{B22B2E30-EB27-4564-87E0-63D92606B1EB}"/>
              </a:ext>
            </a:extLst>
          </p:cNvPr>
          <p:cNvSpPr/>
          <p:nvPr/>
        </p:nvSpPr>
        <p:spPr>
          <a:xfrm>
            <a:off x="9736520" y="420402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57" name="TextBox 85">
            <a:extLst>
              <a:ext uri="{FF2B5EF4-FFF2-40B4-BE49-F238E27FC236}">
                <a16:creationId xmlns:a16="http://schemas.microsoft.com/office/drawing/2014/main" id="{7F4958F4-C05B-4C43-A8FB-F0FB918F066A}"/>
              </a:ext>
            </a:extLst>
          </p:cNvPr>
          <p:cNvSpPr txBox="1"/>
          <p:nvPr/>
        </p:nvSpPr>
        <p:spPr>
          <a:xfrm>
            <a:off x="8868632" y="3713543"/>
            <a:ext cx="1258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50"/>
                </a:solidFill>
              </a:rPr>
              <a:t>גישות</a:t>
            </a:r>
          </a:p>
          <a:p>
            <a:pPr marL="0" algn="r" defTabSz="914400" rtl="1" eaLnBrk="1" latinLnBrk="0" hangingPunct="1"/>
            <a:r>
              <a:rPr lang="he-IL" sz="1400" dirty="0">
                <a:solidFill>
                  <a:srgbClr val="00B050"/>
                </a:solidFill>
              </a:rPr>
              <a:t> ואסכולות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58" name="TextBox 85">
            <a:extLst>
              <a:ext uri="{FF2B5EF4-FFF2-40B4-BE49-F238E27FC236}">
                <a16:creationId xmlns:a16="http://schemas.microsoft.com/office/drawing/2014/main" id="{55D8C4D8-51B2-42AA-9538-2F6FCE776294}"/>
              </a:ext>
            </a:extLst>
          </p:cNvPr>
          <p:cNvSpPr txBox="1"/>
          <p:nvPr/>
        </p:nvSpPr>
        <p:spPr>
          <a:xfrm>
            <a:off x="9965356" y="3484471"/>
            <a:ext cx="1258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50"/>
                </a:solidFill>
              </a:rPr>
              <a:t>מיומנויות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59" name="TextBox 85">
            <a:extLst>
              <a:ext uri="{FF2B5EF4-FFF2-40B4-BE49-F238E27FC236}">
                <a16:creationId xmlns:a16="http://schemas.microsoft.com/office/drawing/2014/main" id="{14683D09-3D47-49D1-A97E-FEB376BA15EE}"/>
              </a:ext>
            </a:extLst>
          </p:cNvPr>
          <p:cNvSpPr txBox="1"/>
          <p:nvPr/>
        </p:nvSpPr>
        <p:spPr>
          <a:xfrm>
            <a:off x="10419034" y="2313129"/>
            <a:ext cx="1258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50"/>
                </a:solidFill>
              </a:rPr>
              <a:t>סמינר</a:t>
            </a:r>
          </a:p>
          <a:p>
            <a:pPr marL="0" algn="r" defTabSz="914400" rtl="1" eaLnBrk="1" latinLnBrk="0" hangingPunct="1"/>
            <a:r>
              <a:rPr lang="he-IL" sz="1400" dirty="0">
                <a:solidFill>
                  <a:srgbClr val="00B050"/>
                </a:solidFill>
              </a:rPr>
              <a:t> בחירה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60" name="Oval 13">
            <a:extLst>
              <a:ext uri="{FF2B5EF4-FFF2-40B4-BE49-F238E27FC236}">
                <a16:creationId xmlns:a16="http://schemas.microsoft.com/office/drawing/2014/main" id="{52EDB8BD-F69B-47BE-A1E8-96080F6954DB}"/>
              </a:ext>
            </a:extLst>
          </p:cNvPr>
          <p:cNvSpPr/>
          <p:nvPr/>
        </p:nvSpPr>
        <p:spPr>
          <a:xfrm>
            <a:off x="10246549" y="3532734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1" name="Oval 13">
            <a:extLst>
              <a:ext uri="{FF2B5EF4-FFF2-40B4-BE49-F238E27FC236}">
                <a16:creationId xmlns:a16="http://schemas.microsoft.com/office/drawing/2014/main" id="{553F567E-A7BC-491C-989E-3C409AE7B121}"/>
              </a:ext>
            </a:extLst>
          </p:cNvPr>
          <p:cNvSpPr/>
          <p:nvPr/>
        </p:nvSpPr>
        <p:spPr>
          <a:xfrm>
            <a:off x="10885248" y="2380855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8" name="Oval 13">
            <a:extLst>
              <a:ext uri="{FF2B5EF4-FFF2-40B4-BE49-F238E27FC236}">
                <a16:creationId xmlns:a16="http://schemas.microsoft.com/office/drawing/2014/main" id="{F5FF7E68-763D-4AAC-A24C-DF2CDB4E81C2}"/>
              </a:ext>
            </a:extLst>
          </p:cNvPr>
          <p:cNvSpPr/>
          <p:nvPr/>
        </p:nvSpPr>
        <p:spPr>
          <a:xfrm>
            <a:off x="9291621" y="2502370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id="{98CFE896-D462-42B0-B316-07DF64434C7C}"/>
              </a:ext>
            </a:extLst>
          </p:cNvPr>
          <p:cNvSpPr txBox="1"/>
          <p:nvPr/>
        </p:nvSpPr>
        <p:spPr>
          <a:xfrm>
            <a:off x="7509125" y="2173449"/>
            <a:ext cx="1340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FF0000"/>
                </a:solidFill>
              </a:rPr>
              <a:t>יום עיון איראן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1" name="Oval 13">
            <a:extLst>
              <a:ext uri="{FF2B5EF4-FFF2-40B4-BE49-F238E27FC236}">
                <a16:creationId xmlns:a16="http://schemas.microsoft.com/office/drawing/2014/main" id="{365F72F8-D0C8-45D5-A96E-639E3C2BA060}"/>
              </a:ext>
            </a:extLst>
          </p:cNvPr>
          <p:cNvSpPr/>
          <p:nvPr/>
        </p:nvSpPr>
        <p:spPr>
          <a:xfrm>
            <a:off x="4491382" y="2003234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2" name="TextBox 85">
            <a:extLst>
              <a:ext uri="{FF2B5EF4-FFF2-40B4-BE49-F238E27FC236}">
                <a16:creationId xmlns:a16="http://schemas.microsoft.com/office/drawing/2014/main" id="{72D49CC5-50A6-4FBE-AF38-2D707516D8A6}"/>
              </a:ext>
            </a:extLst>
          </p:cNvPr>
          <p:cNvSpPr txBox="1"/>
          <p:nvPr/>
        </p:nvSpPr>
        <p:spPr>
          <a:xfrm>
            <a:off x="3264256" y="2206188"/>
            <a:ext cx="1324778" cy="31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FF0000"/>
                </a:solidFill>
              </a:rPr>
              <a:t>מפגשי רשת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3" name="Oval 13">
            <a:extLst>
              <a:ext uri="{FF2B5EF4-FFF2-40B4-BE49-F238E27FC236}">
                <a16:creationId xmlns:a16="http://schemas.microsoft.com/office/drawing/2014/main" id="{8324CA0B-E4D6-44E3-BA23-2206B79326EB}"/>
              </a:ext>
            </a:extLst>
          </p:cNvPr>
          <p:cNvSpPr/>
          <p:nvPr/>
        </p:nvSpPr>
        <p:spPr>
          <a:xfrm>
            <a:off x="6343957" y="212860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4" name="TextBox 85">
            <a:extLst>
              <a:ext uri="{FF2B5EF4-FFF2-40B4-BE49-F238E27FC236}">
                <a16:creationId xmlns:a16="http://schemas.microsoft.com/office/drawing/2014/main" id="{CFB45F1F-6D9A-40D2-9665-39DCA90A32F2}"/>
              </a:ext>
            </a:extLst>
          </p:cNvPr>
          <p:cNvSpPr txBox="1"/>
          <p:nvPr/>
        </p:nvSpPr>
        <p:spPr>
          <a:xfrm>
            <a:off x="5070332" y="2223061"/>
            <a:ext cx="1324778" cy="315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FF0000"/>
                </a:solidFill>
              </a:rPr>
              <a:t>סיור משרד החוץ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5" name="Oval 13">
            <a:extLst>
              <a:ext uri="{FF2B5EF4-FFF2-40B4-BE49-F238E27FC236}">
                <a16:creationId xmlns:a16="http://schemas.microsoft.com/office/drawing/2014/main" id="{EE7EBCDF-2D2C-4FC0-86F7-1EE2C6B050C4}"/>
              </a:ext>
            </a:extLst>
          </p:cNvPr>
          <p:cNvSpPr/>
          <p:nvPr/>
        </p:nvSpPr>
        <p:spPr>
          <a:xfrm>
            <a:off x="8515306" y="2459466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6" name="TextBox 85">
            <a:extLst>
              <a:ext uri="{FF2B5EF4-FFF2-40B4-BE49-F238E27FC236}">
                <a16:creationId xmlns:a16="http://schemas.microsoft.com/office/drawing/2014/main" id="{ED507D78-2DB4-42FE-BDE5-4958E8B6383C}"/>
              </a:ext>
            </a:extLst>
          </p:cNvPr>
          <p:cNvSpPr txBox="1"/>
          <p:nvPr/>
        </p:nvSpPr>
        <p:spPr>
          <a:xfrm>
            <a:off x="8835434" y="2620906"/>
            <a:ext cx="13404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FF0000"/>
                </a:solidFill>
              </a:rPr>
              <a:t>סיור צוות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7" name="Oval 13">
            <a:extLst>
              <a:ext uri="{FF2B5EF4-FFF2-40B4-BE49-F238E27FC236}">
                <a16:creationId xmlns:a16="http://schemas.microsoft.com/office/drawing/2014/main" id="{C84AF745-B726-4125-BEB8-3B7BE15DEAF2}"/>
              </a:ext>
            </a:extLst>
          </p:cNvPr>
          <p:cNvSpPr/>
          <p:nvPr/>
        </p:nvSpPr>
        <p:spPr>
          <a:xfrm>
            <a:off x="3893883" y="3261796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8" name="TextBox 85">
            <a:extLst>
              <a:ext uri="{FF2B5EF4-FFF2-40B4-BE49-F238E27FC236}">
                <a16:creationId xmlns:a16="http://schemas.microsoft.com/office/drawing/2014/main" id="{086DCCB9-4CBD-4294-9DDB-D868034F1A4A}"/>
              </a:ext>
            </a:extLst>
          </p:cNvPr>
          <p:cNvSpPr txBox="1"/>
          <p:nvPr/>
        </p:nvSpPr>
        <p:spPr>
          <a:xfrm>
            <a:off x="2262366" y="2899935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50"/>
                </a:solidFill>
              </a:rPr>
              <a:t>אבות האומה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4ACB4168-9DC3-49EE-B77F-18CADC7FD135}"/>
              </a:ext>
            </a:extLst>
          </p:cNvPr>
          <p:cNvSpPr/>
          <p:nvPr/>
        </p:nvSpPr>
        <p:spPr>
          <a:xfrm>
            <a:off x="4066999" y="4147959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TextBox 85">
            <a:extLst>
              <a:ext uri="{FF2B5EF4-FFF2-40B4-BE49-F238E27FC236}">
                <a16:creationId xmlns:a16="http://schemas.microsoft.com/office/drawing/2014/main" id="{6D94C0CB-0511-4E0E-B0AD-FA6003C4799B}"/>
              </a:ext>
            </a:extLst>
          </p:cNvPr>
          <p:cNvSpPr txBox="1"/>
          <p:nvPr/>
        </p:nvSpPr>
        <p:spPr>
          <a:xfrm>
            <a:off x="3364952" y="3775182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F0"/>
                </a:solidFill>
              </a:rPr>
              <a:t>סיורים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7FA3B918-B6A5-47F8-A506-892023AE5D37}"/>
              </a:ext>
            </a:extLst>
          </p:cNvPr>
          <p:cNvSpPr/>
          <p:nvPr/>
        </p:nvSpPr>
        <p:spPr>
          <a:xfrm>
            <a:off x="5475767" y="455309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2" name="TextBox 85">
            <a:extLst>
              <a:ext uri="{FF2B5EF4-FFF2-40B4-BE49-F238E27FC236}">
                <a16:creationId xmlns:a16="http://schemas.microsoft.com/office/drawing/2014/main" id="{D4A215EF-CFB9-43FF-9F9D-3BE2377742DF}"/>
              </a:ext>
            </a:extLst>
          </p:cNvPr>
          <p:cNvSpPr txBox="1"/>
          <p:nvPr/>
        </p:nvSpPr>
        <p:spPr>
          <a:xfrm>
            <a:off x="4430931" y="4471514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F0"/>
                </a:solidFill>
              </a:rPr>
              <a:t>יום עיון שחיתות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73" name="Oval 13">
            <a:extLst>
              <a:ext uri="{FF2B5EF4-FFF2-40B4-BE49-F238E27FC236}">
                <a16:creationId xmlns:a16="http://schemas.microsoft.com/office/drawing/2014/main" id="{E58DBEC3-6429-450C-9B4F-440C271DFC8A}"/>
              </a:ext>
            </a:extLst>
          </p:cNvPr>
          <p:cNvSpPr/>
          <p:nvPr/>
        </p:nvSpPr>
        <p:spPr>
          <a:xfrm>
            <a:off x="6738056" y="456825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4" name="TextBox 85">
            <a:extLst>
              <a:ext uri="{FF2B5EF4-FFF2-40B4-BE49-F238E27FC236}">
                <a16:creationId xmlns:a16="http://schemas.microsoft.com/office/drawing/2014/main" id="{04B44089-8C21-4257-9FAB-485FF6055774}"/>
              </a:ext>
            </a:extLst>
          </p:cNvPr>
          <p:cNvSpPr txBox="1"/>
          <p:nvPr/>
        </p:nvSpPr>
        <p:spPr>
          <a:xfrm>
            <a:off x="4931804" y="5172045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F0"/>
                </a:solidFill>
              </a:rPr>
              <a:t>יום עיון</a:t>
            </a:r>
          </a:p>
          <a:p>
            <a:pPr marL="0" algn="r" defTabSz="914400" rtl="1" eaLnBrk="1" latinLnBrk="0" hangingPunct="1"/>
            <a:r>
              <a:rPr lang="he-IL" sz="1400" dirty="0">
                <a:solidFill>
                  <a:srgbClr val="00B0F0"/>
                </a:solidFill>
              </a:rPr>
              <a:t> סייבר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75" name="Oval 13">
            <a:extLst>
              <a:ext uri="{FF2B5EF4-FFF2-40B4-BE49-F238E27FC236}">
                <a16:creationId xmlns:a16="http://schemas.microsoft.com/office/drawing/2014/main" id="{C8B596FE-A4BE-4F91-8493-D0B553FD400B}"/>
              </a:ext>
            </a:extLst>
          </p:cNvPr>
          <p:cNvSpPr/>
          <p:nvPr/>
        </p:nvSpPr>
        <p:spPr>
          <a:xfrm>
            <a:off x="6005362" y="4983383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6" name="TextBox 85">
            <a:extLst>
              <a:ext uri="{FF2B5EF4-FFF2-40B4-BE49-F238E27FC236}">
                <a16:creationId xmlns:a16="http://schemas.microsoft.com/office/drawing/2014/main" id="{FA9E2BB3-1771-4D2A-A379-7C0847A0943E}"/>
              </a:ext>
            </a:extLst>
          </p:cNvPr>
          <p:cNvSpPr txBox="1"/>
          <p:nvPr/>
        </p:nvSpPr>
        <p:spPr>
          <a:xfrm>
            <a:off x="6050759" y="4782750"/>
            <a:ext cx="1329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00B0F0"/>
                </a:solidFill>
              </a:rPr>
              <a:t>יום עיון</a:t>
            </a:r>
          </a:p>
          <a:p>
            <a:pPr marL="0" algn="r" defTabSz="914400" rtl="1" eaLnBrk="1" latinLnBrk="0" hangingPunct="1"/>
            <a:r>
              <a:rPr lang="he-IL" sz="1400" dirty="0">
                <a:solidFill>
                  <a:srgbClr val="00B0F0"/>
                </a:solidFill>
              </a:rPr>
              <a:t>משפט </a:t>
            </a:r>
            <a:r>
              <a:rPr lang="he-IL" sz="1400" dirty="0" err="1">
                <a:solidFill>
                  <a:srgbClr val="00B0F0"/>
                </a:solidFill>
              </a:rPr>
              <a:t>בינל"א</a:t>
            </a:r>
            <a:endParaRPr lang="en-US" sz="1400" dirty="0">
              <a:solidFill>
                <a:srgbClr val="00B0F0"/>
              </a:solidFill>
            </a:endParaRPr>
          </a:p>
        </p:txBody>
      </p:sp>
      <p:sp>
        <p:nvSpPr>
          <p:cNvPr id="77" name="Oval 13">
            <a:extLst>
              <a:ext uri="{FF2B5EF4-FFF2-40B4-BE49-F238E27FC236}">
                <a16:creationId xmlns:a16="http://schemas.microsoft.com/office/drawing/2014/main" id="{8EA2226B-3EEC-4115-8913-0CA7E5A9523D}"/>
              </a:ext>
            </a:extLst>
          </p:cNvPr>
          <p:cNvSpPr/>
          <p:nvPr/>
        </p:nvSpPr>
        <p:spPr>
          <a:xfrm>
            <a:off x="4409210" y="5282749"/>
            <a:ext cx="306388" cy="280301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1" name="TextBox 85">
            <a:extLst>
              <a:ext uri="{FF2B5EF4-FFF2-40B4-BE49-F238E27FC236}">
                <a16:creationId xmlns:a16="http://schemas.microsoft.com/office/drawing/2014/main" id="{4F7C09C5-3301-454E-ADC2-25A48ABCC6C9}"/>
              </a:ext>
            </a:extLst>
          </p:cNvPr>
          <p:cNvSpPr txBox="1"/>
          <p:nvPr/>
        </p:nvSpPr>
        <p:spPr>
          <a:xfrm>
            <a:off x="3023369" y="5341338"/>
            <a:ext cx="14414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>
                <a:solidFill>
                  <a:srgbClr val="FFC000"/>
                </a:solidFill>
              </a:rPr>
              <a:t>סיורי </a:t>
            </a:r>
            <a:r>
              <a:rPr lang="he-IL" sz="1400" dirty="0" err="1">
                <a:solidFill>
                  <a:srgbClr val="FFC000"/>
                </a:solidFill>
              </a:rPr>
              <a:t>בטל"מ</a:t>
            </a:r>
            <a:endParaRPr lang="en-US" sz="1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1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מלבן: פינות מעוגלות 35">
            <a:extLst>
              <a:ext uri="{FF2B5EF4-FFF2-40B4-BE49-F238E27FC236}">
                <a16:creationId xmlns:a16="http://schemas.microsoft.com/office/drawing/2014/main" id="{661A1A55-7249-425C-97D9-A84480ED3E58}"/>
              </a:ext>
            </a:extLst>
          </p:cNvPr>
          <p:cNvSpPr/>
          <p:nvPr/>
        </p:nvSpPr>
        <p:spPr>
          <a:xfrm>
            <a:off x="3165822" y="1876481"/>
            <a:ext cx="6438414" cy="2950569"/>
          </a:xfrm>
          <a:prstGeom prst="roundRect">
            <a:avLst/>
          </a:prstGeom>
          <a:noFill/>
          <a:ln w="1619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– מרכיבי הביטחון הלאומי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996" y="708058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  <a:stCxn id="61" idx="1"/>
          </p:cNvCxnSpPr>
          <p:nvPr/>
        </p:nvCxnSpPr>
        <p:spPr>
          <a:xfrm flipH="1">
            <a:off x="6339520" y="6256709"/>
            <a:ext cx="1062512" cy="32442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8" name="מלבן 47">
            <a:extLst>
              <a:ext uri="{FF2B5EF4-FFF2-40B4-BE49-F238E27FC236}">
                <a16:creationId xmlns:a16="http://schemas.microsoft.com/office/drawing/2014/main" id="{4B2045C8-FC77-453F-A8AB-0543B57C5C8E}"/>
              </a:ext>
            </a:extLst>
          </p:cNvPr>
          <p:cNvSpPr/>
          <p:nvPr/>
        </p:nvSpPr>
        <p:spPr>
          <a:xfrm>
            <a:off x="9380220" y="5991973"/>
            <a:ext cx="1315720" cy="50090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dirty="0">
                <a:solidFill>
                  <a:schemeClr val="bg1"/>
                </a:solidFill>
              </a:rPr>
              <a:t>   </a:t>
            </a:r>
            <a:r>
              <a:rPr lang="he-IL" dirty="0" err="1">
                <a:solidFill>
                  <a:schemeClr val="bg1"/>
                </a:solidFill>
              </a:rPr>
              <a:t>דיגיטל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4" name="Straight Connector 7">
            <a:extLst>
              <a:ext uri="{FF2B5EF4-FFF2-40B4-BE49-F238E27FC236}">
                <a16:creationId xmlns:a16="http://schemas.microsoft.com/office/drawing/2014/main" id="{16420BEE-FBE6-465C-9D25-60CB9F305102}"/>
              </a:ext>
            </a:extLst>
          </p:cNvPr>
          <p:cNvCxnSpPr>
            <a:cxnSpLocks/>
          </p:cNvCxnSpPr>
          <p:nvPr/>
        </p:nvCxnSpPr>
        <p:spPr>
          <a:xfrm flipH="1">
            <a:off x="389446" y="1478269"/>
            <a:ext cx="1918252" cy="0"/>
          </a:xfrm>
          <a:prstGeom prst="line">
            <a:avLst/>
          </a:prstGeom>
          <a:ln w="8223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TextBox 85">
            <a:extLst>
              <a:ext uri="{FF2B5EF4-FFF2-40B4-BE49-F238E27FC236}">
                <a16:creationId xmlns:a16="http://schemas.microsoft.com/office/drawing/2014/main" id="{5A0573DC-E033-470D-95C9-E26EB4ED6058}"/>
              </a:ext>
            </a:extLst>
          </p:cNvPr>
          <p:cNvSpPr txBox="1"/>
          <p:nvPr/>
        </p:nvSpPr>
        <p:spPr>
          <a:xfrm>
            <a:off x="134504" y="1217569"/>
            <a:ext cx="1748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e-IL" dirty="0">
                <a:solidFill>
                  <a:schemeClr val="bg1"/>
                </a:solidFill>
              </a:rPr>
              <a:t>בינלאומית</a:t>
            </a:r>
          </a:p>
          <a:p>
            <a:pPr marL="0" algn="r" defTabSz="914400" rtl="1" eaLnBrk="1" latinLnBrk="0" hangingPunct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2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מלבן: פינות מעוגלות 35">
            <a:extLst>
              <a:ext uri="{FF2B5EF4-FFF2-40B4-BE49-F238E27FC236}">
                <a16:creationId xmlns:a16="http://schemas.microsoft.com/office/drawing/2014/main" id="{661A1A55-7249-425C-97D9-A84480ED3E58}"/>
              </a:ext>
            </a:extLst>
          </p:cNvPr>
          <p:cNvSpPr/>
          <p:nvPr/>
        </p:nvSpPr>
        <p:spPr>
          <a:xfrm>
            <a:off x="3165822" y="1876481"/>
            <a:ext cx="6438414" cy="2950569"/>
          </a:xfrm>
          <a:prstGeom prst="roundRect">
            <a:avLst/>
          </a:prstGeom>
          <a:noFill/>
          <a:ln w="1619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שנת הלימודים </a:t>
            </a:r>
            <a:r>
              <a:rPr lang="he-IL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 מחזור מ"ח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996" y="708058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3953790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109266" y="3057616"/>
            <a:ext cx="336634" cy="310340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85083" y="1594978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604" y="3868789"/>
            <a:ext cx="268975" cy="269510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126018" y="4742267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  <a:stCxn id="61" idx="1"/>
          </p:cNvCxnSpPr>
          <p:nvPr/>
        </p:nvCxnSpPr>
        <p:spPr>
          <a:xfrm flipH="1">
            <a:off x="6339520" y="6256709"/>
            <a:ext cx="1062512" cy="32442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8" name="מלבן 47">
            <a:extLst>
              <a:ext uri="{FF2B5EF4-FFF2-40B4-BE49-F238E27FC236}">
                <a16:creationId xmlns:a16="http://schemas.microsoft.com/office/drawing/2014/main" id="{4B2045C8-FC77-453F-A8AB-0543B57C5C8E}"/>
              </a:ext>
            </a:extLst>
          </p:cNvPr>
          <p:cNvSpPr/>
          <p:nvPr/>
        </p:nvSpPr>
        <p:spPr>
          <a:xfrm>
            <a:off x="9380220" y="5991973"/>
            <a:ext cx="1315720" cy="50090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dirty="0">
                <a:solidFill>
                  <a:schemeClr val="bg1"/>
                </a:solidFill>
              </a:rPr>
              <a:t>   </a:t>
            </a:r>
            <a:r>
              <a:rPr lang="he-IL" dirty="0" err="1">
                <a:solidFill>
                  <a:schemeClr val="bg1"/>
                </a:solidFill>
              </a:rPr>
              <a:t>דיגיטל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4" name="Straight Connector 7">
            <a:extLst>
              <a:ext uri="{FF2B5EF4-FFF2-40B4-BE49-F238E27FC236}">
                <a16:creationId xmlns:a16="http://schemas.microsoft.com/office/drawing/2014/main" id="{16420BEE-FBE6-465C-9D25-60CB9F305102}"/>
              </a:ext>
            </a:extLst>
          </p:cNvPr>
          <p:cNvCxnSpPr>
            <a:cxnSpLocks/>
          </p:cNvCxnSpPr>
          <p:nvPr/>
        </p:nvCxnSpPr>
        <p:spPr>
          <a:xfrm flipH="1">
            <a:off x="389446" y="1478269"/>
            <a:ext cx="1918252" cy="0"/>
          </a:xfrm>
          <a:prstGeom prst="line">
            <a:avLst/>
          </a:prstGeom>
          <a:ln w="8223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TextBox 85">
            <a:extLst>
              <a:ext uri="{FF2B5EF4-FFF2-40B4-BE49-F238E27FC236}">
                <a16:creationId xmlns:a16="http://schemas.microsoft.com/office/drawing/2014/main" id="{5A0573DC-E033-470D-95C9-E26EB4ED6058}"/>
              </a:ext>
            </a:extLst>
          </p:cNvPr>
          <p:cNvSpPr txBox="1"/>
          <p:nvPr/>
        </p:nvSpPr>
        <p:spPr>
          <a:xfrm>
            <a:off x="134504" y="1217569"/>
            <a:ext cx="1748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e-IL" dirty="0">
                <a:solidFill>
                  <a:schemeClr val="bg1"/>
                </a:solidFill>
              </a:rPr>
              <a:t>בינלאומית</a:t>
            </a:r>
          </a:p>
          <a:p>
            <a:pPr marL="0" algn="r" defTabSz="914400" rtl="1" eaLnBrk="1" latinLnBrk="0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תרשים זרימה: מחבר 33">
            <a:extLst>
              <a:ext uri="{FF2B5EF4-FFF2-40B4-BE49-F238E27FC236}">
                <a16:creationId xmlns:a16="http://schemas.microsoft.com/office/drawing/2014/main" id="{D1A61154-2856-4B15-A53F-2997DAA5D244}"/>
              </a:ext>
            </a:extLst>
          </p:cNvPr>
          <p:cNvSpPr/>
          <p:nvPr/>
        </p:nvSpPr>
        <p:spPr>
          <a:xfrm>
            <a:off x="2701310" y="1298274"/>
            <a:ext cx="690292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3" name="מלבן 52">
            <a:extLst>
              <a:ext uri="{FF2B5EF4-FFF2-40B4-BE49-F238E27FC236}">
                <a16:creationId xmlns:a16="http://schemas.microsoft.com/office/drawing/2014/main" id="{1667C2CD-9DAE-4091-87DC-6A52E603C7EA}"/>
              </a:ext>
            </a:extLst>
          </p:cNvPr>
          <p:cNvSpPr/>
          <p:nvPr/>
        </p:nvSpPr>
        <p:spPr>
          <a:xfrm>
            <a:off x="9255760" y="5279960"/>
            <a:ext cx="1440180" cy="50090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>
                <a:solidFill>
                  <a:schemeClr val="bg1"/>
                </a:solidFill>
              </a:rPr>
              <a:t> אסטרטגיה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6" name="Oval 13">
            <a:extLst>
              <a:ext uri="{FF2B5EF4-FFF2-40B4-BE49-F238E27FC236}">
                <a16:creationId xmlns:a16="http://schemas.microsoft.com/office/drawing/2014/main" id="{943D0E2B-FFBA-401F-A38E-40807331048B}"/>
              </a:ext>
            </a:extLst>
          </p:cNvPr>
          <p:cNvSpPr/>
          <p:nvPr/>
        </p:nvSpPr>
        <p:spPr>
          <a:xfrm>
            <a:off x="3019344" y="4398164"/>
            <a:ext cx="292956" cy="32442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58" name="Oval 13">
            <a:extLst>
              <a:ext uri="{FF2B5EF4-FFF2-40B4-BE49-F238E27FC236}">
                <a16:creationId xmlns:a16="http://schemas.microsoft.com/office/drawing/2014/main" id="{1FE713EC-2D94-4416-8C7C-D64956154054}"/>
              </a:ext>
            </a:extLst>
          </p:cNvPr>
          <p:cNvSpPr/>
          <p:nvPr/>
        </p:nvSpPr>
        <p:spPr>
          <a:xfrm>
            <a:off x="9475878" y="3219830"/>
            <a:ext cx="292956" cy="32442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2" name="Oval 13">
            <a:extLst>
              <a:ext uri="{FF2B5EF4-FFF2-40B4-BE49-F238E27FC236}">
                <a16:creationId xmlns:a16="http://schemas.microsoft.com/office/drawing/2014/main" id="{6B55B0B1-6F0E-4034-AA31-4B38C62524F1}"/>
              </a:ext>
            </a:extLst>
          </p:cNvPr>
          <p:cNvSpPr/>
          <p:nvPr/>
        </p:nvSpPr>
        <p:spPr>
          <a:xfrm>
            <a:off x="8142679" y="1653690"/>
            <a:ext cx="292956" cy="324428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3" name="Oval 13">
            <a:extLst>
              <a:ext uri="{FF2B5EF4-FFF2-40B4-BE49-F238E27FC236}">
                <a16:creationId xmlns:a16="http://schemas.microsoft.com/office/drawing/2014/main" id="{C378FD4A-9968-40C4-9734-04B4537A59AE}"/>
              </a:ext>
            </a:extLst>
          </p:cNvPr>
          <p:cNvSpPr/>
          <p:nvPr/>
        </p:nvSpPr>
        <p:spPr>
          <a:xfrm>
            <a:off x="4533698" y="1736097"/>
            <a:ext cx="292956" cy="324428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5" name="Oval 13">
            <a:extLst>
              <a:ext uri="{FF2B5EF4-FFF2-40B4-BE49-F238E27FC236}">
                <a16:creationId xmlns:a16="http://schemas.microsoft.com/office/drawing/2014/main" id="{300A7782-7DD5-4D63-AB37-21D5267A2D00}"/>
              </a:ext>
            </a:extLst>
          </p:cNvPr>
          <p:cNvSpPr/>
          <p:nvPr/>
        </p:nvSpPr>
        <p:spPr>
          <a:xfrm>
            <a:off x="3001224" y="3057616"/>
            <a:ext cx="292956" cy="324428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6" name="Oval 13">
            <a:extLst>
              <a:ext uri="{FF2B5EF4-FFF2-40B4-BE49-F238E27FC236}">
                <a16:creationId xmlns:a16="http://schemas.microsoft.com/office/drawing/2014/main" id="{FD1AA9DA-D2FA-457D-B033-FBBCF1DB2E43}"/>
              </a:ext>
            </a:extLst>
          </p:cNvPr>
          <p:cNvSpPr/>
          <p:nvPr/>
        </p:nvSpPr>
        <p:spPr>
          <a:xfrm>
            <a:off x="3012373" y="3841330"/>
            <a:ext cx="292956" cy="324428"/>
          </a:xfrm>
          <a:prstGeom prst="ellipse">
            <a:avLst/>
          </a:prstGeom>
          <a:solidFill>
            <a:schemeClr val="bg1">
              <a:lumMod val="5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7" name="Oval 13">
            <a:extLst>
              <a:ext uri="{FF2B5EF4-FFF2-40B4-BE49-F238E27FC236}">
                <a16:creationId xmlns:a16="http://schemas.microsoft.com/office/drawing/2014/main" id="{326476A6-E3FD-4E55-87F8-CA43809C5A67}"/>
              </a:ext>
            </a:extLst>
          </p:cNvPr>
          <p:cNvSpPr/>
          <p:nvPr/>
        </p:nvSpPr>
        <p:spPr>
          <a:xfrm>
            <a:off x="6759099" y="3065895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C6CE3916-399C-42D7-8DF1-076B5CE91845}"/>
              </a:ext>
            </a:extLst>
          </p:cNvPr>
          <p:cNvSpPr/>
          <p:nvPr/>
        </p:nvSpPr>
        <p:spPr>
          <a:xfrm>
            <a:off x="8240331" y="4382701"/>
            <a:ext cx="292956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26A713AA-D0D1-4A8C-A416-EB9CBED16EFE}"/>
              </a:ext>
            </a:extLst>
          </p:cNvPr>
          <p:cNvSpPr/>
          <p:nvPr/>
        </p:nvSpPr>
        <p:spPr>
          <a:xfrm>
            <a:off x="8208114" y="3219478"/>
            <a:ext cx="268975" cy="269510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Oval 13">
            <a:extLst>
              <a:ext uri="{FF2B5EF4-FFF2-40B4-BE49-F238E27FC236}">
                <a16:creationId xmlns:a16="http://schemas.microsoft.com/office/drawing/2014/main" id="{83D254BF-E015-417C-921E-589322591E45}"/>
              </a:ext>
            </a:extLst>
          </p:cNvPr>
          <p:cNvSpPr/>
          <p:nvPr/>
        </p:nvSpPr>
        <p:spPr>
          <a:xfrm>
            <a:off x="5693985" y="3079092"/>
            <a:ext cx="336634" cy="310340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91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מלבן: פינות מעוגלות 35">
            <a:extLst>
              <a:ext uri="{FF2B5EF4-FFF2-40B4-BE49-F238E27FC236}">
                <a16:creationId xmlns:a16="http://schemas.microsoft.com/office/drawing/2014/main" id="{661A1A55-7249-425C-97D9-A84480ED3E58}"/>
              </a:ext>
            </a:extLst>
          </p:cNvPr>
          <p:cNvSpPr/>
          <p:nvPr/>
        </p:nvSpPr>
        <p:spPr>
          <a:xfrm>
            <a:off x="3165822" y="1876481"/>
            <a:ext cx="6438414" cy="2950569"/>
          </a:xfrm>
          <a:prstGeom prst="roundRect">
            <a:avLst/>
          </a:prstGeom>
          <a:noFill/>
          <a:ln w="1619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שנת הלימודים </a:t>
            </a:r>
            <a:r>
              <a:rPr lang="he-IL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 מחזור מ"ח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996" y="708058"/>
            <a:ext cx="7551317" cy="5362749"/>
          </a:xfrm>
          <a:prstGeom prst="rect">
            <a:avLst/>
          </a:prstGeom>
        </p:spPr>
      </p:pic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  <a:stCxn id="61" idx="1"/>
          </p:cNvCxnSpPr>
          <p:nvPr/>
        </p:nvCxnSpPr>
        <p:spPr>
          <a:xfrm flipH="1">
            <a:off x="6339520" y="6256709"/>
            <a:ext cx="1062512" cy="32442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8" name="מלבן 47">
            <a:extLst>
              <a:ext uri="{FF2B5EF4-FFF2-40B4-BE49-F238E27FC236}">
                <a16:creationId xmlns:a16="http://schemas.microsoft.com/office/drawing/2014/main" id="{4B2045C8-FC77-453F-A8AB-0543B57C5C8E}"/>
              </a:ext>
            </a:extLst>
          </p:cNvPr>
          <p:cNvSpPr/>
          <p:nvPr/>
        </p:nvSpPr>
        <p:spPr>
          <a:xfrm>
            <a:off x="9380220" y="5991973"/>
            <a:ext cx="1315720" cy="50090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/>
            <a:r>
              <a:rPr lang="he-IL" dirty="0">
                <a:solidFill>
                  <a:schemeClr val="bg1"/>
                </a:solidFill>
              </a:rPr>
              <a:t>     </a:t>
            </a:r>
            <a:r>
              <a:rPr lang="he-IL" dirty="0" err="1">
                <a:solidFill>
                  <a:schemeClr val="bg1"/>
                </a:solidFill>
              </a:rPr>
              <a:t>דיגיטל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4" name="Straight Connector 7">
            <a:extLst>
              <a:ext uri="{FF2B5EF4-FFF2-40B4-BE49-F238E27FC236}">
                <a16:creationId xmlns:a16="http://schemas.microsoft.com/office/drawing/2014/main" id="{16420BEE-FBE6-465C-9D25-60CB9F305102}"/>
              </a:ext>
            </a:extLst>
          </p:cNvPr>
          <p:cNvCxnSpPr>
            <a:cxnSpLocks/>
          </p:cNvCxnSpPr>
          <p:nvPr/>
        </p:nvCxnSpPr>
        <p:spPr>
          <a:xfrm flipH="1">
            <a:off x="389446" y="1478269"/>
            <a:ext cx="1918252" cy="0"/>
          </a:xfrm>
          <a:prstGeom prst="line">
            <a:avLst/>
          </a:prstGeom>
          <a:ln w="82232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5" name="TextBox 85">
            <a:extLst>
              <a:ext uri="{FF2B5EF4-FFF2-40B4-BE49-F238E27FC236}">
                <a16:creationId xmlns:a16="http://schemas.microsoft.com/office/drawing/2014/main" id="{5A0573DC-E033-470D-95C9-E26EB4ED6058}"/>
              </a:ext>
            </a:extLst>
          </p:cNvPr>
          <p:cNvSpPr txBox="1"/>
          <p:nvPr/>
        </p:nvSpPr>
        <p:spPr>
          <a:xfrm>
            <a:off x="134504" y="1217569"/>
            <a:ext cx="17481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e-IL" dirty="0">
                <a:solidFill>
                  <a:schemeClr val="bg1"/>
                </a:solidFill>
              </a:rPr>
              <a:t>בינלאומית</a:t>
            </a:r>
          </a:p>
          <a:p>
            <a:pPr marL="0" algn="r" defTabSz="914400" rtl="1" eaLnBrk="1" latinLnBrk="0" hangingPunct="1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תרשים זרימה: מחבר 33">
            <a:extLst>
              <a:ext uri="{FF2B5EF4-FFF2-40B4-BE49-F238E27FC236}">
                <a16:creationId xmlns:a16="http://schemas.microsoft.com/office/drawing/2014/main" id="{D1A61154-2856-4B15-A53F-2997DAA5D244}"/>
              </a:ext>
            </a:extLst>
          </p:cNvPr>
          <p:cNvSpPr/>
          <p:nvPr/>
        </p:nvSpPr>
        <p:spPr>
          <a:xfrm>
            <a:off x="2701310" y="1298274"/>
            <a:ext cx="690292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3" name="מלבן 52">
            <a:extLst>
              <a:ext uri="{FF2B5EF4-FFF2-40B4-BE49-F238E27FC236}">
                <a16:creationId xmlns:a16="http://schemas.microsoft.com/office/drawing/2014/main" id="{1667C2CD-9DAE-4091-87DC-6A52E603C7EA}"/>
              </a:ext>
            </a:extLst>
          </p:cNvPr>
          <p:cNvSpPr/>
          <p:nvPr/>
        </p:nvSpPr>
        <p:spPr>
          <a:xfrm>
            <a:off x="9255760" y="5279960"/>
            <a:ext cx="1440180" cy="50090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he-IL" dirty="0">
                <a:solidFill>
                  <a:schemeClr val="bg1"/>
                </a:solidFill>
              </a:rPr>
              <a:t> אסטרטגיה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F3057CD3-DCF2-47C6-B32D-770028775DDC}"/>
              </a:ext>
            </a:extLst>
          </p:cNvPr>
          <p:cNvSpPr/>
          <p:nvPr/>
        </p:nvSpPr>
        <p:spPr>
          <a:xfrm>
            <a:off x="5577291" y="1539203"/>
            <a:ext cx="531278" cy="496076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2" name="Oval 13">
            <a:extLst>
              <a:ext uri="{FF2B5EF4-FFF2-40B4-BE49-F238E27FC236}">
                <a16:creationId xmlns:a16="http://schemas.microsoft.com/office/drawing/2014/main" id="{09E8BD04-FBCD-48E4-8473-963E93CAD33E}"/>
              </a:ext>
            </a:extLst>
          </p:cNvPr>
          <p:cNvSpPr/>
          <p:nvPr/>
        </p:nvSpPr>
        <p:spPr>
          <a:xfrm>
            <a:off x="7163091" y="2163714"/>
            <a:ext cx="581769" cy="551206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3" name="Oval 13">
            <a:extLst>
              <a:ext uri="{FF2B5EF4-FFF2-40B4-BE49-F238E27FC236}">
                <a16:creationId xmlns:a16="http://schemas.microsoft.com/office/drawing/2014/main" id="{13143EB7-F08B-4F8A-9E7D-63FE305AA343}"/>
              </a:ext>
            </a:extLst>
          </p:cNvPr>
          <p:cNvSpPr/>
          <p:nvPr/>
        </p:nvSpPr>
        <p:spPr>
          <a:xfrm>
            <a:off x="8002966" y="3059668"/>
            <a:ext cx="579403" cy="56597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4" name="Oval 13">
            <a:extLst>
              <a:ext uri="{FF2B5EF4-FFF2-40B4-BE49-F238E27FC236}">
                <a16:creationId xmlns:a16="http://schemas.microsoft.com/office/drawing/2014/main" id="{CF9E2AB9-45F7-4AE2-934C-DC5C3B87CDAA}"/>
              </a:ext>
            </a:extLst>
          </p:cNvPr>
          <p:cNvSpPr/>
          <p:nvPr/>
        </p:nvSpPr>
        <p:spPr>
          <a:xfrm>
            <a:off x="9584743" y="4362675"/>
            <a:ext cx="527943" cy="52641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5" name="Oval 13">
            <a:extLst>
              <a:ext uri="{FF2B5EF4-FFF2-40B4-BE49-F238E27FC236}">
                <a16:creationId xmlns:a16="http://schemas.microsoft.com/office/drawing/2014/main" id="{10FD2033-D850-46D1-BC56-622EC7480CCD}"/>
              </a:ext>
            </a:extLst>
          </p:cNvPr>
          <p:cNvSpPr/>
          <p:nvPr/>
        </p:nvSpPr>
        <p:spPr>
          <a:xfrm>
            <a:off x="11272481" y="812153"/>
            <a:ext cx="406255" cy="44257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6" name="Oval 13">
            <a:extLst>
              <a:ext uri="{FF2B5EF4-FFF2-40B4-BE49-F238E27FC236}">
                <a16:creationId xmlns:a16="http://schemas.microsoft.com/office/drawing/2014/main" id="{8E5B9395-6687-4F36-A63F-D4D26E297A0A}"/>
              </a:ext>
            </a:extLst>
          </p:cNvPr>
          <p:cNvSpPr/>
          <p:nvPr/>
        </p:nvSpPr>
        <p:spPr>
          <a:xfrm>
            <a:off x="11253771" y="1478269"/>
            <a:ext cx="424965" cy="442574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1" name="Oval 13">
            <a:extLst>
              <a:ext uri="{FF2B5EF4-FFF2-40B4-BE49-F238E27FC236}">
                <a16:creationId xmlns:a16="http://schemas.microsoft.com/office/drawing/2014/main" id="{675FCEE7-A0C4-4FB2-987F-BF75DAB027C7}"/>
              </a:ext>
            </a:extLst>
          </p:cNvPr>
          <p:cNvSpPr/>
          <p:nvPr/>
        </p:nvSpPr>
        <p:spPr>
          <a:xfrm>
            <a:off x="11238765" y="2238055"/>
            <a:ext cx="424966" cy="436486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2" name="Oval 13">
            <a:extLst>
              <a:ext uri="{FF2B5EF4-FFF2-40B4-BE49-F238E27FC236}">
                <a16:creationId xmlns:a16="http://schemas.microsoft.com/office/drawing/2014/main" id="{B0F9458B-510E-48AD-A5E2-3379C708099A}"/>
              </a:ext>
            </a:extLst>
          </p:cNvPr>
          <p:cNvSpPr/>
          <p:nvPr/>
        </p:nvSpPr>
        <p:spPr>
          <a:xfrm>
            <a:off x="11252380" y="3119370"/>
            <a:ext cx="426356" cy="43648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83" name="TextBox 85">
            <a:extLst>
              <a:ext uri="{FF2B5EF4-FFF2-40B4-BE49-F238E27FC236}">
                <a16:creationId xmlns:a16="http://schemas.microsoft.com/office/drawing/2014/main" id="{A9438A82-8934-4FFA-8DD0-37A989A04530}"/>
              </a:ext>
            </a:extLst>
          </p:cNvPr>
          <p:cNvSpPr txBox="1"/>
          <p:nvPr/>
        </p:nvSpPr>
        <p:spPr>
          <a:xfrm>
            <a:off x="9774697" y="702551"/>
            <a:ext cx="1464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מחקרי 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4" name="TextBox 85">
            <a:extLst>
              <a:ext uri="{FF2B5EF4-FFF2-40B4-BE49-F238E27FC236}">
                <a16:creationId xmlns:a16="http://schemas.microsoft.com/office/drawing/2014/main" id="{CCA0E56E-DC78-4ABE-848C-2B36F48B827A}"/>
              </a:ext>
            </a:extLst>
          </p:cNvPr>
          <p:cNvSpPr txBox="1"/>
          <p:nvPr/>
        </p:nvSpPr>
        <p:spPr>
          <a:xfrm>
            <a:off x="8626538" y="1520349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92D050"/>
                </a:solidFill>
              </a:rPr>
              <a:t>סימולציה מדינית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85" name="TextBox 85">
            <a:extLst>
              <a:ext uri="{FF2B5EF4-FFF2-40B4-BE49-F238E27FC236}">
                <a16:creationId xmlns:a16="http://schemas.microsoft.com/office/drawing/2014/main" id="{1E7BC458-0CA4-4D79-9400-F20E14E3D34B}"/>
              </a:ext>
            </a:extLst>
          </p:cNvPr>
          <p:cNvSpPr txBox="1"/>
          <p:nvPr/>
        </p:nvSpPr>
        <p:spPr>
          <a:xfrm>
            <a:off x="9936660" y="2181360"/>
            <a:ext cx="1315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סמינר 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מחקרי מזרח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87" name="TextBox 85">
            <a:extLst>
              <a:ext uri="{FF2B5EF4-FFF2-40B4-BE49-F238E27FC236}">
                <a16:creationId xmlns:a16="http://schemas.microsoft.com/office/drawing/2014/main" id="{470A6B25-675B-48F8-8BC4-7A579278339F}"/>
              </a:ext>
            </a:extLst>
          </p:cNvPr>
          <p:cNvSpPr txBox="1"/>
          <p:nvPr/>
        </p:nvSpPr>
        <p:spPr>
          <a:xfrm>
            <a:off x="9878875" y="3028982"/>
            <a:ext cx="1315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מחקרי ארה"ב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515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תמונה 38">
            <a:extLst>
              <a:ext uri="{FF2B5EF4-FFF2-40B4-BE49-F238E27FC236}">
                <a16:creationId xmlns:a16="http://schemas.microsoft.com/office/drawing/2014/main" id="{99EEED78-CD32-4B68-9BC4-8C262A683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6120">
            <a:off x="1639358" y="2696345"/>
            <a:ext cx="9200154" cy="1610809"/>
          </a:xfrm>
          <a:prstGeom prst="rect">
            <a:avLst/>
          </a:prstGeom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מתודות למידה</a:t>
            </a:r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id="{04BE711B-4B2D-4465-A426-9EF715DA8E2D}"/>
              </a:ext>
            </a:extLst>
          </p:cNvPr>
          <p:cNvSpPr txBox="1"/>
          <p:nvPr/>
        </p:nvSpPr>
        <p:spPr>
          <a:xfrm>
            <a:off x="250437" y="300409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צוות</a:t>
            </a:r>
            <a:endParaRPr lang="en-US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1A38E8B2-79ED-4F27-AAC7-C9549E4D73DF}"/>
              </a:ext>
            </a:extLst>
          </p:cNvPr>
          <p:cNvSpPr txBox="1"/>
          <p:nvPr/>
        </p:nvSpPr>
        <p:spPr>
          <a:xfrm>
            <a:off x="167447" y="540192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אינטגרטיבי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42BF740F-862C-4CAE-9887-4C033FE79D3B}"/>
              </a:ext>
            </a:extLst>
          </p:cNvPr>
          <p:cNvSpPr txBox="1"/>
          <p:nvPr/>
        </p:nvSpPr>
        <p:spPr>
          <a:xfrm>
            <a:off x="349928" y="4087572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ציוות </a:t>
            </a:r>
            <a:endParaRPr lang="en-US" dirty="0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426725" y="45104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אישי </a:t>
            </a:r>
            <a:endParaRPr lang="en-US" dirty="0"/>
          </a:p>
        </p:txBody>
      </p:sp>
      <p:sp>
        <p:nvSpPr>
          <p:cNvPr id="53" name="TextBox 85">
            <a:extLst>
              <a:ext uri="{FF2B5EF4-FFF2-40B4-BE49-F238E27FC236}">
                <a16:creationId xmlns:a16="http://schemas.microsoft.com/office/drawing/2014/main" id="{3EDE3739-899C-42C5-A640-03A403B9FF07}"/>
              </a:ext>
            </a:extLst>
          </p:cNvPr>
          <p:cNvSpPr txBox="1"/>
          <p:nvPr/>
        </p:nvSpPr>
        <p:spPr>
          <a:xfrm flipH="1">
            <a:off x="-297583" y="1679561"/>
            <a:ext cx="241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 מליאה</a:t>
            </a:r>
            <a:endParaRPr lang="en-US" dirty="0"/>
          </a:p>
        </p:txBody>
      </p:sp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85E113CA-922B-4383-830B-E3778073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65" y="2632225"/>
            <a:ext cx="883213" cy="8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id="{9FECE55D-C72F-4FEF-BA13-060190B6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746" y="366240"/>
            <a:ext cx="712100" cy="71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>
            <a:extLst>
              <a:ext uri="{FF2B5EF4-FFF2-40B4-BE49-F238E27FC236}">
                <a16:creationId xmlns:a16="http://schemas.microsoft.com/office/drawing/2014/main" id="{61782A89-21DA-4DE7-929C-E5C3CFF67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17" y="4863206"/>
            <a:ext cx="905042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>
            <a:extLst>
              <a:ext uri="{FF2B5EF4-FFF2-40B4-BE49-F238E27FC236}">
                <a16:creationId xmlns:a16="http://schemas.microsoft.com/office/drawing/2014/main" id="{851F46E5-129A-4C82-9CF3-5C02AC55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26" y="1078218"/>
            <a:ext cx="1089521" cy="108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id="{90ECF08A-8EEF-4E1A-BC78-B3175F535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7738" y="820376"/>
            <a:ext cx="7551317" cy="5362749"/>
          </a:xfrm>
          <a:prstGeom prst="rect">
            <a:avLst/>
          </a:prstGeom>
        </p:spPr>
      </p:pic>
      <p:sp>
        <p:nvSpPr>
          <p:cNvPr id="43" name="תרשים זרימה: מחבר 42">
            <a:extLst>
              <a:ext uri="{FF2B5EF4-FFF2-40B4-BE49-F238E27FC236}">
                <a16:creationId xmlns:a16="http://schemas.microsoft.com/office/drawing/2014/main" id="{C8273834-CE78-4D1A-8CFE-8F68F94182FD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6" name="Picture 20" descr="Related image">
            <a:extLst>
              <a:ext uri="{FF2B5EF4-FFF2-40B4-BE49-F238E27FC236}">
                <a16:creationId xmlns:a16="http://schemas.microsoft.com/office/drawing/2014/main" id="{CBFBDF69-4B11-473E-B86C-BAE024CC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956" y="3108031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Related image">
            <a:extLst>
              <a:ext uri="{FF2B5EF4-FFF2-40B4-BE49-F238E27FC236}">
                <a16:creationId xmlns:a16="http://schemas.microsoft.com/office/drawing/2014/main" id="{41A143C2-1DD9-4DEB-AF5E-212002058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23" y="4267176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Related image">
            <a:extLst>
              <a:ext uri="{FF2B5EF4-FFF2-40B4-BE49-F238E27FC236}">
                <a16:creationId xmlns:a16="http://schemas.microsoft.com/office/drawing/2014/main" id="{56CAF2D3-904B-4ED7-B8B4-379185E04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33" y="3896527"/>
            <a:ext cx="585590" cy="5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Related image">
            <a:extLst>
              <a:ext uri="{FF2B5EF4-FFF2-40B4-BE49-F238E27FC236}">
                <a16:creationId xmlns:a16="http://schemas.microsoft.com/office/drawing/2014/main" id="{F28D0169-D204-4A61-AF66-FB31E9DCC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658" y="3166651"/>
            <a:ext cx="454685" cy="69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Related image">
            <a:extLst>
              <a:ext uri="{FF2B5EF4-FFF2-40B4-BE49-F238E27FC236}">
                <a16:creationId xmlns:a16="http://schemas.microsoft.com/office/drawing/2014/main" id="{9ECC3E9C-BEB2-4627-8F21-56A1344B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744" y="3130293"/>
            <a:ext cx="486265" cy="48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6" descr="Related image">
            <a:extLst>
              <a:ext uri="{FF2B5EF4-FFF2-40B4-BE49-F238E27FC236}">
                <a16:creationId xmlns:a16="http://schemas.microsoft.com/office/drawing/2014/main" id="{86174354-91AF-4BDD-9FFC-6455927A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23" y="5301286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0" descr="Related image">
            <a:extLst>
              <a:ext uri="{FF2B5EF4-FFF2-40B4-BE49-F238E27FC236}">
                <a16:creationId xmlns:a16="http://schemas.microsoft.com/office/drawing/2014/main" id="{795DDE16-7EC7-4ACC-AEC7-6A3B9E342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496" y="1537766"/>
            <a:ext cx="753554" cy="75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Related image">
            <a:extLst>
              <a:ext uri="{FF2B5EF4-FFF2-40B4-BE49-F238E27FC236}">
                <a16:creationId xmlns:a16="http://schemas.microsoft.com/office/drawing/2014/main" id="{5B163ACE-6A3F-47A4-A8C5-31B6450B2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549" y="47875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0" descr="Related image">
            <a:extLst>
              <a:ext uri="{FF2B5EF4-FFF2-40B4-BE49-F238E27FC236}">
                <a16:creationId xmlns:a16="http://schemas.microsoft.com/office/drawing/2014/main" id="{9D4BCA6A-C716-4837-9008-4FC2323D9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505" y="2291320"/>
            <a:ext cx="636306" cy="63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Related image">
            <a:extLst>
              <a:ext uri="{FF2B5EF4-FFF2-40B4-BE49-F238E27FC236}">
                <a16:creationId xmlns:a16="http://schemas.microsoft.com/office/drawing/2014/main" id="{4930D555-E030-429C-AA37-A397F9044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843" y="3017264"/>
            <a:ext cx="564233" cy="5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0" descr="Related image">
            <a:extLst>
              <a:ext uri="{FF2B5EF4-FFF2-40B4-BE49-F238E27FC236}">
                <a16:creationId xmlns:a16="http://schemas.microsoft.com/office/drawing/2014/main" id="{37371ED1-62EE-40B9-8BAC-60C5E4AAD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023" y="3966282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6" descr="Related image">
            <a:extLst>
              <a:ext uri="{FF2B5EF4-FFF2-40B4-BE49-F238E27FC236}">
                <a16:creationId xmlns:a16="http://schemas.microsoft.com/office/drawing/2014/main" id="{63F08CD6-52C3-4821-843F-A141EC89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663" y="4557324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0" descr="Related image">
            <a:extLst>
              <a:ext uri="{FF2B5EF4-FFF2-40B4-BE49-F238E27FC236}">
                <a16:creationId xmlns:a16="http://schemas.microsoft.com/office/drawing/2014/main" id="{A2298A20-1726-4583-B850-50317CFC2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602" y="1615288"/>
            <a:ext cx="753554" cy="75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42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6870</TotalTime>
  <Words>405</Words>
  <Application>Microsoft Office PowerPoint</Application>
  <PresentationFormat>מסך רחב</PresentationFormat>
  <Paragraphs>135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Levenim MT</vt:lpstr>
      <vt:lpstr>Office Theme</vt:lpstr>
      <vt:lpstr>הדימוי החזותי של שנת הלימודים במב"ל</vt:lpstr>
      <vt:lpstr>          הדימוי החזותי של שנת המב"ל – מפת מטרו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Batel Leibowitz</dc:creator>
  <cp:lastModifiedBy>ענת חן</cp:lastModifiedBy>
  <cp:revision>91</cp:revision>
  <dcterms:created xsi:type="dcterms:W3CDTF">2019-08-01T08:50:36Z</dcterms:created>
  <dcterms:modified xsi:type="dcterms:W3CDTF">2020-07-22T09:04:39Z</dcterms:modified>
</cp:coreProperties>
</file>