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3" r:id="rId3"/>
    <p:sldId id="262" r:id="rId4"/>
    <p:sldId id="258" r:id="rId5"/>
    <p:sldId id="264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89"/>
  </p:normalViewPr>
  <p:slideViewPr>
    <p:cSldViewPr snapToGrid="0" snapToObjects="1">
      <p:cViewPr>
        <p:scale>
          <a:sx n="64" d="100"/>
          <a:sy n="64" d="100"/>
        </p:scale>
        <p:origin x="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D03D-F472-3243-AFCF-F6AF7D9E9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7F078-9315-ED40-AC7C-C2839F801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0163B-24C1-8940-8001-E8073F86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F6B9-9A6C-A743-8548-7A19E51E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8259-6BE8-4F40-92D5-10EAE63D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9229-5D64-3744-9BF3-03F6FC41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E9476-7030-F248-8A5D-F4391B30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8145C-1AE9-BB44-AD24-3844C6A9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01041-02E0-544F-840D-61B677BB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020E6-C650-5949-9E2E-61A1A6F2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F67E8-2A71-E846-B213-5B94CA94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E6219-7583-A947-8751-961000B5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0BD6-BD9C-7044-AA5C-9BD5F2E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7B15-C2B3-244B-AC9A-C92EFF68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4FC9-B08F-8E4C-8232-FD4CE8CB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07AF-432C-EC49-A427-7807C8B7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F0DF-2683-B24A-9C7D-6676B2F9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6747-4500-EC40-B571-BF808350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1E40-EA0B-C944-A7D3-071F583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48A4A-EDF4-1446-83EC-0E586618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C2A1-3E7D-8940-B7C9-DC53F812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49F00-859D-EF4E-A182-557B8460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F8AC-1209-7D44-B288-97F106C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CECA-0A5F-7241-A53B-14FF9E7B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3CA6-1036-C649-A365-AF68303C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BC28-0CD9-B545-9F74-0855BC75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6D84-AABA-974A-9247-A7513E8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4E86F-1A12-F243-9693-D20DBB1D8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800A7-C034-D54C-8CA4-647E04A0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3AD01-B900-7C40-A9A2-8F8C683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99D78-7574-0F42-A0E6-27E750E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87F5-5792-C840-9688-8BE99D40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5C0D-6DCF-9B4E-87B0-C814CCCD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86A60-66B2-1848-A71B-4997C5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0FB52-8F75-644E-9C5A-97181F42E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92B26-1C32-9749-B1F8-093B3D7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F5400-825A-7F4C-A159-9432CEC5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7D71A-694A-F54E-B94C-5800B12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96849-D885-124E-96AB-0522922A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1D62-FF6E-C14B-B0BC-13F44016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D623C-2BBF-214A-AEBE-7AB80DF2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07CBE-E946-6C4A-AB5F-69055329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1403F-B649-764C-919B-A7FE886E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65246-EB58-9E46-BF23-B8F1DEA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DBFAC-3823-F147-875D-58403069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718-6D02-8748-A1B0-B98A908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AC3F-F850-4D4F-A8E9-E09F667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65F1-A1CF-3342-B6C2-7880F077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C5D5A-8AEF-884B-95DA-7984370FC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760E0-22CD-A341-B109-BF0039C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BFB7-9574-864D-92B2-52DC3F2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40F71-B54A-644A-9A37-3C65828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C270-262A-BA47-9F9E-8858D2FB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B6D20-93DA-1C43-9DD9-FE4446D59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A90DF-46F0-7A4D-ADF9-DCA32D86C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0287-074A-874F-9D11-CC3D9D49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01AE3-68EC-B74B-B51A-D3D094DA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D5077-F8F8-ED41-B41C-B75AA56B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4D8A6-F28F-9444-A578-EEE9364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93B25-DF9A-4D48-869C-8532F817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540E9-DB5A-1240-9F91-40A4823C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E3C0-20FF-0D4F-8DC9-F4FD4C378BA8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826EC-3D94-484F-A894-F4B1788D4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29F7-222D-F647-85A8-626C4E35C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9FE188-902A-4996-887A-5178FBC2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הדימוי החזותי של שנת הלימודים </a:t>
            </a:r>
            <a:r>
              <a:rPr lang="he-IL" dirty="0" err="1">
                <a:cs typeface="+mn-cs"/>
              </a:rPr>
              <a:t>במב"ל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70863D-E318-4791-8004-51FD942B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1. הדימוי הוא בצורה של "מפת רכבת תחתית" (מטרו)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2. המפה משקפת את תפיסת הלמידה הרשתית שאיננה לינארית.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3. הלמידה הרשתית המכונה "ריזום" מבטאת למידה במצב של חופש בחירה, ספונטניות ויצירתיות.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4. זהו דימוי חלופי לדימוי הלמידה הלינארי, הסגור והסמכותי.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5. למודל מאפיינים של קישוריות, ריבוי, ובין תחומיות. כל זה לצד תנועה, התקדמות  והגעה ליעד.  </a:t>
            </a:r>
            <a:r>
              <a:rPr lang="en-US" sz="2400" dirty="0"/>
              <a:t>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0628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73C63-22BA-6342-B89A-592D0F9D4F2C}"/>
              </a:ext>
            </a:extLst>
          </p:cNvPr>
          <p:cNvCxnSpPr>
            <a:cxnSpLocks/>
          </p:cNvCxnSpPr>
          <p:nvPr/>
        </p:nvCxnSpPr>
        <p:spPr>
          <a:xfrm flipV="1">
            <a:off x="3239891" y="1294481"/>
            <a:ext cx="4567560" cy="5314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D084A2-1396-584A-A2FC-470241D4E999}"/>
              </a:ext>
            </a:extLst>
          </p:cNvPr>
          <p:cNvCxnSpPr>
            <a:cxnSpLocks/>
          </p:cNvCxnSpPr>
          <p:nvPr/>
        </p:nvCxnSpPr>
        <p:spPr>
          <a:xfrm>
            <a:off x="3171590" y="4895208"/>
            <a:ext cx="687951" cy="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65252F-ECF3-C44C-8CDE-9F172E7B3C03}"/>
              </a:ext>
            </a:extLst>
          </p:cNvPr>
          <p:cNvCxnSpPr>
            <a:cxnSpLocks/>
          </p:cNvCxnSpPr>
          <p:nvPr/>
        </p:nvCxnSpPr>
        <p:spPr>
          <a:xfrm flipV="1">
            <a:off x="3859541" y="4882794"/>
            <a:ext cx="5348066" cy="2482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2973E59A-5AE4-CA4A-8650-5D366B609B06}"/>
              </a:ext>
            </a:extLst>
          </p:cNvPr>
          <p:cNvSpPr/>
          <p:nvPr/>
        </p:nvSpPr>
        <p:spPr>
          <a:xfrm>
            <a:off x="3101261" y="121981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3B6FAB-2395-0649-9183-D14F9B1D33E3}"/>
              </a:ext>
            </a:extLst>
          </p:cNvPr>
          <p:cNvCxnSpPr>
            <a:cxnSpLocks/>
          </p:cNvCxnSpPr>
          <p:nvPr/>
        </p:nvCxnSpPr>
        <p:spPr>
          <a:xfrm flipV="1">
            <a:off x="9209571" y="4870302"/>
            <a:ext cx="2151340" cy="11857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B8C69CE-C5A2-6841-89EB-87294CE523D2}"/>
              </a:ext>
            </a:extLst>
          </p:cNvPr>
          <p:cNvCxnSpPr>
            <a:cxnSpLocks/>
          </p:cNvCxnSpPr>
          <p:nvPr/>
        </p:nvCxnSpPr>
        <p:spPr>
          <a:xfrm flipV="1">
            <a:off x="3239253" y="2279392"/>
            <a:ext cx="7816397" cy="61413"/>
          </a:xfrm>
          <a:prstGeom prst="line">
            <a:avLst/>
          </a:prstGeom>
          <a:ln w="152400">
            <a:solidFill>
              <a:srgbClr val="FF00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A6FFDC9-2F36-0D48-A8A5-267748B490C9}"/>
              </a:ext>
            </a:extLst>
          </p:cNvPr>
          <p:cNvCxnSpPr>
            <a:cxnSpLocks/>
          </p:cNvCxnSpPr>
          <p:nvPr/>
        </p:nvCxnSpPr>
        <p:spPr>
          <a:xfrm flipH="1">
            <a:off x="7581909" y="1294481"/>
            <a:ext cx="3283356" cy="2696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AC076CB2-08C6-6C47-8ED8-BC31A0FB321A}"/>
              </a:ext>
            </a:extLst>
          </p:cNvPr>
          <p:cNvSpPr txBox="1"/>
          <p:nvPr/>
        </p:nvSpPr>
        <p:spPr>
          <a:xfrm>
            <a:off x="486190" y="1182800"/>
            <a:ext cx="215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T5</a:t>
            </a:r>
            <a:r>
              <a:rPr lang="he-IL" dirty="0"/>
              <a:t>  עונה אינטגרטיבית</a:t>
            </a:r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981672" y="2156139"/>
            <a:ext cx="166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 4 פרויקט אישי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639144" y="4722956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T2 עונה ישראלית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1297212" y="3222625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T3 התמחות</a:t>
            </a:r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06C65B4-0B91-4A4B-83DA-B50DE165DBDE}"/>
              </a:ext>
            </a:extLst>
          </p:cNvPr>
          <p:cNvCxnSpPr>
            <a:cxnSpLocks/>
          </p:cNvCxnSpPr>
          <p:nvPr/>
        </p:nvCxnSpPr>
        <p:spPr>
          <a:xfrm flipV="1">
            <a:off x="3117753" y="3437613"/>
            <a:ext cx="8163160" cy="41899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817073" y="6080488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T1 עונה גלובלית</a:t>
            </a:r>
            <a:endParaRPr lang="en-US" dirty="0"/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האדום – העונות</a:t>
            </a: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3BEB0B9F-64FF-42EA-8B2C-AC2F135EC845}"/>
              </a:ext>
            </a:extLst>
          </p:cNvPr>
          <p:cNvSpPr/>
          <p:nvPr/>
        </p:nvSpPr>
        <p:spPr>
          <a:xfrm>
            <a:off x="4723804" y="479371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D3942513-D980-49DB-99E2-19EA8F5A1E33}"/>
              </a:ext>
            </a:extLst>
          </p:cNvPr>
          <p:cNvSpPr/>
          <p:nvPr/>
        </p:nvSpPr>
        <p:spPr>
          <a:xfrm>
            <a:off x="3345010" y="3384654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123E9EA9-037B-484C-84DC-86C932B6A65C}"/>
              </a:ext>
            </a:extLst>
          </p:cNvPr>
          <p:cNvSpPr/>
          <p:nvPr/>
        </p:nvSpPr>
        <p:spPr>
          <a:xfrm>
            <a:off x="10779460" y="120834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2" name="Oval 13">
            <a:extLst>
              <a:ext uri="{FF2B5EF4-FFF2-40B4-BE49-F238E27FC236}">
                <a16:creationId xmlns:a16="http://schemas.microsoft.com/office/drawing/2014/main" id="{AFA74067-BD19-4CF2-8C90-13E12B21D019}"/>
              </a:ext>
            </a:extLst>
          </p:cNvPr>
          <p:cNvSpPr/>
          <p:nvPr/>
        </p:nvSpPr>
        <p:spPr>
          <a:xfrm>
            <a:off x="8015292" y="121981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8" name="Oval 13">
            <a:extLst>
              <a:ext uri="{FF2B5EF4-FFF2-40B4-BE49-F238E27FC236}">
                <a16:creationId xmlns:a16="http://schemas.microsoft.com/office/drawing/2014/main" id="{BEF4A9E7-9C3D-4C03-9AAC-DB2EDD6D872F}"/>
              </a:ext>
            </a:extLst>
          </p:cNvPr>
          <p:cNvSpPr/>
          <p:nvPr/>
        </p:nvSpPr>
        <p:spPr>
          <a:xfrm>
            <a:off x="5842579" y="4809970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9" name="Oval 13">
            <a:extLst>
              <a:ext uri="{FF2B5EF4-FFF2-40B4-BE49-F238E27FC236}">
                <a16:creationId xmlns:a16="http://schemas.microsoft.com/office/drawing/2014/main" id="{7F25B3F9-820D-496A-B070-ACD3F2347D5D}"/>
              </a:ext>
            </a:extLst>
          </p:cNvPr>
          <p:cNvSpPr/>
          <p:nvPr/>
        </p:nvSpPr>
        <p:spPr>
          <a:xfrm>
            <a:off x="3528141" y="4821676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90" name="Oval 13">
            <a:extLst>
              <a:ext uri="{FF2B5EF4-FFF2-40B4-BE49-F238E27FC236}">
                <a16:creationId xmlns:a16="http://schemas.microsoft.com/office/drawing/2014/main" id="{F9017D9F-D85A-4A49-B14C-5D48BC8628E8}"/>
              </a:ext>
            </a:extLst>
          </p:cNvPr>
          <p:cNvSpPr/>
          <p:nvPr/>
        </p:nvSpPr>
        <p:spPr>
          <a:xfrm>
            <a:off x="9125935" y="479371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94" name="Straight Connector 72">
            <a:extLst>
              <a:ext uri="{FF2B5EF4-FFF2-40B4-BE49-F238E27FC236}">
                <a16:creationId xmlns:a16="http://schemas.microsoft.com/office/drawing/2014/main" id="{3D209B7A-9EAC-4097-86DE-9BF13C343661}"/>
              </a:ext>
            </a:extLst>
          </p:cNvPr>
          <p:cNvCxnSpPr>
            <a:cxnSpLocks/>
          </p:cNvCxnSpPr>
          <p:nvPr/>
        </p:nvCxnSpPr>
        <p:spPr>
          <a:xfrm>
            <a:off x="3239891" y="6303230"/>
            <a:ext cx="8135674" cy="1007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Oval 13">
            <a:extLst>
              <a:ext uri="{FF2B5EF4-FFF2-40B4-BE49-F238E27FC236}">
                <a16:creationId xmlns:a16="http://schemas.microsoft.com/office/drawing/2014/main" id="{A72F20C1-9FEC-4E00-A150-D1367FF44F09}"/>
              </a:ext>
            </a:extLst>
          </p:cNvPr>
          <p:cNvSpPr/>
          <p:nvPr/>
        </p:nvSpPr>
        <p:spPr>
          <a:xfrm>
            <a:off x="6756914" y="623190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4" name="Oval 13">
            <a:extLst>
              <a:ext uri="{FF2B5EF4-FFF2-40B4-BE49-F238E27FC236}">
                <a16:creationId xmlns:a16="http://schemas.microsoft.com/office/drawing/2014/main" id="{0B8BD0D7-5F97-417F-8DBE-2C41DE369291}"/>
              </a:ext>
            </a:extLst>
          </p:cNvPr>
          <p:cNvSpPr/>
          <p:nvPr/>
        </p:nvSpPr>
        <p:spPr>
          <a:xfrm>
            <a:off x="7484257" y="4821676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id="{2CB2F4DF-62F8-4494-BB81-2ABA96E9D47D}"/>
              </a:ext>
            </a:extLst>
          </p:cNvPr>
          <p:cNvSpPr/>
          <p:nvPr/>
        </p:nvSpPr>
        <p:spPr>
          <a:xfrm>
            <a:off x="10336008" y="6254516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1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73C63-22BA-6342-B89A-592D0F9D4F2C}"/>
              </a:ext>
            </a:extLst>
          </p:cNvPr>
          <p:cNvCxnSpPr>
            <a:cxnSpLocks/>
          </p:cNvCxnSpPr>
          <p:nvPr/>
        </p:nvCxnSpPr>
        <p:spPr>
          <a:xfrm flipV="1">
            <a:off x="3239891" y="1294481"/>
            <a:ext cx="4567560" cy="5314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D084A2-1396-584A-A2FC-470241D4E999}"/>
              </a:ext>
            </a:extLst>
          </p:cNvPr>
          <p:cNvCxnSpPr>
            <a:cxnSpLocks/>
          </p:cNvCxnSpPr>
          <p:nvPr/>
        </p:nvCxnSpPr>
        <p:spPr>
          <a:xfrm>
            <a:off x="3171590" y="4895208"/>
            <a:ext cx="687951" cy="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65252F-ECF3-C44C-8CDE-9F172E7B3C03}"/>
              </a:ext>
            </a:extLst>
          </p:cNvPr>
          <p:cNvCxnSpPr>
            <a:cxnSpLocks/>
          </p:cNvCxnSpPr>
          <p:nvPr/>
        </p:nvCxnSpPr>
        <p:spPr>
          <a:xfrm flipV="1">
            <a:off x="3854887" y="4882794"/>
            <a:ext cx="5348066" cy="2482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2973E59A-5AE4-CA4A-8650-5D366B609B06}"/>
              </a:ext>
            </a:extLst>
          </p:cNvPr>
          <p:cNvSpPr/>
          <p:nvPr/>
        </p:nvSpPr>
        <p:spPr>
          <a:xfrm>
            <a:off x="3101261" y="121981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3B6FAB-2395-0649-9183-D14F9B1D33E3}"/>
              </a:ext>
            </a:extLst>
          </p:cNvPr>
          <p:cNvCxnSpPr>
            <a:cxnSpLocks/>
          </p:cNvCxnSpPr>
          <p:nvPr/>
        </p:nvCxnSpPr>
        <p:spPr>
          <a:xfrm flipV="1">
            <a:off x="9175749" y="4808005"/>
            <a:ext cx="2141248" cy="67664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B8C69CE-C5A2-6841-89EB-87294CE523D2}"/>
              </a:ext>
            </a:extLst>
          </p:cNvPr>
          <p:cNvCxnSpPr>
            <a:cxnSpLocks/>
          </p:cNvCxnSpPr>
          <p:nvPr/>
        </p:nvCxnSpPr>
        <p:spPr>
          <a:xfrm flipV="1">
            <a:off x="3332746" y="2328770"/>
            <a:ext cx="7816397" cy="61413"/>
          </a:xfrm>
          <a:prstGeom prst="line">
            <a:avLst/>
          </a:prstGeom>
          <a:ln w="152400">
            <a:solidFill>
              <a:srgbClr val="FF00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A6FFDC9-2F36-0D48-A8A5-267748B490C9}"/>
              </a:ext>
            </a:extLst>
          </p:cNvPr>
          <p:cNvCxnSpPr>
            <a:cxnSpLocks/>
          </p:cNvCxnSpPr>
          <p:nvPr/>
        </p:nvCxnSpPr>
        <p:spPr>
          <a:xfrm flipH="1">
            <a:off x="7581909" y="1294481"/>
            <a:ext cx="3283356" cy="2696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AC076CB2-08C6-6C47-8ED8-BC31A0FB321A}"/>
              </a:ext>
            </a:extLst>
          </p:cNvPr>
          <p:cNvSpPr txBox="1"/>
          <p:nvPr/>
        </p:nvSpPr>
        <p:spPr>
          <a:xfrm>
            <a:off x="486190" y="1182800"/>
            <a:ext cx="215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T5</a:t>
            </a:r>
            <a:r>
              <a:rPr lang="he-IL" dirty="0"/>
              <a:t>  עונה אינטגרטיבית</a:t>
            </a:r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981672" y="2156139"/>
            <a:ext cx="166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 4 פרויקט אישי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639144" y="4722956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T2 עונה ישראלית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1297212" y="3222625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T3 התמחות</a:t>
            </a:r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06C65B4-0B91-4A4B-83DA-B50DE165DBDE}"/>
              </a:ext>
            </a:extLst>
          </p:cNvPr>
          <p:cNvCxnSpPr>
            <a:cxnSpLocks/>
          </p:cNvCxnSpPr>
          <p:nvPr/>
        </p:nvCxnSpPr>
        <p:spPr>
          <a:xfrm flipV="1">
            <a:off x="3101261" y="3436373"/>
            <a:ext cx="8059396" cy="4417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 rot="19126187">
            <a:off x="2990059" y="587917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 err="1"/>
              <a:t>בטל"ם</a:t>
            </a:r>
            <a:r>
              <a:rPr lang="he-IL" dirty="0"/>
              <a:t> גלובלי</a:t>
            </a:r>
            <a:endParaRPr lang="en-US" dirty="0"/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האדום – התחנות</a:t>
            </a: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3BEB0B9F-64FF-42EA-8B2C-AC2F135EC845}"/>
              </a:ext>
            </a:extLst>
          </p:cNvPr>
          <p:cNvSpPr/>
          <p:nvPr/>
        </p:nvSpPr>
        <p:spPr>
          <a:xfrm>
            <a:off x="4471075" y="339333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D3942513-D980-49DB-99E2-19EA8F5A1E33}"/>
              </a:ext>
            </a:extLst>
          </p:cNvPr>
          <p:cNvSpPr/>
          <p:nvPr/>
        </p:nvSpPr>
        <p:spPr>
          <a:xfrm>
            <a:off x="3345010" y="334540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2" name="Oval 13">
            <a:extLst>
              <a:ext uri="{FF2B5EF4-FFF2-40B4-BE49-F238E27FC236}">
                <a16:creationId xmlns:a16="http://schemas.microsoft.com/office/drawing/2014/main" id="{AFA74067-BD19-4CF2-8C90-13E12B21D019}"/>
              </a:ext>
            </a:extLst>
          </p:cNvPr>
          <p:cNvSpPr/>
          <p:nvPr/>
        </p:nvSpPr>
        <p:spPr>
          <a:xfrm>
            <a:off x="6656281" y="338461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8" name="Oval 13">
            <a:extLst>
              <a:ext uri="{FF2B5EF4-FFF2-40B4-BE49-F238E27FC236}">
                <a16:creationId xmlns:a16="http://schemas.microsoft.com/office/drawing/2014/main" id="{BEF4A9E7-9C3D-4C03-9AAC-DB2EDD6D872F}"/>
              </a:ext>
            </a:extLst>
          </p:cNvPr>
          <p:cNvSpPr/>
          <p:nvPr/>
        </p:nvSpPr>
        <p:spPr>
          <a:xfrm>
            <a:off x="4559910" y="4821676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9" name="Oval 13">
            <a:extLst>
              <a:ext uri="{FF2B5EF4-FFF2-40B4-BE49-F238E27FC236}">
                <a16:creationId xmlns:a16="http://schemas.microsoft.com/office/drawing/2014/main" id="{7F25B3F9-820D-496A-B070-ACD3F2347D5D}"/>
              </a:ext>
            </a:extLst>
          </p:cNvPr>
          <p:cNvSpPr/>
          <p:nvPr/>
        </p:nvSpPr>
        <p:spPr>
          <a:xfrm>
            <a:off x="3239891" y="4821676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90" name="Oval 13">
            <a:extLst>
              <a:ext uri="{FF2B5EF4-FFF2-40B4-BE49-F238E27FC236}">
                <a16:creationId xmlns:a16="http://schemas.microsoft.com/office/drawing/2014/main" id="{F9017D9F-D85A-4A49-B14C-5D48BC8628E8}"/>
              </a:ext>
            </a:extLst>
          </p:cNvPr>
          <p:cNvSpPr/>
          <p:nvPr/>
        </p:nvSpPr>
        <p:spPr>
          <a:xfrm>
            <a:off x="8732791" y="4802584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94" name="Straight Connector 72">
            <a:extLst>
              <a:ext uri="{FF2B5EF4-FFF2-40B4-BE49-F238E27FC236}">
                <a16:creationId xmlns:a16="http://schemas.microsoft.com/office/drawing/2014/main" id="{3D209B7A-9EAC-4097-86DE-9BF13C343661}"/>
              </a:ext>
            </a:extLst>
          </p:cNvPr>
          <p:cNvCxnSpPr>
            <a:cxnSpLocks/>
          </p:cNvCxnSpPr>
          <p:nvPr/>
        </p:nvCxnSpPr>
        <p:spPr>
          <a:xfrm flipV="1">
            <a:off x="3239253" y="6376585"/>
            <a:ext cx="8176014" cy="50626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Oval 13">
            <a:extLst>
              <a:ext uri="{FF2B5EF4-FFF2-40B4-BE49-F238E27FC236}">
                <a16:creationId xmlns:a16="http://schemas.microsoft.com/office/drawing/2014/main" id="{A72F20C1-9FEC-4E00-A150-D1367FF44F09}"/>
              </a:ext>
            </a:extLst>
          </p:cNvPr>
          <p:cNvSpPr/>
          <p:nvPr/>
        </p:nvSpPr>
        <p:spPr>
          <a:xfrm>
            <a:off x="6756914" y="623190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id="{2CB2F4DF-62F8-4494-BB81-2ABA96E9D47D}"/>
              </a:ext>
            </a:extLst>
          </p:cNvPr>
          <p:cNvSpPr/>
          <p:nvPr/>
        </p:nvSpPr>
        <p:spPr>
          <a:xfrm>
            <a:off x="9144590" y="5952328"/>
            <a:ext cx="553585" cy="585629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93" name="Oval 13">
            <a:extLst>
              <a:ext uri="{FF2B5EF4-FFF2-40B4-BE49-F238E27FC236}">
                <a16:creationId xmlns:a16="http://schemas.microsoft.com/office/drawing/2014/main" id="{AA7B3729-0859-489A-85BD-BAC71CA15BED}"/>
              </a:ext>
            </a:extLst>
          </p:cNvPr>
          <p:cNvSpPr/>
          <p:nvPr/>
        </p:nvSpPr>
        <p:spPr>
          <a:xfrm>
            <a:off x="3887216" y="6298918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96" name="Oval 13">
            <a:extLst>
              <a:ext uri="{FF2B5EF4-FFF2-40B4-BE49-F238E27FC236}">
                <a16:creationId xmlns:a16="http://schemas.microsoft.com/office/drawing/2014/main" id="{E06389B9-25FF-42E9-A1D3-5897F16088C6}"/>
              </a:ext>
            </a:extLst>
          </p:cNvPr>
          <p:cNvSpPr/>
          <p:nvPr/>
        </p:nvSpPr>
        <p:spPr>
          <a:xfrm>
            <a:off x="5278089" y="6246640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98" name="TextBox 85">
            <a:extLst>
              <a:ext uri="{FF2B5EF4-FFF2-40B4-BE49-F238E27FC236}">
                <a16:creationId xmlns:a16="http://schemas.microsoft.com/office/drawing/2014/main" id="{306ADF8E-7D7D-4032-9152-968D2243D766}"/>
              </a:ext>
            </a:extLst>
          </p:cNvPr>
          <p:cNvSpPr txBox="1"/>
          <p:nvPr/>
        </p:nvSpPr>
        <p:spPr>
          <a:xfrm>
            <a:off x="969473" y="6232888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T1 עונה גלובלית</a:t>
            </a:r>
            <a:endParaRPr lang="en-US" dirty="0"/>
          </a:p>
        </p:txBody>
      </p:sp>
      <p:sp>
        <p:nvSpPr>
          <p:cNvPr id="99" name="TextBox 85">
            <a:extLst>
              <a:ext uri="{FF2B5EF4-FFF2-40B4-BE49-F238E27FC236}">
                <a16:creationId xmlns:a16="http://schemas.microsoft.com/office/drawing/2014/main" id="{02A0CC56-9503-4E26-84AD-3D9C5489D3CC}"/>
              </a:ext>
            </a:extLst>
          </p:cNvPr>
          <p:cNvSpPr txBox="1"/>
          <p:nvPr/>
        </p:nvSpPr>
        <p:spPr>
          <a:xfrm rot="19127613">
            <a:off x="4186334" y="5831925"/>
            <a:ext cx="243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 err="1"/>
              <a:t>מהפוליס</a:t>
            </a:r>
            <a:r>
              <a:rPr lang="he-IL" dirty="0"/>
              <a:t> לגלובליזציה</a:t>
            </a:r>
            <a:endParaRPr lang="en-US" dirty="0"/>
          </a:p>
        </p:txBody>
      </p:sp>
      <p:sp>
        <p:nvSpPr>
          <p:cNvPr id="100" name="TextBox 85">
            <a:extLst>
              <a:ext uri="{FF2B5EF4-FFF2-40B4-BE49-F238E27FC236}">
                <a16:creationId xmlns:a16="http://schemas.microsoft.com/office/drawing/2014/main" id="{C27B3F69-4AA8-41FF-AF29-A4E81E39415C}"/>
              </a:ext>
            </a:extLst>
          </p:cNvPr>
          <p:cNvSpPr txBox="1"/>
          <p:nvPr/>
        </p:nvSpPr>
        <p:spPr>
          <a:xfrm rot="19085880">
            <a:off x="6639210" y="5597978"/>
            <a:ext cx="120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מחשבה אסטרטגית</a:t>
            </a:r>
            <a:endParaRPr lang="en-US" dirty="0"/>
          </a:p>
        </p:txBody>
      </p:sp>
      <p:sp>
        <p:nvSpPr>
          <p:cNvPr id="101" name="TextBox 85">
            <a:extLst>
              <a:ext uri="{FF2B5EF4-FFF2-40B4-BE49-F238E27FC236}">
                <a16:creationId xmlns:a16="http://schemas.microsoft.com/office/drawing/2014/main" id="{F725FC2A-61AA-4028-9FE4-CF98FA31B9C5}"/>
              </a:ext>
            </a:extLst>
          </p:cNvPr>
          <p:cNvSpPr txBox="1"/>
          <p:nvPr/>
        </p:nvSpPr>
        <p:spPr>
          <a:xfrm rot="19269224">
            <a:off x="9938143" y="4059121"/>
            <a:ext cx="174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סימולציה מדינית </a:t>
            </a:r>
            <a:r>
              <a:rPr lang="he-IL" dirty="0" err="1"/>
              <a:t>בטחונית</a:t>
            </a:r>
            <a:endParaRPr lang="en-US" dirty="0"/>
          </a:p>
        </p:txBody>
      </p:sp>
      <p:sp>
        <p:nvSpPr>
          <p:cNvPr id="103" name="Oval 13">
            <a:extLst>
              <a:ext uri="{FF2B5EF4-FFF2-40B4-BE49-F238E27FC236}">
                <a16:creationId xmlns:a16="http://schemas.microsoft.com/office/drawing/2014/main" id="{D7B382FB-DB79-43A7-9860-C51B394738F8}"/>
              </a:ext>
            </a:extLst>
          </p:cNvPr>
          <p:cNvSpPr/>
          <p:nvPr/>
        </p:nvSpPr>
        <p:spPr>
          <a:xfrm>
            <a:off x="10478788" y="4551748"/>
            <a:ext cx="553585" cy="585629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7" name="Oval 13">
            <a:extLst>
              <a:ext uri="{FF2B5EF4-FFF2-40B4-BE49-F238E27FC236}">
                <a16:creationId xmlns:a16="http://schemas.microsoft.com/office/drawing/2014/main" id="{288D3896-4B94-4C3B-8AF2-24C19A094F44}"/>
              </a:ext>
            </a:extLst>
          </p:cNvPr>
          <p:cNvSpPr/>
          <p:nvPr/>
        </p:nvSpPr>
        <p:spPr>
          <a:xfrm>
            <a:off x="9845591" y="3084792"/>
            <a:ext cx="553585" cy="585629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8" name="Oval 13">
            <a:extLst>
              <a:ext uri="{FF2B5EF4-FFF2-40B4-BE49-F238E27FC236}">
                <a16:creationId xmlns:a16="http://schemas.microsoft.com/office/drawing/2014/main" id="{1D884CEB-2894-49F7-8BA9-8CAADEF4FD0C}"/>
              </a:ext>
            </a:extLst>
          </p:cNvPr>
          <p:cNvSpPr/>
          <p:nvPr/>
        </p:nvSpPr>
        <p:spPr>
          <a:xfrm>
            <a:off x="6058367" y="1014951"/>
            <a:ext cx="551469" cy="581505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 rot="19033557">
            <a:off x="8270496" y="5720905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סיור אירופה</a:t>
            </a:r>
            <a:endParaRPr lang="en-US" dirty="0"/>
          </a:p>
        </p:txBody>
      </p:sp>
      <p:sp>
        <p:nvSpPr>
          <p:cNvPr id="110" name="TextBox 85">
            <a:extLst>
              <a:ext uri="{FF2B5EF4-FFF2-40B4-BE49-F238E27FC236}">
                <a16:creationId xmlns:a16="http://schemas.microsoft.com/office/drawing/2014/main" id="{16A929B2-CA2A-4196-8863-4ABE47CE534F}"/>
              </a:ext>
            </a:extLst>
          </p:cNvPr>
          <p:cNvSpPr txBox="1"/>
          <p:nvPr/>
        </p:nvSpPr>
        <p:spPr>
          <a:xfrm rot="20140513">
            <a:off x="9033423" y="669274"/>
            <a:ext cx="1756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סיכום </a:t>
            </a:r>
          </a:p>
          <a:p>
            <a:pPr marL="0" algn="r" defTabSz="914400" rtl="1" eaLnBrk="1" latinLnBrk="0" hangingPunct="1"/>
            <a:r>
              <a:rPr lang="he-IL" dirty="0"/>
              <a:t>הקורס</a:t>
            </a:r>
            <a:endParaRPr lang="en-US" dirty="0"/>
          </a:p>
        </p:txBody>
      </p:sp>
      <p:sp>
        <p:nvSpPr>
          <p:cNvPr id="111" name="TextBox 85">
            <a:extLst>
              <a:ext uri="{FF2B5EF4-FFF2-40B4-BE49-F238E27FC236}">
                <a16:creationId xmlns:a16="http://schemas.microsoft.com/office/drawing/2014/main" id="{6231D956-C825-494F-80E5-B502C0D08848}"/>
              </a:ext>
            </a:extLst>
          </p:cNvPr>
          <p:cNvSpPr txBox="1"/>
          <p:nvPr/>
        </p:nvSpPr>
        <p:spPr>
          <a:xfrm rot="19807904">
            <a:off x="5280698" y="1062192"/>
            <a:ext cx="1182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סיור </a:t>
            </a:r>
          </a:p>
          <a:p>
            <a:pPr marL="0" algn="r" defTabSz="914400" rtl="1" eaLnBrk="1" latinLnBrk="0" hangingPunct="1"/>
            <a:r>
              <a:rPr lang="he-IL" dirty="0"/>
              <a:t>ארה"ב</a:t>
            </a:r>
            <a:endParaRPr lang="en-US" dirty="0"/>
          </a:p>
        </p:txBody>
      </p:sp>
      <p:sp>
        <p:nvSpPr>
          <p:cNvPr id="112" name="TextBox 85">
            <a:extLst>
              <a:ext uri="{FF2B5EF4-FFF2-40B4-BE49-F238E27FC236}">
                <a16:creationId xmlns:a16="http://schemas.microsoft.com/office/drawing/2014/main" id="{EB498696-2475-4943-B640-5E8C990F8068}"/>
              </a:ext>
            </a:extLst>
          </p:cNvPr>
          <p:cNvSpPr txBox="1"/>
          <p:nvPr/>
        </p:nvSpPr>
        <p:spPr>
          <a:xfrm rot="18847916">
            <a:off x="6188662" y="2897511"/>
            <a:ext cx="115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סמינר </a:t>
            </a:r>
          </a:p>
          <a:p>
            <a:pPr marL="0" algn="r" defTabSz="914400" rtl="1" eaLnBrk="1" latinLnBrk="0" hangingPunct="1"/>
            <a:r>
              <a:rPr lang="he-IL" dirty="0"/>
              <a:t> משני</a:t>
            </a:r>
            <a:endParaRPr lang="en-US" dirty="0"/>
          </a:p>
        </p:txBody>
      </p:sp>
      <p:sp>
        <p:nvSpPr>
          <p:cNvPr id="113" name="TextBox 85">
            <a:extLst>
              <a:ext uri="{FF2B5EF4-FFF2-40B4-BE49-F238E27FC236}">
                <a16:creationId xmlns:a16="http://schemas.microsoft.com/office/drawing/2014/main" id="{405D7C3C-D34B-486C-9FB6-797E543D09AC}"/>
              </a:ext>
            </a:extLst>
          </p:cNvPr>
          <p:cNvSpPr txBox="1"/>
          <p:nvPr/>
        </p:nvSpPr>
        <p:spPr>
          <a:xfrm rot="18871080">
            <a:off x="3729366" y="2964667"/>
            <a:ext cx="174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העולם </a:t>
            </a:r>
          </a:p>
          <a:p>
            <a:pPr marL="0" algn="r" defTabSz="914400" rtl="1" eaLnBrk="1" latinLnBrk="0" hangingPunct="1"/>
            <a:r>
              <a:rPr lang="he-IL" dirty="0"/>
              <a:t>הדיגיטלי</a:t>
            </a:r>
            <a:endParaRPr lang="en-US" dirty="0"/>
          </a:p>
        </p:txBody>
      </p:sp>
      <p:sp>
        <p:nvSpPr>
          <p:cNvPr id="114" name="TextBox 85">
            <a:extLst>
              <a:ext uri="{FF2B5EF4-FFF2-40B4-BE49-F238E27FC236}">
                <a16:creationId xmlns:a16="http://schemas.microsoft.com/office/drawing/2014/main" id="{E8CBC044-0412-46B9-AED8-4F7042FE0539}"/>
              </a:ext>
            </a:extLst>
          </p:cNvPr>
          <p:cNvSpPr txBox="1"/>
          <p:nvPr/>
        </p:nvSpPr>
        <p:spPr>
          <a:xfrm rot="19016837">
            <a:off x="3040026" y="2802004"/>
            <a:ext cx="1012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סמינר</a:t>
            </a:r>
          </a:p>
          <a:p>
            <a:pPr marL="0" algn="r" defTabSz="914400" rtl="1" eaLnBrk="1" latinLnBrk="0" hangingPunct="1"/>
            <a:r>
              <a:rPr lang="he-IL" dirty="0"/>
              <a:t> ראשי</a:t>
            </a:r>
            <a:endParaRPr lang="en-US" dirty="0"/>
          </a:p>
        </p:txBody>
      </p:sp>
      <p:sp>
        <p:nvSpPr>
          <p:cNvPr id="115" name="TextBox 85">
            <a:extLst>
              <a:ext uri="{FF2B5EF4-FFF2-40B4-BE49-F238E27FC236}">
                <a16:creationId xmlns:a16="http://schemas.microsoft.com/office/drawing/2014/main" id="{208C46A8-F931-4814-96D0-5681FC22F27C}"/>
              </a:ext>
            </a:extLst>
          </p:cNvPr>
          <p:cNvSpPr txBox="1"/>
          <p:nvPr/>
        </p:nvSpPr>
        <p:spPr>
          <a:xfrm rot="19016205">
            <a:off x="4001614" y="442531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מושגי </a:t>
            </a:r>
            <a:r>
              <a:rPr lang="he-IL" dirty="0" err="1"/>
              <a:t>בטל"ם</a:t>
            </a:r>
            <a:endParaRPr lang="en-US" dirty="0"/>
          </a:p>
        </p:txBody>
      </p:sp>
      <p:sp>
        <p:nvSpPr>
          <p:cNvPr id="116" name="Oval 13">
            <a:extLst>
              <a:ext uri="{FF2B5EF4-FFF2-40B4-BE49-F238E27FC236}">
                <a16:creationId xmlns:a16="http://schemas.microsoft.com/office/drawing/2014/main" id="{D66672FE-0962-40A2-B1EC-542A70C48F03}"/>
              </a:ext>
            </a:extLst>
          </p:cNvPr>
          <p:cNvSpPr/>
          <p:nvPr/>
        </p:nvSpPr>
        <p:spPr>
          <a:xfrm>
            <a:off x="5826779" y="477602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7" name="Oval 13">
            <a:extLst>
              <a:ext uri="{FF2B5EF4-FFF2-40B4-BE49-F238E27FC236}">
                <a16:creationId xmlns:a16="http://schemas.microsoft.com/office/drawing/2014/main" id="{4CA72131-ED91-4F4C-AF03-16BEA2E8C86A}"/>
              </a:ext>
            </a:extLst>
          </p:cNvPr>
          <p:cNvSpPr/>
          <p:nvPr/>
        </p:nvSpPr>
        <p:spPr>
          <a:xfrm>
            <a:off x="6756914" y="479371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8" name="Oval 13">
            <a:extLst>
              <a:ext uri="{FF2B5EF4-FFF2-40B4-BE49-F238E27FC236}">
                <a16:creationId xmlns:a16="http://schemas.microsoft.com/office/drawing/2014/main" id="{408C79A4-7FE4-4B2D-A01B-9961D2A97A46}"/>
              </a:ext>
            </a:extLst>
          </p:cNvPr>
          <p:cNvSpPr/>
          <p:nvPr/>
        </p:nvSpPr>
        <p:spPr>
          <a:xfrm>
            <a:off x="7650055" y="4799254"/>
            <a:ext cx="239716" cy="200942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9" name="TextBox 85">
            <a:extLst>
              <a:ext uri="{FF2B5EF4-FFF2-40B4-BE49-F238E27FC236}">
                <a16:creationId xmlns:a16="http://schemas.microsoft.com/office/drawing/2014/main" id="{5C993CA4-2A7A-4F42-BFCF-480F7C96BEA6}"/>
              </a:ext>
            </a:extLst>
          </p:cNvPr>
          <p:cNvSpPr txBox="1"/>
          <p:nvPr/>
        </p:nvSpPr>
        <p:spPr>
          <a:xfrm rot="19016205">
            <a:off x="5221905" y="4228583"/>
            <a:ext cx="174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חשיבה אסטרטגית</a:t>
            </a:r>
            <a:endParaRPr lang="en-US" dirty="0"/>
          </a:p>
        </p:txBody>
      </p:sp>
      <p:sp>
        <p:nvSpPr>
          <p:cNvPr id="120" name="TextBox 85">
            <a:extLst>
              <a:ext uri="{FF2B5EF4-FFF2-40B4-BE49-F238E27FC236}">
                <a16:creationId xmlns:a16="http://schemas.microsoft.com/office/drawing/2014/main" id="{DCD5CEB9-88C0-47B0-ADBF-51A1F9D115DF}"/>
              </a:ext>
            </a:extLst>
          </p:cNvPr>
          <p:cNvSpPr txBox="1"/>
          <p:nvPr/>
        </p:nvSpPr>
        <p:spPr>
          <a:xfrm rot="19016205">
            <a:off x="2617436" y="4369655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אבות האומה</a:t>
            </a:r>
            <a:endParaRPr lang="en-US" dirty="0"/>
          </a:p>
        </p:txBody>
      </p:sp>
      <p:sp>
        <p:nvSpPr>
          <p:cNvPr id="121" name="TextBox 85">
            <a:extLst>
              <a:ext uri="{FF2B5EF4-FFF2-40B4-BE49-F238E27FC236}">
                <a16:creationId xmlns:a16="http://schemas.microsoft.com/office/drawing/2014/main" id="{36E4CE3A-8E5E-4C89-A940-6114C53043D3}"/>
              </a:ext>
            </a:extLst>
          </p:cNvPr>
          <p:cNvSpPr txBox="1"/>
          <p:nvPr/>
        </p:nvSpPr>
        <p:spPr>
          <a:xfrm rot="19016205">
            <a:off x="6224713" y="433167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סיורי </a:t>
            </a:r>
            <a:r>
              <a:rPr lang="he-IL" dirty="0" err="1"/>
              <a:t>בטל"ם</a:t>
            </a:r>
            <a:endParaRPr lang="en-US" dirty="0"/>
          </a:p>
        </p:txBody>
      </p:sp>
      <p:sp>
        <p:nvSpPr>
          <p:cNvPr id="122" name="TextBox 85">
            <a:extLst>
              <a:ext uri="{FF2B5EF4-FFF2-40B4-BE49-F238E27FC236}">
                <a16:creationId xmlns:a16="http://schemas.microsoft.com/office/drawing/2014/main" id="{C4B5EE78-1576-40A4-939C-BBDA1941C260}"/>
              </a:ext>
            </a:extLst>
          </p:cNvPr>
          <p:cNvSpPr txBox="1"/>
          <p:nvPr/>
        </p:nvSpPr>
        <p:spPr>
          <a:xfrm rot="19016205">
            <a:off x="7137476" y="4300338"/>
            <a:ext cx="174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פוליטיקה</a:t>
            </a:r>
          </a:p>
          <a:p>
            <a:pPr marL="0" algn="r" defTabSz="914400" rtl="1" eaLnBrk="1" latinLnBrk="0" hangingPunct="1"/>
            <a:r>
              <a:rPr lang="he-IL" dirty="0"/>
              <a:t>/ מדינאות</a:t>
            </a:r>
            <a:endParaRPr lang="en-US" dirty="0"/>
          </a:p>
        </p:txBody>
      </p:sp>
      <p:sp>
        <p:nvSpPr>
          <p:cNvPr id="123" name="TextBox 85">
            <a:extLst>
              <a:ext uri="{FF2B5EF4-FFF2-40B4-BE49-F238E27FC236}">
                <a16:creationId xmlns:a16="http://schemas.microsoft.com/office/drawing/2014/main" id="{1D4A28BB-7EAD-4430-BA16-4F939D2A904B}"/>
              </a:ext>
            </a:extLst>
          </p:cNvPr>
          <p:cNvSpPr txBox="1"/>
          <p:nvPr/>
        </p:nvSpPr>
        <p:spPr>
          <a:xfrm rot="19016205">
            <a:off x="8358286" y="4114688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מיומנויות אישיות</a:t>
            </a:r>
            <a:endParaRPr lang="en-US" dirty="0"/>
          </a:p>
        </p:txBody>
      </p:sp>
      <p:sp>
        <p:nvSpPr>
          <p:cNvPr id="124" name="Oval 13">
            <a:extLst>
              <a:ext uri="{FF2B5EF4-FFF2-40B4-BE49-F238E27FC236}">
                <a16:creationId xmlns:a16="http://schemas.microsoft.com/office/drawing/2014/main" id="{8BCA367C-9546-4299-A57A-2AFE5193E542}"/>
              </a:ext>
            </a:extLst>
          </p:cNvPr>
          <p:cNvSpPr/>
          <p:nvPr/>
        </p:nvSpPr>
        <p:spPr>
          <a:xfrm>
            <a:off x="10148721" y="1190054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25" name="TextBox 85">
            <a:extLst>
              <a:ext uri="{FF2B5EF4-FFF2-40B4-BE49-F238E27FC236}">
                <a16:creationId xmlns:a16="http://schemas.microsoft.com/office/drawing/2014/main" id="{AA90FCC5-A3AC-42D4-930B-5BC866FAF94F}"/>
              </a:ext>
            </a:extLst>
          </p:cNvPr>
          <p:cNvSpPr txBox="1"/>
          <p:nvPr/>
        </p:nvSpPr>
        <p:spPr>
          <a:xfrm rot="19400860">
            <a:off x="8680946" y="3080470"/>
            <a:ext cx="175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סיור מזרח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8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3988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>
                <a:solidFill>
                  <a:srgbClr val="0070C0"/>
                </a:solidFill>
                <a:cs typeface="+mn-cs"/>
              </a:rPr>
              <a:t>הקו הכחול – תחומי הלימוד </a:t>
            </a:r>
            <a:r>
              <a:rPr lang="he-IL" dirty="0" err="1">
                <a:solidFill>
                  <a:srgbClr val="0070C0"/>
                </a:solidFill>
                <a:cs typeface="+mn-cs"/>
              </a:rPr>
              <a:t>במב"ל</a:t>
            </a:r>
            <a:endParaRPr lang="he-IL" dirty="0">
              <a:cs typeface="+mn-cs"/>
            </a:endParaRPr>
          </a:p>
        </p:txBody>
      </p:sp>
      <p:cxnSp>
        <p:nvCxnSpPr>
          <p:cNvPr id="67" name="Straight Connector 7">
            <a:extLst>
              <a:ext uri="{FF2B5EF4-FFF2-40B4-BE49-F238E27FC236}">
                <a16:creationId xmlns:a16="http://schemas.microsoft.com/office/drawing/2014/main" id="{7310EFF3-36D2-49CC-9760-CCA2C7DE28DD}"/>
              </a:ext>
            </a:extLst>
          </p:cNvPr>
          <p:cNvCxnSpPr>
            <a:cxnSpLocks/>
          </p:cNvCxnSpPr>
          <p:nvPr/>
        </p:nvCxnSpPr>
        <p:spPr>
          <a:xfrm>
            <a:off x="9721369" y="1302623"/>
            <a:ext cx="18195" cy="4361577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85">
            <a:extLst>
              <a:ext uri="{FF2B5EF4-FFF2-40B4-BE49-F238E27FC236}">
                <a16:creationId xmlns:a16="http://schemas.microsoft.com/office/drawing/2014/main" id="{6298CF22-DE5F-4CF0-9A90-F9B1359FCA9C}"/>
              </a:ext>
            </a:extLst>
          </p:cNvPr>
          <p:cNvSpPr txBox="1"/>
          <p:nvPr/>
        </p:nvSpPr>
        <p:spPr>
          <a:xfrm>
            <a:off x="9124122" y="5833487"/>
            <a:ext cx="105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חברה</a:t>
            </a:r>
            <a:endParaRPr lang="en-US" dirty="0"/>
          </a:p>
        </p:txBody>
      </p:sp>
      <p:cxnSp>
        <p:nvCxnSpPr>
          <p:cNvPr id="104" name="Straight Connector 7">
            <a:extLst>
              <a:ext uri="{FF2B5EF4-FFF2-40B4-BE49-F238E27FC236}">
                <a16:creationId xmlns:a16="http://schemas.microsoft.com/office/drawing/2014/main" id="{7EEB95F8-8FFA-4AC3-9FAB-3741D6BD2E70}"/>
              </a:ext>
            </a:extLst>
          </p:cNvPr>
          <p:cNvCxnSpPr>
            <a:cxnSpLocks/>
          </p:cNvCxnSpPr>
          <p:nvPr/>
        </p:nvCxnSpPr>
        <p:spPr>
          <a:xfrm>
            <a:off x="7616086" y="1302623"/>
            <a:ext cx="18195" cy="4361577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Connector 7">
            <a:extLst>
              <a:ext uri="{FF2B5EF4-FFF2-40B4-BE49-F238E27FC236}">
                <a16:creationId xmlns:a16="http://schemas.microsoft.com/office/drawing/2014/main" id="{03F724EB-C542-47D4-BC22-86475B9868E5}"/>
              </a:ext>
            </a:extLst>
          </p:cNvPr>
          <p:cNvCxnSpPr>
            <a:cxnSpLocks/>
          </p:cNvCxnSpPr>
          <p:nvPr/>
        </p:nvCxnSpPr>
        <p:spPr>
          <a:xfrm>
            <a:off x="5459057" y="1302623"/>
            <a:ext cx="18195" cy="4361577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Connector 7">
            <a:extLst>
              <a:ext uri="{FF2B5EF4-FFF2-40B4-BE49-F238E27FC236}">
                <a16:creationId xmlns:a16="http://schemas.microsoft.com/office/drawing/2014/main" id="{D6A437DC-2DBD-4E08-90E9-2B6C25304A61}"/>
              </a:ext>
            </a:extLst>
          </p:cNvPr>
          <p:cNvCxnSpPr>
            <a:cxnSpLocks/>
          </p:cNvCxnSpPr>
          <p:nvPr/>
        </p:nvCxnSpPr>
        <p:spPr>
          <a:xfrm>
            <a:off x="3307816" y="1302621"/>
            <a:ext cx="18195" cy="4361577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7" name="TextBox 85">
            <a:extLst>
              <a:ext uri="{FF2B5EF4-FFF2-40B4-BE49-F238E27FC236}">
                <a16:creationId xmlns:a16="http://schemas.microsoft.com/office/drawing/2014/main" id="{ECCB28C5-31F5-4B08-A0F9-B1C98E39B423}"/>
              </a:ext>
            </a:extLst>
          </p:cNvPr>
          <p:cNvSpPr txBox="1"/>
          <p:nvPr/>
        </p:nvSpPr>
        <p:spPr>
          <a:xfrm>
            <a:off x="4620846" y="5833487"/>
            <a:ext cx="138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מדינאות ודיפלומטיה</a:t>
            </a:r>
            <a:endParaRPr lang="en-US" dirty="0"/>
          </a:p>
        </p:txBody>
      </p:sp>
      <p:sp>
        <p:nvSpPr>
          <p:cNvPr id="108" name="TextBox 85">
            <a:extLst>
              <a:ext uri="{FF2B5EF4-FFF2-40B4-BE49-F238E27FC236}">
                <a16:creationId xmlns:a16="http://schemas.microsoft.com/office/drawing/2014/main" id="{D4DC79E6-7EC8-4005-AFF6-7D18EB909861}"/>
              </a:ext>
            </a:extLst>
          </p:cNvPr>
          <p:cNvSpPr txBox="1"/>
          <p:nvPr/>
        </p:nvSpPr>
        <p:spPr>
          <a:xfrm>
            <a:off x="6939170" y="5893204"/>
            <a:ext cx="105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כלכלה</a:t>
            </a:r>
            <a:endParaRPr lang="en-US" dirty="0"/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F23E43F0-216E-47A7-B7F8-4735C98D5DC8}"/>
              </a:ext>
            </a:extLst>
          </p:cNvPr>
          <p:cNvSpPr txBox="1"/>
          <p:nvPr/>
        </p:nvSpPr>
        <p:spPr>
          <a:xfrm>
            <a:off x="2010963" y="5893204"/>
            <a:ext cx="173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הגנה לאומית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6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A9F3F1-75EF-48D0-85AE-28D673D9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he-IL" sz="2400" b="1" dirty="0">
                <a:solidFill>
                  <a:schemeClr val="accent4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הצהוב - אסטרטגיה</a:t>
            </a: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id="{B2AEA535-5172-4626-870F-2BC290B04490}"/>
              </a:ext>
            </a:extLst>
          </p:cNvPr>
          <p:cNvSpPr/>
          <p:nvPr/>
        </p:nvSpPr>
        <p:spPr>
          <a:xfrm>
            <a:off x="4211502" y="1977886"/>
            <a:ext cx="3768995" cy="3629281"/>
          </a:xfrm>
          <a:prstGeom prst="flowChartConnector">
            <a:avLst/>
          </a:prstGeom>
          <a:noFill/>
          <a:ln w="158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396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7">
            <a:extLst>
              <a:ext uri="{FF2B5EF4-FFF2-40B4-BE49-F238E27FC236}">
                <a16:creationId xmlns:a16="http://schemas.microsoft.com/office/drawing/2014/main" id="{06580EB4-E0E9-4447-8924-CCDB6FB801AE}"/>
              </a:ext>
            </a:extLst>
          </p:cNvPr>
          <p:cNvCxnSpPr>
            <a:cxnSpLocks/>
          </p:cNvCxnSpPr>
          <p:nvPr/>
        </p:nvCxnSpPr>
        <p:spPr>
          <a:xfrm>
            <a:off x="4789730" y="1317463"/>
            <a:ext cx="6623" cy="4988826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5CDF7615-2C5A-4787-9DFE-821F0E646C24}"/>
              </a:ext>
            </a:extLst>
          </p:cNvPr>
          <p:cNvCxnSpPr>
            <a:cxnSpLocks/>
          </p:cNvCxnSpPr>
          <p:nvPr/>
        </p:nvCxnSpPr>
        <p:spPr>
          <a:xfrm>
            <a:off x="8497500" y="1333831"/>
            <a:ext cx="54685" cy="5012536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7">
            <a:extLst>
              <a:ext uri="{FF2B5EF4-FFF2-40B4-BE49-F238E27FC236}">
                <a16:creationId xmlns:a16="http://schemas.microsoft.com/office/drawing/2014/main" id="{143563C6-818E-4943-9E4B-EEB0D5CCF887}"/>
              </a:ext>
            </a:extLst>
          </p:cNvPr>
          <p:cNvCxnSpPr>
            <a:cxnSpLocks/>
          </p:cNvCxnSpPr>
          <p:nvPr/>
        </p:nvCxnSpPr>
        <p:spPr>
          <a:xfrm>
            <a:off x="6231636" y="1268088"/>
            <a:ext cx="9237" cy="5115280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7">
            <a:extLst>
              <a:ext uri="{FF2B5EF4-FFF2-40B4-BE49-F238E27FC236}">
                <a16:creationId xmlns:a16="http://schemas.microsoft.com/office/drawing/2014/main" id="{7ADEB5A2-3418-4D63-9DC3-07A62DAD160E}"/>
              </a:ext>
            </a:extLst>
          </p:cNvPr>
          <p:cNvCxnSpPr>
            <a:cxnSpLocks/>
          </p:cNvCxnSpPr>
          <p:nvPr/>
        </p:nvCxnSpPr>
        <p:spPr>
          <a:xfrm>
            <a:off x="7533674" y="1365206"/>
            <a:ext cx="2113" cy="4941083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תרשים זרימה: מחבר 50">
            <a:extLst>
              <a:ext uri="{FF2B5EF4-FFF2-40B4-BE49-F238E27FC236}">
                <a16:creationId xmlns:a16="http://schemas.microsoft.com/office/drawing/2014/main" id="{DB8CE294-3A2A-46FA-8BB4-1C5D6E560D5E}"/>
              </a:ext>
            </a:extLst>
          </p:cNvPr>
          <p:cNvSpPr/>
          <p:nvPr/>
        </p:nvSpPr>
        <p:spPr>
          <a:xfrm>
            <a:off x="4222430" y="1439803"/>
            <a:ext cx="4949451" cy="4823322"/>
          </a:xfrm>
          <a:prstGeom prst="flowChartConnector">
            <a:avLst/>
          </a:prstGeom>
          <a:noFill/>
          <a:ln w="158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73C63-22BA-6342-B89A-592D0F9D4F2C}"/>
              </a:ext>
            </a:extLst>
          </p:cNvPr>
          <p:cNvCxnSpPr>
            <a:cxnSpLocks/>
          </p:cNvCxnSpPr>
          <p:nvPr/>
        </p:nvCxnSpPr>
        <p:spPr>
          <a:xfrm flipV="1">
            <a:off x="3239891" y="1337997"/>
            <a:ext cx="7174156" cy="25806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65252F-ECF3-C44C-8CDE-9F172E7B3C03}"/>
              </a:ext>
            </a:extLst>
          </p:cNvPr>
          <p:cNvCxnSpPr>
            <a:cxnSpLocks/>
          </p:cNvCxnSpPr>
          <p:nvPr/>
        </p:nvCxnSpPr>
        <p:spPr>
          <a:xfrm flipV="1">
            <a:off x="3178460" y="4892192"/>
            <a:ext cx="5754414" cy="36534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3B6FAB-2395-0649-9183-D14F9B1D33E3}"/>
              </a:ext>
            </a:extLst>
          </p:cNvPr>
          <p:cNvCxnSpPr>
            <a:cxnSpLocks/>
          </p:cNvCxnSpPr>
          <p:nvPr/>
        </p:nvCxnSpPr>
        <p:spPr>
          <a:xfrm flipV="1">
            <a:off x="8756392" y="4888332"/>
            <a:ext cx="1697497" cy="1579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B8C69CE-C5A2-6841-89EB-87294CE523D2}"/>
              </a:ext>
            </a:extLst>
          </p:cNvPr>
          <p:cNvCxnSpPr>
            <a:cxnSpLocks/>
          </p:cNvCxnSpPr>
          <p:nvPr/>
        </p:nvCxnSpPr>
        <p:spPr>
          <a:xfrm flipV="1">
            <a:off x="3223655" y="2354684"/>
            <a:ext cx="7421154" cy="35500"/>
          </a:xfrm>
          <a:prstGeom prst="line">
            <a:avLst/>
          </a:prstGeom>
          <a:ln w="152400">
            <a:solidFill>
              <a:srgbClr val="FF00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06C65B4-0B91-4A4B-83DA-B50DE165DBDE}"/>
              </a:ext>
            </a:extLst>
          </p:cNvPr>
          <p:cNvCxnSpPr>
            <a:cxnSpLocks/>
          </p:cNvCxnSpPr>
          <p:nvPr/>
        </p:nvCxnSpPr>
        <p:spPr>
          <a:xfrm flipV="1">
            <a:off x="3170046" y="3407291"/>
            <a:ext cx="7283843" cy="61696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</a:t>
            </a:r>
            <a:r>
              <a:rPr lang="he-IL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 – מפת רכבת תחתית</a:t>
            </a: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3BEB0B9F-64FF-42EA-8B2C-AC2F135EC845}"/>
              </a:ext>
            </a:extLst>
          </p:cNvPr>
          <p:cNvSpPr/>
          <p:nvPr/>
        </p:nvSpPr>
        <p:spPr>
          <a:xfrm>
            <a:off x="4136114" y="3401938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D3942513-D980-49DB-99E2-19EA8F5A1E33}"/>
              </a:ext>
            </a:extLst>
          </p:cNvPr>
          <p:cNvSpPr/>
          <p:nvPr/>
        </p:nvSpPr>
        <p:spPr>
          <a:xfrm>
            <a:off x="3533400" y="337725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2" name="Oval 13">
            <a:extLst>
              <a:ext uri="{FF2B5EF4-FFF2-40B4-BE49-F238E27FC236}">
                <a16:creationId xmlns:a16="http://schemas.microsoft.com/office/drawing/2014/main" id="{AFA74067-BD19-4CF2-8C90-13E12B21D019}"/>
              </a:ext>
            </a:extLst>
          </p:cNvPr>
          <p:cNvSpPr/>
          <p:nvPr/>
        </p:nvSpPr>
        <p:spPr>
          <a:xfrm>
            <a:off x="6161639" y="339370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8" name="Oval 13">
            <a:extLst>
              <a:ext uri="{FF2B5EF4-FFF2-40B4-BE49-F238E27FC236}">
                <a16:creationId xmlns:a16="http://schemas.microsoft.com/office/drawing/2014/main" id="{BEF4A9E7-9C3D-4C03-9AAC-DB2EDD6D872F}"/>
              </a:ext>
            </a:extLst>
          </p:cNvPr>
          <p:cNvSpPr/>
          <p:nvPr/>
        </p:nvSpPr>
        <p:spPr>
          <a:xfrm>
            <a:off x="4363127" y="480277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90" name="Oval 13">
            <a:extLst>
              <a:ext uri="{FF2B5EF4-FFF2-40B4-BE49-F238E27FC236}">
                <a16:creationId xmlns:a16="http://schemas.microsoft.com/office/drawing/2014/main" id="{F9017D9F-D85A-4A49-B14C-5D48BC8628E8}"/>
              </a:ext>
            </a:extLst>
          </p:cNvPr>
          <p:cNvSpPr/>
          <p:nvPr/>
        </p:nvSpPr>
        <p:spPr>
          <a:xfrm>
            <a:off x="8438816" y="3331116"/>
            <a:ext cx="16255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94" name="Straight Connector 72">
            <a:extLst>
              <a:ext uri="{FF2B5EF4-FFF2-40B4-BE49-F238E27FC236}">
                <a16:creationId xmlns:a16="http://schemas.microsoft.com/office/drawing/2014/main" id="{3D209B7A-9EAC-4097-86DE-9BF13C343661}"/>
              </a:ext>
            </a:extLst>
          </p:cNvPr>
          <p:cNvCxnSpPr>
            <a:cxnSpLocks/>
          </p:cNvCxnSpPr>
          <p:nvPr/>
        </p:nvCxnSpPr>
        <p:spPr>
          <a:xfrm>
            <a:off x="3223655" y="6289982"/>
            <a:ext cx="7190392" cy="6173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3" name="Oval 13">
            <a:extLst>
              <a:ext uri="{FF2B5EF4-FFF2-40B4-BE49-F238E27FC236}">
                <a16:creationId xmlns:a16="http://schemas.microsoft.com/office/drawing/2014/main" id="{AA7B3729-0859-489A-85BD-BAC71CA15BED}"/>
              </a:ext>
            </a:extLst>
          </p:cNvPr>
          <p:cNvSpPr/>
          <p:nvPr/>
        </p:nvSpPr>
        <p:spPr>
          <a:xfrm>
            <a:off x="3859541" y="623190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1" name="TextBox 85">
            <a:extLst>
              <a:ext uri="{FF2B5EF4-FFF2-40B4-BE49-F238E27FC236}">
                <a16:creationId xmlns:a16="http://schemas.microsoft.com/office/drawing/2014/main" id="{F725FC2A-61AA-4028-9FE4-CF98FA31B9C5}"/>
              </a:ext>
            </a:extLst>
          </p:cNvPr>
          <p:cNvSpPr txBox="1"/>
          <p:nvPr/>
        </p:nvSpPr>
        <p:spPr>
          <a:xfrm rot="19269224">
            <a:off x="8545155" y="4458678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סימולציה</a:t>
            </a:r>
            <a:endParaRPr lang="en-US" dirty="0"/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5383665" y="6422837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דיפלומטיה</a:t>
            </a:r>
            <a:endParaRPr lang="en-US" dirty="0"/>
          </a:p>
        </p:txBody>
      </p:sp>
      <p:sp>
        <p:nvSpPr>
          <p:cNvPr id="111" name="TextBox 85">
            <a:extLst>
              <a:ext uri="{FF2B5EF4-FFF2-40B4-BE49-F238E27FC236}">
                <a16:creationId xmlns:a16="http://schemas.microsoft.com/office/drawing/2014/main" id="{6231D956-C825-494F-80E5-B502C0D08848}"/>
              </a:ext>
            </a:extLst>
          </p:cNvPr>
          <p:cNvSpPr txBox="1"/>
          <p:nvPr/>
        </p:nvSpPr>
        <p:spPr>
          <a:xfrm rot="20244141">
            <a:off x="5500394" y="1047480"/>
            <a:ext cx="2509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סיור ארה"ב</a:t>
            </a:r>
            <a:endParaRPr lang="en-US" dirty="0"/>
          </a:p>
        </p:txBody>
      </p:sp>
      <p:sp>
        <p:nvSpPr>
          <p:cNvPr id="118" name="Oval 13">
            <a:extLst>
              <a:ext uri="{FF2B5EF4-FFF2-40B4-BE49-F238E27FC236}">
                <a16:creationId xmlns:a16="http://schemas.microsoft.com/office/drawing/2014/main" id="{408C79A4-7FE4-4B2D-A01B-9961D2A97A46}"/>
              </a:ext>
            </a:extLst>
          </p:cNvPr>
          <p:cNvSpPr/>
          <p:nvPr/>
        </p:nvSpPr>
        <p:spPr>
          <a:xfrm>
            <a:off x="7402593" y="4785046"/>
            <a:ext cx="254769" cy="21515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25" name="TextBox 85">
            <a:extLst>
              <a:ext uri="{FF2B5EF4-FFF2-40B4-BE49-F238E27FC236}">
                <a16:creationId xmlns:a16="http://schemas.microsoft.com/office/drawing/2014/main" id="{AA90FCC5-A3AC-42D4-930B-5BC866FAF94F}"/>
              </a:ext>
            </a:extLst>
          </p:cNvPr>
          <p:cNvSpPr txBox="1"/>
          <p:nvPr/>
        </p:nvSpPr>
        <p:spPr>
          <a:xfrm rot="19400860">
            <a:off x="8760908" y="2930669"/>
            <a:ext cx="175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סיור מזרח</a:t>
            </a:r>
            <a:endParaRPr lang="en-US" dirty="0"/>
          </a:p>
        </p:txBody>
      </p:sp>
      <p:sp>
        <p:nvSpPr>
          <p:cNvPr id="108" name="Oval 13">
            <a:extLst>
              <a:ext uri="{FF2B5EF4-FFF2-40B4-BE49-F238E27FC236}">
                <a16:creationId xmlns:a16="http://schemas.microsoft.com/office/drawing/2014/main" id="{1D884CEB-2894-49F7-8BA9-8CAADEF4FD0C}"/>
              </a:ext>
            </a:extLst>
          </p:cNvPr>
          <p:cNvSpPr/>
          <p:nvPr/>
        </p:nvSpPr>
        <p:spPr>
          <a:xfrm>
            <a:off x="7306741" y="1270469"/>
            <a:ext cx="395166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7" name="Oval 13">
            <a:extLst>
              <a:ext uri="{FF2B5EF4-FFF2-40B4-BE49-F238E27FC236}">
                <a16:creationId xmlns:a16="http://schemas.microsoft.com/office/drawing/2014/main" id="{288D3896-4B94-4C3B-8AF2-24C19A094F44}"/>
              </a:ext>
            </a:extLst>
          </p:cNvPr>
          <p:cNvSpPr/>
          <p:nvPr/>
        </p:nvSpPr>
        <p:spPr>
          <a:xfrm>
            <a:off x="8964935" y="3229671"/>
            <a:ext cx="413891" cy="413403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3" name="Oval 13">
            <a:extLst>
              <a:ext uri="{FF2B5EF4-FFF2-40B4-BE49-F238E27FC236}">
                <a16:creationId xmlns:a16="http://schemas.microsoft.com/office/drawing/2014/main" id="{D7B382FB-DB79-43A7-9860-C51B394738F8}"/>
              </a:ext>
            </a:extLst>
          </p:cNvPr>
          <p:cNvSpPr/>
          <p:nvPr/>
        </p:nvSpPr>
        <p:spPr>
          <a:xfrm>
            <a:off x="8878606" y="4643344"/>
            <a:ext cx="386477" cy="41442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id="{2CB2F4DF-62F8-4494-BB81-2ABA96E9D47D}"/>
              </a:ext>
            </a:extLst>
          </p:cNvPr>
          <p:cNvSpPr/>
          <p:nvPr/>
        </p:nvSpPr>
        <p:spPr>
          <a:xfrm>
            <a:off x="8301928" y="5405945"/>
            <a:ext cx="391144" cy="377230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4" name="Oval 13">
            <a:extLst>
              <a:ext uri="{FF2B5EF4-FFF2-40B4-BE49-F238E27FC236}">
                <a16:creationId xmlns:a16="http://schemas.microsoft.com/office/drawing/2014/main" id="{A72F20C1-9FEC-4E00-A150-D1367FF44F09}"/>
              </a:ext>
            </a:extLst>
          </p:cNvPr>
          <p:cNvSpPr/>
          <p:nvPr/>
        </p:nvSpPr>
        <p:spPr>
          <a:xfrm>
            <a:off x="8441453" y="625309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96" name="Oval 13">
            <a:extLst>
              <a:ext uri="{FF2B5EF4-FFF2-40B4-BE49-F238E27FC236}">
                <a16:creationId xmlns:a16="http://schemas.microsoft.com/office/drawing/2014/main" id="{E06389B9-25FF-42E9-A1D3-5897F16088C6}"/>
              </a:ext>
            </a:extLst>
          </p:cNvPr>
          <p:cNvSpPr/>
          <p:nvPr/>
        </p:nvSpPr>
        <p:spPr>
          <a:xfrm>
            <a:off x="5278089" y="6246640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6" name="Oval 13">
            <a:extLst>
              <a:ext uri="{FF2B5EF4-FFF2-40B4-BE49-F238E27FC236}">
                <a16:creationId xmlns:a16="http://schemas.microsoft.com/office/drawing/2014/main" id="{D66672FE-0962-40A2-B1EC-542A70C48F03}"/>
              </a:ext>
            </a:extLst>
          </p:cNvPr>
          <p:cNvSpPr/>
          <p:nvPr/>
        </p:nvSpPr>
        <p:spPr>
          <a:xfrm>
            <a:off x="4724551" y="4797908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7" name="Oval 13">
            <a:extLst>
              <a:ext uri="{FF2B5EF4-FFF2-40B4-BE49-F238E27FC236}">
                <a16:creationId xmlns:a16="http://schemas.microsoft.com/office/drawing/2014/main" id="{4CA72131-ED91-4F4C-AF03-16BEA2E8C86A}"/>
              </a:ext>
            </a:extLst>
          </p:cNvPr>
          <p:cNvSpPr/>
          <p:nvPr/>
        </p:nvSpPr>
        <p:spPr>
          <a:xfrm rot="243723">
            <a:off x="6161639" y="4831074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1" name="Oval 13">
            <a:extLst>
              <a:ext uri="{FF2B5EF4-FFF2-40B4-BE49-F238E27FC236}">
                <a16:creationId xmlns:a16="http://schemas.microsoft.com/office/drawing/2014/main" id="{3F0CE7AB-382D-4074-8084-B20492D209C8}"/>
              </a:ext>
            </a:extLst>
          </p:cNvPr>
          <p:cNvSpPr/>
          <p:nvPr/>
        </p:nvSpPr>
        <p:spPr>
          <a:xfrm rot="243723" flipV="1">
            <a:off x="7443087" y="3348692"/>
            <a:ext cx="212944" cy="20056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7A284C16-391F-4CFB-82CA-CCAC115B3EE1}"/>
              </a:ext>
            </a:extLst>
          </p:cNvPr>
          <p:cNvSpPr txBox="1"/>
          <p:nvPr/>
        </p:nvSpPr>
        <p:spPr>
          <a:xfrm rot="19725500">
            <a:off x="8026757" y="5625943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סיור אירופה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4186052" y="643565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הגנה לאומית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6257760" y="6422837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כלכלה</a:t>
            </a:r>
            <a:endParaRPr lang="en-US" dirty="0"/>
          </a:p>
        </p:txBody>
      </p:sp>
      <p:sp>
        <p:nvSpPr>
          <p:cNvPr id="54" name="TextBox 85">
            <a:extLst>
              <a:ext uri="{FF2B5EF4-FFF2-40B4-BE49-F238E27FC236}">
                <a16:creationId xmlns:a16="http://schemas.microsoft.com/office/drawing/2014/main" id="{E3C1F1E2-1D0C-4762-9738-55F5A402A374}"/>
              </a:ext>
            </a:extLst>
          </p:cNvPr>
          <p:cNvSpPr txBox="1"/>
          <p:nvPr/>
        </p:nvSpPr>
        <p:spPr>
          <a:xfrm>
            <a:off x="7199744" y="6408390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חברה</a:t>
            </a:r>
            <a:endParaRPr lang="en-US" dirty="0"/>
          </a:p>
        </p:txBody>
      </p:sp>
      <p:sp>
        <p:nvSpPr>
          <p:cNvPr id="55" name="TextBox 85">
            <a:extLst>
              <a:ext uri="{FF2B5EF4-FFF2-40B4-BE49-F238E27FC236}">
                <a16:creationId xmlns:a16="http://schemas.microsoft.com/office/drawing/2014/main" id="{2B541645-EEAE-4CB0-AE8F-006905540FDD}"/>
              </a:ext>
            </a:extLst>
          </p:cNvPr>
          <p:cNvSpPr txBox="1"/>
          <p:nvPr/>
        </p:nvSpPr>
        <p:spPr>
          <a:xfrm>
            <a:off x="817073" y="6080488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T1 עונה גלובלית</a:t>
            </a:r>
            <a:endParaRPr lang="en-US" dirty="0"/>
          </a:p>
        </p:txBody>
      </p:sp>
      <p:sp>
        <p:nvSpPr>
          <p:cNvPr id="58" name="TextBox 78">
            <a:extLst>
              <a:ext uri="{FF2B5EF4-FFF2-40B4-BE49-F238E27FC236}">
                <a16:creationId xmlns:a16="http://schemas.microsoft.com/office/drawing/2014/main" id="{B7BC2B7E-F2F0-4C48-B1E5-95BFE8666AE7}"/>
              </a:ext>
            </a:extLst>
          </p:cNvPr>
          <p:cNvSpPr txBox="1"/>
          <p:nvPr/>
        </p:nvSpPr>
        <p:spPr>
          <a:xfrm>
            <a:off x="569159" y="4744060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T2 עונה ישראלית</a:t>
            </a:r>
            <a:endParaRPr lang="en-US" dirty="0"/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907678B6-37B6-4A7A-8226-21C9DB887B25}"/>
              </a:ext>
            </a:extLst>
          </p:cNvPr>
          <p:cNvSpPr txBox="1"/>
          <p:nvPr/>
        </p:nvSpPr>
        <p:spPr>
          <a:xfrm>
            <a:off x="1297212" y="3222625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T3 התמחות</a:t>
            </a:r>
            <a:endParaRPr lang="en-US" dirty="0"/>
          </a:p>
        </p:txBody>
      </p:sp>
      <p:sp>
        <p:nvSpPr>
          <p:cNvPr id="63" name="TextBox 77">
            <a:extLst>
              <a:ext uri="{FF2B5EF4-FFF2-40B4-BE49-F238E27FC236}">
                <a16:creationId xmlns:a16="http://schemas.microsoft.com/office/drawing/2014/main" id="{D99E5D5C-36ED-450D-9B66-7C5A011F3282}"/>
              </a:ext>
            </a:extLst>
          </p:cNvPr>
          <p:cNvSpPr txBox="1"/>
          <p:nvPr/>
        </p:nvSpPr>
        <p:spPr>
          <a:xfrm>
            <a:off x="959057" y="2156139"/>
            <a:ext cx="166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T 4 פרויקט אישי</a:t>
            </a:r>
            <a:endParaRPr lang="en-US" dirty="0"/>
          </a:p>
        </p:txBody>
      </p:sp>
      <p:sp>
        <p:nvSpPr>
          <p:cNvPr id="64" name="TextBox 76">
            <a:extLst>
              <a:ext uri="{FF2B5EF4-FFF2-40B4-BE49-F238E27FC236}">
                <a16:creationId xmlns:a16="http://schemas.microsoft.com/office/drawing/2014/main" id="{685200A1-89F1-4216-92ED-F4846D307A52}"/>
              </a:ext>
            </a:extLst>
          </p:cNvPr>
          <p:cNvSpPr txBox="1"/>
          <p:nvPr/>
        </p:nvSpPr>
        <p:spPr>
          <a:xfrm>
            <a:off x="411962" y="1118593"/>
            <a:ext cx="215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T5</a:t>
            </a:r>
            <a:r>
              <a:rPr lang="he-IL" dirty="0"/>
              <a:t>  עונה אינטגרטיבית</a:t>
            </a:r>
            <a:endParaRPr lang="en-US" dirty="0"/>
          </a:p>
        </p:txBody>
      </p:sp>
      <p:sp>
        <p:nvSpPr>
          <p:cNvPr id="65" name="Oval 13">
            <a:extLst>
              <a:ext uri="{FF2B5EF4-FFF2-40B4-BE49-F238E27FC236}">
                <a16:creationId xmlns:a16="http://schemas.microsoft.com/office/drawing/2014/main" id="{FC278F66-1813-434F-B838-3E73919F58DF}"/>
              </a:ext>
            </a:extLst>
          </p:cNvPr>
          <p:cNvSpPr/>
          <p:nvPr/>
        </p:nvSpPr>
        <p:spPr>
          <a:xfrm flipH="1">
            <a:off x="7367354" y="6070016"/>
            <a:ext cx="325245" cy="27035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7">
            <a:extLst>
              <a:ext uri="{FF2B5EF4-FFF2-40B4-BE49-F238E27FC236}">
                <a16:creationId xmlns:a16="http://schemas.microsoft.com/office/drawing/2014/main" id="{06580EB4-E0E9-4447-8924-CCDB6FB801AE}"/>
              </a:ext>
            </a:extLst>
          </p:cNvPr>
          <p:cNvCxnSpPr>
            <a:cxnSpLocks/>
          </p:cNvCxnSpPr>
          <p:nvPr/>
        </p:nvCxnSpPr>
        <p:spPr>
          <a:xfrm>
            <a:off x="4789730" y="1317463"/>
            <a:ext cx="6623" cy="4988826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5CDF7615-2C5A-4787-9DFE-821F0E646C24}"/>
              </a:ext>
            </a:extLst>
          </p:cNvPr>
          <p:cNvCxnSpPr>
            <a:cxnSpLocks/>
          </p:cNvCxnSpPr>
          <p:nvPr/>
        </p:nvCxnSpPr>
        <p:spPr>
          <a:xfrm>
            <a:off x="8497500" y="1333831"/>
            <a:ext cx="54685" cy="5012536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7">
            <a:extLst>
              <a:ext uri="{FF2B5EF4-FFF2-40B4-BE49-F238E27FC236}">
                <a16:creationId xmlns:a16="http://schemas.microsoft.com/office/drawing/2014/main" id="{143563C6-818E-4943-9E4B-EEB0D5CCF887}"/>
              </a:ext>
            </a:extLst>
          </p:cNvPr>
          <p:cNvCxnSpPr>
            <a:cxnSpLocks/>
          </p:cNvCxnSpPr>
          <p:nvPr/>
        </p:nvCxnSpPr>
        <p:spPr>
          <a:xfrm>
            <a:off x="6231636" y="1268088"/>
            <a:ext cx="9237" cy="5115280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7">
            <a:extLst>
              <a:ext uri="{FF2B5EF4-FFF2-40B4-BE49-F238E27FC236}">
                <a16:creationId xmlns:a16="http://schemas.microsoft.com/office/drawing/2014/main" id="{7ADEB5A2-3418-4D63-9DC3-07A62DAD160E}"/>
              </a:ext>
            </a:extLst>
          </p:cNvPr>
          <p:cNvCxnSpPr>
            <a:cxnSpLocks/>
          </p:cNvCxnSpPr>
          <p:nvPr/>
        </p:nvCxnSpPr>
        <p:spPr>
          <a:xfrm>
            <a:off x="7533674" y="1365206"/>
            <a:ext cx="2113" cy="4941083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תרשים זרימה: מחבר 50">
            <a:extLst>
              <a:ext uri="{FF2B5EF4-FFF2-40B4-BE49-F238E27FC236}">
                <a16:creationId xmlns:a16="http://schemas.microsoft.com/office/drawing/2014/main" id="{DB8CE294-3A2A-46FA-8BB4-1C5D6E560D5E}"/>
              </a:ext>
            </a:extLst>
          </p:cNvPr>
          <p:cNvSpPr/>
          <p:nvPr/>
        </p:nvSpPr>
        <p:spPr>
          <a:xfrm>
            <a:off x="4220384" y="1412459"/>
            <a:ext cx="4951498" cy="4850666"/>
          </a:xfrm>
          <a:prstGeom prst="flowChartConnector">
            <a:avLst/>
          </a:prstGeom>
          <a:noFill/>
          <a:ln w="158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73C63-22BA-6342-B89A-592D0F9D4F2C}"/>
              </a:ext>
            </a:extLst>
          </p:cNvPr>
          <p:cNvCxnSpPr>
            <a:cxnSpLocks/>
            <a:stCxn id="53" idx="1"/>
          </p:cNvCxnSpPr>
          <p:nvPr/>
        </p:nvCxnSpPr>
        <p:spPr>
          <a:xfrm>
            <a:off x="2347040" y="1333831"/>
            <a:ext cx="7969777" cy="34955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65252F-ECF3-C44C-8CDE-9F172E7B3C03}"/>
              </a:ext>
            </a:extLst>
          </p:cNvPr>
          <p:cNvCxnSpPr>
            <a:cxnSpLocks/>
          </p:cNvCxnSpPr>
          <p:nvPr/>
        </p:nvCxnSpPr>
        <p:spPr>
          <a:xfrm flipV="1">
            <a:off x="2505257" y="4892192"/>
            <a:ext cx="6608816" cy="19846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3B6FAB-2395-0649-9183-D14F9B1D33E3}"/>
              </a:ext>
            </a:extLst>
          </p:cNvPr>
          <p:cNvCxnSpPr>
            <a:cxnSpLocks/>
          </p:cNvCxnSpPr>
          <p:nvPr/>
        </p:nvCxnSpPr>
        <p:spPr>
          <a:xfrm flipV="1">
            <a:off x="8884968" y="4892192"/>
            <a:ext cx="1521906" cy="1193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B8C69CE-C5A2-6841-89EB-87294CE523D2}"/>
              </a:ext>
            </a:extLst>
          </p:cNvPr>
          <p:cNvCxnSpPr>
            <a:cxnSpLocks/>
          </p:cNvCxnSpPr>
          <p:nvPr/>
        </p:nvCxnSpPr>
        <p:spPr>
          <a:xfrm flipV="1">
            <a:off x="2481565" y="2344974"/>
            <a:ext cx="7925309" cy="12833"/>
          </a:xfrm>
          <a:prstGeom prst="line">
            <a:avLst/>
          </a:prstGeom>
          <a:ln w="152400">
            <a:solidFill>
              <a:srgbClr val="FF00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06C65B4-0B91-4A4B-83DA-B50DE165DBDE}"/>
              </a:ext>
            </a:extLst>
          </p:cNvPr>
          <p:cNvCxnSpPr>
            <a:cxnSpLocks/>
          </p:cNvCxnSpPr>
          <p:nvPr/>
        </p:nvCxnSpPr>
        <p:spPr>
          <a:xfrm flipV="1">
            <a:off x="2505257" y="3490549"/>
            <a:ext cx="7901617" cy="39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</a:t>
            </a:r>
            <a:r>
              <a:rPr lang="he-IL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 – מתודות למידה</a:t>
            </a: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3BEB0B9F-64FF-42EA-8B2C-AC2F135EC845}"/>
              </a:ext>
            </a:extLst>
          </p:cNvPr>
          <p:cNvSpPr/>
          <p:nvPr/>
        </p:nvSpPr>
        <p:spPr>
          <a:xfrm>
            <a:off x="4174357" y="3401938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D3942513-D980-49DB-99E2-19EA8F5A1E33}"/>
              </a:ext>
            </a:extLst>
          </p:cNvPr>
          <p:cNvSpPr/>
          <p:nvPr/>
        </p:nvSpPr>
        <p:spPr>
          <a:xfrm>
            <a:off x="3533400" y="337725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2" name="Oval 13">
            <a:extLst>
              <a:ext uri="{FF2B5EF4-FFF2-40B4-BE49-F238E27FC236}">
                <a16:creationId xmlns:a16="http://schemas.microsoft.com/office/drawing/2014/main" id="{AFA74067-BD19-4CF2-8C90-13E12B21D019}"/>
              </a:ext>
            </a:extLst>
          </p:cNvPr>
          <p:cNvSpPr/>
          <p:nvPr/>
        </p:nvSpPr>
        <p:spPr>
          <a:xfrm>
            <a:off x="6143221" y="338461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8" name="Oval 13">
            <a:extLst>
              <a:ext uri="{FF2B5EF4-FFF2-40B4-BE49-F238E27FC236}">
                <a16:creationId xmlns:a16="http://schemas.microsoft.com/office/drawing/2014/main" id="{BEF4A9E7-9C3D-4C03-9AAC-DB2EDD6D872F}"/>
              </a:ext>
            </a:extLst>
          </p:cNvPr>
          <p:cNvSpPr/>
          <p:nvPr/>
        </p:nvSpPr>
        <p:spPr>
          <a:xfrm>
            <a:off x="3862953" y="480277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94" name="Straight Connector 72">
            <a:extLst>
              <a:ext uri="{FF2B5EF4-FFF2-40B4-BE49-F238E27FC236}">
                <a16:creationId xmlns:a16="http://schemas.microsoft.com/office/drawing/2014/main" id="{3D209B7A-9EAC-4097-86DE-9BF13C343661}"/>
              </a:ext>
            </a:extLst>
          </p:cNvPr>
          <p:cNvCxnSpPr>
            <a:cxnSpLocks/>
          </p:cNvCxnSpPr>
          <p:nvPr/>
        </p:nvCxnSpPr>
        <p:spPr>
          <a:xfrm>
            <a:off x="2505257" y="6298049"/>
            <a:ext cx="7901617" cy="3262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3" name="Oval 13">
            <a:extLst>
              <a:ext uri="{FF2B5EF4-FFF2-40B4-BE49-F238E27FC236}">
                <a16:creationId xmlns:a16="http://schemas.microsoft.com/office/drawing/2014/main" id="{AA7B3729-0859-489A-85BD-BAC71CA15BED}"/>
              </a:ext>
            </a:extLst>
          </p:cNvPr>
          <p:cNvSpPr/>
          <p:nvPr/>
        </p:nvSpPr>
        <p:spPr>
          <a:xfrm>
            <a:off x="3859541" y="623190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373585" y="222265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</a:t>
            </a:r>
            <a:endParaRPr lang="en-US" dirty="0"/>
          </a:p>
        </p:txBody>
      </p:sp>
      <p:sp>
        <p:nvSpPr>
          <p:cNvPr id="118" name="Oval 13">
            <a:extLst>
              <a:ext uri="{FF2B5EF4-FFF2-40B4-BE49-F238E27FC236}">
                <a16:creationId xmlns:a16="http://schemas.microsoft.com/office/drawing/2014/main" id="{408C79A4-7FE4-4B2D-A01B-9961D2A97A46}"/>
              </a:ext>
            </a:extLst>
          </p:cNvPr>
          <p:cNvSpPr/>
          <p:nvPr/>
        </p:nvSpPr>
        <p:spPr>
          <a:xfrm>
            <a:off x="7402593" y="4785046"/>
            <a:ext cx="254769" cy="21515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8" name="Oval 13">
            <a:extLst>
              <a:ext uri="{FF2B5EF4-FFF2-40B4-BE49-F238E27FC236}">
                <a16:creationId xmlns:a16="http://schemas.microsoft.com/office/drawing/2014/main" id="{1D884CEB-2894-49F7-8BA9-8CAADEF4FD0C}"/>
              </a:ext>
            </a:extLst>
          </p:cNvPr>
          <p:cNvSpPr/>
          <p:nvPr/>
        </p:nvSpPr>
        <p:spPr>
          <a:xfrm>
            <a:off x="7232925" y="1274502"/>
            <a:ext cx="395166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7" name="Oval 13">
            <a:extLst>
              <a:ext uri="{FF2B5EF4-FFF2-40B4-BE49-F238E27FC236}">
                <a16:creationId xmlns:a16="http://schemas.microsoft.com/office/drawing/2014/main" id="{288D3896-4B94-4C3B-8AF2-24C19A094F44}"/>
              </a:ext>
            </a:extLst>
          </p:cNvPr>
          <p:cNvSpPr/>
          <p:nvPr/>
        </p:nvSpPr>
        <p:spPr>
          <a:xfrm>
            <a:off x="8985133" y="3299479"/>
            <a:ext cx="413891" cy="413403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3" name="Oval 13">
            <a:extLst>
              <a:ext uri="{FF2B5EF4-FFF2-40B4-BE49-F238E27FC236}">
                <a16:creationId xmlns:a16="http://schemas.microsoft.com/office/drawing/2014/main" id="{D7B382FB-DB79-43A7-9860-C51B394738F8}"/>
              </a:ext>
            </a:extLst>
          </p:cNvPr>
          <p:cNvSpPr/>
          <p:nvPr/>
        </p:nvSpPr>
        <p:spPr>
          <a:xfrm>
            <a:off x="8878606" y="4643344"/>
            <a:ext cx="386477" cy="41442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7" name="Oval 13">
            <a:extLst>
              <a:ext uri="{FF2B5EF4-FFF2-40B4-BE49-F238E27FC236}">
                <a16:creationId xmlns:a16="http://schemas.microsoft.com/office/drawing/2014/main" id="{2CB2F4DF-62F8-4494-BB81-2ABA96E9D47D}"/>
              </a:ext>
            </a:extLst>
          </p:cNvPr>
          <p:cNvSpPr/>
          <p:nvPr/>
        </p:nvSpPr>
        <p:spPr>
          <a:xfrm>
            <a:off x="8261959" y="5495693"/>
            <a:ext cx="391144" cy="377230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4" name="Oval 13">
            <a:extLst>
              <a:ext uri="{FF2B5EF4-FFF2-40B4-BE49-F238E27FC236}">
                <a16:creationId xmlns:a16="http://schemas.microsoft.com/office/drawing/2014/main" id="{A72F20C1-9FEC-4E00-A150-D1367FF44F09}"/>
              </a:ext>
            </a:extLst>
          </p:cNvPr>
          <p:cNvSpPr/>
          <p:nvPr/>
        </p:nvSpPr>
        <p:spPr>
          <a:xfrm>
            <a:off x="8441453" y="625309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96" name="Oval 13">
            <a:extLst>
              <a:ext uri="{FF2B5EF4-FFF2-40B4-BE49-F238E27FC236}">
                <a16:creationId xmlns:a16="http://schemas.microsoft.com/office/drawing/2014/main" id="{E06389B9-25FF-42E9-A1D3-5897F16088C6}"/>
              </a:ext>
            </a:extLst>
          </p:cNvPr>
          <p:cNvSpPr/>
          <p:nvPr/>
        </p:nvSpPr>
        <p:spPr>
          <a:xfrm>
            <a:off x="4690030" y="6207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6" name="Oval 13">
            <a:extLst>
              <a:ext uri="{FF2B5EF4-FFF2-40B4-BE49-F238E27FC236}">
                <a16:creationId xmlns:a16="http://schemas.microsoft.com/office/drawing/2014/main" id="{D66672FE-0962-40A2-B1EC-542A70C48F03}"/>
              </a:ext>
            </a:extLst>
          </p:cNvPr>
          <p:cNvSpPr/>
          <p:nvPr/>
        </p:nvSpPr>
        <p:spPr>
          <a:xfrm>
            <a:off x="4384522" y="477894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7" name="Oval 13">
            <a:extLst>
              <a:ext uri="{FF2B5EF4-FFF2-40B4-BE49-F238E27FC236}">
                <a16:creationId xmlns:a16="http://schemas.microsoft.com/office/drawing/2014/main" id="{4CA72131-ED91-4F4C-AF03-16BEA2E8C86A}"/>
              </a:ext>
            </a:extLst>
          </p:cNvPr>
          <p:cNvSpPr/>
          <p:nvPr/>
        </p:nvSpPr>
        <p:spPr>
          <a:xfrm rot="243723">
            <a:off x="6151312" y="4802771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1" name="Oval 13">
            <a:extLst>
              <a:ext uri="{FF2B5EF4-FFF2-40B4-BE49-F238E27FC236}">
                <a16:creationId xmlns:a16="http://schemas.microsoft.com/office/drawing/2014/main" id="{3F0CE7AB-382D-4074-8084-B20492D209C8}"/>
              </a:ext>
            </a:extLst>
          </p:cNvPr>
          <p:cNvSpPr/>
          <p:nvPr/>
        </p:nvSpPr>
        <p:spPr>
          <a:xfrm rot="243723" flipV="1">
            <a:off x="7443087" y="3348692"/>
            <a:ext cx="212944" cy="20056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2" name="Oval 13">
            <a:extLst>
              <a:ext uri="{FF2B5EF4-FFF2-40B4-BE49-F238E27FC236}">
                <a16:creationId xmlns:a16="http://schemas.microsoft.com/office/drawing/2014/main" id="{686836CE-00F8-4BBB-8E4F-7EB17EFFB987}"/>
              </a:ext>
            </a:extLst>
          </p:cNvPr>
          <p:cNvSpPr/>
          <p:nvPr/>
        </p:nvSpPr>
        <p:spPr>
          <a:xfrm rot="243723">
            <a:off x="6541628" y="6235124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506264" y="6039058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מליאה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334140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397725" y="481689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68063" y="1149165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אינטגרטיבי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45" y="3082529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id="{53B7A5E5-A050-4EE1-8073-D09F845C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09" y="4489485"/>
            <a:ext cx="863206" cy="86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25" y="1803326"/>
            <a:ext cx="1122127" cy="11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8" y="892293"/>
            <a:ext cx="914902" cy="85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28" y="5527344"/>
            <a:ext cx="1213158" cy="12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224</Words>
  <Application>Microsoft Office PowerPoint</Application>
  <PresentationFormat>מסך רחב</PresentationFormat>
  <Paragraphs>67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Levenim MT</vt:lpstr>
      <vt:lpstr>Office Theme</vt:lpstr>
      <vt:lpstr>הדימוי החזותי של שנת הלימודים במב"ל</vt:lpstr>
      <vt:lpstr>מצגת של PowerPoint‏</vt:lpstr>
      <vt:lpstr>מצגת של PowerPoint‏</vt:lpstr>
      <vt:lpstr>מצגת של PowerPoint‏</vt:lpstr>
      <vt:lpstr>הקו הצהוב - אסטרטגיה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Batel Leibowitz</dc:creator>
  <cp:lastModifiedBy>ענת חן</cp:lastModifiedBy>
  <cp:revision>40</cp:revision>
  <dcterms:created xsi:type="dcterms:W3CDTF">2019-08-01T08:50:36Z</dcterms:created>
  <dcterms:modified xsi:type="dcterms:W3CDTF">2019-08-04T12:16:06Z</dcterms:modified>
</cp:coreProperties>
</file>