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9" r:id="rId4"/>
    <p:sldId id="274" r:id="rId5"/>
    <p:sldId id="258" r:id="rId6"/>
    <p:sldId id="259" r:id="rId7"/>
    <p:sldId id="260" r:id="rId8"/>
    <p:sldId id="261" r:id="rId9"/>
    <p:sldId id="275" r:id="rId10"/>
    <p:sldId id="262" r:id="rId11"/>
    <p:sldId id="263" r:id="rId12"/>
    <p:sldId id="264" r:id="rId13"/>
    <p:sldId id="265" r:id="rId14"/>
    <p:sldId id="276" r:id="rId15"/>
    <p:sldId id="266" r:id="rId16"/>
    <p:sldId id="268" r:id="rId17"/>
    <p:sldId id="269" r:id="rId18"/>
    <p:sldId id="270" r:id="rId19"/>
    <p:sldId id="277" r:id="rId20"/>
    <p:sldId id="271" r:id="rId21"/>
    <p:sldId id="278" r:id="rId22"/>
    <p:sldId id="272" r:id="rId23"/>
    <p:sldId id="273" r:id="rId2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A045-B977-485C-BC45-4B2838C0740C}" type="datetimeFigureOut">
              <a:rPr lang="he-IL" smtClean="0"/>
              <a:t>י'/תמוז/תשע"ח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4E08-78A2-4470-8532-F4A766E2B4B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המחקר – שלד רעיוני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22.6.18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מהי דיפלומטיה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מושג </a:t>
            </a:r>
            <a:r>
              <a:rPr lang="he-IL" dirty="0"/>
              <a:t>עמום</a:t>
            </a:r>
            <a:endParaRPr lang="en-US" dirty="0"/>
          </a:p>
          <a:p>
            <a:pPr lvl="0"/>
            <a:r>
              <a:rPr lang="he-IL" dirty="0"/>
              <a:t>הגדרה לצורך העבודה והגדרות אחרות</a:t>
            </a:r>
            <a:endParaRPr lang="en-US" dirty="0"/>
          </a:p>
          <a:p>
            <a:pPr lvl="0"/>
            <a:r>
              <a:rPr lang="he-IL" dirty="0"/>
              <a:t>התפתחות כללית של מוסד הדיפלומטיה</a:t>
            </a:r>
            <a:endParaRPr lang="en-US" dirty="0"/>
          </a:p>
          <a:p>
            <a:pPr lvl="0"/>
            <a:r>
              <a:rPr lang="he-IL" dirty="0"/>
              <a:t>מגמות עומק משפיעות על דיפלומטיה:</a:t>
            </a:r>
            <a:endParaRPr lang="en-US" dirty="0"/>
          </a:p>
          <a:p>
            <a:pPr lvl="1"/>
            <a:r>
              <a:rPr lang="he-IL" dirty="0"/>
              <a:t>גלובליזציה</a:t>
            </a:r>
            <a:endParaRPr lang="en-US" dirty="0"/>
          </a:p>
          <a:p>
            <a:pPr lvl="1"/>
            <a:r>
              <a:rPr lang="he-IL" dirty="0"/>
              <a:t>טשטוש אבחנה בין פנים לחוץ</a:t>
            </a:r>
            <a:endParaRPr lang="en-US" dirty="0"/>
          </a:p>
          <a:p>
            <a:pPr lvl="1"/>
            <a:r>
              <a:rPr lang="he-IL" dirty="0"/>
              <a:t>עליית המרכיב החברתי </a:t>
            </a:r>
            <a:r>
              <a:rPr lang="en-US" dirty="0"/>
              <a:t>)</a:t>
            </a:r>
            <a:r>
              <a:rPr lang="he-IL" dirty="0"/>
              <a:t>אולי להוסיף פה)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השינויים העוברים על העולם הדיפלומטי: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e-IL" dirty="0" smtClean="0"/>
              <a:t>הדיפלומטיה </a:t>
            </a:r>
            <a:r>
              <a:rPr lang="he-IL" dirty="0"/>
              <a:t>עוברת שינויים בשני ממדים: מבנים ותהליכים</a:t>
            </a:r>
            <a:endParaRPr lang="en-US" dirty="0"/>
          </a:p>
          <a:p>
            <a:pPr lvl="0"/>
            <a:r>
              <a:rPr lang="he-IL" dirty="0"/>
              <a:t>שינוי בכמה ממדים עיקריים:</a:t>
            </a:r>
            <a:endParaRPr lang="en-US" dirty="0"/>
          </a:p>
          <a:p>
            <a:pPr lvl="1"/>
            <a:r>
              <a:rPr lang="he-IL" dirty="0"/>
              <a:t>כניסת שחקנים חדשים לזירה:</a:t>
            </a:r>
            <a:endParaRPr lang="en-US" dirty="0"/>
          </a:p>
          <a:p>
            <a:pPr lvl="2"/>
            <a:r>
              <a:rPr lang="he-IL" dirty="0"/>
              <a:t>מנהיגים יותר דומיננטיים, משרדים אחרים, ארגונים, חברות, יחידים</a:t>
            </a:r>
            <a:endParaRPr lang="en-US" dirty="0"/>
          </a:p>
          <a:p>
            <a:pPr lvl="2"/>
            <a:r>
              <a:rPr lang="he-IL" dirty="0"/>
              <a:t>גורם לשאול מיהו דיפלומט היום?</a:t>
            </a:r>
            <a:endParaRPr lang="en-US" dirty="0"/>
          </a:p>
          <a:p>
            <a:pPr lvl="2"/>
            <a:r>
              <a:rPr lang="he-IL" dirty="0"/>
              <a:t>הרבה גורמים עוסקים בעצם בדיפלומטיה – ממלכתיים (כגון ארגוני מודיעין וצבא) ופרטיים</a:t>
            </a:r>
            <a:endParaRPr lang="en-US" dirty="0"/>
          </a:p>
          <a:p>
            <a:pPr lvl="1"/>
            <a:r>
              <a:rPr lang="he-IL" dirty="0"/>
              <a:t>מגוון נושאי העיסוק</a:t>
            </a:r>
            <a:endParaRPr lang="en-US" dirty="0"/>
          </a:p>
          <a:p>
            <a:pPr lvl="1"/>
            <a:r>
              <a:rPr lang="he-IL" dirty="0"/>
              <a:t>שיטות ואופני פעולה:</a:t>
            </a:r>
            <a:endParaRPr lang="en-US" dirty="0"/>
          </a:p>
          <a:p>
            <a:pPr lvl="2"/>
            <a:r>
              <a:rPr lang="he-IL" dirty="0"/>
              <a:t>עליית דיפלומטיה </a:t>
            </a:r>
            <a:r>
              <a:rPr lang="he-IL" dirty="0" err="1"/>
              <a:t>מולטילטרלית</a:t>
            </a:r>
            <a:r>
              <a:rPr lang="he-IL" dirty="0"/>
              <a:t> וציבורית</a:t>
            </a:r>
            <a:endParaRPr lang="en-US" dirty="0"/>
          </a:p>
          <a:p>
            <a:pPr lvl="2"/>
            <a:r>
              <a:rPr lang="he-IL" dirty="0"/>
              <a:t>סוגים שונים ורחבים של דיפלומטיה – כלכלית, תרבותית ועוד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הדיפלומטיה בעידן הדיגיטלי: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e-IL" dirty="0" smtClean="0"/>
              <a:t>דיפלומטיה </a:t>
            </a:r>
            <a:r>
              <a:rPr lang="he-IL" dirty="0"/>
              <a:t>דיגיטלית מונח עמום</a:t>
            </a:r>
            <a:endParaRPr lang="en-US" dirty="0"/>
          </a:p>
          <a:p>
            <a:pPr lvl="0"/>
            <a:r>
              <a:rPr lang="he-IL" dirty="0"/>
              <a:t>השאלה האם שינוי מהותי במקצוע או כלים חדשים</a:t>
            </a:r>
            <a:endParaRPr lang="en-US" dirty="0"/>
          </a:p>
          <a:p>
            <a:pPr lvl="0"/>
            <a:r>
              <a:rPr lang="he-IL" dirty="0"/>
              <a:t>העידן הדיגיטלי שינוי עמוק בכמה ממדים:</a:t>
            </a:r>
            <a:endParaRPr lang="en-US" dirty="0"/>
          </a:p>
          <a:p>
            <a:pPr lvl="1"/>
            <a:r>
              <a:rPr lang="he-IL" dirty="0"/>
              <a:t>מהירות</a:t>
            </a:r>
            <a:endParaRPr lang="en-US" dirty="0"/>
          </a:p>
          <a:p>
            <a:pPr lvl="1"/>
            <a:r>
              <a:rPr lang="he-IL" dirty="0"/>
              <a:t>שקיפות</a:t>
            </a:r>
            <a:endParaRPr lang="en-US" dirty="0"/>
          </a:p>
          <a:p>
            <a:pPr lvl="1"/>
            <a:r>
              <a:rPr lang="he-IL" dirty="0"/>
              <a:t>סביבה</a:t>
            </a:r>
            <a:endParaRPr lang="en-US" dirty="0"/>
          </a:p>
          <a:p>
            <a:pPr lvl="1"/>
            <a:r>
              <a:rPr lang="he-IL" dirty="0"/>
              <a:t>כלים</a:t>
            </a:r>
            <a:endParaRPr lang="en-US" dirty="0"/>
          </a:p>
          <a:p>
            <a:pPr lvl="0"/>
            <a:r>
              <a:rPr lang="he-IL" dirty="0"/>
              <a:t>מתחים מובנים בין הדיפלומטיה הקודמת לנוכחית הדיגיטלית</a:t>
            </a:r>
            <a:endParaRPr lang="en-US" dirty="0"/>
          </a:p>
          <a:p>
            <a:pPr lvl="0"/>
            <a:r>
              <a:rPr lang="he-IL" dirty="0"/>
              <a:t>יתרונות הדיפלומטיה הדיגיטלית </a:t>
            </a:r>
            <a:endParaRPr lang="en-US" dirty="0"/>
          </a:p>
          <a:p>
            <a:pPr lvl="0"/>
            <a:r>
              <a:rPr lang="he-IL" dirty="0"/>
              <a:t>מה אפשר לעשות בעידן הדיגיטלי בפנים ובחוץ</a:t>
            </a:r>
            <a:endParaRPr lang="en-US" dirty="0"/>
          </a:p>
          <a:p>
            <a:pPr lvl="0"/>
            <a:r>
              <a:rPr lang="he-IL" dirty="0"/>
              <a:t>מהפכת הרשתות החברתיות </a:t>
            </a:r>
            <a:endParaRPr lang="en-US" dirty="0"/>
          </a:p>
          <a:p>
            <a:pPr lvl="0"/>
            <a:r>
              <a:rPr lang="he-IL" dirty="0"/>
              <a:t>השפעת העידן הדיגיטלי על הדיפלומטיה הציבורית</a:t>
            </a:r>
            <a:endParaRPr lang="en-US" dirty="0"/>
          </a:p>
          <a:p>
            <a:pPr lvl="0"/>
            <a:r>
              <a:rPr lang="he-IL" dirty="0"/>
              <a:t>השפעה על הפרקטיקה הדיפלומטית: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הדיפלומטיה בעידן הדיגיטלי (2)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e-IL" dirty="0"/>
              <a:t>השפעה על עבודת הדיפלומט</a:t>
            </a:r>
            <a:endParaRPr lang="en-US" dirty="0"/>
          </a:p>
          <a:p>
            <a:pPr lvl="1"/>
            <a:r>
              <a:rPr lang="he-IL" dirty="0"/>
              <a:t>השפעה על פונקצית המשא ומתן</a:t>
            </a:r>
            <a:endParaRPr lang="en-US" dirty="0"/>
          </a:p>
          <a:p>
            <a:pPr lvl="0"/>
            <a:r>
              <a:rPr lang="he-IL" dirty="0"/>
              <a:t>אתגרי העידן הדיגיטלי:</a:t>
            </a:r>
            <a:endParaRPr lang="en-US" dirty="0"/>
          </a:p>
          <a:p>
            <a:pPr lvl="1"/>
            <a:r>
              <a:rPr lang="he-IL" dirty="0"/>
              <a:t>העדר שליטה מרכזית</a:t>
            </a:r>
            <a:endParaRPr lang="en-US" dirty="0"/>
          </a:p>
          <a:p>
            <a:pPr lvl="1"/>
            <a:r>
              <a:rPr lang="he-IL" dirty="0"/>
              <a:t>ניהול ידע וחשאיות</a:t>
            </a:r>
            <a:endParaRPr lang="en-US" dirty="0"/>
          </a:p>
          <a:p>
            <a:pPr lvl="1"/>
            <a:r>
              <a:rPr lang="he-IL" dirty="0"/>
              <a:t>נורמות של שימוש בכלים דיגיטליים</a:t>
            </a:r>
            <a:endParaRPr lang="en-US" dirty="0"/>
          </a:p>
          <a:p>
            <a:pPr lvl="1"/>
            <a:r>
              <a:rPr lang="he-IL" dirty="0"/>
              <a:t>סוגיות מדיניות פנים וחוץ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e-IL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he-IL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he-IL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e-IL" dirty="0" smtClean="0">
                <a:solidFill>
                  <a:srgbClr val="FF0000"/>
                </a:solidFill>
              </a:rPr>
              <a:t>חלק שלישי – התמודדות משרדי החוץ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משבר משרדי החוץ: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שינויים </a:t>
            </a:r>
            <a:r>
              <a:rPr lang="he-IL" dirty="0"/>
              <a:t>בתחום המוסדי:</a:t>
            </a:r>
            <a:endParaRPr lang="en-US" dirty="0"/>
          </a:p>
          <a:p>
            <a:pPr lvl="0"/>
            <a:r>
              <a:rPr lang="he-IL" dirty="0"/>
              <a:t>טענות כלפי הדיפלומטיה המקצועית:</a:t>
            </a:r>
            <a:endParaRPr lang="en-US" dirty="0"/>
          </a:p>
          <a:p>
            <a:pPr lvl="1"/>
            <a:r>
              <a:rPr lang="he-IL" dirty="0"/>
              <a:t>מנהיגים סוגרים </a:t>
            </a:r>
            <a:r>
              <a:rPr lang="he-IL" dirty="0" err="1"/>
              <a:t>הכל</a:t>
            </a:r>
            <a:endParaRPr lang="en-US" dirty="0"/>
          </a:p>
          <a:p>
            <a:pPr lvl="1"/>
            <a:r>
              <a:rPr lang="he-IL" dirty="0"/>
              <a:t>המידע קיים בכל מקום – לא צריך </a:t>
            </a:r>
            <a:r>
              <a:rPr lang="en-US" dirty="0"/>
              <a:t>gatekeepers</a:t>
            </a:r>
          </a:p>
          <a:p>
            <a:pPr lvl="1"/>
            <a:r>
              <a:rPr lang="he-IL" dirty="0"/>
              <a:t>בסביבה רשתית הדגש הוא על מומחיות וערך מוסף – אין צורך להגביל לדיפלומטים מקצועיים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/>
              <a:t>מדוע הדיפלומטיה המקצועית עדיין חשובה: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מדוע </a:t>
            </a:r>
            <a:r>
              <a:rPr lang="he-IL" dirty="0"/>
              <a:t>הדיפלומטיה הממוסדת עדיין חשובה:</a:t>
            </a:r>
            <a:endParaRPr lang="en-US" dirty="0"/>
          </a:p>
          <a:p>
            <a:pPr lvl="1"/>
            <a:r>
              <a:rPr lang="he-IL" dirty="0"/>
              <a:t>מדינות עדיין שחקן חשוב בזירה הבינ"ל</a:t>
            </a:r>
            <a:endParaRPr lang="en-US" dirty="0"/>
          </a:p>
          <a:p>
            <a:pPr lvl="1"/>
            <a:r>
              <a:rPr lang="he-IL" dirty="0"/>
              <a:t>המגעים בין המדינות מתבצעים באמצעות דיפלומטים ובמכשירים דיפלומטיים (כגון ארגונים בינ"ל)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לדיפלומטים מקצועיים יש נכסים חיוניים ייחודיים: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e-IL" dirty="0" smtClean="0"/>
              <a:t>גישה ישירה ולגיטימית למקבלי החלטות</a:t>
            </a:r>
            <a:endParaRPr lang="en-US" dirty="0" smtClean="0"/>
          </a:p>
          <a:p>
            <a:pPr lvl="1"/>
            <a:r>
              <a:rPr lang="he-IL" dirty="0" smtClean="0"/>
              <a:t>השפעה על מקבלי ההחלטות גם באמצעות דיפלומטיה ציבורית</a:t>
            </a:r>
            <a:endParaRPr lang="en-US" dirty="0" smtClean="0"/>
          </a:p>
          <a:p>
            <a:pPr lvl="1"/>
            <a:r>
              <a:rPr lang="he-IL" dirty="0" smtClean="0"/>
              <a:t>ידע מקומי</a:t>
            </a:r>
            <a:endParaRPr lang="en-US" dirty="0" smtClean="0"/>
          </a:p>
          <a:p>
            <a:pPr lvl="1"/>
            <a:r>
              <a:rPr lang="he-IL" dirty="0" smtClean="0"/>
              <a:t>גישה ייחודית לזירות מרכזיות</a:t>
            </a:r>
            <a:endParaRPr lang="en-US" dirty="0" smtClean="0"/>
          </a:p>
          <a:p>
            <a:pPr lvl="1"/>
            <a:r>
              <a:rPr lang="he-IL" dirty="0" smtClean="0"/>
              <a:t>נוכחות פיזית ווירטואלית</a:t>
            </a:r>
            <a:endParaRPr lang="en-US" dirty="0" smtClean="0"/>
          </a:p>
          <a:p>
            <a:pPr lvl="1"/>
            <a:r>
              <a:rPr lang="he-IL" dirty="0" smtClean="0"/>
              <a:t>אופרטורים</a:t>
            </a:r>
            <a:endParaRPr lang="en-US" dirty="0" smtClean="0"/>
          </a:p>
          <a:p>
            <a:pPr lvl="1"/>
            <a:r>
              <a:rPr lang="he-IL" dirty="0" smtClean="0"/>
              <a:t>ייצוג</a:t>
            </a:r>
            <a:endParaRPr lang="en-US" dirty="0" smtClean="0"/>
          </a:p>
          <a:p>
            <a:pPr lvl="1"/>
            <a:r>
              <a:rPr lang="he-IL" dirty="0" smtClean="0"/>
              <a:t>חיפוש הזדמנויות ולא רק איומים</a:t>
            </a:r>
            <a:endParaRPr lang="en-US" dirty="0" smtClean="0"/>
          </a:p>
          <a:p>
            <a:pPr lvl="1"/>
            <a:r>
              <a:rPr lang="he-IL" dirty="0" smtClean="0"/>
              <a:t>אינטגרציה וקשרי גומלין</a:t>
            </a:r>
            <a:endParaRPr lang="en-US" dirty="0" smtClean="0"/>
          </a:p>
          <a:p>
            <a:pPr lvl="1"/>
            <a:r>
              <a:rPr lang="he-IL" dirty="0" smtClean="0"/>
              <a:t>זיהוי אותות חלשים </a:t>
            </a:r>
            <a:r>
              <a:rPr lang="he-IL" dirty="0" err="1" smtClean="0"/>
              <a:t>ואג'נדות</a:t>
            </a:r>
            <a:r>
              <a:rPr lang="he-IL" dirty="0" smtClean="0"/>
              <a:t> מתהוות</a:t>
            </a:r>
            <a:endParaRPr lang="en-US" dirty="0" smtClean="0"/>
          </a:p>
          <a:p>
            <a:pPr lvl="1"/>
            <a:r>
              <a:rPr lang="he-IL" dirty="0" smtClean="0"/>
              <a:t>יצירת אירועים דיפלומטיים בעלי משמעות מדינית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ההתמודדות עם העידן הדיגיטלי:</a:t>
            </a:r>
            <a:endParaRPr lang="en-US" dirty="0"/>
          </a:p>
          <a:p>
            <a:pPr lvl="0"/>
            <a:r>
              <a:rPr lang="he-IL" dirty="0"/>
              <a:t>התמודדות משרדי חוץ עם העידן הדיגיטלי</a:t>
            </a:r>
            <a:endParaRPr lang="en-US" dirty="0"/>
          </a:p>
          <a:p>
            <a:pPr lvl="0"/>
            <a:r>
              <a:rPr lang="he-IL" dirty="0"/>
              <a:t>משרד החוץ הישראלי והעידן הדיגיטלי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e-IL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e-IL" dirty="0" smtClean="0">
                <a:solidFill>
                  <a:srgbClr val="FF0000"/>
                </a:solidFill>
              </a:rPr>
              <a:t>חלק רביעי – הדיפלומטיה המקצועית מול האתגרים האסטרטגיים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עיקרי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he-IL" sz="2000" dirty="0" smtClean="0"/>
          </a:p>
          <a:p>
            <a:pPr lvl="0"/>
            <a:r>
              <a:rPr lang="he-IL" sz="2000" dirty="0" smtClean="0"/>
              <a:t>התרבות </a:t>
            </a:r>
            <a:r>
              <a:rPr lang="he-IL" sz="2000" dirty="0"/>
              <a:t>האסטרטגית הישראלית ממוקדת </a:t>
            </a:r>
            <a:r>
              <a:rPr lang="he-IL" sz="2000" dirty="0" smtClean="0"/>
              <a:t>בכוח </a:t>
            </a:r>
            <a:r>
              <a:rPr lang="he-IL" sz="2000" dirty="0"/>
              <a:t>קינטי</a:t>
            </a:r>
            <a:r>
              <a:rPr lang="he-IL" sz="2000" dirty="0" smtClean="0"/>
              <a:t>.</a:t>
            </a:r>
          </a:p>
          <a:p>
            <a:pPr lvl="0"/>
            <a:r>
              <a:rPr lang="he-IL" sz="2000" dirty="0" smtClean="0"/>
              <a:t> </a:t>
            </a:r>
            <a:r>
              <a:rPr lang="he-IL" sz="2000" b="1" dirty="0" smtClean="0"/>
              <a:t>דיפלומטיה </a:t>
            </a:r>
            <a:r>
              <a:rPr lang="he-IL" sz="2000" b="1" dirty="0"/>
              <a:t>ככלי מדיניות</a:t>
            </a:r>
            <a:r>
              <a:rPr lang="he-IL" sz="2000" dirty="0"/>
              <a:t> </a:t>
            </a:r>
            <a:r>
              <a:rPr lang="he-IL" sz="2000" b="1" dirty="0"/>
              <a:t>לא זוכה</a:t>
            </a:r>
            <a:r>
              <a:rPr lang="he-IL" sz="2000" dirty="0"/>
              <a:t> להערכה </a:t>
            </a:r>
            <a:r>
              <a:rPr lang="he-IL" sz="2000" dirty="0" smtClean="0"/>
              <a:t>גדולה.</a:t>
            </a:r>
            <a:endParaRPr lang="en-US" sz="2000" dirty="0"/>
          </a:p>
          <a:p>
            <a:pPr lvl="0"/>
            <a:r>
              <a:rPr lang="he-IL" sz="2000" dirty="0"/>
              <a:t>תמורות בסביבה האסטרטגית מייצרות </a:t>
            </a:r>
            <a:r>
              <a:rPr lang="he-IL" sz="2000" b="1" dirty="0"/>
              <a:t>איומים חדשים</a:t>
            </a:r>
            <a:r>
              <a:rPr lang="he-IL" sz="2000" dirty="0"/>
              <a:t> </a:t>
            </a:r>
            <a:r>
              <a:rPr lang="he-IL" sz="2000" dirty="0" smtClean="0"/>
              <a:t>- בעולם </a:t>
            </a:r>
            <a:r>
              <a:rPr lang="he-IL" sz="2000" dirty="0"/>
              <a:t>ולישראל</a:t>
            </a:r>
            <a:endParaRPr lang="en-US" sz="2000" dirty="0"/>
          </a:p>
          <a:p>
            <a:pPr lvl="0"/>
            <a:r>
              <a:rPr lang="he-IL" sz="2000" dirty="0"/>
              <a:t>השוני באיומים יצר </a:t>
            </a:r>
            <a:r>
              <a:rPr lang="he-IL" sz="2000" b="1" dirty="0"/>
              <a:t>תפיסות חדשות של מענה</a:t>
            </a:r>
            <a:r>
              <a:rPr lang="he-IL" sz="2000" dirty="0"/>
              <a:t> ומושגים חדשים – בעולם </a:t>
            </a:r>
            <a:r>
              <a:rPr lang="he-IL" sz="2000" dirty="0" smtClean="0"/>
              <a:t>ובישראל – </a:t>
            </a:r>
            <a:r>
              <a:rPr lang="he-IL" sz="2000" b="1" dirty="0" smtClean="0"/>
              <a:t>בדגש על מענה רב-ממדי הממוקד בהשפעה</a:t>
            </a:r>
            <a:endParaRPr lang="en-US" sz="2000" b="1" dirty="0"/>
          </a:p>
          <a:p>
            <a:pPr lvl="0"/>
            <a:r>
              <a:rPr lang="he-IL" sz="2000" dirty="0" smtClean="0"/>
              <a:t>התמורות משפיעות  באופן דרמטי גם על </a:t>
            </a:r>
            <a:r>
              <a:rPr lang="he-IL" sz="2000" b="1" dirty="0"/>
              <a:t>עולם </a:t>
            </a:r>
            <a:r>
              <a:rPr lang="he-IL" sz="2000" b="1" dirty="0" smtClean="0"/>
              <a:t>הדיפלומטיה</a:t>
            </a:r>
            <a:endParaRPr lang="en-US" sz="2000" dirty="0"/>
          </a:p>
          <a:p>
            <a:pPr lvl="0"/>
            <a:r>
              <a:rPr lang="en-US" sz="2000" dirty="0"/>
              <a:t> </a:t>
            </a:r>
            <a:r>
              <a:rPr lang="he-IL" sz="2000" b="1" dirty="0"/>
              <a:t>הדיפלומטיה המקצועית  - </a:t>
            </a:r>
            <a:r>
              <a:rPr lang="he-IL" sz="2000" b="1" dirty="0" smtClean="0"/>
              <a:t>בעיקר </a:t>
            </a:r>
            <a:r>
              <a:rPr lang="he-IL" sz="2000" b="1" dirty="0"/>
              <a:t>במשרדי החוץ -  עוברת משבר</a:t>
            </a:r>
            <a:r>
              <a:rPr lang="he-IL" sz="2000" dirty="0"/>
              <a:t> </a:t>
            </a:r>
            <a:r>
              <a:rPr lang="he-IL" sz="2000" b="1" dirty="0"/>
              <a:t>גלובלי</a:t>
            </a:r>
            <a:r>
              <a:rPr lang="he-IL" sz="2000" b="1" dirty="0" smtClean="0"/>
              <a:t>.</a:t>
            </a:r>
            <a:endParaRPr lang="en-US" sz="2000" dirty="0" smtClean="0"/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5229200"/>
            <a:ext cx="770485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000" b="1" dirty="0" smtClean="0">
                <a:solidFill>
                  <a:srgbClr val="FF0000"/>
                </a:solidFill>
              </a:rPr>
              <a:t>לאור התמורות הנ"ל כיצד  יכולה הדיפלומטיה המקצועית יכולה לתרום להתמודדות עם האתגרים האסטרטגיים החדשים?</a:t>
            </a:r>
            <a:endParaRPr lang="he-IL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/>
              <a:t>הכלי הדיפלומטי  המקצועי בתחרות האסטרטגית:</a:t>
            </a:r>
            <a:endParaRPr lang="en-US" dirty="0"/>
          </a:p>
          <a:p>
            <a:pPr lvl="0"/>
            <a:r>
              <a:rPr lang="he-IL" dirty="0"/>
              <a:t>הכלי הדיפלומטי המקצועי מאפשר למדינאים חופש פעולה</a:t>
            </a:r>
            <a:endParaRPr lang="en-US" dirty="0"/>
          </a:p>
          <a:p>
            <a:pPr lvl="0"/>
            <a:r>
              <a:rPr lang="he-IL" dirty="0"/>
              <a:t>דיפלומטיה מקצועית  יכולה לסייע בהכנות לעימות, בזמן עימות, אחריו ובמניע עימות והסלמה</a:t>
            </a:r>
            <a:endParaRPr lang="en-US" dirty="0"/>
          </a:p>
          <a:p>
            <a:pPr lvl="0"/>
            <a:r>
              <a:rPr lang="he-IL" dirty="0"/>
              <a:t>הדיפלומטיה המקצועית תורמת להשגת היעדים מול היריבים:</a:t>
            </a:r>
            <a:endParaRPr lang="en-US" dirty="0"/>
          </a:p>
          <a:p>
            <a:pPr lvl="1"/>
            <a:r>
              <a:rPr lang="he-IL" dirty="0"/>
              <a:t>מניעת התעצמות והצרת חופש פעולה צבאי</a:t>
            </a:r>
            <a:endParaRPr lang="en-US" dirty="0"/>
          </a:p>
          <a:p>
            <a:pPr lvl="1"/>
            <a:r>
              <a:rPr lang="he-IL" dirty="0"/>
              <a:t>הפעלת לחץ כלכלי על היריב</a:t>
            </a:r>
            <a:endParaRPr lang="en-US" dirty="0"/>
          </a:p>
          <a:p>
            <a:pPr lvl="1"/>
            <a:r>
              <a:rPr lang="he-IL" dirty="0"/>
              <a:t>בידוד מדיני ויצירת קואליציות</a:t>
            </a:r>
            <a:endParaRPr lang="en-US" dirty="0"/>
          </a:p>
          <a:p>
            <a:pPr lvl="1"/>
            <a:r>
              <a:rPr lang="he-IL" dirty="0"/>
              <a:t>החלשה פוליטית פנימית</a:t>
            </a:r>
            <a:endParaRPr lang="en-US" dirty="0"/>
          </a:p>
          <a:p>
            <a:pPr lvl="1"/>
            <a:r>
              <a:rPr lang="he-IL" dirty="0"/>
              <a:t>יצירת נורמות בינ"ל המגבילות חופש הפעולה של היריב</a:t>
            </a:r>
            <a:endParaRPr lang="en-US" dirty="0"/>
          </a:p>
          <a:p>
            <a:pPr lvl="1"/>
            <a:r>
              <a:rPr lang="he-IL" dirty="0"/>
              <a:t>השחרת היריב, פגיעה בתדמיתו</a:t>
            </a:r>
            <a:endParaRPr lang="en-US" dirty="0"/>
          </a:p>
          <a:p>
            <a:pPr lvl="0"/>
            <a:r>
              <a:rPr lang="he-IL" dirty="0"/>
              <a:t>לדיפלומטיה המקצועית כלים חשובים לסייע במאמץ התודעה</a:t>
            </a:r>
            <a:endParaRPr lang="en-US" dirty="0"/>
          </a:p>
          <a:p>
            <a:pPr lvl="0"/>
            <a:r>
              <a:rPr lang="he-IL" dirty="0"/>
              <a:t>הדיפלומטיה המקצועית  יכולה וצריכה לסייע במניעת משבר והסלמה</a:t>
            </a:r>
            <a:endParaRPr lang="en-US" dirty="0"/>
          </a:p>
          <a:p>
            <a:pPr lvl="0"/>
            <a:r>
              <a:rPr lang="he-IL" dirty="0"/>
              <a:t>טבלה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>
              <a:solidFill>
                <a:srgbClr val="FF0000"/>
              </a:solidFill>
            </a:endParaRPr>
          </a:p>
          <a:p>
            <a:endParaRPr lang="he-IL" dirty="0">
              <a:solidFill>
                <a:srgbClr val="FF0000"/>
              </a:solidFill>
            </a:endParaRPr>
          </a:p>
          <a:p>
            <a:endParaRPr lang="he-IL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e-IL" dirty="0" smtClean="0">
                <a:solidFill>
                  <a:srgbClr val="FF0000"/>
                </a:solidFill>
              </a:rPr>
              <a:t>סיכום והמלצות</a:t>
            </a:r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 למערכת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המלצות למערכת:</a:t>
            </a:r>
            <a:endParaRPr lang="en-US" dirty="0"/>
          </a:p>
          <a:p>
            <a:pPr lvl="0"/>
            <a:r>
              <a:rPr lang="he-IL" dirty="0"/>
              <a:t>להתייחס לפעילות לא אלימה באותה רצינות כמו לכוח צבאי</a:t>
            </a:r>
            <a:endParaRPr lang="en-US" dirty="0"/>
          </a:p>
          <a:p>
            <a:pPr lvl="0"/>
            <a:r>
              <a:rPr lang="he-IL" dirty="0"/>
              <a:t>שלוביות </a:t>
            </a:r>
            <a:r>
              <a:rPr lang="he-IL" dirty="0" err="1"/>
              <a:t>בין–ארגונית</a:t>
            </a:r>
            <a:r>
              <a:rPr lang="he-IL" dirty="0"/>
              <a:t> ובין הממסד לגורמים לא ממשלתיים על בסיס יתרונות יחסיים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 למשרד החוץ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:</a:t>
            </a:r>
            <a:endParaRPr lang="en-US" dirty="0" smtClean="0"/>
          </a:p>
          <a:p>
            <a:pPr lvl="0"/>
            <a:r>
              <a:rPr lang="he-IL" dirty="0" smtClean="0"/>
              <a:t>לפעול בצורת מערכה</a:t>
            </a:r>
            <a:endParaRPr lang="en-US" dirty="0" smtClean="0"/>
          </a:p>
          <a:p>
            <a:pPr lvl="0"/>
            <a:r>
              <a:rPr lang="he-IL" dirty="0" smtClean="0"/>
              <a:t>לשלב </a:t>
            </a:r>
            <a:r>
              <a:rPr lang="he-IL" dirty="0" err="1" smtClean="0"/>
              <a:t>דפ"צ</a:t>
            </a:r>
            <a:r>
              <a:rPr lang="he-IL" dirty="0" smtClean="0"/>
              <a:t> אינטגראלי</a:t>
            </a:r>
            <a:endParaRPr lang="en-US" dirty="0" smtClean="0"/>
          </a:p>
          <a:p>
            <a:pPr lvl="0"/>
            <a:r>
              <a:rPr lang="he-IL" dirty="0" smtClean="0"/>
              <a:t>לשפר מערכות מידע</a:t>
            </a:r>
            <a:endParaRPr lang="en-US" dirty="0" smtClean="0"/>
          </a:p>
          <a:p>
            <a:pPr lvl="0"/>
            <a:r>
              <a:rPr lang="he-IL" dirty="0" smtClean="0"/>
              <a:t>הכשרת דיפלומטיים</a:t>
            </a:r>
            <a:endParaRPr lang="en-US" dirty="0" smtClean="0"/>
          </a:p>
          <a:p>
            <a:pPr lvl="0"/>
            <a:r>
              <a:rPr lang="he-IL" dirty="0" smtClean="0"/>
              <a:t>יוזמה ופרו אקטיביות</a:t>
            </a:r>
            <a:endParaRPr lang="en-US" dirty="0" smtClean="0"/>
          </a:p>
          <a:p>
            <a:pPr lvl="0"/>
            <a:r>
              <a:rPr lang="he-IL" dirty="0" smtClean="0"/>
              <a:t>מיתוג המשרד</a:t>
            </a:r>
            <a:endParaRPr lang="en-US" dirty="0" smtClean="0"/>
          </a:p>
          <a:p>
            <a:pPr lvl="0"/>
            <a:r>
              <a:rPr lang="he-IL" dirty="0" smtClean="0"/>
              <a:t> שלוביות עם המערכת – </a:t>
            </a:r>
            <a:endParaRPr lang="en-US" dirty="0" smtClean="0"/>
          </a:p>
          <a:p>
            <a:pPr lvl="0"/>
            <a:r>
              <a:rPr lang="he-IL" dirty="0" smtClean="0"/>
              <a:t>יזמות דיפלומטית למניעת הסלמה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e-IL" dirty="0" smtClean="0"/>
              <a:t>מבנה העבודה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40000" lnSpcReduction="20000"/>
          </a:bodyPr>
          <a:lstStyle/>
          <a:p>
            <a:r>
              <a:rPr lang="he-IL" b="1" dirty="0"/>
              <a:t>מבוא</a:t>
            </a:r>
            <a:endParaRPr lang="en-US" sz="2800" dirty="0"/>
          </a:p>
          <a:p>
            <a:r>
              <a:rPr lang="he-IL" b="1" dirty="0"/>
              <a:t>חלק ראשון -  הסביבה האסטרטגית המשתנה </a:t>
            </a:r>
            <a:endParaRPr lang="en-US" sz="2800" dirty="0"/>
          </a:p>
          <a:p>
            <a:pPr lvl="0"/>
            <a:r>
              <a:rPr lang="he-IL" dirty="0"/>
              <a:t>השתנות האיומים האסטרטגיים </a:t>
            </a:r>
            <a:endParaRPr lang="en-US" sz="2800" dirty="0"/>
          </a:p>
          <a:p>
            <a:pPr lvl="0"/>
            <a:r>
              <a:rPr lang="he-IL" dirty="0"/>
              <a:t>עליית חשיבות המענה הרב-ממדי</a:t>
            </a:r>
            <a:endParaRPr lang="en-US" sz="2800" dirty="0"/>
          </a:p>
          <a:p>
            <a:r>
              <a:rPr lang="he-IL" b="1" dirty="0"/>
              <a:t>חלק שני – התמורות בשדה הדיפלומטיה </a:t>
            </a:r>
            <a:endParaRPr lang="en-US" sz="2800" dirty="0"/>
          </a:p>
          <a:p>
            <a:pPr lvl="0"/>
            <a:r>
              <a:rPr lang="he-IL" dirty="0"/>
              <a:t>מהי דיפלומטיה?</a:t>
            </a:r>
            <a:endParaRPr lang="en-US" sz="2800" dirty="0"/>
          </a:p>
          <a:p>
            <a:pPr lvl="0"/>
            <a:r>
              <a:rPr lang="en-US" dirty="0"/>
              <a:t> </a:t>
            </a:r>
            <a:r>
              <a:rPr lang="he-IL" dirty="0"/>
              <a:t>מגמות העומק העוברות על הדיפלומטיה</a:t>
            </a:r>
            <a:endParaRPr lang="en-US" sz="2800" dirty="0"/>
          </a:p>
          <a:p>
            <a:pPr lvl="1"/>
            <a:r>
              <a:rPr lang="he-IL" dirty="0"/>
              <a:t>כניסת שחקנים חדשים</a:t>
            </a:r>
            <a:endParaRPr lang="en-US" sz="2400" dirty="0"/>
          </a:p>
          <a:p>
            <a:pPr lvl="1"/>
            <a:r>
              <a:rPr lang="he-IL" dirty="0"/>
              <a:t>הרחבת מגוון הנושאים</a:t>
            </a:r>
            <a:endParaRPr lang="en-US" sz="2400" dirty="0"/>
          </a:p>
          <a:p>
            <a:pPr lvl="1"/>
            <a:r>
              <a:rPr lang="he-IL" dirty="0"/>
              <a:t>הגדלת מישורי הפעולה</a:t>
            </a:r>
            <a:endParaRPr lang="en-US" sz="2400" dirty="0"/>
          </a:p>
          <a:p>
            <a:pPr lvl="1"/>
            <a:r>
              <a:rPr lang="he-IL" dirty="0"/>
              <a:t>שיטות ואופני פעולה</a:t>
            </a:r>
            <a:endParaRPr lang="en-US" sz="2400" dirty="0"/>
          </a:p>
          <a:p>
            <a:pPr lvl="0"/>
            <a:r>
              <a:rPr lang="he-IL" dirty="0"/>
              <a:t>העידן הדיגיטלי בדיפלומטיה</a:t>
            </a:r>
            <a:endParaRPr lang="en-US" sz="2800" dirty="0"/>
          </a:p>
          <a:p>
            <a:pPr lvl="1"/>
            <a:r>
              <a:rPr lang="he-IL" dirty="0"/>
              <a:t>מהפכת הרשתות החברתיות</a:t>
            </a:r>
            <a:endParaRPr lang="en-US" sz="2400" dirty="0"/>
          </a:p>
          <a:p>
            <a:pPr lvl="1"/>
            <a:r>
              <a:rPr lang="he-IL" dirty="0"/>
              <a:t>ההשפעה על הפרקטיקה הדיפלומטית</a:t>
            </a:r>
            <a:endParaRPr lang="en-US" sz="2400" dirty="0"/>
          </a:p>
          <a:p>
            <a:pPr lvl="1"/>
            <a:r>
              <a:rPr lang="he-IL" dirty="0"/>
              <a:t>אתגרי מדיניות הנובעים מהעידן הדיגיטלי</a:t>
            </a:r>
            <a:endParaRPr lang="en-US" sz="2400" dirty="0"/>
          </a:p>
          <a:p>
            <a:r>
              <a:rPr lang="he-IL" b="1" dirty="0"/>
              <a:t>חלק שלישי – הדיפלומטיה המקצועית ומשרדי החוץ </a:t>
            </a:r>
            <a:endParaRPr lang="en-US" sz="2800" dirty="0"/>
          </a:p>
          <a:p>
            <a:pPr lvl="0"/>
            <a:r>
              <a:rPr lang="he-IL" dirty="0"/>
              <a:t>משבר משרדי החוץ</a:t>
            </a:r>
            <a:endParaRPr lang="en-US" sz="2800" dirty="0"/>
          </a:p>
          <a:p>
            <a:pPr lvl="0"/>
            <a:r>
              <a:rPr lang="he-IL" dirty="0"/>
              <a:t>הנכסים הייחודיים של הדיפלומטיה המקצועית</a:t>
            </a:r>
            <a:endParaRPr lang="en-US" sz="2800" dirty="0"/>
          </a:p>
          <a:p>
            <a:pPr lvl="0"/>
            <a:r>
              <a:rPr lang="he-IL" dirty="0"/>
              <a:t>התמודדות משרדי החוץ עם העידן הדיגיטלי</a:t>
            </a:r>
            <a:endParaRPr lang="en-US" sz="2800" dirty="0"/>
          </a:p>
          <a:p>
            <a:pPr lvl="0"/>
            <a:r>
              <a:rPr lang="he-IL" dirty="0"/>
              <a:t>משרד החוץ הישראלי בעידן הדיגיטלי</a:t>
            </a:r>
            <a:endParaRPr lang="en-US" sz="2800" dirty="0"/>
          </a:p>
          <a:p>
            <a:r>
              <a:rPr lang="he-IL" b="1" dirty="0"/>
              <a:t>חלק רביעי  –  הדיפלומטיה  המקצועית בהתמודדות עם האיומים האסטרטגיים</a:t>
            </a:r>
            <a:endParaRPr lang="en-US" sz="2800" dirty="0"/>
          </a:p>
          <a:p>
            <a:pPr lvl="0"/>
            <a:r>
              <a:rPr lang="he-IL" dirty="0"/>
              <a:t>תפקיד הדיפלומטיה ההתקפית בתחרות האסטרטגית:</a:t>
            </a:r>
            <a:endParaRPr lang="en-US" sz="2800" dirty="0"/>
          </a:p>
          <a:p>
            <a:pPr lvl="1"/>
            <a:r>
              <a:rPr lang="he-IL" dirty="0"/>
              <a:t>הפעלת לחץ כלכלי על היריב</a:t>
            </a:r>
            <a:endParaRPr lang="en-US" sz="2400" dirty="0"/>
          </a:p>
          <a:p>
            <a:pPr lvl="1"/>
            <a:r>
              <a:rPr lang="he-IL" dirty="0"/>
              <a:t>בידוד מדיני ויצירת קואליציות נגד היריב</a:t>
            </a:r>
            <a:endParaRPr lang="en-US" sz="2400" dirty="0"/>
          </a:p>
          <a:p>
            <a:pPr lvl="1"/>
            <a:r>
              <a:rPr lang="he-IL" dirty="0"/>
              <a:t>מניעת התעצמות והטלת אילוצים על הפעלת הכוח של היריב</a:t>
            </a:r>
            <a:endParaRPr lang="en-US" sz="2400" dirty="0"/>
          </a:p>
          <a:p>
            <a:pPr lvl="1"/>
            <a:r>
              <a:rPr lang="he-IL" dirty="0"/>
              <a:t>השחרה והשפעה על התודעה</a:t>
            </a:r>
            <a:endParaRPr lang="en-US" sz="2400" dirty="0"/>
          </a:p>
          <a:p>
            <a:pPr lvl="1"/>
            <a:r>
              <a:rPr lang="he-IL" dirty="0"/>
              <a:t>יצירת נורמות מגבילות</a:t>
            </a:r>
            <a:endParaRPr lang="en-US" sz="2400" dirty="0"/>
          </a:p>
          <a:p>
            <a:pPr lvl="0"/>
            <a:r>
              <a:rPr lang="he-IL" dirty="0"/>
              <a:t>הדיפלומטיה כמכשיר למניעת עימות והסלמה</a:t>
            </a:r>
            <a:endParaRPr lang="en-US" sz="2800" dirty="0"/>
          </a:p>
          <a:p>
            <a:r>
              <a:rPr lang="he-IL" b="1" dirty="0"/>
              <a:t>סיכום והמלצות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pPr algn="ctr">
              <a:buNone/>
            </a:pPr>
            <a:r>
              <a:rPr lang="he-IL" dirty="0" smtClean="0">
                <a:solidFill>
                  <a:srgbClr val="FF0000"/>
                </a:solidFill>
              </a:rPr>
              <a:t>חלק ראשון – השתנות הסביבה האסטרטגית</a:t>
            </a:r>
            <a:endParaRPr lang="he-IL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he-I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השינוי באופי האיומים - גלובלי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e-IL" dirty="0" smtClean="0"/>
              <a:t>הסביבה </a:t>
            </a:r>
            <a:r>
              <a:rPr lang="he-IL" dirty="0"/>
              <a:t>האסטרטגית הבינ"ל משתנה בקצב חסר תקדים – גלובליזציה, גלוקליזציה, שינויים טכנולוגיים (וחברתיים ופוליטיים- להוסיף)</a:t>
            </a:r>
            <a:endParaRPr lang="en-US" dirty="0"/>
          </a:p>
          <a:p>
            <a:pPr lvl="0"/>
            <a:r>
              <a:rPr lang="he-IL" dirty="0"/>
              <a:t>שינוי במאזני העוצמה בין מדינות ובין עצמן ובין מדינות לבין שחקנים אחרים</a:t>
            </a:r>
            <a:endParaRPr lang="en-US" dirty="0"/>
          </a:p>
          <a:p>
            <a:pPr lvl="0"/>
            <a:r>
              <a:rPr lang="he-IL" dirty="0"/>
              <a:t>מביא לשינויים באופן המלחמה:</a:t>
            </a:r>
            <a:endParaRPr lang="en-US" dirty="0"/>
          </a:p>
          <a:p>
            <a:pPr lvl="1"/>
            <a:r>
              <a:rPr lang="he-IL" dirty="0"/>
              <a:t> מלחמה בין אנשים</a:t>
            </a:r>
            <a:endParaRPr lang="en-US" dirty="0"/>
          </a:p>
          <a:p>
            <a:pPr lvl="1"/>
            <a:r>
              <a:rPr lang="he-IL" dirty="0"/>
              <a:t>טשטוש הגבול בין שלום ומלחמה (להוסיף)</a:t>
            </a:r>
            <a:endParaRPr lang="en-US" dirty="0"/>
          </a:p>
          <a:p>
            <a:pPr lvl="1"/>
            <a:r>
              <a:rPr lang="he-IL" dirty="0"/>
              <a:t>טשטוש הגבול בין הגנה להתקפה (להוסיף)</a:t>
            </a:r>
            <a:endParaRPr lang="en-US" dirty="0"/>
          </a:p>
          <a:p>
            <a:pPr lvl="1"/>
            <a:r>
              <a:rPr lang="he-IL" dirty="0"/>
              <a:t>עליית שחקנים לא מדינתיים אלימים</a:t>
            </a:r>
            <a:endParaRPr lang="en-US" dirty="0"/>
          </a:p>
          <a:p>
            <a:pPr lvl="1"/>
            <a:r>
              <a:rPr lang="he-IL" dirty="0"/>
              <a:t>עליית חשיבות שדה הקרב התודעתי</a:t>
            </a:r>
            <a:endParaRPr lang="en-US" dirty="0"/>
          </a:p>
          <a:p>
            <a:pPr lvl="1"/>
            <a:r>
              <a:rPr lang="he-IL" dirty="0"/>
              <a:t>אילוצים גוברים על הפעלת הכוח</a:t>
            </a:r>
            <a:endParaRPr lang="en-US" dirty="0"/>
          </a:p>
          <a:p>
            <a:pPr lvl="1"/>
            <a:r>
              <a:rPr lang="he-IL" dirty="0"/>
              <a:t>בעיקר עימותים לא סימטריים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איומים על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משפיעות </a:t>
            </a:r>
            <a:r>
              <a:rPr lang="he-IL" dirty="0"/>
              <a:t>גם נסיבות ייחודיות – אזוריות</a:t>
            </a:r>
            <a:endParaRPr lang="en-US" dirty="0"/>
          </a:p>
          <a:p>
            <a:pPr lvl="1"/>
            <a:r>
              <a:rPr lang="he-IL" dirty="0"/>
              <a:t>ישראל מתמודדת עם אומים חדשים בעיקר על ותת קונבנציונליים</a:t>
            </a:r>
            <a:endParaRPr lang="en-US" dirty="0"/>
          </a:p>
          <a:p>
            <a:pPr lvl="1"/>
            <a:r>
              <a:rPr lang="he-IL" dirty="0"/>
              <a:t>ישראל מתמודדת עם שחקנים לא מדינתיים, דגש על תחום הלגיטימציה והתודעה.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תפיסות המענה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השינוי בתפיסת המענה:</a:t>
            </a:r>
            <a:endParaRPr lang="en-US" dirty="0"/>
          </a:p>
          <a:p>
            <a:pPr lvl="0"/>
            <a:r>
              <a:rPr lang="he-IL" dirty="0"/>
              <a:t>חודרת ההכרה שעוצמות קינטיות אינן יעילות מול האיומים החדשים</a:t>
            </a:r>
            <a:endParaRPr lang="en-US" dirty="0"/>
          </a:p>
          <a:p>
            <a:pPr lvl="0"/>
            <a:r>
              <a:rPr lang="he-IL" dirty="0"/>
              <a:t>עליית תפיסות כגון עוצמה רכה ועוצמה חדשה</a:t>
            </a:r>
            <a:endParaRPr lang="en-US" dirty="0"/>
          </a:p>
          <a:p>
            <a:pPr lvl="0"/>
            <a:r>
              <a:rPr lang="he-IL" dirty="0"/>
              <a:t>גישה רב ממדית – </a:t>
            </a:r>
            <a:r>
              <a:rPr lang="en-US" dirty="0"/>
              <a:t>DIME, WHOLE OF GOVERNMENT APPROACH</a:t>
            </a:r>
          </a:p>
          <a:p>
            <a:pPr lvl="0"/>
            <a:r>
              <a:rPr lang="he-IL" dirty="0"/>
              <a:t>מושג המפתח – </a:t>
            </a:r>
            <a:r>
              <a:rPr lang="he-IL" dirty="0" smtClean="0"/>
              <a:t>השפעה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המענה בישראל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בישראל - שחיקת מושגי הביטחון המסורתיים </a:t>
            </a:r>
            <a:endParaRPr lang="en-US" dirty="0" smtClean="0"/>
          </a:p>
          <a:p>
            <a:pPr lvl="1"/>
            <a:r>
              <a:rPr lang="he-IL" dirty="0" smtClean="0"/>
              <a:t>עליית מרכיב ההתגוננות (להוסיף)</a:t>
            </a:r>
            <a:endParaRPr lang="en-US" dirty="0" smtClean="0"/>
          </a:p>
          <a:p>
            <a:pPr lvl="1"/>
            <a:r>
              <a:rPr lang="he-IL" dirty="0" smtClean="0"/>
              <a:t>עליית המרכיב הרך</a:t>
            </a:r>
            <a:endParaRPr lang="en-US" dirty="0" smtClean="0"/>
          </a:p>
          <a:p>
            <a:pPr lvl="1"/>
            <a:r>
              <a:rPr lang="he-IL" dirty="0" smtClean="0"/>
              <a:t>מושגים חדשים כגון עימות מוגבל</a:t>
            </a:r>
            <a:endParaRPr lang="en-US" dirty="0" smtClean="0"/>
          </a:p>
          <a:p>
            <a:pPr lvl="1"/>
            <a:r>
              <a:rPr lang="he-IL" dirty="0" smtClean="0"/>
              <a:t>דגש על מניעה והשפעה</a:t>
            </a:r>
            <a:endParaRPr lang="en-US" dirty="0" smtClean="0"/>
          </a:p>
          <a:p>
            <a:pPr lvl="1"/>
            <a:r>
              <a:rPr lang="he-IL" dirty="0" err="1" smtClean="0"/>
              <a:t>המב"מ</a:t>
            </a:r>
            <a:r>
              <a:rPr lang="he-IL" dirty="0" smtClean="0"/>
              <a:t> כדוגמא לתפיסות חדשות</a:t>
            </a:r>
            <a:endParaRPr lang="en-US" dirty="0" smtClean="0"/>
          </a:p>
          <a:p>
            <a:pPr lvl="1"/>
            <a:r>
              <a:rPr lang="he-IL" dirty="0" smtClean="0"/>
              <a:t>עדיין דגש על כוח צבאי והסתייגות מכלים "רכים"</a:t>
            </a:r>
            <a:endParaRPr lang="en-US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 smtClean="0">
              <a:solidFill>
                <a:srgbClr val="FF0000"/>
              </a:solidFill>
            </a:endParaRPr>
          </a:p>
          <a:p>
            <a:endParaRPr lang="he-IL" dirty="0">
              <a:solidFill>
                <a:srgbClr val="FF0000"/>
              </a:solidFill>
            </a:endParaRPr>
          </a:p>
          <a:p>
            <a:pPr>
              <a:buNone/>
            </a:pPr>
            <a:endParaRPr lang="he-I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e-IL" dirty="0" smtClean="0">
                <a:solidFill>
                  <a:srgbClr val="FF0000"/>
                </a:solidFill>
              </a:rPr>
              <a:t>חלק שני – התמורות בעולם הדיפלומטיה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903</Words>
  <Application>Microsoft Office PowerPoint</Application>
  <PresentationFormat>‫הצגה על המסך (4:3)</PresentationFormat>
  <Paragraphs>184</Paragraphs>
  <Slides>23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4" baseType="lpstr">
      <vt:lpstr>ערכת נושא Office</vt:lpstr>
      <vt:lpstr>המחקר – שלד רעיוני</vt:lpstr>
      <vt:lpstr>עיקרי המחקר</vt:lpstr>
      <vt:lpstr>מבנה העבודה</vt:lpstr>
      <vt:lpstr>שקופית 4</vt:lpstr>
      <vt:lpstr>השינוי באופי האיומים - גלובלי</vt:lpstr>
      <vt:lpstr>איומים על ישראל</vt:lpstr>
      <vt:lpstr> תפיסות המענה בעולם</vt:lpstr>
      <vt:lpstr>המענה בישראל</vt:lpstr>
      <vt:lpstr>שקופית 9</vt:lpstr>
      <vt:lpstr>מהי דיפלומטיה </vt:lpstr>
      <vt:lpstr>השינויים העוברים על העולם הדיפלומטי: </vt:lpstr>
      <vt:lpstr>הדיפלומטיה בעידן הדיגיטלי: </vt:lpstr>
      <vt:lpstr>הדיפלומטיה בעידן הדיגיטלי (2) </vt:lpstr>
      <vt:lpstr>שקופית 14</vt:lpstr>
      <vt:lpstr>משבר משרדי החוץ: </vt:lpstr>
      <vt:lpstr>מדוע הדיפלומטיה המקצועית עדיין חשובה: </vt:lpstr>
      <vt:lpstr> לדיפלומטים מקצועיים יש נכסים חיוניים ייחודיים: </vt:lpstr>
      <vt:lpstr>שקופית 18</vt:lpstr>
      <vt:lpstr>שקופית 19</vt:lpstr>
      <vt:lpstr>שקופית 20</vt:lpstr>
      <vt:lpstr>שקופית 21</vt:lpstr>
      <vt:lpstr>המלצות למערכת</vt:lpstr>
      <vt:lpstr>המלצות למשרד החוץ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2</cp:revision>
  <dcterms:created xsi:type="dcterms:W3CDTF">2018-06-23T04:46:52Z</dcterms:created>
  <dcterms:modified xsi:type="dcterms:W3CDTF">2018-06-23T05:13:57Z</dcterms:modified>
</cp:coreProperties>
</file>