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354" r:id="rId2"/>
    <p:sldId id="327" r:id="rId3"/>
    <p:sldId id="359" r:id="rId4"/>
    <p:sldId id="356" r:id="rId5"/>
    <p:sldId id="360" r:id="rId6"/>
  </p:sldIdLst>
  <p:sldSz cx="12192000" cy="6858000"/>
  <p:notesSz cx="6797675" cy="987425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סגנון ביניים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51383" y="0"/>
            <a:ext cx="2946292" cy="494661"/>
          </a:xfrm>
          <a:prstGeom prst="rect">
            <a:avLst/>
          </a:prstGeom>
        </p:spPr>
        <p:txBody>
          <a:bodyPr vert="horz" lIns="91074" tIns="45537" rIns="91074" bIns="45537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quarter" idx="1"/>
          </p:nvPr>
        </p:nvSpPr>
        <p:spPr>
          <a:xfrm>
            <a:off x="1583" y="0"/>
            <a:ext cx="2946292" cy="494661"/>
          </a:xfrm>
          <a:prstGeom prst="rect">
            <a:avLst/>
          </a:prstGeom>
        </p:spPr>
        <p:txBody>
          <a:bodyPr vert="horz" lIns="91074" tIns="45537" rIns="91074" bIns="45537" rtlCol="1"/>
          <a:lstStyle>
            <a:lvl1pPr algn="l">
              <a:defRPr sz="1200"/>
            </a:lvl1pPr>
          </a:lstStyle>
          <a:p>
            <a:fld id="{5A48B76A-0694-49B7-B39E-1508AF636FF3}" type="datetimeFigureOut">
              <a:rPr lang="he-IL" smtClean="0"/>
              <a:pPr/>
              <a:t>כ'/חשון/תש"פ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2"/>
          </p:nvPr>
        </p:nvSpPr>
        <p:spPr>
          <a:xfrm>
            <a:off x="3851383" y="9379590"/>
            <a:ext cx="2946292" cy="494660"/>
          </a:xfrm>
          <a:prstGeom prst="rect">
            <a:avLst/>
          </a:prstGeom>
        </p:spPr>
        <p:txBody>
          <a:bodyPr vert="horz" lIns="91074" tIns="45537" rIns="91074" bIns="45537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3"/>
          </p:nvPr>
        </p:nvSpPr>
        <p:spPr>
          <a:xfrm>
            <a:off x="1583" y="9379590"/>
            <a:ext cx="2946292" cy="494660"/>
          </a:xfrm>
          <a:prstGeom prst="rect">
            <a:avLst/>
          </a:prstGeom>
        </p:spPr>
        <p:txBody>
          <a:bodyPr vert="horz" lIns="91074" tIns="45537" rIns="91074" bIns="45537" rtlCol="1" anchor="b"/>
          <a:lstStyle>
            <a:lvl1pPr algn="l">
              <a:defRPr sz="1200"/>
            </a:lvl1pPr>
          </a:lstStyle>
          <a:p>
            <a:fld id="{EFB6F25B-CB64-4F2D-B83A-F4B6576FE872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4132507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51383" y="0"/>
            <a:ext cx="2946292" cy="494661"/>
          </a:xfrm>
          <a:prstGeom prst="rect">
            <a:avLst/>
          </a:prstGeom>
        </p:spPr>
        <p:txBody>
          <a:bodyPr vert="horz" lIns="91074" tIns="45537" rIns="91074" bIns="45537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3" y="0"/>
            <a:ext cx="2946292" cy="494661"/>
          </a:xfrm>
          <a:prstGeom prst="rect">
            <a:avLst/>
          </a:prstGeom>
        </p:spPr>
        <p:txBody>
          <a:bodyPr vert="horz" lIns="91074" tIns="45537" rIns="91074" bIns="45537" rtlCol="1"/>
          <a:lstStyle>
            <a:lvl1pPr algn="l">
              <a:defRPr sz="1200"/>
            </a:lvl1pPr>
          </a:lstStyle>
          <a:p>
            <a:fld id="{D0C8CEC8-B02D-42DF-819D-5796908DE05F}" type="datetimeFigureOut">
              <a:rPr lang="he-IL" smtClean="0"/>
              <a:pPr/>
              <a:t>כ'/חשון/תש"פ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436563" y="1235075"/>
            <a:ext cx="5924550" cy="33321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074" tIns="45537" rIns="91074" bIns="45537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0401" y="4752220"/>
            <a:ext cx="5436874" cy="3887749"/>
          </a:xfrm>
          <a:prstGeom prst="rect">
            <a:avLst/>
          </a:prstGeom>
        </p:spPr>
        <p:txBody>
          <a:bodyPr vert="horz" lIns="91074" tIns="45537" rIns="91074" bIns="45537" rtlCol="1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51383" y="9379590"/>
            <a:ext cx="2946292" cy="494660"/>
          </a:xfrm>
          <a:prstGeom prst="rect">
            <a:avLst/>
          </a:prstGeom>
        </p:spPr>
        <p:txBody>
          <a:bodyPr vert="horz" lIns="91074" tIns="45537" rIns="91074" bIns="45537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3" y="9379590"/>
            <a:ext cx="2946292" cy="494660"/>
          </a:xfrm>
          <a:prstGeom prst="rect">
            <a:avLst/>
          </a:prstGeom>
        </p:spPr>
        <p:txBody>
          <a:bodyPr vert="horz" lIns="91074" tIns="45537" rIns="91074" bIns="45537" rtlCol="1" anchor="b"/>
          <a:lstStyle>
            <a:lvl1pPr algn="l">
              <a:defRPr sz="1200"/>
            </a:lvl1pPr>
          </a:lstStyle>
          <a:p>
            <a:fld id="{B490C5B3-7BB7-4317-9FA2-22626187F65D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0384781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AC664-DDEA-431A-B517-B9BF7766B149}" type="datetime8">
              <a:rPr lang="he-IL" smtClean="0"/>
              <a:pPr/>
              <a:t>18 נובמבר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0972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5C6B3-6E0B-407B-AEA4-F7E446D4F4D9}" type="datetime8">
              <a:rPr lang="he-IL" smtClean="0"/>
              <a:pPr/>
              <a:t>18 נובמבר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39469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15432-6CDD-4DB7-A3CF-342A11F55833}" type="datetime8">
              <a:rPr lang="he-IL" smtClean="0"/>
              <a:pPr/>
              <a:t>18 נובמבר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51760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B03F6-A296-4E48-A966-3389495FF04C}" type="datetime8">
              <a:rPr lang="he-IL" smtClean="0"/>
              <a:pPr/>
              <a:t>18 נובמבר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80355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571F2-1372-4949-9716-B9F6EFDE587B}" type="datetime8">
              <a:rPr lang="he-IL" smtClean="0"/>
              <a:pPr/>
              <a:t>18 נובמבר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6359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CDF37-4CA1-460C-8C2A-D6AA729C8D35}" type="datetime8">
              <a:rPr lang="he-IL" smtClean="0"/>
              <a:pPr/>
              <a:t>18 נובמבר 19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56019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E82C9-A84A-49A6-BB95-5FCF524E8E99}" type="datetime8">
              <a:rPr lang="he-IL" smtClean="0"/>
              <a:pPr/>
              <a:t>18 נובמבר 19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95096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B9862-1BBE-4417-9921-AE58A82D3CD6}" type="datetime8">
              <a:rPr lang="he-IL" smtClean="0"/>
              <a:pPr/>
              <a:t>18 נובמבר 19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64532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15000-A4ED-4586-A9CF-A0CCE5926C94}" type="datetime8">
              <a:rPr lang="he-IL" smtClean="0"/>
              <a:pPr/>
              <a:t>18 נובמבר 19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48296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4EF7D-4DCB-4A77-92B0-682B709FE120}" type="datetime8">
              <a:rPr lang="he-IL" smtClean="0"/>
              <a:pPr/>
              <a:t>18 נובמבר 19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0250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5D2AE-8154-456C-9279-D9E11751CBD6}" type="datetime8">
              <a:rPr lang="he-IL" smtClean="0"/>
              <a:pPr/>
              <a:t>18 נובמבר 19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64260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5C6F11-5EE2-4E8C-AD2A-32ACD58CD144}" type="datetime8">
              <a:rPr lang="he-IL" smtClean="0"/>
              <a:pPr/>
              <a:t>18 נובמבר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41986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935" y="776164"/>
            <a:ext cx="9637776" cy="1430696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r>
              <a:rPr lang="he-IL" alt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מטרות סיור אירופה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1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96547" y="1998060"/>
            <a:ext cx="10149333" cy="66941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200" dirty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הכרת מדינה חברה באיחוד האירופי, וביצוע חקירה סביב </a:t>
            </a:r>
            <a:r>
              <a:rPr lang="he-IL" sz="2200" b="1" dirty="0">
                <a:latin typeface="Levenim MT" panose="02010502060101010101" pitchFamily="2" charset="-79"/>
                <a:cs typeface="Levenim MT" panose="02010502060101010101" pitchFamily="2" charset="-79"/>
              </a:rPr>
              <a:t>מרכיב </a:t>
            </a:r>
            <a:r>
              <a:rPr lang="he-IL" sz="2200" b="1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נבחר</a:t>
            </a:r>
            <a:r>
              <a:rPr lang="he-IL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 </a:t>
            </a:r>
            <a:r>
              <a:rPr lang="he-IL" sz="2200" dirty="0">
                <a:latin typeface="Levenim MT" panose="02010502060101010101" pitchFamily="2" charset="-79"/>
                <a:cs typeface="Levenim MT" panose="02010502060101010101" pitchFamily="2" charset="-79"/>
              </a:rPr>
              <a:t>של הביטחון הלאומי</a:t>
            </a:r>
            <a:r>
              <a:rPr lang="he-IL" sz="2200" dirty="0" smtClean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 המהווה אתגר עכשווי </a:t>
            </a:r>
            <a:r>
              <a:rPr lang="he-IL" sz="2200" dirty="0" err="1" smtClean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עימו</a:t>
            </a:r>
            <a:r>
              <a:rPr lang="he-IL" sz="2200" dirty="0" smtClean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 </a:t>
            </a:r>
            <a:r>
              <a:rPr lang="he-IL" sz="2200" dirty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היא </a:t>
            </a:r>
            <a:r>
              <a:rPr lang="he-IL" sz="2200" dirty="0" smtClean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מתמודדת,</a:t>
            </a:r>
            <a:r>
              <a:rPr lang="he-IL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 </a:t>
            </a:r>
            <a:r>
              <a:rPr lang="he-IL" sz="2200" dirty="0">
                <a:latin typeface="Levenim MT" panose="02010502060101010101" pitchFamily="2" charset="-79"/>
                <a:cs typeface="Levenim MT" panose="02010502060101010101" pitchFamily="2" charset="-79"/>
              </a:rPr>
              <a:t>על רקע כלל היבטי הביטחון הלאומי באותה מדינה</a:t>
            </a:r>
            <a:endParaRPr lang="he-IL" sz="2200" dirty="0" smtClean="0">
              <a:latin typeface="Levenim MT" panose="02010502060101010101" pitchFamily="2" charset="-79"/>
              <a:ea typeface="Times New Roman" panose="02020603050405020304" pitchFamily="18" charset="0"/>
              <a:cs typeface="Levenim MT" panose="02010502060101010101" pitchFamily="2" charset="-79"/>
            </a:endParaRP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200" dirty="0" smtClean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הכרת </a:t>
            </a:r>
            <a:r>
              <a:rPr lang="he-IL" sz="2200" dirty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נאט"ו והאיחוד האירופי כארגונים בינלאומיים מרכזיים במערכת </a:t>
            </a:r>
            <a:r>
              <a:rPr lang="he-IL" sz="2200" dirty="0" smtClean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העולמית, </a:t>
            </a:r>
            <a:r>
              <a:rPr lang="he-IL" sz="2200" dirty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וחקר השפעתם על ממדים בביטחון הלאומי </a:t>
            </a:r>
            <a:r>
              <a:rPr lang="he-IL" sz="2200" dirty="0" smtClean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הישראלי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200" dirty="0" smtClean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סיכום עונת הלימודים </a:t>
            </a:r>
            <a:r>
              <a:rPr lang="he-IL" sz="2200" dirty="0" smtClean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הגלובאלית</a:t>
            </a:r>
            <a:endParaRPr lang="he-IL" sz="2200" dirty="0">
              <a:latin typeface="Levenim MT" panose="02010502060101010101" pitchFamily="2" charset="-79"/>
              <a:ea typeface="Times New Roman" panose="02020603050405020304" pitchFamily="18" charset="0"/>
              <a:cs typeface="Levenim MT" panose="02010502060101010101" pitchFamily="2" charset="-79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he-IL" sz="2200" dirty="0">
              <a:latin typeface="Levenim MT" panose="02010502060101010101" pitchFamily="2" charset="-79"/>
              <a:ea typeface="Times New Roman" panose="02020603050405020304" pitchFamily="18" charset="0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</a:pPr>
            <a:endParaRPr lang="he-IL" altLang="he-IL" sz="22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he-IL" altLang="he-IL" sz="22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just" rtl="1" eaLnBrk="1" hangingPunct="1">
              <a:lnSpc>
                <a:spcPct val="150000"/>
              </a:lnSpc>
            </a:pPr>
            <a:endParaRPr lang="he-IL" altLang="he-IL" sz="2200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algn="just" rtl="1" eaLnBrk="1" hangingPunct="1">
              <a:lnSpc>
                <a:spcPct val="150000"/>
              </a:lnSpc>
            </a:pPr>
            <a:r>
              <a:rPr lang="he-IL" altLang="he-IL" sz="22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 </a:t>
            </a:r>
            <a:r>
              <a:rPr lang="he-IL" altLang="he-IL" sz="2200" dirty="0">
                <a:solidFill>
                  <a:srgbClr val="514843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/>
            </a:r>
            <a:br>
              <a:rPr lang="he-IL" altLang="he-IL" sz="2200" dirty="0">
                <a:solidFill>
                  <a:srgbClr val="514843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</a:br>
            <a:endParaRPr lang="he-IL" altLang="he-IL" sz="2200" dirty="0">
              <a:solidFill>
                <a:srgbClr val="514843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r" rtl="1" eaLnBrk="1" hangingPunct="1">
              <a:lnSpc>
                <a:spcPct val="150000"/>
              </a:lnSpc>
              <a:buSzPct val="100000"/>
            </a:pPr>
            <a:endParaRPr lang="he-IL" altLang="he-IL" sz="2200" dirty="0">
              <a:solidFill>
                <a:srgbClr val="514843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91277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284731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המכללה לביטחון לאומי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2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8416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5" name="כותרת 1">
            <a:extLst>
              <a:ext uri="{FF2B5EF4-FFF2-40B4-BE49-F238E27FC236}">
                <a16:creationId xmlns:a16="http://schemas.microsoft.com/office/drawing/2014/main" id="{5B2CC908-6116-4665-AB1B-64BD3BAFC7BE}"/>
              </a:ext>
            </a:extLst>
          </p:cNvPr>
          <p:cNvSpPr txBox="1">
            <a:spLocks/>
          </p:cNvSpPr>
          <p:nvPr/>
        </p:nvSpPr>
        <p:spPr>
          <a:xfrm>
            <a:off x="1303247" y="2534032"/>
            <a:ext cx="9935013" cy="1522279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44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he-IL" sz="7000" b="1" cap="none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סיכום העונה הגלובלית</a:t>
            </a:r>
            <a:endParaRPr lang="he-IL" sz="7000" b="1" cap="none" dirty="0">
              <a:ln w="9525">
                <a:solidFill>
                  <a:schemeClr val="bg1"/>
                </a:solidFill>
                <a:prstDash val="solid"/>
              </a:ln>
              <a:solidFill>
                <a:schemeClr val="accent4">
                  <a:lumMod val="75000"/>
                </a:schemeClr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16" name="TextBox 3">
            <a:extLst>
              <a:ext uri="{FF2B5EF4-FFF2-40B4-BE49-F238E27FC236}">
                <a16:creationId xmlns:a16="http://schemas.microsoft.com/office/drawing/2014/main" id="{21383EB3-FAE7-4CB8-BF87-45961BEFBBF3}"/>
              </a:ext>
            </a:extLst>
          </p:cNvPr>
          <p:cNvSpPr txBox="1"/>
          <p:nvPr/>
        </p:nvSpPr>
        <p:spPr>
          <a:xfrm>
            <a:off x="8610600" y="5397196"/>
            <a:ext cx="2613376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800" b="1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נובמבר </a:t>
            </a:r>
            <a:r>
              <a:rPr lang="he-IL" sz="2800" b="1" dirty="0">
                <a:latin typeface="Levenim MT" panose="02010502060101010101" pitchFamily="2" charset="-79"/>
                <a:cs typeface="Levenim MT" panose="02010502060101010101" pitchFamily="2" charset="-79"/>
              </a:rPr>
              <a:t>2019</a:t>
            </a:r>
          </a:p>
        </p:txBody>
      </p:sp>
    </p:spTree>
    <p:extLst>
      <p:ext uri="{BB962C8B-B14F-4D97-AF65-F5344CB8AC3E}">
        <p14:creationId xmlns:p14="http://schemas.microsoft.com/office/powerpoint/2010/main" val="82470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935" y="776164"/>
            <a:ext cx="9637776" cy="1430696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r>
              <a:rPr lang="he-IL" alt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העונה הגלובלית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3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1187" y="1893721"/>
            <a:ext cx="10130028" cy="5975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6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יסודות </a:t>
            </a:r>
            <a:r>
              <a:rPr lang="he-IL" altLang="he-IL" sz="2600" dirty="0">
                <a:latin typeface="Levenim MT" panose="02010502060101010101" pitchFamily="2" charset="-79"/>
                <a:cs typeface="Levenim MT" panose="02010502060101010101" pitchFamily="2" charset="-79"/>
              </a:rPr>
              <a:t>הביטחון הלאומי בראייה גלובלית – ד"ר ענת שטרן 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600" dirty="0">
                <a:latin typeface="Levenim MT" panose="02010502060101010101" pitchFamily="2" charset="-79"/>
                <a:cs typeface="Levenim MT" panose="02010502060101010101" pitchFamily="2" charset="-79"/>
              </a:rPr>
              <a:t>גישות ואסכולות במדע המדינה: </a:t>
            </a:r>
            <a:r>
              <a:rPr lang="he-IL" altLang="he-IL" sz="2600" dirty="0" err="1">
                <a:latin typeface="Levenim MT" panose="02010502060101010101" pitchFamily="2" charset="-79"/>
                <a:cs typeface="Levenim MT" panose="02010502060101010101" pitchFamily="2" charset="-79"/>
              </a:rPr>
              <a:t>מהפוליס</a:t>
            </a:r>
            <a:r>
              <a:rPr lang="he-IL" altLang="he-IL" sz="2600" dirty="0">
                <a:latin typeface="Levenim MT" panose="02010502060101010101" pitchFamily="2" charset="-79"/>
                <a:cs typeface="Levenim MT" panose="02010502060101010101" pitchFamily="2" charset="-79"/>
              </a:rPr>
              <a:t> ועד גלובליזציה – ד"ר דורון נבות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600" dirty="0">
                <a:latin typeface="Levenim MT" panose="02010502060101010101" pitchFamily="2" charset="-79"/>
                <a:cs typeface="Levenim MT" panose="02010502060101010101" pitchFamily="2" charset="-79"/>
              </a:rPr>
              <a:t>התפתחות המחשבה האסטרטגית – פרופ' דימה </a:t>
            </a:r>
            <a:r>
              <a:rPr lang="he-IL" altLang="he-IL" sz="2600" dirty="0" err="1">
                <a:latin typeface="Levenim MT" panose="02010502060101010101" pitchFamily="2" charset="-79"/>
                <a:cs typeface="Levenim MT" panose="02010502060101010101" pitchFamily="2" charset="-79"/>
              </a:rPr>
              <a:t>אדמסקי</a:t>
            </a:r>
            <a:endParaRPr lang="he-IL" altLang="he-IL" sz="26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600" dirty="0">
                <a:latin typeface="Levenim MT" panose="02010502060101010101" pitchFamily="2" charset="-79"/>
                <a:cs typeface="Levenim MT" panose="02010502060101010101" pitchFamily="2" charset="-79"/>
              </a:rPr>
              <a:t>סמינר וסיור לימודי </a:t>
            </a:r>
            <a:r>
              <a:rPr lang="he-IL" altLang="he-IL" sz="26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באירופה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sz="26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מרצים אורחים</a:t>
            </a:r>
            <a:endParaRPr lang="he-IL" sz="26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just" rtl="1" eaLnBrk="1" hangingPunct="1">
              <a:lnSpc>
                <a:spcPct val="150000"/>
              </a:lnSpc>
            </a:pPr>
            <a:r>
              <a:rPr lang="he-IL" altLang="he-IL" sz="3000" dirty="0" smtClean="0">
                <a:latin typeface="David" panose="020E0502060401010101" pitchFamily="34" charset="-79"/>
                <a:ea typeface="Tahoma" panose="020B0604030504040204" pitchFamily="34" charset="0"/>
                <a:cs typeface="David" panose="020E0502060401010101" pitchFamily="34" charset="-79"/>
              </a:rPr>
              <a:t> </a:t>
            </a:r>
            <a:r>
              <a:rPr lang="he-IL" altLang="he-IL" sz="2800" dirty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/>
            </a:r>
            <a:br>
              <a:rPr lang="he-IL" altLang="he-IL" sz="2800" dirty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</a:br>
            <a:endParaRPr lang="he-IL" altLang="he-IL" sz="28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 rtl="1" eaLnBrk="1" hangingPunct="1">
              <a:lnSpc>
                <a:spcPct val="150000"/>
              </a:lnSpc>
              <a:buSzPct val="100000"/>
            </a:pPr>
            <a:endParaRPr lang="he-IL" altLang="he-IL" sz="32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929945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6700" y="796836"/>
            <a:ext cx="9637776" cy="1430696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r>
              <a:rPr lang="he-IL" alt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העונה הישראלית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4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8755" y="5088585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0574" y="1930200"/>
            <a:ext cx="10130028" cy="55707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יום </a:t>
            </a:r>
            <a:r>
              <a:rPr lang="he-IL" altLang="he-IL" dirty="0">
                <a:latin typeface="Levenim MT" panose="02010502060101010101" pitchFamily="2" charset="-79"/>
                <a:cs typeface="Levenim MT" panose="02010502060101010101" pitchFamily="2" charset="-79"/>
              </a:rPr>
              <a:t>אבות האומה </a:t>
            </a:r>
            <a:r>
              <a:rPr lang="he-IL" altLang="he-IL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 - פרופ' יוסי בן ארצי</a:t>
            </a:r>
            <a:endParaRPr lang="he-IL" altLang="he-IL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מושגי </a:t>
            </a:r>
            <a:r>
              <a:rPr lang="he-IL" altLang="he-IL" dirty="0">
                <a:latin typeface="Levenim MT" panose="02010502060101010101" pitchFamily="2" charset="-79"/>
                <a:cs typeface="Levenim MT" panose="02010502060101010101" pitchFamily="2" charset="-79"/>
              </a:rPr>
              <a:t>יסוד בביטחון הלאומי </a:t>
            </a:r>
            <a:r>
              <a:rPr lang="he-IL" altLang="he-IL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הישראלי – ד"ר ענת שטרן</a:t>
            </a:r>
            <a:endParaRPr lang="he-IL" altLang="he-IL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dirty="0">
                <a:latin typeface="Levenim MT" panose="02010502060101010101" pitchFamily="2" charset="-79"/>
                <a:cs typeface="Levenim MT" panose="02010502060101010101" pitchFamily="2" charset="-79"/>
              </a:rPr>
              <a:t>חשיבה אסטרטגית – האלוף איתי </a:t>
            </a:r>
            <a:r>
              <a:rPr lang="he-IL" altLang="he-IL" dirty="0" err="1">
                <a:latin typeface="Levenim MT" panose="02010502060101010101" pitchFamily="2" charset="-79"/>
                <a:cs typeface="Levenim MT" panose="02010502060101010101" pitchFamily="2" charset="-79"/>
              </a:rPr>
              <a:t>וירוב</a:t>
            </a:r>
            <a:endParaRPr lang="he-IL" altLang="he-IL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dirty="0">
                <a:latin typeface="Levenim MT" panose="02010502060101010101" pitchFamily="2" charset="-79"/>
                <a:cs typeface="Levenim MT" panose="02010502060101010101" pitchFamily="2" charset="-79"/>
              </a:rPr>
              <a:t>גיאוגרפיה וסיורי הביטחון הלאומי (צפון, דרום, יו"ש וירושלים) – פרופ' יוסי בן ארצי 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מיומנויות </a:t>
            </a:r>
            <a:r>
              <a:rPr lang="he-IL" altLang="he-IL" dirty="0">
                <a:latin typeface="Levenim MT" panose="02010502060101010101" pitchFamily="2" charset="-79"/>
                <a:cs typeface="Levenim MT" panose="02010502060101010101" pitchFamily="2" charset="-79"/>
              </a:rPr>
              <a:t>לבכירים (ד"ר מיכל הרשמן) </a:t>
            </a:r>
            <a:r>
              <a:rPr lang="he-IL" altLang="he-IL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/ תכנון</a:t>
            </a:r>
            <a:r>
              <a:rPr lang="he-IL" altLang="he-IL" dirty="0">
                <a:latin typeface="Levenim MT" panose="02010502060101010101" pitchFamily="2" charset="-79"/>
                <a:cs typeface="Levenim MT" panose="02010502060101010101" pitchFamily="2" charset="-79"/>
              </a:rPr>
              <a:t>, קבלת החלטות ובקרה (פרופ' שלמה מזרחי)</a:t>
            </a:r>
            <a:endParaRPr lang="he-IL" altLang="he-I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מדיניות </a:t>
            </a:r>
            <a:r>
              <a:rPr lang="he-IL" altLang="he-IL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חוץ ודיפלומטיה </a:t>
            </a:r>
            <a:r>
              <a:rPr lang="he-IL" altLang="he-IL" dirty="0">
                <a:latin typeface="Levenim MT" panose="02010502060101010101" pitchFamily="2" charset="-79"/>
                <a:cs typeface="Levenim MT" panose="02010502060101010101" pitchFamily="2" charset="-79"/>
              </a:rPr>
              <a:t>(ד"ר עמנואל נבון) </a:t>
            </a:r>
            <a:r>
              <a:rPr lang="he-IL" altLang="he-IL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/ </a:t>
            </a:r>
            <a:r>
              <a:rPr lang="he-IL" altLang="he-IL" dirty="0">
                <a:latin typeface="Levenim MT" panose="02010502060101010101" pitchFamily="2" charset="-79"/>
                <a:cs typeface="Levenim MT" panose="02010502060101010101" pitchFamily="2" charset="-79"/>
              </a:rPr>
              <a:t>החברה הישראלית </a:t>
            </a:r>
            <a:r>
              <a:rPr lang="he-IL" altLang="he-IL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והביטחון </a:t>
            </a:r>
            <a:r>
              <a:rPr lang="he-IL" altLang="he-IL" dirty="0">
                <a:latin typeface="Levenim MT" panose="02010502060101010101" pitchFamily="2" charset="-79"/>
                <a:cs typeface="Levenim MT" panose="02010502060101010101" pitchFamily="2" charset="-79"/>
              </a:rPr>
              <a:t>הלאומי (ד"ר אביעד רובין) 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b="1" dirty="0">
                <a:solidFill>
                  <a:srgbClr val="0070C0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סימולציה מדינית ביטחונית מסכמת</a:t>
            </a:r>
          </a:p>
          <a:p>
            <a:pPr algn="just" rtl="1" eaLnBrk="1" hangingPunct="1">
              <a:lnSpc>
                <a:spcPct val="150000"/>
              </a:lnSpc>
            </a:pPr>
            <a:r>
              <a:rPr lang="he-IL" altLang="he-IL" sz="2800" dirty="0" smtClean="0">
                <a:latin typeface="David" panose="020E0502060401010101" pitchFamily="34" charset="-79"/>
                <a:ea typeface="Tahoma" panose="020B0604030504040204" pitchFamily="34" charset="0"/>
                <a:cs typeface="David" panose="020E0502060401010101" pitchFamily="34" charset="-79"/>
              </a:rPr>
              <a:t> </a:t>
            </a:r>
            <a:r>
              <a:rPr lang="he-IL" altLang="he-IL" sz="2400" dirty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/>
            </a:r>
            <a:br>
              <a:rPr lang="he-IL" altLang="he-IL" sz="2400" dirty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</a:br>
            <a:endParaRPr lang="he-IL" altLang="he-IL" sz="24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 rtl="1" eaLnBrk="1" hangingPunct="1">
              <a:lnSpc>
                <a:spcPct val="150000"/>
              </a:lnSpc>
              <a:buSzPct val="100000"/>
            </a:pPr>
            <a:endParaRPr lang="he-IL" altLang="he-IL" sz="28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4286725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6700" y="796836"/>
            <a:ext cx="9637776" cy="1430696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r>
              <a:rPr lang="he-IL" alt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נושאים להמשך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5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8755" y="5088585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0574" y="1930200"/>
            <a:ext cx="10130028" cy="51552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r>
              <a:rPr lang="he-IL" altLang="he-IL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סמינר בחירה נוסף בעונת ההתמחות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r>
              <a:rPr lang="he-IL" altLang="he-IL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ערבי </a:t>
            </a:r>
            <a:r>
              <a:rPr lang="he-IL" altLang="he-IL" dirty="0" err="1" smtClean="0">
                <a:latin typeface="Levenim MT" panose="02010502060101010101" pitchFamily="2" charset="-79"/>
                <a:cs typeface="Levenim MT" panose="02010502060101010101" pitchFamily="2" charset="-79"/>
              </a:rPr>
              <a:t>מב"ל</a:t>
            </a:r>
            <a:r>
              <a:rPr lang="he-IL" altLang="he-IL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 בהמשך השנה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r>
              <a:rPr lang="he-IL" altLang="he-IL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סיורים גיאוגרפיים בארץ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r>
              <a:rPr lang="he-IL" altLang="he-IL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סיורי מזרח וארה"ב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r>
              <a:rPr lang="he-IL" altLang="he-IL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פרויקט הגמר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endParaRPr lang="he-IL" altLang="he-IL" dirty="0" smtClean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endParaRPr lang="he-IL" altLang="he-IL" dirty="0" smtClean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just" rtl="1" eaLnBrk="1" hangingPunct="1">
              <a:lnSpc>
                <a:spcPct val="150000"/>
              </a:lnSpc>
            </a:pPr>
            <a:r>
              <a:rPr lang="he-IL" altLang="he-IL" sz="2800" dirty="0" smtClean="0">
                <a:latin typeface="David" panose="020E0502060401010101" pitchFamily="34" charset="-79"/>
                <a:ea typeface="Tahoma" panose="020B0604030504040204" pitchFamily="34" charset="0"/>
                <a:cs typeface="David" panose="020E0502060401010101" pitchFamily="34" charset="-79"/>
              </a:rPr>
              <a:t> </a:t>
            </a:r>
            <a:r>
              <a:rPr lang="he-IL" altLang="he-IL" sz="2400" dirty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/>
            </a:r>
            <a:br>
              <a:rPr lang="he-IL" altLang="he-IL" sz="2400" dirty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</a:br>
            <a:endParaRPr lang="he-IL" altLang="he-IL" sz="24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 rtl="1" eaLnBrk="1" hangingPunct="1">
              <a:lnSpc>
                <a:spcPct val="150000"/>
              </a:lnSpc>
              <a:buSzPct val="100000"/>
            </a:pPr>
            <a:endParaRPr lang="he-IL" altLang="he-IL" sz="28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454893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10688</TotalTime>
  <Words>211</Words>
  <Application>Microsoft Office PowerPoint</Application>
  <PresentationFormat>מסך רחב</PresentationFormat>
  <Paragraphs>42</Paragraphs>
  <Slides>5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8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5</vt:i4>
      </vt:variant>
    </vt:vector>
  </HeadingPairs>
  <TitlesOfParts>
    <vt:vector size="14" baseType="lpstr">
      <vt:lpstr>Arial</vt:lpstr>
      <vt:lpstr>Calibri</vt:lpstr>
      <vt:lpstr>Calibri Light</vt:lpstr>
      <vt:lpstr>David</vt:lpstr>
      <vt:lpstr>Levenim MT</vt:lpstr>
      <vt:lpstr>Tahoma</vt:lpstr>
      <vt:lpstr>Times New Roman</vt:lpstr>
      <vt:lpstr>Wingdings</vt:lpstr>
      <vt:lpstr>ערכת נושא Office</vt:lpstr>
      <vt:lpstr>מטרות סיור אירופה</vt:lpstr>
      <vt:lpstr>המכללה לביטחון לאומי</vt:lpstr>
      <vt:lpstr>העונה הגלובלית</vt:lpstr>
      <vt:lpstr>העונה הישראלית</vt:lpstr>
      <vt:lpstr>נושאים להמשך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u23920</dc:creator>
  <cp:lastModifiedBy>u23920</cp:lastModifiedBy>
  <cp:revision>290</cp:revision>
  <cp:lastPrinted>2019-08-30T14:02:34Z</cp:lastPrinted>
  <dcterms:created xsi:type="dcterms:W3CDTF">2017-08-17T05:53:13Z</dcterms:created>
  <dcterms:modified xsi:type="dcterms:W3CDTF">2019-11-18T12:02:21Z</dcterms:modified>
</cp:coreProperties>
</file>