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27" r:id="rId2"/>
    <p:sldId id="328" r:id="rId3"/>
    <p:sldId id="353" r:id="rId4"/>
    <p:sldId id="329" r:id="rId5"/>
    <p:sldId id="330" r:id="rId6"/>
    <p:sldId id="354" r:id="rId7"/>
    <p:sldId id="355" r:id="rId8"/>
    <p:sldId id="356" r:id="rId9"/>
    <p:sldId id="357" r:id="rId10"/>
    <p:sldId id="358" r:id="rId11"/>
    <p:sldId id="359" r:id="rId12"/>
    <p:sldId id="331" r:id="rId13"/>
    <p:sldId id="332" r:id="rId14"/>
    <p:sldId id="360" r:id="rId15"/>
    <p:sldId id="361" r:id="rId16"/>
    <p:sldId id="333" r:id="rId17"/>
    <p:sldId id="362" r:id="rId18"/>
    <p:sldId id="334" r:id="rId19"/>
    <p:sldId id="339" r:id="rId20"/>
    <p:sldId id="363" r:id="rId21"/>
    <p:sldId id="326" r:id="rId22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ו'/תמוז/תש"ף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ו'/תמוז/תש"ף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28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113646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256853"/>
            <a:ext cx="10130028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עונה אינטגרטיבית מסכמת: 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800" smtClean="0">
                <a:latin typeface="Levenim MT" panose="02010502060101010101" pitchFamily="2" charset="-79"/>
                <a:cs typeface="Levenim MT" panose="02010502060101010101" pitchFamily="2" charset="-79"/>
              </a:rPr>
              <a:t>מורחב וסיור ארה"ב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סיכום שנת הלימודים</a:t>
            </a:r>
          </a:p>
          <a:p>
            <a:pPr>
              <a:lnSpc>
                <a:spcPct val="150000"/>
              </a:lnSpc>
            </a:pP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גמר:</a:t>
            </a: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 יורחב בהמשך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1290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90134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חובות הלימוד לבוגרי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938" y="2070776"/>
            <a:ext cx="10130028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השתתפות בכלל השיעורים במליאה, בצוותים ובאוניברסיטה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השתתפות בכלל הסיורים בארץ ובחו"ל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הגשת מטלות בקורסים ובסיורים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הגשת פרויקט גמר מחקרי</a:t>
            </a:r>
          </a:p>
          <a:p>
            <a:pPr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הלימודים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מזכים בנוסף בתואר מוסמך במדע המדינה בלימודי אסטרטגיה ובטחון לאומי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71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451921"/>
              </p:ext>
            </p:extLst>
          </p:nvPr>
        </p:nvGraphicFramePr>
        <p:xfrm>
          <a:off x="2574789" y="1646694"/>
          <a:ext cx="7599362" cy="443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" name="Chart" r:id="rId4" imgW="6200812" imgH="3619539" progId="Excel.Chart.8">
                  <p:embed/>
                </p:oleObj>
              </mc:Choice>
              <mc:Fallback>
                <p:oleObj name="Chart" r:id="rId4" imgW="6200812" imgH="3619539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4789" y="1646694"/>
                        <a:ext cx="7599362" cy="443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מ"ז –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ל"ז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26816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16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סינגפור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חברת חשמל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האוצר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מנהל 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הועדה לאנרגיה אטומית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התפוצות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חלוקה לצוותים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358" y="1665827"/>
            <a:ext cx="10130028" cy="621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פיזור משתתפים מאותו ארגון בין הצוותים</a:t>
            </a:r>
          </a:p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שני צוותים עם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משתתפים בינ"ל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צוותים הטרוגניים: 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אנשי צבא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אזרחים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תפקידים/תחום עיסוק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מגדר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61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הצוותים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01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63153"/>
              </p:ext>
            </p:extLst>
          </p:nvPr>
        </p:nvGraphicFramePr>
        <p:xfrm>
          <a:off x="1998350" y="1748801"/>
          <a:ext cx="9206332" cy="4079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01583">
                  <a:extLst>
                    <a:ext uri="{9D8B030D-6E8A-4147-A177-3AD203B41FA5}">
                      <a16:colId xmlns:a16="http://schemas.microsoft.com/office/drawing/2014/main" val="368808446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3823533971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375492775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1721940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1 </a:t>
                      </a:r>
                      <a:r>
                        <a:rPr lang="en-US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ערן קמין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2 </a:t>
                      </a:r>
                      <a:r>
                        <a:rPr lang="en-US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אמיר מימון</a:t>
                      </a:r>
                      <a:endParaRPr lang="he-IL" sz="16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3 </a:t>
                      </a:r>
                      <a:r>
                        <a:rPr lang="en-US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יהודה יוחננוף</a:t>
                      </a:r>
                      <a:endParaRPr lang="he-IL" sz="16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4 - אבי אלמוג</a:t>
                      </a:r>
                      <a:endParaRPr lang="he-IL" sz="16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4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Michael</a:t>
                      </a:r>
                      <a:r>
                        <a:rPr lang="en-US" sz="1600" b="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Smith 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Randal Allan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צביקה חסיד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שלמה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טולדנו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340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Davide</a:t>
                      </a: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Salerno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Lars </a:t>
                      </a: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Maurischat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רומן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גופמן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שחר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בץ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61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Wong </a:t>
                      </a: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Kiohng</a:t>
                      </a: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Seng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Nitin Kapoor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אמיר שגיא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10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בר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צ'צ'ק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גיא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גולדפרב</a:t>
                      </a: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עמית ימין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881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עידן כץ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מיכל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מסטיי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00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יוסי מצליח 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שלומי בן מוחא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505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ניצה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רוגוזינסקי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סימה שפיצר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85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63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נורית קדוש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חלי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קונטנטה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אופיר</a:t>
                      </a:r>
                      <a:r>
                        <a:rPr lang="he-IL" sz="1600" b="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600" b="0" baseline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לויוס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70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313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72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15410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685109" y="2293177"/>
            <a:ext cx="8802122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010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867989" y="2336277"/>
            <a:ext cx="9180946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שיעור טלפוני </a:t>
            </a: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 </a:t>
            </a:r>
            <a:r>
              <a:rPr lang="he-IL" altLang="he-IL" sz="3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ברליץ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שיעור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פרטי – 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ברליץ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– באזור המגורים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שיעור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קבוצתי – 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65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48608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Rule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הופעה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פלאפונים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פתיחות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19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545" y="83472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לשבוע הפתיחה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118487"/>
              </p:ext>
            </p:extLst>
          </p:nvPr>
        </p:nvGraphicFramePr>
        <p:xfrm>
          <a:off x="1159545" y="1576223"/>
          <a:ext cx="9968766" cy="46237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66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4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7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1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58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5588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2.9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3.9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4.9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5.9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86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08:30-09:00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(08:30-09:30)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"קפה קריאה"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</a:t>
                      </a:r>
                      <a:r>
                        <a:rPr lang="he-IL" sz="160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תחומי הלימוד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286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09:00-10:30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מפקד המכללות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מרצה אורח 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ר'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המל"ל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(10:00-11:30)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86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11:00-12:30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מד"רית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(12:30-14:00)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86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13:30-15:00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אורח 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מר רון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פרושאור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(13:00-14:15)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"מניסיונם של בוגרים" אל"ם סמואל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בומנדיל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4423"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(14:45-16:15)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1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5723"/>
            <a:ext cx="9637776" cy="143069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הערכות להמשך...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550800" y="2287078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פרידה מארגון האם 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היערכות לניצול זמן יעיל במהלך השנה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87828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יחודיות</a:t>
            </a: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16" y="508414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446867"/>
            <a:ext cx="10130028" cy="647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הקורס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הבכיר במדינת ישראל להכשרת בכירים:</a:t>
            </a:r>
          </a:p>
          <a:p>
            <a:pPr marL="1200150" lvl="1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הכשרה לדרג ולא לתפקיד</a:t>
            </a:r>
          </a:p>
          <a:p>
            <a:pPr marL="1200150" lvl="1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הרכב המשתתפים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 (גלובלי וישראלי) – רוחב ולא עומק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אינטגרציה של מרכיבי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 – כלי חשיבה אסטרטגיים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שיטות לימוד מותאמות לבכירים: עבודה בצוותים קטנים, סימולציות והתנסויות, סיורים, מפגשים עם בכירים, לימוד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מעמיתים</a:t>
            </a: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468932"/>
            <a:ext cx="9745978" cy="652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ומחקר של מרכיבי הביטחון הלאומי.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השונים.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בכירים עם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אתגרים בתחום הביטחון הלאומי.</a:t>
            </a: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21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הלמידה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05" y="500912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6558851"/>
              </p:ext>
            </p:extLst>
          </p:nvPr>
        </p:nvGraphicFramePr>
        <p:xfrm>
          <a:off x="3234937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93721"/>
            <a:ext cx="10130028" cy="5714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הגלובלית</a:t>
            </a:r>
            <a:r>
              <a:rPr lang="en-US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יסודות הביטחון הלאומי בראייה גלובלית – ד"ר ענת שטרן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המדינה: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מהפוליס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ועד גלובליזציה – ד"ר דורון נבות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האסטרטגית – פרופ' דימה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endParaRPr lang="he-IL" sz="26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באירופה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(14-10 נובמבר 2019)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603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1 – גרמניה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2 – יוון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3 – בריטניה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4 – 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קפריסין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כלל </a:t>
            </a: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הכיתה – בריסל (נאט"ו, איחוד אירופאי)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1355428"/>
            <a:ext cx="10130028" cy="6483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יום אבות האומה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- פרופ' יוסי בן ארצי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סוגיות יסוד בביטחון הלאומי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הישראלי – ד"ר ענת שטרן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– האלוף איתי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וירוב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 וירושלים) – פרופ' יוסי בן ארצי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 בין מיומנויות לבכירים (ד"ר מיכל הרשמן) לבין תכנון, קבלת החלטות ובקרה (פרופ' שלמה מזרחי)</a:t>
            </a:r>
            <a:endParaRPr lang="he-IL" alt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 בין מדיניות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חוץ ודיפלומטיה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(ד"ר עמנואל נבון) לבין החברה הישראלית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והביטחון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הלאומי (ד"ר אביעד רובין)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7071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5822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ההתמחות: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בחירה: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כלכלה/ משפט ציבורי/ חברה ישראלית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(פרופ' דן רז) וסיורי תוכן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תקשורת/ פוליטיקה של טכנולוגיות/ שחיתות שלטונית/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XXX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מזרח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10669</TotalTime>
  <Words>899</Words>
  <Application>Microsoft Office PowerPoint</Application>
  <PresentationFormat>מסך רחב</PresentationFormat>
  <Paragraphs>245</Paragraphs>
  <Slides>21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יחודיות מב"ל</vt:lpstr>
      <vt:lpstr>מטרות שנת הלימודים</vt:lpstr>
      <vt:lpstr>תחומי הלמידה במב"ל</vt:lpstr>
      <vt:lpstr>עונות הלימוד (1/4)</vt:lpstr>
      <vt:lpstr>סמינר וסיור לימודי באירופה (14-10 נובמבר 2019)</vt:lpstr>
      <vt:lpstr>עונות הלימוד (2/4)</vt:lpstr>
      <vt:lpstr>עונות הלימוד (3/4)</vt:lpstr>
      <vt:lpstr>עונות הלימוד (4/4)</vt:lpstr>
      <vt:lpstr>חובות הלימוד לבוגרי מב"ל</vt:lpstr>
      <vt:lpstr>הרכב המשתתפים</vt:lpstr>
      <vt:lpstr>מחזור מ"ז – ל"ז משתתפים</vt:lpstr>
      <vt:lpstr>עקרונות חלוקה לצוותים</vt:lpstr>
      <vt:lpstr>חלוקת הצוותים</vt:lpstr>
      <vt:lpstr>משתתפים נושאי תפקיד</vt:lpstr>
      <vt:lpstr>לימודי אנגלית</vt:lpstr>
      <vt:lpstr>קוד מב"ל</vt:lpstr>
      <vt:lpstr>מבנה שבוע (עקרוני) במב"ל</vt:lpstr>
      <vt:lpstr>לו"ז לשבוע הפתיחה</vt:lpstr>
      <vt:lpstr>הערכות להמשך...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274</cp:revision>
  <cp:lastPrinted>2019-08-30T14:02:34Z</cp:lastPrinted>
  <dcterms:created xsi:type="dcterms:W3CDTF">2017-08-17T05:53:13Z</dcterms:created>
  <dcterms:modified xsi:type="dcterms:W3CDTF">2020-06-28T04:00:47Z</dcterms:modified>
</cp:coreProperties>
</file>