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80" r:id="rId2"/>
    <p:sldId id="281" r:id="rId3"/>
    <p:sldId id="285" r:id="rId4"/>
    <p:sldId id="287" r:id="rId5"/>
    <p:sldId id="293" r:id="rId6"/>
    <p:sldId id="294" r:id="rId7"/>
    <p:sldId id="295" r:id="rId8"/>
    <p:sldId id="296" r:id="rId9"/>
    <p:sldId id="291" r:id="rId10"/>
    <p:sldId id="269" r:id="rId11"/>
    <p:sldId id="271" r:id="rId12"/>
    <p:sldId id="278" r:id="rId13"/>
    <p:sldId id="279" r:id="rId14"/>
  </p:sldIdLst>
  <p:sldSz cx="12192000" cy="6858000"/>
  <p:notesSz cx="6797675" cy="987425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1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383" y="0"/>
            <a:ext cx="2946292" cy="494661"/>
          </a:xfrm>
          <a:prstGeom prst="rect">
            <a:avLst/>
          </a:prstGeom>
        </p:spPr>
        <p:txBody>
          <a:bodyPr vert="horz" lIns="91074" tIns="45537" rIns="91074" bIns="45537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3" y="0"/>
            <a:ext cx="2946292" cy="494661"/>
          </a:xfrm>
          <a:prstGeom prst="rect">
            <a:avLst/>
          </a:prstGeom>
        </p:spPr>
        <p:txBody>
          <a:bodyPr vert="horz" lIns="91074" tIns="45537" rIns="91074" bIns="45537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pPr/>
              <a:t>ח'/שבט/תשע"ט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4" tIns="45537" rIns="91074" bIns="45537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0401" y="4752220"/>
            <a:ext cx="5436874" cy="3887749"/>
          </a:xfrm>
          <a:prstGeom prst="rect">
            <a:avLst/>
          </a:prstGeom>
        </p:spPr>
        <p:txBody>
          <a:bodyPr vert="horz" lIns="91074" tIns="45537" rIns="91074" bIns="45537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1383" y="9379590"/>
            <a:ext cx="2946292" cy="494660"/>
          </a:xfrm>
          <a:prstGeom prst="rect">
            <a:avLst/>
          </a:prstGeom>
        </p:spPr>
        <p:txBody>
          <a:bodyPr vert="horz" lIns="91074" tIns="45537" rIns="91074" bIns="45537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3" y="9379590"/>
            <a:ext cx="2946292" cy="494660"/>
          </a:xfrm>
          <a:prstGeom prst="rect">
            <a:avLst/>
          </a:prstGeom>
        </p:spPr>
        <p:txBody>
          <a:bodyPr vert="horz" lIns="91074" tIns="45537" rIns="91074" bIns="45537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70384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3072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9465" indent="-287769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4240" indent="-230848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5935" indent="-230848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7631" indent="-230848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3002" indent="-2308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88374" indent="-2308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43745" indent="-2308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99116" indent="-2308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6DA927D5-A1A3-4C68-AC08-D874CE88244A}" type="slidenum">
              <a:rPr lang="he-IL" altLang="he-IL" smtClean="0"/>
              <a:pPr algn="l">
                <a:spcBef>
                  <a:spcPct val="0"/>
                </a:spcBef>
              </a:pPr>
              <a:t>9</a:t>
            </a:fld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xmlns="" val="347736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851760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728E181-96D3-4DD0-BEB9-E229D301C9B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103937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88035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F10F-C273-4D34-BF76-C17641440749}" type="datetimeFigureOut">
              <a:rPr lang="he-IL" smtClean="0"/>
              <a:pPr/>
              <a:t>ח'/שבט/תשע"ט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Users\mabal\Desktop\מבל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170176" y="404664"/>
            <a:ext cx="7851648" cy="2592288"/>
          </a:xfrm>
          <a:ln>
            <a:miter lim="800000"/>
            <a:headEnd/>
            <a:tailEnd/>
          </a:ln>
          <a:extLst/>
        </p:spPr>
        <p:txBody>
          <a:bodyPr rtlCol="1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he-IL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המכללה לביטחון לאומי</a:t>
            </a:r>
            <a:endParaRPr lang="he-IL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340" name="כותרת משנה 2"/>
          <p:cNvSpPr>
            <a:spLocks noGrp="1"/>
          </p:cNvSpPr>
          <p:nvPr>
            <p:ph type="subTitle" idx="1"/>
          </p:nvPr>
        </p:nvSpPr>
        <p:spPr>
          <a:xfrm>
            <a:off x="2170176" y="4268688"/>
            <a:ext cx="7854950" cy="1752600"/>
          </a:xfrm>
          <a:extLst/>
        </p:spPr>
        <p:txBody>
          <a:bodyPr rtlCol="1">
            <a:normAutofit/>
          </a:bodyPr>
          <a:lstStyle/>
          <a:p>
            <a:pPr>
              <a:defRPr/>
            </a:pPr>
            <a:r>
              <a:rPr lang="he-IL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מחזור </a:t>
            </a:r>
            <a:r>
              <a:rPr lang="he-IL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מ"ו </a:t>
            </a:r>
            <a:endParaRPr lang="he-IL" altLang="he-IL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9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3161599"/>
              </p:ext>
            </p:extLst>
          </p:nvPr>
        </p:nvGraphicFramePr>
        <p:xfrm>
          <a:off x="-1" y="994453"/>
          <a:ext cx="12192002" cy="53891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946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4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97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01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58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62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25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880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310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2121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8802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1779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4551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6438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372731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קורס\מטלה</a:t>
                      </a: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`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סוג מטלה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rtl="1"/>
                      <a:endParaRPr lang="he-IL" sz="1600" dirty="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הגשה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85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ספטמבר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אוקטובר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נובמבר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דצמבר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ינואר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פברואר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מרץ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אפריל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מאי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יונ</a:t>
                      </a: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יולי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99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מטלה פתיחה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3.9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13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מושגי יסוד </a:t>
                      </a:r>
                      <a:r>
                        <a:rPr lang="he-IL" sz="12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בבטל"ם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25.10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גיאוגרפיה </a:t>
                      </a:r>
                      <a:r>
                        <a:rPr lang="he-IL" sz="12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בטל"ם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זוגות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24.1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17.3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סיורי </a:t>
                      </a:r>
                      <a:r>
                        <a:rPr lang="he-IL" sz="12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בטל"ם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צוותית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צפון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דרום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יו"ש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ירושלים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גישות ואסכולות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מבחן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7.1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משפט ציבורי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24.1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17.3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294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מבחן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23.1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201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חברה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אישית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17.4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36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</a:t>
                      </a:r>
                      <a:r>
                        <a:rPr lang="he-IL" sz="12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דיפלומטי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14.2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 מזרח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קבוצתית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27.5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 ארה"ב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צוותית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rtl="1"/>
                      <a:endParaRPr lang="he-IL" sz="1600"/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3.7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92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סדנת בחירה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29.4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endParaRPr lang="he-IL" sz="1600" dirty="0"/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259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אסטרטגיה</a:t>
                      </a:r>
                      <a:endParaRPr lang="en-US" sz="1200" b="1" smtClean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31.12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 smtClean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24.1</a:t>
                      </a:r>
                      <a:endParaRPr lang="he-IL" sz="1200" b="1" dirty="0">
                        <a:solidFill>
                          <a:srgbClr val="FF0000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8831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אסטרטגיה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התנסויות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הערכת 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מפקד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8-10.1</a:t>
                      </a:r>
                    </a:p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התנסות</a:t>
                      </a:r>
                      <a:r>
                        <a:rPr lang="he-IL" sz="12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1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20-26.2</a:t>
                      </a:r>
                    </a:p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סימולציה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2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47599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שנתית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17.3</a:t>
                      </a:r>
                    </a:p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רפרט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7.5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הגשה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8.7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הצגה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5" name="מלבן 4"/>
          <p:cNvSpPr/>
          <p:nvPr/>
        </p:nvSpPr>
        <p:spPr>
          <a:xfrm>
            <a:off x="4665330" y="-82600"/>
            <a:ext cx="2852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David" panose="020E0502060401010101" pitchFamily="34" charset="-79"/>
                <a:cs typeface="David" panose="020E0502060401010101" pitchFamily="34" charset="-79"/>
              </a:rPr>
              <a:t>פריסת המטלות</a:t>
            </a:r>
            <a:endParaRPr lang="he-IL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0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524001" y="1143000"/>
            <a:ext cx="9931399" cy="5715000"/>
          </a:xfrm>
        </p:spPr>
        <p:txBody>
          <a:bodyPr rtlCol="1">
            <a:normAutofit/>
          </a:bodyPr>
          <a:lstStyle/>
          <a:p>
            <a:pPr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פגרת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עבודות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– 27.1-7.2.19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אירופה – 3-7.3.19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חופשת פורים – 21.3.19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חופשת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פסח –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21-25.4.19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חופשת יום העצמאות – 8-9.5.19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מזרח –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12-16.5.19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חופשת שבועות – 9.6.19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ארה"ב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-16-24.6.19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טקס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סיום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– 17.7.19</a:t>
            </a:r>
          </a:p>
          <a:p>
            <a:pPr>
              <a:lnSpc>
                <a:spcPct val="150000"/>
              </a:lnSpc>
              <a:buNone/>
              <a:defRPr/>
            </a:pP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n-US" dirty="0" smtClean="0"/>
          </a:p>
        </p:txBody>
      </p:sp>
      <p:sp>
        <p:nvSpPr>
          <p:cNvPr id="32771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120B8AD-2CC2-4C35-89C1-2D5E3F4F452E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  <a:cs typeface="David" panose="020E0502060401010101" pitchFamily="34" charset="-79"/>
            </a:endParaRPr>
          </a:p>
        </p:txBody>
      </p:sp>
      <p:pic>
        <p:nvPicPr>
          <p:cNvPr id="3277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03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4247203" y="247156"/>
            <a:ext cx="419057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תאריכים חשובים</a:t>
            </a:r>
          </a:p>
        </p:txBody>
      </p:sp>
    </p:spTree>
    <p:extLst>
      <p:ext uri="{BB962C8B-B14F-4D97-AF65-F5344CB8AC3E}">
        <p14:creationId xmlns:p14="http://schemas.microsoft.com/office/powerpoint/2010/main" xmlns="" val="3898648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3213463" y="1053659"/>
            <a:ext cx="8531397" cy="4471930"/>
          </a:xfrm>
        </p:spPr>
        <p:txBody>
          <a:bodyPr>
            <a:normAutofit/>
          </a:bodyPr>
          <a:lstStyle/>
          <a:p>
            <a:pPr eaLnBrk="1" hangingPunct="1"/>
            <a:endParaRPr lang="en-US" altLang="he-IL" sz="2400" b="1" dirty="0"/>
          </a:p>
          <a:p>
            <a:pPr eaLnBrk="1" hangingPunct="1"/>
            <a:endParaRPr lang="en-US" altLang="he-IL" sz="3200" dirty="0" smtClean="0"/>
          </a:p>
        </p:txBody>
      </p:sp>
      <p:pic>
        <p:nvPicPr>
          <p:cNvPr id="40966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87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5419822" y="41516"/>
            <a:ext cx="144623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דגשים</a:t>
            </a:r>
            <a:endParaRPr lang="he-IL" altLang="he-IL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Shape 110"/>
          <p:cNvSpPr txBox="1">
            <a:spLocks/>
          </p:cNvSpPr>
          <p:nvPr/>
        </p:nvSpPr>
        <p:spPr>
          <a:xfrm>
            <a:off x="883230" y="395458"/>
            <a:ext cx="10861630" cy="664542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375"/>
              </a:spcBef>
            </a:pPr>
            <a:r>
              <a:rPr lang="he-IL" alt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רעות של בכירים – דינמיקה מרשימה. </a:t>
            </a: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lang="he-IL" alt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מיקוד פגרת הלמידה:</a:t>
            </a:r>
          </a:p>
          <a:p>
            <a:pPr lvl="1">
              <a:lnSpc>
                <a:spcPct val="170000"/>
              </a:lnSpc>
              <a:spcBef>
                <a:spcPts val="375"/>
              </a:spcBef>
            </a:pPr>
            <a:r>
              <a:rPr lang="he-IL" alt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מטלות קטנות – חובה בעיניי. </a:t>
            </a:r>
          </a:p>
          <a:p>
            <a:pPr lvl="1">
              <a:lnSpc>
                <a:spcPct val="170000"/>
              </a:lnSpc>
              <a:spcBef>
                <a:spcPts val="375"/>
              </a:spcBef>
            </a:pPr>
            <a:r>
              <a:rPr lang="he-IL" alt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גוף העבודה. </a:t>
            </a:r>
          </a:p>
          <a:p>
            <a:pPr lvl="1">
              <a:lnSpc>
                <a:spcPct val="170000"/>
              </a:lnSpc>
              <a:spcBef>
                <a:spcPts val="375"/>
              </a:spcBef>
            </a:pPr>
            <a:r>
              <a:rPr lang="he-IL" alt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ניהול וארגון הזמן</a:t>
            </a: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lang="he-IL" alt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נסיעות חו"ל – מפגש ייעודי מכונן, אבל....</a:t>
            </a: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lang="he-IL" alt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עונה מתקדמת:</a:t>
            </a:r>
          </a:p>
          <a:p>
            <a:pPr lvl="1">
              <a:lnSpc>
                <a:spcPct val="170000"/>
              </a:lnSpc>
              <a:spcBef>
                <a:spcPts val="375"/>
              </a:spcBef>
            </a:pPr>
            <a:r>
              <a:rPr lang="he-IL" alt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למידה אינטגרטיבית</a:t>
            </a:r>
          </a:p>
          <a:p>
            <a:pPr lvl="1">
              <a:lnSpc>
                <a:spcPct val="170000"/>
              </a:lnSpc>
              <a:spcBef>
                <a:spcPts val="375"/>
              </a:spcBef>
            </a:pPr>
            <a:r>
              <a:rPr lang="he-IL" alt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מאפשרים למידה רב תחומית</a:t>
            </a:r>
          </a:p>
          <a:p>
            <a:pPr lvl="1">
              <a:lnSpc>
                <a:spcPct val="170000"/>
              </a:lnSpc>
              <a:spcBef>
                <a:spcPts val="375"/>
              </a:spcBef>
            </a:pPr>
            <a:r>
              <a:rPr lang="he-IL" alt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הובלת משתתפים משמעותית יותר</a:t>
            </a:r>
          </a:p>
          <a:p>
            <a:pPr lvl="1">
              <a:lnSpc>
                <a:spcPct val="170000"/>
              </a:lnSpc>
              <a:spcBef>
                <a:spcPts val="375"/>
              </a:spcBef>
            </a:pPr>
            <a:r>
              <a:rPr lang="he-IL" alt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סדנאות נושאיות לבחירה</a:t>
            </a: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lang="he-IL" alt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צוות למול קבוצה:</a:t>
            </a:r>
          </a:p>
          <a:p>
            <a:pPr lvl="1">
              <a:lnSpc>
                <a:spcPct val="170000"/>
              </a:lnSpc>
              <a:spcBef>
                <a:spcPts val="375"/>
              </a:spcBef>
            </a:pPr>
            <a:r>
              <a:rPr lang="he-IL" altLang="he-IL" sz="12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התנסויות</a:t>
            </a:r>
          </a:p>
          <a:p>
            <a:pPr lvl="1">
              <a:lnSpc>
                <a:spcPct val="170000"/>
              </a:lnSpc>
              <a:spcBef>
                <a:spcPts val="375"/>
              </a:spcBef>
            </a:pPr>
            <a:r>
              <a:rPr lang="he-IL" altLang="he-IL" sz="1200" dirty="0" smtClean="0">
                <a:latin typeface="David" panose="020E0502060401010101" pitchFamily="34" charset="-79"/>
                <a:cs typeface="David" panose="020E0502060401010101" pitchFamily="34" charset="-79"/>
              </a:rPr>
              <a:t>סדר חדש במליאה</a:t>
            </a: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lang="he-IL" altLang="he-IL" sz="16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תהנו</a:t>
            </a:r>
            <a:r>
              <a:rPr lang="he-IL" alt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....</a:t>
            </a:r>
            <a:endParaRPr lang="he-IL" alt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0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1986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4D8417-EEBD-48CE-8571-8E42CA660B9B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  <a:cs typeface="David" panose="020E0502060401010101" pitchFamily="34" charset="-79"/>
            </a:endParaRPr>
          </a:p>
        </p:txBody>
      </p:sp>
      <p:pic>
        <p:nvPicPr>
          <p:cNvPr id="41987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87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5640923" y="5346739"/>
            <a:ext cx="554510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בהצלחה לכולנו</a:t>
            </a:r>
            <a:r>
              <a:rPr lang="he-IL" altLang="he-IL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!!</a:t>
            </a:r>
            <a:endParaRPr lang="he-IL" altLang="he-IL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43475"/>
            <a:ext cx="2390775" cy="19145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6901" y="0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85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09F5-4B33-477B-BD14-66E1E382048F}" type="slidenum">
              <a:rPr lang="he-IL" altLang="he-IL" smtClean="0"/>
              <a:pPr>
                <a:defRPr/>
              </a:pPr>
              <a:t>2</a:t>
            </a:fld>
            <a:endParaRPr lang="he-IL" altLang="he-IL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992313" y="341313"/>
            <a:ext cx="8229600" cy="1143000"/>
          </a:xfrm>
        </p:spPr>
        <p:txBody>
          <a:bodyPr rtlCol="1">
            <a:normAutofit/>
          </a:bodyPr>
          <a:lstStyle/>
          <a:p>
            <a:pPr algn="ctr">
              <a:defRPr/>
            </a:pPr>
            <a:r>
              <a:rPr lang="he-IL" sz="6000" b="1" dirty="0">
                <a:solidFill>
                  <a:srgbClr val="0070C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על מה נדבר?</a:t>
            </a:r>
          </a:p>
        </p:txBody>
      </p:sp>
      <p:sp>
        <p:nvSpPr>
          <p:cNvPr id="6" name="מציין מיקום תוכן 2"/>
          <p:cNvSpPr>
            <a:spLocks noGrp="1"/>
          </p:cNvSpPr>
          <p:nvPr>
            <p:ph idx="1"/>
          </p:nvPr>
        </p:nvSpPr>
        <p:spPr>
          <a:xfrm>
            <a:off x="5375275" y="1989138"/>
            <a:ext cx="5043488" cy="4214812"/>
          </a:xfrm>
        </p:spPr>
        <p:txBody>
          <a:bodyPr rtlCol="1">
            <a:norm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defRPr/>
            </a:pPr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סיכום עונות תשתית וליבה</a:t>
            </a:r>
          </a:p>
          <a:p>
            <a:pPr>
              <a:lnSpc>
                <a:spcPct val="150000"/>
              </a:lnSpc>
              <a:buClr>
                <a:schemeClr val="bg1"/>
              </a:buClr>
              <a:defRPr/>
            </a:pPr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כיוונים להמשך</a:t>
            </a:r>
          </a:p>
          <a:p>
            <a:pPr>
              <a:lnSpc>
                <a:spcPct val="150000"/>
              </a:lnSpc>
              <a:buClr>
                <a:schemeClr val="bg1"/>
              </a:buClr>
              <a:defRPr/>
            </a:pPr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דגשים</a:t>
            </a:r>
          </a:p>
          <a:p>
            <a:pPr>
              <a:lnSpc>
                <a:spcPct val="150000"/>
              </a:lnSpc>
              <a:buClr>
                <a:schemeClr val="bg1"/>
              </a:buClr>
              <a:defRPr/>
            </a:pPr>
            <a:endParaRPr lang="he-IL" dirty="0" smtClean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defRPr/>
            </a:pPr>
            <a:endParaRPr lang="he-IL" dirty="0" smtClean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defRPr/>
            </a:pPr>
            <a:endParaRPr lang="he-IL" dirty="0" smtClean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defRPr/>
            </a:pPr>
            <a:endParaRPr lang="he-IL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9461" name="Picture 2" descr="http://grade6-mrsd.graystonprep.wikispaces.net/file/view/speech_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5564" y="1857375"/>
            <a:ext cx="242887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מבל חדש.jpg" descr="מבל חדש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62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03"/>
          <p:cNvSpPr>
            <a:spLocks noChangeArrowheads="1"/>
          </p:cNvSpPr>
          <p:nvPr/>
        </p:nvSpPr>
        <p:spPr bwMode="auto">
          <a:xfrm>
            <a:off x="4546600" y="1412876"/>
            <a:ext cx="7531099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lnSpc>
                <a:spcPct val="150000"/>
              </a:lnSpc>
            </a:pPr>
            <a:endParaRPr lang="he-IL" altLang="he-IL" sz="2400" b="1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</a:pPr>
            <a: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לימוד ופיתוח כלי חשיבה, ניתוח, הבנת תהליכים והובלתם ברמה האסטרטגית,  כך שיאפשרו התמודדות עם אתגרים מורכבים בתחומי </a:t>
            </a:r>
            <a:r>
              <a:rPr lang="he-IL" altLang="he-IL" sz="2400" b="1" dirty="0" err="1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הבטל”ם</a:t>
            </a:r>
            <a:endParaRPr lang="he-IL" altLang="he-IL" sz="2400" b="1" dirty="0"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</a:pPr>
            <a:endParaRPr lang="he-IL" altLang="he-IL" sz="2400" b="1" dirty="0"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r>
              <a:rPr lang="he-IL" altLang="he-IL" sz="2400" b="1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הקניית </a:t>
            </a:r>
            <a: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ידע - על הביטחון הלאומי הישראלי </a:t>
            </a:r>
            <a:r>
              <a:rPr lang="he-IL" altLang="he-IL" sz="2400" b="1" dirty="0" err="1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ומימדיו</a:t>
            </a:r>
            <a: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- ע"י לימוד ומחקר של מרכיבי </a:t>
            </a:r>
            <a:r>
              <a:rPr lang="he-IL" altLang="he-IL" sz="2400" b="1" dirty="0" err="1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הבטל"ם</a:t>
            </a:r>
            <a: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</a:p>
          <a:p>
            <a:pPr algn="r" rtl="1" eaLnBrk="1" hangingPunct="1">
              <a:lnSpc>
                <a:spcPct val="150000"/>
              </a:lnSpc>
              <a:buSzPct val="100000"/>
            </a:pPr>
            <a: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/>
            </a:r>
            <a:b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</a:br>
            <a: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ניתוח קשרי הגומלין בין ממדי </a:t>
            </a:r>
            <a:r>
              <a:rPr lang="he-IL" altLang="he-IL" sz="2400" b="1" dirty="0" err="1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הבטל״ם</a:t>
            </a:r>
            <a: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השונים </a:t>
            </a:r>
            <a:r>
              <a:rPr lang="he-IL" altLang="he-IL" sz="2400" b="1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400" b="1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400" b="1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800" b="1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3557" name="מבל חדש.jpg" descr="מבל חדש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679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3791744" y="374776"/>
            <a:ext cx="481093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מטרות שנת הלימודים</a:t>
            </a:r>
          </a:p>
        </p:txBody>
      </p:sp>
      <p:pic>
        <p:nvPicPr>
          <p:cNvPr id="7" name="מציין מיקום תמונה 4" descr="תקריב של ספרים על מדפים עם ספרים נוספים מטושטשים בקידמה וברקע"/>
          <p:cNvPicPr>
            <a:picLocks noChangeAspect="1"/>
          </p:cNvPicPr>
          <p:nvPr/>
        </p:nvPicPr>
        <p:blipFill>
          <a:blip r:embed="rId3" cstate="print"/>
          <a:srcRect l="3155" r="3155"/>
          <a:stretch>
            <a:fillRect/>
          </a:stretch>
        </p:blipFill>
        <p:spPr>
          <a:xfrm>
            <a:off x="270874" y="2227580"/>
            <a:ext cx="40417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9737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10"/>
          <p:cNvSpPr>
            <a:spLocks noGrp="1"/>
          </p:cNvSpPr>
          <p:nvPr>
            <p:ph type="body" idx="4294967295"/>
          </p:nvPr>
        </p:nvSpPr>
        <p:spPr>
          <a:xfrm>
            <a:off x="849086" y="1316401"/>
            <a:ext cx="10861630" cy="527526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תוכנית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בינתחומית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גיוון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בשיטות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הלימוד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סימולציות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ימי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עיון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וכו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'</a:t>
            </a: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גיוון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במרחבי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הלימוד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פרונטאלי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לימודי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מליאה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צוותי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וכו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'</a:t>
            </a: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שונות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רבה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בין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המשתתפים</a:t>
            </a:r>
            <a:r>
              <a:rPr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כמשאב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שותפות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גמישות ורלוונטיות למציאות המשתנה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הובלת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תחומי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לימוד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על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ידי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המשתתפים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רשת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חברתית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כמרכיב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עוצמה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סובלנות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פתיחות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שאר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רוח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ונועזות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אינטלקטואלית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5603" name="מבל חדש.jpg" descr="מבל חדש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4370655" y="356098"/>
            <a:ext cx="368722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עקרונות הלמידה</a:t>
            </a:r>
          </a:p>
        </p:txBody>
      </p:sp>
    </p:spTree>
    <p:extLst>
      <p:ext uri="{BB962C8B-B14F-4D97-AF65-F5344CB8AC3E}">
        <p14:creationId xmlns:p14="http://schemas.microsoft.com/office/powerpoint/2010/main" xmlns="" val="7748968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מלבן 38"/>
          <p:cNvSpPr/>
          <p:nvPr/>
        </p:nvSpPr>
        <p:spPr>
          <a:xfrm>
            <a:off x="2562298" y="-116538"/>
            <a:ext cx="6789038" cy="646331"/>
          </a:xfrm>
          <a:prstGeom prst="rect">
            <a:avLst/>
          </a:prstGeom>
          <a:noFill/>
          <a:scene3d>
            <a:camera prst="orthographicFront">
              <a:rot lat="2100000" lon="0" rev="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היגיון מסדר שנת לימודים </a:t>
            </a:r>
            <a:r>
              <a:rPr lang="he-IL" sz="3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מב"ל</a:t>
            </a:r>
            <a:r>
              <a:rPr lang="he-IL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מ"ו</a:t>
            </a:r>
            <a:endParaRPr lang="he-IL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1" y="4728754"/>
            <a:ext cx="12070080" cy="2216462"/>
            <a:chOff x="1" y="4728754"/>
            <a:chExt cx="12070080" cy="2216462"/>
          </a:xfrm>
        </p:grpSpPr>
        <p:grpSp>
          <p:nvGrpSpPr>
            <p:cNvPr id="2" name="קבוצה 1"/>
            <p:cNvGrpSpPr/>
            <p:nvPr/>
          </p:nvGrpSpPr>
          <p:grpSpPr>
            <a:xfrm>
              <a:off x="1" y="4728754"/>
              <a:ext cx="12070080" cy="2129246"/>
              <a:chOff x="1" y="4728754"/>
              <a:chExt cx="12070080" cy="2129246"/>
            </a:xfrm>
          </p:grpSpPr>
          <p:sp>
            <p:nvSpPr>
              <p:cNvPr id="9" name="אליפסה 8"/>
              <p:cNvSpPr/>
              <p:nvPr/>
            </p:nvSpPr>
            <p:spPr>
              <a:xfrm>
                <a:off x="1" y="4728754"/>
                <a:ext cx="12070080" cy="2129246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1" name="מלבן 40"/>
              <p:cNvSpPr/>
              <p:nvPr/>
            </p:nvSpPr>
            <p:spPr>
              <a:xfrm>
                <a:off x="5230115" y="5186098"/>
                <a:ext cx="1638590" cy="646331"/>
              </a:xfrm>
              <a:prstGeom prst="rect">
                <a:avLst/>
              </a:prstGeom>
              <a:noFill/>
              <a:scene3d>
                <a:camera prst="orthographicFront">
                  <a:rot lat="2700000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prstTxWarp prst="textButton">
                  <a:avLst/>
                </a:prstTxWarp>
                <a:spAutoFit/>
              </a:bodyPr>
              <a:lstStyle/>
              <a:p>
                <a:pPr algn="ctr"/>
                <a:r>
                  <a:rPr lang="he-IL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מושגי יסוד</a:t>
                </a:r>
                <a:endParaRPr lang="he-IL" sz="36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42" name="מלבן 41"/>
              <p:cNvSpPr/>
              <p:nvPr/>
            </p:nvSpPr>
            <p:spPr>
              <a:xfrm>
                <a:off x="5236215" y="5719653"/>
                <a:ext cx="1638590" cy="646331"/>
              </a:xfrm>
              <a:prstGeom prst="rect">
                <a:avLst/>
              </a:prstGeom>
              <a:noFill/>
              <a:scene3d>
                <a:camera prst="orthographicFront">
                  <a:rot lat="19499996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he-IL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אבות האומה</a:t>
                </a:r>
                <a:endParaRPr lang="he-IL" sz="36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8948900" y="6483551"/>
              <a:ext cx="1957588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sz="2400" b="1" dirty="0" smtClean="0"/>
                <a:t>עונת התשתית</a:t>
              </a:r>
              <a:endParaRPr lang="he-IL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00906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אליפסה 8"/>
          <p:cNvSpPr/>
          <p:nvPr/>
        </p:nvSpPr>
        <p:spPr>
          <a:xfrm>
            <a:off x="1" y="4728754"/>
            <a:ext cx="12070080" cy="2129246"/>
          </a:xfrm>
          <a:prstGeom prst="ellipse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4" name="קבוצה 43"/>
          <p:cNvGrpSpPr/>
          <p:nvPr/>
        </p:nvGrpSpPr>
        <p:grpSpPr>
          <a:xfrm>
            <a:off x="14069" y="2926828"/>
            <a:ext cx="12070079" cy="2491336"/>
            <a:chOff x="14069" y="2926828"/>
            <a:chExt cx="12070079" cy="2491336"/>
          </a:xfrm>
        </p:grpSpPr>
        <p:sp>
          <p:nvSpPr>
            <p:cNvPr id="24" name="פחית 23"/>
            <p:cNvSpPr/>
            <p:nvPr/>
          </p:nvSpPr>
          <p:spPr>
            <a:xfrm>
              <a:off x="7903809" y="2949284"/>
              <a:ext cx="1121176" cy="24688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22" name="פחית 21"/>
            <p:cNvSpPr/>
            <p:nvPr/>
          </p:nvSpPr>
          <p:spPr>
            <a:xfrm>
              <a:off x="890809" y="2926828"/>
              <a:ext cx="1671489" cy="2468880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20" name="פחית 19"/>
            <p:cNvSpPr/>
            <p:nvPr/>
          </p:nvSpPr>
          <p:spPr>
            <a:xfrm>
              <a:off x="3086434" y="2926828"/>
              <a:ext cx="1658588" cy="2468880"/>
            </a:xfrm>
            <a:prstGeom prst="can">
              <a:avLst/>
            </a:prstGeom>
            <a:solidFill>
              <a:srgbClr val="7030A0">
                <a:alpha val="37000"/>
              </a:srgb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23" name="פחית 22"/>
            <p:cNvSpPr/>
            <p:nvPr/>
          </p:nvSpPr>
          <p:spPr>
            <a:xfrm>
              <a:off x="10061274" y="2949284"/>
              <a:ext cx="1121176" cy="2468880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15" name="אליפסה 14"/>
            <p:cNvSpPr/>
            <p:nvPr/>
          </p:nvSpPr>
          <p:spPr>
            <a:xfrm>
              <a:off x="14069" y="3843501"/>
              <a:ext cx="12070079" cy="147401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76200"/>
            <a:scene3d>
              <a:camera prst="orthographicFront">
                <a:rot lat="3300001" lon="10799999" rev="10799999"/>
              </a:camera>
              <a:lightRig rig="threePt" dir="t"/>
            </a:scene3d>
            <a:sp3d>
              <a:bevelT w="1905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17" name="מלבן 16"/>
            <p:cNvSpPr/>
            <p:nvPr/>
          </p:nvSpPr>
          <p:spPr>
            <a:xfrm>
              <a:off x="2263740" y="4178627"/>
              <a:ext cx="698460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2800" b="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סיורי </a:t>
              </a:r>
              <a:r>
                <a:rPr lang="he-IL" sz="2800" b="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בטל"מ</a:t>
              </a:r>
              <a:r>
                <a:rPr lang="he-IL" sz="2800" b="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אזוריים והתנסות אסטרטגית ראשונה</a:t>
              </a:r>
              <a:endParaRPr lang="he-IL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873738" y="5104517"/>
            <a:ext cx="10308705" cy="1261467"/>
            <a:chOff x="873738" y="5104517"/>
            <a:chExt cx="10308705" cy="1261467"/>
          </a:xfrm>
        </p:grpSpPr>
        <p:sp>
          <p:nvSpPr>
            <p:cNvPr id="4" name="פחית 3"/>
            <p:cNvSpPr/>
            <p:nvPr/>
          </p:nvSpPr>
          <p:spPr>
            <a:xfrm>
              <a:off x="10072100" y="5222875"/>
              <a:ext cx="1110343" cy="1084732"/>
            </a:xfrm>
            <a:prstGeom prst="can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 smtClean="0"/>
                <a:t>חברה ישראלית</a:t>
              </a:r>
              <a:endParaRPr lang="he-IL" dirty="0"/>
            </a:p>
          </p:txBody>
        </p:sp>
        <p:sp>
          <p:nvSpPr>
            <p:cNvPr id="38" name="פחית 37"/>
            <p:cNvSpPr/>
            <p:nvPr/>
          </p:nvSpPr>
          <p:spPr>
            <a:xfrm>
              <a:off x="873738" y="5636043"/>
              <a:ext cx="1674776" cy="599673"/>
            </a:xfrm>
            <a:prstGeom prst="can">
              <a:avLst>
                <a:gd name="adj" fmla="val 26204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/>
                <a:t>הגנה לאומית</a:t>
              </a:r>
            </a:p>
          </p:txBody>
        </p:sp>
        <p:sp>
          <p:nvSpPr>
            <p:cNvPr id="5" name="פחית 4"/>
            <p:cNvSpPr/>
            <p:nvPr/>
          </p:nvSpPr>
          <p:spPr>
            <a:xfrm>
              <a:off x="7914642" y="5259352"/>
              <a:ext cx="1110343" cy="1084732"/>
            </a:xfrm>
            <a:prstGeom prst="can">
              <a:avLst/>
            </a:pr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 smtClean="0"/>
                <a:t>כלכלת ישראל</a:t>
              </a:r>
              <a:endParaRPr lang="he-IL" dirty="0"/>
            </a:p>
          </p:txBody>
        </p:sp>
        <p:sp>
          <p:nvSpPr>
            <p:cNvPr id="3" name="פחית 2"/>
            <p:cNvSpPr/>
            <p:nvPr/>
          </p:nvSpPr>
          <p:spPr>
            <a:xfrm>
              <a:off x="898377" y="5104517"/>
              <a:ext cx="1650137" cy="599673"/>
            </a:xfrm>
            <a:prstGeom prst="can">
              <a:avLst>
                <a:gd name="adj" fmla="val 26204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 smtClean="0"/>
                <a:t>המזרח התיכון</a:t>
              </a:r>
            </a:p>
          </p:txBody>
        </p:sp>
        <p:sp>
          <p:nvSpPr>
            <p:cNvPr id="6" name="פחית 5"/>
            <p:cNvSpPr/>
            <p:nvPr/>
          </p:nvSpPr>
          <p:spPr>
            <a:xfrm>
              <a:off x="3072650" y="5222875"/>
              <a:ext cx="1708355" cy="1084732"/>
            </a:xfrm>
            <a:prstGeom prst="can">
              <a:avLst/>
            </a:prstGeom>
            <a:solidFill>
              <a:srgbClr val="7030A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 smtClean="0"/>
                <a:t>מדיני ודיפלומטי</a:t>
              </a:r>
              <a:endParaRPr lang="he-IL" dirty="0"/>
            </a:p>
          </p:txBody>
        </p:sp>
        <p:grpSp>
          <p:nvGrpSpPr>
            <p:cNvPr id="14" name="קבוצה 13"/>
            <p:cNvGrpSpPr/>
            <p:nvPr/>
          </p:nvGrpSpPr>
          <p:grpSpPr>
            <a:xfrm>
              <a:off x="5171904" y="5186098"/>
              <a:ext cx="1752404" cy="1179886"/>
              <a:chOff x="5171904" y="5186098"/>
              <a:chExt cx="1752404" cy="1179886"/>
            </a:xfrm>
          </p:grpSpPr>
          <p:sp>
            <p:nvSpPr>
              <p:cNvPr id="13" name="מלבן 12"/>
              <p:cNvSpPr/>
              <p:nvPr/>
            </p:nvSpPr>
            <p:spPr>
              <a:xfrm>
                <a:off x="5171904" y="5458043"/>
                <a:ext cx="1752404" cy="523220"/>
              </a:xfrm>
              <a:prstGeom prst="rect">
                <a:avLst/>
              </a:prstGeom>
              <a:noFill/>
              <a:scene3d>
                <a:camera prst="orthographicFront">
                  <a:rot lat="2100000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e-IL" sz="2800" b="1" cap="none" spc="0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אסטרטגית</a:t>
                </a:r>
                <a:endParaRPr lang="he-IL" sz="28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40" name="מלבן 39"/>
              <p:cNvSpPr/>
              <p:nvPr/>
            </p:nvSpPr>
            <p:spPr>
              <a:xfrm>
                <a:off x="5236215" y="5719653"/>
                <a:ext cx="1638590" cy="646331"/>
              </a:xfrm>
              <a:prstGeom prst="rect">
                <a:avLst/>
              </a:prstGeom>
              <a:noFill/>
              <a:scene3d>
                <a:camera prst="orthographicFront">
                  <a:rot lat="19499996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he-IL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מ ח ש ב ה</a:t>
                </a:r>
                <a:endParaRPr lang="he-IL" sz="36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43" name="מלבן 42"/>
              <p:cNvSpPr/>
              <p:nvPr/>
            </p:nvSpPr>
            <p:spPr>
              <a:xfrm>
                <a:off x="5230115" y="5186098"/>
                <a:ext cx="1638590" cy="646331"/>
              </a:xfrm>
              <a:prstGeom prst="rect">
                <a:avLst/>
              </a:prstGeom>
              <a:noFill/>
              <a:scene3d>
                <a:camera prst="orthographicFront">
                  <a:rot lat="2700000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prstTxWarp prst="textButton">
                  <a:avLst/>
                </a:prstTxWarp>
                <a:spAutoFit/>
              </a:bodyPr>
              <a:lstStyle/>
              <a:p>
                <a:pPr algn="ctr"/>
                <a:r>
                  <a:rPr lang="he-IL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ח ש י ב ה</a:t>
                </a:r>
                <a:endParaRPr lang="he-IL" sz="36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p:grpSp>
      </p:grpSp>
      <p:sp>
        <p:nvSpPr>
          <p:cNvPr id="39" name="מלבן 38"/>
          <p:cNvSpPr/>
          <p:nvPr/>
        </p:nvSpPr>
        <p:spPr>
          <a:xfrm>
            <a:off x="2562298" y="-116538"/>
            <a:ext cx="6789038" cy="646331"/>
          </a:xfrm>
          <a:prstGeom prst="rect">
            <a:avLst/>
          </a:prstGeom>
          <a:noFill/>
          <a:scene3d>
            <a:camera prst="orthographicFront">
              <a:rot lat="2100000" lon="0" rev="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היגיון מסדר שנת לימודים </a:t>
            </a:r>
            <a:r>
              <a:rPr lang="he-IL" sz="3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מב"ל</a:t>
            </a:r>
            <a:r>
              <a:rPr lang="he-IL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מ"ו</a:t>
            </a:r>
            <a:endParaRPr lang="he-IL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2" name="מלבן 41"/>
          <p:cNvSpPr/>
          <p:nvPr/>
        </p:nvSpPr>
        <p:spPr>
          <a:xfrm>
            <a:off x="4772037" y="540128"/>
            <a:ext cx="2369559" cy="646331"/>
          </a:xfrm>
          <a:prstGeom prst="rect">
            <a:avLst/>
          </a:prstGeom>
          <a:noFill/>
          <a:scene3d>
            <a:camera prst="orthographicFront">
              <a:rot lat="2100000" lon="0" rev="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עונת הליבה</a:t>
            </a:r>
            <a:endParaRPr lang="he-IL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1083418" y="4026378"/>
            <a:ext cx="1264070" cy="2188520"/>
            <a:chOff x="11083418" y="4026378"/>
            <a:chExt cx="1264070" cy="2188520"/>
          </a:xfrm>
        </p:grpSpPr>
        <p:sp>
          <p:nvSpPr>
            <p:cNvPr id="25" name="TextBox 24"/>
            <p:cNvSpPr txBox="1"/>
            <p:nvPr/>
          </p:nvSpPr>
          <p:spPr>
            <a:xfrm>
              <a:off x="11370939" y="4664494"/>
              <a:ext cx="976549" cy="83099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2400" b="1" dirty="0" smtClean="0"/>
                <a:t>עונת </a:t>
              </a:r>
            </a:p>
            <a:p>
              <a:pPr algn="ctr"/>
              <a:r>
                <a:rPr lang="he-IL" sz="2400" b="1" dirty="0" smtClean="0"/>
                <a:t>הליבה</a:t>
              </a:r>
              <a:endParaRPr lang="he-IL" sz="2400" b="1" dirty="0"/>
            </a:p>
          </p:txBody>
        </p:sp>
        <p:sp>
          <p:nvSpPr>
            <p:cNvPr id="26" name="סוגר מסולסל ימני 25"/>
            <p:cNvSpPr/>
            <p:nvPr/>
          </p:nvSpPr>
          <p:spPr>
            <a:xfrm flipV="1">
              <a:off x="11083418" y="4026378"/>
              <a:ext cx="575042" cy="2188520"/>
            </a:xfrm>
            <a:prstGeom prst="rightBrace">
              <a:avLst/>
            </a:prstGeom>
            <a:noFill/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948900" y="6483551"/>
            <a:ext cx="195758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/>
              <a:t>עונת התשתית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xmlns="" val="205027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אליפסה 8"/>
          <p:cNvSpPr/>
          <p:nvPr/>
        </p:nvSpPr>
        <p:spPr>
          <a:xfrm>
            <a:off x="1" y="4728754"/>
            <a:ext cx="12070080" cy="2129246"/>
          </a:xfrm>
          <a:prstGeom prst="ellipse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4" name="קבוצה 43"/>
          <p:cNvGrpSpPr/>
          <p:nvPr/>
        </p:nvGrpSpPr>
        <p:grpSpPr>
          <a:xfrm>
            <a:off x="14069" y="2830097"/>
            <a:ext cx="12070079" cy="2499549"/>
            <a:chOff x="14069" y="2830097"/>
            <a:chExt cx="12070079" cy="2499549"/>
          </a:xfrm>
        </p:grpSpPr>
        <p:sp>
          <p:nvSpPr>
            <p:cNvPr id="24" name="פחית 23"/>
            <p:cNvSpPr/>
            <p:nvPr/>
          </p:nvSpPr>
          <p:spPr>
            <a:xfrm>
              <a:off x="7985002" y="2860766"/>
              <a:ext cx="1121176" cy="24688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/>
            </a:p>
          </p:txBody>
        </p:sp>
        <p:sp>
          <p:nvSpPr>
            <p:cNvPr id="23" name="פחית 22"/>
            <p:cNvSpPr/>
            <p:nvPr/>
          </p:nvSpPr>
          <p:spPr>
            <a:xfrm>
              <a:off x="10061267" y="2860766"/>
              <a:ext cx="1121176" cy="2468880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/>
            </a:p>
          </p:txBody>
        </p:sp>
        <p:sp>
          <p:nvSpPr>
            <p:cNvPr id="22" name="פחית 21"/>
            <p:cNvSpPr/>
            <p:nvPr/>
          </p:nvSpPr>
          <p:spPr>
            <a:xfrm>
              <a:off x="708754" y="2830097"/>
              <a:ext cx="1671489" cy="2468880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/>
            </a:p>
          </p:txBody>
        </p:sp>
        <p:sp>
          <p:nvSpPr>
            <p:cNvPr id="20" name="פחית 19"/>
            <p:cNvSpPr/>
            <p:nvPr/>
          </p:nvSpPr>
          <p:spPr>
            <a:xfrm>
              <a:off x="3082746" y="2860766"/>
              <a:ext cx="1658588" cy="2468880"/>
            </a:xfrm>
            <a:prstGeom prst="can">
              <a:avLst/>
            </a:prstGeom>
            <a:solidFill>
              <a:srgbClr val="7030A0">
                <a:alpha val="37000"/>
              </a:srgb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/>
            </a:p>
          </p:txBody>
        </p:sp>
        <p:sp>
          <p:nvSpPr>
            <p:cNvPr id="15" name="אליפסה 14"/>
            <p:cNvSpPr/>
            <p:nvPr/>
          </p:nvSpPr>
          <p:spPr>
            <a:xfrm>
              <a:off x="14069" y="3843501"/>
              <a:ext cx="12070079" cy="147401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76200"/>
            <a:scene3d>
              <a:camera prst="orthographicFront">
                <a:rot lat="3300001" lon="10799999" rev="10799999"/>
              </a:camera>
              <a:lightRig rig="threePt" dir="t"/>
            </a:scene3d>
            <a:sp3d>
              <a:bevelT w="1905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7" name="מלבן 16"/>
            <p:cNvSpPr/>
            <p:nvPr/>
          </p:nvSpPr>
          <p:spPr>
            <a:xfrm>
              <a:off x="3092494" y="4178627"/>
              <a:ext cx="532709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2000" b="1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סיורי </a:t>
              </a:r>
              <a:r>
                <a:rPr lang="he-IL" sz="2000" b="1" cap="none" spc="0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בטל"מ</a:t>
              </a:r>
              <a:r>
                <a:rPr lang="he-IL" sz="2000" b="1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אזוריים והתנסות אסטרטגית ראשונה</a:t>
              </a:r>
              <a:endParaRPr lang="he-IL" sz="2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7" name="קבוצה 46"/>
          <p:cNvGrpSpPr/>
          <p:nvPr/>
        </p:nvGrpSpPr>
        <p:grpSpPr>
          <a:xfrm>
            <a:off x="255617" y="2782054"/>
            <a:ext cx="9947866" cy="1474013"/>
            <a:chOff x="3043272" y="2782054"/>
            <a:chExt cx="6006410" cy="1474013"/>
          </a:xfrm>
        </p:grpSpPr>
        <p:sp>
          <p:nvSpPr>
            <p:cNvPr id="18" name="אליפסה 17"/>
            <p:cNvSpPr/>
            <p:nvPr/>
          </p:nvSpPr>
          <p:spPr>
            <a:xfrm>
              <a:off x="3043272" y="2782054"/>
              <a:ext cx="6006410" cy="14740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76200"/>
            <a:scene3d>
              <a:camera prst="orthographicFront">
                <a:rot lat="3600001" lon="10799999" rev="10799999"/>
              </a:camera>
              <a:lightRig rig="threePt" dir="t"/>
            </a:scene3d>
            <a:sp3d>
              <a:bevelT w="1905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מלבן 18"/>
            <p:cNvSpPr/>
            <p:nvPr/>
          </p:nvSpPr>
          <p:spPr>
            <a:xfrm>
              <a:off x="3585883" y="3017909"/>
              <a:ext cx="519361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e-IL" sz="2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התנסות אסטרטגית שניה -</a:t>
              </a:r>
            </a:p>
            <a:p>
              <a:pPr algn="ctr"/>
              <a:r>
                <a:rPr lang="he-IL" sz="2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סימולציה </a:t>
              </a:r>
              <a:r>
                <a:rPr lang="he-IL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מדינית ביטחונית</a:t>
              </a:r>
            </a:p>
          </p:txBody>
        </p:sp>
      </p:grpSp>
      <p:grpSp>
        <p:nvGrpSpPr>
          <p:cNvPr id="48" name="קבוצה 47"/>
          <p:cNvGrpSpPr/>
          <p:nvPr/>
        </p:nvGrpSpPr>
        <p:grpSpPr>
          <a:xfrm>
            <a:off x="48902" y="325226"/>
            <a:ext cx="12070079" cy="1474013"/>
            <a:chOff x="48902" y="325226"/>
            <a:chExt cx="12070079" cy="1474013"/>
          </a:xfrm>
        </p:grpSpPr>
        <p:sp>
          <p:nvSpPr>
            <p:cNvPr id="32" name="אליפסה 31"/>
            <p:cNvSpPr/>
            <p:nvPr/>
          </p:nvSpPr>
          <p:spPr>
            <a:xfrm>
              <a:off x="48902" y="325226"/>
              <a:ext cx="12070079" cy="147401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/>
            <a:scene3d>
              <a:camera prst="orthographicFront">
                <a:rot lat="3300001" lon="10799999" rev="10799999"/>
              </a:camera>
              <a:lightRig rig="threePt" dir="t"/>
            </a:scene3d>
            <a:sp3d>
              <a:bevelT w="1905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3" name="מלבן 32"/>
            <p:cNvSpPr/>
            <p:nvPr/>
          </p:nvSpPr>
          <p:spPr>
            <a:xfrm>
              <a:off x="3590593" y="531518"/>
              <a:ext cx="440056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2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התנסות אסטרטגית שלישית – סיור מזרח</a:t>
              </a:r>
            </a:p>
            <a:p>
              <a:pPr algn="ctr"/>
              <a:r>
                <a:rPr lang="he-IL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ו</a:t>
              </a:r>
              <a:r>
                <a:rPr lang="he-IL" sz="2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סיורי </a:t>
              </a:r>
              <a:r>
                <a:rPr lang="he-IL" sz="20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בטל"מ</a:t>
              </a:r>
              <a:r>
                <a:rPr lang="he-IL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חו"ל</a:t>
              </a:r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707110" y="5105640"/>
            <a:ext cx="10475333" cy="1260344"/>
            <a:chOff x="707110" y="5105640"/>
            <a:chExt cx="10475333" cy="1260344"/>
          </a:xfrm>
        </p:grpSpPr>
        <p:sp>
          <p:nvSpPr>
            <p:cNvPr id="5" name="פחית 4"/>
            <p:cNvSpPr/>
            <p:nvPr/>
          </p:nvSpPr>
          <p:spPr>
            <a:xfrm>
              <a:off x="7971708" y="5222875"/>
              <a:ext cx="1110343" cy="1084732"/>
            </a:xfrm>
            <a:prstGeom prst="can">
              <a:avLst/>
            </a:pr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 smtClean="0"/>
                <a:t>כלכלת ישראל</a:t>
              </a:r>
              <a:endParaRPr lang="he-IL" dirty="0"/>
            </a:p>
          </p:txBody>
        </p:sp>
        <p:sp>
          <p:nvSpPr>
            <p:cNvPr id="4" name="פחית 3"/>
            <p:cNvSpPr/>
            <p:nvPr/>
          </p:nvSpPr>
          <p:spPr>
            <a:xfrm>
              <a:off x="10072100" y="5222875"/>
              <a:ext cx="1110343" cy="1084732"/>
            </a:xfrm>
            <a:prstGeom prst="can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 smtClean="0"/>
                <a:t>חברה ישראלית</a:t>
              </a:r>
              <a:endParaRPr lang="he-IL" dirty="0"/>
            </a:p>
          </p:txBody>
        </p:sp>
        <p:sp>
          <p:nvSpPr>
            <p:cNvPr id="6" name="פחית 5"/>
            <p:cNvSpPr/>
            <p:nvPr/>
          </p:nvSpPr>
          <p:spPr>
            <a:xfrm>
              <a:off x="3072650" y="5222875"/>
              <a:ext cx="1708355" cy="1084732"/>
            </a:xfrm>
            <a:prstGeom prst="can">
              <a:avLst/>
            </a:prstGeom>
            <a:solidFill>
              <a:srgbClr val="7030A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 smtClean="0"/>
                <a:t>מדיני ודיפלומטי</a:t>
              </a:r>
              <a:endParaRPr lang="he-IL" dirty="0"/>
            </a:p>
          </p:txBody>
        </p:sp>
        <p:sp>
          <p:nvSpPr>
            <p:cNvPr id="38" name="פחית 37"/>
            <p:cNvSpPr/>
            <p:nvPr/>
          </p:nvSpPr>
          <p:spPr>
            <a:xfrm>
              <a:off x="707110" y="5560507"/>
              <a:ext cx="1674776" cy="599673"/>
            </a:xfrm>
            <a:prstGeom prst="can">
              <a:avLst>
                <a:gd name="adj" fmla="val 26204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/>
                <a:t>הגנה לאומית</a:t>
              </a:r>
            </a:p>
          </p:txBody>
        </p:sp>
        <p:grpSp>
          <p:nvGrpSpPr>
            <p:cNvPr id="14" name="קבוצה 13"/>
            <p:cNvGrpSpPr/>
            <p:nvPr/>
          </p:nvGrpSpPr>
          <p:grpSpPr>
            <a:xfrm>
              <a:off x="5171904" y="5186098"/>
              <a:ext cx="1752404" cy="1179886"/>
              <a:chOff x="5171904" y="5186098"/>
              <a:chExt cx="1752404" cy="1179886"/>
            </a:xfrm>
          </p:grpSpPr>
          <p:sp>
            <p:nvSpPr>
              <p:cNvPr id="13" name="מלבן 12"/>
              <p:cNvSpPr/>
              <p:nvPr/>
            </p:nvSpPr>
            <p:spPr>
              <a:xfrm>
                <a:off x="5171904" y="5458043"/>
                <a:ext cx="1752404" cy="523220"/>
              </a:xfrm>
              <a:prstGeom prst="rect">
                <a:avLst/>
              </a:prstGeom>
              <a:noFill/>
              <a:scene3d>
                <a:camera prst="orthographicFront">
                  <a:rot lat="2100000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e-IL" sz="2800" b="1" cap="none" spc="0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אסטרטגית</a:t>
                </a:r>
                <a:endParaRPr lang="he-IL" sz="28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40" name="מלבן 39"/>
              <p:cNvSpPr/>
              <p:nvPr/>
            </p:nvSpPr>
            <p:spPr>
              <a:xfrm>
                <a:off x="5236215" y="5719653"/>
                <a:ext cx="1638590" cy="646331"/>
              </a:xfrm>
              <a:prstGeom prst="rect">
                <a:avLst/>
              </a:prstGeom>
              <a:noFill/>
              <a:scene3d>
                <a:camera prst="orthographicFront">
                  <a:rot lat="19499996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he-IL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מ ח ש ב ה</a:t>
                </a:r>
                <a:endParaRPr lang="he-IL" sz="36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43" name="מלבן 42"/>
              <p:cNvSpPr/>
              <p:nvPr/>
            </p:nvSpPr>
            <p:spPr>
              <a:xfrm>
                <a:off x="5230115" y="5186098"/>
                <a:ext cx="1638590" cy="646331"/>
              </a:xfrm>
              <a:prstGeom prst="rect">
                <a:avLst/>
              </a:prstGeom>
              <a:noFill/>
              <a:scene3d>
                <a:camera prst="orthographicFront">
                  <a:rot lat="2700000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prstTxWarp prst="textButton">
                  <a:avLst/>
                </a:prstTxWarp>
                <a:spAutoFit/>
              </a:bodyPr>
              <a:lstStyle/>
              <a:p>
                <a:pPr algn="ctr"/>
                <a:r>
                  <a:rPr lang="he-IL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ח ש י ב ה</a:t>
                </a:r>
                <a:endParaRPr lang="he-IL" sz="36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p:grpSp>
        <p:sp>
          <p:nvSpPr>
            <p:cNvPr id="3" name="פחית 2"/>
            <p:cNvSpPr/>
            <p:nvPr/>
          </p:nvSpPr>
          <p:spPr>
            <a:xfrm>
              <a:off x="719429" y="5105640"/>
              <a:ext cx="1650137" cy="599673"/>
            </a:xfrm>
            <a:prstGeom prst="can">
              <a:avLst>
                <a:gd name="adj" fmla="val 26204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 smtClean="0"/>
                <a:t>המזרח התיכון</a:t>
              </a:r>
            </a:p>
          </p:txBody>
        </p:sp>
      </p:grpSp>
      <p:sp>
        <p:nvSpPr>
          <p:cNvPr id="39" name="מלבן 38"/>
          <p:cNvSpPr/>
          <p:nvPr/>
        </p:nvSpPr>
        <p:spPr>
          <a:xfrm>
            <a:off x="2562298" y="-116538"/>
            <a:ext cx="6789038" cy="646331"/>
          </a:xfrm>
          <a:prstGeom prst="rect">
            <a:avLst/>
          </a:prstGeom>
          <a:noFill/>
          <a:scene3d>
            <a:camera prst="orthographicFront">
              <a:rot lat="2100000" lon="0" rev="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היגיון מסדר שנת לימודים </a:t>
            </a:r>
            <a:r>
              <a:rPr lang="he-IL" sz="3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מב"ל</a:t>
            </a:r>
            <a:r>
              <a:rPr lang="he-IL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מ"ו</a:t>
            </a:r>
            <a:endParaRPr lang="he-IL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370939" y="4664494"/>
            <a:ext cx="976549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2400" b="1" dirty="0" smtClean="0"/>
              <a:t>עונת </a:t>
            </a:r>
          </a:p>
          <a:p>
            <a:pPr algn="ctr"/>
            <a:r>
              <a:rPr lang="he-IL" sz="2400" b="1" dirty="0" smtClean="0"/>
              <a:t>הליבה</a:t>
            </a:r>
            <a:endParaRPr lang="he-IL" sz="2400" b="1" dirty="0"/>
          </a:p>
        </p:txBody>
      </p:sp>
      <p:sp>
        <p:nvSpPr>
          <p:cNvPr id="10" name="סוגר מסולסל ימני 9"/>
          <p:cNvSpPr/>
          <p:nvPr/>
        </p:nvSpPr>
        <p:spPr>
          <a:xfrm flipV="1">
            <a:off x="11083418" y="4026378"/>
            <a:ext cx="575042" cy="2188520"/>
          </a:xfrm>
          <a:prstGeom prst="rightBrace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1" name="קבוצה 10"/>
          <p:cNvGrpSpPr/>
          <p:nvPr/>
        </p:nvGrpSpPr>
        <p:grpSpPr>
          <a:xfrm>
            <a:off x="11030311" y="529793"/>
            <a:ext cx="1332416" cy="3329431"/>
            <a:chOff x="11030311" y="529793"/>
            <a:chExt cx="1332416" cy="3329431"/>
          </a:xfrm>
        </p:grpSpPr>
        <p:sp>
          <p:nvSpPr>
            <p:cNvPr id="46" name="TextBox 45"/>
            <p:cNvSpPr txBox="1"/>
            <p:nvPr/>
          </p:nvSpPr>
          <p:spPr>
            <a:xfrm>
              <a:off x="11030311" y="1108391"/>
              <a:ext cx="1332416" cy="83099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2400" b="1" dirty="0" smtClean="0"/>
                <a:t>עונה </a:t>
              </a:r>
            </a:p>
            <a:p>
              <a:pPr algn="ctr"/>
              <a:r>
                <a:rPr lang="he-IL" sz="2400" b="1" dirty="0" smtClean="0"/>
                <a:t>מתקדמת</a:t>
              </a:r>
              <a:endParaRPr lang="he-IL" sz="2400" b="1" dirty="0"/>
            </a:p>
          </p:txBody>
        </p:sp>
        <p:sp>
          <p:nvSpPr>
            <p:cNvPr id="49" name="סוגר מסולסל ימני 48"/>
            <p:cNvSpPr/>
            <p:nvPr/>
          </p:nvSpPr>
          <p:spPr>
            <a:xfrm flipV="1">
              <a:off x="11105188" y="529793"/>
              <a:ext cx="575042" cy="3329431"/>
            </a:xfrm>
            <a:prstGeom prst="rightBrace">
              <a:avLst/>
            </a:prstGeom>
            <a:noFill/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948900" y="6483551"/>
            <a:ext cx="195758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/>
              <a:t>עונת התשתית</a:t>
            </a:r>
            <a:endParaRPr lang="he-IL" sz="2400" b="1" dirty="0"/>
          </a:p>
        </p:txBody>
      </p:sp>
      <p:grpSp>
        <p:nvGrpSpPr>
          <p:cNvPr id="7" name="קבוצה 6"/>
          <p:cNvGrpSpPr/>
          <p:nvPr/>
        </p:nvGrpSpPr>
        <p:grpSpPr>
          <a:xfrm>
            <a:off x="-78230" y="1201782"/>
            <a:ext cx="12070079" cy="2253449"/>
            <a:chOff x="-78230" y="1201782"/>
            <a:chExt cx="12070079" cy="2253449"/>
          </a:xfrm>
        </p:grpSpPr>
        <p:grpSp>
          <p:nvGrpSpPr>
            <p:cNvPr id="2" name="קבוצה 1"/>
            <p:cNvGrpSpPr/>
            <p:nvPr/>
          </p:nvGrpSpPr>
          <p:grpSpPr>
            <a:xfrm>
              <a:off x="-78230" y="1201782"/>
              <a:ext cx="12070079" cy="2253449"/>
              <a:chOff x="-78230" y="1201782"/>
              <a:chExt cx="12070079" cy="2253449"/>
            </a:xfrm>
          </p:grpSpPr>
          <p:grpSp>
            <p:nvGrpSpPr>
              <p:cNvPr id="45" name="קבוצה 44"/>
              <p:cNvGrpSpPr/>
              <p:nvPr/>
            </p:nvGrpSpPr>
            <p:grpSpPr>
              <a:xfrm>
                <a:off x="-78230" y="1201782"/>
                <a:ext cx="12070079" cy="2253449"/>
                <a:chOff x="-78230" y="1201782"/>
                <a:chExt cx="12070079" cy="2253449"/>
              </a:xfrm>
            </p:grpSpPr>
            <p:sp>
              <p:nvSpPr>
                <p:cNvPr id="27" name="פחית 26"/>
                <p:cNvSpPr/>
                <p:nvPr/>
              </p:nvSpPr>
              <p:spPr>
                <a:xfrm>
                  <a:off x="7981102" y="1814861"/>
                  <a:ext cx="1121176" cy="811494"/>
                </a:xfrm>
                <a:prstGeom prst="can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1" anchor="b" anchorCtr="0"/>
                <a:lstStyle/>
                <a:p>
                  <a:pPr algn="ctr"/>
                  <a:r>
                    <a:rPr lang="he-IL" dirty="0" smtClean="0">
                      <a:solidFill>
                        <a:schemeClr val="tx1"/>
                      </a:solidFill>
                    </a:rPr>
                    <a:t>כלכלה גלובלית</a:t>
                  </a:r>
                  <a:endParaRPr lang="he-IL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פחית 27"/>
                <p:cNvSpPr/>
                <p:nvPr/>
              </p:nvSpPr>
              <p:spPr>
                <a:xfrm>
                  <a:off x="10061267" y="1788012"/>
                  <a:ext cx="1121176" cy="811494"/>
                </a:xfrm>
                <a:prstGeom prst="can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1" anchor="b" anchorCtr="0"/>
                <a:lstStyle/>
                <a:p>
                  <a:pPr algn="ctr"/>
                  <a:r>
                    <a:rPr lang="he-IL" b="1" dirty="0" smtClean="0">
                      <a:solidFill>
                        <a:schemeClr val="tx1"/>
                      </a:solidFill>
                    </a:rPr>
                    <a:t>שחיתות ציבורית</a:t>
                  </a:r>
                  <a:endParaRPr lang="he-IL" b="1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4" name="קבוצה 33"/>
                <p:cNvGrpSpPr/>
                <p:nvPr/>
              </p:nvGrpSpPr>
              <p:grpSpPr>
                <a:xfrm>
                  <a:off x="-78230" y="1201782"/>
                  <a:ext cx="12070079" cy="2253449"/>
                  <a:chOff x="14069" y="3843501"/>
                  <a:chExt cx="12070079" cy="1474013"/>
                </a:xfrm>
              </p:grpSpPr>
              <p:sp>
                <p:nvSpPr>
                  <p:cNvPr id="35" name="אליפסה 34"/>
                  <p:cNvSpPr/>
                  <p:nvPr/>
                </p:nvSpPr>
                <p:spPr>
                  <a:xfrm>
                    <a:off x="14069" y="3843501"/>
                    <a:ext cx="12070079" cy="1474013"/>
                  </a:xfrm>
                  <a:prstGeom prst="ellipse">
                    <a:avLst/>
                  </a:prstGeom>
                  <a:noFill/>
                  <a:ln w="76200"/>
                  <a:scene3d>
                    <a:camera prst="orthographicFront">
                      <a:rot lat="3300001" lon="10799999" rev="10799999"/>
                    </a:camera>
                    <a:lightRig rig="threePt" dir="t"/>
                  </a:scene3d>
                  <a:sp3d>
                    <a:bevelT w="190500" h="165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36" name="מלבן 35"/>
                  <p:cNvSpPr/>
                  <p:nvPr/>
                </p:nvSpPr>
                <p:spPr>
                  <a:xfrm>
                    <a:off x="3981006" y="4204930"/>
                    <a:ext cx="4172937" cy="342246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prstTxWarp prst="textArchUp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he-IL" sz="28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העמקה </a:t>
                    </a:r>
                    <a:r>
                      <a:rPr lang="he-IL" sz="280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אינטגרטיבית</a:t>
                    </a:r>
                    <a:endParaRPr lang="he-IL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37" name="פחית 36"/>
                <p:cNvSpPr/>
                <p:nvPr/>
              </p:nvSpPr>
              <p:spPr>
                <a:xfrm>
                  <a:off x="3082746" y="1953703"/>
                  <a:ext cx="1428096" cy="399774"/>
                </a:xfrm>
                <a:prstGeom prst="can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1" anchor="b" anchorCtr="0"/>
                <a:lstStyle/>
                <a:p>
                  <a:pPr algn="ctr"/>
                  <a:r>
                    <a:rPr lang="he-IL" sz="1600" b="1" dirty="0" err="1" smtClean="0">
                      <a:solidFill>
                        <a:schemeClr val="tx1"/>
                      </a:solidFill>
                    </a:rPr>
                    <a:t>יו"ע</a:t>
                  </a:r>
                  <a:r>
                    <a:rPr lang="he-IL" sz="1600" b="1" dirty="0" smtClean="0">
                      <a:solidFill>
                        <a:schemeClr val="tx1"/>
                      </a:solidFill>
                    </a:rPr>
                    <a:t> תקשורת</a:t>
                  </a:r>
                  <a:endParaRPr lang="he-I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פחית 29"/>
                <p:cNvSpPr/>
                <p:nvPr/>
              </p:nvSpPr>
              <p:spPr>
                <a:xfrm>
                  <a:off x="3082746" y="2323823"/>
                  <a:ext cx="1419389" cy="399774"/>
                </a:xfrm>
                <a:prstGeom prst="can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1" anchor="b" anchorCtr="0"/>
                <a:lstStyle/>
                <a:p>
                  <a:pPr algn="ctr"/>
                  <a:r>
                    <a:rPr lang="he-IL" sz="1600" b="1" dirty="0" err="1" smtClean="0">
                      <a:solidFill>
                        <a:schemeClr val="tx1"/>
                      </a:solidFill>
                    </a:rPr>
                    <a:t>יו"ע</a:t>
                  </a:r>
                  <a:r>
                    <a:rPr lang="he-IL" sz="16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he-IL" sz="1600" b="1" dirty="0" err="1" smtClean="0">
                      <a:solidFill>
                        <a:schemeClr val="tx1"/>
                      </a:solidFill>
                    </a:rPr>
                    <a:t>דבל"א</a:t>
                  </a:r>
                  <a:endParaRPr lang="he-IL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1" name="מלבן 40"/>
              <p:cNvSpPr/>
              <p:nvPr/>
            </p:nvSpPr>
            <p:spPr>
              <a:xfrm>
                <a:off x="3872867" y="2103501"/>
                <a:ext cx="4172937" cy="52322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he-IL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וסיורים ממוקדים</a:t>
                </a:r>
                <a:endParaRPr lang="he-IL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50" name="פחית 49"/>
            <p:cNvSpPr/>
            <p:nvPr/>
          </p:nvSpPr>
          <p:spPr>
            <a:xfrm>
              <a:off x="719429" y="1888388"/>
              <a:ext cx="1625664" cy="399774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sz="1600" b="1" dirty="0" smtClean="0">
                  <a:solidFill>
                    <a:schemeClr val="tx1"/>
                  </a:solidFill>
                </a:rPr>
                <a:t>צבא חברה</a:t>
              </a:r>
              <a:endParaRPr lang="he-IL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פחית 50"/>
            <p:cNvSpPr/>
            <p:nvPr/>
          </p:nvSpPr>
          <p:spPr>
            <a:xfrm>
              <a:off x="719430" y="2271571"/>
              <a:ext cx="1621310" cy="399774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sz="1600" b="1" dirty="0" smtClean="0">
                  <a:solidFill>
                    <a:schemeClr val="tx1"/>
                  </a:solidFill>
                </a:rPr>
                <a:t>סייבר</a:t>
              </a:r>
              <a:endParaRPr lang="he-IL" sz="1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2356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טבלה 133"/>
          <p:cNvGraphicFramePr>
            <a:graphicFrameLocks noGrp="1"/>
          </p:cNvGraphicFramePr>
          <p:nvPr>
            <p:extLst/>
          </p:nvPr>
        </p:nvGraphicFramePr>
        <p:xfrm>
          <a:off x="38100" y="1632916"/>
          <a:ext cx="12103100" cy="522508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58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27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אסטרטגיה</a:t>
                      </a:r>
                      <a:endParaRPr lang="he-IL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187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הגנה לאומית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4715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18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</a:t>
                      </a:r>
                      <a:r>
                        <a:rPr lang="he-IL" sz="1800" b="1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-דיפלומטי</a:t>
                      </a:r>
                      <a:endParaRPr lang="he-IL" sz="18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656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כלכלה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065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18564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תשתית מושגית ובסיס ציוני ערכי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5" name="קבוצה 4"/>
          <p:cNvGrpSpPr/>
          <p:nvPr/>
        </p:nvGrpSpPr>
        <p:grpSpPr>
          <a:xfrm>
            <a:off x="381000" y="1174472"/>
            <a:ext cx="10363200" cy="338554"/>
            <a:chOff x="381000" y="876300"/>
            <a:chExt cx="10363200" cy="338554"/>
          </a:xfrm>
        </p:grpSpPr>
        <p:sp>
          <p:nvSpPr>
            <p:cNvPr id="6" name="TextBox 5"/>
            <p:cNvSpPr txBox="1"/>
            <p:nvPr/>
          </p:nvSpPr>
          <p:spPr>
            <a:xfrm>
              <a:off x="98171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ספטמבר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773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אוקטובר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248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נובמבר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723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דצמבר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98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ינואר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800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פברואר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402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מרץ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04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אפריל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606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מאי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208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יוני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יולי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174064"/>
            <a:ext cx="121031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תכנית הלימודים במכללה לביטחון לאומי – מחזור מ"ו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33" name="מחבר חץ ישר 32"/>
          <p:cNvCxnSpPr/>
          <p:nvPr/>
        </p:nvCxnSpPr>
        <p:spPr>
          <a:xfrm>
            <a:off x="6056778" y="6128957"/>
            <a:ext cx="47752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87128" y="5819066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משפט ציבורי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35" name="מחבר חץ ישר 34"/>
          <p:cNvCxnSpPr/>
          <p:nvPr/>
        </p:nvCxnSpPr>
        <p:spPr>
          <a:xfrm>
            <a:off x="9838203" y="6641781"/>
            <a:ext cx="7524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400053" y="6337436"/>
            <a:ext cx="17145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מושגי יסוד </a:t>
            </a:r>
            <a:r>
              <a:rPr lang="he-IL" sz="11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בבטל"ם</a:t>
            </a:r>
            <a:endParaRPr lang="he-IL" sz="11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37" name="מחבר חץ ישר 36"/>
          <p:cNvCxnSpPr/>
          <p:nvPr/>
        </p:nvCxnSpPr>
        <p:spPr>
          <a:xfrm>
            <a:off x="6729878" y="6662546"/>
            <a:ext cx="28733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282328" y="6382353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גישות ואסכולות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39" name="מחבר חץ ישר 38"/>
          <p:cNvCxnSpPr/>
          <p:nvPr/>
        </p:nvCxnSpPr>
        <p:spPr>
          <a:xfrm>
            <a:off x="6742578" y="6357746"/>
            <a:ext cx="28733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99765" y="6077553"/>
            <a:ext cx="230028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הגיאוגרפיה של </a:t>
            </a:r>
            <a:r>
              <a:rPr lang="he-IL" sz="16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הבטל"ם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43" name="מחבר חץ ישר 42"/>
          <p:cNvCxnSpPr/>
          <p:nvPr/>
        </p:nvCxnSpPr>
        <p:spPr>
          <a:xfrm>
            <a:off x="8975725" y="1942730"/>
            <a:ext cx="7524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537575" y="1638385"/>
            <a:ext cx="17145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מחשבה אסטרטגית</a:t>
            </a:r>
            <a:endParaRPr lang="he-IL" sz="11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45" name="מחבר חץ ישר 44"/>
          <p:cNvCxnSpPr/>
          <p:nvPr/>
        </p:nvCxnSpPr>
        <p:spPr>
          <a:xfrm>
            <a:off x="7156450" y="1981836"/>
            <a:ext cx="14351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חץ ישר 45"/>
          <p:cNvCxnSpPr/>
          <p:nvPr/>
        </p:nvCxnSpPr>
        <p:spPr>
          <a:xfrm>
            <a:off x="6296025" y="1980830"/>
            <a:ext cx="7524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857875" y="1676485"/>
            <a:ext cx="17145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גישת העיצוב</a:t>
            </a:r>
            <a:endParaRPr lang="he-IL" sz="11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16750" y="1638936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חשיבה אסטרטגית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3" name="משושה 52"/>
          <p:cNvSpPr/>
          <p:nvPr/>
        </p:nvSpPr>
        <p:spPr>
          <a:xfrm>
            <a:off x="5760809" y="1683511"/>
            <a:ext cx="447675" cy="367183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משושה 53"/>
          <p:cNvSpPr/>
          <p:nvPr/>
        </p:nvSpPr>
        <p:spPr>
          <a:xfrm>
            <a:off x="4548064" y="1687541"/>
            <a:ext cx="714375" cy="530196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TextBox 47"/>
          <p:cNvSpPr txBox="1"/>
          <p:nvPr/>
        </p:nvSpPr>
        <p:spPr>
          <a:xfrm>
            <a:off x="5632222" y="1646983"/>
            <a:ext cx="704850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התנסות מס' 1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5664" y="1637179"/>
            <a:ext cx="806450" cy="5770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 ביטחונית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38495" y="4516757"/>
            <a:ext cx="944563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סדנת צבא - חברה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6" name="אליפסה 65"/>
          <p:cNvSpPr/>
          <p:nvPr/>
        </p:nvSpPr>
        <p:spPr>
          <a:xfrm>
            <a:off x="4345199" y="2400941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מגילה אנכית 68"/>
          <p:cNvSpPr/>
          <p:nvPr/>
        </p:nvSpPr>
        <p:spPr>
          <a:xfrm>
            <a:off x="1522330" y="2354031"/>
            <a:ext cx="644525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TextBox 70"/>
          <p:cNvSpPr txBox="1"/>
          <p:nvPr/>
        </p:nvSpPr>
        <p:spPr>
          <a:xfrm>
            <a:off x="8062568" y="2318667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מזה"ת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72" name="מחבר חץ ישר 71"/>
          <p:cNvCxnSpPr/>
          <p:nvPr/>
        </p:nvCxnSpPr>
        <p:spPr>
          <a:xfrm>
            <a:off x="8202268" y="2661567"/>
            <a:ext cx="14351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אליפסה 73"/>
          <p:cNvSpPr/>
          <p:nvPr/>
        </p:nvSpPr>
        <p:spPr>
          <a:xfrm>
            <a:off x="3191743" y="2408070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אליפסה 74"/>
          <p:cNvSpPr/>
          <p:nvPr/>
        </p:nvSpPr>
        <p:spPr>
          <a:xfrm>
            <a:off x="2578448" y="2395692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TextBox 67"/>
          <p:cNvSpPr txBox="1"/>
          <p:nvPr/>
        </p:nvSpPr>
        <p:spPr>
          <a:xfrm>
            <a:off x="2528078" y="2421742"/>
            <a:ext cx="66675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</a:t>
            </a:r>
            <a:r>
              <a:rPr lang="he-IL" sz="900" b="1" dirty="0" err="1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</a:t>
            </a:r>
            <a:r>
              <a:rPr lang="he-IL" sz="900" b="1" dirty="0" err="1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ט"פ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82" name="מחבר חץ ישר 81"/>
          <p:cNvCxnSpPr/>
          <p:nvPr/>
        </p:nvCxnSpPr>
        <p:spPr>
          <a:xfrm flipV="1">
            <a:off x="6045200" y="3465938"/>
            <a:ext cx="2876550" cy="61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אליפסה 82"/>
          <p:cNvSpPr/>
          <p:nvPr/>
        </p:nvSpPr>
        <p:spPr>
          <a:xfrm>
            <a:off x="6267860" y="3050352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4" name="TextBox 83"/>
          <p:cNvSpPr txBox="1"/>
          <p:nvPr/>
        </p:nvSpPr>
        <p:spPr>
          <a:xfrm>
            <a:off x="6758423" y="3139263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מדיני ודיפלומטי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195551" y="3097255"/>
            <a:ext cx="6667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משרד החוץ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94" name="מחבר חץ ישר 93"/>
          <p:cNvCxnSpPr/>
          <p:nvPr/>
        </p:nvCxnSpPr>
        <p:spPr>
          <a:xfrm>
            <a:off x="6916446" y="4143293"/>
            <a:ext cx="206375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151396" y="3767197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כלכלת ישראל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96" name="מחבר חץ ישר 95"/>
          <p:cNvCxnSpPr/>
          <p:nvPr/>
        </p:nvCxnSpPr>
        <p:spPr>
          <a:xfrm>
            <a:off x="4301090" y="4164890"/>
            <a:ext cx="7524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782258" y="3873992"/>
            <a:ext cx="17145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ניתוחי אירוע</a:t>
            </a:r>
            <a:endParaRPr lang="he-IL" sz="11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289249" y="3910018"/>
            <a:ext cx="944563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סדנת כלכלה גלובלית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0" name="מגילה אנכית 99"/>
          <p:cNvSpPr/>
          <p:nvPr/>
        </p:nvSpPr>
        <p:spPr>
          <a:xfrm>
            <a:off x="1565094" y="3783978"/>
            <a:ext cx="644525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1" name="TextBox 100"/>
          <p:cNvSpPr txBox="1"/>
          <p:nvPr/>
        </p:nvSpPr>
        <p:spPr>
          <a:xfrm>
            <a:off x="1600200" y="3858999"/>
            <a:ext cx="644525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  <a:r>
              <a:rPr lang="he-IL" sz="9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ום עיון תקציב המדינה</a:t>
            </a:r>
            <a:endParaRPr lang="he-IL" sz="9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2" name="אליפסה 101"/>
          <p:cNvSpPr/>
          <p:nvPr/>
        </p:nvSpPr>
        <p:spPr>
          <a:xfrm>
            <a:off x="3021308" y="3822818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8" name="TextBox 97"/>
          <p:cNvSpPr txBox="1"/>
          <p:nvPr/>
        </p:nvSpPr>
        <p:spPr>
          <a:xfrm>
            <a:off x="2996407" y="3797417"/>
            <a:ext cx="6667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כלכלה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86" name="מחבר חץ ישר 85"/>
          <p:cNvCxnSpPr/>
          <p:nvPr/>
        </p:nvCxnSpPr>
        <p:spPr>
          <a:xfrm flipV="1">
            <a:off x="3757022" y="5007668"/>
            <a:ext cx="4065435" cy="854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634882" y="4677656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חברה ישראלית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4" name="אליפסה 103"/>
          <p:cNvSpPr/>
          <p:nvPr/>
        </p:nvSpPr>
        <p:spPr>
          <a:xfrm>
            <a:off x="4938251" y="4669530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5" name="TextBox 104"/>
          <p:cNvSpPr txBox="1"/>
          <p:nvPr/>
        </p:nvSpPr>
        <p:spPr>
          <a:xfrm>
            <a:off x="4916026" y="4693646"/>
            <a:ext cx="66675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חברה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401087" y="5567133"/>
            <a:ext cx="996950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סדנת שחיתות שלטונית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17" name="מחבר חץ ישר 116"/>
          <p:cNvCxnSpPr/>
          <p:nvPr/>
        </p:nvCxnSpPr>
        <p:spPr>
          <a:xfrm>
            <a:off x="9317037" y="5688469"/>
            <a:ext cx="14351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9185514" y="5319322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אבות האומה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9" name="מגילה אנכית 118"/>
          <p:cNvSpPr/>
          <p:nvPr/>
        </p:nvSpPr>
        <p:spPr>
          <a:xfrm>
            <a:off x="8744981" y="5343482"/>
            <a:ext cx="533401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" name="TextBox 119"/>
          <p:cNvSpPr txBox="1"/>
          <p:nvPr/>
        </p:nvSpPr>
        <p:spPr>
          <a:xfrm>
            <a:off x="8711643" y="5426502"/>
            <a:ext cx="64452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ום עיון בן גוריון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1" name="מגילה אנכית 120"/>
          <p:cNvSpPr/>
          <p:nvPr/>
        </p:nvSpPr>
        <p:spPr>
          <a:xfrm>
            <a:off x="6324909" y="5360706"/>
            <a:ext cx="644525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2" name="TextBox 121"/>
          <p:cNvSpPr txBox="1"/>
          <p:nvPr/>
        </p:nvSpPr>
        <p:spPr>
          <a:xfrm>
            <a:off x="6324909" y="5447436"/>
            <a:ext cx="64452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ום עיון בינתחומי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3" name="מגילה אנכית 122"/>
          <p:cNvSpPr/>
          <p:nvPr/>
        </p:nvSpPr>
        <p:spPr>
          <a:xfrm>
            <a:off x="5143134" y="5309113"/>
            <a:ext cx="647699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4" name="TextBox 123"/>
          <p:cNvSpPr txBox="1"/>
          <p:nvPr/>
        </p:nvSpPr>
        <p:spPr>
          <a:xfrm>
            <a:off x="5165359" y="5392800"/>
            <a:ext cx="64452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כנס המכללות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7" name="TextBox 126"/>
          <p:cNvSpPr txBox="1"/>
          <p:nvPr/>
        </p:nvSpPr>
        <p:spPr>
          <a:xfrm rot="16200000">
            <a:off x="7616635" y="3664565"/>
            <a:ext cx="3159174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צפון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8" name="TextBox 127"/>
          <p:cNvSpPr txBox="1"/>
          <p:nvPr/>
        </p:nvSpPr>
        <p:spPr>
          <a:xfrm rot="16200000">
            <a:off x="8809799" y="3664566"/>
            <a:ext cx="3159174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חיפה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9" name="TextBox 128"/>
          <p:cNvSpPr txBox="1"/>
          <p:nvPr/>
        </p:nvSpPr>
        <p:spPr>
          <a:xfrm rot="16200000">
            <a:off x="6691921" y="3659290"/>
            <a:ext cx="3148622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דרום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0" name="TextBox 129"/>
          <p:cNvSpPr txBox="1"/>
          <p:nvPr/>
        </p:nvSpPr>
        <p:spPr>
          <a:xfrm rot="16200000">
            <a:off x="5358466" y="3652940"/>
            <a:ext cx="3161322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  סיור  דרום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1" name="TextBox 130"/>
          <p:cNvSpPr txBox="1"/>
          <p:nvPr/>
        </p:nvSpPr>
        <p:spPr>
          <a:xfrm rot="16200000">
            <a:off x="4165721" y="3497319"/>
            <a:ext cx="3170249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ירושלים  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3" name="TextBox 132"/>
          <p:cNvSpPr txBox="1"/>
          <p:nvPr/>
        </p:nvSpPr>
        <p:spPr>
          <a:xfrm rot="16200000">
            <a:off x="673651" y="3650321"/>
            <a:ext cx="3168349" cy="27520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</a:t>
            </a:r>
            <a:r>
              <a:rPr lang="en-US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תשתיות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9" name="מחבר חץ ישר 18"/>
          <p:cNvCxnSpPr/>
          <p:nvPr/>
        </p:nvCxnSpPr>
        <p:spPr>
          <a:xfrm>
            <a:off x="5984646" y="2062481"/>
            <a:ext cx="334" cy="264595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חץ ישר 63"/>
          <p:cNvCxnSpPr/>
          <p:nvPr/>
        </p:nvCxnSpPr>
        <p:spPr>
          <a:xfrm>
            <a:off x="5673381" y="2643779"/>
            <a:ext cx="206375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מחבר חץ ישר 106"/>
          <p:cNvCxnSpPr/>
          <p:nvPr/>
        </p:nvCxnSpPr>
        <p:spPr>
          <a:xfrm>
            <a:off x="4938251" y="2217737"/>
            <a:ext cx="374" cy="252691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/>
          <p:nvPr/>
        </p:nvCxnSpPr>
        <p:spPr>
          <a:xfrm>
            <a:off x="1693818" y="2418605"/>
            <a:ext cx="5611" cy="2928472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387984" y="3196575"/>
            <a:ext cx="685800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ארה"ב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297937" y="2424935"/>
            <a:ext cx="66675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שב"כ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70730" y="2374310"/>
            <a:ext cx="64452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סדנת סייבר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12" name="מחבר חץ ישר 111"/>
          <p:cNvCxnSpPr/>
          <p:nvPr/>
        </p:nvCxnSpPr>
        <p:spPr>
          <a:xfrm>
            <a:off x="3413762" y="2414249"/>
            <a:ext cx="15238" cy="2932828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071222" y="3183833"/>
            <a:ext cx="685800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מזרח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50083" y="2420246"/>
            <a:ext cx="66675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אמ"ן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13" name="מחבר חץ ישר 112"/>
          <p:cNvCxnSpPr/>
          <p:nvPr/>
        </p:nvCxnSpPr>
        <p:spPr>
          <a:xfrm>
            <a:off x="4529884" y="2325725"/>
            <a:ext cx="0" cy="3021352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150742" y="3183833"/>
            <a:ext cx="762000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נאט"ו וא"א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88363" y="2306730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הגנה לאומית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0" name="מלבן 139">
            <a:extLst/>
          </p:cNvPr>
          <p:cNvSpPr/>
          <p:nvPr/>
        </p:nvSpPr>
        <p:spPr>
          <a:xfrm rot="5400000">
            <a:off x="7236119" y="3244108"/>
            <a:ext cx="5279612" cy="2036222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2400" b="1" dirty="0"/>
          </a:p>
        </p:txBody>
      </p:sp>
      <p:sp>
        <p:nvSpPr>
          <p:cNvPr id="141" name="מלבן 140">
            <a:extLst/>
          </p:cNvPr>
          <p:cNvSpPr/>
          <p:nvPr/>
        </p:nvSpPr>
        <p:spPr>
          <a:xfrm rot="5400000">
            <a:off x="4634576" y="2673977"/>
            <a:ext cx="5279612" cy="3159352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2400" b="1" dirty="0">
              <a:solidFill>
                <a:srgbClr val="FF0000"/>
              </a:solidFill>
            </a:endParaRPr>
          </a:p>
        </p:txBody>
      </p:sp>
      <p:cxnSp>
        <p:nvCxnSpPr>
          <p:cNvPr id="143" name="מחבר חץ ישר 142"/>
          <p:cNvCxnSpPr/>
          <p:nvPr/>
        </p:nvCxnSpPr>
        <p:spPr>
          <a:xfrm>
            <a:off x="2575481" y="2171459"/>
            <a:ext cx="14351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2435781" y="1616525"/>
            <a:ext cx="17145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אסטרטגיה עסקית ציבורית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9" name="אליפסה 108"/>
          <p:cNvSpPr/>
          <p:nvPr/>
        </p:nvSpPr>
        <p:spPr>
          <a:xfrm>
            <a:off x="3787311" y="2418926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4" name="TextBox 113"/>
          <p:cNvSpPr txBox="1"/>
          <p:nvPr/>
        </p:nvSpPr>
        <p:spPr>
          <a:xfrm>
            <a:off x="3719547" y="2428645"/>
            <a:ext cx="66675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מוסד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946659" y="2379459"/>
            <a:ext cx="685800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ירדן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2" name="מלבן 141">
            <a:extLst/>
          </p:cNvPr>
          <p:cNvSpPr/>
          <p:nvPr/>
        </p:nvSpPr>
        <p:spPr>
          <a:xfrm rot="5400000">
            <a:off x="175918" y="1385937"/>
            <a:ext cx="5255083" cy="5759958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55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40" grpId="0"/>
      <p:bldP spid="44" grpId="0"/>
      <p:bldP spid="47" grpId="0"/>
      <p:bldP spid="51" grpId="0"/>
      <p:bldP spid="53" grpId="0" animBg="1"/>
      <p:bldP spid="54" grpId="0" animBg="1"/>
      <p:bldP spid="48" grpId="0"/>
      <p:bldP spid="49" grpId="0"/>
      <p:bldP spid="63" grpId="0" animBg="1"/>
      <p:bldP spid="66" grpId="0" animBg="1"/>
      <p:bldP spid="69" grpId="0" animBg="1"/>
      <p:bldP spid="71" grpId="0"/>
      <p:bldP spid="74" grpId="0" animBg="1"/>
      <p:bldP spid="75" grpId="0" animBg="1"/>
      <p:bldP spid="68" grpId="0"/>
      <p:bldP spid="83" grpId="0" animBg="1"/>
      <p:bldP spid="84" grpId="0"/>
      <p:bldP spid="85" grpId="0"/>
      <p:bldP spid="95" grpId="0"/>
      <p:bldP spid="97" grpId="0"/>
      <p:bldP spid="99" grpId="0" animBg="1"/>
      <p:bldP spid="100" grpId="0" animBg="1"/>
      <p:bldP spid="101" grpId="0"/>
      <p:bldP spid="102" grpId="0" animBg="1"/>
      <p:bldP spid="98" grpId="0"/>
      <p:bldP spid="103" grpId="0"/>
      <p:bldP spid="104" grpId="0" animBg="1"/>
      <p:bldP spid="105" grpId="0"/>
      <p:bldP spid="106" grpId="0" animBg="1"/>
      <p:bldP spid="118" grpId="0"/>
      <p:bldP spid="119" grpId="0" animBg="1"/>
      <p:bldP spid="120" grpId="0"/>
      <p:bldP spid="121" grpId="0" animBg="1"/>
      <p:bldP spid="122" grpId="0"/>
      <p:bldP spid="123" grpId="0" animBg="1"/>
      <p:bldP spid="124" grpId="0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79" grpId="0" animBg="1"/>
      <p:bldP spid="73" grpId="0"/>
      <p:bldP spid="70" grpId="0"/>
      <p:bldP spid="80" grpId="0" animBg="1"/>
      <p:bldP spid="67" grpId="0"/>
      <p:bldP spid="81" grpId="0" animBg="1"/>
      <p:bldP spid="65" grpId="0"/>
      <p:bldP spid="140" grpId="0" animBg="1"/>
      <p:bldP spid="141" grpId="0" animBg="1"/>
      <p:bldP spid="144" grpId="0"/>
      <p:bldP spid="109" grpId="0" animBg="1"/>
      <p:bldP spid="114" grpId="0"/>
      <p:bldP spid="108" grpId="0" animBg="1"/>
      <p:bldP spid="1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מציין מיקום של מספר שקופית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DA927BA-446D-44BF-B13C-042481E0FBF2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טבלה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1285754"/>
              </p:ext>
            </p:extLst>
          </p:nvPr>
        </p:nvGraphicFramePr>
        <p:xfrm>
          <a:off x="1695450" y="2044701"/>
          <a:ext cx="2592388" cy="2357439"/>
        </p:xfrm>
        <a:graphic>
          <a:graphicData uri="http://schemas.openxmlformats.org/drawingml/2006/table">
            <a:tbl>
              <a:tblPr rtl="1"/>
              <a:tblGrid>
                <a:gridCol w="18855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6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478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שש"ס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0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 וסיור ארה"ב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3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0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סיור מזרח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3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30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סדנאות בחירה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2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353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סה"כ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8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5118027"/>
              </p:ext>
            </p:extLst>
          </p:nvPr>
        </p:nvGraphicFramePr>
        <p:xfrm>
          <a:off x="4800600" y="1992313"/>
          <a:ext cx="2770188" cy="2941636"/>
        </p:xfrm>
        <a:graphic>
          <a:graphicData uri="http://schemas.openxmlformats.org/drawingml/2006/table">
            <a:tbl>
              <a:tblPr rtl="1"/>
              <a:tblGrid>
                <a:gridCol w="20938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63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009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שש"ס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הגיאוגרפיה של </a:t>
                      </a:r>
                      <a:r>
                        <a:rPr kumimoji="0" lang="he-IL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הבטל"ם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8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גישות ואסכולות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26" marR="68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marL="68526" marR="68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מדיני ודיפלומטיה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8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חברה ישראלית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352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כלכלת ישראל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8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משפט ציבורי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09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סה"כ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20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3" name="טבלה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5040584"/>
              </p:ext>
            </p:extLst>
          </p:nvPr>
        </p:nvGraphicFramePr>
        <p:xfrm>
          <a:off x="7870826" y="1989138"/>
          <a:ext cx="2689225" cy="1257300"/>
        </p:xfrm>
        <a:graphic>
          <a:graphicData uri="http://schemas.openxmlformats.org/drawingml/2006/table">
            <a:tbl>
              <a:tblPr rtl="1"/>
              <a:tblGrid>
                <a:gridCol w="2035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3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78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שש"ס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951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מושגי יסוד </a:t>
                      </a:r>
                      <a:r>
                        <a:rPr kumimoji="0" lang="he-IL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בבטל"ם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9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סה"כ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9762" name="TextBox 13"/>
          <p:cNvSpPr txBox="1">
            <a:spLocks noChangeArrowheads="1"/>
          </p:cNvSpPr>
          <p:nvPr/>
        </p:nvSpPr>
        <p:spPr bwMode="auto">
          <a:xfrm>
            <a:off x="7613651" y="1412875"/>
            <a:ext cx="3090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800" b="1">
                <a:latin typeface="David" panose="020E0502060401010101" pitchFamily="34" charset="-79"/>
                <a:cs typeface="David" panose="020E0502060401010101" pitchFamily="34" charset="-79"/>
              </a:rPr>
              <a:t>עונת התשתית</a:t>
            </a:r>
          </a:p>
        </p:txBody>
      </p:sp>
      <p:sp>
        <p:nvSpPr>
          <p:cNvPr id="29763" name="TextBox 14"/>
          <p:cNvSpPr txBox="1">
            <a:spLocks noChangeArrowheads="1"/>
          </p:cNvSpPr>
          <p:nvPr/>
        </p:nvSpPr>
        <p:spPr bwMode="auto">
          <a:xfrm>
            <a:off x="5087939" y="1409700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800" b="1">
                <a:latin typeface="David" panose="020E0502060401010101" pitchFamily="34" charset="-79"/>
                <a:cs typeface="David" panose="020E0502060401010101" pitchFamily="34" charset="-79"/>
              </a:rPr>
              <a:t>עונת הליבה</a:t>
            </a:r>
          </a:p>
        </p:txBody>
      </p:sp>
      <p:sp>
        <p:nvSpPr>
          <p:cNvPr id="29764" name="TextBox 15"/>
          <p:cNvSpPr txBox="1">
            <a:spLocks noChangeArrowheads="1"/>
          </p:cNvSpPr>
          <p:nvPr/>
        </p:nvSpPr>
        <p:spPr bwMode="auto">
          <a:xfrm>
            <a:off x="1416050" y="1412875"/>
            <a:ext cx="349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800" b="1">
                <a:latin typeface="David" panose="020E0502060401010101" pitchFamily="34" charset="-79"/>
                <a:cs typeface="David" panose="020E0502060401010101" pitchFamily="34" charset="-79"/>
              </a:rPr>
              <a:t>עונת הלימודים המתקדמים</a:t>
            </a:r>
          </a:p>
        </p:txBody>
      </p:sp>
      <p:sp>
        <p:nvSpPr>
          <p:cNvPr id="20" name="חץ ימינה 19"/>
          <p:cNvSpPr/>
          <p:nvPr/>
        </p:nvSpPr>
        <p:spPr>
          <a:xfrm rot="10800000">
            <a:off x="1524000" y="5832476"/>
            <a:ext cx="9144000" cy="105251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5254" name="Text Box 90"/>
          <p:cNvSpPr txBox="1">
            <a:spLocks noChangeArrowheads="1"/>
          </p:cNvSpPr>
          <p:nvPr/>
        </p:nvSpPr>
        <p:spPr bwMode="auto">
          <a:xfrm>
            <a:off x="2130425" y="6092826"/>
            <a:ext cx="933450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e-IL" sz="1400" b="1" dirty="0">
                <a:latin typeface="David" pitchFamily="34" charset="-79"/>
                <a:cs typeface="David" panose="020E0502060401010101" pitchFamily="34" charset="-79"/>
              </a:rPr>
              <a:t>עבודה שנתית</a:t>
            </a:r>
            <a:endParaRPr lang="en-US" sz="1400" b="1" dirty="0">
              <a:latin typeface="David" pitchFamily="34" charset="-79"/>
              <a:cs typeface="David" panose="020E0502060401010101" pitchFamily="34" charset="-79"/>
            </a:endParaRPr>
          </a:p>
          <a:p>
            <a:pPr>
              <a:defRPr/>
            </a:pPr>
            <a:endParaRPr lang="en-US" sz="1400" b="1" dirty="0">
              <a:latin typeface="David" pitchFamily="34" charset="-79"/>
              <a:cs typeface="David" panose="020E0502060401010101" pitchFamily="34" charset="-79"/>
            </a:endParaRPr>
          </a:p>
        </p:txBody>
      </p:sp>
      <p:sp>
        <p:nvSpPr>
          <p:cNvPr id="29767" name="Text Box 90"/>
          <p:cNvSpPr txBox="1">
            <a:spLocks noChangeArrowheads="1"/>
          </p:cNvSpPr>
          <p:nvPr/>
        </p:nvSpPr>
        <p:spPr bwMode="auto">
          <a:xfrm>
            <a:off x="6494464" y="6103939"/>
            <a:ext cx="1220787" cy="504825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400" b="1" dirty="0">
                <a:latin typeface="David" panose="020E0502060401010101" pitchFamily="34" charset="-79"/>
                <a:cs typeface="David" panose="020E0502060401010101" pitchFamily="34" charset="-79"/>
              </a:rPr>
              <a:t>סיורי </a:t>
            </a:r>
            <a:r>
              <a:rPr lang="he-IL" altLang="he-IL" sz="1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בטל"ם</a:t>
            </a:r>
            <a:r>
              <a:rPr lang="he-IL" altLang="he-IL" sz="1400" b="1" dirty="0">
                <a:latin typeface="David" panose="020E0502060401010101" pitchFamily="34" charset="-79"/>
                <a:cs typeface="David" panose="020E0502060401010101" pitchFamily="34" charset="-79"/>
              </a:rPr>
              <a:t> בארץ (4)</a:t>
            </a:r>
            <a:endParaRPr lang="en-US" alt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3129037" y="-19218"/>
            <a:ext cx="586090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תכנית הלימודים האקדמית</a:t>
            </a:r>
            <a:r>
              <a:rPr lang="en-US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he-IL" altLang="he-IL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41 </a:t>
            </a:r>
            <a:r>
              <a:rPr lang="he-IL" altLang="he-IL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שש"ס)</a:t>
            </a:r>
          </a:p>
        </p:txBody>
      </p:sp>
      <p:sp>
        <p:nvSpPr>
          <p:cNvPr id="29771" name="Text Box 90"/>
          <p:cNvSpPr txBox="1">
            <a:spLocks noChangeArrowheads="1"/>
          </p:cNvSpPr>
          <p:nvPr/>
        </p:nvSpPr>
        <p:spPr bwMode="auto">
          <a:xfrm>
            <a:off x="4908550" y="6103939"/>
            <a:ext cx="1220788" cy="50482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400" b="1" dirty="0">
                <a:latin typeface="David" panose="020E0502060401010101" pitchFamily="34" charset="-79"/>
                <a:cs typeface="David" panose="020E0502060401010101" pitchFamily="34" charset="-79"/>
              </a:rPr>
              <a:t>חשיבה אסטרטגית (5)</a:t>
            </a:r>
            <a:endParaRPr lang="en-US" alt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1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8342</TotalTime>
  <Words>660</Words>
  <Application>Microsoft Office PowerPoint</Application>
  <PresentationFormat>מותאם אישית</PresentationFormat>
  <Paragraphs>300</Paragraphs>
  <Slides>13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4" baseType="lpstr">
      <vt:lpstr>ערכת נושא Office</vt:lpstr>
      <vt:lpstr>המכללה לביטחון לאומי</vt:lpstr>
      <vt:lpstr>על מה נדבר?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u23920</dc:creator>
  <cp:lastModifiedBy>u45414</cp:lastModifiedBy>
  <cp:revision>95</cp:revision>
  <cp:lastPrinted>2019-01-14T10:08:52Z</cp:lastPrinted>
  <dcterms:created xsi:type="dcterms:W3CDTF">2017-08-17T05:53:13Z</dcterms:created>
  <dcterms:modified xsi:type="dcterms:W3CDTF">2019-01-14T18:08:19Z</dcterms:modified>
</cp:coreProperties>
</file>