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80" r:id="rId2"/>
    <p:sldId id="292" r:id="rId3"/>
    <p:sldId id="281" r:id="rId4"/>
    <p:sldId id="282" r:id="rId5"/>
    <p:sldId id="285" r:id="rId6"/>
    <p:sldId id="286" r:id="rId7"/>
    <p:sldId id="287" r:id="rId8"/>
    <p:sldId id="289" r:id="rId9"/>
    <p:sldId id="290" r:id="rId10"/>
    <p:sldId id="293" r:id="rId11"/>
    <p:sldId id="294" r:id="rId12"/>
    <p:sldId id="295" r:id="rId13"/>
    <p:sldId id="296" r:id="rId14"/>
    <p:sldId id="291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97" r:id="rId25"/>
    <p:sldId id="279" r:id="rId26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475" indent="-28892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88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242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5975" indent="-231775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DA927D5-A1A3-4C68-AC08-D874CE88244A}" type="slidenum">
              <a:rPr lang="he-IL" altLang="he-IL" smtClean="0"/>
              <a:pPr algn="l">
                <a:spcBef>
                  <a:spcPct val="0"/>
                </a:spcBef>
              </a:pPr>
              <a:t>14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7736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E4116F-B3B9-4F23-AC4B-983576930642}" type="slidenum">
              <a:rPr lang="he-IL" altLang="he-IL" smtClean="0"/>
              <a:pPr/>
              <a:t>17</a:t>
            </a:fld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5084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937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F10F-C273-4D34-BF76-C17641440749}" type="datetimeFigureOut">
              <a:rPr lang="he-IL" smtClean="0"/>
              <a:t>י"ט/אב/תשע"ט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mabal\Desktop\מב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70176" y="404664"/>
            <a:ext cx="7851648" cy="2592288"/>
          </a:xfrm>
          <a:ln>
            <a:miter lim="800000"/>
            <a:headEnd/>
            <a:tailEnd/>
          </a:ln>
          <a:extLst/>
        </p:spPr>
        <p:txBody>
          <a:bodyPr rtlCol="1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e-IL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המכללה לביטחון לאומי</a:t>
            </a:r>
            <a:endParaRPr lang="he-IL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2170176" y="4268688"/>
            <a:ext cx="7854950" cy="1752600"/>
          </a:xfrm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מחזור </a:t>
            </a:r>
            <a:r>
              <a:rPr lang="he-IL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מ"ו 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8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מלבן 38"/>
          <p:cNvSpPr/>
          <p:nvPr/>
        </p:nvSpPr>
        <p:spPr>
          <a:xfrm>
            <a:off x="2562298" y="-116538"/>
            <a:ext cx="6789038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היגיון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1" y="4728754"/>
            <a:ext cx="12070080" cy="2216462"/>
            <a:chOff x="1" y="4728754"/>
            <a:chExt cx="12070080" cy="2216462"/>
          </a:xfrm>
        </p:grpSpPr>
        <p:grpSp>
          <p:nvGrpSpPr>
            <p:cNvPr id="2" name="קבוצה 1"/>
            <p:cNvGrpSpPr/>
            <p:nvPr/>
          </p:nvGrpSpPr>
          <p:grpSpPr>
            <a:xfrm>
              <a:off x="1" y="4728754"/>
              <a:ext cx="12070080" cy="2129246"/>
              <a:chOff x="1" y="4728754"/>
              <a:chExt cx="12070080" cy="2129246"/>
            </a:xfrm>
          </p:grpSpPr>
          <p:sp>
            <p:nvSpPr>
              <p:cNvPr id="9" name="אליפסה 8"/>
              <p:cNvSpPr/>
              <p:nvPr/>
            </p:nvSpPr>
            <p:spPr>
              <a:xfrm>
                <a:off x="1" y="4728754"/>
                <a:ext cx="12070080" cy="212924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מלבן 40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מושגי יסוד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2" name="מלבן 41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אבות האומה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948900" y="6483551"/>
              <a:ext cx="195758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2400" b="1" dirty="0" smtClean="0"/>
                <a:t>עונת התשתית</a:t>
              </a:r>
              <a:endParaRPr lang="he-IL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0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926828"/>
            <a:ext cx="12070079" cy="2491336"/>
            <a:chOff x="14069" y="2926828"/>
            <a:chExt cx="12070079" cy="2491336"/>
          </a:xfrm>
        </p:grpSpPr>
        <p:sp>
          <p:nvSpPr>
            <p:cNvPr id="24" name="פחית 23"/>
            <p:cNvSpPr/>
            <p:nvPr/>
          </p:nvSpPr>
          <p:spPr>
            <a:xfrm>
              <a:off x="7903809" y="2949284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2" name="פחית 21"/>
            <p:cNvSpPr/>
            <p:nvPr/>
          </p:nvSpPr>
          <p:spPr>
            <a:xfrm>
              <a:off x="890809" y="2926828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6434" y="2926828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74" y="2949284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2263740" y="4178627"/>
              <a:ext cx="698460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800" b="0" cap="none" spc="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אזוריים והתנסות אסטרטגית ראשונה</a:t>
              </a:r>
              <a:endParaRPr lang="he-IL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873738" y="5104517"/>
            <a:ext cx="10308705" cy="1261467"/>
            <a:chOff x="873738" y="5104517"/>
            <a:chExt cx="10308705" cy="1261467"/>
          </a:xfrm>
        </p:grpSpPr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חברה ישראלית</a:t>
              </a:r>
              <a:endParaRPr lang="he-IL" dirty="0"/>
            </a:p>
          </p:txBody>
        </p:sp>
        <p:sp>
          <p:nvSpPr>
            <p:cNvPr id="38" name="פחית 37"/>
            <p:cNvSpPr/>
            <p:nvPr/>
          </p:nvSpPr>
          <p:spPr>
            <a:xfrm>
              <a:off x="873738" y="5636043"/>
              <a:ext cx="167477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הגנה לאומית</a:t>
              </a:r>
            </a:p>
          </p:txBody>
        </p:sp>
        <p:sp>
          <p:nvSpPr>
            <p:cNvPr id="5" name="פחית 4"/>
            <p:cNvSpPr/>
            <p:nvPr/>
          </p:nvSpPr>
          <p:spPr>
            <a:xfrm>
              <a:off x="7914642" y="5259352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כלכלת ישראל</a:t>
              </a:r>
              <a:endParaRPr lang="he-IL" dirty="0"/>
            </a:p>
          </p:txBody>
        </p:sp>
        <p:sp>
          <p:nvSpPr>
            <p:cNvPr id="3" name="פחית 2"/>
            <p:cNvSpPr/>
            <p:nvPr/>
          </p:nvSpPr>
          <p:spPr>
            <a:xfrm>
              <a:off x="898377" y="5104517"/>
              <a:ext cx="1650137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המזרח התיכון</a:t>
              </a:r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מדיני ודיפלומטי</a:t>
              </a:r>
              <a:endParaRPr lang="he-IL" dirty="0"/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171904" y="5186098"/>
              <a:ext cx="1752404" cy="1179886"/>
              <a:chOff x="5171904" y="5186098"/>
              <a:chExt cx="1752404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171904" y="5458043"/>
                <a:ext cx="1752404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אסטרטגית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 ח ש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ח ש י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</p:grpSp>
      <p:sp>
        <p:nvSpPr>
          <p:cNvPr id="39" name="מלבן 38"/>
          <p:cNvSpPr/>
          <p:nvPr/>
        </p:nvSpPr>
        <p:spPr>
          <a:xfrm>
            <a:off x="2562298" y="-116538"/>
            <a:ext cx="6789038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היגיון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4772037" y="540128"/>
            <a:ext cx="2369559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עונת הליבה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1083418" y="4026378"/>
            <a:ext cx="1264070" cy="2188520"/>
            <a:chOff x="11083418" y="4026378"/>
            <a:chExt cx="1264070" cy="2188520"/>
          </a:xfrm>
        </p:grpSpPr>
        <p:sp>
          <p:nvSpPr>
            <p:cNvPr id="25" name="TextBox 24"/>
            <p:cNvSpPr txBox="1"/>
            <p:nvPr/>
          </p:nvSpPr>
          <p:spPr>
            <a:xfrm>
              <a:off x="11370939" y="4664494"/>
              <a:ext cx="976549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400" b="1" dirty="0" smtClean="0"/>
                <a:t>עונת </a:t>
              </a:r>
            </a:p>
            <a:p>
              <a:pPr algn="ctr"/>
              <a:r>
                <a:rPr lang="he-IL" sz="2400" b="1" dirty="0" smtClean="0"/>
                <a:t>הליבה</a:t>
              </a:r>
              <a:endParaRPr lang="he-IL" sz="2400" b="1" dirty="0"/>
            </a:p>
          </p:txBody>
        </p:sp>
        <p:sp>
          <p:nvSpPr>
            <p:cNvPr id="26" name="סוגר מסולסל ימני 25"/>
            <p:cNvSpPr/>
            <p:nvPr/>
          </p:nvSpPr>
          <p:spPr>
            <a:xfrm flipV="1">
              <a:off x="11083418" y="4026378"/>
              <a:ext cx="575042" cy="2188520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48900" y="6483551"/>
            <a:ext cx="19575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עונת התשתית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0502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אליפסה 8"/>
          <p:cNvSpPr/>
          <p:nvPr/>
        </p:nvSpPr>
        <p:spPr>
          <a:xfrm>
            <a:off x="1" y="4728754"/>
            <a:ext cx="12070080" cy="2129246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4" name="קבוצה 43"/>
          <p:cNvGrpSpPr/>
          <p:nvPr/>
        </p:nvGrpSpPr>
        <p:grpSpPr>
          <a:xfrm>
            <a:off x="14069" y="2830097"/>
            <a:ext cx="12070079" cy="2499549"/>
            <a:chOff x="14069" y="2830097"/>
            <a:chExt cx="12070079" cy="2499549"/>
          </a:xfrm>
        </p:grpSpPr>
        <p:sp>
          <p:nvSpPr>
            <p:cNvPr id="24" name="פחית 23"/>
            <p:cNvSpPr/>
            <p:nvPr/>
          </p:nvSpPr>
          <p:spPr>
            <a:xfrm>
              <a:off x="7985002" y="2860766"/>
              <a:ext cx="1121176" cy="2468880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3" name="פחית 22"/>
            <p:cNvSpPr/>
            <p:nvPr/>
          </p:nvSpPr>
          <p:spPr>
            <a:xfrm>
              <a:off x="10061267" y="2860766"/>
              <a:ext cx="1121176" cy="2468880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2" name="פחית 21"/>
            <p:cNvSpPr/>
            <p:nvPr/>
          </p:nvSpPr>
          <p:spPr>
            <a:xfrm>
              <a:off x="708754" y="2830097"/>
              <a:ext cx="1671489" cy="2468880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20" name="פחית 19"/>
            <p:cNvSpPr/>
            <p:nvPr/>
          </p:nvSpPr>
          <p:spPr>
            <a:xfrm>
              <a:off x="3082746" y="2860766"/>
              <a:ext cx="1658588" cy="2468880"/>
            </a:xfrm>
            <a:prstGeom prst="can">
              <a:avLst/>
            </a:prstGeom>
            <a:solidFill>
              <a:srgbClr val="7030A0">
                <a:alpha val="37000"/>
              </a:srgb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endParaRPr lang="he-IL" dirty="0"/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14069" y="3843501"/>
              <a:ext cx="12070079" cy="147401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3092494" y="4178627"/>
              <a:ext cx="532709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0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000" b="1" cap="none" spc="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000" b="1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אזוריים והתנסות אסטרטגית ראשונה</a:t>
              </a:r>
              <a:endParaRPr lang="he-IL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7" name="קבוצה 46"/>
          <p:cNvGrpSpPr/>
          <p:nvPr/>
        </p:nvGrpSpPr>
        <p:grpSpPr>
          <a:xfrm>
            <a:off x="255617" y="2782054"/>
            <a:ext cx="9947866" cy="1474013"/>
            <a:chOff x="3043272" y="2782054"/>
            <a:chExt cx="6006410" cy="1474013"/>
          </a:xfrm>
        </p:grpSpPr>
        <p:sp>
          <p:nvSpPr>
            <p:cNvPr id="18" name="אליפסה 17"/>
            <p:cNvSpPr/>
            <p:nvPr/>
          </p:nvSpPr>
          <p:spPr>
            <a:xfrm>
              <a:off x="3043272" y="2782054"/>
              <a:ext cx="6006410" cy="14740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  <a:scene3d>
              <a:camera prst="orthographicFront">
                <a:rot lat="36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3585883" y="3017909"/>
              <a:ext cx="519361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התנסות אסטרטגית שניה -</a:t>
              </a:r>
            </a:p>
            <a:p>
              <a:pPr algn="ctr"/>
              <a:r>
                <a:rPr lang="he-IL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סימולציה </a:t>
              </a:r>
              <a:r>
                <a:rPr lang="he-IL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מדינית ביטחונית</a:t>
              </a: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8902" y="325226"/>
            <a:ext cx="12070079" cy="1474013"/>
            <a:chOff x="48902" y="325226"/>
            <a:chExt cx="12070079" cy="1474013"/>
          </a:xfrm>
        </p:grpSpPr>
        <p:sp>
          <p:nvSpPr>
            <p:cNvPr id="32" name="אליפסה 31"/>
            <p:cNvSpPr/>
            <p:nvPr/>
          </p:nvSpPr>
          <p:spPr>
            <a:xfrm>
              <a:off x="48902" y="325226"/>
              <a:ext cx="12070079" cy="14740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/>
            <a:scene3d>
              <a:camera prst="orthographicFront">
                <a:rot lat="3300001" lon="10799999" rev="10799999"/>
              </a:camera>
              <a:lightRig rig="threePt" dir="t"/>
            </a:scene3d>
            <a:sp3d>
              <a:bevelT w="1905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מלבן 32"/>
            <p:cNvSpPr/>
            <p:nvPr/>
          </p:nvSpPr>
          <p:spPr>
            <a:xfrm>
              <a:off x="3590593" y="531518"/>
              <a:ext cx="440056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התנסות אסטרטגית שלישית – סיור מזרח</a:t>
              </a:r>
            </a:p>
            <a:p>
              <a:pPr algn="ctr"/>
              <a:r>
                <a:rPr lang="he-IL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ו</a:t>
              </a:r>
              <a:r>
                <a:rPr lang="he-IL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סיורי </a:t>
              </a:r>
              <a:r>
                <a:rPr lang="he-IL" sz="2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בטל"מ</a:t>
              </a:r>
              <a:r>
                <a:rPr lang="he-IL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חו"ל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707110" y="5105640"/>
            <a:ext cx="10475333" cy="1260344"/>
            <a:chOff x="707110" y="5105640"/>
            <a:chExt cx="10475333" cy="1260344"/>
          </a:xfrm>
        </p:grpSpPr>
        <p:sp>
          <p:nvSpPr>
            <p:cNvPr id="5" name="פחית 4"/>
            <p:cNvSpPr/>
            <p:nvPr/>
          </p:nvSpPr>
          <p:spPr>
            <a:xfrm>
              <a:off x="7971708" y="5222875"/>
              <a:ext cx="1110343" cy="1084732"/>
            </a:xfrm>
            <a:prstGeom prst="can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כלכלת ישראל</a:t>
              </a:r>
              <a:endParaRPr lang="he-IL" dirty="0"/>
            </a:p>
          </p:txBody>
        </p:sp>
        <p:sp>
          <p:nvSpPr>
            <p:cNvPr id="4" name="פחית 3"/>
            <p:cNvSpPr/>
            <p:nvPr/>
          </p:nvSpPr>
          <p:spPr>
            <a:xfrm>
              <a:off x="10072100" y="5222875"/>
              <a:ext cx="1110343" cy="1084732"/>
            </a:xfrm>
            <a:prstGeom prst="can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חברה ישראלית</a:t>
              </a:r>
              <a:endParaRPr lang="he-IL" dirty="0"/>
            </a:p>
          </p:txBody>
        </p:sp>
        <p:sp>
          <p:nvSpPr>
            <p:cNvPr id="6" name="פחית 5"/>
            <p:cNvSpPr/>
            <p:nvPr/>
          </p:nvSpPr>
          <p:spPr>
            <a:xfrm>
              <a:off x="3072650" y="5222875"/>
              <a:ext cx="1708355" cy="1084732"/>
            </a:xfrm>
            <a:prstGeom prst="can">
              <a:avLst/>
            </a:prstGeom>
            <a:solidFill>
              <a:srgbClr val="7030A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מדיני ודיפלומטי</a:t>
              </a:r>
              <a:endParaRPr lang="he-IL" dirty="0"/>
            </a:p>
          </p:txBody>
        </p:sp>
        <p:sp>
          <p:nvSpPr>
            <p:cNvPr id="38" name="פחית 37"/>
            <p:cNvSpPr/>
            <p:nvPr/>
          </p:nvSpPr>
          <p:spPr>
            <a:xfrm>
              <a:off x="707110" y="5560507"/>
              <a:ext cx="1674776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/>
                <a:t>הגנה לאומית</a:t>
              </a:r>
            </a:p>
          </p:txBody>
        </p:sp>
        <p:grpSp>
          <p:nvGrpSpPr>
            <p:cNvPr id="14" name="קבוצה 13"/>
            <p:cNvGrpSpPr/>
            <p:nvPr/>
          </p:nvGrpSpPr>
          <p:grpSpPr>
            <a:xfrm>
              <a:off x="5171904" y="5186098"/>
              <a:ext cx="1752404" cy="1179886"/>
              <a:chOff x="5171904" y="5186098"/>
              <a:chExt cx="1752404" cy="1179886"/>
            </a:xfrm>
          </p:grpSpPr>
          <p:sp>
            <p:nvSpPr>
              <p:cNvPr id="13" name="מלבן 12"/>
              <p:cNvSpPr/>
              <p:nvPr/>
            </p:nvSpPr>
            <p:spPr>
              <a:xfrm>
                <a:off x="5171904" y="5458043"/>
                <a:ext cx="1752404" cy="523220"/>
              </a:xfrm>
              <a:prstGeom prst="rect">
                <a:avLst/>
              </a:prstGeom>
              <a:noFill/>
              <a:scene3d>
                <a:camera prst="orthographicFront">
                  <a:rot lat="21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b="1" cap="none" spc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אסטרטגית</a:t>
                </a:r>
                <a:endParaRPr lang="he-IL" sz="28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0" name="מלבן 39"/>
              <p:cNvSpPr/>
              <p:nvPr/>
            </p:nvSpPr>
            <p:spPr>
              <a:xfrm>
                <a:off x="5236215" y="5719653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19499996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מ ח ש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43" name="מלבן 42"/>
              <p:cNvSpPr/>
              <p:nvPr/>
            </p:nvSpPr>
            <p:spPr>
              <a:xfrm>
                <a:off x="5230115" y="5186098"/>
                <a:ext cx="1638590" cy="646331"/>
              </a:xfrm>
              <a:prstGeom prst="rect">
                <a:avLst/>
              </a:prstGeom>
              <a:noFill/>
              <a:scene3d>
                <a:camera prst="orthographicFront">
                  <a:rot lat="2700000" lon="0" rev="0"/>
                </a:camera>
                <a:lightRig rig="threePt" dir="t"/>
              </a:scene3d>
            </p:spPr>
            <p:txBody>
              <a:bodyPr wrap="none" lIns="91440" tIns="45720" rIns="91440" bIns="45720">
                <a:prstTxWarp prst="textButton">
                  <a:avLst/>
                </a:prstTxWarp>
                <a:spAutoFit/>
              </a:bodyPr>
              <a:lstStyle/>
              <a:p>
                <a:pPr algn="ctr"/>
                <a:r>
                  <a:rPr lang="he-IL" sz="36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ח ש י ב ה</a:t>
                </a:r>
                <a:endParaRPr lang="he-IL" sz="36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p:grpSp>
        <p:sp>
          <p:nvSpPr>
            <p:cNvPr id="3" name="פחית 2"/>
            <p:cNvSpPr/>
            <p:nvPr/>
          </p:nvSpPr>
          <p:spPr>
            <a:xfrm>
              <a:off x="719429" y="5105640"/>
              <a:ext cx="1650137" cy="599673"/>
            </a:xfrm>
            <a:prstGeom prst="can">
              <a:avLst>
                <a:gd name="adj" fmla="val 26204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dirty="0" smtClean="0"/>
                <a:t>המזרח התיכון</a:t>
              </a:r>
            </a:p>
          </p:txBody>
        </p:sp>
      </p:grpSp>
      <p:sp>
        <p:nvSpPr>
          <p:cNvPr id="39" name="מלבן 38"/>
          <p:cNvSpPr/>
          <p:nvPr/>
        </p:nvSpPr>
        <p:spPr>
          <a:xfrm>
            <a:off x="2562298" y="-116538"/>
            <a:ext cx="6789038" cy="646331"/>
          </a:xfrm>
          <a:prstGeom prst="rect">
            <a:avLst/>
          </a:prstGeom>
          <a:noFill/>
          <a:scene3d>
            <a:camera prst="orthographicFront">
              <a:rot lat="2100000" lon="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היגיון מסדר שנת לימודים </a:t>
            </a:r>
            <a:r>
              <a:rPr lang="he-IL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מב"ל</a:t>
            </a:r>
            <a:r>
              <a:rPr lang="he-IL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מ"ו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0939" y="4664494"/>
            <a:ext cx="97654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 smtClean="0"/>
              <a:t>עונת </a:t>
            </a:r>
          </a:p>
          <a:p>
            <a:pPr algn="ctr"/>
            <a:r>
              <a:rPr lang="he-IL" sz="2400" b="1" dirty="0" smtClean="0"/>
              <a:t>הליבה</a:t>
            </a:r>
            <a:endParaRPr lang="he-IL" sz="2400" b="1" dirty="0"/>
          </a:p>
        </p:txBody>
      </p:sp>
      <p:sp>
        <p:nvSpPr>
          <p:cNvPr id="10" name="סוגר מסולסל ימני 9"/>
          <p:cNvSpPr/>
          <p:nvPr/>
        </p:nvSpPr>
        <p:spPr>
          <a:xfrm flipV="1">
            <a:off x="11083418" y="4026378"/>
            <a:ext cx="575042" cy="2188520"/>
          </a:xfrm>
          <a:prstGeom prst="rightBrace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קבוצה 10"/>
          <p:cNvGrpSpPr/>
          <p:nvPr/>
        </p:nvGrpSpPr>
        <p:grpSpPr>
          <a:xfrm>
            <a:off x="11030311" y="529793"/>
            <a:ext cx="1332416" cy="3329431"/>
            <a:chOff x="11030311" y="529793"/>
            <a:chExt cx="1332416" cy="3329431"/>
          </a:xfrm>
        </p:grpSpPr>
        <p:sp>
          <p:nvSpPr>
            <p:cNvPr id="46" name="TextBox 45"/>
            <p:cNvSpPr txBox="1"/>
            <p:nvPr/>
          </p:nvSpPr>
          <p:spPr>
            <a:xfrm>
              <a:off x="11030311" y="1108391"/>
              <a:ext cx="1332416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2400" b="1" dirty="0" smtClean="0"/>
                <a:t>עונה </a:t>
              </a:r>
            </a:p>
            <a:p>
              <a:pPr algn="ctr"/>
              <a:r>
                <a:rPr lang="he-IL" sz="2400" b="1" dirty="0" smtClean="0"/>
                <a:t>מתקדמת</a:t>
              </a:r>
              <a:endParaRPr lang="he-IL" sz="2400" b="1" dirty="0"/>
            </a:p>
          </p:txBody>
        </p:sp>
        <p:sp>
          <p:nvSpPr>
            <p:cNvPr id="49" name="סוגר מסולסל ימני 48"/>
            <p:cNvSpPr/>
            <p:nvPr/>
          </p:nvSpPr>
          <p:spPr>
            <a:xfrm flipV="1">
              <a:off x="11105188" y="529793"/>
              <a:ext cx="575042" cy="3329431"/>
            </a:xfrm>
            <a:prstGeom prst="rightBrace">
              <a:avLst/>
            </a:prstGeom>
            <a:no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948900" y="6483551"/>
            <a:ext cx="19575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/>
              <a:t>עונת התשתית</a:t>
            </a:r>
            <a:endParaRPr lang="he-IL" sz="2400" b="1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-78230" y="1201782"/>
            <a:ext cx="12070079" cy="2253449"/>
            <a:chOff x="-78230" y="1201782"/>
            <a:chExt cx="12070079" cy="2253449"/>
          </a:xfrm>
        </p:grpSpPr>
        <p:grpSp>
          <p:nvGrpSpPr>
            <p:cNvPr id="2" name="קבוצה 1"/>
            <p:cNvGrpSpPr/>
            <p:nvPr/>
          </p:nvGrpSpPr>
          <p:grpSpPr>
            <a:xfrm>
              <a:off x="-78230" y="1201782"/>
              <a:ext cx="12070079" cy="2253449"/>
              <a:chOff x="-78230" y="1201782"/>
              <a:chExt cx="12070079" cy="2253449"/>
            </a:xfrm>
          </p:grpSpPr>
          <p:grpSp>
            <p:nvGrpSpPr>
              <p:cNvPr id="45" name="קבוצה 44"/>
              <p:cNvGrpSpPr/>
              <p:nvPr/>
            </p:nvGrpSpPr>
            <p:grpSpPr>
              <a:xfrm>
                <a:off x="-78230" y="1201782"/>
                <a:ext cx="12070079" cy="2253449"/>
                <a:chOff x="-78230" y="1201782"/>
                <a:chExt cx="12070079" cy="2253449"/>
              </a:xfrm>
            </p:grpSpPr>
            <p:sp>
              <p:nvSpPr>
                <p:cNvPr id="27" name="פחית 26"/>
                <p:cNvSpPr/>
                <p:nvPr/>
              </p:nvSpPr>
              <p:spPr>
                <a:xfrm>
                  <a:off x="7981102" y="1814861"/>
                  <a:ext cx="1121176" cy="81149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he-IL" dirty="0" smtClean="0">
                      <a:solidFill>
                        <a:schemeClr val="tx1"/>
                      </a:solidFill>
                    </a:rPr>
                    <a:t>כלכלה גלובלית</a:t>
                  </a:r>
                  <a:endParaRPr lang="he-I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פחית 27"/>
                <p:cNvSpPr/>
                <p:nvPr/>
              </p:nvSpPr>
              <p:spPr>
                <a:xfrm>
                  <a:off x="10061267" y="1788012"/>
                  <a:ext cx="1121176" cy="81149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he-IL" b="1" dirty="0" smtClean="0">
                      <a:solidFill>
                        <a:schemeClr val="tx1"/>
                      </a:solidFill>
                    </a:rPr>
                    <a:t>שחיתות ציבורית</a:t>
                  </a:r>
                  <a:endParaRPr lang="he-IL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4" name="קבוצה 33"/>
                <p:cNvGrpSpPr/>
                <p:nvPr/>
              </p:nvGrpSpPr>
              <p:grpSpPr>
                <a:xfrm>
                  <a:off x="-78230" y="1201782"/>
                  <a:ext cx="12070079" cy="2253449"/>
                  <a:chOff x="14069" y="3843501"/>
                  <a:chExt cx="12070079" cy="1474013"/>
                </a:xfrm>
              </p:grpSpPr>
              <p:sp>
                <p:nvSpPr>
                  <p:cNvPr id="35" name="אליפסה 34"/>
                  <p:cNvSpPr/>
                  <p:nvPr/>
                </p:nvSpPr>
                <p:spPr>
                  <a:xfrm>
                    <a:off x="14069" y="3843501"/>
                    <a:ext cx="12070079" cy="1474013"/>
                  </a:xfrm>
                  <a:prstGeom prst="ellipse">
                    <a:avLst/>
                  </a:prstGeom>
                  <a:noFill/>
                  <a:ln w="76200"/>
                  <a:scene3d>
                    <a:camera prst="orthographicFront">
                      <a:rot lat="3300001" lon="10799999" rev="10799999"/>
                    </a:camera>
                    <a:lightRig rig="threePt" dir="t"/>
                  </a:scene3d>
                  <a:sp3d>
                    <a:bevelT w="190500" h="165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36" name="מלבן 35"/>
                  <p:cNvSpPr/>
                  <p:nvPr/>
                </p:nvSpPr>
                <p:spPr>
                  <a:xfrm>
                    <a:off x="3981006" y="4204930"/>
                    <a:ext cx="4172937" cy="342246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prstTxWarp prst="textArchUp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he-IL" sz="28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העמקה </a:t>
                    </a:r>
                    <a:r>
                      <a:rPr lang="he-IL" sz="28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אינטגרטיבית</a:t>
                    </a:r>
                    <a:endParaRPr lang="he-IL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7" name="פחית 36"/>
                <p:cNvSpPr/>
                <p:nvPr/>
              </p:nvSpPr>
              <p:spPr>
                <a:xfrm>
                  <a:off x="3082746" y="1953703"/>
                  <a:ext cx="1428096" cy="39977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he-IL" sz="1600" b="1" dirty="0" err="1" smtClean="0">
                      <a:solidFill>
                        <a:schemeClr val="tx1"/>
                      </a:solidFill>
                    </a:rPr>
                    <a:t>יו"ע</a:t>
                  </a:r>
                  <a:r>
                    <a:rPr lang="he-IL" sz="1600" b="1" dirty="0" smtClean="0">
                      <a:solidFill>
                        <a:schemeClr val="tx1"/>
                      </a:solidFill>
                    </a:rPr>
                    <a:t> תקשורת</a:t>
                  </a:r>
                  <a:endParaRPr lang="he-IL" sz="16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פחית 29"/>
                <p:cNvSpPr/>
                <p:nvPr/>
              </p:nvSpPr>
              <p:spPr>
                <a:xfrm>
                  <a:off x="3082746" y="2323823"/>
                  <a:ext cx="1419389" cy="399774"/>
                </a:xfrm>
                <a:prstGeom prst="ca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b" anchorCtr="0"/>
                <a:lstStyle/>
                <a:p>
                  <a:pPr algn="ctr"/>
                  <a:r>
                    <a:rPr lang="he-IL" sz="1600" b="1" dirty="0" err="1" smtClean="0">
                      <a:solidFill>
                        <a:schemeClr val="tx1"/>
                      </a:solidFill>
                    </a:rPr>
                    <a:t>יו"ע</a:t>
                  </a:r>
                  <a:r>
                    <a:rPr lang="he-IL" sz="1600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he-IL" sz="1600" b="1" dirty="0" err="1" smtClean="0">
                      <a:solidFill>
                        <a:schemeClr val="tx1"/>
                      </a:solidFill>
                    </a:rPr>
                    <a:t>דבל"א</a:t>
                  </a:r>
                  <a:endParaRPr lang="he-IL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1" name="מלבן 40"/>
              <p:cNvSpPr/>
              <p:nvPr/>
            </p:nvSpPr>
            <p:spPr>
              <a:xfrm>
                <a:off x="3872867" y="2103501"/>
                <a:ext cx="4172937" cy="5232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he-IL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וסיורים ממוקדים</a:t>
                </a:r>
                <a:endParaRPr lang="he-IL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0" name="פחית 49"/>
            <p:cNvSpPr/>
            <p:nvPr/>
          </p:nvSpPr>
          <p:spPr>
            <a:xfrm>
              <a:off x="719429" y="1888388"/>
              <a:ext cx="1625664" cy="399774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</a:rPr>
                <a:t>צבא חברה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פחית 50"/>
            <p:cNvSpPr/>
            <p:nvPr/>
          </p:nvSpPr>
          <p:spPr>
            <a:xfrm>
              <a:off x="719430" y="2271571"/>
              <a:ext cx="1621310" cy="399774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b" anchorCtr="0"/>
            <a:lstStyle/>
            <a:p>
              <a:pPr algn="ctr"/>
              <a:r>
                <a:rPr lang="he-IL" sz="1600" b="1" dirty="0" smtClean="0">
                  <a:solidFill>
                    <a:schemeClr val="tx1"/>
                  </a:solidFill>
                </a:rPr>
                <a:t>סייבר</a:t>
              </a:r>
              <a:endParaRPr lang="he-IL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5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טבלה 133"/>
          <p:cNvGraphicFramePr>
            <a:graphicFrameLocks noGrp="1"/>
          </p:cNvGraphicFramePr>
          <p:nvPr>
            <p:extLst/>
          </p:nvPr>
        </p:nvGraphicFramePr>
        <p:xfrm>
          <a:off x="38100" y="1632916"/>
          <a:ext cx="12103100" cy="52250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7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he-IL" b="1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7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הגנה לאומית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715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18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r>
                        <a:rPr lang="he-IL" sz="18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-דיפלומטי</a:t>
                      </a:r>
                      <a:endParaRPr lang="he-IL" sz="18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65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856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תשתית מושגית ובסיס ציוני ערכי</a:t>
                      </a: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/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381000" y="1174472"/>
            <a:ext cx="10363200" cy="338554"/>
            <a:chOff x="381000" y="876300"/>
            <a:chExt cx="10363200" cy="338554"/>
          </a:xfrm>
        </p:grpSpPr>
        <p:sp>
          <p:nvSpPr>
            <p:cNvPr id="6" name="TextBox 5"/>
            <p:cNvSpPr txBox="1"/>
            <p:nvPr/>
          </p:nvSpPr>
          <p:spPr>
            <a:xfrm>
              <a:off x="98171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ספטמבר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877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אוקטובר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24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נובמבר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דצמבר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ינואר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0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פברואר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02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מרץ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אפריל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06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מאי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08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יוני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" y="876300"/>
              <a:ext cx="9271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 smtClean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יולי</a:t>
              </a:r>
              <a:endParaRPr lang="he-IL" sz="1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174064"/>
            <a:ext cx="12103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במכללה לביטחון לאומי – מחזור מ"ו</a:t>
            </a: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056778" y="6128957"/>
            <a:ext cx="4775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87128" y="581906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משפט ציבורי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5" name="מחבר חץ ישר 34"/>
          <p:cNvCxnSpPr/>
          <p:nvPr/>
        </p:nvCxnSpPr>
        <p:spPr>
          <a:xfrm>
            <a:off x="9838203" y="6641781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400053" y="6337436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sz="11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בבטל"ם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7" name="מחבר חץ ישר 36"/>
          <p:cNvCxnSpPr/>
          <p:nvPr/>
        </p:nvCxnSpPr>
        <p:spPr>
          <a:xfrm>
            <a:off x="6729878" y="66625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82328" y="6382353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גישות ואסכולות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>
            <a:off x="6742578" y="6357746"/>
            <a:ext cx="28733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99765" y="6077553"/>
            <a:ext cx="230028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הגיאוגרפיה של </a:t>
            </a:r>
            <a:r>
              <a:rPr lang="he-IL" sz="1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3" name="מחבר חץ ישר 42"/>
          <p:cNvCxnSpPr/>
          <p:nvPr/>
        </p:nvCxnSpPr>
        <p:spPr>
          <a:xfrm>
            <a:off x="8975725" y="194273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7575" y="163838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מחשבה אסטרטגית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45" name="מחבר חץ ישר 44"/>
          <p:cNvCxnSpPr/>
          <p:nvPr/>
        </p:nvCxnSpPr>
        <p:spPr>
          <a:xfrm>
            <a:off x="7156450" y="1981836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/>
          <p:cNvCxnSpPr/>
          <p:nvPr/>
        </p:nvCxnSpPr>
        <p:spPr>
          <a:xfrm>
            <a:off x="6296025" y="198083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57875" y="1676485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גישת העיצוב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6750" y="163893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" name="משושה 52"/>
          <p:cNvSpPr/>
          <p:nvPr/>
        </p:nvSpPr>
        <p:spPr>
          <a:xfrm>
            <a:off x="5760809" y="1683511"/>
            <a:ext cx="447675" cy="367183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שושה 53"/>
          <p:cNvSpPr/>
          <p:nvPr/>
        </p:nvSpPr>
        <p:spPr>
          <a:xfrm>
            <a:off x="4548064" y="1687541"/>
            <a:ext cx="714375" cy="53019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TextBox 47"/>
          <p:cNvSpPr txBox="1"/>
          <p:nvPr/>
        </p:nvSpPr>
        <p:spPr>
          <a:xfrm>
            <a:off x="5632222" y="1646983"/>
            <a:ext cx="70485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מס' 1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45664" y="1637179"/>
            <a:ext cx="806450" cy="577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ביטחונית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38495" y="4516757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צבא - חברה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6" name="אליפסה 65"/>
          <p:cNvSpPr/>
          <p:nvPr/>
        </p:nvSpPr>
        <p:spPr>
          <a:xfrm>
            <a:off x="4345199" y="2400941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גילה אנכית 68"/>
          <p:cNvSpPr/>
          <p:nvPr/>
        </p:nvSpPr>
        <p:spPr>
          <a:xfrm>
            <a:off x="1522330" y="2354031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TextBox 70"/>
          <p:cNvSpPr txBox="1"/>
          <p:nvPr/>
        </p:nvSpPr>
        <p:spPr>
          <a:xfrm>
            <a:off x="8062568" y="2318667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מזה"ת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2" name="מחבר חץ ישר 71"/>
          <p:cNvCxnSpPr/>
          <p:nvPr/>
        </p:nvCxnSpPr>
        <p:spPr>
          <a:xfrm>
            <a:off x="8202268" y="2661567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אליפסה 73"/>
          <p:cNvSpPr/>
          <p:nvPr/>
        </p:nvSpPr>
        <p:spPr>
          <a:xfrm>
            <a:off x="3191743" y="2408070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אליפסה 74"/>
          <p:cNvSpPr/>
          <p:nvPr/>
        </p:nvSpPr>
        <p:spPr>
          <a:xfrm>
            <a:off x="2578448" y="239569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TextBox 67"/>
          <p:cNvSpPr txBox="1"/>
          <p:nvPr/>
        </p:nvSpPr>
        <p:spPr>
          <a:xfrm>
            <a:off x="2528078" y="2421742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900" b="1" dirty="0" err="1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900" b="1" dirty="0" err="1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ט"פ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2" name="מחבר חץ ישר 81"/>
          <p:cNvCxnSpPr/>
          <p:nvPr/>
        </p:nvCxnSpPr>
        <p:spPr>
          <a:xfrm flipV="1">
            <a:off x="6045200" y="3465938"/>
            <a:ext cx="2876550" cy="61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אליפסה 82"/>
          <p:cNvSpPr/>
          <p:nvPr/>
        </p:nvSpPr>
        <p:spPr>
          <a:xfrm>
            <a:off x="6267860" y="3050352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TextBox 83"/>
          <p:cNvSpPr txBox="1"/>
          <p:nvPr/>
        </p:nvSpPr>
        <p:spPr>
          <a:xfrm>
            <a:off x="6758423" y="3139263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 ודיפלומטי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95551" y="3097255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משרד החוץ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4" name="מחבר חץ ישר 93"/>
          <p:cNvCxnSpPr/>
          <p:nvPr/>
        </p:nvCxnSpPr>
        <p:spPr>
          <a:xfrm>
            <a:off x="6916446" y="4143293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151396" y="3767197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כלכלת ישראל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6" name="מחבר חץ ישר 95"/>
          <p:cNvCxnSpPr/>
          <p:nvPr/>
        </p:nvCxnSpPr>
        <p:spPr>
          <a:xfrm>
            <a:off x="4301090" y="4164890"/>
            <a:ext cx="7524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782258" y="3873992"/>
            <a:ext cx="17145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ניתוחי אירוע</a:t>
            </a:r>
            <a:endParaRPr lang="he-IL" sz="1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89249" y="3910018"/>
            <a:ext cx="944563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כלכלה גלובלית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0" name="מגילה אנכית 99"/>
          <p:cNvSpPr/>
          <p:nvPr/>
        </p:nvSpPr>
        <p:spPr>
          <a:xfrm>
            <a:off x="1565094" y="3783978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1" name="TextBox 100"/>
          <p:cNvSpPr txBox="1"/>
          <p:nvPr/>
        </p:nvSpPr>
        <p:spPr>
          <a:xfrm>
            <a:off x="1600200" y="3858999"/>
            <a:ext cx="644525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תקציב המדינה</a:t>
            </a:r>
            <a:endParaRPr lang="he-IL" sz="9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2" name="אליפסה 101"/>
          <p:cNvSpPr/>
          <p:nvPr/>
        </p:nvSpPr>
        <p:spPr>
          <a:xfrm>
            <a:off x="3021308" y="3822818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8" name="TextBox 97"/>
          <p:cNvSpPr txBox="1"/>
          <p:nvPr/>
        </p:nvSpPr>
        <p:spPr>
          <a:xfrm>
            <a:off x="2996407" y="3797417"/>
            <a:ext cx="666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כלכלה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6" name="מחבר חץ ישר 85"/>
          <p:cNvCxnSpPr/>
          <p:nvPr/>
        </p:nvCxnSpPr>
        <p:spPr>
          <a:xfrm flipV="1">
            <a:off x="3757022" y="5007668"/>
            <a:ext cx="4065435" cy="854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634882" y="4677656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חברה ישראלית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4" name="אליפסה 103"/>
          <p:cNvSpPr/>
          <p:nvPr/>
        </p:nvSpPr>
        <p:spPr>
          <a:xfrm>
            <a:off x="4938251" y="4669530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5" name="TextBox 104"/>
          <p:cNvSpPr txBox="1"/>
          <p:nvPr/>
        </p:nvSpPr>
        <p:spPr>
          <a:xfrm>
            <a:off x="4916026" y="4693646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חברה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01087" y="5567133"/>
            <a:ext cx="99695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שחיתות שלטונית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7" name="מחבר חץ ישר 116"/>
          <p:cNvCxnSpPr/>
          <p:nvPr/>
        </p:nvCxnSpPr>
        <p:spPr>
          <a:xfrm>
            <a:off x="9317037" y="5688469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9185514" y="5319322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אבות האומה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9" name="מגילה אנכית 118"/>
          <p:cNvSpPr/>
          <p:nvPr/>
        </p:nvSpPr>
        <p:spPr>
          <a:xfrm>
            <a:off x="8744981" y="5343482"/>
            <a:ext cx="533401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TextBox 119"/>
          <p:cNvSpPr txBox="1"/>
          <p:nvPr/>
        </p:nvSpPr>
        <p:spPr>
          <a:xfrm>
            <a:off x="8711643" y="5426502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בן גוריון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1" name="מגילה אנכית 120"/>
          <p:cNvSpPr/>
          <p:nvPr/>
        </p:nvSpPr>
        <p:spPr>
          <a:xfrm>
            <a:off x="6324909" y="5360706"/>
            <a:ext cx="644525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TextBox 121"/>
          <p:cNvSpPr txBox="1"/>
          <p:nvPr/>
        </p:nvSpPr>
        <p:spPr>
          <a:xfrm>
            <a:off x="6324909" y="5447436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ום עיון בינתחומי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3" name="מגילה אנכית 122"/>
          <p:cNvSpPr/>
          <p:nvPr/>
        </p:nvSpPr>
        <p:spPr>
          <a:xfrm>
            <a:off x="5143134" y="5309113"/>
            <a:ext cx="647699" cy="5160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4" name="TextBox 123"/>
          <p:cNvSpPr txBox="1"/>
          <p:nvPr/>
        </p:nvSpPr>
        <p:spPr>
          <a:xfrm>
            <a:off x="5165359" y="5392800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כנס המכללות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7616635" y="3664565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צפון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8" name="TextBox 127"/>
          <p:cNvSpPr txBox="1"/>
          <p:nvPr/>
        </p:nvSpPr>
        <p:spPr>
          <a:xfrm rot="16200000">
            <a:off x="8809799" y="3664566"/>
            <a:ext cx="3159174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חיפה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9" name="TextBox 128"/>
          <p:cNvSpPr txBox="1"/>
          <p:nvPr/>
        </p:nvSpPr>
        <p:spPr>
          <a:xfrm rot="16200000">
            <a:off x="6691921" y="3659290"/>
            <a:ext cx="31486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5358466" y="3652940"/>
            <a:ext cx="3161322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סיור  דרום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3708906" y="3648476"/>
            <a:ext cx="3170249" cy="27699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ירושלים  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3" name="TextBox 132"/>
          <p:cNvSpPr txBox="1"/>
          <p:nvPr/>
        </p:nvSpPr>
        <p:spPr>
          <a:xfrm rot="16200000">
            <a:off x="673651" y="3650321"/>
            <a:ext cx="3168349" cy="27520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 </a:t>
            </a:r>
            <a:r>
              <a:rPr lang="en-US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תשתיות</a:t>
            </a:r>
            <a:endParaRPr lang="he-IL" sz="1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9" name="מחבר חץ ישר 18"/>
          <p:cNvCxnSpPr/>
          <p:nvPr/>
        </p:nvCxnSpPr>
        <p:spPr>
          <a:xfrm>
            <a:off x="5984646" y="2062481"/>
            <a:ext cx="334" cy="264595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>
            <a:off x="5673381" y="2643779"/>
            <a:ext cx="20637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/>
          <p:cNvCxnSpPr/>
          <p:nvPr/>
        </p:nvCxnSpPr>
        <p:spPr>
          <a:xfrm>
            <a:off x="4938251" y="2217737"/>
            <a:ext cx="374" cy="252691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1693818" y="2418605"/>
            <a:ext cx="5611" cy="292847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87984" y="3196575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ארה"ב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297937" y="2424935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שב"כ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70730" y="2374310"/>
            <a:ext cx="64452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סדנת סייבר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2" name="מחבר חץ ישר 111"/>
          <p:cNvCxnSpPr/>
          <p:nvPr/>
        </p:nvCxnSpPr>
        <p:spPr>
          <a:xfrm>
            <a:off x="3413762" y="2414249"/>
            <a:ext cx="15238" cy="2932828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71222" y="3183833"/>
            <a:ext cx="6858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מזרח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50083" y="2420246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אמ"ן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13" name="מחבר חץ ישר 112"/>
          <p:cNvCxnSpPr/>
          <p:nvPr/>
        </p:nvCxnSpPr>
        <p:spPr>
          <a:xfrm>
            <a:off x="4529884" y="2325725"/>
            <a:ext cx="0" cy="3021352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150742" y="3183833"/>
            <a:ext cx="762000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נאט"ו וא"א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8363" y="2306730"/>
            <a:ext cx="17145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הגנה לאומית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0" name="מלבן 139">
            <a:extLst/>
          </p:cNvPr>
          <p:cNvSpPr/>
          <p:nvPr/>
        </p:nvSpPr>
        <p:spPr>
          <a:xfrm rot="5400000">
            <a:off x="7236119" y="3271002"/>
            <a:ext cx="5279612" cy="2036222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/>
          </a:p>
        </p:txBody>
      </p:sp>
      <p:sp>
        <p:nvSpPr>
          <p:cNvPr id="141" name="מלבן 140">
            <a:extLst/>
          </p:cNvPr>
          <p:cNvSpPr/>
          <p:nvPr/>
        </p:nvSpPr>
        <p:spPr>
          <a:xfrm rot="5400000">
            <a:off x="4713968" y="2693046"/>
            <a:ext cx="5279612" cy="315935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  <p:cxnSp>
        <p:nvCxnSpPr>
          <p:cNvPr id="143" name="מחבר חץ ישר 142"/>
          <p:cNvCxnSpPr/>
          <p:nvPr/>
        </p:nvCxnSpPr>
        <p:spPr>
          <a:xfrm>
            <a:off x="2575481" y="2171459"/>
            <a:ext cx="14351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2435781" y="1616525"/>
            <a:ext cx="1714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אסטרטגיה עסקית ציבורית</a:t>
            </a:r>
            <a:endParaRPr lang="he-IL" sz="1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9" name="אליפסה 108"/>
          <p:cNvSpPr/>
          <p:nvPr/>
        </p:nvSpPr>
        <p:spPr>
          <a:xfrm>
            <a:off x="3787311" y="2418926"/>
            <a:ext cx="546100" cy="3693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4" name="TextBox 113"/>
          <p:cNvSpPr txBox="1"/>
          <p:nvPr/>
        </p:nvSpPr>
        <p:spPr>
          <a:xfrm>
            <a:off x="3719547" y="2428645"/>
            <a:ext cx="66675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מוסד</a:t>
            </a:r>
            <a:endParaRPr lang="he-IL" sz="9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946659" y="2379459"/>
            <a:ext cx="68580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ירדן</a:t>
            </a:r>
            <a:endParaRPr lang="he-IL" sz="105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2" name="מלבן 141">
            <a:extLst/>
          </p:cNvPr>
          <p:cNvSpPr/>
          <p:nvPr/>
        </p:nvSpPr>
        <p:spPr>
          <a:xfrm rot="5400000">
            <a:off x="263621" y="1394683"/>
            <a:ext cx="5255083" cy="5759958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47" grpId="0"/>
      <p:bldP spid="51" grpId="0"/>
      <p:bldP spid="53" grpId="0" animBg="1"/>
      <p:bldP spid="54" grpId="0" animBg="1"/>
      <p:bldP spid="48" grpId="0"/>
      <p:bldP spid="49" grpId="0"/>
      <p:bldP spid="63" grpId="0" animBg="1"/>
      <p:bldP spid="66" grpId="0" animBg="1"/>
      <p:bldP spid="69" grpId="0" animBg="1"/>
      <p:bldP spid="71" grpId="0"/>
      <p:bldP spid="74" grpId="0" animBg="1"/>
      <p:bldP spid="75" grpId="0" animBg="1"/>
      <p:bldP spid="68" grpId="0"/>
      <p:bldP spid="83" grpId="0" animBg="1"/>
      <p:bldP spid="84" grpId="0"/>
      <p:bldP spid="85" grpId="0"/>
      <p:bldP spid="95" grpId="0"/>
      <p:bldP spid="97" grpId="0"/>
      <p:bldP spid="99" grpId="0" animBg="1"/>
      <p:bldP spid="100" grpId="0" animBg="1"/>
      <p:bldP spid="101" grpId="0"/>
      <p:bldP spid="102" grpId="0" animBg="1"/>
      <p:bldP spid="98" grpId="0"/>
      <p:bldP spid="103" grpId="0"/>
      <p:bldP spid="104" grpId="0" animBg="1"/>
      <p:bldP spid="105" grpId="0"/>
      <p:bldP spid="106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79" grpId="0" animBg="1"/>
      <p:bldP spid="73" grpId="0"/>
      <p:bldP spid="70" grpId="0"/>
      <p:bldP spid="80" grpId="0" animBg="1"/>
      <p:bldP spid="67" grpId="0"/>
      <p:bldP spid="81" grpId="0" animBg="1"/>
      <p:bldP spid="65" grpId="0"/>
      <p:bldP spid="140" grpId="0" animBg="1"/>
      <p:bldP spid="141" grpId="0" animBg="1"/>
      <p:bldP spid="144" grpId="0"/>
      <p:bldP spid="109" grpId="0" animBg="1"/>
      <p:bldP spid="114" grpId="0"/>
      <p:bldP spid="108" grpId="0" animBg="1"/>
      <p:bldP spid="1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A927BA-446D-44BF-B13C-042481E0FBF2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85754"/>
              </p:ext>
            </p:extLst>
          </p:nvPr>
        </p:nvGraphicFramePr>
        <p:xfrm>
          <a:off x="1695450" y="2044701"/>
          <a:ext cx="2592388" cy="2357439"/>
        </p:xfrm>
        <a:graphic>
          <a:graphicData uri="http://schemas.openxmlformats.org/drawingml/2006/table">
            <a:tbl>
              <a:tblPr rtl="1"/>
              <a:tblGrid>
                <a:gridCol w="188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 וסיור ארה"ב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סיור מזרח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סדנאות בחירה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8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601" marR="68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25176"/>
              </p:ext>
            </p:extLst>
          </p:nvPr>
        </p:nvGraphicFramePr>
        <p:xfrm>
          <a:off x="4800600" y="1992313"/>
          <a:ext cx="2770188" cy="2941636"/>
        </p:xfrm>
        <a:graphic>
          <a:graphicData uri="http://schemas.openxmlformats.org/drawingml/2006/table">
            <a:tbl>
              <a:tblPr rtl="1"/>
              <a:tblGrid>
                <a:gridCol w="209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הגיאוגרפיה של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גישות ואסכולות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68526" marR="685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מדיני ודיפלומטיה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 ישראלית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52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כלכלת ישראל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משפט ציבורי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9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20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7679" marR="6767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00309"/>
              </p:ext>
            </p:extLst>
          </p:nvPr>
        </p:nvGraphicFramePr>
        <p:xfrm>
          <a:off x="7870826" y="1989138"/>
          <a:ext cx="2689225" cy="1257300"/>
        </p:xfrm>
        <a:graphic>
          <a:graphicData uri="http://schemas.openxmlformats.org/drawingml/2006/table">
            <a:tbl>
              <a:tblPr rtl="1"/>
              <a:tblGrid>
                <a:gridCol w="203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קורס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שש"ס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1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kumimoji="0" lang="he-IL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בבטל"ם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סה"כ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4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62" name="TextBox 13"/>
          <p:cNvSpPr txBox="1">
            <a:spLocks noChangeArrowheads="1"/>
          </p:cNvSpPr>
          <p:nvPr/>
        </p:nvSpPr>
        <p:spPr bwMode="auto">
          <a:xfrm>
            <a:off x="7613651" y="1412875"/>
            <a:ext cx="309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התשתית</a:t>
            </a:r>
          </a:p>
        </p:txBody>
      </p:sp>
      <p:sp>
        <p:nvSpPr>
          <p:cNvPr id="29763" name="TextBox 14"/>
          <p:cNvSpPr txBox="1">
            <a:spLocks noChangeArrowheads="1"/>
          </p:cNvSpPr>
          <p:nvPr/>
        </p:nvSpPr>
        <p:spPr bwMode="auto">
          <a:xfrm>
            <a:off x="5087939" y="140970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הליבה</a:t>
            </a:r>
          </a:p>
        </p:txBody>
      </p:sp>
      <p:sp>
        <p:nvSpPr>
          <p:cNvPr id="29764" name="TextBox 15"/>
          <p:cNvSpPr txBox="1">
            <a:spLocks noChangeArrowheads="1"/>
          </p:cNvSpPr>
          <p:nvPr/>
        </p:nvSpPr>
        <p:spPr bwMode="auto">
          <a:xfrm>
            <a:off x="1416050" y="1412875"/>
            <a:ext cx="349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800" b="1">
                <a:latin typeface="David" panose="020E0502060401010101" pitchFamily="34" charset="-79"/>
                <a:cs typeface="David" panose="020E0502060401010101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 rot="10800000">
            <a:off x="1524000" y="5832476"/>
            <a:ext cx="9144000" cy="105251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2130425" y="6092826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e-IL" sz="1400" b="1" dirty="0">
                <a:latin typeface="David" pitchFamily="34" charset="-79"/>
                <a:cs typeface="David" panose="020E0502060401010101" pitchFamily="34" charset="-79"/>
              </a:rPr>
              <a:t>עבודה שנתית</a:t>
            </a: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  <a:p>
            <a:pPr>
              <a:defRPr/>
            </a:pPr>
            <a:endParaRPr lang="en-US" sz="1400" b="1" dirty="0">
              <a:latin typeface="David" pitchFamily="34" charset="-79"/>
              <a:cs typeface="David" panose="020E0502060401010101" pitchFamily="34" charset="-79"/>
            </a:endParaRPr>
          </a:p>
        </p:txBody>
      </p:sp>
      <p:sp>
        <p:nvSpPr>
          <p:cNvPr id="29767" name="Text Box 90"/>
          <p:cNvSpPr txBox="1">
            <a:spLocks noChangeArrowheads="1"/>
          </p:cNvSpPr>
          <p:nvPr/>
        </p:nvSpPr>
        <p:spPr bwMode="auto">
          <a:xfrm>
            <a:off x="6494464" y="6103939"/>
            <a:ext cx="1220787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סיורי </a:t>
            </a:r>
            <a:r>
              <a:rPr lang="he-IL" altLang="he-IL" sz="1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alt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 בארץ (4)</a:t>
            </a: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129037" y="-19218"/>
            <a:ext cx="58609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תכנית הלימודים האקדמית</a:t>
            </a:r>
            <a: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altLang="he-I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41 </a:t>
            </a:r>
            <a:r>
              <a:rPr lang="he-IL" altLang="he-I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שש"ס)</a:t>
            </a:r>
          </a:p>
        </p:txBody>
      </p:sp>
      <p:sp>
        <p:nvSpPr>
          <p:cNvPr id="29771" name="Text Box 90"/>
          <p:cNvSpPr txBox="1">
            <a:spLocks noChangeArrowheads="1"/>
          </p:cNvSpPr>
          <p:nvPr/>
        </p:nvSpPr>
        <p:spPr bwMode="auto">
          <a:xfrm>
            <a:off x="4908550" y="6103939"/>
            <a:ext cx="1220788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e-IL" altLang="he-IL" sz="1400" b="1">
                <a:latin typeface="David" panose="020E0502060401010101" pitchFamily="34" charset="-79"/>
                <a:cs typeface="David" panose="020E0502060401010101" pitchFamily="34" charset="-79"/>
              </a:rPr>
              <a:t>חשיבה אסטרטגית (5)</a:t>
            </a:r>
            <a:endParaRPr lang="en-US" altLang="he-IL" sz="14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he-IL" sz="14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11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912829"/>
              </p:ext>
            </p:extLst>
          </p:nvPr>
        </p:nvGraphicFramePr>
        <p:xfrm>
          <a:off x="-1" y="994453"/>
          <a:ext cx="12192002" cy="538910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2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12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0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77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455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43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273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קורס\מטלה</a:t>
                      </a: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`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 מטלה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5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ספטמבר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אוקטובר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נובמבר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דצמבר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ינואר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פברואר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מרץ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אפריל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</a:t>
                      </a: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יולי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מטלה פתיחה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3.9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מושגי יסוד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25.10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גיאוגרפיה </a:t>
                      </a:r>
                      <a:r>
                        <a:rPr lang="he-IL" sz="12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זוגות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סיורי </a:t>
                      </a:r>
                      <a:r>
                        <a:rPr lang="he-IL" sz="12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בטל"ם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צפון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יו"ש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ירושלים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גישות ואסכולות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משפט ציבורי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24.1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9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23.1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חברה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אישית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17.4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6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דיפלומטי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14.2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מזרח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קבוצתית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27.5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5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סיור ארה"ב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צוותית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3.7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92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בחירה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29.4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endParaRPr lang="he-IL" sz="1600" dirty="0"/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59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smtClean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2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31.12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/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883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אסטרטגיה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התנסויות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</a:t>
                      </a: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מפקד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8-10.1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התנסות</a:t>
                      </a:r>
                      <a:r>
                        <a:rPr lang="he-IL" sz="12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en-US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20-26.2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סימולציה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868" marR="68868" marT="34434" marB="34434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2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שנתית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עבודה אישית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ציון</a:t>
                      </a:r>
                      <a:endParaRPr lang="en-US" sz="1200" b="1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/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17.3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רפרט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7.5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הגשה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/>
                      <a:endParaRPr lang="en-US" sz="12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8.7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 smtClean="0">
                          <a:effectLst/>
                          <a:latin typeface="David" panose="020E0502060401010101" pitchFamily="34" charset="-79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הצגה</a:t>
                      </a:r>
                      <a:endParaRPr lang="en-US" sz="1200" b="1" dirty="0">
                        <a:effectLst/>
                        <a:latin typeface="David" panose="020E0502060401010101" pitchFamily="34" charset="-79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51651" marR="51651" marT="25826" marB="2582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665330" y="-82600"/>
            <a:ext cx="2852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David" panose="020E0502060401010101" pitchFamily="34" charset="-79"/>
                <a:cs typeface="David" panose="020E0502060401010101" pitchFamily="34" charset="-79"/>
              </a:rPr>
              <a:t>פריסת המטלות</a:t>
            </a:r>
            <a:endParaRPr lang="he-IL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4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143000"/>
            <a:ext cx="9931399" cy="5715000"/>
          </a:xfrm>
        </p:spPr>
        <p:txBody>
          <a:bodyPr rtlCol="1"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ראש השנה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9-11.9.18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חופשת יום כיפור + סוכות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18.9-1.10.18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פגרת עבודות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27.1-7.2.19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אירופה – 3-7.3.19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פורים – 21.3.19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פסח –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21-25.4.19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יום העצמאות – 8-9.5.19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מזרח –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12-16.5.19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חופשת שבועות – 9.6.19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סיור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ארה"ב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-16-24.6.19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טקס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סיום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17.7.19</a:t>
            </a:r>
          </a:p>
          <a:p>
            <a:pPr>
              <a:lnSpc>
                <a:spcPct val="150000"/>
              </a:lnSpc>
              <a:buNone/>
              <a:defRPr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3277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20B8AD-2CC2-4C35-89C1-2D5E3F4F452E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277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247203" y="247156"/>
            <a:ext cx="41905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תאריכים חשובים</a:t>
            </a:r>
          </a:p>
        </p:txBody>
      </p:sp>
    </p:spTree>
    <p:extLst>
      <p:ext uri="{BB962C8B-B14F-4D97-AF65-F5344CB8AC3E}">
        <p14:creationId xmlns:p14="http://schemas.microsoft.com/office/powerpoint/2010/main" val="389864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תוכן 2"/>
          <p:cNvSpPr>
            <a:spLocks noGrp="1"/>
          </p:cNvSpPr>
          <p:nvPr>
            <p:ph idx="1"/>
          </p:nvPr>
        </p:nvSpPr>
        <p:spPr>
          <a:xfrm>
            <a:off x="2855913" y="1125538"/>
            <a:ext cx="6553200" cy="6477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mtClean="0"/>
          </a:p>
        </p:txBody>
      </p:sp>
      <p:sp>
        <p:nvSpPr>
          <p:cNvPr id="4" name="מלבן 3"/>
          <p:cNvSpPr/>
          <p:nvPr/>
        </p:nvSpPr>
        <p:spPr>
          <a:xfrm>
            <a:off x="3863753" y="620782"/>
            <a:ext cx="49952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מחזור </a:t>
            </a:r>
            <a:r>
              <a:rPr lang="he-I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מ"ו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he-I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42 </a:t>
            </a:r>
            <a:r>
              <a:rPr lang="he-I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חניכים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68280"/>
              </p:ext>
            </p:extLst>
          </p:nvPr>
        </p:nvGraphicFramePr>
        <p:xfrm>
          <a:off x="2065338" y="1557339"/>
          <a:ext cx="8135938" cy="47895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כמות ושיוך</a:t>
                      </a:r>
                      <a:r>
                        <a:rPr lang="he-IL" sz="2000" baseline="0" dirty="0" smtClean="0"/>
                        <a:t> ארגוני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חניכים</a:t>
                      </a:r>
                      <a:r>
                        <a:rPr lang="he-IL" sz="2000" baseline="0" dirty="0" smtClean="0"/>
                        <a:t> בינ"ל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5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20 קציני/</a:t>
                      </a:r>
                      <a:r>
                        <a:rPr lang="he-IL" sz="2000" dirty="0" err="1" smtClean="0"/>
                        <a:t>ות</a:t>
                      </a:r>
                      <a:r>
                        <a:rPr lang="he-IL" sz="2000" dirty="0" smtClean="0"/>
                        <a:t> צה"ל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ארה"ב 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3 משטרת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איטליה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משרד ראש</a:t>
                      </a:r>
                      <a:r>
                        <a:rPr lang="he-IL" sz="2000" baseline="0" dirty="0" smtClean="0"/>
                        <a:t> הממשלה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סינגפור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משרד החוץ 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הודו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97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שירות בתי הסוהר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גרמניה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/>
                        <a:t>1 מבקר המדינה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800" dirty="0" smtClean="0"/>
                        <a:t>1 בריטניה</a:t>
                      </a:r>
                      <a:endParaRPr lang="en-US" sz="18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בנק</a:t>
                      </a:r>
                      <a:r>
                        <a:rPr lang="he-IL" sz="2000" baseline="0" dirty="0" smtClean="0"/>
                        <a:t>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קנדה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מנהל מקרקעי ישראל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2 הועדה לאנרגיה אטומית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 1 משרד</a:t>
                      </a:r>
                      <a:r>
                        <a:rPr lang="he-IL" sz="2000" baseline="0" dirty="0" smtClean="0"/>
                        <a:t> הביטחון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82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1 רפא"ל</a:t>
                      </a: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4861" name="Picture 5" descr="מבל חדש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7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51088" y="115889"/>
            <a:ext cx="7772400" cy="966787"/>
          </a:xfrm>
          <a:ln>
            <a:miter lim="800000"/>
            <a:headEnd/>
            <a:tailEnd/>
          </a:ln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he-IL" sz="5400" dirty="0">
                <a:solidFill>
                  <a:schemeClr val="bg1"/>
                </a:solidFill>
                <a:cs typeface="+mn-cs"/>
              </a:rPr>
              <a:t>חלוקה לצוותים</a:t>
            </a:r>
            <a:endParaRPr lang="en-US" sz="5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6867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e-IL" altLang="he-IL" smtClean="0"/>
          </a:p>
        </p:txBody>
      </p:sp>
      <p:pic>
        <p:nvPicPr>
          <p:cNvPr id="36868" name="Picture 2" descr="https://encrypted-tbn0.google.com/images?q=tbn:ANd9GcQCGSWQr92GGcG3OSSo2kVqkqKQLTE5Y0X8ItHzNV5zuzip_9my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12888"/>
            <a:ext cx="82089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4"/>
            <a:ext cx="1328738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070214" y="1554163"/>
            <a:ext cx="7696200" cy="462456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פיזור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משתתפים 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מאותו ארגון בין הצוותים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שני </a:t>
            </a: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צוותים עם בינ"ל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צוותים הטרוגניים: </a:t>
            </a:r>
            <a:endParaRPr lang="he-IL" alt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אנשי צבא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דרגות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אזרחים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מגדר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89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1C73B2-C225-4FC5-8260-A720EF7203F1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789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393907" y="214205"/>
            <a:ext cx="590738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</a:t>
            </a:r>
            <a:r>
              <a:rPr lang="he-IL" altLang="he-IL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לחלוקה לצוותים</a:t>
            </a:r>
            <a:endParaRPr lang="he-IL" altLang="he-IL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896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2</a:t>
            </a:fld>
            <a:endParaRPr lang="he-IL" altLang="he-IL"/>
          </a:p>
        </p:txBody>
      </p:sp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8883"/>
            <a:ext cx="12192000" cy="8122920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231674" y="5086196"/>
            <a:ext cx="3509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ברוכים הבאים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38359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7018"/>
              </p:ext>
            </p:extLst>
          </p:nvPr>
        </p:nvGraphicFramePr>
        <p:xfrm>
          <a:off x="1404938" y="655718"/>
          <a:ext cx="10566399" cy="5942930"/>
        </p:xfrm>
        <a:graphic>
          <a:graphicData uri="http://schemas.openxmlformats.org/drawingml/2006/table">
            <a:tbl>
              <a:tblPr rtl="1"/>
              <a:tblGrid>
                <a:gridCol w="2595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4407">
                <a:tc gridSpan="4">
                  <a:txBody>
                    <a:bodyPr/>
                    <a:lstStyle>
                      <a:lvl1pPr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David" panose="020E0502060401010101" pitchFamily="34" charset="-79"/>
                        </a:defRPr>
                      </a:lvl9pPr>
                    </a:lstStyle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6000" b="1" kern="120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חלוקה לצוותים </a:t>
                      </a:r>
                    </a:p>
                  </a:txBody>
                  <a:tcPr marL="35401" marR="354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1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1 – ערן קמין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2 – רפי</a:t>
                      </a:r>
                      <a:r>
                        <a:rPr lang="he-IL" sz="2000" b="1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שוץ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3 – יהודה </a:t>
                      </a:r>
                      <a:r>
                        <a:rPr lang="he-IL" sz="2000" b="1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יוחננוף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4 – שי פייראייזן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57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Patrick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Lemyre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LTC Seth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MacCutcheon</a:t>
                      </a:r>
                      <a:endParaRPr lang="en-US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מנור ינאי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דרור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פרידלר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197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Klaus Harrer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James Priest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יאיר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נתנס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 אלמוג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37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BRIG Raju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Baijal</a:t>
                      </a:r>
                      <a:endParaRPr lang="en-US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Teng</a:t>
                      </a:r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Shin Fong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גולדשמיט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 לוי (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ז"י</a:t>
                      </a: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07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שחר שפירא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Col Eros </a:t>
                      </a:r>
                      <a:r>
                        <a:rPr lang="en-US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Zaniboni</a:t>
                      </a:r>
                      <a:endParaRPr lang="en-US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חיים טייב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אלמקייס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ענבל דה פז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איציק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כהן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 ישראלי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מירב בריקמן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 לוי (ח"י)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עומר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טישלר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ואך 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רונן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הררי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0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חיים רבן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יגאל חדד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הדס מדמוני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קובי פאר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גלעד בירן 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כליף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607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אליעז לוף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 שפשק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רחל שני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יריב בן-עזרא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254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 ארגוב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לבנה שי לוי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אופיר</a:t>
                      </a:r>
                      <a:r>
                        <a:rPr lang="he-IL" sz="2000" b="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דיין </a:t>
                      </a:r>
                      <a:endParaRPr lang="he-IL" sz="20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אסף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רפלד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8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 </a:t>
                      </a:r>
                      <a:r>
                        <a:rPr lang="he-IL" sz="2000" b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בומנדיל</a:t>
                      </a: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דגנית שי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b="0" dirty="0" smtClean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8915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6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586447" y="1064527"/>
            <a:ext cx="9257212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המטרה: שותפות מלאה בין הכיתה לסגל לצד שיח מקצועי סביב תכנית ותכנים, ניהול 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הממד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החברתי, ומשימות נוספות </a:t>
            </a:r>
          </a:p>
          <a:p>
            <a:pPr lvl="1">
              <a:lnSpc>
                <a:spcPct val="150000"/>
              </a:lnSpc>
            </a:pPr>
            <a:r>
              <a:rPr lang="he-IL" altLang="he-IL" dirty="0">
                <a:latin typeface="David" panose="020E0502060401010101" pitchFamily="34" charset="-79"/>
                <a:cs typeface="David" panose="020E0502060401010101" pitchFamily="34" charset="-79"/>
              </a:rPr>
              <a:t>נשיאות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כיתה – אחד מכל צוות</a:t>
            </a:r>
            <a:endParaRPr lang="en-US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מקליד/ה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צלם</a:t>
            </a:r>
          </a:p>
          <a:p>
            <a:pPr lvl="1">
              <a:lnSpc>
                <a:spcPct val="150000"/>
              </a:lnSpc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גזבר</a:t>
            </a:r>
            <a:endParaRPr lang="he-IL"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US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939" name="מציין מיקום של מספר שקופית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96AB97-14C8-4218-8E4C-5BDC742110E5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39940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59"/>
            <a:ext cx="1328738" cy="155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884658" y="356641"/>
            <a:ext cx="52902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"משתתפים </a:t>
            </a:r>
            <a:r>
              <a:rPr lang="he-IL" alt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נושאי תפקיד"</a:t>
            </a:r>
          </a:p>
        </p:txBody>
      </p:sp>
    </p:spTree>
    <p:extLst>
      <p:ext uri="{BB962C8B-B14F-4D97-AF65-F5344CB8AC3E}">
        <p14:creationId xmlns:p14="http://schemas.microsoft.com/office/powerpoint/2010/main" val="36574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213463" y="1053659"/>
            <a:ext cx="8531397" cy="4471930"/>
          </a:xfrm>
        </p:spPr>
        <p:txBody>
          <a:bodyPr>
            <a:normAutofit/>
          </a:bodyPr>
          <a:lstStyle/>
          <a:p>
            <a:pPr eaLnBrk="1" hangingPunct="1"/>
            <a:endParaRPr lang="en-US" altLang="he-IL" sz="2400" b="1" dirty="0"/>
          </a:p>
          <a:p>
            <a:pPr eaLnBrk="1" hangingPunct="1"/>
            <a:r>
              <a:rPr lang="en-US" alt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Chatham House Rule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הופעה</a:t>
            </a:r>
          </a:p>
          <a:p>
            <a:pPr eaLnBrk="1" hangingPunct="1"/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במליאה/חדרי צוות: 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פלאפונים</a:t>
            </a:r>
            <a:r>
              <a:rPr lang="en-US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מחשבים, שיח, כניסת בכירים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מיקרופונים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איחורים והיעדרויות</a:t>
            </a: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הגשת עבודות</a:t>
            </a:r>
            <a:endParaRPr lang="he-IL" altLang="he-IL" sz="24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/>
            <a:r>
              <a:rPr lang="he-IL" alt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סיורים ונסיעות</a:t>
            </a:r>
          </a:p>
          <a:p>
            <a:pPr eaLnBrk="1" hangingPunct="1"/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פיתוח והעצמה אישית – </a:t>
            </a:r>
            <a:r>
              <a:rPr lang="he-IL" alt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מנטורינג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alt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קאוצ'ינג</a:t>
            </a:r>
            <a:r>
              <a:rPr lang="he-IL" alt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אימון גופני, העברת מסר וכיד הדמיון</a:t>
            </a:r>
            <a:endParaRPr lang="en-US" alt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he-IL" sz="3200" dirty="0" smtClean="0"/>
          </a:p>
          <a:p>
            <a:pPr eaLnBrk="1" hangingPunct="1"/>
            <a:endParaRPr lang="en-US" altLang="he-IL" sz="3200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40039" y="5661026"/>
            <a:ext cx="70310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אנא כבדו את "האכסניה" ואת מעמדכם כלומדים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0965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1" y="1928814"/>
            <a:ext cx="260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5129439" y="345773"/>
            <a:ext cx="20008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קוד </a:t>
            </a:r>
            <a:r>
              <a:rPr lang="he-IL" altLang="he-IL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altLang="he-IL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60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מציין מיקום של מספר שקופית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D499C9-6A4A-4B44-944E-94EDE339031E}" type="slidenum">
              <a:rPr altLang="he-IL" smtClean="0">
                <a:solidFill>
                  <a:srgbClr val="9D8F8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23</a:t>
            </a:fld>
            <a:endParaRPr altLang="he-IL" smtClean="0">
              <a:solidFill>
                <a:srgbClr val="9D8F8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1524000" y="-10001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he-IL" altLang="he-IL" sz="32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שבוע </a:t>
            </a:r>
            <a:r>
              <a:rPr lang="he-IL" altLang="he-IL" sz="32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במכללה </a:t>
            </a:r>
            <a:r>
              <a:rPr lang="he-IL" altLang="he-IL" sz="32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לביטחון לאומי</a:t>
            </a:r>
          </a:p>
        </p:txBody>
      </p:sp>
      <p:sp>
        <p:nvSpPr>
          <p:cNvPr id="64516" name="TextBox 1"/>
          <p:cNvSpPr txBox="1">
            <a:spLocks noChangeArrowheads="1"/>
          </p:cNvSpPr>
          <p:nvPr/>
        </p:nvSpPr>
        <p:spPr bwMode="auto">
          <a:xfrm>
            <a:off x="4872038" y="2133600"/>
            <a:ext cx="5795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10634"/>
              </p:ext>
            </p:extLst>
          </p:nvPr>
        </p:nvGraphicFramePr>
        <p:xfrm>
          <a:off x="1524000" y="990600"/>
          <a:ext cx="9144000" cy="33998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9979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r>
                        <a:rPr lang="he-IL" sz="24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יום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ד'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ה'</a:t>
                      </a:r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97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08:30-10:00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he-IL" sz="20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למידה עצמאית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1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97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2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97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3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979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שעת צוות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4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01800" y="5001773"/>
            <a:ext cx="9690100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השבוע העקרוני – בשבועות של תרגילים / סיורים / סדנאות יפורסם לו"ז בהתאמה.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ימי למידה עצמית יתקיימו בימי חמישי עד חנוכה ובימי ראשון החל מחנוכה ועד סוף השנה.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בשבועות של תרגילים / סיורים / סדנאות לא יתקיימו ימי למידה עצמית.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בעונת הליבה ימי שני יתקיימו באוניברסיטה.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4892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מציין מיקום של מספר שקופית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5947EB-6027-402B-ABEE-2029F850856E}" type="slidenum">
              <a:rPr altLang="he-IL" smtClean="0">
                <a:solidFill>
                  <a:srgbClr val="9D8F8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24</a:t>
            </a:fld>
            <a:endParaRPr altLang="he-IL" smtClean="0">
              <a:solidFill>
                <a:srgbClr val="9D8F8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1524000" y="-10001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he-IL" altLang="he-IL" sz="3200" b="1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שבוע הפתיחה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4872038" y="2133600"/>
            <a:ext cx="5795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17872"/>
              </p:ext>
            </p:extLst>
          </p:nvPr>
        </p:nvGraphicFramePr>
        <p:xfrm>
          <a:off x="0" y="1013588"/>
          <a:ext cx="12014200" cy="55485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20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  <a:r>
                        <a:rPr lang="he-IL" sz="16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/ יום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 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3/9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4/9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ד'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5/9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ה'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6/9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14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08:30-10:00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שיחת פתיחה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מפקד המכללות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הכלכלה והחברה הישראלית / מפגש עם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פרופ' מנואל טרכטנברג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סוגיות של זהות / מפגש עם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א"ב יהושע</a:t>
                      </a: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הצגת צירי הלימוד </a:t>
                      </a:r>
                      <a:r>
                        <a:rPr lang="he-IL" sz="1600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במב"ל</a:t>
                      </a: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- מדריכים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59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שיחת פתיחה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מד"ר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ביטחון לאומי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מצפן וחזון לאומי / מפגש עם יו"ר האופוזיציה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ח"כ ציפי לבני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גורמי היסוד בבסיס תפיסת הביטחון הלאומי / 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אלוף במיל' יעקב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עמידרור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מפגש עם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שר האוצר מר משה כחלון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706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יצירתיות בניהול בינלאומי במציאות משתנה -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רון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פרושאור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ביטחון לאומי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-</a:t>
                      </a: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תפיסות בביטחון לאומי / מפגש עם השר לשעבר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דן מרידור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צבא – כלכלה – חברה / מפגש עם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סמי פרץ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"מניסיונם של בוגרים" </a:t>
                      </a:r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אל"ם שמואל בן עזרא</a:t>
                      </a:r>
                    </a:p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06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מפגש צוותי</a:t>
                      </a:r>
                    </a:p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ביטחון לאומי - החברה הישראלית / מפגש עם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ד"ר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יועז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הנדל</a:t>
                      </a:r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ערכי מדינת ישראל / 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מר אריה ברנע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706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17:00-20:00</a:t>
                      </a:r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ערב פתיחת שנה במכללות</a:t>
                      </a:r>
                      <a:endParaRPr lang="he-IL" sz="16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28" marB="4572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1200" cy="83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991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1986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4D8417-EEBD-48CE-8571-8E42CA660B9B}" type="slidenum">
              <a:rPr lang="he-IL" altLang="he-IL" sz="1200">
                <a:solidFill>
                  <a:srgbClr val="045C75"/>
                </a:solidFill>
                <a:latin typeface="Arial" panose="020B0604020202020204" pitchFamily="34" charset="0"/>
                <a:cs typeface="David" panose="020E0502060401010101" pitchFamily="34" charset="-79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he-IL" altLang="he-IL" sz="1200">
              <a:solidFill>
                <a:srgbClr val="045C75"/>
              </a:solidFill>
              <a:latin typeface="Arial" panose="020B0604020202020204" pitchFamily="34" charset="0"/>
              <a:cs typeface="David" panose="020E0502060401010101" pitchFamily="34" charset="-79"/>
            </a:endParaRPr>
          </a:p>
        </p:txBody>
      </p:sp>
      <p:pic>
        <p:nvPicPr>
          <p:cNvPr id="41987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5640923" y="5346739"/>
            <a:ext cx="554510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בהצלחה לכולנו</a:t>
            </a:r>
            <a:r>
              <a:rPr lang="he-IL" altLang="he-IL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!!</a:t>
            </a:r>
            <a:endParaRPr lang="he-IL" altLang="he-IL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475"/>
            <a:ext cx="2390775" cy="19145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1" y="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09F5-4B33-477B-BD14-66E1E382048F}" type="slidenum">
              <a:rPr lang="he-IL" altLang="he-IL" smtClean="0"/>
              <a:pPr>
                <a:defRPr/>
              </a:pPr>
              <a:t>3</a:t>
            </a:fld>
            <a:endParaRPr lang="he-IL" alt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992313" y="341313"/>
            <a:ext cx="8229600" cy="1143000"/>
          </a:xfrm>
        </p:spPr>
        <p:txBody>
          <a:bodyPr rtlCol="1">
            <a:normAutofit/>
          </a:bodyPr>
          <a:lstStyle/>
          <a:p>
            <a:pPr algn="ctr">
              <a:defRPr/>
            </a:pPr>
            <a:r>
              <a:rPr lang="he-IL" sz="6000" b="1" dirty="0">
                <a:solidFill>
                  <a:srgbClr val="0070C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על מה נדבר?</a:t>
            </a:r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5375275" y="1989138"/>
            <a:ext cx="5043488" cy="4214812"/>
          </a:xfrm>
        </p:spPr>
        <p:txBody>
          <a:bodyPr rtlCol="1">
            <a:normAutofit/>
          </a:bodyPr>
          <a:lstStyle/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המכללה לביטחון לאומי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תוכנית הלימודים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עונות המב"ל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המשתתפים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defRPr/>
            </a:pPr>
            <a:r>
              <a:rPr lang="he-IL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ההתנהגות</a:t>
            </a: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14350" indent="-51435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74320" indent="-274320">
              <a:lnSpc>
                <a:spcPct val="150000"/>
              </a:lnSpc>
              <a:buClr>
                <a:schemeClr val="bg1"/>
              </a:buClr>
              <a:buFont typeface="Wingdings 2"/>
              <a:buChar char=""/>
              <a:defRPr/>
            </a:pPr>
            <a:endParaRPr lang="he-IL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461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1857375"/>
            <a:ext cx="24288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96" y="0"/>
            <a:ext cx="12848641" cy="6858000"/>
          </a:xfrm>
          <a:prstGeom prst="rect">
            <a:avLst/>
          </a:prstGeom>
        </p:spPr>
      </p:pic>
      <p:sp>
        <p:nvSpPr>
          <p:cNvPr id="20483" name="Shape 88"/>
          <p:cNvSpPr>
            <a:spLocks noGrp="1"/>
          </p:cNvSpPr>
          <p:nvPr>
            <p:ph type="body" sz="half" idx="4294967295"/>
          </p:nvPr>
        </p:nvSpPr>
        <p:spPr>
          <a:xfrm>
            <a:off x="527050" y="1168304"/>
            <a:ext cx="11025050" cy="18891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altLang="he-IL" sz="4400" b="1" dirty="0" smtClean="0">
                <a:solidFill>
                  <a:schemeClr val="bg1"/>
                </a:solidFill>
              </a:rPr>
              <a:t>	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המכללה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לביטחון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לאומי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היא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המוסד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הממלכתי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הגבוה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במדינה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המכשיר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הסגל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הבכיר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בצה"ל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במערכות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והממשל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לתפקידי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פיקוד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וניהול</a:t>
            </a:r>
            <a:r>
              <a:rPr alt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32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>
              <a:spcBef>
                <a:spcPts val="375"/>
              </a:spcBef>
              <a:buNone/>
            </a:pP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החלטת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ממשלת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מה-</a:t>
            </a:r>
            <a:r>
              <a:rPr alt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alt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במאי</a:t>
            </a:r>
            <a:r>
              <a:rPr alt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1976</a:t>
            </a:r>
          </a:p>
        </p:txBody>
      </p:sp>
      <p:pic>
        <p:nvPicPr>
          <p:cNvPr id="20484" name="מבל חדש.jpg" descr="מבל חד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5578014" y="173402"/>
            <a:ext cx="176843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</a:p>
        </p:txBody>
      </p:sp>
    </p:spTree>
    <p:extLst>
      <p:ext uri="{BB962C8B-B14F-4D97-AF65-F5344CB8AC3E}">
        <p14:creationId xmlns:p14="http://schemas.microsoft.com/office/powerpoint/2010/main" val="2198793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03"/>
          <p:cNvSpPr>
            <a:spLocks noChangeArrowheads="1"/>
          </p:cNvSpPr>
          <p:nvPr/>
        </p:nvSpPr>
        <p:spPr bwMode="auto">
          <a:xfrm>
            <a:off x="4546600" y="1412876"/>
            <a:ext cx="7531099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לימוד ופיתוח כלי חשיבה, ניתוח, הבנת תהליכים והובלתם ברמה האסטרטגית,  כך שיאפשרו התמודדות עם אתגרים מורכבים בתחומי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הבטל”ם</a:t>
            </a:r>
            <a:endParaRPr lang="he-IL" altLang="he-IL" sz="24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</a:pPr>
            <a:endParaRPr lang="he-IL" altLang="he-IL" sz="2400" b="1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400" b="1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הקניית 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ידע - על הביטחון הלאומי הישראלי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ומימדיו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- ע"י לימוד ומחקר של מרכיבי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הבטל"ם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</a:p>
          <a:p>
            <a:pPr algn="r" rtl="1" eaLnBrk="1" hangingPunct="1">
              <a:lnSpc>
                <a:spcPct val="150000"/>
              </a:lnSpc>
              <a:buSzPct val="100000"/>
            </a:pP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ניתוח קשרי הגומלין בין ממדי </a:t>
            </a:r>
            <a:r>
              <a:rPr lang="he-IL" altLang="he-IL" sz="2400" b="1" dirty="0" err="1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הבטל״ם</a:t>
            </a:r>
            <a:r>
              <a:rPr lang="he-IL" altLang="he-IL" sz="2400" b="1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השונים </a:t>
            </a:r>
            <a: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400" b="1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4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800" b="1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557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9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3791744" y="374776"/>
            <a:ext cx="48109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מטרות שנת הלימודים</a:t>
            </a:r>
          </a:p>
        </p:txBody>
      </p:sp>
      <p:pic>
        <p:nvPicPr>
          <p:cNvPr id="7" name="מציין מיקום תמונה 4" descr="תקריב של ספרים על מדפים עם ספרים נוספים מטושטשים בקידמה וברקע" title="תמונה לדוגמה"/>
          <p:cNvPicPr>
            <a:picLocks noChangeAspect="1"/>
          </p:cNvPicPr>
          <p:nvPr/>
        </p:nvPicPr>
        <p:blipFill>
          <a:blip r:embed="rId3"/>
          <a:srcRect l="3155" r="3155"/>
          <a:stretch>
            <a:fillRect/>
          </a:stretch>
        </p:blipFill>
        <p:spPr>
          <a:xfrm>
            <a:off x="270874" y="2227580"/>
            <a:ext cx="4041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105"/>
          <p:cNvSpPr>
            <a:spLocks noGrp="1"/>
          </p:cNvSpPr>
          <p:nvPr>
            <p:ph type="body" sz="half" idx="4294967295"/>
          </p:nvPr>
        </p:nvSpPr>
        <p:spPr>
          <a:xfrm>
            <a:off x="3791974" y="827014"/>
            <a:ext cx="7828526" cy="2731144"/>
          </a:xfrm>
        </p:spPr>
        <p:txBody>
          <a:bodyPr>
            <a:noAutofit/>
          </a:bodyPr>
          <a:lstStyle/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הקורס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היוקרתי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והבכיר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ביותר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במדינת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להכשרת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קורס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ללימודי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הביטחון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הלאומי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מדינת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ישראל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המאפשר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העמקה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באמצעות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חשיפה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לתכנים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מקנה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גם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תואר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MA </a:t>
            </a: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קבוצת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ייחודית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defTabSz="568325">
              <a:lnSpc>
                <a:spcPct val="170000"/>
              </a:lnSpc>
              <a:spcBef>
                <a:spcPts val="300"/>
              </a:spcBef>
            </a:pP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שיטות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מותאמות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ללימודי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בדגש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למידה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חווייתית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באמצעות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סיורים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בארץ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ובחו"ל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ומפגש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עם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נושאי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משרה</a:t>
            </a:r>
            <a:r>
              <a:rPr alt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בכירים</a:t>
            </a:r>
            <a:endParaRPr alt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579" name="Shape 108"/>
          <p:cNvSpPr>
            <a:spLocks noChangeArrowheads="1"/>
          </p:cNvSpPr>
          <p:nvPr/>
        </p:nvSpPr>
        <p:spPr bwMode="auto">
          <a:xfrm>
            <a:off x="1168400" y="5479979"/>
            <a:ext cx="10452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75"/>
              </a:spcBef>
              <a:buSzPct val="95000"/>
            </a:pPr>
            <a:r>
              <a:rPr lang="he-IL" altLang="he-IL" sz="2000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תכנית </a:t>
            </a:r>
            <a:r>
              <a:rPr lang="he-IL" altLang="he-IL" sz="20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רצינית מושקעת, מגוונת ועמוסה באופן משמעותי, הרבה יותר מלימודי תואר שני רגיל, הדורשת רצינות והשקעה לאורך כל </a:t>
            </a:r>
            <a:r>
              <a:rPr lang="he-IL" altLang="he-IL" sz="2000" dirty="0" smtClean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השנה</a:t>
            </a:r>
            <a:endParaRPr lang="he-IL" altLang="he-IL" sz="2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580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3791974" y="57573"/>
            <a:ext cx="484459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מייחד את המב"ל?</a:t>
            </a:r>
          </a:p>
        </p:txBody>
      </p:sp>
      <p:sp>
        <p:nvSpPr>
          <p:cNvPr id="8" name="מלבן 7"/>
          <p:cNvSpPr/>
          <p:nvPr/>
        </p:nvSpPr>
        <p:spPr>
          <a:xfrm>
            <a:off x="4199778" y="4710538"/>
            <a:ext cx="438934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משמעויות מרכזיות: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297"/>
            <a:ext cx="4213371" cy="31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9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10"/>
          <p:cNvSpPr>
            <a:spLocks noGrp="1"/>
          </p:cNvSpPr>
          <p:nvPr>
            <p:ph type="body" idx="4294967295"/>
          </p:nvPr>
        </p:nvSpPr>
        <p:spPr>
          <a:xfrm>
            <a:off x="849086" y="1316401"/>
            <a:ext cx="10861630" cy="52752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בינתחומית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בשיטות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סימולציות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ימי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עיון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גיוון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במרחבי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הלימוד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פרונטאלי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לימודי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מליאה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צוותי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שונות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רבה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בין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המשתתפים</a:t>
            </a:r>
            <a:r>
              <a:rPr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כמשאב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שותפות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גמישות ורלוונטיות למציאות המשתנה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הובלת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תחומי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לימוד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ידי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המשתתפים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חברתית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כמרכיב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עוצמה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70000"/>
              </a:lnSpc>
              <a:spcBef>
                <a:spcPts val="375"/>
              </a:spcBef>
            </a:pP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סובלנות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פתיחות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שאר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רוח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ונועזות</a:t>
            </a:r>
            <a:r>
              <a:rPr alt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alt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אינטלקטואלית</a:t>
            </a:r>
            <a:endParaRPr alt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603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370655" y="356098"/>
            <a:ext cx="368722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עקרונות הלמידה</a:t>
            </a:r>
          </a:p>
        </p:txBody>
      </p:sp>
    </p:spTree>
    <p:extLst>
      <p:ext uri="{BB962C8B-B14F-4D97-AF65-F5344CB8AC3E}">
        <p14:creationId xmlns:p14="http://schemas.microsoft.com/office/powerpoint/2010/main" val="77489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תוכן 2"/>
          <p:cNvSpPr txBox="1">
            <a:spLocks/>
          </p:cNvSpPr>
          <p:nvPr/>
        </p:nvSpPr>
        <p:spPr bwMode="auto">
          <a:xfrm>
            <a:off x="3248297" y="1125538"/>
            <a:ext cx="8509000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מסלול בוגר </a:t>
            </a:r>
            <a:r>
              <a:rPr lang="he-IL" alt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מסלול </a:t>
            </a:r>
            <a:r>
              <a:rPr lang="he-IL" alt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ובוגר תואר שני מדעי המדינה 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מסלול </a:t>
            </a:r>
            <a:r>
              <a:rPr lang="he-IL" alt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מחקרי – עם תזה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מסלול </a:t>
            </a:r>
            <a:r>
              <a:rPr lang="he-IL" alt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alt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ייחודי – "תפור למידות מיוחדות"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7651" name="מבל חדש.jpg" descr="מבל חד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4561187" y="1"/>
            <a:ext cx="33409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מסלולי הלימוד</a:t>
            </a:r>
            <a:endParaRPr lang="he-IL" altLang="he-IL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5074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תוכן 2"/>
          <p:cNvSpPr txBox="1">
            <a:spLocks/>
          </p:cNvSpPr>
          <p:nvPr/>
        </p:nvSpPr>
        <p:spPr bwMode="auto">
          <a:xfrm>
            <a:off x="5921376" y="1522414"/>
            <a:ext cx="5832475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algn="r" defTabSz="685800" rtl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r" defTabSz="685800" rtl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פיתוח ידע דרך חקר סוגיה בהקשרי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הבטל"ם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יתרון הכותב והשפעת תוצריו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מענה לצורך ארגוני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אמיתי</a:t>
            </a: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בהקשרי </a:t>
            </a:r>
            <a:r>
              <a:rPr lang="he-IL" alt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מתודולוגיה, פיתוח יכולות כתיבה ומחקר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תהליכי אישור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יום עבודות שנתיות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חשיבות לתהליך נכון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"דב הצפון"</a:t>
            </a:r>
            <a:endParaRPr lang="he-IL" alt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תזה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לא לדחות!</a:t>
            </a:r>
          </a:p>
          <a:p>
            <a:pPr eaLnBrk="1" hangingPunct="1"/>
            <a:endParaRPr lang="he-IL" altLang="he-IL" sz="2000" dirty="0">
              <a:cs typeface="Arial" panose="020B0604020202020204" pitchFamily="34" charset="0"/>
            </a:endParaRPr>
          </a:p>
        </p:txBody>
      </p:sp>
      <p:pic>
        <p:nvPicPr>
          <p:cNvPr id="28675" name="Picture 10" descr="https://encrypted-tbn0.google.com/images?q=tbn:ANd9GcSiDETZSl_dsMXUC0mQHhMyJmAcfwfJGaCDBQtAinPjitEaipqdt4cQEk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844675"/>
            <a:ext cx="243363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https://encrypted-tbn3.google.com/images?q=tbn:ANd9GcS9xCHH6Yenj_5pbr3s9q8Zsjay0oFhr1wcE4YVB8wLcKpz5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84525"/>
            <a:ext cx="30305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מבל חדש.jpg" descr="מבל חד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4613078" y="147271"/>
            <a:ext cx="327044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he-IL" altLang="he-IL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עבודה שנתית</a:t>
            </a:r>
          </a:p>
        </p:txBody>
      </p:sp>
    </p:spTree>
    <p:extLst>
      <p:ext uri="{BB962C8B-B14F-4D97-AF65-F5344CB8AC3E}">
        <p14:creationId xmlns:p14="http://schemas.microsoft.com/office/powerpoint/2010/main" val="5599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7994</TotalTime>
  <Words>1323</Words>
  <Application>Microsoft Office PowerPoint</Application>
  <PresentationFormat>מסך רחב</PresentationFormat>
  <Paragraphs>476</Paragraphs>
  <Slides>25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David</vt:lpstr>
      <vt:lpstr>Tahoma</vt:lpstr>
      <vt:lpstr>Times New Roman</vt:lpstr>
      <vt:lpstr>Wingdings</vt:lpstr>
      <vt:lpstr>Wingdings 2</vt:lpstr>
      <vt:lpstr>ערכת נושא Office</vt:lpstr>
      <vt:lpstr>המכללה לביטחון לאומי</vt:lpstr>
      <vt:lpstr>מצגת של PowerPoint‏</vt:lpstr>
      <vt:lpstr>על מה נדבר?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חלוקה לצוותים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u23920</cp:lastModifiedBy>
  <cp:revision>92</cp:revision>
  <cp:lastPrinted>2017-08-27T15:18:28Z</cp:lastPrinted>
  <dcterms:created xsi:type="dcterms:W3CDTF">2017-08-17T05:53:13Z</dcterms:created>
  <dcterms:modified xsi:type="dcterms:W3CDTF">2019-08-20T04:36:09Z</dcterms:modified>
</cp:coreProperties>
</file>