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80" r:id="rId2"/>
    <p:sldId id="292" r:id="rId3"/>
    <p:sldId id="281" r:id="rId4"/>
    <p:sldId id="282" r:id="rId5"/>
    <p:sldId id="285" r:id="rId6"/>
    <p:sldId id="286" r:id="rId7"/>
    <p:sldId id="287" r:id="rId8"/>
    <p:sldId id="289" r:id="rId9"/>
    <p:sldId id="290" r:id="rId10"/>
    <p:sldId id="293" r:id="rId11"/>
    <p:sldId id="294" r:id="rId12"/>
    <p:sldId id="295" r:id="rId13"/>
    <p:sldId id="268" r:id="rId14"/>
    <p:sldId id="291" r:id="rId15"/>
    <p:sldId id="269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475" indent="-28892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887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242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597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DA927D5-A1A3-4C68-AC08-D874CE88244A}" type="slidenum">
              <a:rPr lang="he-IL" altLang="he-IL" smtClean="0"/>
              <a:pPr algn="l">
                <a:spcBef>
                  <a:spcPct val="0"/>
                </a:spcBef>
              </a:pPr>
              <a:t>14</a:t>
            </a:fld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477368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3584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E4116F-B3B9-4F23-AC4B-983576930642}" type="slidenum">
              <a:rPr lang="he-IL" altLang="he-IL" smtClean="0"/>
              <a:pPr/>
              <a:t>17</a:t>
            </a:fld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50849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728E181-96D3-4DD0-BEB9-E229D301C9B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3937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F10F-C273-4D34-BF76-C17641440749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Users\mabal\Desktop\מב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70176" y="404664"/>
            <a:ext cx="7851648" cy="2592288"/>
          </a:xfrm>
          <a:ln>
            <a:miter lim="800000"/>
            <a:headEnd/>
            <a:tailEnd/>
          </a:ln>
          <a:extLst/>
        </p:spPr>
        <p:txBody>
          <a:bodyPr rtlCol="1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he-IL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המכללה לביטחון לאומי</a:t>
            </a:r>
            <a:endParaRPr lang="he-IL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340" name="כותרת משנה 2"/>
          <p:cNvSpPr>
            <a:spLocks noGrp="1"/>
          </p:cNvSpPr>
          <p:nvPr>
            <p:ph type="subTitle" idx="1"/>
          </p:nvPr>
        </p:nvSpPr>
        <p:spPr>
          <a:xfrm>
            <a:off x="2170176" y="4268688"/>
            <a:ext cx="7854950" cy="1752600"/>
          </a:xfrm>
          <a:extLst/>
        </p:spPr>
        <p:txBody>
          <a:bodyPr rtlCol="1">
            <a:normAutofit/>
          </a:bodyPr>
          <a:lstStyle/>
          <a:p>
            <a:pPr>
              <a:defRPr/>
            </a:pPr>
            <a:r>
              <a:rPr lang="he-I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מחזור </a:t>
            </a:r>
            <a:r>
              <a:rPr lang="he-IL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מ"ו </a:t>
            </a:r>
            <a:endParaRPr lang="he-IL" altLang="he-IL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89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מלבן 38"/>
          <p:cNvSpPr/>
          <p:nvPr/>
        </p:nvSpPr>
        <p:spPr>
          <a:xfrm>
            <a:off x="2625616" y="-116538"/>
            <a:ext cx="6662401" cy="646331"/>
          </a:xfrm>
          <a:prstGeom prst="rect">
            <a:avLst/>
          </a:prstGeom>
          <a:noFill/>
          <a:scene3d>
            <a:camera prst="orthographicFront">
              <a:rot lat="2100000" lon="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הגיון מסדר שנת לימודים </a:t>
            </a:r>
            <a:r>
              <a:rPr lang="he-IL" sz="3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מב"ל</a:t>
            </a:r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מ"ו</a:t>
            </a:r>
            <a:endParaRPr lang="he-IL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1" y="4728754"/>
            <a:ext cx="12070080" cy="2216462"/>
            <a:chOff x="1" y="4728754"/>
            <a:chExt cx="12070080" cy="2216462"/>
          </a:xfrm>
        </p:grpSpPr>
        <p:grpSp>
          <p:nvGrpSpPr>
            <p:cNvPr id="2" name="קבוצה 1"/>
            <p:cNvGrpSpPr/>
            <p:nvPr/>
          </p:nvGrpSpPr>
          <p:grpSpPr>
            <a:xfrm>
              <a:off x="1" y="4728754"/>
              <a:ext cx="12070080" cy="2129246"/>
              <a:chOff x="1" y="4728754"/>
              <a:chExt cx="12070080" cy="2129246"/>
            </a:xfrm>
          </p:grpSpPr>
          <p:sp>
            <p:nvSpPr>
              <p:cNvPr id="9" name="אליפסה 8"/>
              <p:cNvSpPr/>
              <p:nvPr/>
            </p:nvSpPr>
            <p:spPr>
              <a:xfrm>
                <a:off x="1" y="4728754"/>
                <a:ext cx="12070080" cy="212924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1" name="מלבן 40"/>
              <p:cNvSpPr/>
              <p:nvPr/>
            </p:nvSpPr>
            <p:spPr>
              <a:xfrm>
                <a:off x="5230115" y="5186098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27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Butto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מושגי יסוד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2" name="מלבן 41"/>
              <p:cNvSpPr/>
              <p:nvPr/>
            </p:nvSpPr>
            <p:spPr>
              <a:xfrm>
                <a:off x="5236215" y="5719653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19499996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אבות האומה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8948900" y="6483551"/>
              <a:ext cx="1957588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sz="2400" b="1" dirty="0" smtClean="0"/>
                <a:t>עונת התשתית</a:t>
              </a:r>
              <a:endParaRPr lang="he-IL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6838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אליפסה 8"/>
          <p:cNvSpPr/>
          <p:nvPr/>
        </p:nvSpPr>
        <p:spPr>
          <a:xfrm>
            <a:off x="1" y="4728754"/>
            <a:ext cx="12070080" cy="2129246"/>
          </a:xfrm>
          <a:prstGeom prst="ellipse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4" name="קבוצה 43"/>
          <p:cNvGrpSpPr/>
          <p:nvPr/>
        </p:nvGrpSpPr>
        <p:grpSpPr>
          <a:xfrm>
            <a:off x="14069" y="2860766"/>
            <a:ext cx="12070079" cy="2468880"/>
            <a:chOff x="14069" y="2860766"/>
            <a:chExt cx="12070079" cy="2468880"/>
          </a:xfrm>
        </p:grpSpPr>
        <p:sp>
          <p:nvSpPr>
            <p:cNvPr id="24" name="פחית 23"/>
            <p:cNvSpPr/>
            <p:nvPr/>
          </p:nvSpPr>
          <p:spPr>
            <a:xfrm>
              <a:off x="902040" y="2860766"/>
              <a:ext cx="1121176" cy="24688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3" name="פחית 22"/>
            <p:cNvSpPr/>
            <p:nvPr/>
          </p:nvSpPr>
          <p:spPr>
            <a:xfrm>
              <a:off x="10061267" y="2860766"/>
              <a:ext cx="1121176" cy="246888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2" name="פחית 21"/>
            <p:cNvSpPr/>
            <p:nvPr/>
          </p:nvSpPr>
          <p:spPr>
            <a:xfrm>
              <a:off x="7357486" y="2860766"/>
              <a:ext cx="1671489" cy="2468880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0" name="פחית 19"/>
            <p:cNvSpPr/>
            <p:nvPr/>
          </p:nvSpPr>
          <p:spPr>
            <a:xfrm>
              <a:off x="3082746" y="2860766"/>
              <a:ext cx="1658588" cy="2468880"/>
            </a:xfrm>
            <a:prstGeom prst="can">
              <a:avLst/>
            </a:prstGeom>
            <a:solidFill>
              <a:srgbClr val="7030A0">
                <a:alpha val="37000"/>
              </a:srgb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15" name="אליפסה 14"/>
            <p:cNvSpPr/>
            <p:nvPr/>
          </p:nvSpPr>
          <p:spPr>
            <a:xfrm>
              <a:off x="14069" y="3843501"/>
              <a:ext cx="12070079" cy="147401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6200"/>
            <a:scene3d>
              <a:camera prst="orthographicFront">
                <a:rot lat="3300001" lon="10799999" rev="10799999"/>
              </a:camera>
              <a:lightRig rig="threePt" dir="t"/>
            </a:scene3d>
            <a:sp3d>
              <a:bevelT w="1905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17" name="מלבן 16"/>
            <p:cNvSpPr/>
            <p:nvPr/>
          </p:nvSpPr>
          <p:spPr>
            <a:xfrm>
              <a:off x="3739300" y="4178627"/>
              <a:ext cx="403347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28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סיורי </a:t>
              </a:r>
              <a:r>
                <a:rPr lang="he-IL" sz="2800" b="0" cap="none" spc="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בטל"מ</a:t>
              </a:r>
              <a:r>
                <a:rPr lang="he-IL" sz="28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והתנסות מס' 1</a:t>
              </a:r>
              <a:endParaRPr lang="he-IL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913764" y="5101339"/>
            <a:ext cx="10268679" cy="1264645"/>
            <a:chOff x="913764" y="5101339"/>
            <a:chExt cx="10268679" cy="1264645"/>
          </a:xfrm>
        </p:grpSpPr>
        <p:sp>
          <p:nvSpPr>
            <p:cNvPr id="5" name="פחית 4"/>
            <p:cNvSpPr/>
            <p:nvPr/>
          </p:nvSpPr>
          <p:spPr>
            <a:xfrm>
              <a:off x="913764" y="5234595"/>
              <a:ext cx="1110343" cy="1084732"/>
            </a:xfrm>
            <a:prstGeom prst="can">
              <a:avLst/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כלכלת ישראל</a:t>
              </a:r>
              <a:endParaRPr lang="he-IL" dirty="0"/>
            </a:p>
          </p:txBody>
        </p:sp>
        <p:sp>
          <p:nvSpPr>
            <p:cNvPr id="3" name="פחית 2"/>
            <p:cNvSpPr/>
            <p:nvPr/>
          </p:nvSpPr>
          <p:spPr>
            <a:xfrm>
              <a:off x="7373418" y="5719653"/>
              <a:ext cx="1650137" cy="599673"/>
            </a:xfrm>
            <a:prstGeom prst="can">
              <a:avLst>
                <a:gd name="adj" fmla="val 2620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המזרח התיכון</a:t>
              </a:r>
            </a:p>
          </p:txBody>
        </p:sp>
        <p:sp>
          <p:nvSpPr>
            <p:cNvPr id="4" name="פחית 3"/>
            <p:cNvSpPr/>
            <p:nvPr/>
          </p:nvSpPr>
          <p:spPr>
            <a:xfrm>
              <a:off x="10072100" y="5222875"/>
              <a:ext cx="1110343" cy="1084732"/>
            </a:xfrm>
            <a:prstGeom prst="can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חברה ישראלית</a:t>
              </a:r>
              <a:endParaRPr lang="he-IL" dirty="0"/>
            </a:p>
          </p:txBody>
        </p:sp>
        <p:sp>
          <p:nvSpPr>
            <p:cNvPr id="6" name="פחית 5"/>
            <p:cNvSpPr/>
            <p:nvPr/>
          </p:nvSpPr>
          <p:spPr>
            <a:xfrm>
              <a:off x="3072650" y="5222875"/>
              <a:ext cx="1708355" cy="1084732"/>
            </a:xfrm>
            <a:prstGeom prst="can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/>
                <a:t>מדינאות ודיפלומטיה</a:t>
              </a:r>
            </a:p>
          </p:txBody>
        </p:sp>
        <p:sp>
          <p:nvSpPr>
            <p:cNvPr id="38" name="פחית 37"/>
            <p:cNvSpPr/>
            <p:nvPr/>
          </p:nvSpPr>
          <p:spPr>
            <a:xfrm>
              <a:off x="7357487" y="5101339"/>
              <a:ext cx="1674776" cy="599673"/>
            </a:xfrm>
            <a:prstGeom prst="can">
              <a:avLst>
                <a:gd name="adj" fmla="val 2620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/>
                <a:t>הגנה לאומית</a:t>
              </a:r>
            </a:p>
          </p:txBody>
        </p:sp>
        <p:grpSp>
          <p:nvGrpSpPr>
            <p:cNvPr id="14" name="קבוצה 13"/>
            <p:cNvGrpSpPr/>
            <p:nvPr/>
          </p:nvGrpSpPr>
          <p:grpSpPr>
            <a:xfrm>
              <a:off x="5171904" y="5186098"/>
              <a:ext cx="1752404" cy="1179886"/>
              <a:chOff x="5171904" y="5186098"/>
              <a:chExt cx="1752404" cy="1179886"/>
            </a:xfrm>
          </p:grpSpPr>
          <p:sp>
            <p:nvSpPr>
              <p:cNvPr id="13" name="מלבן 12"/>
              <p:cNvSpPr/>
              <p:nvPr/>
            </p:nvSpPr>
            <p:spPr>
              <a:xfrm>
                <a:off x="5171904" y="5458043"/>
                <a:ext cx="1752404" cy="523220"/>
              </a:xfrm>
              <a:prstGeom prst="rect">
                <a:avLst/>
              </a:prstGeom>
              <a:noFill/>
              <a:scene3d>
                <a:camera prst="orthographicFront">
                  <a:rot lat="21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2800" b="1" cap="none" spc="0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אסטרטגית</a:t>
                </a:r>
                <a:endParaRPr lang="he-IL" sz="28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0" name="מלבן 39"/>
              <p:cNvSpPr/>
              <p:nvPr/>
            </p:nvSpPr>
            <p:spPr>
              <a:xfrm>
                <a:off x="5236215" y="5719653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19499996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מ ח ש ב ה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3" name="מלבן 42"/>
              <p:cNvSpPr/>
              <p:nvPr/>
            </p:nvSpPr>
            <p:spPr>
              <a:xfrm>
                <a:off x="5230115" y="5186098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27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Butto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ח ש י ב ה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p:grpSp>
      </p:grpSp>
      <p:sp>
        <p:nvSpPr>
          <p:cNvPr id="39" name="מלבן 38"/>
          <p:cNvSpPr/>
          <p:nvPr/>
        </p:nvSpPr>
        <p:spPr>
          <a:xfrm>
            <a:off x="2625616" y="-116538"/>
            <a:ext cx="6662401" cy="646331"/>
          </a:xfrm>
          <a:prstGeom prst="rect">
            <a:avLst/>
          </a:prstGeom>
          <a:noFill/>
          <a:scene3d>
            <a:camera prst="orthographicFront">
              <a:rot lat="2100000" lon="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הגיון מסדר שנת לימודים </a:t>
            </a:r>
            <a:r>
              <a:rPr lang="he-IL" sz="3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מב"ל</a:t>
            </a:r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מ"ו</a:t>
            </a:r>
            <a:endParaRPr lang="he-IL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2" name="מלבן 41"/>
          <p:cNvSpPr/>
          <p:nvPr/>
        </p:nvSpPr>
        <p:spPr>
          <a:xfrm>
            <a:off x="4772037" y="540128"/>
            <a:ext cx="2369559" cy="646331"/>
          </a:xfrm>
          <a:prstGeom prst="rect">
            <a:avLst/>
          </a:prstGeom>
          <a:noFill/>
          <a:scene3d>
            <a:camera prst="orthographicFront">
              <a:rot lat="2100000" lon="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עונת הליבה</a:t>
            </a:r>
            <a:endParaRPr lang="he-IL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1083418" y="4026378"/>
            <a:ext cx="1264070" cy="2188520"/>
            <a:chOff x="11083418" y="4026378"/>
            <a:chExt cx="1264070" cy="2188520"/>
          </a:xfrm>
        </p:grpSpPr>
        <p:sp>
          <p:nvSpPr>
            <p:cNvPr id="25" name="TextBox 24"/>
            <p:cNvSpPr txBox="1"/>
            <p:nvPr/>
          </p:nvSpPr>
          <p:spPr>
            <a:xfrm>
              <a:off x="11370939" y="4664494"/>
              <a:ext cx="976549" cy="83099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2400" b="1" dirty="0" smtClean="0"/>
                <a:t>עונת </a:t>
              </a:r>
            </a:p>
            <a:p>
              <a:pPr algn="ctr"/>
              <a:r>
                <a:rPr lang="he-IL" sz="2400" b="1" dirty="0" smtClean="0"/>
                <a:t>הליבה</a:t>
              </a:r>
              <a:endParaRPr lang="he-IL" sz="2400" b="1" dirty="0"/>
            </a:p>
          </p:txBody>
        </p:sp>
        <p:sp>
          <p:nvSpPr>
            <p:cNvPr id="26" name="סוגר מסולסל ימני 25"/>
            <p:cNvSpPr/>
            <p:nvPr/>
          </p:nvSpPr>
          <p:spPr>
            <a:xfrm flipV="1">
              <a:off x="11083418" y="4026378"/>
              <a:ext cx="575042" cy="2188520"/>
            </a:xfrm>
            <a:prstGeom prst="rightBrace">
              <a:avLst/>
            </a:pr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948900" y="6483551"/>
            <a:ext cx="195758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עונת התשתית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70076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אליפסה 8"/>
          <p:cNvSpPr/>
          <p:nvPr/>
        </p:nvSpPr>
        <p:spPr>
          <a:xfrm>
            <a:off x="1" y="4728754"/>
            <a:ext cx="12070080" cy="2129246"/>
          </a:xfrm>
          <a:prstGeom prst="ellipse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4" name="קבוצה 43"/>
          <p:cNvGrpSpPr/>
          <p:nvPr/>
        </p:nvGrpSpPr>
        <p:grpSpPr>
          <a:xfrm>
            <a:off x="14069" y="2860766"/>
            <a:ext cx="12070079" cy="2468880"/>
            <a:chOff x="14069" y="2860766"/>
            <a:chExt cx="12070079" cy="2468880"/>
          </a:xfrm>
        </p:grpSpPr>
        <p:sp>
          <p:nvSpPr>
            <p:cNvPr id="24" name="פחית 23"/>
            <p:cNvSpPr/>
            <p:nvPr/>
          </p:nvSpPr>
          <p:spPr>
            <a:xfrm>
              <a:off x="902040" y="2860766"/>
              <a:ext cx="1121176" cy="24688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/>
            </a:p>
          </p:txBody>
        </p:sp>
        <p:sp>
          <p:nvSpPr>
            <p:cNvPr id="23" name="פחית 22"/>
            <p:cNvSpPr/>
            <p:nvPr/>
          </p:nvSpPr>
          <p:spPr>
            <a:xfrm>
              <a:off x="10061267" y="2860766"/>
              <a:ext cx="1121176" cy="246888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/>
            </a:p>
          </p:txBody>
        </p:sp>
        <p:sp>
          <p:nvSpPr>
            <p:cNvPr id="22" name="פחית 21"/>
            <p:cNvSpPr/>
            <p:nvPr/>
          </p:nvSpPr>
          <p:spPr>
            <a:xfrm>
              <a:off x="7357486" y="2860766"/>
              <a:ext cx="1671489" cy="2468880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/>
            </a:p>
          </p:txBody>
        </p:sp>
        <p:sp>
          <p:nvSpPr>
            <p:cNvPr id="20" name="פחית 19"/>
            <p:cNvSpPr/>
            <p:nvPr/>
          </p:nvSpPr>
          <p:spPr>
            <a:xfrm>
              <a:off x="3082746" y="2860766"/>
              <a:ext cx="1658588" cy="2468880"/>
            </a:xfrm>
            <a:prstGeom prst="can">
              <a:avLst/>
            </a:prstGeom>
            <a:solidFill>
              <a:srgbClr val="7030A0">
                <a:alpha val="37000"/>
              </a:srgb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/>
            </a:p>
          </p:txBody>
        </p:sp>
        <p:sp>
          <p:nvSpPr>
            <p:cNvPr id="15" name="אליפסה 14"/>
            <p:cNvSpPr/>
            <p:nvPr/>
          </p:nvSpPr>
          <p:spPr>
            <a:xfrm>
              <a:off x="14069" y="3843501"/>
              <a:ext cx="12070079" cy="147401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6200"/>
            <a:scene3d>
              <a:camera prst="orthographicFront">
                <a:rot lat="3300001" lon="10799999" rev="10799999"/>
              </a:camera>
              <a:lightRig rig="threePt" dir="t"/>
            </a:scene3d>
            <a:sp3d>
              <a:bevelT w="1905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מלבן 16"/>
            <p:cNvSpPr/>
            <p:nvPr/>
          </p:nvSpPr>
          <p:spPr>
            <a:xfrm>
              <a:off x="3739300" y="4178627"/>
              <a:ext cx="403347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28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סיורי </a:t>
              </a:r>
              <a:r>
                <a:rPr lang="he-IL" sz="2800" b="0" cap="none" spc="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בטל"מ</a:t>
              </a:r>
              <a:r>
                <a:rPr lang="he-IL" sz="28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והתנסות מס' 1</a:t>
              </a:r>
              <a:endParaRPr lang="he-IL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7" name="קבוצה 46"/>
          <p:cNvGrpSpPr/>
          <p:nvPr/>
        </p:nvGrpSpPr>
        <p:grpSpPr>
          <a:xfrm>
            <a:off x="3043272" y="2782054"/>
            <a:ext cx="6006410" cy="1474013"/>
            <a:chOff x="3043272" y="2782054"/>
            <a:chExt cx="6006410" cy="1474013"/>
          </a:xfrm>
        </p:grpSpPr>
        <p:sp>
          <p:nvSpPr>
            <p:cNvPr id="18" name="אליפסה 17"/>
            <p:cNvSpPr/>
            <p:nvPr/>
          </p:nvSpPr>
          <p:spPr>
            <a:xfrm>
              <a:off x="3043272" y="2782054"/>
              <a:ext cx="6006410" cy="14740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/>
            <a:scene3d>
              <a:camera prst="orthographicFront">
                <a:rot lat="3600001" lon="10799999" rev="10799999"/>
              </a:camera>
              <a:lightRig rig="threePt" dir="t"/>
            </a:scene3d>
            <a:sp3d>
              <a:bevelT w="1905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מלבן 18"/>
            <p:cNvSpPr/>
            <p:nvPr/>
          </p:nvSpPr>
          <p:spPr>
            <a:xfrm>
              <a:off x="4082415" y="3017909"/>
              <a:ext cx="380104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סימולציה מדינית ביטחונית</a:t>
              </a:r>
            </a:p>
          </p:txBody>
        </p:sp>
      </p:grpSp>
      <p:grpSp>
        <p:nvGrpSpPr>
          <p:cNvPr id="48" name="קבוצה 47"/>
          <p:cNvGrpSpPr/>
          <p:nvPr/>
        </p:nvGrpSpPr>
        <p:grpSpPr>
          <a:xfrm>
            <a:off x="48902" y="325226"/>
            <a:ext cx="12070079" cy="1474013"/>
            <a:chOff x="48902" y="325226"/>
            <a:chExt cx="12070079" cy="1474013"/>
          </a:xfrm>
        </p:grpSpPr>
        <p:sp>
          <p:nvSpPr>
            <p:cNvPr id="32" name="אליפסה 31"/>
            <p:cNvSpPr/>
            <p:nvPr/>
          </p:nvSpPr>
          <p:spPr>
            <a:xfrm>
              <a:off x="48902" y="325226"/>
              <a:ext cx="12070079" cy="147401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/>
            <a:scene3d>
              <a:camera prst="orthographicFront">
                <a:rot lat="3300001" lon="10799999" rev="10799999"/>
              </a:camera>
              <a:lightRig rig="threePt" dir="t"/>
            </a:scene3d>
            <a:sp3d>
              <a:bevelT w="1905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" name="מלבן 32"/>
            <p:cNvSpPr/>
            <p:nvPr/>
          </p:nvSpPr>
          <p:spPr>
            <a:xfrm>
              <a:off x="4514719" y="621163"/>
              <a:ext cx="255230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סיורי </a:t>
              </a:r>
              <a:r>
                <a:rPr lang="he-IL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בטל"מ</a:t>
              </a:r>
              <a:r>
                <a:rPr lang="he-IL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חו"ל</a:t>
              </a: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913764" y="5101339"/>
            <a:ext cx="10268679" cy="1264645"/>
            <a:chOff x="913764" y="5101339"/>
            <a:chExt cx="10268679" cy="1264645"/>
          </a:xfrm>
        </p:grpSpPr>
        <p:sp>
          <p:nvSpPr>
            <p:cNvPr id="5" name="פחית 4"/>
            <p:cNvSpPr/>
            <p:nvPr/>
          </p:nvSpPr>
          <p:spPr>
            <a:xfrm>
              <a:off x="913764" y="5234595"/>
              <a:ext cx="1110343" cy="1084732"/>
            </a:xfrm>
            <a:prstGeom prst="can">
              <a:avLst/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כלכלת ישראל</a:t>
              </a:r>
              <a:endParaRPr lang="he-IL" dirty="0"/>
            </a:p>
          </p:txBody>
        </p:sp>
        <p:sp>
          <p:nvSpPr>
            <p:cNvPr id="3" name="פחית 2"/>
            <p:cNvSpPr/>
            <p:nvPr/>
          </p:nvSpPr>
          <p:spPr>
            <a:xfrm>
              <a:off x="7373418" y="5719653"/>
              <a:ext cx="1650137" cy="599673"/>
            </a:xfrm>
            <a:prstGeom prst="can">
              <a:avLst>
                <a:gd name="adj" fmla="val 2620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המזרח התיכון</a:t>
              </a:r>
            </a:p>
          </p:txBody>
        </p:sp>
        <p:sp>
          <p:nvSpPr>
            <p:cNvPr id="4" name="פחית 3"/>
            <p:cNvSpPr/>
            <p:nvPr/>
          </p:nvSpPr>
          <p:spPr>
            <a:xfrm>
              <a:off x="10072100" y="5222875"/>
              <a:ext cx="1110343" cy="1084732"/>
            </a:xfrm>
            <a:prstGeom prst="can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חברה ישראלית</a:t>
              </a:r>
              <a:endParaRPr lang="he-IL" dirty="0"/>
            </a:p>
          </p:txBody>
        </p:sp>
        <p:sp>
          <p:nvSpPr>
            <p:cNvPr id="6" name="פחית 5"/>
            <p:cNvSpPr/>
            <p:nvPr/>
          </p:nvSpPr>
          <p:spPr>
            <a:xfrm>
              <a:off x="3072650" y="5222875"/>
              <a:ext cx="1708355" cy="1084732"/>
            </a:xfrm>
            <a:prstGeom prst="can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/>
                <a:t>מדינאות ודיפלומטיה</a:t>
              </a:r>
            </a:p>
          </p:txBody>
        </p:sp>
        <p:sp>
          <p:nvSpPr>
            <p:cNvPr id="38" name="פחית 37"/>
            <p:cNvSpPr/>
            <p:nvPr/>
          </p:nvSpPr>
          <p:spPr>
            <a:xfrm>
              <a:off x="7357487" y="5101339"/>
              <a:ext cx="1674776" cy="599673"/>
            </a:xfrm>
            <a:prstGeom prst="can">
              <a:avLst>
                <a:gd name="adj" fmla="val 2620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/>
                <a:t>הגנה לאומית</a:t>
              </a:r>
            </a:p>
          </p:txBody>
        </p:sp>
        <p:grpSp>
          <p:nvGrpSpPr>
            <p:cNvPr id="14" name="קבוצה 13"/>
            <p:cNvGrpSpPr/>
            <p:nvPr/>
          </p:nvGrpSpPr>
          <p:grpSpPr>
            <a:xfrm>
              <a:off x="5171904" y="5186098"/>
              <a:ext cx="1752404" cy="1179886"/>
              <a:chOff x="5171904" y="5186098"/>
              <a:chExt cx="1752404" cy="1179886"/>
            </a:xfrm>
          </p:grpSpPr>
          <p:sp>
            <p:nvSpPr>
              <p:cNvPr id="13" name="מלבן 12"/>
              <p:cNvSpPr/>
              <p:nvPr/>
            </p:nvSpPr>
            <p:spPr>
              <a:xfrm>
                <a:off x="5171904" y="5458043"/>
                <a:ext cx="1752404" cy="523220"/>
              </a:xfrm>
              <a:prstGeom prst="rect">
                <a:avLst/>
              </a:prstGeom>
              <a:noFill/>
              <a:scene3d>
                <a:camera prst="orthographicFront">
                  <a:rot lat="21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2800" b="1" cap="none" spc="0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אסטרטגית</a:t>
                </a:r>
                <a:endParaRPr lang="he-IL" sz="28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0" name="מלבן 39"/>
              <p:cNvSpPr/>
              <p:nvPr/>
            </p:nvSpPr>
            <p:spPr>
              <a:xfrm>
                <a:off x="5236215" y="5719653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19499996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מ ח ש ב ה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3" name="מלבן 42"/>
              <p:cNvSpPr/>
              <p:nvPr/>
            </p:nvSpPr>
            <p:spPr>
              <a:xfrm>
                <a:off x="5230115" y="5186098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27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Butto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ח ש י ב ה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p:grpSp>
      </p:grpSp>
      <p:sp>
        <p:nvSpPr>
          <p:cNvPr id="39" name="מלבן 38"/>
          <p:cNvSpPr/>
          <p:nvPr/>
        </p:nvSpPr>
        <p:spPr>
          <a:xfrm>
            <a:off x="2625616" y="-116538"/>
            <a:ext cx="6662401" cy="646331"/>
          </a:xfrm>
          <a:prstGeom prst="rect">
            <a:avLst/>
          </a:prstGeom>
          <a:noFill/>
          <a:scene3d>
            <a:camera prst="orthographicFront">
              <a:rot lat="2100000" lon="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הגיון מסדר שנת לימודים </a:t>
            </a:r>
            <a:r>
              <a:rPr lang="he-IL" sz="3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מב"ל</a:t>
            </a:r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מ"ו</a:t>
            </a:r>
            <a:endParaRPr lang="he-IL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-78230" y="1201782"/>
            <a:ext cx="12070079" cy="2253449"/>
            <a:chOff x="-78230" y="1201782"/>
            <a:chExt cx="12070079" cy="2253449"/>
          </a:xfrm>
        </p:grpSpPr>
        <p:grpSp>
          <p:nvGrpSpPr>
            <p:cNvPr id="45" name="קבוצה 44"/>
            <p:cNvGrpSpPr/>
            <p:nvPr/>
          </p:nvGrpSpPr>
          <p:grpSpPr>
            <a:xfrm>
              <a:off x="-78230" y="1201782"/>
              <a:ext cx="12070079" cy="2253449"/>
              <a:chOff x="-78230" y="1201782"/>
              <a:chExt cx="12070079" cy="2253449"/>
            </a:xfrm>
          </p:grpSpPr>
          <p:sp>
            <p:nvSpPr>
              <p:cNvPr id="27" name="פחית 26"/>
              <p:cNvSpPr/>
              <p:nvPr/>
            </p:nvSpPr>
            <p:spPr>
              <a:xfrm>
                <a:off x="923810" y="1731401"/>
                <a:ext cx="1121176" cy="811494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b" anchorCtr="0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</a:rPr>
                  <a:t>כלכלה גלובלית</a:t>
                </a:r>
                <a:endParaRPr lang="he-I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פחית 27"/>
              <p:cNvSpPr/>
              <p:nvPr/>
            </p:nvSpPr>
            <p:spPr>
              <a:xfrm>
                <a:off x="10061267" y="1788012"/>
                <a:ext cx="1121176" cy="811494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b" anchorCtr="0"/>
              <a:lstStyle/>
              <a:p>
                <a:pPr algn="ctr"/>
                <a:r>
                  <a:rPr lang="he-IL" b="1" dirty="0" smtClean="0">
                    <a:solidFill>
                      <a:schemeClr val="tx1"/>
                    </a:solidFill>
                  </a:rPr>
                  <a:t>שחיתות ציבורית</a:t>
                </a:r>
                <a:endParaRPr lang="he-I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פחית 28"/>
              <p:cNvSpPr/>
              <p:nvPr/>
            </p:nvSpPr>
            <p:spPr>
              <a:xfrm>
                <a:off x="7678088" y="1731401"/>
                <a:ext cx="1371594" cy="811494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b" anchorCtr="0"/>
              <a:lstStyle/>
              <a:p>
                <a:pPr algn="ctr"/>
                <a:r>
                  <a:rPr lang="he-IL" b="1" dirty="0" smtClean="0">
                    <a:solidFill>
                      <a:schemeClr val="tx1"/>
                    </a:solidFill>
                  </a:rPr>
                  <a:t>צבא </a:t>
                </a:r>
              </a:p>
              <a:p>
                <a:pPr algn="ctr"/>
                <a:r>
                  <a:rPr lang="he-IL" b="1" dirty="0" smtClean="0">
                    <a:solidFill>
                      <a:schemeClr val="tx1"/>
                    </a:solidFill>
                  </a:rPr>
                  <a:t>חברה</a:t>
                </a:r>
                <a:endParaRPr lang="he-IL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" name="קבוצה 33"/>
              <p:cNvGrpSpPr/>
              <p:nvPr/>
            </p:nvGrpSpPr>
            <p:grpSpPr>
              <a:xfrm>
                <a:off x="-78230" y="1201782"/>
                <a:ext cx="12070079" cy="2253449"/>
                <a:chOff x="14069" y="3843501"/>
                <a:chExt cx="12070079" cy="1474013"/>
              </a:xfrm>
            </p:grpSpPr>
            <p:sp>
              <p:nvSpPr>
                <p:cNvPr id="35" name="אליפסה 34"/>
                <p:cNvSpPr/>
                <p:nvPr/>
              </p:nvSpPr>
              <p:spPr>
                <a:xfrm>
                  <a:off x="14069" y="3843501"/>
                  <a:ext cx="12070079" cy="1474013"/>
                </a:xfrm>
                <a:prstGeom prst="ellipse">
                  <a:avLst/>
                </a:prstGeom>
                <a:noFill/>
                <a:ln w="76200"/>
                <a:scene3d>
                  <a:camera prst="orthographicFront">
                    <a:rot lat="3300001" lon="10799999" rev="10799999"/>
                  </a:camera>
                  <a:lightRig rig="threePt" dir="t"/>
                </a:scene3d>
                <a:sp3d>
                  <a:bevelT w="190500" h="165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/>
                </a:p>
              </p:txBody>
            </p:sp>
            <p:sp>
              <p:nvSpPr>
                <p:cNvPr id="36" name="מלבן 35"/>
                <p:cNvSpPr/>
                <p:nvPr/>
              </p:nvSpPr>
              <p:spPr>
                <a:xfrm>
                  <a:off x="3956961" y="4205556"/>
                  <a:ext cx="4172937" cy="34224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he-IL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העמקה </a:t>
                  </a:r>
                  <a:r>
                    <a:rPr lang="he-IL" sz="28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אינטגרטיבית</a:t>
                  </a:r>
                  <a:endParaRPr lang="he-IL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37" name="פחית 36"/>
              <p:cNvSpPr/>
              <p:nvPr/>
            </p:nvSpPr>
            <p:spPr>
              <a:xfrm>
                <a:off x="3082746" y="1953703"/>
                <a:ext cx="1428096" cy="399774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b" anchorCtr="0"/>
              <a:lstStyle/>
              <a:p>
                <a:pPr algn="ctr"/>
                <a:r>
                  <a:rPr lang="he-IL" sz="1600" b="1" dirty="0" err="1" smtClean="0">
                    <a:solidFill>
                      <a:schemeClr val="tx1"/>
                    </a:solidFill>
                  </a:rPr>
                  <a:t>יו"ע</a:t>
                </a:r>
                <a:r>
                  <a:rPr lang="he-IL" sz="1600" b="1" dirty="0" smtClean="0">
                    <a:solidFill>
                      <a:schemeClr val="tx1"/>
                    </a:solidFill>
                  </a:rPr>
                  <a:t> תקשורת</a:t>
                </a:r>
                <a:endParaRPr lang="he-I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פחית 29"/>
              <p:cNvSpPr/>
              <p:nvPr/>
            </p:nvSpPr>
            <p:spPr>
              <a:xfrm>
                <a:off x="3082746" y="2323823"/>
                <a:ext cx="1419389" cy="399774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b" anchorCtr="0"/>
              <a:lstStyle/>
              <a:p>
                <a:pPr algn="ctr"/>
                <a:r>
                  <a:rPr lang="he-IL" sz="1600" b="1" dirty="0" err="1" smtClean="0">
                    <a:solidFill>
                      <a:schemeClr val="tx1"/>
                    </a:solidFill>
                  </a:rPr>
                  <a:t>יו"ע</a:t>
                </a:r>
                <a:r>
                  <a:rPr lang="he-IL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he-IL" sz="1600" b="1" dirty="0" err="1" smtClean="0">
                    <a:solidFill>
                      <a:schemeClr val="tx1"/>
                    </a:solidFill>
                  </a:rPr>
                  <a:t>דבל"א</a:t>
                </a:r>
                <a:endParaRPr lang="he-IL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מלבן 40"/>
            <p:cNvSpPr/>
            <p:nvPr/>
          </p:nvSpPr>
          <p:spPr>
            <a:xfrm>
              <a:off x="3872867" y="2103501"/>
              <a:ext cx="4172937" cy="523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he-IL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סיורים ממוקדים</a:t>
              </a:r>
              <a:endParaRPr lang="he-I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1370939" y="4664494"/>
            <a:ext cx="976549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2400" b="1" dirty="0" smtClean="0"/>
              <a:t>עונת </a:t>
            </a:r>
          </a:p>
          <a:p>
            <a:pPr algn="ctr"/>
            <a:r>
              <a:rPr lang="he-IL" sz="2400" b="1" dirty="0" smtClean="0"/>
              <a:t>הליבה</a:t>
            </a:r>
            <a:endParaRPr lang="he-IL" sz="2400" b="1" dirty="0"/>
          </a:p>
        </p:txBody>
      </p:sp>
      <p:sp>
        <p:nvSpPr>
          <p:cNvPr id="10" name="סוגר מסולסל ימני 9"/>
          <p:cNvSpPr/>
          <p:nvPr/>
        </p:nvSpPr>
        <p:spPr>
          <a:xfrm flipV="1">
            <a:off x="11083418" y="4026378"/>
            <a:ext cx="575042" cy="2188520"/>
          </a:xfrm>
          <a:prstGeom prst="rightBrace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" name="קבוצה 10"/>
          <p:cNvGrpSpPr/>
          <p:nvPr/>
        </p:nvGrpSpPr>
        <p:grpSpPr>
          <a:xfrm>
            <a:off x="11030311" y="529793"/>
            <a:ext cx="1332416" cy="3329431"/>
            <a:chOff x="11030311" y="529793"/>
            <a:chExt cx="1332416" cy="3329431"/>
          </a:xfrm>
        </p:grpSpPr>
        <p:sp>
          <p:nvSpPr>
            <p:cNvPr id="46" name="TextBox 45"/>
            <p:cNvSpPr txBox="1"/>
            <p:nvPr/>
          </p:nvSpPr>
          <p:spPr>
            <a:xfrm>
              <a:off x="11030311" y="1108391"/>
              <a:ext cx="1332416" cy="83099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2400" b="1" dirty="0" smtClean="0"/>
                <a:t>עונה </a:t>
              </a:r>
            </a:p>
            <a:p>
              <a:pPr algn="ctr"/>
              <a:r>
                <a:rPr lang="he-IL" sz="2400" b="1" dirty="0" smtClean="0"/>
                <a:t>מתקדמת</a:t>
              </a:r>
              <a:endParaRPr lang="he-IL" sz="2400" b="1" dirty="0"/>
            </a:p>
          </p:txBody>
        </p:sp>
        <p:sp>
          <p:nvSpPr>
            <p:cNvPr id="49" name="סוגר מסולסל ימני 48"/>
            <p:cNvSpPr/>
            <p:nvPr/>
          </p:nvSpPr>
          <p:spPr>
            <a:xfrm flipV="1">
              <a:off x="11105188" y="529793"/>
              <a:ext cx="575042" cy="3329431"/>
            </a:xfrm>
            <a:prstGeom prst="rightBrace">
              <a:avLst/>
            </a:pr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948900" y="6483551"/>
            <a:ext cx="195758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עונת התשתית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60772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טבלה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79194"/>
              </p:ext>
            </p:extLst>
          </p:nvPr>
        </p:nvGraphicFramePr>
        <p:xfrm>
          <a:off x="38100" y="1500562"/>
          <a:ext cx="12103100" cy="52702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04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בכירות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6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</a:t>
                      </a:r>
                      <a:endParaRPr lang="he-IL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41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הגנה לאומית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96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מדינאות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כלכלה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8392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תשתית מושגית ובסיס ציוני ערכי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קבוצה 4"/>
          <p:cNvGrpSpPr/>
          <p:nvPr/>
        </p:nvGrpSpPr>
        <p:grpSpPr>
          <a:xfrm>
            <a:off x="381000" y="1174472"/>
            <a:ext cx="10363200" cy="338554"/>
            <a:chOff x="381000" y="876300"/>
            <a:chExt cx="10363200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98171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ספטמבר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773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אוקטובר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24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נובמבר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723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דצמבר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ינואר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800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פברואר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402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מרץ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04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אפריל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606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מאי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20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יוני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יולי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174064"/>
            <a:ext cx="121031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תכנית הלימודים במכללה לביטחון לאומי – מחזור </a:t>
            </a: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מ"ו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3" name="מחבר חץ ישר 32"/>
          <p:cNvCxnSpPr/>
          <p:nvPr/>
        </p:nvCxnSpPr>
        <p:spPr>
          <a:xfrm>
            <a:off x="6056778" y="6128957"/>
            <a:ext cx="47752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87128" y="5819066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משפט ציבורי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5" name="מחבר חץ ישר 34"/>
          <p:cNvCxnSpPr/>
          <p:nvPr/>
        </p:nvCxnSpPr>
        <p:spPr>
          <a:xfrm>
            <a:off x="9838203" y="6641781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400053" y="6337436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מושגי יסוד </a:t>
            </a:r>
            <a:r>
              <a:rPr lang="he-IL" sz="11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בבטל"ם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7" name="מחבר חץ ישר 36"/>
          <p:cNvCxnSpPr/>
          <p:nvPr/>
        </p:nvCxnSpPr>
        <p:spPr>
          <a:xfrm>
            <a:off x="6729878" y="6662546"/>
            <a:ext cx="28733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82328" y="6382353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גישות ואסכולות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9" name="מחבר חץ ישר 38"/>
          <p:cNvCxnSpPr/>
          <p:nvPr/>
        </p:nvCxnSpPr>
        <p:spPr>
          <a:xfrm>
            <a:off x="6742578" y="6357746"/>
            <a:ext cx="28733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99765" y="6077553"/>
            <a:ext cx="230028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הגיאוגרפיה של </a:t>
            </a:r>
            <a:r>
              <a:rPr lang="he-IL" sz="1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הבטל"ם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43" name="מחבר חץ ישר 42"/>
          <p:cNvCxnSpPr/>
          <p:nvPr/>
        </p:nvCxnSpPr>
        <p:spPr>
          <a:xfrm>
            <a:off x="8975725" y="2684850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537575" y="2380505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מחשבה אסטרטגית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45" name="מחבר חץ ישר 44"/>
          <p:cNvCxnSpPr/>
          <p:nvPr/>
        </p:nvCxnSpPr>
        <p:spPr>
          <a:xfrm>
            <a:off x="7156450" y="2723956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חץ ישר 45"/>
          <p:cNvCxnSpPr/>
          <p:nvPr/>
        </p:nvCxnSpPr>
        <p:spPr>
          <a:xfrm>
            <a:off x="6296025" y="2722950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857875" y="2418605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אומנות המערכה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16750" y="2381056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חשיבה אסטרטגית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3" name="משושה 52"/>
          <p:cNvSpPr/>
          <p:nvPr/>
        </p:nvSpPr>
        <p:spPr>
          <a:xfrm>
            <a:off x="5760810" y="2467803"/>
            <a:ext cx="447675" cy="367183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משושה 53"/>
          <p:cNvSpPr/>
          <p:nvPr/>
        </p:nvSpPr>
        <p:spPr>
          <a:xfrm>
            <a:off x="4548064" y="2376651"/>
            <a:ext cx="714375" cy="530196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TextBox 47"/>
          <p:cNvSpPr txBox="1"/>
          <p:nvPr/>
        </p:nvSpPr>
        <p:spPr>
          <a:xfrm>
            <a:off x="5632222" y="2468614"/>
            <a:ext cx="704850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התנסות מס' 1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5664" y="2352797"/>
            <a:ext cx="806450" cy="5770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 ביטחונית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91278" y="3188182"/>
            <a:ext cx="944563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סמינר צבא - חברה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6" name="אליפסה 65"/>
          <p:cNvSpPr/>
          <p:nvPr/>
        </p:nvSpPr>
        <p:spPr>
          <a:xfrm>
            <a:off x="4398963" y="2878212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גילה אנכית 68"/>
          <p:cNvSpPr/>
          <p:nvPr/>
        </p:nvSpPr>
        <p:spPr>
          <a:xfrm>
            <a:off x="1454944" y="2869626"/>
            <a:ext cx="644525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TextBox 70"/>
          <p:cNvSpPr txBox="1"/>
          <p:nvPr/>
        </p:nvSpPr>
        <p:spPr>
          <a:xfrm>
            <a:off x="7346950" y="3074045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מזה"ת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72" name="מחבר חץ ישר 71"/>
          <p:cNvCxnSpPr/>
          <p:nvPr/>
        </p:nvCxnSpPr>
        <p:spPr>
          <a:xfrm>
            <a:off x="7486650" y="3416945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אליפסה 73"/>
          <p:cNvSpPr/>
          <p:nvPr/>
        </p:nvSpPr>
        <p:spPr>
          <a:xfrm>
            <a:off x="3336948" y="2898404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אליפסה 74"/>
          <p:cNvSpPr/>
          <p:nvPr/>
        </p:nvSpPr>
        <p:spPr>
          <a:xfrm>
            <a:off x="2684464" y="2887727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TextBox 67"/>
          <p:cNvSpPr txBox="1"/>
          <p:nvPr/>
        </p:nvSpPr>
        <p:spPr>
          <a:xfrm>
            <a:off x="2634094" y="2926840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</a:t>
            </a:r>
            <a:r>
              <a:rPr lang="he-IL" sz="900" b="1" dirty="0" err="1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</a:t>
            </a:r>
            <a:r>
              <a:rPr lang="he-IL" sz="900" b="1" dirty="0" err="1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ט"פ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6" name="אליפסה 75"/>
          <p:cNvSpPr/>
          <p:nvPr/>
        </p:nvSpPr>
        <p:spPr>
          <a:xfrm>
            <a:off x="5330825" y="2889637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TextBox 76"/>
          <p:cNvSpPr txBox="1"/>
          <p:nvPr/>
        </p:nvSpPr>
        <p:spPr>
          <a:xfrm>
            <a:off x="5302250" y="2951608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מוסד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2" name="מחבר חץ ישר 81"/>
          <p:cNvCxnSpPr/>
          <p:nvPr/>
        </p:nvCxnSpPr>
        <p:spPr>
          <a:xfrm flipV="1">
            <a:off x="6045200" y="4088789"/>
            <a:ext cx="2876550" cy="61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אליפסה 82"/>
          <p:cNvSpPr/>
          <p:nvPr/>
        </p:nvSpPr>
        <p:spPr>
          <a:xfrm>
            <a:off x="6320868" y="3474422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TextBox 83"/>
          <p:cNvSpPr txBox="1"/>
          <p:nvPr/>
        </p:nvSpPr>
        <p:spPr>
          <a:xfrm>
            <a:off x="5905500" y="3750235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מדיני ודיפלומטיה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248559" y="3521325"/>
            <a:ext cx="6667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משרד החוץ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94" name="מחבר חץ ישר 93"/>
          <p:cNvCxnSpPr/>
          <p:nvPr/>
        </p:nvCxnSpPr>
        <p:spPr>
          <a:xfrm>
            <a:off x="6903194" y="4567365"/>
            <a:ext cx="20637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138144" y="4191269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כלכלת ישראל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96" name="מחבר חץ ישר 95"/>
          <p:cNvCxnSpPr/>
          <p:nvPr/>
        </p:nvCxnSpPr>
        <p:spPr>
          <a:xfrm>
            <a:off x="4287838" y="4588962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769006" y="4298064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ניתוחי אירוע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408517" y="4347339"/>
            <a:ext cx="944563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סמינר כלכלה גלובלית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0" name="מגילה אנכית 99"/>
          <p:cNvSpPr/>
          <p:nvPr/>
        </p:nvSpPr>
        <p:spPr>
          <a:xfrm>
            <a:off x="1565094" y="4115282"/>
            <a:ext cx="644525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1" name="TextBox 100"/>
          <p:cNvSpPr txBox="1"/>
          <p:nvPr/>
        </p:nvSpPr>
        <p:spPr>
          <a:xfrm>
            <a:off x="1600200" y="4190303"/>
            <a:ext cx="644525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9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תקציב המדינה</a:t>
            </a:r>
            <a:endParaRPr lang="he-IL" sz="9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2" name="אליפסה 101"/>
          <p:cNvSpPr/>
          <p:nvPr/>
        </p:nvSpPr>
        <p:spPr>
          <a:xfrm>
            <a:off x="3021308" y="4140866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8" name="TextBox 97"/>
          <p:cNvSpPr txBox="1"/>
          <p:nvPr/>
        </p:nvSpPr>
        <p:spPr>
          <a:xfrm>
            <a:off x="2996407" y="4115470"/>
            <a:ext cx="6667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כלכלה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6" name="מחבר חץ ישר 85"/>
          <p:cNvCxnSpPr/>
          <p:nvPr/>
        </p:nvCxnSpPr>
        <p:spPr>
          <a:xfrm>
            <a:off x="5161807" y="5219700"/>
            <a:ext cx="26606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634882" y="4889688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חברה ישראלית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4" name="אליפסה 103"/>
          <p:cNvSpPr/>
          <p:nvPr/>
        </p:nvSpPr>
        <p:spPr>
          <a:xfrm>
            <a:off x="4938251" y="4669530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5" name="TextBox 104"/>
          <p:cNvSpPr txBox="1"/>
          <p:nvPr/>
        </p:nvSpPr>
        <p:spPr>
          <a:xfrm>
            <a:off x="4916026" y="4693646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חברה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365561" y="4931579"/>
            <a:ext cx="996950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סמינר שחיתות שלטונית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17" name="מחבר חץ ישר 116"/>
          <p:cNvCxnSpPr/>
          <p:nvPr/>
        </p:nvCxnSpPr>
        <p:spPr>
          <a:xfrm>
            <a:off x="9317037" y="5688469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9185514" y="5319322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אבות האומה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9" name="מגילה אנכית 118"/>
          <p:cNvSpPr/>
          <p:nvPr/>
        </p:nvSpPr>
        <p:spPr>
          <a:xfrm>
            <a:off x="8744981" y="5343482"/>
            <a:ext cx="533401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" name="TextBox 119"/>
          <p:cNvSpPr txBox="1"/>
          <p:nvPr/>
        </p:nvSpPr>
        <p:spPr>
          <a:xfrm>
            <a:off x="8711643" y="5426502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בן גוריון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1" name="מגילה אנכית 120"/>
          <p:cNvSpPr/>
          <p:nvPr/>
        </p:nvSpPr>
        <p:spPr>
          <a:xfrm>
            <a:off x="6324909" y="5360706"/>
            <a:ext cx="644525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2" name="TextBox 121"/>
          <p:cNvSpPr txBox="1"/>
          <p:nvPr/>
        </p:nvSpPr>
        <p:spPr>
          <a:xfrm>
            <a:off x="6324909" y="5447436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בינתחומי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3" name="מגילה אנכית 122"/>
          <p:cNvSpPr/>
          <p:nvPr/>
        </p:nvSpPr>
        <p:spPr>
          <a:xfrm>
            <a:off x="5143134" y="5309113"/>
            <a:ext cx="647699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4" name="TextBox 123"/>
          <p:cNvSpPr txBox="1"/>
          <p:nvPr/>
        </p:nvSpPr>
        <p:spPr>
          <a:xfrm>
            <a:off x="5165359" y="5392800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כנס המכללות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5" name="מגילה אנכית 124"/>
          <p:cNvSpPr/>
          <p:nvPr/>
        </p:nvSpPr>
        <p:spPr>
          <a:xfrm>
            <a:off x="305863" y="5361796"/>
            <a:ext cx="644525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6" name="TextBox 125"/>
          <p:cNvSpPr txBox="1"/>
          <p:nvPr/>
        </p:nvSpPr>
        <p:spPr>
          <a:xfrm>
            <a:off x="267763" y="5472237"/>
            <a:ext cx="73342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דמוקרטיה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7921431" y="3664565"/>
            <a:ext cx="3159174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דרום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8" name="TextBox 127"/>
          <p:cNvSpPr txBox="1"/>
          <p:nvPr/>
        </p:nvSpPr>
        <p:spPr>
          <a:xfrm rot="16200000">
            <a:off x="8809799" y="3664566"/>
            <a:ext cx="3159174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חיפה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9" name="TextBox 128"/>
          <p:cNvSpPr txBox="1"/>
          <p:nvPr/>
        </p:nvSpPr>
        <p:spPr>
          <a:xfrm rot="16200000">
            <a:off x="6691921" y="3659290"/>
            <a:ext cx="3148622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צפון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5358466" y="3652940"/>
            <a:ext cx="3161322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 סיור  דרום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3708906" y="3648476"/>
            <a:ext cx="3170249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ירושלים  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3" name="TextBox 132"/>
          <p:cNvSpPr txBox="1"/>
          <p:nvPr/>
        </p:nvSpPr>
        <p:spPr>
          <a:xfrm rot="16200000">
            <a:off x="673651" y="3650321"/>
            <a:ext cx="3168349" cy="27520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</a:t>
            </a:r>
            <a:r>
              <a:rPr lang="en-US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תשתיות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9" name="מחבר חץ ישר 18"/>
          <p:cNvCxnSpPr/>
          <p:nvPr/>
        </p:nvCxnSpPr>
        <p:spPr>
          <a:xfrm>
            <a:off x="5984980" y="2841532"/>
            <a:ext cx="0" cy="18669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חץ ישר 63"/>
          <p:cNvCxnSpPr/>
          <p:nvPr/>
        </p:nvCxnSpPr>
        <p:spPr>
          <a:xfrm>
            <a:off x="4957763" y="3399157"/>
            <a:ext cx="20637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מחבר חץ ישר 106"/>
          <p:cNvCxnSpPr/>
          <p:nvPr/>
        </p:nvCxnSpPr>
        <p:spPr>
          <a:xfrm>
            <a:off x="4938625" y="2877747"/>
            <a:ext cx="0" cy="18669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338638" y="2928332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שב"כ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3" name="מחבר חץ ישר 22"/>
          <p:cNvCxnSpPr/>
          <p:nvPr/>
        </p:nvCxnSpPr>
        <p:spPr>
          <a:xfrm>
            <a:off x="1693818" y="2418605"/>
            <a:ext cx="5611" cy="2928472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361804" y="3581400"/>
            <a:ext cx="685800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ארה"ב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88679" y="2956125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סייבר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12" name="מחבר חץ ישר 111"/>
          <p:cNvCxnSpPr/>
          <p:nvPr/>
        </p:nvCxnSpPr>
        <p:spPr>
          <a:xfrm>
            <a:off x="3413762" y="2414249"/>
            <a:ext cx="15238" cy="2932828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071222" y="3581400"/>
            <a:ext cx="685800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מזרח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08351" y="2910580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אמ"ן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13" name="מחבר חץ ישר 112"/>
          <p:cNvCxnSpPr/>
          <p:nvPr/>
        </p:nvCxnSpPr>
        <p:spPr>
          <a:xfrm>
            <a:off x="4529884" y="2325725"/>
            <a:ext cx="0" cy="3021352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150742" y="3581400"/>
            <a:ext cx="762000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נאט"ו וא"א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72745" y="3062108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הגנה לאומית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הסבר מלבני 21"/>
          <p:cNvSpPr/>
          <p:nvPr/>
        </p:nvSpPr>
        <p:spPr>
          <a:xfrm>
            <a:off x="9757046" y="1547252"/>
            <a:ext cx="523604" cy="390227"/>
          </a:xfrm>
          <a:prstGeom prst="wedge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8" name="הסבר מלבני 107"/>
          <p:cNvSpPr/>
          <p:nvPr/>
        </p:nvSpPr>
        <p:spPr>
          <a:xfrm>
            <a:off x="6203950" y="1500119"/>
            <a:ext cx="596677" cy="390227"/>
          </a:xfrm>
          <a:prstGeom prst="wedge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0" name="הסבר מלבני 109"/>
          <p:cNvSpPr/>
          <p:nvPr/>
        </p:nvSpPr>
        <p:spPr>
          <a:xfrm>
            <a:off x="419015" y="1537457"/>
            <a:ext cx="900462" cy="390227"/>
          </a:xfrm>
          <a:prstGeom prst="wedge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1" name="TextBox 110"/>
          <p:cNvSpPr txBox="1"/>
          <p:nvPr/>
        </p:nvSpPr>
        <p:spPr>
          <a:xfrm>
            <a:off x="375009" y="1537521"/>
            <a:ext cx="103444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משוב והתייעצות עמיתים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127749" y="1532710"/>
            <a:ext cx="733426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מיומנויות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9639518" y="1533198"/>
            <a:ext cx="73342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סדנת חוזקות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31712" y="1748657"/>
            <a:ext cx="159808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אבחון יעדי בכירות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35" name="מחבר חץ ישר 134"/>
          <p:cNvCxnSpPr/>
          <p:nvPr/>
        </p:nvCxnSpPr>
        <p:spPr>
          <a:xfrm>
            <a:off x="8153400" y="2077569"/>
            <a:ext cx="2327275" cy="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מחבר חץ ישר 136"/>
          <p:cNvCxnSpPr/>
          <p:nvPr/>
        </p:nvCxnSpPr>
        <p:spPr>
          <a:xfrm>
            <a:off x="5498569" y="2087334"/>
            <a:ext cx="2327275" cy="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5576881" y="1758422"/>
            <a:ext cx="159808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תרגול יעדי בכירות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821418" y="1708892"/>
            <a:ext cx="220017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הכנה לתפקיד בכיר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39" name="מחבר חץ ישר 138"/>
          <p:cNvCxnSpPr/>
          <p:nvPr/>
        </p:nvCxnSpPr>
        <p:spPr>
          <a:xfrm>
            <a:off x="375009" y="2047446"/>
            <a:ext cx="4630379" cy="759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מלבן 139">
            <a:extLst/>
          </p:cNvPr>
          <p:cNvSpPr/>
          <p:nvPr/>
        </p:nvSpPr>
        <p:spPr>
          <a:xfrm rot="5400000">
            <a:off x="7250251" y="3112889"/>
            <a:ext cx="5279612" cy="2036222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/>
          </a:p>
        </p:txBody>
      </p:sp>
      <p:sp>
        <p:nvSpPr>
          <p:cNvPr id="141" name="מלבן 140">
            <a:extLst/>
          </p:cNvPr>
          <p:cNvSpPr/>
          <p:nvPr/>
        </p:nvSpPr>
        <p:spPr>
          <a:xfrm rot="5400000">
            <a:off x="4665868" y="2543744"/>
            <a:ext cx="5279612" cy="3159352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>
              <a:solidFill>
                <a:srgbClr val="FF0000"/>
              </a:solidFill>
            </a:endParaRPr>
          </a:p>
        </p:txBody>
      </p:sp>
      <p:cxnSp>
        <p:nvCxnSpPr>
          <p:cNvPr id="143" name="מחבר חץ ישר 142"/>
          <p:cNvCxnSpPr/>
          <p:nvPr/>
        </p:nvCxnSpPr>
        <p:spPr>
          <a:xfrm>
            <a:off x="2575481" y="2701545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2435781" y="2358645"/>
            <a:ext cx="17145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אסטרטגיה עסקית ציבורית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2" name="מלבן 141">
            <a:extLst/>
          </p:cNvPr>
          <p:cNvSpPr/>
          <p:nvPr/>
        </p:nvSpPr>
        <p:spPr>
          <a:xfrm rot="5400000">
            <a:off x="234921" y="1255705"/>
            <a:ext cx="5255083" cy="5759958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  <p:bldP spid="44" grpId="0"/>
      <p:bldP spid="47" grpId="0"/>
      <p:bldP spid="51" grpId="0"/>
      <p:bldP spid="53" grpId="0" animBg="1"/>
      <p:bldP spid="54" grpId="0" animBg="1"/>
      <p:bldP spid="48" grpId="0"/>
      <p:bldP spid="49" grpId="0"/>
      <p:bldP spid="63" grpId="0" animBg="1"/>
      <p:bldP spid="66" grpId="0" animBg="1"/>
      <p:bldP spid="69" grpId="0" animBg="1"/>
      <p:bldP spid="71" grpId="0"/>
      <p:bldP spid="74" grpId="0" animBg="1"/>
      <p:bldP spid="75" grpId="0" animBg="1"/>
      <p:bldP spid="68" grpId="0"/>
      <p:bldP spid="76" grpId="0" animBg="1"/>
      <p:bldP spid="77" grpId="0"/>
      <p:bldP spid="83" grpId="0" animBg="1"/>
      <p:bldP spid="84" grpId="0"/>
      <p:bldP spid="85" grpId="0"/>
      <p:bldP spid="95" grpId="0"/>
      <p:bldP spid="97" grpId="0"/>
      <p:bldP spid="99" grpId="0" animBg="1"/>
      <p:bldP spid="100" grpId="0" animBg="1"/>
      <p:bldP spid="101" grpId="0"/>
      <p:bldP spid="102" grpId="0" animBg="1"/>
      <p:bldP spid="98" grpId="0"/>
      <p:bldP spid="103" grpId="0"/>
      <p:bldP spid="104" grpId="0" animBg="1"/>
      <p:bldP spid="105" grpId="0"/>
      <p:bldP spid="106" grpId="0" animBg="1"/>
      <p:bldP spid="118" grpId="0"/>
      <p:bldP spid="119" grpId="0" animBg="1"/>
      <p:bldP spid="120" grpId="0"/>
      <p:bldP spid="121" grpId="0" animBg="1"/>
      <p:bldP spid="122" grpId="0"/>
      <p:bldP spid="123" grpId="0" animBg="1"/>
      <p:bldP spid="124" grpId="0"/>
      <p:bldP spid="125" grpId="0" animBg="1"/>
      <p:bldP spid="126" grpId="0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73" grpId="0"/>
      <p:bldP spid="79" grpId="0" animBg="1"/>
      <p:bldP spid="70" grpId="0"/>
      <p:bldP spid="80" grpId="0" animBg="1"/>
      <p:bldP spid="67" grpId="0"/>
      <p:bldP spid="81" grpId="0" animBg="1"/>
      <p:bldP spid="65" grpId="0"/>
      <p:bldP spid="22" grpId="0" animBg="1"/>
      <p:bldP spid="108" grpId="0" animBg="1"/>
      <p:bldP spid="110" grpId="0" animBg="1"/>
      <p:bldP spid="111" grpId="0"/>
      <p:bldP spid="115" grpId="0"/>
      <p:bldP spid="116" grpId="0"/>
      <p:bldP spid="26" grpId="0"/>
      <p:bldP spid="136" grpId="0"/>
      <p:bldP spid="138" grpId="0"/>
      <p:bldP spid="140" grpId="0" animBg="1"/>
      <p:bldP spid="141" grpId="0" animBg="1"/>
      <p:bldP spid="144" grpId="0"/>
      <p:bldP spid="1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מציין מיקום של מספר שקופית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DA927BA-446D-44BF-B13C-042481E0FBF2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טבלה 10"/>
          <p:cNvGraphicFramePr>
            <a:graphicFrameLocks noGrp="1"/>
          </p:cNvGraphicFramePr>
          <p:nvPr/>
        </p:nvGraphicFramePr>
        <p:xfrm>
          <a:off x="1695450" y="2044701"/>
          <a:ext cx="2592388" cy="2357439"/>
        </p:xfrm>
        <a:graphic>
          <a:graphicData uri="http://schemas.openxmlformats.org/drawingml/2006/table">
            <a:tbl>
              <a:tblPr rtl="1"/>
              <a:tblGrid>
                <a:gridCol w="1885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78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שש"ס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 וסיור ארה"ב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3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סיור מזרח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סמינרים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2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53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סה"כ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8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425176"/>
              </p:ext>
            </p:extLst>
          </p:nvPr>
        </p:nvGraphicFramePr>
        <p:xfrm>
          <a:off x="4800600" y="1992313"/>
          <a:ext cx="2770188" cy="2941636"/>
        </p:xfrm>
        <a:graphic>
          <a:graphicData uri="http://schemas.openxmlformats.org/drawingml/2006/table">
            <a:tbl>
              <a:tblPr rtl="1"/>
              <a:tblGrid>
                <a:gridCol w="209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9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שש"ס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הגיאוגרפיה של </a:t>
                      </a:r>
                      <a:r>
                        <a:rPr kumimoji="0" lang="he-IL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הבטל"ם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גישות ואסכולות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26" marR="68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68526" marR="68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מדיני ודיפלומטיה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חברה ישראלית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52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כלכלת ישראל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משפט ציבורי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9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סה"כ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טבלה 12"/>
          <p:cNvGraphicFramePr>
            <a:graphicFrameLocks noGrp="1"/>
          </p:cNvGraphicFramePr>
          <p:nvPr/>
        </p:nvGraphicFramePr>
        <p:xfrm>
          <a:off x="7870826" y="1989138"/>
          <a:ext cx="2689225" cy="1257300"/>
        </p:xfrm>
        <a:graphic>
          <a:graphicData uri="http://schemas.openxmlformats.org/drawingml/2006/table">
            <a:tbl>
              <a:tblPr rtl="1"/>
              <a:tblGrid>
                <a:gridCol w="203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8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שש"ס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51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מושגי יסוד </a:t>
                      </a:r>
                      <a:r>
                        <a:rPr kumimoji="0" lang="he-IL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בבטל"ם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סה"כ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62" name="TextBox 13"/>
          <p:cNvSpPr txBox="1">
            <a:spLocks noChangeArrowheads="1"/>
          </p:cNvSpPr>
          <p:nvPr/>
        </p:nvSpPr>
        <p:spPr bwMode="auto">
          <a:xfrm>
            <a:off x="7613651" y="1412875"/>
            <a:ext cx="3090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800" b="1">
                <a:latin typeface="David" panose="020E0502060401010101" pitchFamily="34" charset="-79"/>
                <a:cs typeface="David" panose="020E0502060401010101" pitchFamily="34" charset="-79"/>
              </a:rPr>
              <a:t>עונת התשתית</a:t>
            </a:r>
          </a:p>
        </p:txBody>
      </p:sp>
      <p:sp>
        <p:nvSpPr>
          <p:cNvPr id="29763" name="TextBox 14"/>
          <p:cNvSpPr txBox="1">
            <a:spLocks noChangeArrowheads="1"/>
          </p:cNvSpPr>
          <p:nvPr/>
        </p:nvSpPr>
        <p:spPr bwMode="auto">
          <a:xfrm>
            <a:off x="5087939" y="1409700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800" b="1">
                <a:latin typeface="David" panose="020E0502060401010101" pitchFamily="34" charset="-79"/>
                <a:cs typeface="David" panose="020E0502060401010101" pitchFamily="34" charset="-79"/>
              </a:rPr>
              <a:t>עונת הליבה</a:t>
            </a:r>
          </a:p>
        </p:txBody>
      </p:sp>
      <p:sp>
        <p:nvSpPr>
          <p:cNvPr id="29764" name="TextBox 15"/>
          <p:cNvSpPr txBox="1">
            <a:spLocks noChangeArrowheads="1"/>
          </p:cNvSpPr>
          <p:nvPr/>
        </p:nvSpPr>
        <p:spPr bwMode="auto">
          <a:xfrm>
            <a:off x="1416050" y="1412875"/>
            <a:ext cx="349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800" b="1">
                <a:latin typeface="David" panose="020E0502060401010101" pitchFamily="34" charset="-79"/>
                <a:cs typeface="David" panose="020E0502060401010101" pitchFamily="34" charset="-79"/>
              </a:rPr>
              <a:t>עונת הלימודים המתקדמים</a:t>
            </a:r>
          </a:p>
        </p:txBody>
      </p:sp>
      <p:sp>
        <p:nvSpPr>
          <p:cNvPr id="20" name="חץ ימינה 19"/>
          <p:cNvSpPr/>
          <p:nvPr/>
        </p:nvSpPr>
        <p:spPr>
          <a:xfrm rot="10800000">
            <a:off x="1524000" y="5832476"/>
            <a:ext cx="9144000" cy="105251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254" name="Text Box 90"/>
          <p:cNvSpPr txBox="1">
            <a:spLocks noChangeArrowheads="1"/>
          </p:cNvSpPr>
          <p:nvPr/>
        </p:nvSpPr>
        <p:spPr bwMode="auto">
          <a:xfrm>
            <a:off x="2130425" y="6092826"/>
            <a:ext cx="93345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e-IL" sz="1400" b="1" dirty="0">
                <a:latin typeface="David" pitchFamily="34" charset="-79"/>
                <a:cs typeface="David" panose="020E0502060401010101" pitchFamily="34" charset="-79"/>
              </a:rPr>
              <a:t>עבודה שנתית</a:t>
            </a:r>
            <a:endParaRPr lang="en-US" sz="1400" b="1" dirty="0">
              <a:latin typeface="David" pitchFamily="34" charset="-79"/>
              <a:cs typeface="David" panose="020E0502060401010101" pitchFamily="34" charset="-79"/>
            </a:endParaRPr>
          </a:p>
          <a:p>
            <a:pPr>
              <a:defRPr/>
            </a:pPr>
            <a:endParaRPr lang="en-US" sz="1400" b="1" dirty="0">
              <a:latin typeface="David" pitchFamily="34" charset="-79"/>
              <a:cs typeface="David" panose="020E0502060401010101" pitchFamily="34" charset="-79"/>
            </a:endParaRPr>
          </a:p>
        </p:txBody>
      </p:sp>
      <p:sp>
        <p:nvSpPr>
          <p:cNvPr id="29767" name="Text Box 90"/>
          <p:cNvSpPr txBox="1">
            <a:spLocks noChangeArrowheads="1"/>
          </p:cNvSpPr>
          <p:nvPr/>
        </p:nvSpPr>
        <p:spPr bwMode="auto">
          <a:xfrm>
            <a:off x="6494464" y="6103939"/>
            <a:ext cx="1220787" cy="504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סיורי </a:t>
            </a:r>
            <a:r>
              <a:rPr lang="he-IL" altLang="he-IL" sz="1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בטל"ם</a:t>
            </a:r>
            <a:r>
              <a:rPr lang="he-IL" alt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 בארץ (4)</a:t>
            </a: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3129037" y="-19218"/>
            <a:ext cx="586090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תכנית הלימודים האקדמית</a:t>
            </a:r>
            <a:r>
              <a:rPr lang="en-US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(42 שש"ס)</a:t>
            </a:r>
          </a:p>
        </p:txBody>
      </p:sp>
      <p:sp>
        <p:nvSpPr>
          <p:cNvPr id="29771" name="Text Box 90"/>
          <p:cNvSpPr txBox="1">
            <a:spLocks noChangeArrowheads="1"/>
          </p:cNvSpPr>
          <p:nvPr/>
        </p:nvSpPr>
        <p:spPr bwMode="auto">
          <a:xfrm>
            <a:off x="4908550" y="6103939"/>
            <a:ext cx="1220788" cy="504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400" b="1">
                <a:latin typeface="David" panose="020E0502060401010101" pitchFamily="34" charset="-79"/>
                <a:cs typeface="David" panose="020E0502060401010101" pitchFamily="34" charset="-79"/>
              </a:rPr>
              <a:t>חשיבה אסטרטגית (5)</a:t>
            </a:r>
            <a:endParaRPr lang="en-US" altLang="he-IL" sz="1400" b="1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he-IL" sz="14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611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632622"/>
              </p:ext>
            </p:extLst>
          </p:nvPr>
        </p:nvGraphicFramePr>
        <p:xfrm>
          <a:off x="-37885" y="435653"/>
          <a:ext cx="12229886" cy="641185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98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50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04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52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37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04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00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481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6675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273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קורס\מטלה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`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סוג מטלה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rtl="1"/>
                      <a:endParaRPr lang="he-IL" sz="1600" dirty="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הגשה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85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ספטמבר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אוקטובר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נובמבר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דצמבר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ינואר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פברואר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מרץ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אפריל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מאי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יונ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יולי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99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מטלה פתיחה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3.9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13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מושגי יסוד </a:t>
                      </a:r>
                      <a:r>
                        <a:rPr lang="he-IL" sz="12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בבטל"ם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מבחן בית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30.10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22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מושגי יסוד </a:t>
                      </a:r>
                      <a:r>
                        <a:rPr lang="he-IL" sz="12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בבטל"ם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הובלת עיבוד צוותי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*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גיאוגרפיה </a:t>
                      </a:r>
                      <a:r>
                        <a:rPr lang="he-IL" sz="12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בטל"ם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זוגות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25.1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סיורי </a:t>
                      </a:r>
                      <a:r>
                        <a:rPr lang="he-IL" sz="12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בטל"ם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צוותית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דרום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יו"ש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ירושלים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גישות ואסכולות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אישית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25.1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גישות ואסכולות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הובלת עיבוד צוותי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*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*</a:t>
                      </a:r>
                      <a:endParaRPr lang="he-IL" sz="18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*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משפט ציבורי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15.3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94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מבחן בכיתה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24.1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01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חברה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בזוגות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22.2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53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חברה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הובלת עיבוד צוותי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הערכה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*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*</a:t>
                      </a:r>
                      <a:endParaRPr lang="he-IL" sz="18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*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6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מדינאות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22.2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מזרח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צוותית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7.5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ארה"ב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צוותית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rtl="1"/>
                      <a:endParaRPr lang="he-IL" sz="1600"/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25.6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2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סמינר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31.5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endParaRPr lang="he-IL" sz="1600" dirty="0"/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528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</a:t>
                      </a:r>
                      <a:endParaRPr lang="en-US" sz="1200" b="1" smtClean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מבחן בית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19.11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8831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אסטרטגיה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התנסויות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הערכת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מפקד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10-11.1</a:t>
                      </a:r>
                    </a:p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התנסות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6-8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במרץ</a:t>
                      </a:r>
                    </a:p>
                    <a:p>
                      <a:pPr algn="ctr" rtl="1"/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סימולציה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26-28.6</a:t>
                      </a:r>
                      <a:endParaRPr lang="he-IL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התנסות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3</a:t>
                      </a:r>
                      <a:endParaRPr lang="he-IL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7599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שנתית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14.2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רפרט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7.5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הגשה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3.7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הצגה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מלבן 4"/>
          <p:cNvSpPr/>
          <p:nvPr/>
        </p:nvSpPr>
        <p:spPr>
          <a:xfrm>
            <a:off x="4665330" y="-133400"/>
            <a:ext cx="2852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David" panose="020E0502060401010101" pitchFamily="34" charset="-79"/>
                <a:cs typeface="David" panose="020E0502060401010101" pitchFamily="34" charset="-79"/>
              </a:rPr>
              <a:t>פריסת המטלות</a:t>
            </a:r>
            <a:endParaRPr lang="he-IL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40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1143000"/>
            <a:ext cx="8964613" cy="5075238"/>
          </a:xfrm>
        </p:spPr>
        <p:txBody>
          <a:bodyPr rtlCol="1">
            <a:normAutofit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חופשת ראש השנה - 20-23.9.17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חופשת יום כיפור + סוכות - 4-14.10.17 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פגרת עבודות - 1-10.02.18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ביקור בנאט"ו ובאיחוד האירופי (בריסל) – 16-25.3.18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חופשת פסח – 1-7.4.18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סיור ארה"ב -27.5-14.6.18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סיור מזרח – 22-26.4.18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טקס סיום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- 19.07.17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sp>
        <p:nvSpPr>
          <p:cNvPr id="32771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120B8AD-2CC2-4C35-89C1-2D5E3F4F452E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3277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03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4247203" y="247156"/>
            <a:ext cx="419057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תאריכים חשובים</a:t>
            </a:r>
          </a:p>
        </p:txBody>
      </p:sp>
    </p:spTree>
    <p:extLst>
      <p:ext uri="{BB962C8B-B14F-4D97-AF65-F5344CB8AC3E}">
        <p14:creationId xmlns:p14="http://schemas.microsoft.com/office/powerpoint/2010/main" val="3898648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תוכן 2"/>
          <p:cNvSpPr>
            <a:spLocks noGrp="1"/>
          </p:cNvSpPr>
          <p:nvPr>
            <p:ph idx="1"/>
          </p:nvPr>
        </p:nvSpPr>
        <p:spPr>
          <a:xfrm>
            <a:off x="2855913" y="1125538"/>
            <a:ext cx="6553200" cy="6477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he-IL" altLang="he-IL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he-IL" altLang="he-IL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he-IL" altLang="he-IL" smtClean="0"/>
          </a:p>
        </p:txBody>
      </p:sp>
      <p:sp>
        <p:nvSpPr>
          <p:cNvPr id="4" name="מלבן 3"/>
          <p:cNvSpPr/>
          <p:nvPr/>
        </p:nvSpPr>
        <p:spPr>
          <a:xfrm>
            <a:off x="3863753" y="620782"/>
            <a:ext cx="499527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 eaLnBrk="1" hangingPunct="1">
              <a:defRPr/>
            </a:pPr>
            <a:r>
              <a:rPr lang="he-I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מחזור </a:t>
            </a:r>
            <a:r>
              <a:rPr lang="he-IL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מ"ו </a:t>
            </a:r>
            <a:r>
              <a:rPr lang="he-I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</a:t>
            </a:r>
            <a:r>
              <a:rPr lang="he-IL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42 </a:t>
            </a:r>
            <a:r>
              <a:rPr lang="he-I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חניכים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468280"/>
              </p:ext>
            </p:extLst>
          </p:nvPr>
        </p:nvGraphicFramePr>
        <p:xfrm>
          <a:off x="2065338" y="1557339"/>
          <a:ext cx="8135938" cy="478952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כמות ושיוך</a:t>
                      </a:r>
                      <a:r>
                        <a:rPr lang="he-IL" sz="2000" baseline="0" dirty="0" smtClean="0"/>
                        <a:t> ארגוני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חניכים</a:t>
                      </a:r>
                      <a:r>
                        <a:rPr lang="he-IL" sz="2000" baseline="0" dirty="0" smtClean="0"/>
                        <a:t> בינ"ל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95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20 קציני/</a:t>
                      </a:r>
                      <a:r>
                        <a:rPr lang="he-IL" sz="2000" dirty="0" err="1" smtClean="0"/>
                        <a:t>ות</a:t>
                      </a:r>
                      <a:r>
                        <a:rPr lang="he-IL" sz="2000" dirty="0" smtClean="0"/>
                        <a:t> </a:t>
                      </a:r>
                      <a:r>
                        <a:rPr lang="he-IL" sz="2000" dirty="0" smtClean="0"/>
                        <a:t>צה"ל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1 ארה"ב </a:t>
                      </a:r>
                      <a:endParaRPr lang="he-IL" sz="2000" dirty="0" smtClean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2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3 משטרת </a:t>
                      </a:r>
                      <a:r>
                        <a:rPr lang="he-IL" sz="2000" dirty="0" smtClean="0"/>
                        <a:t>ישראל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1 איטליה</a:t>
                      </a:r>
                      <a:endParaRPr lang="he-IL" sz="2000" dirty="0" smtClean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2 משרד </a:t>
                      </a:r>
                      <a:r>
                        <a:rPr lang="he-IL" sz="2000" dirty="0" smtClean="0"/>
                        <a:t>ראש</a:t>
                      </a:r>
                      <a:r>
                        <a:rPr lang="he-IL" sz="2000" baseline="0" dirty="0" smtClean="0"/>
                        <a:t> הממשלה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1 סינגפור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2 משרד </a:t>
                      </a:r>
                      <a:r>
                        <a:rPr lang="he-IL" sz="2000" dirty="0" smtClean="0"/>
                        <a:t>החוץ 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1 הודו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97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 שירות </a:t>
                      </a:r>
                      <a:r>
                        <a:rPr lang="he-IL" sz="2000" dirty="0" smtClean="0"/>
                        <a:t>בתי הסוהר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1 גרמניה</a:t>
                      </a:r>
                      <a:endParaRPr lang="he-IL" sz="2000" dirty="0" smtClean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1 מבקר המדינה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dirty="0" smtClean="0"/>
                        <a:t>1 בריטניה</a:t>
                      </a:r>
                      <a:endParaRPr lang="en-US" sz="18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 בנק</a:t>
                      </a:r>
                      <a:r>
                        <a:rPr lang="he-IL" sz="2000" baseline="0" dirty="0" smtClean="0"/>
                        <a:t> </a:t>
                      </a:r>
                      <a:r>
                        <a:rPr lang="he-IL" sz="2000" baseline="0" dirty="0" smtClean="0"/>
                        <a:t>ישראל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 קנדה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 מנהל מקרקעי ישראל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2 הועדה </a:t>
                      </a:r>
                      <a:r>
                        <a:rPr lang="he-IL" sz="2000" dirty="0" smtClean="0"/>
                        <a:t>לאנרגיה אטומית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 1 משרד</a:t>
                      </a:r>
                      <a:r>
                        <a:rPr lang="he-IL" sz="2000" baseline="0" dirty="0" smtClean="0"/>
                        <a:t> הביטחון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 רפא"ל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4861" name="Picture 5" descr="מבל חדש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7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51088" y="115889"/>
            <a:ext cx="7772400" cy="966787"/>
          </a:xfrm>
          <a:ln>
            <a:miter lim="800000"/>
            <a:headEnd/>
            <a:tailEnd/>
          </a:ln>
          <a:extLst/>
        </p:spPr>
        <p:txBody>
          <a:bodyPr rtlCol="1">
            <a:normAutofit/>
          </a:bodyPr>
          <a:lstStyle/>
          <a:p>
            <a:pPr>
              <a:defRPr/>
            </a:pPr>
            <a:r>
              <a:rPr lang="he-IL" sz="5400" dirty="0">
                <a:solidFill>
                  <a:schemeClr val="bg1"/>
                </a:solidFill>
                <a:cs typeface="+mn-cs"/>
              </a:rPr>
              <a:t>חלוקה לצוותים</a:t>
            </a:r>
            <a:endParaRPr lang="en-US" sz="5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6867" name="כותרת משנה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e-IL" altLang="he-IL" smtClean="0"/>
          </a:p>
        </p:txBody>
      </p:sp>
      <p:pic>
        <p:nvPicPr>
          <p:cNvPr id="36868" name="Picture 2" descr="https://encrypted-tbn0.google.com/images?q=tbn:ANd9GcQCGSWQr92GGcG3OSSo2kVqkqKQLTE5Y0X8ItHzNV5zuzip_9my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512888"/>
            <a:ext cx="8208963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4"/>
            <a:ext cx="1328738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4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070214" y="1554163"/>
            <a:ext cx="7696200" cy="462456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פיזור </a:t>
            </a: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משתתפים </a:t>
            </a: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מאותו ארגון בין הצוותים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שני </a:t>
            </a: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צוותים עם בינ"ל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צוותים הטרוגניים: </a:t>
            </a:r>
            <a:endParaRPr lang="he-IL" alt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אנשי צבא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דרגות</a:t>
            </a:r>
            <a:endParaRPr lang="he-IL"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אזרחים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מגדר</a:t>
            </a:r>
            <a:endParaRPr lang="en-US"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7891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21C73B2-C225-4FC5-8260-A720EF7203F1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3789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393907" y="214205"/>
            <a:ext cx="590738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עקרונות </a:t>
            </a:r>
            <a:r>
              <a:rPr lang="he-IL" altLang="he-IL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לחלוקה לצוותים</a:t>
            </a:r>
            <a:endParaRPr lang="he-IL" altLang="he-IL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896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09F5-4B33-477B-BD14-66E1E382048F}" type="slidenum">
              <a:rPr lang="he-IL" altLang="he-IL" smtClean="0"/>
              <a:pPr>
                <a:defRPr/>
              </a:pPr>
              <a:t>2</a:t>
            </a:fld>
            <a:endParaRPr lang="he-IL" altLang="he-IL"/>
          </a:p>
        </p:txBody>
      </p:sp>
      <p:pic>
        <p:nvPicPr>
          <p:cNvPr id="7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78883"/>
            <a:ext cx="12192000" cy="8122920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4231674" y="5086196"/>
            <a:ext cx="35092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ברוכים הבאים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38359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677694"/>
              </p:ext>
            </p:extLst>
          </p:nvPr>
        </p:nvGraphicFramePr>
        <p:xfrm>
          <a:off x="1600200" y="241299"/>
          <a:ext cx="10248899" cy="6121401"/>
        </p:xfrm>
        <a:graphic>
          <a:graphicData uri="http://schemas.openxmlformats.org/drawingml/2006/table">
            <a:tbl>
              <a:tblPr rtl="1"/>
              <a:tblGrid>
                <a:gridCol w="2517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4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3501">
                <a:tc gridSpan="4"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5400" b="1" kern="120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חלוקה לצוותים </a:t>
                      </a: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536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צוות 1 –</a:t>
                      </a:r>
                      <a:r>
                        <a:rPr kumimoji="0" lang="en-US" altLang="he-I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he-IL" altLang="he-I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אלי בר-און</a:t>
                      </a:r>
                      <a:endParaRPr kumimoji="0" lang="en-US" altLang="he-I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צוות 2 – שמוליק וייס</a:t>
                      </a:r>
                      <a:endParaRPr kumimoji="0" lang="en-US" altLang="he-I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צוות 3 – משה יהלומי</a:t>
                      </a:r>
                      <a:endParaRPr kumimoji="0" lang="en-US" altLang="he-I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צוות 4 – עודד שמלא</a:t>
                      </a:r>
                      <a:endParaRPr kumimoji="0" lang="en-US" altLang="he-I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5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Ryan Hoyle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Douglas Brock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אמיר כהן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ציפי ארז-</a:t>
                      </a:r>
                      <a:r>
                        <a:rPr lang="he-IL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סבטי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9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77085" algn="r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Guido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Cerioni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Wong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Hin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Kai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אבירם סלע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אייל הראל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442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77085" algn="r"/>
                        </a:tabLst>
                        <a:defRPr/>
                      </a:pP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Hardeep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Bains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 </a:t>
                      </a: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Hullman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חנניה שנייד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דוד זיני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85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אורית שני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תמר רחמימוב-הוניג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שמעון בר גור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תמיר </a:t>
                      </a:r>
                      <a:r>
                        <a:rPr lang="he-IL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צימבר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85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קובי </a:t>
                      </a:r>
                      <a:r>
                        <a:rPr lang="he-IL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אלמליח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איילת ירוחם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רועי שטרית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יעל ואקנין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85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מירב בן דוד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גלעד בן ארי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טל כספי-שבת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איתי שפירא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32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עמית פישר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יניב אלאלוף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אורלי בן ארי גינצברג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ערן קריסי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85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אסף צלאל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שמואל בן-עזרא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יוסף פינטו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פנחס בנאים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85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שאול צמח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עמית סער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אייל ברזילי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שי פאיראייזן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409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זיו רום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אבי חלבי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יעקב </a:t>
                      </a:r>
                      <a:r>
                        <a:rPr lang="he-IL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שנרב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שי שטאדלר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1639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he-IL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he-IL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he-IL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שמואל פרידמן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8915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263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2586447" y="1064527"/>
            <a:ext cx="9257212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המטרה: שותפות מלאה בין הכיתה לסגל לצד שיח מקצועי סביב תכנית ותכנים, ניהול </a:t>
            </a:r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הממד </a:t>
            </a:r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החברתי, ומשימות נוספות </a:t>
            </a:r>
          </a:p>
          <a:p>
            <a:pPr lvl="1">
              <a:lnSpc>
                <a:spcPct val="150000"/>
              </a:lnSpc>
            </a:pP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נשיאות </a:t>
            </a: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כיתה – אחד מכל צוות</a:t>
            </a:r>
            <a:endParaRPr lang="en-US"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lnSpc>
                <a:spcPct val="150000"/>
              </a:lnSpc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מקליד/ה</a:t>
            </a:r>
            <a:endParaRPr lang="he-IL"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lnSpc>
                <a:spcPct val="150000"/>
              </a:lnSpc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צלם</a:t>
            </a:r>
          </a:p>
          <a:p>
            <a:pPr lvl="1">
              <a:lnSpc>
                <a:spcPct val="150000"/>
              </a:lnSpc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גזבר</a:t>
            </a:r>
            <a:endParaRPr lang="he-IL"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he-IL" alt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en-US" alt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9939" name="מציין מיקום של מספר שקופית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696AB97-14C8-4218-8E4C-5BDC742110E5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39940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59"/>
            <a:ext cx="1328738" cy="155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884658" y="356641"/>
            <a:ext cx="529023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"משתתפים </a:t>
            </a:r>
            <a:r>
              <a:rPr lang="he-IL" alt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נושאי תפקיד"</a:t>
            </a:r>
          </a:p>
        </p:txBody>
      </p:sp>
    </p:spTree>
    <p:extLst>
      <p:ext uri="{BB962C8B-B14F-4D97-AF65-F5344CB8AC3E}">
        <p14:creationId xmlns:p14="http://schemas.microsoft.com/office/powerpoint/2010/main" val="36574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3213463" y="1053659"/>
            <a:ext cx="8531397" cy="4471930"/>
          </a:xfrm>
        </p:spPr>
        <p:txBody>
          <a:bodyPr>
            <a:normAutofit/>
          </a:bodyPr>
          <a:lstStyle/>
          <a:p>
            <a:pPr eaLnBrk="1" hangingPunct="1"/>
            <a:endParaRPr lang="en-US" altLang="he-IL" sz="2400" b="1" dirty="0"/>
          </a:p>
          <a:p>
            <a:pPr eaLnBrk="1" hangingPunct="1"/>
            <a:r>
              <a:rPr lang="en-US" alt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Chatham House Rule</a:t>
            </a:r>
          </a:p>
          <a:p>
            <a:pPr eaLnBrk="1" hangingPunct="1"/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הופעה</a:t>
            </a:r>
          </a:p>
          <a:p>
            <a:pPr eaLnBrk="1" hangingPunct="1"/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במליאה/חדרי צוות: </a:t>
            </a:r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פלאפונים</a:t>
            </a:r>
            <a:r>
              <a:rPr lang="en-US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מחשבים, שיח, כניסת בכירים</a:t>
            </a:r>
          </a:p>
          <a:p>
            <a:pPr eaLnBrk="1" hangingPunct="1"/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מיקרופונים</a:t>
            </a:r>
          </a:p>
          <a:p>
            <a:pPr eaLnBrk="1" hangingPunct="1"/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איחורים והיעדרויות</a:t>
            </a:r>
          </a:p>
          <a:p>
            <a:pPr eaLnBrk="1" hangingPunct="1"/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הגשת עבודות</a:t>
            </a:r>
            <a:endParaRPr lang="he-IL" altLang="he-IL" sz="24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/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סיורים ונסיעות</a:t>
            </a:r>
          </a:p>
          <a:p>
            <a:pPr eaLnBrk="1" hangingPunct="1"/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פיתוח והעצמה אישית – </a:t>
            </a:r>
            <a:r>
              <a:rPr lang="he-IL" alt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מנטורינג</a:t>
            </a:r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alt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קאוצ'ינג</a:t>
            </a:r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, אימון גופני, העברת מסר וכיד הדמיון</a:t>
            </a:r>
            <a:endParaRPr lang="en-US" alt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he-IL" sz="3200" dirty="0" smtClean="0"/>
          </a:p>
          <a:p>
            <a:pPr eaLnBrk="1" hangingPunct="1"/>
            <a:endParaRPr lang="en-US" altLang="he-IL" sz="3200" dirty="0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840039" y="5661026"/>
            <a:ext cx="7031037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אנא כבדו את "האכסניה" ואת מעמדכם כלומדים</a:t>
            </a:r>
            <a:endParaRPr lang="en-US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0965" name="Picture 2" descr="http://t3.gstatic.com/images?q=tbn:ANd9GcQlNrWCtS5afS6oRdvxtw14vSmjN2IFzRKShcpMjjPAL0hw8Dr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21" y="1928814"/>
            <a:ext cx="260032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5129439" y="345773"/>
            <a:ext cx="200086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קוד </a:t>
            </a: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endParaRPr lang="he-IL" alt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60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1986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4D8417-EEBD-48CE-8571-8E42CA660B9B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41987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5640923" y="5346739"/>
            <a:ext cx="554510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בהצלחה לכולנו</a:t>
            </a:r>
            <a:r>
              <a:rPr lang="he-IL" altLang="he-IL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!!</a:t>
            </a:r>
            <a:endParaRPr lang="he-IL" altLang="he-IL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3475"/>
            <a:ext cx="2390775" cy="19145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1" y="0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09F5-4B33-477B-BD14-66E1E382048F}" type="slidenum">
              <a:rPr lang="he-IL" altLang="he-IL" smtClean="0"/>
              <a:pPr>
                <a:defRPr/>
              </a:pPr>
              <a:t>3</a:t>
            </a:fld>
            <a:endParaRPr lang="he-IL" altLang="he-IL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992313" y="341313"/>
            <a:ext cx="8229600" cy="1143000"/>
          </a:xfrm>
        </p:spPr>
        <p:txBody>
          <a:bodyPr rtlCol="1">
            <a:normAutofit/>
          </a:bodyPr>
          <a:lstStyle/>
          <a:p>
            <a:pPr algn="ctr">
              <a:defRPr/>
            </a:pPr>
            <a:r>
              <a:rPr lang="he-IL" sz="6000" b="1" dirty="0">
                <a:solidFill>
                  <a:srgbClr val="0070C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על מה נדבר?</a:t>
            </a:r>
          </a:p>
        </p:txBody>
      </p:sp>
      <p:sp>
        <p:nvSpPr>
          <p:cNvPr id="6" name="מציין מיקום תוכן 2"/>
          <p:cNvSpPr>
            <a:spLocks noGrp="1"/>
          </p:cNvSpPr>
          <p:nvPr>
            <p:ph idx="1"/>
          </p:nvPr>
        </p:nvSpPr>
        <p:spPr>
          <a:xfrm>
            <a:off x="5375275" y="1989138"/>
            <a:ext cx="5043488" cy="4214812"/>
          </a:xfrm>
        </p:spPr>
        <p:txBody>
          <a:bodyPr rtlCol="1">
            <a:normAutofit/>
          </a:bodyPr>
          <a:lstStyle/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המכללה לביטחון לאומי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תוכנית הלימודים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עונות המב"ל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המשתתפים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קוד ההתנהגות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/>
            </a:pPr>
            <a:endParaRPr lang="he-IL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/>
            </a:pPr>
            <a:endParaRPr lang="he-IL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/>
            </a:pPr>
            <a:endParaRPr lang="he-IL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74320" indent="-274320">
              <a:lnSpc>
                <a:spcPct val="150000"/>
              </a:lnSpc>
              <a:buClr>
                <a:schemeClr val="bg1"/>
              </a:buClr>
              <a:buFont typeface="Wingdings 2"/>
              <a:buChar char=""/>
              <a:defRPr/>
            </a:pPr>
            <a:endParaRPr lang="he-IL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9461" name="Picture 2" descr="http://grade6-mrsd.graystonprep.wikispaces.net/file/view/speech_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1857375"/>
            <a:ext cx="24288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מבל חדש.jpg" descr="מבל חד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2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296" y="0"/>
            <a:ext cx="12848641" cy="6858000"/>
          </a:xfrm>
          <a:prstGeom prst="rect">
            <a:avLst/>
          </a:prstGeom>
        </p:spPr>
      </p:pic>
      <p:sp>
        <p:nvSpPr>
          <p:cNvPr id="20483" name="Shape 88"/>
          <p:cNvSpPr>
            <a:spLocks noGrp="1"/>
          </p:cNvSpPr>
          <p:nvPr>
            <p:ph type="body" sz="half" idx="4294967295"/>
          </p:nvPr>
        </p:nvSpPr>
        <p:spPr>
          <a:xfrm>
            <a:off x="527050" y="1168304"/>
            <a:ext cx="11025050" cy="18891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altLang="he-IL" sz="4400" b="1" dirty="0" smtClean="0">
                <a:solidFill>
                  <a:schemeClr val="bg1"/>
                </a:solidFill>
              </a:rPr>
              <a:t>	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המכללה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לביטחון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לאומי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היא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המוסד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הממלכתי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הגבוה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במדינה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המכשיר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הסגל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הבכיר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בצה"ל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במערכות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הביטחון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והממשל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לתפקידי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פיקוד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וניהול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בכירים</a:t>
            </a:r>
            <a:endParaRPr altLang="he-IL" sz="32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>
              <a:spcBef>
                <a:spcPts val="375"/>
              </a:spcBef>
              <a:buNone/>
            </a:pPr>
            <a:r>
              <a:rPr altLang="he-IL" sz="24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החלטת</a:t>
            </a:r>
            <a:r>
              <a:rPr alt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4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ממשלת</a:t>
            </a:r>
            <a:r>
              <a:rPr alt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4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ישראל</a:t>
            </a:r>
            <a:r>
              <a:rPr alt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מה-</a:t>
            </a:r>
            <a:r>
              <a:rPr alt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23</a:t>
            </a:r>
            <a:r>
              <a:rPr alt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altLang="he-IL" sz="24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במאי</a:t>
            </a:r>
            <a:r>
              <a:rPr alt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1976</a:t>
            </a:r>
          </a:p>
        </p:txBody>
      </p:sp>
      <p:pic>
        <p:nvPicPr>
          <p:cNvPr id="20484" name="מבל חדש.jpg" descr="מבל חד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מלבן 8"/>
          <p:cNvSpPr/>
          <p:nvPr/>
        </p:nvSpPr>
        <p:spPr>
          <a:xfrm>
            <a:off x="5578014" y="173402"/>
            <a:ext cx="176843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</a:p>
        </p:txBody>
      </p:sp>
    </p:spTree>
    <p:extLst>
      <p:ext uri="{BB962C8B-B14F-4D97-AF65-F5344CB8AC3E}">
        <p14:creationId xmlns:p14="http://schemas.microsoft.com/office/powerpoint/2010/main" val="21987932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03"/>
          <p:cNvSpPr>
            <a:spLocks noChangeArrowheads="1"/>
          </p:cNvSpPr>
          <p:nvPr/>
        </p:nvSpPr>
        <p:spPr bwMode="auto">
          <a:xfrm>
            <a:off x="4546600" y="1412876"/>
            <a:ext cx="7531099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50000"/>
              </a:lnSpc>
            </a:pPr>
            <a:endParaRPr lang="he-IL" altLang="he-IL" sz="2400" b="1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</a:pP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לימוד ופיתוח כלי חשיבה, ניתוח, הבנת תהליכים והובלתם ברמה האסטרטגית,  כך שיאפשרו התמודדות עם אתגרים מורכבים בתחומי </a:t>
            </a:r>
            <a:r>
              <a:rPr lang="he-IL" altLang="he-IL" sz="2400" b="1" dirty="0" err="1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הבטל”ם</a:t>
            </a:r>
            <a:endParaRPr lang="he-IL" altLang="he-IL" sz="2400" b="1" dirty="0"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</a:pPr>
            <a:endParaRPr lang="he-IL" altLang="he-IL" sz="2400" b="1" dirty="0"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r>
              <a:rPr lang="he-IL" altLang="he-IL" sz="2400" b="1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הקניית </a:t>
            </a: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ידע - על הביטחון הלאומי הישראלי </a:t>
            </a:r>
            <a:r>
              <a:rPr lang="he-IL" altLang="he-IL" sz="2400" b="1" dirty="0" err="1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ומימדיו</a:t>
            </a: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- ע"י לימוד ומחקר של מרכיבי </a:t>
            </a:r>
            <a:r>
              <a:rPr lang="he-IL" altLang="he-IL" sz="2400" b="1" dirty="0" err="1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הבטל"ם</a:t>
            </a: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</a:p>
          <a:p>
            <a:pPr algn="r" rtl="1" eaLnBrk="1" hangingPunct="1">
              <a:lnSpc>
                <a:spcPct val="150000"/>
              </a:lnSpc>
              <a:buSzPct val="100000"/>
            </a:pP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/>
            </a:r>
            <a:b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</a:b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ניתוח קשרי הגומלין בין ממדי </a:t>
            </a:r>
            <a:r>
              <a:rPr lang="he-IL" altLang="he-IL" sz="2400" b="1" dirty="0" err="1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הבטל״ם</a:t>
            </a: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השונים </a:t>
            </a:r>
            <a:r>
              <a:rPr lang="he-IL" altLang="he-IL" sz="2400" b="1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400" b="1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400" b="1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800" b="1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3557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9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3791744" y="374776"/>
            <a:ext cx="481093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מטרות שנת הלימודים</a:t>
            </a:r>
          </a:p>
        </p:txBody>
      </p:sp>
      <p:pic>
        <p:nvPicPr>
          <p:cNvPr id="7" name="מציין מיקום תמונה 4" descr="תקריב של ספרים על מדפים עם ספרים נוספים מטושטשים בקידמה וברקע" title="תמונה לדוגמה"/>
          <p:cNvPicPr>
            <a:picLocks noChangeAspect="1"/>
          </p:cNvPicPr>
          <p:nvPr/>
        </p:nvPicPr>
        <p:blipFill>
          <a:blip r:embed="rId3"/>
          <a:srcRect l="3155" r="3155"/>
          <a:stretch>
            <a:fillRect/>
          </a:stretch>
        </p:blipFill>
        <p:spPr>
          <a:xfrm>
            <a:off x="270874" y="2227580"/>
            <a:ext cx="40417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37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105"/>
          <p:cNvSpPr>
            <a:spLocks noGrp="1"/>
          </p:cNvSpPr>
          <p:nvPr>
            <p:ph type="body" sz="half" idx="4294967295"/>
          </p:nvPr>
        </p:nvSpPr>
        <p:spPr>
          <a:xfrm>
            <a:off x="3791974" y="827014"/>
            <a:ext cx="7828526" cy="2731144"/>
          </a:xfrm>
        </p:spPr>
        <p:txBody>
          <a:bodyPr>
            <a:noAutofit/>
          </a:bodyPr>
          <a:lstStyle/>
          <a:p>
            <a:pPr defTabSz="568325">
              <a:lnSpc>
                <a:spcPct val="170000"/>
              </a:lnSpc>
              <a:spcBef>
                <a:spcPts val="300"/>
              </a:spcBef>
            </a:pP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הקורס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היוקרתי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והבכיר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ביותר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במדינת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ישראל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להכשרת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בכירים</a:t>
            </a:r>
            <a:endParaRPr alt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defTabSz="568325">
              <a:lnSpc>
                <a:spcPct val="170000"/>
              </a:lnSpc>
              <a:spcBef>
                <a:spcPts val="300"/>
              </a:spcBef>
            </a:pP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קורס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ללימודי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הביטחון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הלאומי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של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מדינת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ישראל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המאפשר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העמקה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באמצעות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חשיפה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לתכנים</a:t>
            </a:r>
            <a:endParaRPr alt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defTabSz="568325">
              <a:lnSpc>
                <a:spcPct val="170000"/>
              </a:lnSpc>
              <a:spcBef>
                <a:spcPts val="300"/>
              </a:spcBef>
            </a:pP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מקנה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גם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תואר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MA </a:t>
            </a:r>
          </a:p>
          <a:p>
            <a:pPr defTabSz="568325">
              <a:lnSpc>
                <a:spcPct val="170000"/>
              </a:lnSpc>
              <a:spcBef>
                <a:spcPts val="300"/>
              </a:spcBef>
            </a:pP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קבוצת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למידה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ייחודית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defTabSz="568325">
              <a:lnSpc>
                <a:spcPct val="170000"/>
              </a:lnSpc>
              <a:spcBef>
                <a:spcPts val="300"/>
              </a:spcBef>
            </a:pP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שיטות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לימוד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מותאמות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ללימודי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בכירים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בדגש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על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למידה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חווייתית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באמצעות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סיורים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בארץ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ובחו"ל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ומפגש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עם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נושאי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משרה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בכירים</a:t>
            </a:r>
            <a:endParaRPr alt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579" name="Shape 108"/>
          <p:cNvSpPr>
            <a:spLocks noChangeArrowheads="1"/>
          </p:cNvSpPr>
          <p:nvPr/>
        </p:nvSpPr>
        <p:spPr bwMode="auto">
          <a:xfrm>
            <a:off x="1168400" y="5479979"/>
            <a:ext cx="10452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75"/>
              </a:spcBef>
              <a:buSzPct val="95000"/>
            </a:pPr>
            <a:r>
              <a:rPr lang="he-IL" altLang="he-IL" sz="2000" dirty="0" smtClean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תכנית </a:t>
            </a:r>
            <a:r>
              <a:rPr lang="he-IL" altLang="he-IL" sz="20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רצינית מושקעת, מגוונת ועמוסה באופן משמעותי, הרבה יותר מלימודי תואר שני רגיל, הדורשת רצינות והשקעה לאורך כל </a:t>
            </a:r>
            <a:r>
              <a:rPr lang="he-IL" altLang="he-IL" sz="2000" dirty="0" smtClean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השנה</a:t>
            </a:r>
            <a:endParaRPr lang="he-IL" altLang="he-IL" sz="2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4580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מלבן 6"/>
          <p:cNvSpPr/>
          <p:nvPr/>
        </p:nvSpPr>
        <p:spPr>
          <a:xfrm>
            <a:off x="3791974" y="57573"/>
            <a:ext cx="484459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מייחד את המב"ל?</a:t>
            </a:r>
          </a:p>
        </p:txBody>
      </p:sp>
      <p:sp>
        <p:nvSpPr>
          <p:cNvPr id="8" name="מלבן 7"/>
          <p:cNvSpPr/>
          <p:nvPr/>
        </p:nvSpPr>
        <p:spPr>
          <a:xfrm>
            <a:off x="4199778" y="4710538"/>
            <a:ext cx="438934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משמעויות מרכזיות: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297"/>
            <a:ext cx="4213371" cy="316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39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10"/>
          <p:cNvSpPr>
            <a:spLocks noGrp="1"/>
          </p:cNvSpPr>
          <p:nvPr>
            <p:ph type="body" idx="4294967295"/>
          </p:nvPr>
        </p:nvSpPr>
        <p:spPr>
          <a:xfrm>
            <a:off x="849086" y="1316401"/>
            <a:ext cx="10861630" cy="527526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בינתחומית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גיוון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בשיטות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הלימוד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סימולציות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ימי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עיון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וכו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'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גיוון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במרחבי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הלימוד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פרונטאלי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לימודי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מליאה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צוותי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וכו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'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שונות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רבה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בין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המשתתפים</a:t>
            </a:r>
            <a:r>
              <a:rPr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כמשאב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שותפות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גמישות ורלוונטיות למציאות המשתנה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הובלת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תחומי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לימוד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על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ידי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המשתתפים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רשת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חברתית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כמרכיב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עוצמה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סובלנות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פתיחות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שאר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רוח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ונועזות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אינטלקטואלית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5603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4370655" y="356098"/>
            <a:ext cx="368722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עקרונות הלמידה</a:t>
            </a:r>
          </a:p>
        </p:txBody>
      </p:sp>
    </p:spTree>
    <p:extLst>
      <p:ext uri="{BB962C8B-B14F-4D97-AF65-F5344CB8AC3E}">
        <p14:creationId xmlns:p14="http://schemas.microsoft.com/office/powerpoint/2010/main" val="774896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מציין מיקום תוכן 2"/>
          <p:cNvSpPr txBox="1">
            <a:spLocks/>
          </p:cNvSpPr>
          <p:nvPr/>
        </p:nvSpPr>
        <p:spPr bwMode="auto">
          <a:xfrm>
            <a:off x="3248297" y="1125538"/>
            <a:ext cx="8509000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algn="r" defTabSz="685800" rtl="1">
              <a:lnSpc>
                <a:spcPct val="90000"/>
              </a:lnSpc>
              <a:spcBef>
                <a:spcPts val="1350"/>
              </a:spcBef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he-IL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מסלול תעודת </a:t>
            </a:r>
            <a:r>
              <a:rPr lang="he-IL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בוגר </a:t>
            </a:r>
            <a:r>
              <a:rPr lang="he-IL" altLang="he-IL" sz="3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endParaRPr lang="he-IL" alt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Clr>
                <a:schemeClr val="tx1"/>
              </a:buClr>
            </a:pPr>
            <a:r>
              <a:rPr lang="he-IL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תעודת </a:t>
            </a:r>
            <a:r>
              <a:rPr lang="he-IL" altLang="he-IL" sz="3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ובוגר תואר שני מדעי המדינה </a:t>
            </a:r>
            <a:endParaRPr lang="he-IL" alt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Clr>
                <a:schemeClr val="tx1"/>
              </a:buClr>
            </a:pPr>
            <a:r>
              <a:rPr lang="he-IL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מסלול מחקרי – עם תזה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מסלול ייחודי – "תפור למידות מיוחדות"</a:t>
            </a:r>
            <a:endParaRPr lang="he-IL" alt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Clr>
                <a:schemeClr val="tx1"/>
              </a:buClr>
            </a:pPr>
            <a:endParaRPr lang="he-IL" alt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7651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4561187" y="1"/>
            <a:ext cx="33409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מסלולי הלימוד</a:t>
            </a:r>
            <a:endParaRPr lang="he-IL" alt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5074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מציין מיקום תוכן 2"/>
          <p:cNvSpPr txBox="1">
            <a:spLocks/>
          </p:cNvSpPr>
          <p:nvPr/>
        </p:nvSpPr>
        <p:spPr bwMode="auto">
          <a:xfrm>
            <a:off x="5921376" y="1522414"/>
            <a:ext cx="5832475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algn="r" defTabSz="685800" rtl="1">
              <a:lnSpc>
                <a:spcPct val="90000"/>
              </a:lnSpc>
              <a:spcBef>
                <a:spcPts val="1350"/>
              </a:spcBef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פיתוח ידע דרך חקר סוגיה בהקשרי </a:t>
            </a:r>
            <a:r>
              <a:rPr lang="he-IL"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הבטל"ם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יתרון הכותב והשפעת תוצריו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מענה לצורך ארגוני </a:t>
            </a:r>
            <a:r>
              <a:rPr lang="he-IL"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אמיתי</a:t>
            </a: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בהקשרי </a:t>
            </a:r>
            <a:r>
              <a:rPr lang="he-IL"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בטל"ם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מתודולוגיה, פיתוח יכולות כתיבה ומחקר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תהליכי אישור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יום עבודות שנתיות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חשיבות לתהליך נכון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"דב הצפון"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תזה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לא לדחות!</a:t>
            </a:r>
          </a:p>
          <a:p>
            <a:pPr eaLnBrk="1" hangingPunct="1"/>
            <a:endParaRPr lang="he-IL" altLang="he-IL" sz="2000" dirty="0">
              <a:cs typeface="Arial" panose="020B0604020202020204" pitchFamily="34" charset="0"/>
            </a:endParaRPr>
          </a:p>
        </p:txBody>
      </p:sp>
      <p:pic>
        <p:nvPicPr>
          <p:cNvPr id="28675" name="Picture 10" descr="https://encrypted-tbn0.google.com/images?q=tbn:ANd9GcSiDETZSl_dsMXUC0mQHhMyJmAcfwfJGaCDBQtAinPjitEaipqdt4cQEki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844675"/>
            <a:ext cx="243363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 descr="https://encrypted-tbn3.google.com/images?q=tbn:ANd9GcS9xCHH6Yenj_5pbr3s9q8Zsjay0oFhr1wcE4YVB8wLcKpz5e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84525"/>
            <a:ext cx="30305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מבל חדש.jpg" descr="מבל חד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4613078" y="147271"/>
            <a:ext cx="327044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עבודה שנתית</a:t>
            </a:r>
          </a:p>
        </p:txBody>
      </p:sp>
    </p:spTree>
    <p:extLst>
      <p:ext uri="{BB962C8B-B14F-4D97-AF65-F5344CB8AC3E}">
        <p14:creationId xmlns:p14="http://schemas.microsoft.com/office/powerpoint/2010/main" val="5599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7835</TotalTime>
  <Words>1075</Words>
  <Application>Microsoft Office PowerPoint</Application>
  <PresentationFormat>מסך רחב</PresentationFormat>
  <Paragraphs>431</Paragraphs>
  <Slides>23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David</vt:lpstr>
      <vt:lpstr>Tahoma</vt:lpstr>
      <vt:lpstr>Times New Roman</vt:lpstr>
      <vt:lpstr>Wingdings</vt:lpstr>
      <vt:lpstr>Wingdings 2</vt:lpstr>
      <vt:lpstr>ערכת נושא Office</vt:lpstr>
      <vt:lpstr>המכללה לביטחון לאומי</vt:lpstr>
      <vt:lpstr>מצגת של PowerPoint‏</vt:lpstr>
      <vt:lpstr>על מה נדבר?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חלוקה לצוותים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jonathan marom</cp:lastModifiedBy>
  <cp:revision>77</cp:revision>
  <cp:lastPrinted>2017-08-27T15:18:28Z</cp:lastPrinted>
  <dcterms:created xsi:type="dcterms:W3CDTF">2017-08-17T05:53:13Z</dcterms:created>
  <dcterms:modified xsi:type="dcterms:W3CDTF">2018-08-29T05:53:34Z</dcterms:modified>
</cp:coreProperties>
</file>