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8" r:id="rId13"/>
    <p:sldId id="29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13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E4116F-B3B9-4F23-AC4B-983576930642}" type="slidenum">
              <a:rPr lang="he-IL" altLang="he-IL" smtClean="0"/>
              <a:pPr/>
              <a:t>18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5084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t>ד'/חשון/תשע"ח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 fontScale="92500" lnSpcReduction="20000"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מחזור מ"ה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סיכום עונת התשתית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תוכן 2"/>
          <p:cNvSpPr txBox="1">
            <a:spLocks/>
          </p:cNvSpPr>
          <p:nvPr/>
        </p:nvSpPr>
        <p:spPr bwMode="auto">
          <a:xfrm>
            <a:off x="1981200" y="1916114"/>
            <a:ext cx="85090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תואר שני - מינימום של 36 שש"ס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לתעודת בוגר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– 42 שש"ס (בשל ייחודיות תכנית הלימודים של המכללה לביטחון לאומי) 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חובת השתתפות בכל התוכנית - לתעודת בוגר </a:t>
            </a:r>
            <a:r>
              <a:rPr lang="he-IL" altLang="he-IL" sz="2000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(שעות גמול השתלמות)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הרחבה בשנתון</a:t>
            </a:r>
          </a:p>
          <a:p>
            <a:pPr eaLnBrk="1" hangingPunct="1">
              <a:buClr>
                <a:schemeClr val="tx1"/>
              </a:buClr>
            </a:pP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7651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704104" y="1"/>
            <a:ext cx="705513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תעודת 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MA</a:t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בחוג למדע המדינה במגמת ביטחון לאומי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507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תוכן 2"/>
          <p:cNvSpPr txBox="1">
            <a:spLocks/>
          </p:cNvSpPr>
          <p:nvPr/>
        </p:nvSpPr>
        <p:spPr bwMode="auto">
          <a:xfrm>
            <a:off x="5921376" y="1522414"/>
            <a:ext cx="5832475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פיתוח ידע דרך חקר סוגיה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יתרון הכותב והשפעת תוצריו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מענה לצורך ארגוני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מתודולוגיה, פיתוח יכולות כתיבה ומחקר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תהליכי אישור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יום עבודות שנתיות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חשיבות לתהליך נכון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אשכול מפקד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לא לדחות!</a:t>
            </a:r>
          </a:p>
          <a:p>
            <a:pPr eaLnBrk="1" hangingPunct="1"/>
            <a:endParaRPr lang="he-IL" altLang="he-IL" sz="2000" dirty="0">
              <a:cs typeface="Arial" panose="020B0604020202020204" pitchFamily="34" charset="0"/>
            </a:endParaRPr>
          </a:p>
        </p:txBody>
      </p:sp>
      <p:pic>
        <p:nvPicPr>
          <p:cNvPr id="28675" name="Picture 10" descr="https://encrypted-tbn0.google.com/images?q=tbn:ANd9GcSiDETZSl_dsMXUC0mQHhMyJmAcfwfJGaCDBQtAinPjitEaipqdt4cQEk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844675"/>
            <a:ext cx="24336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https://encrypted-tbn3.google.com/images?q=tbn:ANd9GcS9xCHH6Yenj_5pbr3s9q8Zsjay0oFhr1wcE4YVB8wLcKpz5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4525"/>
            <a:ext cx="3030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מבל חדש.jpg" descr="מבל חד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613078" y="147271"/>
            <a:ext cx="32704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עבודה שנתית</a:t>
            </a:r>
          </a:p>
        </p:txBody>
      </p:sp>
    </p:spTree>
    <p:extLst>
      <p:ext uri="{BB962C8B-B14F-4D97-AF65-F5344CB8AC3E}">
        <p14:creationId xmlns:p14="http://schemas.microsoft.com/office/powerpoint/2010/main" val="5599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/>
                <a:gridCol w="10858500"/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778" y="6128957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7128" y="581906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 ציבורי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8203" y="6641781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0053" y="6337436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11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878" y="66625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328" y="638235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578" y="63577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9765" y="6077553"/>
            <a:ext cx="23002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הגיאוגרפיה של </a:t>
            </a:r>
            <a:r>
              <a:rPr 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26848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7575" y="23805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מחשבה אסטרטגית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7156450" y="2723956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>
            <a:off x="6296025" y="272295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57875" y="241860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אומנות המערכה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0" name="משושה 49"/>
          <p:cNvSpPr/>
          <p:nvPr/>
        </p:nvSpPr>
        <p:spPr>
          <a:xfrm>
            <a:off x="1017274" y="2429962"/>
            <a:ext cx="590185" cy="42652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7016750" y="238105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8480" y="2455418"/>
            <a:ext cx="7309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0810" y="2467803"/>
            <a:ext cx="447675" cy="36718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265677" y="2376651"/>
            <a:ext cx="714375" cy="53019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5632222" y="2468614"/>
            <a:ext cx="70485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מס' 1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36383" y="2352797"/>
            <a:ext cx="80645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ביטחונית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20633" y="3067159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צבא - חברה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98963" y="287821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454944" y="286962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TextBox 70"/>
          <p:cNvSpPr txBox="1"/>
          <p:nvPr/>
        </p:nvSpPr>
        <p:spPr>
          <a:xfrm>
            <a:off x="7346950" y="3074045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מזה"ת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7486650" y="3416945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336948" y="2898404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684464" y="288772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2634094" y="292684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9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900" b="1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ט"פ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6" name="אליפסה 75"/>
          <p:cNvSpPr/>
          <p:nvPr/>
        </p:nvSpPr>
        <p:spPr>
          <a:xfrm>
            <a:off x="5330825" y="2889637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TextBox 76"/>
          <p:cNvSpPr txBox="1"/>
          <p:nvPr/>
        </p:nvSpPr>
        <p:spPr>
          <a:xfrm>
            <a:off x="5302250" y="2951608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מוסד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>
            <a:off x="6045200" y="4089400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7073900" y="347442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5905500" y="3683000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חוץ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28485" y="3521325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משרד החוץ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2" name="מחבר חץ ישר 91"/>
          <p:cNvCxnSpPr/>
          <p:nvPr/>
        </p:nvCxnSpPr>
        <p:spPr>
          <a:xfrm>
            <a:off x="8391525" y="455930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953375" y="425495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כלכלה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203950" y="4567365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38900" y="4191269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287838" y="4588962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849688" y="4284617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60600" y="4306998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כלכלה גלובלית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094" y="4115282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TextBox 100"/>
          <p:cNvSpPr txBox="1"/>
          <p:nvPr/>
        </p:nvSpPr>
        <p:spPr>
          <a:xfrm>
            <a:off x="1600200" y="4190303"/>
            <a:ext cx="64452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תקציב המדינה</a:t>
            </a:r>
            <a:endParaRPr lang="he-IL" sz="9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308" y="4140866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TextBox 97"/>
          <p:cNvSpPr txBox="1"/>
          <p:nvPr/>
        </p:nvSpPr>
        <p:spPr>
          <a:xfrm>
            <a:off x="2996407" y="4115470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כלכלה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>
            <a:off x="6089650" y="5219700"/>
            <a:ext cx="26606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562725" y="488968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ישראלית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7318375" y="4629189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TextBox 104"/>
          <p:cNvSpPr txBox="1"/>
          <p:nvPr/>
        </p:nvSpPr>
        <p:spPr>
          <a:xfrm>
            <a:off x="7296150" y="4653305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חברה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90750" y="4931579"/>
            <a:ext cx="99695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7" y="568846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185514" y="5319322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4981" y="5343482"/>
            <a:ext cx="533401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TextBox 119"/>
          <p:cNvSpPr txBox="1"/>
          <p:nvPr/>
        </p:nvSpPr>
        <p:spPr>
          <a:xfrm>
            <a:off x="8711643" y="5426502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בן גוריון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324909" y="536070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6324909" y="5447436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בינתחומי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134" y="5309113"/>
            <a:ext cx="647699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5165359" y="539280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 המכללות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5" name="מגילה אנכית 124"/>
          <p:cNvSpPr/>
          <p:nvPr/>
        </p:nvSpPr>
        <p:spPr>
          <a:xfrm>
            <a:off x="305863" y="536179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TextBox 125"/>
          <p:cNvSpPr txBox="1"/>
          <p:nvPr/>
        </p:nvSpPr>
        <p:spPr>
          <a:xfrm>
            <a:off x="267763" y="5472237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דמוקרטיה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921431" y="3664565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8809799" y="3664566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691921" y="3659290"/>
            <a:ext cx="31486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358466" y="3652940"/>
            <a:ext cx="31613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3708906" y="3648476"/>
            <a:ext cx="31702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1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1290885" y="3649426"/>
            <a:ext cx="31683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2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673651" y="3650321"/>
            <a:ext cx="3168349" cy="275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</a:t>
            </a:r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תשתיות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980" y="2841532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4957763" y="3399157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629344" y="2877747"/>
            <a:ext cx="0" cy="1866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38638" y="2928332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שב"כ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1" name="מחבר חץ ישר 20"/>
          <p:cNvCxnSpPr/>
          <p:nvPr/>
        </p:nvCxnSpPr>
        <p:spPr>
          <a:xfrm>
            <a:off x="1308100" y="2856488"/>
            <a:ext cx="11377" cy="24905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1693818" y="2418605"/>
            <a:ext cx="5611" cy="292847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1804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88679" y="2956125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סייבר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762" y="2414249"/>
            <a:ext cx="15238" cy="29328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222" y="3581400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08351" y="2910580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אמ"ן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287838" y="2325725"/>
            <a:ext cx="0" cy="302135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08696" y="3581400"/>
            <a:ext cx="7620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נאט"ו וא"א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2745" y="3062108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הגנה לאומית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הסבר מלבני 21"/>
          <p:cNvSpPr/>
          <p:nvPr/>
        </p:nvSpPr>
        <p:spPr>
          <a:xfrm>
            <a:off x="9757046" y="1547252"/>
            <a:ext cx="523604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הסבר מלבני 107"/>
          <p:cNvSpPr/>
          <p:nvPr/>
        </p:nvSpPr>
        <p:spPr>
          <a:xfrm>
            <a:off x="6203950" y="1500119"/>
            <a:ext cx="596677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הסבר מלבני 108"/>
          <p:cNvSpPr/>
          <p:nvPr/>
        </p:nvSpPr>
        <p:spPr>
          <a:xfrm>
            <a:off x="4398963" y="1522242"/>
            <a:ext cx="428625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הסבר מלבני 109"/>
          <p:cNvSpPr/>
          <p:nvPr/>
        </p:nvSpPr>
        <p:spPr>
          <a:xfrm>
            <a:off x="419015" y="1537457"/>
            <a:ext cx="900462" cy="390227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TextBox 110"/>
          <p:cNvSpPr txBox="1"/>
          <p:nvPr/>
        </p:nvSpPr>
        <p:spPr>
          <a:xfrm>
            <a:off x="375009" y="1537521"/>
            <a:ext cx="103444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משוב והתייעצות עמיתים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68832" y="1486343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הובלת שינוי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27749" y="1532710"/>
            <a:ext cx="733426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מיומנויות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639518" y="1533198"/>
            <a:ext cx="73342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חוזקות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1712" y="1748657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אבחון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5" name="מחבר חץ ישר 134"/>
          <p:cNvCxnSpPr/>
          <p:nvPr/>
        </p:nvCxnSpPr>
        <p:spPr>
          <a:xfrm>
            <a:off x="8153400" y="2077569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/>
          <p:cNvCxnSpPr/>
          <p:nvPr/>
        </p:nvCxnSpPr>
        <p:spPr>
          <a:xfrm>
            <a:off x="5498569" y="2087334"/>
            <a:ext cx="2327275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576881" y="1758422"/>
            <a:ext cx="15980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יעדי בכירות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821418" y="1708892"/>
            <a:ext cx="22001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הכנה לתפקיד בכיר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9" name="מחבר חץ ישר 138"/>
          <p:cNvCxnSpPr/>
          <p:nvPr/>
        </p:nvCxnSpPr>
        <p:spPr>
          <a:xfrm>
            <a:off x="375009" y="2047446"/>
            <a:ext cx="4630379" cy="75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מלבן 139">
            <a:extLst>
              <a:ext uri="{FF2B5EF4-FFF2-40B4-BE49-F238E27FC236}"/>
            </a:extLst>
          </p:cNvPr>
          <p:cNvSpPr/>
          <p:nvPr/>
        </p:nvSpPr>
        <p:spPr>
          <a:xfrm rot="5400000">
            <a:off x="7233842" y="3101090"/>
            <a:ext cx="5279612" cy="203622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41" name="מלבן 140">
            <a:extLst>
              <a:ext uri="{FF2B5EF4-FFF2-40B4-BE49-F238E27FC236}"/>
            </a:extLst>
          </p:cNvPr>
          <p:cNvSpPr/>
          <p:nvPr/>
        </p:nvSpPr>
        <p:spPr>
          <a:xfrm rot="5400000">
            <a:off x="4687386" y="2551324"/>
            <a:ext cx="5279612" cy="315935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142" name="מלבן 141">
            <a:extLst>
              <a:ext uri="{FF2B5EF4-FFF2-40B4-BE49-F238E27FC236}"/>
            </a:extLst>
          </p:cNvPr>
          <p:cNvSpPr/>
          <p:nvPr/>
        </p:nvSpPr>
        <p:spPr>
          <a:xfrm rot="5400000">
            <a:off x="299197" y="1238756"/>
            <a:ext cx="5255083" cy="5759958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7" grpId="0"/>
      <p:bldP spid="50" grpId="0" animBg="1"/>
      <p:bldP spid="51" grpId="0"/>
      <p:bldP spid="52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76" grpId="0" animBg="1"/>
      <p:bldP spid="77" grpId="0"/>
      <p:bldP spid="83" grpId="0" animBg="1"/>
      <p:bldP spid="84" grpId="0"/>
      <p:bldP spid="85" grpId="0"/>
      <p:bldP spid="93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73" grpId="0"/>
      <p:bldP spid="79" grpId="0" animBg="1"/>
      <p:bldP spid="70" grpId="0"/>
      <p:bldP spid="80" grpId="0" animBg="1"/>
      <p:bldP spid="67" grpId="0"/>
      <p:bldP spid="81" grpId="0" animBg="1"/>
      <p:bldP spid="65" grpId="0"/>
      <p:bldP spid="22" grpId="0" animBg="1"/>
      <p:bldP spid="108" grpId="0" animBg="1"/>
      <p:bldP spid="109" grpId="0" animBg="1"/>
      <p:bldP spid="110" grpId="0" animBg="1"/>
      <p:bldP spid="111" grpId="0"/>
      <p:bldP spid="114" grpId="0"/>
      <p:bldP spid="115" grpId="0"/>
      <p:bldP spid="116" grpId="0"/>
      <p:bldP spid="26" grpId="0"/>
      <p:bldP spid="136" grpId="0"/>
      <p:bldP spid="138" grpId="0"/>
      <p:bldP spid="140" grpId="0" animBg="1"/>
      <p:bldP spid="141" grpId="0" animBg="1"/>
      <p:bldP spid="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1695450" y="2044701"/>
          <a:ext cx="2592388" cy="2357439"/>
        </p:xfrm>
        <a:graphic>
          <a:graphicData uri="http://schemas.openxmlformats.org/drawingml/2006/table">
            <a:tbl>
              <a:tblPr rtl="1"/>
              <a:tblGrid>
                <a:gridCol w="1885506"/>
                <a:gridCol w="706882"/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סמינרים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4800600" y="1992313"/>
          <a:ext cx="2770188" cy="2941636"/>
        </p:xfrm>
        <a:graphic>
          <a:graphicData uri="http://schemas.openxmlformats.org/drawingml/2006/table">
            <a:tbl>
              <a:tblPr rtl="1"/>
              <a:tblGrid>
                <a:gridCol w="2093830"/>
                <a:gridCol w="676358"/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מדיניות חוץ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7870826" y="1989138"/>
          <a:ext cx="2689225" cy="1257300"/>
        </p:xfrm>
        <a:graphic>
          <a:graphicData uri="http://schemas.openxmlformats.org/drawingml/2006/table">
            <a:tbl>
              <a:tblPr rtl="1"/>
              <a:tblGrid>
                <a:gridCol w="2035520"/>
                <a:gridCol w="653705"/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7613651" y="1412875"/>
            <a:ext cx="309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087939" y="14097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1416050" y="1412875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29037" y="-19218"/>
            <a:ext cx="58609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האקדמית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(42 שש"ס)</a:t>
            </a: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32622"/>
              </p:ext>
            </p:extLst>
          </p:nvPr>
        </p:nvGraphicFramePr>
        <p:xfrm>
          <a:off x="-37885" y="435653"/>
          <a:ext cx="12229886" cy="64039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8714"/>
                <a:gridCol w="1298713"/>
                <a:gridCol w="1113183"/>
                <a:gridCol w="702365"/>
                <a:gridCol w="808383"/>
                <a:gridCol w="768626"/>
                <a:gridCol w="805021"/>
                <a:gridCol w="790468"/>
                <a:gridCol w="695263"/>
                <a:gridCol w="823762"/>
                <a:gridCol w="790468"/>
                <a:gridCol w="720026"/>
                <a:gridCol w="848139"/>
                <a:gridCol w="766755"/>
              </a:tblGrid>
              <a:tr h="37273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קורס\מטלה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`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 מטלה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9385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ספטמבר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אוקטובר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נובמבר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דצמבר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ינואר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פברואר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מרץ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יולי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9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מטלה פתיחה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3031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30.10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3002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זוגות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סיורי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יו"ש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משפט ציבורי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15.3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29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בכיתה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322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בזוגות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1855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הובלת עיבוד צוותי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*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836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מזרח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25.6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</a:tr>
              <a:tr h="2292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סמינר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/>
                </a:tc>
              </a:tr>
              <a:tr h="2252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19.11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  <a:tr h="3883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התנסויות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10-11.1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6-8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במרץ</a:t>
                      </a:r>
                    </a:p>
                    <a:p>
                      <a:pPr algn="ctr" rtl="1"/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סימולציה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26-28.6</a:t>
                      </a:r>
                      <a:endParaRPr lang="he-IL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3</a:t>
                      </a: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</a:tr>
              <a:tr h="4759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שנתית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רפרט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3.7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הצגה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665330" y="-1334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David" panose="020E0502060401010101" pitchFamily="34" charset="-79"/>
                <a:cs typeface="David" panose="020E0502060401010101" pitchFamily="34" charset="-79"/>
              </a:rPr>
              <a:t>פריסת המטלות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16150" y="1554163"/>
            <a:ext cx="7696200" cy="3352800"/>
          </a:xfrm>
        </p:spPr>
        <p:txBody>
          <a:bodyPr rtlCol="1">
            <a:normAutofit/>
          </a:bodyPr>
          <a:lstStyle/>
          <a:p>
            <a:pPr marL="514350" indent="-514350"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עונת התשתית - 03.09-29.10.17 </a:t>
            </a:r>
          </a:p>
          <a:p>
            <a:pPr marL="514350" indent="-514350"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עונת לימודי הליבה -  31.10.17-08.02.18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         (ובנוסף שבועיים של פגרת עבודות)</a:t>
            </a:r>
          </a:p>
          <a:p>
            <a:pPr marL="514350" indent="-514350"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000" dirty="0">
                <a:latin typeface="David" pitchFamily="34" charset="-79"/>
                <a:cs typeface="David" panose="020E0502060401010101" pitchFamily="34" charset="-79"/>
              </a:rPr>
              <a:t>עונת הלימודים המתקדמים - 11.02.18-11.07.18</a:t>
            </a:r>
          </a:p>
        </p:txBody>
      </p:sp>
      <p:sp>
        <p:nvSpPr>
          <p:cNvPr id="34821" name="AutoShape 6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10471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  <p:sp>
        <p:nvSpPr>
          <p:cNvPr id="34822" name="AutoShape 8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10471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  <p:sp>
        <p:nvSpPr>
          <p:cNvPr id="34823" name="AutoShape 10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10471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/>
          </a:p>
        </p:txBody>
      </p:sp>
      <p:pic>
        <p:nvPicPr>
          <p:cNvPr id="31751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4079776" y="326064"/>
            <a:ext cx="42402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שלוש עונות לימוד</a:t>
            </a:r>
          </a:p>
        </p:txBody>
      </p:sp>
    </p:spTree>
    <p:extLst>
      <p:ext uri="{BB962C8B-B14F-4D97-AF65-F5344CB8AC3E}">
        <p14:creationId xmlns:p14="http://schemas.microsoft.com/office/powerpoint/2010/main" val="186488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143000"/>
            <a:ext cx="8964613" cy="5075238"/>
          </a:xfrm>
        </p:spPr>
        <p:txBody>
          <a:bodyPr rtlCol="1"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ראש השנה - 20-23.9.17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יום כיפור + סוכות - 4-14.10.17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פגרת עבודות - 1-10.02.18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ביקור בנאט"ו ובאיחוד האירופי (בריסל) – 16-25.3.18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פסח – 1-7.4.18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 ארה"ב -27.5-14.6.18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סיור מזרח – 22-26.4.18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טקס סיום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- 19.07.17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3277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20B8AD-2CC2-4C35-89C1-2D5E3F4F452E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277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47203" y="247156"/>
            <a:ext cx="4190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תאריכים חשובים</a:t>
            </a:r>
          </a:p>
        </p:txBody>
      </p:sp>
    </p:spTree>
    <p:extLst>
      <p:ext uri="{BB962C8B-B14F-4D97-AF65-F5344CB8AC3E}">
        <p14:creationId xmlns:p14="http://schemas.microsoft.com/office/powerpoint/2010/main" val="389864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68400"/>
            <a:ext cx="8801100" cy="5429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שבוע הפתיחה - אוריינטציה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בבטל"ם - פרופ' גבי בן דור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סיור חיפה - 18.09.17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מפגשי רשת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ערב מפקד - מופע "התקווה" בבית התפוצות עם בני/בנות זוג - 24.09.17 (19:00-22:00)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המפעל הציוני - אבות האומה - פרופ' יוסי בן ארצי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כתיבה אקדמית - ד"ר אורנה קזמירסקי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הגשת נושאים לסקירות חניכים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mtClean="0">
                <a:latin typeface="David" panose="020E0502060401010101" pitchFamily="34" charset="-79"/>
                <a:cs typeface="David" panose="020E0502060401010101" pitchFamily="34" charset="-79"/>
              </a:rPr>
              <a:t>לימודי אנגלית - אישי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he-IL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795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560981-8BA5-42A6-867C-DF504812815C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3796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72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2832101" y="330212"/>
            <a:ext cx="7492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עונת התשתית - 03.09-29.10.17</a:t>
            </a:r>
          </a:p>
        </p:txBody>
      </p:sp>
    </p:spTree>
    <p:extLst>
      <p:ext uri="{BB962C8B-B14F-4D97-AF65-F5344CB8AC3E}">
        <p14:creationId xmlns:p14="http://schemas.microsoft.com/office/powerpoint/2010/main" val="3223795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תוכן 2"/>
          <p:cNvSpPr>
            <a:spLocks noGrp="1"/>
          </p:cNvSpPr>
          <p:nvPr>
            <p:ph idx="1"/>
          </p:nvPr>
        </p:nvSpPr>
        <p:spPr>
          <a:xfrm>
            <a:off x="2855913" y="1125538"/>
            <a:ext cx="6553200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</p:txBody>
      </p:sp>
      <p:sp>
        <p:nvSpPr>
          <p:cNvPr id="4" name="מלבן 3"/>
          <p:cNvSpPr/>
          <p:nvPr/>
        </p:nvSpPr>
        <p:spPr>
          <a:xfrm>
            <a:off x="3863753" y="620782"/>
            <a:ext cx="49952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מחזור מ"ה - 41 חניכים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2065338" y="1557339"/>
          <a:ext cx="8135938" cy="4789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7969"/>
                <a:gridCol w="4067969"/>
              </a:tblGrid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כמות ושיוך</a:t>
                      </a:r>
                      <a:r>
                        <a:rPr lang="he-IL" sz="2000" baseline="0" dirty="0" smtClean="0"/>
                        <a:t> ארגוני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חניכים</a:t>
                      </a:r>
                      <a:r>
                        <a:rPr lang="he-IL" sz="2000" baseline="0" dirty="0" smtClean="0"/>
                        <a:t> בינ"ל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21-קציני/</a:t>
                      </a:r>
                      <a:r>
                        <a:rPr lang="he-IL" sz="2000" dirty="0" err="1" smtClean="0"/>
                        <a:t>ות</a:t>
                      </a:r>
                      <a:r>
                        <a:rPr lang="he-IL" sz="2000" dirty="0" smtClean="0"/>
                        <a:t> צה"ל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2-ארה"ב 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3-משטרת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1-איטליה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2-משרד ראש</a:t>
                      </a:r>
                      <a:r>
                        <a:rPr lang="he-IL" sz="2000" baseline="0" dirty="0" smtClean="0"/>
                        <a:t> הממשלה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1-סינגפור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2-משרד החוץ 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1-הודו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1-שירות בתי הסוהר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1-גרמניה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1-משרד השיכון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1-בנק</a:t>
                      </a:r>
                      <a:r>
                        <a:rPr lang="he-IL" sz="2000" baseline="0" dirty="0" smtClean="0"/>
                        <a:t>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1-כבאות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1-הועדה לאנרגיה אטומית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1-פרקליטות</a:t>
                      </a:r>
                      <a:r>
                        <a:rPr lang="he-IL" sz="2000" baseline="0" dirty="0" smtClean="0"/>
                        <a:t> המדינה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1-הגנת הסביבה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61" name="Picture 5" descr="מבל חדש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1088" y="115889"/>
            <a:ext cx="7772400" cy="966787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5400" dirty="0">
                <a:solidFill>
                  <a:schemeClr val="bg1"/>
                </a:solidFill>
                <a:cs typeface="+mn-cs"/>
              </a:rPr>
              <a:t>חלוקה לצוותים</a:t>
            </a:r>
            <a:endParaRPr lang="en-US" sz="5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867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altLang="he-IL" smtClean="0"/>
          </a:p>
        </p:txBody>
      </p:sp>
      <p:pic>
        <p:nvPicPr>
          <p:cNvPr id="36868" name="Picture 2" descr="https://encrypted-tbn0.google.com/images?q=tbn:ANd9GcQCGSWQr92GGcG3OSSo2kVqkqKQLTE5Y0X8ItHzNV5zuzip_9m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12888"/>
            <a:ext cx="82089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4"/>
            <a:ext cx="13287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על מה נדבר?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75275" y="1989138"/>
            <a:ext cx="5043488" cy="4214812"/>
          </a:xfrm>
        </p:spPr>
        <p:txBody>
          <a:bodyPr rtlCol="1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המכללה לביטחון לאומי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תוכנית הלימודים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עונות המב"ל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החניכים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כמה כללים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lnSpc>
                <a:spcPct val="150000"/>
              </a:lnSpc>
              <a:buClr>
                <a:schemeClr val="bg1"/>
              </a:buClr>
              <a:buFont typeface="Wingdings 2"/>
              <a:buChar char=""/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8573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2189163" y="2060576"/>
            <a:ext cx="7696200" cy="30654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פיזור תלמידים מאותו ארגון בין הצוותים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2 צוותים עם בינ"ל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צוותים הטרוגניים: אנשי צבא, דרגות, אזרחים</a:t>
            </a:r>
            <a:endParaRPr lang="en-US" alt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89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1C73B2-C225-4FC5-8260-A720EF7203F1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789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503712" y="214205"/>
            <a:ext cx="56877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לחלוקת חניכים</a:t>
            </a:r>
          </a:p>
        </p:txBody>
      </p:sp>
    </p:spTree>
    <p:extLst>
      <p:ext uri="{BB962C8B-B14F-4D97-AF65-F5344CB8AC3E}">
        <p14:creationId xmlns:p14="http://schemas.microsoft.com/office/powerpoint/2010/main" val="2189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77694"/>
              </p:ext>
            </p:extLst>
          </p:nvPr>
        </p:nvGraphicFramePr>
        <p:xfrm>
          <a:off x="1600200" y="241299"/>
          <a:ext cx="10248899" cy="6121401"/>
        </p:xfrm>
        <a:graphic>
          <a:graphicData uri="http://schemas.openxmlformats.org/drawingml/2006/table">
            <a:tbl>
              <a:tblPr rtl="1"/>
              <a:tblGrid>
                <a:gridCol w="2517504"/>
                <a:gridCol w="2606004"/>
                <a:gridCol w="2564578"/>
                <a:gridCol w="2560813"/>
              </a:tblGrid>
              <a:tr h="1233501">
                <a:tc gridSpan="4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5400" b="1" kern="120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חלוקה לצוותים </a:t>
                      </a: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86536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1 –</a:t>
                      </a:r>
                      <a:r>
                        <a:rPr kumimoji="0" lang="en-US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אלי בר-און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2 – שמוליק וייס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3 – משה יהלומי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צוות 4 – עודד שמלא</a:t>
                      </a:r>
                      <a:endParaRPr kumimoji="0" lang="en-US" altLang="he-I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Ryan Hoyle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Douglas Brock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אמיר כהן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ציפי ארז-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סבטי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77085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Guido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Cerioni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Wong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Hin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אבירם סלע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 הראל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4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77085" algn="r"/>
                        </a:tabLst>
                        <a:defRPr/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Hardeep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Bains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Hullman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חנניה שנייד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דוד זיני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אורית שני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תמר רחמימוב-הוניג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שמעון בר גור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תמיר 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צימבר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קובי 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אלמליח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איילת ירוחם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רועי שטרית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יעל ואקנין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מירב בן דוד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גלעד בן ארי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טל כספי-שבת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איתי שפירא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3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עמית פישר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יניב אלאלוף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אורלי בן ארי גינצברג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ערן קריסי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אסף צלאל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בן-עזרא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יוסף פינטו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פנחס בנאים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שאול צמח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עמית סער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אייל ברזילי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 פאיראייזן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זיו רום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אבי חלבי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יעקב </a:t>
                      </a:r>
                      <a:r>
                        <a:rPr lang="he-I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שנרב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 שטאדלר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39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he-I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פרידמן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5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6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309814" y="1285876"/>
            <a:ext cx="7900987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המטרה: שותפות מלאה בין הכיתה לסגל לצד שיח מקצועי סביב תכנית ותכנים, ניהול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המימד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החברתי, ומשימות נוספות 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נשיאות כיתה</a:t>
            </a:r>
            <a:endParaRPr lang="en-US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תלמיד תורן</a:t>
            </a:r>
          </a:p>
          <a:p>
            <a:pPr eaLnBrk="1" hangingPunct="1">
              <a:lnSpc>
                <a:spcPct val="150000"/>
              </a:lnSpc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(צלם, גזבר...)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939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96AB97-14C8-4218-8E4C-5BDC742110E5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9940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59"/>
            <a:ext cx="1328738" cy="1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04456" y="356641"/>
            <a:ext cx="46506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"חניכים נושאי תפקיד"</a:t>
            </a:r>
          </a:p>
        </p:txBody>
      </p:sp>
    </p:spTree>
    <p:extLst>
      <p:ext uri="{BB962C8B-B14F-4D97-AF65-F5344CB8AC3E}">
        <p14:creationId xmlns:p14="http://schemas.microsoft.com/office/powerpoint/2010/main" val="36574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95814" y="1000125"/>
            <a:ext cx="5614987" cy="4071938"/>
          </a:xfrm>
        </p:spPr>
        <p:txBody>
          <a:bodyPr/>
          <a:lstStyle/>
          <a:p>
            <a:pPr eaLnBrk="1" hangingPunct="1"/>
            <a:endParaRPr lang="en-US" altLang="he-IL" sz="2000" b="1"/>
          </a:p>
          <a:p>
            <a:pPr eaLnBrk="1" hangingPunct="1"/>
            <a:r>
              <a:rPr lang="en-US" altLang="he-IL" sz="2000" b="1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הופעה</a:t>
            </a: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במליאה: פלאפונים</a:t>
            </a:r>
            <a:r>
              <a:rPr lang="en-US" altLang="he-IL" sz="200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איחורים והיעדרויות</a:t>
            </a: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הגשת עבודות</a:t>
            </a:r>
            <a:endParaRPr lang="he-IL" altLang="he-IL" sz="200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/>
            <a:r>
              <a:rPr lang="he-IL" altLang="he-IL" sz="2000">
                <a:latin typeface="David" panose="020E0502060401010101" pitchFamily="34" charset="-79"/>
                <a:cs typeface="David" panose="020E0502060401010101" pitchFamily="34" charset="-79"/>
              </a:rPr>
              <a:t>אימון גופני</a:t>
            </a:r>
            <a:endParaRPr lang="en-US" alt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he-IL" smtClean="0"/>
          </a:p>
          <a:p>
            <a:pPr eaLnBrk="1" hangingPunct="1"/>
            <a:endParaRPr lang="en-US" altLang="he-IL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0039" y="5661026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928814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872956" y="345773"/>
            <a:ext cx="25138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כללי המקום</a:t>
            </a: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3287688" y="1554164"/>
            <a:ext cx="5545108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 לכולנו!!</a:t>
            </a:r>
          </a:p>
          <a:p>
            <a:pPr algn="ctr" rtl="1">
              <a:defRPr/>
            </a:pP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</a:p>
        </p:txBody>
      </p:sp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בן גוריון.jpg" descr="בן גוריון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4" y="1838326"/>
            <a:ext cx="18637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3" name="Shape 88"/>
          <p:cNvSpPr>
            <a:spLocks noGrp="1"/>
          </p:cNvSpPr>
          <p:nvPr>
            <p:ph type="body" sz="half" idx="4294967295"/>
          </p:nvPr>
        </p:nvSpPr>
        <p:spPr>
          <a:xfrm>
            <a:off x="2667000" y="4729164"/>
            <a:ext cx="6172200" cy="1889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altLang="he-IL" smtClean="0"/>
              <a:t>	</a:t>
            </a:r>
            <a:r>
              <a:rPr altLang="he-IL" sz="1800"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 היא המוסד הממלכתי הגבוה במדינה, המכשיר את הסגל הבכיר </a:t>
            </a:r>
            <a:r>
              <a:rPr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בצה"ל, </a:t>
            </a:r>
            <a:r>
              <a:rPr alt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במערכות</a:t>
            </a:r>
            <a:r>
              <a:rPr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 הביטחון והממשל</a:t>
            </a:r>
            <a:r>
              <a:rPr altLang="he-IL" sz="1800">
                <a:latin typeface="David" panose="020E0502060401010101" pitchFamily="34" charset="-79"/>
                <a:cs typeface="David" panose="020E0502060401010101" pitchFamily="34" charset="-79"/>
              </a:rPr>
              <a:t>, לתפקידי פיקוד וניהול בכירים</a:t>
            </a:r>
          </a:p>
          <a:p>
            <a:pPr algn="l">
              <a:spcBef>
                <a:spcPts val="375"/>
              </a:spcBef>
              <a:buNone/>
            </a:pPr>
            <a:r>
              <a:rPr altLang="he-IL" sz="2100">
                <a:latin typeface="David" panose="020E0502060401010101" pitchFamily="34" charset="-79"/>
                <a:cs typeface="David" panose="020E0502060401010101" pitchFamily="34" charset="-79"/>
              </a:rPr>
              <a:t>החלטת ממשלת ישראל מה-</a:t>
            </a:r>
            <a:r>
              <a:rPr altLang="he-IL" sz="1800">
                <a:latin typeface="David" panose="020E0502060401010101" pitchFamily="34" charset="-79"/>
                <a:cs typeface="David" panose="020E0502060401010101" pitchFamily="34" charset="-79"/>
              </a:rPr>
              <a:t>23</a:t>
            </a:r>
            <a:r>
              <a:rPr altLang="he-IL" sz="2100">
                <a:latin typeface="David" panose="020E0502060401010101" pitchFamily="34" charset="-79"/>
                <a:cs typeface="David" panose="020E0502060401010101" pitchFamily="34" charset="-79"/>
              </a:rPr>
              <a:t>  במאי 1976</a:t>
            </a:r>
          </a:p>
        </p:txBody>
      </p:sp>
      <p:pic>
        <p:nvPicPr>
          <p:cNvPr id="20484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7864014" y="2204865"/>
            <a:ext cx="17684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</a:p>
        </p:txBody>
      </p:sp>
    </p:spTree>
    <p:extLst>
      <p:ext uri="{BB962C8B-B14F-4D97-AF65-F5344CB8AC3E}">
        <p14:creationId xmlns:p14="http://schemas.microsoft.com/office/powerpoint/2010/main" val="2198793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3"/>
          <p:cNvSpPr>
            <a:spLocks noGrp="1"/>
          </p:cNvSpPr>
          <p:nvPr>
            <p:ph type="body" idx="4294967295"/>
          </p:nvPr>
        </p:nvSpPr>
        <p:spPr>
          <a:xfrm>
            <a:off x="6357938" y="1803400"/>
            <a:ext cx="4310062" cy="4421188"/>
          </a:xfrm>
        </p:spPr>
        <p:txBody>
          <a:bodyPr>
            <a:normAutofit fontScale="92500"/>
          </a:bodyPr>
          <a:lstStyle/>
          <a:p>
            <a:pPr marL="334963" indent="-334963">
              <a:lnSpc>
                <a:spcPct val="200000"/>
              </a:lnSpc>
              <a:buNone/>
            </a:pPr>
            <a:r>
              <a:rPr altLang="he-IL" sz="2000">
                <a:latin typeface="David" panose="020E0502060401010101" pitchFamily="34" charset="-79"/>
                <a:cs typeface="David" panose="020E0502060401010101" pitchFamily="34" charset="-79"/>
              </a:rPr>
              <a:t>      לשמש מוסד שיאפשר לסגל הבכיר בצה"ל, במערכת הביטחון ובממשל, ללמוד ולחקור את אתגרי הביטחון הלאומי של ישראל </a:t>
            </a:r>
            <a:r>
              <a:rPr lang="en-US" altLang="he-IL" sz="200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200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altLang="he-IL" sz="2000">
                <a:latin typeface="David" panose="020E0502060401010101" pitchFamily="34" charset="-79"/>
                <a:cs typeface="David" panose="020E0502060401010101" pitchFamily="34" charset="-79"/>
              </a:rPr>
              <a:t>באמצעות תכנית לימודים שנתית, שמקנה ידע על בעיות הביטחון הלאומי, בתחומים הבאים:</a:t>
            </a:r>
            <a:br>
              <a:rPr altLang="he-IL" sz="200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alt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507" name="Picture 2" descr="http://www.humanrights.cet.ac.il/FileViewer.ashx?id=5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958976"/>
            <a:ext cx="3706812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4358180" y="416136"/>
            <a:ext cx="364074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תפקידי המכללה</a:t>
            </a:r>
          </a:p>
        </p:txBody>
      </p:sp>
    </p:spTree>
    <p:extLst>
      <p:ext uri="{BB962C8B-B14F-4D97-AF65-F5344CB8AC3E}">
        <p14:creationId xmlns:p14="http://schemas.microsoft.com/office/powerpoint/2010/main" val="2959758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מונה 4" descr="תקריב של ספרים על מדפים עם ספרים נוספים מטושטשים בקידמה וברקע" title="תמונה לדוגמה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55" r="3155"/>
          <a:stretch>
            <a:fillRect/>
          </a:stretch>
        </p:blipFill>
        <p:spPr>
          <a:xfrm>
            <a:off x="349251" y="1587500"/>
            <a:ext cx="4041775" cy="3429000"/>
          </a:xfrm>
        </p:spPr>
      </p:pic>
      <p:sp>
        <p:nvSpPr>
          <p:cNvPr id="23555" name="Shape 98"/>
          <p:cNvSpPr>
            <a:spLocks noGrp="1"/>
          </p:cNvSpPr>
          <p:nvPr>
            <p:ph type="body" sz="half" idx="2"/>
          </p:nvPr>
        </p:nvSpPr>
        <p:spPr>
          <a:xfrm>
            <a:off x="4737100" y="1885950"/>
            <a:ext cx="7277100" cy="3600450"/>
          </a:xfrm>
        </p:spPr>
        <p:txBody>
          <a:bodyPr>
            <a:normAutofit/>
          </a:bodyPr>
          <a:lstStyle/>
          <a:p>
            <a:pPr defTabSz="5064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</a:t>
            </a:r>
            <a:r>
              <a:rPr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יסודות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הביטחון הלאומי, תוך דגש על המרכיבים והגורמים המשפיעים על </a:t>
            </a:r>
            <a:r>
              <a:rPr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עוצמתה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של המדינה</a:t>
            </a:r>
          </a:p>
          <a:p>
            <a:pPr defTabSz="5064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064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</a:t>
            </a:r>
            <a:r>
              <a:rPr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נושאים התורמים 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להבנת הרקע המדיני, הכלכלי, החברתי והביטחוני של אתגרי הביטחון הלאומי</a:t>
            </a:r>
            <a:b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064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חקר 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תופעות ואירועים שונים המשפיעים על בטחונה הלאומי של מדינת ישראל</a:t>
            </a:r>
            <a:r>
              <a:rPr lang="en-US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064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הרחבת 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אופקים ועידוד למחקר עצמי</a:t>
            </a:r>
          </a:p>
        </p:txBody>
      </p:sp>
      <p:pic>
        <p:nvPicPr>
          <p:cNvPr id="22532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546600" y="1412876"/>
            <a:ext cx="7531099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הכשרת החניך והפיכתו ל"אסטרטג לביטחון לאומי" באמצעות: </a:t>
            </a:r>
          </a:p>
          <a:p>
            <a:pPr algn="ctr" rtl="1" eaLnBrk="1" hangingPunct="1">
              <a:lnSpc>
                <a:spcPct val="150000"/>
              </a:lnSpc>
            </a:pPr>
            <a:endParaRPr lang="he-IL" altLang="he-IL" sz="20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כלי חשיבה, ניתוח, הבנת תהליכים והובלתם ברמה האסטרטגית,  כך שיאפשרו התמודדות עם אתגרים מורכבים בתחומי </a:t>
            </a:r>
            <a:r>
              <a:rPr lang="he-IL" altLang="he-IL" sz="20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הבטל”ם</a:t>
            </a:r>
            <a:endParaRPr lang="he-IL" altLang="he-IL" sz="20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endParaRPr lang="he-IL" altLang="he-IL" sz="20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הקניית ידע - על הביטחון הלאומי הישראלי </a:t>
            </a:r>
            <a:r>
              <a:rPr lang="he-IL" altLang="he-IL" sz="20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ומימדיו</a:t>
            </a: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- ע"י לימוד ומחקר של מרכיבי </a:t>
            </a:r>
            <a:r>
              <a:rPr lang="he-IL" altLang="he-IL" sz="20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בין ממדי </a:t>
            </a:r>
            <a:r>
              <a:rPr lang="he-IL" altLang="he-IL" sz="20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0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 </a:t>
            </a:r>
            <a:r>
              <a:rPr lang="he-IL" altLang="he-IL" sz="20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0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0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5" name="Picture 2" descr="http://images.nana10.co.il/upload/mediastock/img/16/0/213/213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" y="1854200"/>
            <a:ext cx="38322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news1.co.il/uploadimages/NEWS1-13-677222847938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240214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791744" y="374776"/>
            <a:ext cx="48109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מטרות שנת הלימודים</a:t>
            </a:r>
          </a:p>
        </p:txBody>
      </p:sp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05"/>
          <p:cNvSpPr>
            <a:spLocks noGrp="1"/>
          </p:cNvSpPr>
          <p:nvPr>
            <p:ph type="body" sz="half" idx="4294967295"/>
          </p:nvPr>
        </p:nvSpPr>
        <p:spPr>
          <a:xfrm>
            <a:off x="469900" y="827014"/>
            <a:ext cx="11150600" cy="2731144"/>
          </a:xfrm>
        </p:spPr>
        <p:txBody>
          <a:bodyPr>
            <a:noAutofit/>
          </a:bodyPr>
          <a:lstStyle/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היוקרתי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והבכיר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ביותר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להכשרת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המאפשר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העמקה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חשיפה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לתכנים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מסווגים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מקנה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גם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תואר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MA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קבוצת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ייחודית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שיטות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מותאמות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בדגש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חווייתית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סיורים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בארץ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ובחו"ל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ומפגש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נושאי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משרה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579" name="Shape 108"/>
          <p:cNvSpPr>
            <a:spLocks noChangeArrowheads="1"/>
          </p:cNvSpPr>
          <p:nvPr/>
        </p:nvSpPr>
        <p:spPr bwMode="auto">
          <a:xfrm>
            <a:off x="1168400" y="5094289"/>
            <a:ext cx="92456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75"/>
              </a:spcBef>
              <a:buSzPct val="95000"/>
            </a:pP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תכנית </a:t>
            </a:r>
            <a:r>
              <a:rPr lang="he-IL" altLang="he-IL" sz="20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רצינית מושקעת, מגוונת ועמוסה באופן משמעותי, הרבה יותר מלימודי תואר שני רגיל, הדורשת רצינות והשקעה לאורך כל השנה</a:t>
            </a:r>
          </a:p>
          <a:p>
            <a:pPr>
              <a:spcBef>
                <a:spcPts val="375"/>
              </a:spcBef>
              <a:buSzPct val="95000"/>
            </a:pPr>
            <a:endParaRPr lang="he-IL" altLang="he-IL" sz="2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spcBef>
                <a:spcPts val="375"/>
              </a:spcBef>
              <a:buSzPct val="95000"/>
            </a:pPr>
            <a:r>
              <a:rPr lang="he-IL" altLang="he-IL" sz="20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"אוניברסיטה של כיתה אחת בשנה"</a:t>
            </a:r>
          </a:p>
        </p:txBody>
      </p:sp>
      <p:pic>
        <p:nvPicPr>
          <p:cNvPr id="24580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791974" y="57573"/>
            <a:ext cx="48445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את המב"ל?</a:t>
            </a:r>
          </a:p>
        </p:txBody>
      </p:sp>
      <p:sp>
        <p:nvSpPr>
          <p:cNvPr id="8" name="מלבן 7"/>
          <p:cNvSpPr/>
          <p:nvPr/>
        </p:nvSpPr>
        <p:spPr>
          <a:xfrm>
            <a:off x="3935761" y="4134348"/>
            <a:ext cx="43893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משמעויות מרכזיות:</a:t>
            </a:r>
          </a:p>
        </p:txBody>
      </p:sp>
    </p:spTree>
    <p:extLst>
      <p:ext uri="{BB962C8B-B14F-4D97-AF65-F5344CB8AC3E}">
        <p14:creationId xmlns:p14="http://schemas.microsoft.com/office/powerpoint/2010/main" val="196963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2930525" y="1303338"/>
            <a:ext cx="6389688" cy="527526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התלמידים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נוכחות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והשתתפות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פעילה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החניכים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370655" y="356098"/>
            <a:ext cx="36872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462088" y="1801813"/>
            <a:ext cx="88582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קורס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לצד לימודי תואר שני </a:t>
            </a:r>
            <a:r>
              <a:rPr lang="en-US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MA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לא מחקרי, במדע המדינה,  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 במגמת ביטחון לאומי, מטעם אונ' חיפה </a:t>
            </a: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יעוץ אקדמי אישי</a:t>
            </a: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ממשק אקדמי - ישירות מול אונ' חיפה</a:t>
            </a: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שימוש בשירותי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האונ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ועוד....</a:t>
            </a:r>
          </a:p>
        </p:txBody>
      </p:sp>
      <p:pic>
        <p:nvPicPr>
          <p:cNvPr id="2662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2999657" y="1"/>
            <a:ext cx="619268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altLang="he-I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ואונ' חיפה - </a:t>
            </a:r>
            <a:b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"הילכו שניהם יחדיו"</a:t>
            </a:r>
          </a:p>
        </p:txBody>
      </p:sp>
    </p:spTree>
    <p:extLst>
      <p:ext uri="{BB962C8B-B14F-4D97-AF65-F5344CB8AC3E}">
        <p14:creationId xmlns:p14="http://schemas.microsoft.com/office/powerpoint/2010/main" val="2017988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1154</Words>
  <Application>Microsoft Office PowerPoint</Application>
  <PresentationFormat>מסך רחב</PresentationFormat>
  <Paragraphs>417</Paragraphs>
  <Slides>24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Wingdings 2</vt:lpstr>
      <vt:lpstr>ערכת נושא Office</vt:lpstr>
      <vt:lpstr>המכללה לביטחון לאומי</vt:lpstr>
      <vt:lpstr>על מה נדבר?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חלוקה לצוותים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</cp:lastModifiedBy>
  <cp:revision>66</cp:revision>
  <cp:lastPrinted>2017-08-27T15:18:28Z</cp:lastPrinted>
  <dcterms:created xsi:type="dcterms:W3CDTF">2017-08-17T05:53:13Z</dcterms:created>
  <dcterms:modified xsi:type="dcterms:W3CDTF">2017-10-24T05:03:28Z</dcterms:modified>
</cp:coreProperties>
</file>