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285" r:id="rId4"/>
    <p:sldId id="287" r:id="rId5"/>
    <p:sldId id="291" r:id="rId6"/>
    <p:sldId id="268" r:id="rId7"/>
    <p:sldId id="294" r:id="rId8"/>
    <p:sldId id="292" r:id="rId9"/>
    <p:sldId id="293" r:id="rId10"/>
    <p:sldId id="278" r:id="rId11"/>
    <p:sldId id="279" r:id="rId12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5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pPr/>
              <a:t>ח'/כסלו/תשע"ח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3188370"/>
            <a:ext cx="7854950" cy="1752600"/>
          </a:xfrm>
          <a:extLst/>
        </p:spPr>
        <p:txBody>
          <a:bodyPr rtlCol="1">
            <a:normAutofit fontScale="55000" lnSpcReduction="20000"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</a:b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סיכום עונת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התשתית</a:t>
            </a:r>
          </a:p>
          <a:p>
            <a:pPr>
              <a:defRPr/>
            </a:pPr>
            <a:r>
              <a:rPr lang="he-IL" alt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הצגת עונת הליבה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326297" y="1238665"/>
            <a:ext cx="8024192" cy="4071938"/>
          </a:xfrm>
        </p:spPr>
        <p:txBody>
          <a:bodyPr>
            <a:noAutofit/>
          </a:bodyPr>
          <a:lstStyle/>
          <a:p>
            <a:pPr eaLnBrk="1" hangingPunct="1"/>
            <a:endParaRPr lang="en-US" altLang="he-IL" sz="3200" b="1" dirty="0"/>
          </a:p>
          <a:p>
            <a:pPr eaLnBrk="1" hangingPunct="1"/>
            <a:r>
              <a:rPr lang="en-US" alt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במליאה: פלאפונים</a:t>
            </a:r>
            <a:r>
              <a:rPr lang="en-US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>
              <a:buNone/>
            </a:pPr>
            <a:endParaRPr lang="he-IL" altLang="he-IL" sz="3200" dirty="0" smtClean="0"/>
          </a:p>
          <a:p>
            <a:pPr eaLnBrk="1" hangingPunct="1">
              <a:buNone/>
            </a:pPr>
            <a:endParaRPr lang="en-US" altLang="he-IL" sz="32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95483" y="6334125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5" y="2220362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332471" y="345773"/>
            <a:ext cx="55948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רענון לכללי 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המקום</a:t>
            </a: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853380" y="2912701"/>
            <a:ext cx="730200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המשך הצלחה </a:t>
            </a: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en-US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מטר</a:t>
            </a:r>
            <a:r>
              <a:rPr lang="he-IL" sz="6000" b="1" dirty="0" err="1" smtClean="0"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ות</a:t>
            </a:r>
            <a:endParaRPr lang="he-IL" sz="6000" b="1" dirty="0"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612668" y="1558064"/>
            <a:ext cx="10629055" cy="4214812"/>
          </a:xfrm>
        </p:spPr>
        <p:txBody>
          <a:bodyPr rtlCol="1">
            <a:normAutofit/>
          </a:bodyPr>
          <a:lstStyle/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 עונת התשתית והצגת עונת הליבה</a:t>
            </a: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מיצוי הלמידה ויישום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לקחים מתמשך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  <a:defRPr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איסוף נתונים בזמ"א לתחקיר הסגל בפגרה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None/>
              <a:defRPr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6" y="3033033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114800" y="1412876"/>
            <a:ext cx="7962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he-IL" altLang="he-IL" sz="3200" b="1" u="sng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הכשרת החניך והפיכתו ל"אסטרטג לביטחון לאומי</a:t>
            </a:r>
            <a:r>
              <a:rPr lang="he-IL" altLang="he-IL" sz="3200" b="1" u="sng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endParaRPr lang="he-IL" altLang="he-IL" sz="3200" b="1" u="sng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954175" y="374776"/>
            <a:ext cx="648607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מטרת 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שנת הלימודים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164" y="2087463"/>
            <a:ext cx="767013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Ø"/>
            </a:pP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</a:t>
            </a: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כלי חשיבה, ניתוח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, הבנת תהליכים והובלתם ברמה האסטרטגית,  כך שיאפשרו התמודדות עם אתגרים מורכבים בתחומי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endParaRPr lang="he-IL" altLang="he-IL" sz="2800" dirty="0" smtClean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ידע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על הביטחון הלאומי הישראלי ומימדיו, ע"י לימוד ומחקר של מרכיבי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>
              <a:buClr>
                <a:srgbClr val="92D050"/>
              </a:buClr>
              <a:buSzPct val="100000"/>
              <a:buFont typeface="Wingdings" pitchFamily="2" charset="2"/>
              <a:buChar char="Ø"/>
            </a:pPr>
            <a:r>
              <a:rPr lang="he-IL" altLang="he-IL" sz="28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בין ממדי </a:t>
            </a:r>
            <a:r>
              <a:rPr lang="he-IL" altLang="he-IL" sz="2800" dirty="0" err="1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8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</a:t>
            </a: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9" name="תמונה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823" y="2204090"/>
            <a:ext cx="3226525" cy="43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3618412" y="1172708"/>
            <a:ext cx="8000865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התלמידים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נוכחות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והשתתפות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פעילה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החניכים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sz="2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600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3736668" y="356098"/>
            <a:ext cx="495520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689113" y="2044701"/>
          <a:ext cx="3598725" cy="2368417"/>
        </p:xfrm>
        <a:graphic>
          <a:graphicData uri="http://schemas.openxmlformats.org/drawingml/2006/table">
            <a:tbl>
              <a:tblPr rtl="1"/>
              <a:tblGrid>
                <a:gridCol w="2617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סמינרים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4800599" y="1992313"/>
          <a:ext cx="3773557" cy="3125759"/>
        </p:xfrm>
        <a:graphic>
          <a:graphicData uri="http://schemas.openxmlformats.org/drawingml/2006/table">
            <a:tbl>
              <a:tblPr rtl="1"/>
              <a:tblGrid>
                <a:gridCol w="2852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מדיניות חוץ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50000">
                          <a:srgbClr val="92D050">
                            <a:alpha val="0"/>
                          </a:srgbClr>
                        </a:gs>
                        <a:gs pos="50000">
                          <a:srgbClr val="92D050">
                            <a:shade val="67500"/>
                            <a:satMod val="115000"/>
                          </a:srgbClr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8984008" y="1975886"/>
          <a:ext cx="2995957" cy="1303133"/>
        </p:xfrm>
        <a:graphic>
          <a:graphicData uri="http://schemas.openxmlformats.org/drawingml/2006/table">
            <a:tbl>
              <a:tblPr rtl="1"/>
              <a:tblGrid>
                <a:gridCol w="236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נ"ז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5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8925613" y="1426128"/>
            <a:ext cx="3090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843303" y="1449456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514901" y="1545397"/>
            <a:ext cx="3792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29344" y="-19218"/>
            <a:ext cx="106602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האקדמית</a:t>
            </a:r>
            <a:r>
              <a:rPr lang="en-US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- עד כאן</a:t>
            </a:r>
            <a: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(42 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נ"ז)</a:t>
            </a:r>
            <a:endParaRPr lang="he-IL" altLang="he-IL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gradFill>
            <a:gsLst>
              <a:gs pos="50000">
                <a:srgbClr val="92D050">
                  <a:alpha val="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מ"ה</a:t>
            </a:r>
          </a:p>
        </p:txBody>
      </p:sp>
      <p:grpSp>
        <p:nvGrpSpPr>
          <p:cNvPr id="223" name="קבוצה 222"/>
          <p:cNvGrpSpPr/>
          <p:nvPr/>
        </p:nvGrpSpPr>
        <p:grpSpPr>
          <a:xfrm>
            <a:off x="6729878" y="6382353"/>
            <a:ext cx="2387228" cy="338554"/>
            <a:chOff x="6729878" y="6382353"/>
            <a:chExt cx="2387228" cy="338554"/>
          </a:xfrm>
        </p:grpSpPr>
        <p:cxnSp>
          <p:nvCxnSpPr>
            <p:cNvPr id="37" name="מחבר חץ ישר 36"/>
            <p:cNvCxnSpPr/>
            <p:nvPr/>
          </p:nvCxnSpPr>
          <p:spPr>
            <a:xfrm>
              <a:off x="6729878" y="6662546"/>
              <a:ext cx="23872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82328" y="6382353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גישות ואסכולות</a:t>
              </a:r>
            </a:p>
          </p:txBody>
        </p:sp>
      </p:grpSp>
      <p:grpSp>
        <p:nvGrpSpPr>
          <p:cNvPr id="224" name="קבוצה 223"/>
          <p:cNvGrpSpPr/>
          <p:nvPr/>
        </p:nvGrpSpPr>
        <p:grpSpPr>
          <a:xfrm>
            <a:off x="6742578" y="6077553"/>
            <a:ext cx="2361640" cy="338554"/>
            <a:chOff x="6742578" y="6077553"/>
            <a:chExt cx="2361640" cy="338554"/>
          </a:xfrm>
        </p:grpSpPr>
        <p:cxnSp>
          <p:nvCxnSpPr>
            <p:cNvPr id="39" name="מחבר חץ ישר 38"/>
            <p:cNvCxnSpPr/>
            <p:nvPr/>
          </p:nvCxnSpPr>
          <p:spPr>
            <a:xfrm>
              <a:off x="6742578" y="6357746"/>
              <a:ext cx="234763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3931" y="6077553"/>
              <a:ext cx="23002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הגיאוגרפיה של </a:t>
              </a:r>
              <a:r>
                <a:rPr lang="he-IL" sz="1600" b="1" dirty="0" err="1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3" name="קבוצה 232"/>
          <p:cNvGrpSpPr/>
          <p:nvPr/>
        </p:nvGrpSpPr>
        <p:grpSpPr>
          <a:xfrm>
            <a:off x="5696511" y="2311029"/>
            <a:ext cx="1714500" cy="385027"/>
            <a:chOff x="5696511" y="2311029"/>
            <a:chExt cx="1714500" cy="385027"/>
          </a:xfrm>
        </p:grpSpPr>
        <p:cxnSp>
          <p:nvCxnSpPr>
            <p:cNvPr id="46" name="מחבר חץ ישר 45"/>
            <p:cNvCxnSpPr/>
            <p:nvPr/>
          </p:nvCxnSpPr>
          <p:spPr>
            <a:xfrm>
              <a:off x="6296025" y="2696056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96511" y="2311029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א. המערכה</a:t>
              </a:r>
              <a:endPara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2" name="קבוצה 231"/>
          <p:cNvGrpSpPr/>
          <p:nvPr/>
        </p:nvGrpSpPr>
        <p:grpSpPr>
          <a:xfrm>
            <a:off x="7032811" y="2300374"/>
            <a:ext cx="1806015" cy="383241"/>
            <a:chOff x="7032811" y="2300374"/>
            <a:chExt cx="1806015" cy="383241"/>
          </a:xfrm>
        </p:grpSpPr>
        <p:cxnSp>
          <p:nvCxnSpPr>
            <p:cNvPr id="45" name="מחבר חץ ישר 44"/>
            <p:cNvCxnSpPr/>
            <p:nvPr/>
          </p:nvCxnSpPr>
          <p:spPr>
            <a:xfrm>
              <a:off x="7183344" y="268361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32811" y="2300374"/>
              <a:ext cx="18060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חשיבה אסטרטגית</a:t>
              </a: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7346950" y="3074045"/>
            <a:ext cx="1714500" cy="369332"/>
            <a:chOff x="7346950" y="3074045"/>
            <a:chExt cx="171450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7346950" y="3074045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מזה"ת</a:t>
              </a:r>
            </a:p>
          </p:txBody>
        </p:sp>
        <p:cxnSp>
          <p:nvCxnSpPr>
            <p:cNvPr id="72" name="מחבר חץ ישר 71"/>
            <p:cNvCxnSpPr/>
            <p:nvPr/>
          </p:nvCxnSpPr>
          <p:spPr>
            <a:xfrm>
              <a:off x="7486650" y="341694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קבוצה 249"/>
          <p:cNvGrpSpPr/>
          <p:nvPr/>
        </p:nvGrpSpPr>
        <p:grpSpPr>
          <a:xfrm>
            <a:off x="1361546" y="2869626"/>
            <a:ext cx="4514819" cy="516040"/>
            <a:chOff x="1361546" y="2869626"/>
            <a:chExt cx="4514819" cy="516040"/>
          </a:xfrm>
        </p:grpSpPr>
        <p:sp>
          <p:nvSpPr>
            <p:cNvPr id="66" name="אליפסה 65"/>
            <p:cNvSpPr/>
            <p:nvPr/>
          </p:nvSpPr>
          <p:spPr>
            <a:xfrm>
              <a:off x="4155141" y="2878212"/>
              <a:ext cx="874059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שב"כ</a:t>
              </a:r>
            </a:p>
          </p:txBody>
        </p:sp>
        <p:sp>
          <p:nvSpPr>
            <p:cNvPr id="69" name="מגילה אנכית 68"/>
            <p:cNvSpPr/>
            <p:nvPr/>
          </p:nvSpPr>
          <p:spPr>
            <a:xfrm>
              <a:off x="1361546" y="2869626"/>
              <a:ext cx="737924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סייבר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4" name="אליפסה 73"/>
            <p:cNvSpPr/>
            <p:nvPr/>
          </p:nvSpPr>
          <p:spPr>
            <a:xfrm>
              <a:off x="3240561" y="2898404"/>
              <a:ext cx="887302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אמ"ן</a:t>
              </a:r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2498089" y="2887727"/>
              <a:ext cx="732476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מ"י</a:t>
              </a:r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5058394" y="2889637"/>
              <a:ext cx="817971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מוסד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56808" y="2959583"/>
            <a:ext cx="9445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ס. 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צבא - חברה</a:t>
            </a:r>
          </a:p>
        </p:txBody>
      </p:sp>
      <p:grpSp>
        <p:nvGrpSpPr>
          <p:cNvPr id="228" name="קבוצה 227"/>
          <p:cNvGrpSpPr/>
          <p:nvPr/>
        </p:nvGrpSpPr>
        <p:grpSpPr>
          <a:xfrm>
            <a:off x="6039970" y="3474422"/>
            <a:ext cx="1714500" cy="672039"/>
            <a:chOff x="6039970" y="3474422"/>
            <a:chExt cx="1714500" cy="672039"/>
          </a:xfrm>
        </p:grpSpPr>
        <p:cxnSp>
          <p:nvCxnSpPr>
            <p:cNvPr id="82" name="מחבר חץ ישר 81"/>
            <p:cNvCxnSpPr/>
            <p:nvPr/>
          </p:nvCxnSpPr>
          <p:spPr>
            <a:xfrm>
              <a:off x="6166223" y="4089400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אליפסה 82"/>
            <p:cNvSpPr/>
            <p:nvPr/>
          </p:nvSpPr>
          <p:spPr>
            <a:xfrm>
              <a:off x="6845300" y="3474422"/>
              <a:ext cx="846419" cy="3693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39970" y="3777129"/>
              <a:ext cx="171450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מדיניות חוץ</a:t>
              </a:r>
            </a:p>
          </p:txBody>
        </p:sp>
      </p:grpSp>
      <p:grpSp>
        <p:nvGrpSpPr>
          <p:cNvPr id="226" name="קבוצה 225"/>
          <p:cNvGrpSpPr/>
          <p:nvPr/>
        </p:nvGrpSpPr>
        <p:grpSpPr>
          <a:xfrm>
            <a:off x="7711329" y="4241508"/>
            <a:ext cx="1714500" cy="338554"/>
            <a:chOff x="7953375" y="4241508"/>
            <a:chExt cx="1714500" cy="338554"/>
          </a:xfrm>
        </p:grpSpPr>
        <p:cxnSp>
          <p:nvCxnSpPr>
            <p:cNvPr id="92" name="מחבר חץ ישר 91"/>
            <p:cNvCxnSpPr/>
            <p:nvPr/>
          </p:nvCxnSpPr>
          <p:spPr>
            <a:xfrm>
              <a:off x="8391525" y="4559300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953375" y="424150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מבוא כלכלה</a:t>
              </a:r>
            </a:p>
          </p:txBody>
        </p:sp>
      </p:grpSp>
      <p:grpSp>
        <p:nvGrpSpPr>
          <p:cNvPr id="227" name="קבוצה 226"/>
          <p:cNvGrpSpPr/>
          <p:nvPr/>
        </p:nvGrpSpPr>
        <p:grpSpPr>
          <a:xfrm>
            <a:off x="6109821" y="4191269"/>
            <a:ext cx="2063750" cy="376096"/>
            <a:chOff x="6203950" y="4191269"/>
            <a:chExt cx="2063750" cy="376096"/>
          </a:xfrm>
        </p:grpSpPr>
        <p:cxnSp>
          <p:nvCxnSpPr>
            <p:cNvPr id="94" name="מחבר חץ ישר 93"/>
            <p:cNvCxnSpPr/>
            <p:nvPr/>
          </p:nvCxnSpPr>
          <p:spPr>
            <a:xfrm>
              <a:off x="6203950" y="4567365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438900" y="4191269"/>
              <a:ext cx="1714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כלכלת ישראל</a:t>
              </a:r>
            </a:p>
          </p:txBody>
        </p:sp>
      </p:grpSp>
      <p:grpSp>
        <p:nvGrpSpPr>
          <p:cNvPr id="253" name="קבוצה 252"/>
          <p:cNvGrpSpPr/>
          <p:nvPr/>
        </p:nvGrpSpPr>
        <p:grpSpPr>
          <a:xfrm>
            <a:off x="1344706" y="4045738"/>
            <a:ext cx="4219482" cy="585584"/>
            <a:chOff x="1344706" y="4045738"/>
            <a:chExt cx="4219482" cy="585584"/>
          </a:xfrm>
        </p:grpSpPr>
        <p:grpSp>
          <p:nvGrpSpPr>
            <p:cNvPr id="252" name="קבוצה 251"/>
            <p:cNvGrpSpPr/>
            <p:nvPr/>
          </p:nvGrpSpPr>
          <p:grpSpPr>
            <a:xfrm>
              <a:off x="3849688" y="4244276"/>
              <a:ext cx="1714500" cy="344686"/>
              <a:chOff x="3849688" y="4244276"/>
              <a:chExt cx="1714500" cy="344686"/>
            </a:xfrm>
          </p:grpSpPr>
          <p:cxnSp>
            <p:nvCxnSpPr>
              <p:cNvPr id="96" name="מחבר חץ ישר 95"/>
              <p:cNvCxnSpPr/>
              <p:nvPr/>
            </p:nvCxnSpPr>
            <p:spPr>
              <a:xfrm>
                <a:off x="4287838" y="4588962"/>
                <a:ext cx="7524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849688" y="4244276"/>
                <a:ext cx="17145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ניתוחי אירוע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60600" y="4045738"/>
              <a:ext cx="94456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כלכלה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גלובלית</a:t>
              </a:r>
            </a:p>
          </p:txBody>
        </p:sp>
        <p:sp>
          <p:nvSpPr>
            <p:cNvPr id="100" name="מגילה אנכית 99"/>
            <p:cNvSpPr/>
            <p:nvPr/>
          </p:nvSpPr>
          <p:spPr>
            <a:xfrm>
              <a:off x="1344706" y="4115282"/>
              <a:ext cx="864913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תקציב המדינה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2" name="אליפסה 101"/>
            <p:cNvSpPr/>
            <p:nvPr/>
          </p:nvSpPr>
          <p:spPr>
            <a:xfrm>
              <a:off x="3165000" y="4140866"/>
              <a:ext cx="740793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225" name="קבוצה 224"/>
          <p:cNvGrpSpPr/>
          <p:nvPr/>
        </p:nvGrpSpPr>
        <p:grpSpPr>
          <a:xfrm>
            <a:off x="6089650" y="4629189"/>
            <a:ext cx="2660650" cy="629831"/>
            <a:chOff x="6089650" y="4629189"/>
            <a:chExt cx="2660650" cy="629831"/>
          </a:xfrm>
        </p:grpSpPr>
        <p:cxnSp>
          <p:nvCxnSpPr>
            <p:cNvPr id="86" name="מחבר חץ ישר 85"/>
            <p:cNvCxnSpPr/>
            <p:nvPr/>
          </p:nvCxnSpPr>
          <p:spPr>
            <a:xfrm>
              <a:off x="6089650" y="5219700"/>
              <a:ext cx="2660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562725" y="488968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ישראלית</a:t>
              </a:r>
            </a:p>
          </p:txBody>
        </p:sp>
        <p:sp>
          <p:nvSpPr>
            <p:cNvPr id="104" name="אליפסה 103"/>
            <p:cNvSpPr/>
            <p:nvPr/>
          </p:nvSpPr>
          <p:spPr>
            <a:xfrm>
              <a:off x="7180729" y="4629189"/>
              <a:ext cx="833718" cy="3693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190750" y="4649192"/>
            <a:ext cx="9969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</a:p>
        </p:txBody>
      </p:sp>
      <p:sp>
        <p:nvSpPr>
          <p:cNvPr id="121" name="מגילה אנכית 120"/>
          <p:cNvSpPr/>
          <p:nvPr/>
        </p:nvSpPr>
        <p:spPr>
          <a:xfrm>
            <a:off x="6091518" y="5360706"/>
            <a:ext cx="1062317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יו"ע</a:t>
            </a:r>
            <a:r>
              <a:rPr lang="he-IL" sz="1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בינתחומי</a:t>
            </a:r>
            <a:endParaRPr lang="he-IL" sz="1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0" name="קבוצה 259"/>
          <p:cNvGrpSpPr/>
          <p:nvPr/>
        </p:nvGrpSpPr>
        <p:grpSpPr>
          <a:xfrm>
            <a:off x="305863" y="5309113"/>
            <a:ext cx="5484971" cy="568723"/>
            <a:chOff x="305863" y="5309113"/>
            <a:chExt cx="5484971" cy="568723"/>
          </a:xfrm>
        </p:grpSpPr>
        <p:sp>
          <p:nvSpPr>
            <p:cNvPr id="123" name="מגילה אנכית 122"/>
            <p:cNvSpPr/>
            <p:nvPr/>
          </p:nvSpPr>
          <p:spPr>
            <a:xfrm>
              <a:off x="4787153" y="5309113"/>
              <a:ext cx="1003681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כנס המכללות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5" name="מגילה אנכית 124"/>
            <p:cNvSpPr/>
            <p:nvPr/>
          </p:nvSpPr>
          <p:spPr>
            <a:xfrm>
              <a:off x="305863" y="5361796"/>
              <a:ext cx="1052290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דמוקרטיה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6719822" y="3588132"/>
            <a:ext cx="3012141" cy="461665"/>
          </a:xfrm>
          <a:prstGeom prst="rect">
            <a:avLst/>
          </a:prstGeom>
          <a:solidFill>
            <a:srgbClr val="7030A0">
              <a:alpha val="6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</a:p>
        </p:txBody>
      </p:sp>
      <p:grpSp>
        <p:nvGrpSpPr>
          <p:cNvPr id="234" name="קבוצה 233"/>
          <p:cNvGrpSpPr/>
          <p:nvPr/>
        </p:nvGrpSpPr>
        <p:grpSpPr>
          <a:xfrm>
            <a:off x="5949068" y="2508144"/>
            <a:ext cx="447675" cy="2240629"/>
            <a:chOff x="5760810" y="2467803"/>
            <a:chExt cx="447675" cy="2240629"/>
          </a:xfrm>
        </p:grpSpPr>
        <p:sp>
          <p:nvSpPr>
            <p:cNvPr id="53" name="משושה 52"/>
            <p:cNvSpPr/>
            <p:nvPr/>
          </p:nvSpPr>
          <p:spPr>
            <a:xfrm>
              <a:off x="5760810" y="2467803"/>
              <a:ext cx="447675" cy="367183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1</a:t>
              </a:r>
              <a:endParaRPr lang="he-IL" sz="2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5984980" y="2841532"/>
              <a:ext cx="0" cy="1866900"/>
            </a:xfrm>
            <a:prstGeom prst="straightConnector1">
              <a:avLst/>
            </a:prstGeom>
            <a:ln w="1016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4957763" y="3062108"/>
            <a:ext cx="2229482" cy="369332"/>
            <a:chOff x="4957763" y="3062108"/>
            <a:chExt cx="2229482" cy="369332"/>
          </a:xfrm>
        </p:grpSpPr>
        <p:cxnSp>
          <p:nvCxnSpPr>
            <p:cNvPr id="64" name="מחבר חץ ישר 63"/>
            <p:cNvCxnSpPr/>
            <p:nvPr/>
          </p:nvCxnSpPr>
          <p:spPr>
            <a:xfrm>
              <a:off x="4957763" y="3399157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472745" y="306210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הגנה לאומית</a:t>
              </a:r>
            </a:p>
          </p:txBody>
        </p:sp>
      </p:grpSp>
      <p:grpSp>
        <p:nvGrpSpPr>
          <p:cNvPr id="235" name="קבוצה 234"/>
          <p:cNvGrpSpPr/>
          <p:nvPr/>
        </p:nvGrpSpPr>
        <p:grpSpPr>
          <a:xfrm>
            <a:off x="6064623" y="1500119"/>
            <a:ext cx="2528048" cy="627635"/>
            <a:chOff x="6064623" y="1500119"/>
            <a:chExt cx="2528048" cy="627635"/>
          </a:xfrm>
        </p:grpSpPr>
        <p:sp>
          <p:nvSpPr>
            <p:cNvPr id="108" name="הסבר מלבני 107"/>
            <p:cNvSpPr/>
            <p:nvPr/>
          </p:nvSpPr>
          <p:spPr>
            <a:xfrm>
              <a:off x="6064623" y="1500119"/>
              <a:ext cx="1062318" cy="30178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מיומנויות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37" name="מחבר חץ ישר 136"/>
            <p:cNvCxnSpPr/>
            <p:nvPr/>
          </p:nvCxnSpPr>
          <p:spPr>
            <a:xfrm>
              <a:off x="6078071" y="2087334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441139" y="1758422"/>
              <a:ext cx="1782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תרגול יעדי בכירות</a:t>
              </a:r>
            </a:p>
          </p:txBody>
        </p:sp>
      </p:grpSp>
      <p:grpSp>
        <p:nvGrpSpPr>
          <p:cNvPr id="257" name="קבוצה 256"/>
          <p:cNvGrpSpPr/>
          <p:nvPr/>
        </p:nvGrpSpPr>
        <p:grpSpPr>
          <a:xfrm>
            <a:off x="322729" y="1510562"/>
            <a:ext cx="4758722" cy="640967"/>
            <a:chOff x="322729" y="1510562"/>
            <a:chExt cx="4758722" cy="640967"/>
          </a:xfrm>
        </p:grpSpPr>
        <p:sp>
          <p:nvSpPr>
            <p:cNvPr id="109" name="הסבר מלבני 108"/>
            <p:cNvSpPr/>
            <p:nvPr/>
          </p:nvSpPr>
          <p:spPr>
            <a:xfrm>
              <a:off x="4398963" y="1522242"/>
              <a:ext cx="682488" cy="39022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הובלת שינוי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0" name="הסבר מלבני 109"/>
            <p:cNvSpPr/>
            <p:nvPr/>
          </p:nvSpPr>
          <p:spPr>
            <a:xfrm>
              <a:off x="322729" y="1510562"/>
              <a:ext cx="996748" cy="64096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משוב והתייעצות עמיתים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21418" y="1708892"/>
              <a:ext cx="220017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הכנה לתפקיד בכיר</a:t>
              </a:r>
            </a:p>
          </p:txBody>
        </p:sp>
        <p:cxnSp>
          <p:nvCxnSpPr>
            <p:cNvPr id="139" name="מחבר חץ ישר 138"/>
            <p:cNvCxnSpPr/>
            <p:nvPr/>
          </p:nvCxnSpPr>
          <p:spPr>
            <a:xfrm>
              <a:off x="375009" y="1993658"/>
              <a:ext cx="4630379" cy="75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קבוצה 213"/>
          <p:cNvGrpSpPr/>
          <p:nvPr/>
        </p:nvGrpSpPr>
        <p:grpSpPr>
          <a:xfrm>
            <a:off x="6056778" y="5819066"/>
            <a:ext cx="3863412" cy="338554"/>
            <a:chOff x="6056778" y="5819066"/>
            <a:chExt cx="3863412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8205690" y="5819066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משפט ציבורי</a:t>
              </a:r>
            </a:p>
          </p:txBody>
        </p:sp>
        <p:cxnSp>
          <p:nvCxnSpPr>
            <p:cNvPr id="33" name="מחבר חץ ישר 32"/>
            <p:cNvCxnSpPr/>
            <p:nvPr/>
          </p:nvCxnSpPr>
          <p:spPr>
            <a:xfrm>
              <a:off x="6056778" y="6128957"/>
              <a:ext cx="37730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קבוצה 212"/>
          <p:cNvGrpSpPr/>
          <p:nvPr/>
        </p:nvGrpSpPr>
        <p:grpSpPr>
          <a:xfrm>
            <a:off x="9292477" y="6283648"/>
            <a:ext cx="1714500" cy="358133"/>
            <a:chOff x="9292477" y="6283648"/>
            <a:chExt cx="1714500" cy="358133"/>
          </a:xfrm>
        </p:grpSpPr>
        <p:sp>
          <p:nvSpPr>
            <p:cNvPr id="195" name="TextBox 194"/>
            <p:cNvSpPr txBox="1"/>
            <p:nvPr/>
          </p:nvSpPr>
          <p:spPr>
            <a:xfrm>
              <a:off x="9292477" y="628364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מושגי יסוד </a:t>
              </a:r>
              <a:r>
                <a:rPr lang="he-IL" sz="16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בבטל"ם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98" name="מחבר חץ ישר 197"/>
            <p:cNvCxnSpPr/>
            <p:nvPr/>
          </p:nvCxnSpPr>
          <p:spPr>
            <a:xfrm>
              <a:off x="9838203" y="6641781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קבוצה 216"/>
          <p:cNvGrpSpPr/>
          <p:nvPr/>
        </p:nvGrpSpPr>
        <p:grpSpPr>
          <a:xfrm>
            <a:off x="8631704" y="2313270"/>
            <a:ext cx="1714500" cy="371580"/>
            <a:chOff x="8631704" y="2313270"/>
            <a:chExt cx="1714500" cy="371580"/>
          </a:xfrm>
        </p:grpSpPr>
        <p:cxnSp>
          <p:nvCxnSpPr>
            <p:cNvPr id="199" name="מחבר חץ ישר 198"/>
            <p:cNvCxnSpPr/>
            <p:nvPr/>
          </p:nvCxnSpPr>
          <p:spPr>
            <a:xfrm>
              <a:off x="8975725" y="2684850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8631704" y="2313270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מחשבה אסטרטגית</a:t>
              </a:r>
            </a:p>
          </p:txBody>
        </p:sp>
      </p:grpSp>
      <p:grpSp>
        <p:nvGrpSpPr>
          <p:cNvPr id="215" name="קבוצה 214"/>
          <p:cNvGrpSpPr/>
          <p:nvPr/>
        </p:nvGrpSpPr>
        <p:grpSpPr>
          <a:xfrm>
            <a:off x="8552329" y="5319322"/>
            <a:ext cx="2347685" cy="540200"/>
            <a:chOff x="8552329" y="5319322"/>
            <a:chExt cx="2347685" cy="540200"/>
          </a:xfrm>
        </p:grpSpPr>
        <p:sp>
          <p:nvSpPr>
            <p:cNvPr id="196" name="TextBox 195"/>
            <p:cNvSpPr txBox="1"/>
            <p:nvPr/>
          </p:nvSpPr>
          <p:spPr>
            <a:xfrm>
              <a:off x="9185514" y="531932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אבות האומה</a:t>
              </a:r>
            </a:p>
          </p:txBody>
        </p:sp>
        <p:cxnSp>
          <p:nvCxnSpPr>
            <p:cNvPr id="201" name="מחבר חץ ישר 200"/>
            <p:cNvCxnSpPr/>
            <p:nvPr/>
          </p:nvCxnSpPr>
          <p:spPr>
            <a:xfrm>
              <a:off x="9317037" y="5688469"/>
              <a:ext cx="14351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מגילה אנכית 201"/>
            <p:cNvSpPr/>
            <p:nvPr/>
          </p:nvSpPr>
          <p:spPr>
            <a:xfrm>
              <a:off x="8552329" y="5343482"/>
              <a:ext cx="887506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בן.</a:t>
              </a:r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גוריון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 rot="16200000">
            <a:off x="7799966" y="3594856"/>
            <a:ext cx="2998694" cy="461665"/>
          </a:xfrm>
          <a:prstGeom prst="rect">
            <a:avLst/>
          </a:prstGeom>
          <a:solidFill>
            <a:srgbClr val="7030A0">
              <a:alpha val="5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8742122" y="3594856"/>
            <a:ext cx="2998694" cy="461665"/>
          </a:xfrm>
          <a:prstGeom prst="rect">
            <a:avLst/>
          </a:prstGeom>
          <a:solidFill>
            <a:srgbClr val="7030A0">
              <a:alpha val="35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</a:p>
        </p:txBody>
      </p:sp>
      <p:grpSp>
        <p:nvGrpSpPr>
          <p:cNvPr id="218" name="קבוצה 217"/>
          <p:cNvGrpSpPr/>
          <p:nvPr/>
        </p:nvGrpSpPr>
        <p:grpSpPr>
          <a:xfrm>
            <a:off x="8890615" y="1506911"/>
            <a:ext cx="1840138" cy="660982"/>
            <a:chOff x="8890615" y="1547252"/>
            <a:chExt cx="1840138" cy="660982"/>
          </a:xfrm>
        </p:grpSpPr>
        <p:sp>
          <p:nvSpPr>
            <p:cNvPr id="197" name="הסבר מלבני 196"/>
            <p:cNvSpPr/>
            <p:nvPr/>
          </p:nvSpPr>
          <p:spPr>
            <a:xfrm>
              <a:off x="9776012" y="1547252"/>
              <a:ext cx="954741" cy="321889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ס.</a:t>
              </a:r>
              <a:r>
                <a:rPr lang="he-IL" sz="1600" b="1" dirty="0" err="1" smtClean="0">
                  <a:solidFill>
                    <a:schemeClr val="tx1"/>
                  </a:solidFill>
                </a:rPr>
                <a:t>חוזקות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890615" y="1869680"/>
              <a:ext cx="15980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אבחון יעדי בכירות</a:t>
              </a:r>
            </a:p>
          </p:txBody>
        </p:sp>
        <p:cxnSp>
          <p:nvCxnSpPr>
            <p:cNvPr id="206" name="מחבר חץ ישר 205"/>
            <p:cNvCxnSpPr/>
            <p:nvPr/>
          </p:nvCxnSpPr>
          <p:spPr>
            <a:xfrm>
              <a:off x="8931951" y="2151529"/>
              <a:ext cx="1556755" cy="13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rot="16200000">
            <a:off x="3243652" y="3950304"/>
            <a:ext cx="5284693" cy="369332"/>
          </a:xfrm>
          <a:prstGeom prst="rect">
            <a:avLst/>
          </a:prstGeom>
          <a:solidFill>
            <a:srgbClr val="FFFF0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פגרה עבודות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39780" y="3594854"/>
            <a:ext cx="2998695" cy="461665"/>
          </a:xfrm>
          <a:prstGeom prst="rect">
            <a:avLst/>
          </a:prstGeom>
          <a:solidFill>
            <a:srgbClr val="7030A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סיור 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42" name="קבוצה 241"/>
          <p:cNvGrpSpPr/>
          <p:nvPr/>
        </p:nvGrpSpPr>
        <p:grpSpPr>
          <a:xfrm>
            <a:off x="5747516" y="1491194"/>
            <a:ext cx="3159352" cy="5279612"/>
            <a:chOff x="5747516" y="1491194"/>
            <a:chExt cx="3159352" cy="5279612"/>
          </a:xfrm>
        </p:grpSpPr>
        <p:sp>
          <p:nvSpPr>
            <p:cNvPr id="240" name="מלבן 239">
              <a:extLst/>
            </p:cNvPr>
            <p:cNvSpPr/>
            <p:nvPr/>
          </p:nvSpPr>
          <p:spPr>
            <a:xfrm rot="5400000">
              <a:off x="4687386" y="2551324"/>
              <a:ext cx="5279612" cy="3159352"/>
            </a:xfrm>
            <a:prstGeom prst="rect">
              <a:avLst/>
            </a:prstGeom>
            <a:solidFill>
              <a:srgbClr val="FFC0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41" name="מלבן 240"/>
            <p:cNvSpPr/>
            <p:nvPr/>
          </p:nvSpPr>
          <p:spPr>
            <a:xfrm rot="17962502">
              <a:off x="6050297" y="3693476"/>
              <a:ext cx="2727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הליבה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48" name="קבוצה 247"/>
          <p:cNvGrpSpPr/>
          <p:nvPr/>
        </p:nvGrpSpPr>
        <p:grpSpPr>
          <a:xfrm>
            <a:off x="8855537" y="1479395"/>
            <a:ext cx="2036222" cy="5279612"/>
            <a:chOff x="8855537" y="1479395"/>
            <a:chExt cx="2036222" cy="5279612"/>
          </a:xfrm>
        </p:grpSpPr>
        <p:sp>
          <p:nvSpPr>
            <p:cNvPr id="239" name="מלבן 238">
              <a:extLst/>
            </p:cNvPr>
            <p:cNvSpPr/>
            <p:nvPr/>
          </p:nvSpPr>
          <p:spPr>
            <a:xfrm rot="5400000">
              <a:off x="7233842" y="3101090"/>
              <a:ext cx="5279612" cy="2036222"/>
            </a:xfrm>
            <a:prstGeom prst="rect">
              <a:avLst/>
            </a:prstGeom>
            <a:solidFill>
              <a:schemeClr val="bg1">
                <a:lumMod val="65000"/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/>
            </a:p>
          </p:txBody>
        </p:sp>
        <p:sp>
          <p:nvSpPr>
            <p:cNvPr id="243" name="מלבן 242"/>
            <p:cNvSpPr/>
            <p:nvPr/>
          </p:nvSpPr>
          <p:spPr>
            <a:xfrm rot="17825835">
              <a:off x="8016791" y="3550041"/>
              <a:ext cx="36439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התשתיות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59" name="קבוצה 258"/>
          <p:cNvGrpSpPr/>
          <p:nvPr/>
        </p:nvGrpSpPr>
        <p:grpSpPr>
          <a:xfrm>
            <a:off x="1506298" y="1502227"/>
            <a:ext cx="2855362" cy="3796936"/>
            <a:chOff x="1506298" y="1502227"/>
            <a:chExt cx="2855362" cy="3796936"/>
          </a:xfrm>
        </p:grpSpPr>
        <p:sp>
          <p:nvSpPr>
            <p:cNvPr id="244" name="TextBox 243"/>
            <p:cNvSpPr txBox="1"/>
            <p:nvPr/>
          </p:nvSpPr>
          <p:spPr>
            <a:xfrm rot="16200000">
              <a:off x="2298268" y="3227065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אירופה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1484006" y="3235772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מזרח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-218540" y="3231416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ארה"ב</a:t>
              </a:r>
            </a:p>
          </p:txBody>
        </p:sp>
      </p:grpSp>
      <p:grpSp>
        <p:nvGrpSpPr>
          <p:cNvPr id="258" name="קבוצה 257"/>
          <p:cNvGrpSpPr/>
          <p:nvPr/>
        </p:nvGrpSpPr>
        <p:grpSpPr>
          <a:xfrm>
            <a:off x="942870" y="2333894"/>
            <a:ext cx="4051429" cy="2987170"/>
            <a:chOff x="942870" y="2333894"/>
            <a:chExt cx="4051429" cy="2987170"/>
          </a:xfrm>
        </p:grpSpPr>
        <p:sp>
          <p:nvSpPr>
            <p:cNvPr id="247" name="TextBox 246"/>
            <p:cNvSpPr txBox="1"/>
            <p:nvPr/>
          </p:nvSpPr>
          <p:spPr>
            <a:xfrm rot="16200000">
              <a:off x="3243280" y="3565562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מדינית ביטחונית</a:t>
              </a:r>
              <a:endParaRPr lang="he-IL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-288798" y="3570045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התנסות מסכמת</a:t>
              </a:r>
            </a:p>
          </p:txBody>
        </p:sp>
      </p:grpSp>
      <p:grpSp>
        <p:nvGrpSpPr>
          <p:cNvPr id="256" name="קבוצה 255"/>
          <p:cNvGrpSpPr/>
          <p:nvPr/>
        </p:nvGrpSpPr>
        <p:grpSpPr>
          <a:xfrm>
            <a:off x="2088549" y="2325188"/>
            <a:ext cx="3374759" cy="2981597"/>
            <a:chOff x="2088549" y="2325188"/>
            <a:chExt cx="3374759" cy="2981597"/>
          </a:xfrm>
        </p:grpSpPr>
        <p:sp>
          <p:nvSpPr>
            <p:cNvPr id="131" name="TextBox 130"/>
            <p:cNvSpPr txBox="1"/>
            <p:nvPr/>
          </p:nvSpPr>
          <p:spPr>
            <a:xfrm rot="16200000">
              <a:off x="3803232" y="3646710"/>
              <a:ext cx="2981597" cy="338554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773560" y="3653242"/>
              <a:ext cx="2968532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</a:t>
              </a:r>
              <a:r>
                <a:rPr lang="en-US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תשתיות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384261" y="3646710"/>
              <a:ext cx="2981597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2</a:t>
              </a:r>
            </a:p>
          </p:txBody>
        </p:sp>
      </p:grpSp>
      <p:grpSp>
        <p:nvGrpSpPr>
          <p:cNvPr id="263" name="קבוצה 262"/>
          <p:cNvGrpSpPr/>
          <p:nvPr/>
        </p:nvGrpSpPr>
        <p:grpSpPr>
          <a:xfrm>
            <a:off x="46760" y="1491193"/>
            <a:ext cx="5759958" cy="5255083"/>
            <a:chOff x="46760" y="1491193"/>
            <a:chExt cx="5759958" cy="5255083"/>
          </a:xfrm>
        </p:grpSpPr>
        <p:sp>
          <p:nvSpPr>
            <p:cNvPr id="261" name="מלבן 260">
              <a:extLst/>
            </p:cNvPr>
            <p:cNvSpPr/>
            <p:nvPr/>
          </p:nvSpPr>
          <p:spPr>
            <a:xfrm rot="5400000">
              <a:off x="299197" y="1238756"/>
              <a:ext cx="5255083" cy="575995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endParaRPr lang="he-IL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62" name="מלבן 261"/>
            <p:cNvSpPr/>
            <p:nvPr/>
          </p:nvSpPr>
          <p:spPr>
            <a:xfrm rot="17962502">
              <a:off x="1415380" y="3697959"/>
              <a:ext cx="3238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ע. מתקדים</a:t>
              </a:r>
              <a:endParaRPr lang="he-I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6" grpId="0" animBg="1"/>
      <p:bldP spid="121" grpId="0" animBg="1"/>
      <p:bldP spid="129" grpId="0" animBg="1"/>
      <p:bldP spid="203" grpId="0" animBg="1"/>
      <p:bldP spid="204" grpId="0" animBg="1"/>
      <p:bldP spid="237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79194"/>
              </p:ext>
            </p:extLst>
          </p:nvPr>
        </p:nvGraphicFramePr>
        <p:xfrm>
          <a:off x="38100" y="1500562"/>
          <a:ext cx="12103100" cy="5270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04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בכירות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6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14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9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מדינאות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8392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מ"ה</a:t>
            </a:r>
          </a:p>
        </p:txBody>
      </p:sp>
      <p:grpSp>
        <p:nvGrpSpPr>
          <p:cNvPr id="223" name="קבוצה 222"/>
          <p:cNvGrpSpPr/>
          <p:nvPr/>
        </p:nvGrpSpPr>
        <p:grpSpPr>
          <a:xfrm>
            <a:off x="6729878" y="6382353"/>
            <a:ext cx="2387228" cy="338554"/>
            <a:chOff x="6729878" y="6382353"/>
            <a:chExt cx="2387228" cy="338554"/>
          </a:xfrm>
        </p:grpSpPr>
        <p:cxnSp>
          <p:nvCxnSpPr>
            <p:cNvPr id="37" name="מחבר חץ ישר 36"/>
            <p:cNvCxnSpPr/>
            <p:nvPr/>
          </p:nvCxnSpPr>
          <p:spPr>
            <a:xfrm>
              <a:off x="6729878" y="6662546"/>
              <a:ext cx="238722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82328" y="6382353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גישות ואסכולות</a:t>
              </a:r>
            </a:p>
          </p:txBody>
        </p:sp>
      </p:grpSp>
      <p:grpSp>
        <p:nvGrpSpPr>
          <p:cNvPr id="224" name="קבוצה 223"/>
          <p:cNvGrpSpPr/>
          <p:nvPr/>
        </p:nvGrpSpPr>
        <p:grpSpPr>
          <a:xfrm>
            <a:off x="6742578" y="6077553"/>
            <a:ext cx="2361640" cy="338554"/>
            <a:chOff x="6742578" y="6077553"/>
            <a:chExt cx="2361640" cy="338554"/>
          </a:xfrm>
        </p:grpSpPr>
        <p:cxnSp>
          <p:nvCxnSpPr>
            <p:cNvPr id="39" name="מחבר חץ ישר 38"/>
            <p:cNvCxnSpPr/>
            <p:nvPr/>
          </p:nvCxnSpPr>
          <p:spPr>
            <a:xfrm>
              <a:off x="6742578" y="6357746"/>
              <a:ext cx="234763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03931" y="6077553"/>
              <a:ext cx="23002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הגיאוגרפיה של </a:t>
              </a:r>
              <a:r>
                <a:rPr lang="he-IL" sz="1600" b="1" dirty="0" err="1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הבטל"ם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3" name="קבוצה 232"/>
          <p:cNvGrpSpPr/>
          <p:nvPr/>
        </p:nvGrpSpPr>
        <p:grpSpPr>
          <a:xfrm>
            <a:off x="5696511" y="2311029"/>
            <a:ext cx="1714500" cy="385027"/>
            <a:chOff x="5696511" y="2311029"/>
            <a:chExt cx="1714500" cy="385027"/>
          </a:xfrm>
        </p:grpSpPr>
        <p:cxnSp>
          <p:nvCxnSpPr>
            <p:cNvPr id="46" name="מחבר חץ ישר 45"/>
            <p:cNvCxnSpPr/>
            <p:nvPr/>
          </p:nvCxnSpPr>
          <p:spPr>
            <a:xfrm>
              <a:off x="6296025" y="2696056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96511" y="2311029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א. המערכה</a:t>
              </a:r>
              <a:endParaRPr lang="he-IL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32" name="קבוצה 231"/>
          <p:cNvGrpSpPr/>
          <p:nvPr/>
        </p:nvGrpSpPr>
        <p:grpSpPr>
          <a:xfrm>
            <a:off x="7032811" y="2300374"/>
            <a:ext cx="1806015" cy="383241"/>
            <a:chOff x="7032811" y="2300374"/>
            <a:chExt cx="1806015" cy="383241"/>
          </a:xfrm>
        </p:grpSpPr>
        <p:cxnSp>
          <p:nvCxnSpPr>
            <p:cNvPr id="45" name="מחבר חץ ישר 44"/>
            <p:cNvCxnSpPr/>
            <p:nvPr/>
          </p:nvCxnSpPr>
          <p:spPr>
            <a:xfrm>
              <a:off x="7183344" y="268361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32811" y="2300374"/>
              <a:ext cx="180601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חשיבה אסטרטגית</a:t>
              </a:r>
            </a:p>
          </p:txBody>
        </p:sp>
      </p:grpSp>
      <p:grpSp>
        <p:nvGrpSpPr>
          <p:cNvPr id="229" name="קבוצה 228"/>
          <p:cNvGrpSpPr/>
          <p:nvPr/>
        </p:nvGrpSpPr>
        <p:grpSpPr>
          <a:xfrm>
            <a:off x="7346950" y="3074045"/>
            <a:ext cx="1714500" cy="369332"/>
            <a:chOff x="7346950" y="3074045"/>
            <a:chExt cx="1714500" cy="369332"/>
          </a:xfrm>
        </p:grpSpPr>
        <p:sp>
          <p:nvSpPr>
            <p:cNvPr id="71" name="TextBox 70"/>
            <p:cNvSpPr txBox="1"/>
            <p:nvPr/>
          </p:nvSpPr>
          <p:spPr>
            <a:xfrm>
              <a:off x="7346950" y="3074045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מזה"ת</a:t>
              </a:r>
            </a:p>
          </p:txBody>
        </p:sp>
        <p:cxnSp>
          <p:nvCxnSpPr>
            <p:cNvPr id="72" name="מחבר חץ ישר 71"/>
            <p:cNvCxnSpPr/>
            <p:nvPr/>
          </p:nvCxnSpPr>
          <p:spPr>
            <a:xfrm>
              <a:off x="7486650" y="3416945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קבוצה 249"/>
          <p:cNvGrpSpPr/>
          <p:nvPr/>
        </p:nvGrpSpPr>
        <p:grpSpPr>
          <a:xfrm>
            <a:off x="1361546" y="2869626"/>
            <a:ext cx="4514819" cy="516040"/>
            <a:chOff x="1361546" y="2869626"/>
            <a:chExt cx="4514819" cy="516040"/>
          </a:xfrm>
        </p:grpSpPr>
        <p:sp>
          <p:nvSpPr>
            <p:cNvPr id="66" name="אליפסה 65"/>
            <p:cNvSpPr/>
            <p:nvPr/>
          </p:nvSpPr>
          <p:spPr>
            <a:xfrm>
              <a:off x="4155141" y="2878212"/>
              <a:ext cx="874059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שב"כ</a:t>
              </a:r>
            </a:p>
          </p:txBody>
        </p:sp>
        <p:sp>
          <p:nvSpPr>
            <p:cNvPr id="69" name="מגילה אנכית 68"/>
            <p:cNvSpPr/>
            <p:nvPr/>
          </p:nvSpPr>
          <p:spPr>
            <a:xfrm>
              <a:off x="1361546" y="2869626"/>
              <a:ext cx="737924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סייבר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4" name="אליפסה 73"/>
            <p:cNvSpPr/>
            <p:nvPr/>
          </p:nvSpPr>
          <p:spPr>
            <a:xfrm>
              <a:off x="3240561" y="2898404"/>
              <a:ext cx="887302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אמ"ן</a:t>
              </a:r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2498089" y="2887727"/>
              <a:ext cx="732476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מ"י</a:t>
              </a:r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5058394" y="2889637"/>
              <a:ext cx="817971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מוסד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56808" y="2959583"/>
            <a:ext cx="9445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ס.  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צבא - חברה</a:t>
            </a:r>
          </a:p>
        </p:txBody>
      </p:sp>
      <p:grpSp>
        <p:nvGrpSpPr>
          <p:cNvPr id="228" name="קבוצה 227"/>
          <p:cNvGrpSpPr/>
          <p:nvPr/>
        </p:nvGrpSpPr>
        <p:grpSpPr>
          <a:xfrm>
            <a:off x="6039970" y="3474422"/>
            <a:ext cx="1714500" cy="672039"/>
            <a:chOff x="6039970" y="3474422"/>
            <a:chExt cx="1714500" cy="672039"/>
          </a:xfrm>
        </p:grpSpPr>
        <p:cxnSp>
          <p:nvCxnSpPr>
            <p:cNvPr id="82" name="מחבר חץ ישר 81"/>
            <p:cNvCxnSpPr/>
            <p:nvPr/>
          </p:nvCxnSpPr>
          <p:spPr>
            <a:xfrm>
              <a:off x="6166223" y="4089400"/>
              <a:ext cx="1435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אליפסה 82"/>
            <p:cNvSpPr/>
            <p:nvPr/>
          </p:nvSpPr>
          <p:spPr>
            <a:xfrm>
              <a:off x="6845300" y="3474422"/>
              <a:ext cx="846419" cy="3693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039970" y="3777129"/>
              <a:ext cx="1714500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מדיניות חוץ</a:t>
              </a:r>
            </a:p>
          </p:txBody>
        </p:sp>
      </p:grpSp>
      <p:grpSp>
        <p:nvGrpSpPr>
          <p:cNvPr id="226" name="קבוצה 225"/>
          <p:cNvGrpSpPr/>
          <p:nvPr/>
        </p:nvGrpSpPr>
        <p:grpSpPr>
          <a:xfrm>
            <a:off x="7711329" y="4241508"/>
            <a:ext cx="1714500" cy="338554"/>
            <a:chOff x="7953375" y="4241508"/>
            <a:chExt cx="1714500" cy="338554"/>
          </a:xfrm>
        </p:grpSpPr>
        <p:cxnSp>
          <p:nvCxnSpPr>
            <p:cNvPr id="92" name="מחבר חץ ישר 91"/>
            <p:cNvCxnSpPr/>
            <p:nvPr/>
          </p:nvCxnSpPr>
          <p:spPr>
            <a:xfrm>
              <a:off x="8391525" y="4559300"/>
              <a:ext cx="7524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953375" y="424150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מבוא כלכלה</a:t>
              </a:r>
            </a:p>
          </p:txBody>
        </p:sp>
      </p:grpSp>
      <p:grpSp>
        <p:nvGrpSpPr>
          <p:cNvPr id="227" name="קבוצה 226"/>
          <p:cNvGrpSpPr/>
          <p:nvPr/>
        </p:nvGrpSpPr>
        <p:grpSpPr>
          <a:xfrm>
            <a:off x="6109821" y="4191269"/>
            <a:ext cx="2063750" cy="376096"/>
            <a:chOff x="6203950" y="4191269"/>
            <a:chExt cx="2063750" cy="376096"/>
          </a:xfrm>
        </p:grpSpPr>
        <p:cxnSp>
          <p:nvCxnSpPr>
            <p:cNvPr id="94" name="מחבר חץ ישר 93"/>
            <p:cNvCxnSpPr/>
            <p:nvPr/>
          </p:nvCxnSpPr>
          <p:spPr>
            <a:xfrm>
              <a:off x="6203950" y="4567365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438900" y="4191269"/>
              <a:ext cx="1714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כלכלת ישראל</a:t>
              </a:r>
            </a:p>
          </p:txBody>
        </p:sp>
      </p:grpSp>
      <p:grpSp>
        <p:nvGrpSpPr>
          <p:cNvPr id="253" name="קבוצה 252"/>
          <p:cNvGrpSpPr/>
          <p:nvPr/>
        </p:nvGrpSpPr>
        <p:grpSpPr>
          <a:xfrm>
            <a:off x="1344706" y="4045738"/>
            <a:ext cx="4219482" cy="585584"/>
            <a:chOff x="1344706" y="4045738"/>
            <a:chExt cx="4219482" cy="585584"/>
          </a:xfrm>
        </p:grpSpPr>
        <p:grpSp>
          <p:nvGrpSpPr>
            <p:cNvPr id="252" name="קבוצה 251"/>
            <p:cNvGrpSpPr/>
            <p:nvPr/>
          </p:nvGrpSpPr>
          <p:grpSpPr>
            <a:xfrm>
              <a:off x="3849688" y="4244276"/>
              <a:ext cx="1714500" cy="344686"/>
              <a:chOff x="3849688" y="4244276"/>
              <a:chExt cx="1714500" cy="344686"/>
            </a:xfrm>
          </p:grpSpPr>
          <p:cxnSp>
            <p:nvCxnSpPr>
              <p:cNvPr id="96" name="מחבר חץ ישר 95"/>
              <p:cNvCxnSpPr/>
              <p:nvPr/>
            </p:nvCxnSpPr>
            <p:spPr>
              <a:xfrm>
                <a:off x="4287838" y="4588962"/>
                <a:ext cx="75247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3849688" y="4244276"/>
                <a:ext cx="17145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ניתוחי אירוע</a:t>
                </a: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2260600" y="4045738"/>
              <a:ext cx="944563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כלכלה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גלובלית</a:t>
              </a:r>
            </a:p>
          </p:txBody>
        </p:sp>
        <p:sp>
          <p:nvSpPr>
            <p:cNvPr id="100" name="מגילה אנכית 99"/>
            <p:cNvSpPr/>
            <p:nvPr/>
          </p:nvSpPr>
          <p:spPr>
            <a:xfrm>
              <a:off x="1344706" y="4115282"/>
              <a:ext cx="864913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תקציב המדינה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2" name="אליפסה 101"/>
            <p:cNvSpPr/>
            <p:nvPr/>
          </p:nvSpPr>
          <p:spPr>
            <a:xfrm>
              <a:off x="3165000" y="4140866"/>
              <a:ext cx="740793" cy="36933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5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sz="15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225" name="קבוצה 224"/>
          <p:cNvGrpSpPr/>
          <p:nvPr/>
        </p:nvGrpSpPr>
        <p:grpSpPr>
          <a:xfrm>
            <a:off x="6089650" y="4629189"/>
            <a:ext cx="2660650" cy="629831"/>
            <a:chOff x="6089650" y="4629189"/>
            <a:chExt cx="2660650" cy="629831"/>
          </a:xfrm>
        </p:grpSpPr>
        <p:cxnSp>
          <p:nvCxnSpPr>
            <p:cNvPr id="86" name="מחבר חץ ישר 85"/>
            <p:cNvCxnSpPr/>
            <p:nvPr/>
          </p:nvCxnSpPr>
          <p:spPr>
            <a:xfrm>
              <a:off x="6089650" y="5219700"/>
              <a:ext cx="26606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562725" y="488968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ישראלית</a:t>
              </a:r>
            </a:p>
          </p:txBody>
        </p:sp>
        <p:sp>
          <p:nvSpPr>
            <p:cNvPr id="104" name="אליפסה 103"/>
            <p:cNvSpPr/>
            <p:nvPr/>
          </p:nvSpPr>
          <p:spPr>
            <a:xfrm>
              <a:off x="7180729" y="4629189"/>
              <a:ext cx="833718" cy="36933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סיור</a:t>
              </a:r>
              <a:endParaRPr lang="he-IL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190750" y="4649192"/>
            <a:ext cx="99695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סמינר שחיתות שלטונית</a:t>
            </a:r>
          </a:p>
        </p:txBody>
      </p:sp>
      <p:sp>
        <p:nvSpPr>
          <p:cNvPr id="121" name="מגילה אנכית 120"/>
          <p:cNvSpPr/>
          <p:nvPr/>
        </p:nvSpPr>
        <p:spPr>
          <a:xfrm>
            <a:off x="6091518" y="5360706"/>
            <a:ext cx="1062317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err="1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יו"ע</a:t>
            </a:r>
            <a:r>
              <a:rPr lang="he-IL" sz="16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בינתחומי</a:t>
            </a:r>
            <a:endParaRPr lang="he-IL" sz="16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60" name="קבוצה 259"/>
          <p:cNvGrpSpPr/>
          <p:nvPr/>
        </p:nvGrpSpPr>
        <p:grpSpPr>
          <a:xfrm>
            <a:off x="305863" y="5309113"/>
            <a:ext cx="5484971" cy="568723"/>
            <a:chOff x="305863" y="5309113"/>
            <a:chExt cx="5484971" cy="568723"/>
          </a:xfrm>
        </p:grpSpPr>
        <p:sp>
          <p:nvSpPr>
            <p:cNvPr id="123" name="מגילה אנכית 122"/>
            <p:cNvSpPr/>
            <p:nvPr/>
          </p:nvSpPr>
          <p:spPr>
            <a:xfrm>
              <a:off x="4787153" y="5309113"/>
              <a:ext cx="1003681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כנס המכללות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5" name="מגילה אנכית 124"/>
            <p:cNvSpPr/>
            <p:nvPr/>
          </p:nvSpPr>
          <p:spPr>
            <a:xfrm>
              <a:off x="305863" y="5361796"/>
              <a:ext cx="1052290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דמוקרטיה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 rot="16200000">
            <a:off x="6719822" y="3588132"/>
            <a:ext cx="3012141" cy="461665"/>
          </a:xfrm>
          <a:prstGeom prst="rect">
            <a:avLst/>
          </a:prstGeom>
          <a:solidFill>
            <a:srgbClr val="7030A0">
              <a:alpha val="6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</a:p>
        </p:txBody>
      </p:sp>
      <p:grpSp>
        <p:nvGrpSpPr>
          <p:cNvPr id="234" name="קבוצה 233"/>
          <p:cNvGrpSpPr/>
          <p:nvPr/>
        </p:nvGrpSpPr>
        <p:grpSpPr>
          <a:xfrm>
            <a:off x="5949068" y="2508144"/>
            <a:ext cx="447675" cy="2240629"/>
            <a:chOff x="5760810" y="2467803"/>
            <a:chExt cx="447675" cy="2240629"/>
          </a:xfrm>
        </p:grpSpPr>
        <p:sp>
          <p:nvSpPr>
            <p:cNvPr id="53" name="משושה 52"/>
            <p:cNvSpPr/>
            <p:nvPr/>
          </p:nvSpPr>
          <p:spPr>
            <a:xfrm>
              <a:off x="5760810" y="2467803"/>
              <a:ext cx="447675" cy="367183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000" b="1" dirty="0" smtClean="0"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1</a:t>
              </a:r>
              <a:endParaRPr lang="he-IL" sz="2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5984980" y="2841532"/>
              <a:ext cx="0" cy="1866900"/>
            </a:xfrm>
            <a:prstGeom prst="straightConnector1">
              <a:avLst/>
            </a:prstGeom>
            <a:ln w="101600" cmpd="dbl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קבוצה 229"/>
          <p:cNvGrpSpPr/>
          <p:nvPr/>
        </p:nvGrpSpPr>
        <p:grpSpPr>
          <a:xfrm>
            <a:off x="4957763" y="3062108"/>
            <a:ext cx="2229482" cy="369332"/>
            <a:chOff x="4957763" y="3062108"/>
            <a:chExt cx="2229482" cy="369332"/>
          </a:xfrm>
        </p:grpSpPr>
        <p:cxnSp>
          <p:nvCxnSpPr>
            <p:cNvPr id="64" name="מחבר חץ ישר 63"/>
            <p:cNvCxnSpPr/>
            <p:nvPr/>
          </p:nvCxnSpPr>
          <p:spPr>
            <a:xfrm>
              <a:off x="4957763" y="3399157"/>
              <a:ext cx="2063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472745" y="3062108"/>
              <a:ext cx="17145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הגנה לאומית</a:t>
              </a:r>
            </a:p>
          </p:txBody>
        </p:sp>
      </p:grpSp>
      <p:grpSp>
        <p:nvGrpSpPr>
          <p:cNvPr id="235" name="קבוצה 234"/>
          <p:cNvGrpSpPr/>
          <p:nvPr/>
        </p:nvGrpSpPr>
        <p:grpSpPr>
          <a:xfrm>
            <a:off x="6064623" y="1500119"/>
            <a:ext cx="2528048" cy="627635"/>
            <a:chOff x="6064623" y="1500119"/>
            <a:chExt cx="2528048" cy="627635"/>
          </a:xfrm>
        </p:grpSpPr>
        <p:sp>
          <p:nvSpPr>
            <p:cNvPr id="108" name="הסבר מלבני 107"/>
            <p:cNvSpPr/>
            <p:nvPr/>
          </p:nvSpPr>
          <p:spPr>
            <a:xfrm>
              <a:off x="6064623" y="1500119"/>
              <a:ext cx="1062318" cy="30178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מיומנויות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cxnSp>
          <p:nvCxnSpPr>
            <p:cNvPr id="137" name="מחבר חץ ישר 136"/>
            <p:cNvCxnSpPr/>
            <p:nvPr/>
          </p:nvCxnSpPr>
          <p:spPr>
            <a:xfrm>
              <a:off x="6078071" y="2087334"/>
              <a:ext cx="25146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441139" y="1758422"/>
              <a:ext cx="178269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תרגול יעדי בכירות</a:t>
              </a:r>
            </a:p>
          </p:txBody>
        </p:sp>
      </p:grpSp>
      <p:grpSp>
        <p:nvGrpSpPr>
          <p:cNvPr id="257" name="קבוצה 256"/>
          <p:cNvGrpSpPr/>
          <p:nvPr/>
        </p:nvGrpSpPr>
        <p:grpSpPr>
          <a:xfrm>
            <a:off x="322729" y="1510562"/>
            <a:ext cx="4758722" cy="640967"/>
            <a:chOff x="322729" y="1510562"/>
            <a:chExt cx="4758722" cy="640967"/>
          </a:xfrm>
        </p:grpSpPr>
        <p:sp>
          <p:nvSpPr>
            <p:cNvPr id="109" name="הסבר מלבני 108"/>
            <p:cNvSpPr/>
            <p:nvPr/>
          </p:nvSpPr>
          <p:spPr>
            <a:xfrm>
              <a:off x="4398963" y="1522242"/>
              <a:ext cx="682488" cy="39022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הובלת שינוי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10" name="הסבר מלבני 109"/>
            <p:cNvSpPr/>
            <p:nvPr/>
          </p:nvSpPr>
          <p:spPr>
            <a:xfrm>
              <a:off x="322729" y="1510562"/>
              <a:ext cx="996748" cy="640967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משוב והתייעצות עמיתים</a:t>
              </a:r>
              <a:endParaRPr lang="he-IL" sz="16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21418" y="1708892"/>
              <a:ext cx="220017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הכנה לתפקיד בכיר</a:t>
              </a:r>
            </a:p>
          </p:txBody>
        </p:sp>
        <p:cxnSp>
          <p:nvCxnSpPr>
            <p:cNvPr id="139" name="מחבר חץ ישר 138"/>
            <p:cNvCxnSpPr/>
            <p:nvPr/>
          </p:nvCxnSpPr>
          <p:spPr>
            <a:xfrm>
              <a:off x="375009" y="1993658"/>
              <a:ext cx="4630379" cy="75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קבוצה 213"/>
          <p:cNvGrpSpPr/>
          <p:nvPr/>
        </p:nvGrpSpPr>
        <p:grpSpPr>
          <a:xfrm>
            <a:off x="6056778" y="5819066"/>
            <a:ext cx="3863412" cy="338554"/>
            <a:chOff x="6056778" y="5819066"/>
            <a:chExt cx="3863412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8205690" y="5819066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משפט ציבורי</a:t>
              </a:r>
            </a:p>
          </p:txBody>
        </p:sp>
        <p:cxnSp>
          <p:nvCxnSpPr>
            <p:cNvPr id="33" name="מחבר חץ ישר 32"/>
            <p:cNvCxnSpPr/>
            <p:nvPr/>
          </p:nvCxnSpPr>
          <p:spPr>
            <a:xfrm>
              <a:off x="6056778" y="6128957"/>
              <a:ext cx="37730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קבוצה 212"/>
          <p:cNvGrpSpPr/>
          <p:nvPr/>
        </p:nvGrpSpPr>
        <p:grpSpPr>
          <a:xfrm>
            <a:off x="9292477" y="6283648"/>
            <a:ext cx="1714500" cy="358133"/>
            <a:chOff x="9292477" y="6283648"/>
            <a:chExt cx="1714500" cy="358133"/>
          </a:xfrm>
        </p:grpSpPr>
        <p:sp>
          <p:nvSpPr>
            <p:cNvPr id="195" name="TextBox 194"/>
            <p:cNvSpPr txBox="1"/>
            <p:nvPr/>
          </p:nvSpPr>
          <p:spPr>
            <a:xfrm>
              <a:off x="9292477" y="6283648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מושגי יסוד </a:t>
              </a:r>
              <a:r>
                <a:rPr lang="he-IL" sz="1600" b="1" dirty="0" err="1">
                  <a:latin typeface="David" panose="020E0502060401010101" pitchFamily="34" charset="-79"/>
                  <a:cs typeface="David" panose="020E0502060401010101" pitchFamily="34" charset="-79"/>
                </a:rPr>
                <a:t>בבטל"ם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98" name="מחבר חץ ישר 197"/>
            <p:cNvCxnSpPr/>
            <p:nvPr/>
          </p:nvCxnSpPr>
          <p:spPr>
            <a:xfrm>
              <a:off x="9838203" y="6641781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קבוצה 216"/>
          <p:cNvGrpSpPr/>
          <p:nvPr/>
        </p:nvGrpSpPr>
        <p:grpSpPr>
          <a:xfrm>
            <a:off x="8631704" y="2313270"/>
            <a:ext cx="1714500" cy="371580"/>
            <a:chOff x="8631704" y="2313270"/>
            <a:chExt cx="1714500" cy="371580"/>
          </a:xfrm>
        </p:grpSpPr>
        <p:cxnSp>
          <p:nvCxnSpPr>
            <p:cNvPr id="199" name="מחבר חץ ישר 198"/>
            <p:cNvCxnSpPr/>
            <p:nvPr/>
          </p:nvCxnSpPr>
          <p:spPr>
            <a:xfrm>
              <a:off x="8975725" y="2684850"/>
              <a:ext cx="7524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8631704" y="2313270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מחשבה אסטרטגית</a:t>
              </a:r>
            </a:p>
          </p:txBody>
        </p:sp>
      </p:grpSp>
      <p:grpSp>
        <p:nvGrpSpPr>
          <p:cNvPr id="215" name="קבוצה 214"/>
          <p:cNvGrpSpPr/>
          <p:nvPr/>
        </p:nvGrpSpPr>
        <p:grpSpPr>
          <a:xfrm>
            <a:off x="8552329" y="5319322"/>
            <a:ext cx="2347685" cy="540200"/>
            <a:chOff x="8552329" y="5319322"/>
            <a:chExt cx="2347685" cy="540200"/>
          </a:xfrm>
        </p:grpSpPr>
        <p:sp>
          <p:nvSpPr>
            <p:cNvPr id="196" name="TextBox 195"/>
            <p:cNvSpPr txBox="1"/>
            <p:nvPr/>
          </p:nvSpPr>
          <p:spPr>
            <a:xfrm>
              <a:off x="9185514" y="5319322"/>
              <a:ext cx="17145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אבות האומה</a:t>
              </a:r>
            </a:p>
          </p:txBody>
        </p:sp>
        <p:cxnSp>
          <p:nvCxnSpPr>
            <p:cNvPr id="201" name="מחבר חץ ישר 200"/>
            <p:cNvCxnSpPr/>
            <p:nvPr/>
          </p:nvCxnSpPr>
          <p:spPr>
            <a:xfrm>
              <a:off x="9317037" y="5688469"/>
              <a:ext cx="14351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מגילה אנכית 201"/>
            <p:cNvSpPr/>
            <p:nvPr/>
          </p:nvSpPr>
          <p:spPr>
            <a:xfrm>
              <a:off x="8552329" y="5343482"/>
              <a:ext cx="887506" cy="51604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יו"ע</a:t>
              </a:r>
              <a:r>
                <a:rPr lang="he-IL" sz="1400" b="1" dirty="0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 בן.</a:t>
              </a:r>
              <a:r>
                <a:rPr lang="he-IL" sz="1400" b="1" dirty="0" err="1" smtClean="0">
                  <a:solidFill>
                    <a:schemeClr val="tx1"/>
                  </a:solidFill>
                  <a:latin typeface="David" pitchFamily="34" charset="-79"/>
                  <a:cs typeface="David" pitchFamily="34" charset="-79"/>
                </a:rPr>
                <a:t>גוריון</a:t>
              </a:r>
              <a:endParaRPr lang="he-IL" sz="1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03" name="TextBox 202"/>
          <p:cNvSpPr txBox="1"/>
          <p:nvPr/>
        </p:nvSpPr>
        <p:spPr>
          <a:xfrm rot="16200000">
            <a:off x="7799966" y="3594856"/>
            <a:ext cx="2998694" cy="461665"/>
          </a:xfrm>
          <a:prstGeom prst="rect">
            <a:avLst/>
          </a:prstGeom>
          <a:solidFill>
            <a:srgbClr val="7030A0">
              <a:alpha val="5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</a:p>
        </p:txBody>
      </p:sp>
      <p:sp>
        <p:nvSpPr>
          <p:cNvPr id="204" name="TextBox 203"/>
          <p:cNvSpPr txBox="1"/>
          <p:nvPr/>
        </p:nvSpPr>
        <p:spPr>
          <a:xfrm rot="16200000">
            <a:off x="8742122" y="3594856"/>
            <a:ext cx="2998694" cy="461665"/>
          </a:xfrm>
          <a:prstGeom prst="rect">
            <a:avLst/>
          </a:prstGeom>
          <a:solidFill>
            <a:srgbClr val="7030A0">
              <a:alpha val="35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</a:p>
        </p:txBody>
      </p:sp>
      <p:grpSp>
        <p:nvGrpSpPr>
          <p:cNvPr id="218" name="קבוצה 217"/>
          <p:cNvGrpSpPr/>
          <p:nvPr/>
        </p:nvGrpSpPr>
        <p:grpSpPr>
          <a:xfrm>
            <a:off x="8890615" y="1506911"/>
            <a:ext cx="1840138" cy="660982"/>
            <a:chOff x="8890615" y="1547252"/>
            <a:chExt cx="1840138" cy="660982"/>
          </a:xfrm>
        </p:grpSpPr>
        <p:sp>
          <p:nvSpPr>
            <p:cNvPr id="197" name="הסבר מלבני 196"/>
            <p:cNvSpPr/>
            <p:nvPr/>
          </p:nvSpPr>
          <p:spPr>
            <a:xfrm>
              <a:off x="9776012" y="1547252"/>
              <a:ext cx="954741" cy="321889"/>
            </a:xfrm>
            <a:prstGeom prst="wedgeRectCallou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ס.</a:t>
              </a:r>
              <a:r>
                <a:rPr lang="he-IL" sz="1600" b="1" dirty="0" err="1" smtClean="0">
                  <a:solidFill>
                    <a:schemeClr val="tx1"/>
                  </a:solidFill>
                </a:rPr>
                <a:t>חוזקות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8890615" y="1869680"/>
              <a:ext cx="159808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אבחון יעדי בכירות</a:t>
              </a:r>
            </a:p>
          </p:txBody>
        </p:sp>
        <p:cxnSp>
          <p:nvCxnSpPr>
            <p:cNvPr id="206" name="מחבר חץ ישר 205"/>
            <p:cNvCxnSpPr/>
            <p:nvPr/>
          </p:nvCxnSpPr>
          <p:spPr>
            <a:xfrm>
              <a:off x="8931951" y="2151529"/>
              <a:ext cx="1556755" cy="13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TextBox 236"/>
          <p:cNvSpPr txBox="1"/>
          <p:nvPr/>
        </p:nvSpPr>
        <p:spPr>
          <a:xfrm rot="16200000">
            <a:off x="3243652" y="3950304"/>
            <a:ext cx="5284693" cy="369332"/>
          </a:xfrm>
          <a:prstGeom prst="rect">
            <a:avLst/>
          </a:prstGeom>
          <a:solidFill>
            <a:srgbClr val="FFFF0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פגרה עבודות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439780" y="3594854"/>
            <a:ext cx="2998695" cy="461665"/>
          </a:xfrm>
          <a:prstGeom prst="rect">
            <a:avLst/>
          </a:prstGeom>
          <a:solidFill>
            <a:srgbClr val="7030A0">
              <a:alpha val="72000"/>
            </a:srgbClr>
          </a:solidFill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סיור  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59" name="קבוצה 258"/>
          <p:cNvGrpSpPr/>
          <p:nvPr/>
        </p:nvGrpSpPr>
        <p:grpSpPr>
          <a:xfrm>
            <a:off x="1506298" y="1502227"/>
            <a:ext cx="2855362" cy="3796936"/>
            <a:chOff x="1506298" y="1502227"/>
            <a:chExt cx="2855362" cy="3796936"/>
          </a:xfrm>
        </p:grpSpPr>
        <p:sp>
          <p:nvSpPr>
            <p:cNvPr id="244" name="TextBox 243"/>
            <p:cNvSpPr txBox="1"/>
            <p:nvPr/>
          </p:nvSpPr>
          <p:spPr>
            <a:xfrm rot="16200000">
              <a:off x="2298268" y="3227065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אירופה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 rot="16200000">
              <a:off x="1484006" y="3235772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מזרח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 rot="16200000">
              <a:off x="-218540" y="3231416"/>
              <a:ext cx="3788229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FF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 ארה"ב</a:t>
              </a:r>
            </a:p>
          </p:txBody>
        </p:sp>
      </p:grpSp>
      <p:grpSp>
        <p:nvGrpSpPr>
          <p:cNvPr id="258" name="קבוצה 257"/>
          <p:cNvGrpSpPr/>
          <p:nvPr/>
        </p:nvGrpSpPr>
        <p:grpSpPr>
          <a:xfrm>
            <a:off x="942870" y="2333894"/>
            <a:ext cx="4051429" cy="2987170"/>
            <a:chOff x="942870" y="2333894"/>
            <a:chExt cx="4051429" cy="2987170"/>
          </a:xfrm>
        </p:grpSpPr>
        <p:sp>
          <p:nvSpPr>
            <p:cNvPr id="247" name="TextBox 246"/>
            <p:cNvSpPr txBox="1"/>
            <p:nvPr/>
          </p:nvSpPr>
          <p:spPr>
            <a:xfrm rot="16200000">
              <a:off x="3243280" y="3565562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ס. מדינית ביטחונית</a:t>
              </a:r>
              <a:endParaRPr lang="he-IL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6200000">
              <a:off x="-288798" y="3570045"/>
              <a:ext cx="2982687" cy="519351"/>
            </a:xfrm>
            <a:prstGeom prst="ellipse">
              <a:avLst/>
            </a:prstGeom>
            <a:solidFill>
              <a:schemeClr val="bg1">
                <a:lumMod val="65000"/>
                <a:alpha val="8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התנסות מסכמת</a:t>
              </a:r>
            </a:p>
          </p:txBody>
        </p:sp>
      </p:grpSp>
      <p:grpSp>
        <p:nvGrpSpPr>
          <p:cNvPr id="256" name="קבוצה 255"/>
          <p:cNvGrpSpPr/>
          <p:nvPr/>
        </p:nvGrpSpPr>
        <p:grpSpPr>
          <a:xfrm>
            <a:off x="2088549" y="2325188"/>
            <a:ext cx="3374759" cy="2981597"/>
            <a:chOff x="2088549" y="2325188"/>
            <a:chExt cx="3374759" cy="2981597"/>
          </a:xfrm>
        </p:grpSpPr>
        <p:sp>
          <p:nvSpPr>
            <p:cNvPr id="131" name="TextBox 130"/>
            <p:cNvSpPr txBox="1"/>
            <p:nvPr/>
          </p:nvSpPr>
          <p:spPr>
            <a:xfrm rot="16200000">
              <a:off x="3803232" y="3646710"/>
              <a:ext cx="2981597" cy="338554"/>
            </a:xfrm>
            <a:prstGeom prst="rect">
              <a:avLst/>
            </a:prstGeom>
            <a:solidFill>
              <a:srgbClr val="7030A0">
                <a:alpha val="54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773560" y="3653242"/>
              <a:ext cx="2968532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</a:t>
              </a:r>
              <a:r>
                <a:rPr lang="en-US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תשתיות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384261" y="3646710"/>
              <a:ext cx="2981597" cy="338554"/>
            </a:xfrm>
            <a:prstGeom prst="rect">
              <a:avLst/>
            </a:prstGeom>
            <a:solidFill>
              <a:srgbClr val="7030A0">
                <a:alpha val="82000"/>
              </a:srgbClr>
            </a:solidFill>
            <a:ln w="19050">
              <a:solidFill>
                <a:srgbClr val="002060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סיור  ירושלים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2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6" grpId="0" animBg="1"/>
      <p:bldP spid="121" grpId="0" animBg="1"/>
      <p:bldP spid="129" grpId="0" animBg="1"/>
      <p:bldP spid="203" grpId="0" animBg="1"/>
      <p:bldP spid="204" grpId="0" animBg="1"/>
      <p:bldP spid="237" grpId="0" animBg="1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3618412" y="1172708"/>
            <a:ext cx="8000865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תכנון הזמן לאור העומסים האקדמאיים הצפויים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לגיבוש הצעת המחקר – עבודות שנתיות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מוסד הנשיאות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sz="26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השתתפות פעילה ומעורבות גבוהים</a:t>
            </a:r>
            <a:endParaRPr altLang="he-IL" sz="2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119789" y="356098"/>
            <a:ext cx="41889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 עד כאן</a:t>
            </a:r>
            <a:endParaRPr lang="he-IL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640614" y="2677570"/>
            <a:ext cx="432842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התייחסויות?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566</Words>
  <Application>Microsoft Office PowerPoint</Application>
  <PresentationFormat>מסך רחב</PresentationFormat>
  <Paragraphs>235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המכללה לביטחון לאומי</vt:lpstr>
      <vt:lpstr>מטרות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u26627</cp:lastModifiedBy>
  <cp:revision>120</cp:revision>
  <cp:lastPrinted>2017-08-27T15:18:28Z</cp:lastPrinted>
  <dcterms:created xsi:type="dcterms:W3CDTF">2017-08-17T05:53:13Z</dcterms:created>
  <dcterms:modified xsi:type="dcterms:W3CDTF">2017-11-26T13:33:17Z</dcterms:modified>
</cp:coreProperties>
</file>