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3"/>
  </p:notesMasterIdLst>
  <p:handoutMasterIdLst>
    <p:handoutMasterId r:id="rId14"/>
  </p:handoutMasterIdLst>
  <p:sldIdLst>
    <p:sldId id="304" r:id="rId2"/>
    <p:sldId id="282" r:id="rId3"/>
    <p:sldId id="317" r:id="rId4"/>
    <p:sldId id="285" r:id="rId5"/>
    <p:sldId id="310" r:id="rId6"/>
    <p:sldId id="315" r:id="rId7"/>
    <p:sldId id="318" r:id="rId8"/>
    <p:sldId id="319" r:id="rId9"/>
    <p:sldId id="320" r:id="rId10"/>
    <p:sldId id="321" r:id="rId11"/>
    <p:sldId id="322" r:id="rId12"/>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37" d="100"/>
          <a:sy n="37" d="100"/>
        </p:scale>
        <p:origin x="78" y="155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ד'/אלול/תשע"ט</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ד'/אלול/תשע"ט</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extLst>
      <p:ext uri="{BB962C8B-B14F-4D97-AF65-F5344CB8AC3E}">
        <p14:creationId xmlns:p14="http://schemas.microsoft.com/office/powerpoint/2010/main" val="181683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7EDAC664-DDEA-431A-B517-B9BF7766B149}"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CE5C6B3-6E0B-407B-AEA4-F7E446D4F4D9}"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7815432-6CDD-4DB7-A3CF-342A11F55833}"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6"/>
          <p:cNvSpPr>
            <a:spLocks noGrp="1"/>
          </p:cNvSpPr>
          <p:nvPr>
            <p:ph type="sldNum" sz="quarter" idx="10"/>
          </p:nvPr>
        </p:nvSpPr>
        <p:spPr/>
        <p:txBody>
          <a:bodyPr/>
          <a:lstStyle>
            <a:lvl1pPr eaLnBrk="0" fontAlgn="base" hangingPunct="0">
              <a:spcBef>
                <a:spcPct val="0"/>
              </a:spcBef>
              <a:spcAft>
                <a:spcPct val="0"/>
              </a:spcAft>
              <a:defRPr/>
            </a:lvl1pPr>
          </a:lstStyle>
          <a:p>
            <a:pPr>
              <a:defRPr/>
            </a:pPr>
            <a:fld id="{B728E181-96D3-4DD0-BEB9-E229D301C9B1}" type="slidenum">
              <a:rPr/>
              <a:pPr>
                <a:defRPr/>
              </a:pPr>
              <a:t>‹#›</a:t>
            </a:fld>
            <a:endParaRPr/>
          </a:p>
        </p:txBody>
      </p:sp>
    </p:spTree>
    <p:extLst>
      <p:ext uri="{BB962C8B-B14F-4D97-AF65-F5344CB8AC3E}">
        <p14:creationId xmlns:p14="http://schemas.microsoft.com/office/powerpoint/2010/main" val="34103937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BB03F6-A296-4E48-A966-3389495FF04C}"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D5571F2-1372-4949-9716-B9F6EFDE587B}" type="datetime8">
              <a:rPr lang="he-IL" smtClean="0"/>
              <a:pPr/>
              <a:t>04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F1CDF37-4CA1-460C-8C2A-D6AA729C8D35}"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1A3E82C9-A84A-49A6-BB95-5FCF524E8E99}" type="datetime8">
              <a:rPr lang="he-IL" smtClean="0"/>
              <a:pPr/>
              <a:t>04 ספטמבר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84B9862-1BBE-4417-9921-AE58A82D3CD6}" type="datetime8">
              <a:rPr lang="he-IL" smtClean="0"/>
              <a:pPr/>
              <a:t>04 ספטמבר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D15000-A4ED-4586-A9CF-A0CCE5926C94}" type="datetime8">
              <a:rPr lang="he-IL" smtClean="0"/>
              <a:pPr/>
              <a:t>04 ספטמבר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984EF7D-4DCB-4A77-92B0-682B709FE120}"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F5D2AE-8154-456C-9279-D9E11751CBD6}" type="datetime8">
              <a:rPr lang="he-IL" smtClean="0"/>
              <a:pPr/>
              <a:t>04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5C6F11-5EE2-4E8C-AD2A-32ACD58CD144}" type="datetime8">
              <a:rPr lang="he-IL" smtClean="0"/>
              <a:pPr/>
              <a:t>04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74320" y="633064"/>
            <a:ext cx="11559793" cy="603315"/>
          </a:xfrm>
        </p:spPr>
        <p:txBody>
          <a:bodyPr>
            <a:noAutofit/>
          </a:bodyPr>
          <a:lstStyle/>
          <a:p>
            <a:r>
              <a:rPr lang="en-US"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National </a:t>
            </a:r>
            <a:r>
              <a:rPr lang="en-US" sz="4400" b="1" dirty="0" smtClean="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Defense </a:t>
            </a:r>
            <a:r>
              <a:rPr lang="en-US"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rPr>
              <a:t>College</a:t>
            </a:r>
            <a:endPar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ill Sans MT" panose="020B0502020104020203" pitchFamily="34" charset="0"/>
              <a:cs typeface="+mn-cs"/>
            </a:endParaRPr>
          </a:p>
        </p:txBody>
      </p:sp>
      <p:sp>
        <p:nvSpPr>
          <p:cNvPr id="5" name="כותרת 1"/>
          <p:cNvSpPr txBox="1">
            <a:spLocks/>
          </p:cNvSpPr>
          <p:nvPr/>
        </p:nvSpPr>
        <p:spPr>
          <a:xfrm>
            <a:off x="2989829" y="1575248"/>
            <a:ext cx="5344998"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rtl="0"/>
            <a:r>
              <a:rPr lang="en-US"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rPr>
              <a:t>The P</a:t>
            </a:r>
            <a:r>
              <a:rPr lang="en-US" b="1" cap="none"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rPr>
              <a:t>olitical Field</a:t>
            </a:r>
            <a:endPar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cs typeface="Gisha" panose="020B0502040204020203" pitchFamily="34" charset="-79"/>
            </a:endParaRPr>
          </a:p>
        </p:txBody>
      </p:sp>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a:t>
            </a:fld>
            <a:endParaRPr lang="he-IL"/>
          </a:p>
        </p:txBody>
      </p:sp>
      <p:sp>
        <p:nvSpPr>
          <p:cNvPr id="4" name="TextBox 3"/>
          <p:cNvSpPr txBox="1"/>
          <p:nvPr/>
        </p:nvSpPr>
        <p:spPr>
          <a:xfrm>
            <a:off x="4333106" y="5236590"/>
            <a:ext cx="3442220" cy="523220"/>
          </a:xfrm>
          <a:prstGeom prst="rect">
            <a:avLst/>
          </a:prstGeom>
          <a:noFill/>
        </p:spPr>
        <p:txBody>
          <a:bodyPr wrap="square" rtlCol="1">
            <a:spAutoFit/>
          </a:bodyPr>
          <a:lstStyle/>
          <a:p>
            <a:pPr algn="ctr" rtl="0"/>
            <a:r>
              <a:rPr lang="en-US" sz="2800" b="1" dirty="0" smtClean="0">
                <a:cs typeface="David" panose="020E0502060401010101" pitchFamily="34" charset="-79"/>
              </a:rPr>
              <a:t>47</a:t>
            </a:r>
            <a:r>
              <a:rPr lang="en-US" sz="2800" b="1" baseline="30000" dirty="0" smtClean="0">
                <a:cs typeface="David" panose="020E0502060401010101" pitchFamily="34" charset="-79"/>
              </a:rPr>
              <a:t>th</a:t>
            </a:r>
            <a:r>
              <a:rPr lang="en-US" sz="2800" b="1" dirty="0" smtClean="0">
                <a:cs typeface="David" panose="020E0502060401010101" pitchFamily="34" charset="-79"/>
              </a:rPr>
              <a:t> </a:t>
            </a:r>
            <a:r>
              <a:rPr lang="en-US" sz="2800" b="1" dirty="0" smtClean="0">
                <a:cs typeface="David" panose="020E0502060401010101" pitchFamily="34" charset="-79"/>
              </a:rPr>
              <a:t>Class INDC</a:t>
            </a:r>
            <a:endParaRPr lang="he-IL" sz="2800" b="1" dirty="0">
              <a:cs typeface="David" panose="020E0502060401010101" pitchFamily="34" charset="-79"/>
            </a:endParaRPr>
          </a:p>
        </p:txBody>
      </p:sp>
      <p:sp>
        <p:nvSpPr>
          <p:cNvPr id="7" name="TextBox 3">
            <a:extLst>
              <a:ext uri="{FF2B5EF4-FFF2-40B4-BE49-F238E27FC236}">
                <a16:creationId xmlns:a16="http://schemas.microsoft.com/office/drawing/2014/main" xmlns="" id="{7E4025FC-4AE5-4458-9366-A7666BE1BE80}"/>
              </a:ext>
            </a:extLst>
          </p:cNvPr>
          <p:cNvSpPr txBox="1"/>
          <p:nvPr/>
        </p:nvSpPr>
        <p:spPr>
          <a:xfrm>
            <a:off x="2979538" y="3812727"/>
            <a:ext cx="6720840" cy="523220"/>
          </a:xfrm>
          <a:prstGeom prst="rect">
            <a:avLst/>
          </a:prstGeom>
          <a:noFill/>
        </p:spPr>
        <p:txBody>
          <a:bodyPr wrap="square" rtlCol="1">
            <a:spAutoFit/>
          </a:bodyPr>
          <a:lstStyle/>
          <a:p>
            <a:pPr algn="l" rtl="0"/>
            <a:r>
              <a:rPr lang="en-US" sz="2800" b="1" dirty="0" smtClean="0">
                <a:latin typeface="David" panose="020E0502060401010101" pitchFamily="34" charset="-79"/>
                <a:cs typeface="David" panose="020E0502060401010101" pitchFamily="34" charset="-79"/>
              </a:rPr>
              <a:t>Principal Instructor </a:t>
            </a:r>
            <a:r>
              <a:rPr lang="en-US" sz="2800" b="1" dirty="0" smtClean="0">
                <a:latin typeface="David" panose="020E0502060401010101" pitchFamily="34" charset="-79"/>
                <a:cs typeface="David" panose="020E0502060401010101" pitchFamily="34" charset="-79"/>
              </a:rPr>
              <a:t>: </a:t>
            </a:r>
            <a:r>
              <a:rPr lang="en-US" sz="2800" b="1" dirty="0">
                <a:latin typeface="David" panose="020E0502060401010101" pitchFamily="34" charset="-79"/>
                <a:cs typeface="David" panose="020E0502060401010101" pitchFamily="34" charset="-79"/>
              </a:rPr>
              <a:t>Amir </a:t>
            </a:r>
            <a:r>
              <a:rPr lang="en-US" sz="2800" b="1" dirty="0" err="1">
                <a:latin typeface="David" panose="020E0502060401010101" pitchFamily="34" charset="-79"/>
                <a:cs typeface="David" panose="020E0502060401010101" pitchFamily="34" charset="-79"/>
              </a:rPr>
              <a:t>Maimon</a:t>
            </a:r>
            <a:endParaRPr lang="he-IL" sz="2800" b="1" dirty="0">
              <a:latin typeface="David" panose="020E0502060401010101" pitchFamily="34" charset="-79"/>
              <a:cs typeface="David" panose="020E0502060401010101" pitchFamily="34" charset="-79"/>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5145" y="294195"/>
            <a:ext cx="873168" cy="1327215"/>
          </a:xfrm>
          <a:prstGeom prst="rect">
            <a:avLst/>
          </a:prstGeom>
        </p:spPr>
      </p:pic>
    </p:spTree>
    <p:extLst>
      <p:ext uri="{BB962C8B-B14F-4D97-AF65-F5344CB8AC3E}">
        <p14:creationId xmlns:p14="http://schemas.microsoft.com/office/powerpoint/2010/main" val="383669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516808" y="1734934"/>
            <a:ext cx="9470302" cy="288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457200" indent="-457200" algn="l" rtl="0">
              <a:lnSpc>
                <a:spcPct val="150000"/>
              </a:lnSpc>
              <a:buSzPct val="100000"/>
              <a:buFont typeface="Arial" panose="020B0604020202020204" pitchFamily="34" charset="0"/>
              <a:buChar char="•"/>
            </a:pPr>
            <a:r>
              <a:rPr lang="en-US" sz="3200" dirty="0">
                <a:latin typeface="+mn-lt"/>
              </a:rPr>
              <a:t>Senior Lectures,</a:t>
            </a:r>
          </a:p>
          <a:p>
            <a:pPr marL="457200" indent="-457200" algn="l" rtl="0">
              <a:lnSpc>
                <a:spcPct val="150000"/>
              </a:lnSpc>
              <a:buSzPct val="100000"/>
              <a:buFont typeface="Arial" panose="020B0604020202020204" pitchFamily="34" charset="0"/>
              <a:buChar char="•"/>
            </a:pPr>
            <a:r>
              <a:rPr lang="en-US" sz="3200" dirty="0">
                <a:latin typeface="+mn-lt"/>
              </a:rPr>
              <a:t>The political component of the various seminars</a:t>
            </a:r>
          </a:p>
          <a:p>
            <a:pPr marL="457200" indent="-457200" algn="l" rtl="0">
              <a:lnSpc>
                <a:spcPct val="150000"/>
              </a:lnSpc>
              <a:buSzPct val="100000"/>
              <a:buFont typeface="Arial" panose="020B0604020202020204" pitchFamily="34" charset="0"/>
              <a:buChar char="•"/>
            </a:pPr>
            <a:r>
              <a:rPr lang="en-US" sz="3200" dirty="0">
                <a:latin typeface="+mn-lt"/>
              </a:rPr>
              <a:t>East tour</a:t>
            </a:r>
            <a:endParaRPr lang="he-IL" altLang="he-IL" sz="3200" dirty="0">
              <a:solidFill>
                <a:srgbClr val="514843"/>
              </a:solidFill>
              <a:latin typeface="+mn-lt"/>
              <a:cs typeface="David" panose="020E0502060401010101" pitchFamily="34" charset="-79"/>
            </a:endParaRPr>
          </a:p>
        </p:txBody>
      </p:sp>
      <p:sp>
        <p:nvSpPr>
          <p:cNvPr id="8" name="מלבן 7"/>
          <p:cNvSpPr/>
          <p:nvPr/>
        </p:nvSpPr>
        <p:spPr>
          <a:xfrm>
            <a:off x="909687" y="568016"/>
            <a:ext cx="10146817"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Field During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Internship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10</a:t>
            </a:fld>
            <a:endParaRPr lang="he-IL"/>
          </a:p>
        </p:txBody>
      </p:sp>
    </p:spTree>
    <p:extLst>
      <p:ext uri="{BB962C8B-B14F-4D97-AF65-F5344CB8AC3E}">
        <p14:creationId xmlns:p14="http://schemas.microsoft.com/office/powerpoint/2010/main" val="403517653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418067" y="568016"/>
            <a:ext cx="9130063"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Field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 the Integrative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11</a:t>
            </a:fld>
            <a:endParaRPr lang="he-IL"/>
          </a:p>
        </p:txBody>
      </p:sp>
      <p:sp>
        <p:nvSpPr>
          <p:cNvPr id="3" name="מלבן 2">
            <a:extLst>
              <a:ext uri="{FF2B5EF4-FFF2-40B4-BE49-F238E27FC236}">
                <a16:creationId xmlns:a16="http://schemas.microsoft.com/office/drawing/2014/main" xmlns="" id="{1DA04D69-F745-4ABF-BF64-69141E88275A}"/>
              </a:ext>
            </a:extLst>
          </p:cNvPr>
          <p:cNvSpPr/>
          <p:nvPr/>
        </p:nvSpPr>
        <p:spPr>
          <a:xfrm>
            <a:off x="1418067" y="1963310"/>
            <a:ext cx="6313318" cy="1368067"/>
          </a:xfrm>
          <a:prstGeom prst="rect">
            <a:avLst/>
          </a:prstGeom>
        </p:spPr>
        <p:txBody>
          <a:bodyPr wrap="square">
            <a:spAutoFit/>
          </a:bodyPr>
          <a:lstStyle/>
          <a:p>
            <a:pPr marL="571500" lvl="0" indent="-571500" algn="l" rtl="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David" panose="020E0502060401010101" pitchFamily="34" charset="-79"/>
              </a:rPr>
              <a:t>United States tours</a:t>
            </a:r>
          </a:p>
          <a:p>
            <a:pPr marL="571500" lvl="0" indent="-571500" algn="l" rtl="0">
              <a:lnSpc>
                <a:spcPct val="107000"/>
              </a:lnSpc>
              <a:spcAft>
                <a:spcPts val="800"/>
              </a:spcAft>
              <a:buFont typeface="Arial" panose="020B0604020202020204" pitchFamily="34" charset="0"/>
              <a:buChar char="•"/>
            </a:pPr>
            <a:r>
              <a:rPr lang="en-US" sz="3600" dirty="0">
                <a:latin typeface="Calibri" panose="020F0502020204030204" pitchFamily="34" charset="0"/>
                <a:ea typeface="Calibri" panose="020F0502020204030204" pitchFamily="34" charset="0"/>
                <a:cs typeface="David" panose="020E0502060401010101" pitchFamily="34" charset="-79"/>
              </a:rPr>
              <a:t>Senior Lectures</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6554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hape 88"/>
          <p:cNvSpPr>
            <a:spLocks noGrp="1"/>
          </p:cNvSpPr>
          <p:nvPr>
            <p:ph type="body" sz="half" idx="4294967295"/>
          </p:nvPr>
        </p:nvSpPr>
        <p:spPr>
          <a:xfrm>
            <a:off x="527050" y="2056574"/>
            <a:ext cx="11025050" cy="3194690"/>
          </a:xfrm>
        </p:spPr>
        <p:txBody>
          <a:bodyPr>
            <a:noAutofit/>
          </a:bodyPr>
          <a:lstStyle/>
          <a:p>
            <a:pPr algn="l" rtl="0">
              <a:lnSpc>
                <a:spcPct val="160000"/>
              </a:lnSpc>
              <a:buNone/>
            </a:pPr>
            <a:r>
              <a:rPr altLang="he-IL" sz="3600" dirty="0"/>
              <a:t>	</a:t>
            </a:r>
            <a:r>
              <a:rPr lang="en-US" dirty="0"/>
              <a:t>Foreign policy is a collective name for a set of political goals that define how a country will behave in relation to the rest of the world.</a:t>
            </a:r>
            <a:endParaRPr altLang="he-IL" sz="2200" dirty="0">
              <a:latin typeface="David" panose="020E0502060401010101" pitchFamily="34" charset="-79"/>
              <a:cs typeface="David" panose="020E0502060401010101" pitchFamily="34" charset="-79"/>
            </a:endParaRPr>
          </a:p>
        </p:txBody>
      </p:sp>
      <p:sp>
        <p:nvSpPr>
          <p:cNvPr id="9" name="מלבן 8"/>
          <p:cNvSpPr/>
          <p:nvPr/>
        </p:nvSpPr>
        <p:spPr>
          <a:xfrm>
            <a:off x="1277833" y="369347"/>
            <a:ext cx="10368801" cy="1200329"/>
          </a:xfrm>
          <a:prstGeom prst="rect">
            <a:avLst/>
          </a:prstGeom>
          <a:noFill/>
        </p:spPr>
        <p:txBody>
          <a:bodyPr wrap="none">
            <a:spAutoFit/>
          </a:bodyPr>
          <a:lstStyle/>
          <a:p>
            <a:pPr algn="ctr">
              <a:defRPr/>
            </a:pPr>
            <a:r>
              <a:rPr lang="en-US"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What is </a:t>
            </a:r>
            <a:r>
              <a:rPr lang="en-US" altLang="he-IL" sz="72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Foreign Policy</a:t>
            </a:r>
            <a:r>
              <a:rPr lang="en-US"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a:t>
            </a:r>
            <a:endPar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2</a:t>
            </a:fld>
            <a:endParaRPr lang="he-IL"/>
          </a:p>
        </p:txBody>
      </p:sp>
    </p:spTree>
    <p:extLst>
      <p:ext uri="{BB962C8B-B14F-4D97-AF65-F5344CB8AC3E}">
        <p14:creationId xmlns:p14="http://schemas.microsoft.com/office/powerpoint/2010/main" val="219879322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a:extLst>
              <a:ext uri="{FF2B5EF4-FFF2-40B4-BE49-F238E27FC236}">
                <a16:creationId xmlns:a16="http://schemas.microsoft.com/office/drawing/2014/main" xmlns="" id="{AEF36FC9-4DD1-485C-8A94-0562E14CC93A}"/>
              </a:ext>
            </a:extLst>
          </p:cNvPr>
          <p:cNvSpPr>
            <a:spLocks noGrp="1"/>
          </p:cNvSpPr>
          <p:nvPr>
            <p:ph type="sldNum" sz="quarter" idx="10"/>
          </p:nvPr>
        </p:nvSpPr>
        <p:spPr/>
        <p:txBody>
          <a:bodyPr/>
          <a:lstStyle/>
          <a:p>
            <a:pPr>
              <a:defRPr/>
            </a:pPr>
            <a:fld id="{B728E181-96D3-4DD0-BEB9-E229D301C9B1}" type="slidenum">
              <a:rPr lang="he-IL" smtClean="0"/>
              <a:pPr>
                <a:defRPr/>
              </a:pPr>
              <a:t>3</a:t>
            </a:fld>
            <a:endParaRPr lang="he-IL"/>
          </a:p>
        </p:txBody>
      </p:sp>
      <p:pic>
        <p:nvPicPr>
          <p:cNvPr id="1026" name="Picture 2" descr="Image result for â«××× ××¤××¤×â¬â">
            <a:extLst>
              <a:ext uri="{FF2B5EF4-FFF2-40B4-BE49-F238E27FC236}">
                <a16:creationId xmlns:a16="http://schemas.microsoft.com/office/drawing/2014/main" xmlns="" id="{7DA9D58A-107A-460C-8C9F-697A0E96F5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111" b="9965"/>
          <a:stretch/>
        </p:blipFill>
        <p:spPr bwMode="auto">
          <a:xfrm>
            <a:off x="2667000" y="348790"/>
            <a:ext cx="6858000" cy="5618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65291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400" dirty="0">
              <a:solidFill>
                <a:srgbClr val="514843"/>
              </a:solidFill>
              <a:latin typeface="David" panose="020E0502060401010101" pitchFamily="34" charset="-79"/>
              <a:cs typeface="David" panose="020E0502060401010101" pitchFamily="34" charset="-79"/>
            </a:endParaRPr>
          </a:p>
          <a:p>
            <a:pPr marL="457200" lvl="0" indent="-457200" algn="l" rtl="0">
              <a:lnSpc>
                <a:spcPct val="150000"/>
              </a:lnSpc>
              <a:buFont typeface="Arial" panose="020B0604020202020204" pitchFamily="34" charset="0"/>
              <a:buChar char="•"/>
            </a:pPr>
            <a:r>
              <a:rPr lang="en-US" sz="2400" dirty="0"/>
              <a:t>Understanding foreign policy fundamentals and understanding the interplay between foreign policy and national security.</a:t>
            </a:r>
          </a:p>
          <a:p>
            <a:pPr marL="457200" lvl="0" indent="-457200" algn="l" rtl="0">
              <a:lnSpc>
                <a:spcPct val="150000"/>
              </a:lnSpc>
              <a:buFont typeface="Arial" panose="020B0604020202020204" pitchFamily="34" charset="0"/>
              <a:buChar char="•"/>
            </a:pPr>
            <a:r>
              <a:rPr lang="en-US" sz="2400" dirty="0"/>
              <a:t>Study and analyze the challenges of Israel's conduct in the international and regional arena.</a:t>
            </a:r>
          </a:p>
          <a:p>
            <a:pPr marL="457200" lvl="0" indent="-457200" algn="l" rtl="0">
              <a:lnSpc>
                <a:spcPct val="150000"/>
              </a:lnSpc>
              <a:buFont typeface="Arial" panose="020B0604020202020204" pitchFamily="34" charset="0"/>
              <a:buChar char="•"/>
            </a:pPr>
            <a:r>
              <a:rPr lang="en-US" sz="2400" dirty="0"/>
              <a:t>Implementing the importance of political consideration in the decision making </a:t>
            </a:r>
            <a:r>
              <a:rPr lang="en-US" sz="2400" dirty="0" smtClean="0"/>
              <a:t>process.</a:t>
            </a:r>
            <a:endParaRPr lang="en-US" sz="2400" dirty="0"/>
          </a:p>
          <a:p>
            <a:pPr marL="457200" lvl="0" indent="-457200" algn="l" rtl="0">
              <a:lnSpc>
                <a:spcPct val="150000"/>
              </a:lnSpc>
              <a:buFont typeface="Arial" panose="020B0604020202020204" pitchFamily="34" charset="0"/>
              <a:buChar char="•"/>
            </a:pPr>
            <a:r>
              <a:rPr lang="en-US" sz="2400" dirty="0" smtClean="0"/>
              <a:t>Understanding </a:t>
            </a:r>
            <a:r>
              <a:rPr lang="en-US" sz="2400" dirty="0"/>
              <a:t>the role of diplomacy in the foreign policy </a:t>
            </a:r>
            <a:r>
              <a:rPr lang="en-US" sz="2400" dirty="0"/>
              <a:t>In the whole complex of foreign policy dealing and </a:t>
            </a:r>
            <a:r>
              <a:rPr lang="en-US" sz="2400" dirty="0" smtClean="0"/>
              <a:t>handling.</a:t>
            </a:r>
            <a:endParaRPr lang="en-US" sz="2400" dirty="0"/>
          </a:p>
          <a:p>
            <a:r>
              <a:rPr lang="en-US" sz="2400" dirty="0"/>
              <a:t/>
            </a:r>
            <a:br>
              <a:rPr lang="en-US" sz="2400" dirty="0"/>
            </a:br>
            <a:endParaRPr lang="he-IL" altLang="he-IL" sz="24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4631749" y="196727"/>
            <a:ext cx="2608406" cy="1200329"/>
          </a:xfrm>
          <a:prstGeom prst="rect">
            <a:avLst/>
          </a:prstGeom>
          <a:noFill/>
        </p:spPr>
        <p:txBody>
          <a:bodyPr wrap="none">
            <a:spAutoFit/>
          </a:bodyPr>
          <a:lstStyle/>
          <a:p>
            <a:pPr algn="ctr" rtl="1">
              <a:defRPr/>
            </a:pPr>
            <a:r>
              <a:rPr lang="en-US" altLang="he-IL" sz="72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Goals</a:t>
            </a:r>
            <a:endPar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4</a:t>
            </a:fld>
            <a:endParaRPr lang="he-IL"/>
          </a:p>
        </p:txBody>
      </p:sp>
    </p:spTree>
    <p:extLst>
      <p:ext uri="{BB962C8B-B14F-4D97-AF65-F5344CB8AC3E}">
        <p14:creationId xmlns:p14="http://schemas.microsoft.com/office/powerpoint/2010/main" val="290973739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787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285750" indent="-285750" algn="l" rtl="0">
              <a:lnSpc>
                <a:spcPct val="150000"/>
              </a:lnSpc>
              <a:buFont typeface="Arial" panose="020B0604020202020204" pitchFamily="34" charset="0"/>
              <a:buChar char="•"/>
            </a:pPr>
            <a:r>
              <a:rPr lang="en-US" sz="2800" dirty="0"/>
              <a:t>Senior Lectures (Ambassador Ron </a:t>
            </a:r>
            <a:r>
              <a:rPr lang="en-US" sz="2800" dirty="0" err="1"/>
              <a:t>Prosaur</a:t>
            </a:r>
            <a:r>
              <a:rPr lang="en-US" sz="2800" dirty="0"/>
              <a:t>, Head of the National Security Council, Uzi Arad, etc.)</a:t>
            </a:r>
          </a:p>
          <a:p>
            <a:pPr marL="285750" indent="-285750" algn="l" rtl="0">
              <a:lnSpc>
                <a:spcPct val="150000"/>
              </a:lnSpc>
              <a:buFont typeface="Arial" panose="020B0604020202020204" pitchFamily="34" charset="0"/>
              <a:buChar char="•"/>
            </a:pPr>
            <a:r>
              <a:rPr lang="en-US" sz="2800" dirty="0" smtClean="0"/>
              <a:t>Plenum </a:t>
            </a:r>
            <a:r>
              <a:rPr lang="en-US" sz="2800" dirty="0"/>
              <a:t>Lessons on National Security Fundamentals in Global </a:t>
            </a:r>
            <a:r>
              <a:rPr lang="en-US" sz="2800" dirty="0" smtClean="0"/>
              <a:t>View, Attitudes ,Thought </a:t>
            </a:r>
            <a:r>
              <a:rPr lang="en-US" sz="2800" dirty="0"/>
              <a:t>and the Discussion of the Importance of the Political Legacy</a:t>
            </a:r>
            <a:r>
              <a:rPr lang="en-US" sz="2800" dirty="0" smtClean="0"/>
              <a:t>.</a:t>
            </a:r>
          </a:p>
          <a:p>
            <a:pPr marL="285750" indent="-285750" algn="l" rtl="0">
              <a:lnSpc>
                <a:spcPct val="150000"/>
              </a:lnSpc>
              <a:buFont typeface="Arial" panose="020B0604020202020204" pitchFamily="34" charset="0"/>
              <a:buChar char="•"/>
            </a:pPr>
            <a:r>
              <a:rPr lang="en-US" sz="2800" dirty="0" smtClean="0"/>
              <a:t>Foreign </a:t>
            </a:r>
            <a:r>
              <a:rPr lang="en-US" sz="2800" dirty="0"/>
              <a:t>Ministry tour</a:t>
            </a:r>
          </a:p>
          <a:p>
            <a:pPr marL="285750" indent="-285750" algn="l" rtl="0">
              <a:lnSpc>
                <a:spcPct val="150000"/>
              </a:lnSpc>
              <a:buFont typeface="Arial" panose="020B0604020202020204" pitchFamily="34" charset="0"/>
              <a:buChar char="•"/>
            </a:pPr>
            <a:r>
              <a:rPr lang="en-US" sz="2800" dirty="0"/>
              <a:t>European tours</a:t>
            </a: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285267" y="568016"/>
            <a:ext cx="9395650" cy="769441"/>
          </a:xfrm>
          <a:prstGeom prst="rect">
            <a:avLst/>
          </a:prstGeom>
          <a:noFill/>
        </p:spPr>
        <p:txBody>
          <a:bodyPr wrap="none">
            <a:spAutoFit/>
          </a:bodyPr>
          <a:lstStyle/>
          <a:p>
            <a:pPr algn="ctr">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Political F</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in 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5</a:t>
            </a:fld>
            <a:endParaRPr lang="he-IL"/>
          </a:p>
        </p:txBody>
      </p:sp>
    </p:spTree>
    <p:extLst>
      <p:ext uri="{BB962C8B-B14F-4D97-AF65-F5344CB8AC3E}">
        <p14:creationId xmlns:p14="http://schemas.microsoft.com/office/powerpoint/2010/main" val="266090765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1046327" y="568016"/>
            <a:ext cx="9873537" cy="769441"/>
          </a:xfrm>
          <a:prstGeom prst="rect">
            <a:avLst/>
          </a:prstGeom>
          <a:noFill/>
        </p:spPr>
        <p:txBody>
          <a:bodyPr wrap="none">
            <a:spAutoFit/>
          </a:bodyPr>
          <a:lstStyle/>
          <a:p>
            <a:pPr algn="ctr">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Senior L</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ectures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in 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rPr>
              <a:t>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isha" panose="020B0502040204020203" pitchFamily="34" charset="-79"/>
              <a:ea typeface="+mj-ea"/>
              <a:cs typeface="Gisha" panose="020B0502040204020203"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6</a:t>
            </a:fld>
            <a:endParaRPr lang="he-IL"/>
          </a:p>
        </p:txBody>
      </p:sp>
      <p:graphicFrame>
        <p:nvGraphicFramePr>
          <p:cNvPr id="3" name="טבלה 2">
            <a:extLst>
              <a:ext uri="{FF2B5EF4-FFF2-40B4-BE49-F238E27FC236}">
                <a16:creationId xmlns:a16="http://schemas.microsoft.com/office/drawing/2014/main" xmlns="" id="{39D430AF-74B1-43E7-A191-8704D46613B3}"/>
              </a:ext>
            </a:extLst>
          </p:cNvPr>
          <p:cNvGraphicFramePr>
            <a:graphicFrameLocks noGrp="1"/>
          </p:cNvGraphicFramePr>
          <p:nvPr>
            <p:extLst>
              <p:ext uri="{D42A27DB-BD31-4B8C-83A1-F6EECF244321}">
                <p14:modId xmlns:p14="http://schemas.microsoft.com/office/powerpoint/2010/main" val="405425404"/>
              </p:ext>
            </p:extLst>
          </p:nvPr>
        </p:nvGraphicFramePr>
        <p:xfrm>
          <a:off x="4191000" y="2394858"/>
          <a:ext cx="7217229" cy="3504819"/>
        </p:xfrm>
        <a:graphic>
          <a:graphicData uri="http://schemas.openxmlformats.org/drawingml/2006/table">
            <a:tbl>
              <a:tblPr firstRow="1" firstCol="1" bandRow="1">
                <a:tableStyleId>{5C22544A-7EE6-4342-B048-85BDC9FD1C3A}</a:tableStyleId>
              </a:tblPr>
              <a:tblGrid>
                <a:gridCol w="7217229">
                  <a:extLst>
                    <a:ext uri="{9D8B030D-6E8A-4147-A177-3AD203B41FA5}">
                      <a16:colId xmlns:a16="http://schemas.microsoft.com/office/drawing/2014/main" xmlns="" val="3239368343"/>
                    </a:ext>
                  </a:extLst>
                </a:gridCol>
              </a:tblGrid>
              <a:tr h="3343806">
                <a:tc>
                  <a:txBody>
                    <a:bodyPr/>
                    <a:lstStyle/>
                    <a:p>
                      <a:pPr algn="l" rtl="0">
                        <a:lnSpc>
                          <a:spcPct val="107000"/>
                        </a:lnSpc>
                        <a:spcAft>
                          <a:spcPts val="0"/>
                        </a:spcAft>
                      </a:pPr>
                      <a:r>
                        <a:rPr lang="en-US" sz="2400" b="0" dirty="0" smtClean="0">
                          <a:solidFill>
                            <a:schemeClr val="tx1"/>
                          </a:solidFill>
                          <a:effectLst/>
                          <a:cs typeface="+mn-cs"/>
                        </a:rPr>
                        <a:t>Ron </a:t>
                      </a:r>
                      <a:r>
                        <a:rPr lang="en-US" sz="2400" b="0" dirty="0" err="1" smtClean="0">
                          <a:solidFill>
                            <a:schemeClr val="tx1"/>
                          </a:solidFill>
                          <a:effectLst/>
                          <a:cs typeface="+mn-cs"/>
                        </a:rPr>
                        <a:t>Prosaur</a:t>
                      </a:r>
                      <a:r>
                        <a:rPr lang="en-US" sz="2400" b="0" dirty="0" smtClean="0">
                          <a:solidFill>
                            <a:schemeClr val="tx1"/>
                          </a:solidFill>
                          <a:effectLst/>
                          <a:cs typeface="+mn-cs"/>
                        </a:rPr>
                        <a:t> is an Israeli diplomat </a:t>
                      </a:r>
                      <a:r>
                        <a:rPr lang="en-US" sz="2400" b="0" dirty="0" smtClean="0">
                          <a:solidFill>
                            <a:schemeClr val="tx1"/>
                          </a:solidFill>
                          <a:effectLst/>
                          <a:cs typeface="+mn-cs"/>
                        </a:rPr>
                        <a:t>who</a:t>
                      </a:r>
                      <a:r>
                        <a:rPr lang="en-US" sz="2400" b="0" baseline="0" dirty="0" smtClean="0">
                          <a:solidFill>
                            <a:schemeClr val="tx1"/>
                          </a:solidFill>
                          <a:effectLst/>
                          <a:cs typeface="+mn-cs"/>
                        </a:rPr>
                        <a:t> is the head of</a:t>
                      </a:r>
                      <a:r>
                        <a:rPr lang="en-US" sz="2400" b="0" dirty="0" smtClean="0">
                          <a:solidFill>
                            <a:schemeClr val="tx1"/>
                          </a:solidFill>
                          <a:effectLst/>
                          <a:cs typeface="+mn-cs"/>
                        </a:rPr>
                        <a:t> </a:t>
                      </a:r>
                      <a:r>
                        <a:rPr lang="en-US" sz="2400" b="0" dirty="0" smtClean="0">
                          <a:solidFill>
                            <a:schemeClr val="tx1"/>
                          </a:solidFill>
                          <a:effectLst/>
                          <a:cs typeface="+mn-cs"/>
                        </a:rPr>
                        <a:t>the Abba Stone Institute for International Diplomacy at the Lauder School of Government, Diplomacy and Strategy at the IDC </a:t>
                      </a:r>
                      <a:r>
                        <a:rPr lang="en-US" sz="2400" b="0" dirty="0" err="1" smtClean="0">
                          <a:solidFill>
                            <a:schemeClr val="tx1"/>
                          </a:solidFill>
                          <a:effectLst/>
                          <a:cs typeface="+mn-cs"/>
                        </a:rPr>
                        <a:t>Herzliya</a:t>
                      </a:r>
                      <a:r>
                        <a:rPr lang="en-US" sz="2400" b="0" dirty="0" smtClean="0">
                          <a:solidFill>
                            <a:schemeClr val="tx1"/>
                          </a:solidFill>
                          <a:effectLst/>
                          <a:cs typeface="+mn-cs"/>
                        </a:rPr>
                        <a:t>.</a:t>
                      </a:r>
                      <a:endParaRPr lang="he-IL" sz="2400" b="0" dirty="0">
                        <a:solidFill>
                          <a:schemeClr val="tx1"/>
                        </a:solidFill>
                        <a:effectLst/>
                        <a:cs typeface="+mn-cs"/>
                      </a:endParaRPr>
                    </a:p>
                    <a:p>
                      <a:pPr algn="l" rtl="0">
                        <a:lnSpc>
                          <a:spcPct val="107000"/>
                        </a:lnSpc>
                        <a:spcAft>
                          <a:spcPts val="0"/>
                        </a:spcAft>
                      </a:pPr>
                      <a:r>
                        <a:rPr lang="en-US" sz="2400" b="0" dirty="0" err="1" smtClean="0">
                          <a:solidFill>
                            <a:schemeClr val="tx1"/>
                          </a:solidFill>
                          <a:effectLst/>
                          <a:cs typeface="+mn-cs"/>
                        </a:rPr>
                        <a:t>Prosaur</a:t>
                      </a:r>
                      <a:r>
                        <a:rPr lang="en-US" sz="2400" b="0" dirty="0" smtClean="0">
                          <a:solidFill>
                            <a:schemeClr val="tx1"/>
                          </a:solidFill>
                          <a:effectLst/>
                          <a:cs typeface="+mn-cs"/>
                        </a:rPr>
                        <a:t> served as Israel's ambassador to the UN between 2011 and 2015. Previously, he served as Israel's ambassador to the United Kingdom, Director General of the Israeli Foreign Ministry and the political consul at the Israeli Embassy in Washington.</a:t>
                      </a:r>
                      <a:r>
                        <a:rPr lang="he-IL" sz="1400" b="0" dirty="0">
                          <a:effectLst/>
                        </a:rPr>
                        <a:t> </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oFill/>
                  </a:tcPr>
                </a:tc>
                <a:extLst>
                  <a:ext uri="{0D108BD9-81ED-4DB2-BD59-A6C34878D82A}">
                    <a16:rowId xmlns:a16="http://schemas.microsoft.com/office/drawing/2014/main" xmlns="" val="1159430811"/>
                  </a:ext>
                </a:extLst>
              </a:tr>
            </a:tbl>
          </a:graphicData>
        </a:graphic>
      </p:graphicFrame>
      <p:sp>
        <p:nvSpPr>
          <p:cNvPr id="4" name="Rectangle 2">
            <a:extLst>
              <a:ext uri="{FF2B5EF4-FFF2-40B4-BE49-F238E27FC236}">
                <a16:creationId xmlns:a16="http://schemas.microsoft.com/office/drawing/2014/main" xmlns="" id="{5A8A0B45-AEEB-40F1-A48E-A3BB653A1DBA}"/>
              </a:ext>
            </a:extLst>
          </p:cNvPr>
          <p:cNvSpPr>
            <a:spLocks noChangeArrowheads="1"/>
          </p:cNvSpPr>
          <p:nvPr/>
        </p:nvSpPr>
        <p:spPr bwMode="auto">
          <a:xfrm>
            <a:off x="703523" y="1351005"/>
            <a:ext cx="105591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rtl="0" eaLnBrk="0" fontAlgn="base" hangingPunct="0">
              <a:spcBef>
                <a:spcPct val="0"/>
              </a:spcBef>
              <a:spcAft>
                <a:spcPct val="0"/>
              </a:spcAft>
            </a:pPr>
            <a:r>
              <a:rPr lang="en-US" altLang="he-IL" sz="2800" b="1" dirty="0">
                <a:ea typeface="Calibri" panose="020F0502020204030204" pitchFamily="34" charset="0"/>
                <a:cs typeface="David" panose="020E0502060401010101" pitchFamily="34" charset="-79"/>
              </a:rPr>
              <a:t>Ambassador Ron </a:t>
            </a:r>
            <a:r>
              <a:rPr lang="en-US" altLang="he-IL" sz="2800" b="1" dirty="0" err="1">
                <a:ea typeface="Calibri" panose="020F0502020204030204" pitchFamily="34" charset="0"/>
                <a:cs typeface="David" panose="020E0502060401010101" pitchFamily="34" charset="-79"/>
              </a:rPr>
              <a:t>Prosaur</a:t>
            </a:r>
            <a:r>
              <a:rPr lang="en-US" altLang="he-IL" sz="2800" b="1" dirty="0">
                <a:ea typeface="Calibri" panose="020F0502020204030204" pitchFamily="34" charset="0"/>
                <a:cs typeface="David" panose="020E0502060401010101" pitchFamily="34" charset="-79"/>
              </a:rPr>
              <a:t> - 2.9.2019 </a:t>
            </a:r>
            <a:r>
              <a:rPr lang="en-US" altLang="he-IL" sz="2800" b="1" dirty="0" smtClean="0">
                <a:ea typeface="Calibri" panose="020F0502020204030204" pitchFamily="34" charset="0"/>
                <a:cs typeface="David" panose="020E0502060401010101" pitchFamily="34" charset="-79"/>
              </a:rPr>
              <a:t>“Creativity </a:t>
            </a:r>
            <a:r>
              <a:rPr lang="en-US" altLang="he-IL" sz="2800" b="1" dirty="0">
                <a:ea typeface="Calibri" panose="020F0502020204030204" pitchFamily="34" charset="0"/>
                <a:cs typeface="David" panose="020E0502060401010101" pitchFamily="34" charset="-79"/>
              </a:rPr>
              <a:t>in International Management in Changing </a:t>
            </a:r>
            <a:r>
              <a:rPr lang="en-US" altLang="he-IL" sz="2800" b="1" dirty="0" smtClean="0">
                <a:ea typeface="Calibri" panose="020F0502020204030204" pitchFamily="34" charset="0"/>
                <a:cs typeface="David" panose="020E0502060401010101" pitchFamily="34" charset="-79"/>
              </a:rPr>
              <a:t>Reality”</a:t>
            </a:r>
            <a:endParaRPr kumimoji="0" lang="he-IL" altLang="he-IL" sz="2800" b="0" i="0" u="none" strike="noStrike" cap="none" normalizeH="0" baseline="0" dirty="0">
              <a:ln>
                <a:noFill/>
              </a:ln>
              <a:solidFill>
                <a:schemeClr val="tx1"/>
              </a:solidFill>
              <a:effectLst/>
              <a:cs typeface="Arial" panose="020B0604020202020204" pitchFamily="34" charset="0"/>
            </a:endParaRPr>
          </a:p>
        </p:txBody>
      </p:sp>
      <p:pic>
        <p:nvPicPr>
          <p:cNvPr id="3073" name="Picture 6" descr="××¨ ×¨×× ×¤×¨××©×××¨">
            <a:extLst>
              <a:ext uri="{FF2B5EF4-FFF2-40B4-BE49-F238E27FC236}">
                <a16:creationId xmlns:a16="http://schemas.microsoft.com/office/drawing/2014/main" xmlns="" id="{1F4A1E65-992E-4020-A22D-80C9C92F65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771" y="2422125"/>
            <a:ext cx="3150218" cy="3320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314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989668" y="568016"/>
            <a:ext cx="7986865"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field in the global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7</a:t>
            </a:fld>
            <a:endParaRPr lang="he-IL"/>
          </a:p>
        </p:txBody>
      </p:sp>
      <p:sp>
        <p:nvSpPr>
          <p:cNvPr id="4" name="מלבן 3">
            <a:extLst>
              <a:ext uri="{FF2B5EF4-FFF2-40B4-BE49-F238E27FC236}">
                <a16:creationId xmlns:a16="http://schemas.microsoft.com/office/drawing/2014/main" xmlns="" id="{1226DF1D-99FB-4C2A-AC9F-F851570EE3E3}"/>
              </a:ext>
            </a:extLst>
          </p:cNvPr>
          <p:cNvSpPr/>
          <p:nvPr/>
        </p:nvSpPr>
        <p:spPr>
          <a:xfrm>
            <a:off x="1590481" y="1536421"/>
            <a:ext cx="9198428" cy="3946786"/>
          </a:xfrm>
          <a:prstGeom prst="rect">
            <a:avLst/>
          </a:prstGeom>
        </p:spPr>
        <p:txBody>
          <a:bodyPr wrap="square">
            <a:spAutoFit/>
          </a:bodyPr>
          <a:lstStyle/>
          <a:p>
            <a:pPr algn="just" rtl="0">
              <a:lnSpc>
                <a:spcPct val="107000"/>
              </a:lnSpc>
              <a:spcAft>
                <a:spcPts val="800"/>
              </a:spcAft>
            </a:pPr>
            <a:r>
              <a:rPr lang="en-US" sz="3600" b="1" dirty="0">
                <a:latin typeface="Calibri" panose="020F0502020204030204" pitchFamily="34" charset="0"/>
                <a:ea typeface="Calibri" panose="020F0502020204030204" pitchFamily="34" charset="0"/>
                <a:cs typeface="David" panose="020E0502060401010101" pitchFamily="34" charset="-79"/>
              </a:rPr>
              <a:t>Foreign Ministry Tour 31.10</a:t>
            </a:r>
            <a:endParaRPr lang="en-US" sz="2400" b="1" dirty="0">
              <a:latin typeface="Calibri" panose="020F0502020204030204" pitchFamily="34" charset="0"/>
              <a:ea typeface="Calibri" panose="020F0502020204030204" pitchFamily="34" charset="0"/>
              <a:cs typeface="David" panose="020E0502060401010101" pitchFamily="34" charset="-79"/>
            </a:endParaRP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The tour plan will include meetings with:</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 </a:t>
            </a:r>
            <a:r>
              <a:rPr lang="en-US" sz="2400" b="1" dirty="0" smtClean="0">
                <a:latin typeface="Calibri" panose="020F0502020204030204" pitchFamily="34" charset="0"/>
                <a:ea typeface="Calibri" panose="020F0502020204030204" pitchFamily="34" charset="0"/>
                <a:cs typeface="David" panose="020E0502060401010101" pitchFamily="34" charset="-79"/>
              </a:rPr>
              <a:t>Foreign </a:t>
            </a:r>
            <a:r>
              <a:rPr lang="en-US" sz="2400" b="1" dirty="0">
                <a:latin typeface="Calibri" panose="020F0502020204030204" pitchFamily="34" charset="0"/>
                <a:ea typeface="Calibri" panose="020F0502020204030204" pitchFamily="34" charset="0"/>
                <a:cs typeface="David" panose="020E0502060401010101" pitchFamily="34" charset="-79"/>
              </a:rPr>
              <a:t>Ministry Director-General Mr. Yuval </a:t>
            </a:r>
            <a:r>
              <a:rPr lang="en-US" sz="2400" b="1" dirty="0" err="1">
                <a:latin typeface="Calibri" panose="020F0502020204030204" pitchFamily="34" charset="0"/>
                <a:ea typeface="Calibri" panose="020F0502020204030204" pitchFamily="34" charset="0"/>
                <a:cs typeface="David" panose="020E0502060401010101" pitchFamily="34" charset="-79"/>
              </a:rPr>
              <a:t>Rotem</a:t>
            </a:r>
            <a:r>
              <a:rPr lang="en-US" sz="2400" b="1" dirty="0">
                <a:latin typeface="Calibri" panose="020F0502020204030204" pitchFamily="34" charset="0"/>
                <a:ea typeface="Calibri" panose="020F0502020204030204" pitchFamily="34" charset="0"/>
                <a:cs typeface="David" panose="020E0502060401010101" pitchFamily="34" charset="-79"/>
              </a:rPr>
              <a:t>,</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See Mr. </a:t>
            </a:r>
            <a:r>
              <a:rPr lang="en-US" sz="2400" b="1" dirty="0" err="1">
                <a:latin typeface="Calibri" panose="020F0502020204030204" pitchFamily="34" charset="0"/>
                <a:ea typeface="Calibri" panose="020F0502020204030204" pitchFamily="34" charset="0"/>
                <a:cs typeface="David" panose="020E0502060401010101" pitchFamily="34" charset="-79"/>
              </a:rPr>
              <a:t>Alon</a:t>
            </a:r>
            <a:r>
              <a:rPr lang="en-US" sz="2400" b="1" dirty="0">
                <a:latin typeface="Calibri" panose="020F0502020204030204" pitchFamily="34" charset="0"/>
                <a:ea typeface="Calibri" panose="020F0502020204030204" pitchFamily="34" charset="0"/>
                <a:cs typeface="David" panose="020E0502060401010101" pitchFamily="34" charset="-79"/>
              </a:rPr>
              <a:t> </a:t>
            </a:r>
            <a:r>
              <a:rPr lang="en-US" sz="2400" b="1" dirty="0" err="1">
                <a:latin typeface="Calibri" panose="020F0502020204030204" pitchFamily="34" charset="0"/>
                <a:ea typeface="Calibri" panose="020F0502020204030204" pitchFamily="34" charset="0"/>
                <a:cs typeface="David" panose="020E0502060401010101" pitchFamily="34" charset="-79"/>
              </a:rPr>
              <a:t>Hospiz's</a:t>
            </a:r>
            <a:r>
              <a:rPr lang="en-US" sz="2400" b="1" dirty="0">
                <a:latin typeface="Calibri" panose="020F0502020204030204" pitchFamily="34" charset="0"/>
                <a:ea typeface="Calibri" panose="020F0502020204030204" pitchFamily="34" charset="0"/>
                <a:cs typeface="David" panose="020E0502060401010101" pitchFamily="34" charset="-79"/>
              </a:rPr>
              <a:t> Political System</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Attorney General Tal Becker and other senior attorneys.</a:t>
            </a:r>
          </a:p>
          <a:p>
            <a:pPr algn="just" rtl="0">
              <a:lnSpc>
                <a:spcPct val="107000"/>
              </a:lnSpc>
              <a:spcAft>
                <a:spcPts val="800"/>
              </a:spcAft>
            </a:pPr>
            <a:r>
              <a:rPr lang="en-US" sz="2400" b="1" dirty="0">
                <a:latin typeface="Calibri" panose="020F0502020204030204" pitchFamily="34" charset="0"/>
                <a:ea typeface="Calibri" panose="020F0502020204030204" pitchFamily="34" charset="0"/>
                <a:cs typeface="David" panose="020E0502060401010101" pitchFamily="34" charset="-79"/>
              </a:rPr>
              <a:t>During the tour, there will also be activities in small groups (3-4 participants) on a variety of issues and issues from the Foreign Ministry agenda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557124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2320864" y="947313"/>
            <a:ext cx="797621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marL="457200" indent="-457200" algn="l" rtl="0">
              <a:lnSpc>
                <a:spcPct val="150000"/>
              </a:lnSpc>
              <a:buFont typeface="Arial" panose="020B0604020202020204" pitchFamily="34" charset="0"/>
              <a:buChar char="•"/>
            </a:pPr>
            <a:r>
              <a:rPr lang="en-US" sz="3200" dirty="0"/>
              <a:t>Foreign Policy Course led by Dr. Emanuel Navon</a:t>
            </a:r>
          </a:p>
          <a:p>
            <a:pPr marL="457200" indent="-457200" algn="l" rtl="0">
              <a:lnSpc>
                <a:spcPct val="150000"/>
              </a:lnSpc>
              <a:buFont typeface="Arial" panose="020B0604020202020204" pitchFamily="34" charset="0"/>
              <a:buChar char="•"/>
            </a:pPr>
            <a:r>
              <a:rPr lang="en-US" sz="3200" dirty="0"/>
              <a:t>Senior Lectures</a:t>
            </a:r>
          </a:p>
          <a:p>
            <a:pPr marL="457200" indent="-457200" algn="l" rtl="0">
              <a:lnSpc>
                <a:spcPct val="150000"/>
              </a:lnSpc>
              <a:buFont typeface="Arial" panose="020B0604020202020204" pitchFamily="34" charset="0"/>
              <a:buChar char="•"/>
            </a:pPr>
            <a:r>
              <a:rPr lang="en-US" sz="3200" dirty="0"/>
              <a:t>Exercise and strategic experience</a:t>
            </a:r>
          </a:p>
          <a:p>
            <a:pPr marL="457200" indent="-457200" algn="l" rtl="0">
              <a:lnSpc>
                <a:spcPct val="150000"/>
              </a:lnSpc>
              <a:buFont typeface="Arial" panose="020B0604020202020204" pitchFamily="34" charset="0"/>
              <a:buChar char="•"/>
            </a:pPr>
            <a:r>
              <a:rPr lang="en-US" sz="3200" dirty="0"/>
              <a:t>Political strategic simulation</a:t>
            </a:r>
          </a:p>
          <a:p>
            <a:pPr marL="457200" indent="-457200" algn="l" rtl="0">
              <a:lnSpc>
                <a:spcPct val="150000"/>
              </a:lnSpc>
              <a:buFont typeface="Arial" panose="020B0604020202020204" pitchFamily="34" charset="0"/>
              <a:buChar char="•"/>
            </a:pPr>
            <a:r>
              <a:rPr lang="en-US" sz="3200" dirty="0"/>
              <a:t>Jordan Tour</a:t>
            </a: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l" rtl="0"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8</a:t>
            </a:fld>
            <a:endParaRPr lang="he-IL"/>
          </a:p>
        </p:txBody>
      </p:sp>
      <p:sp>
        <p:nvSpPr>
          <p:cNvPr id="5" name="מלבן 7"/>
          <p:cNvSpPr/>
          <p:nvPr/>
        </p:nvSpPr>
        <p:spPr>
          <a:xfrm>
            <a:off x="1533174" y="562592"/>
            <a:ext cx="9551589" cy="769441"/>
          </a:xfrm>
          <a:prstGeom prst="rect">
            <a:avLst/>
          </a:prstGeom>
          <a:noFill/>
        </p:spPr>
        <p:txBody>
          <a:bodyPr wrap="none">
            <a:spAutoFit/>
          </a:bodyPr>
          <a:lstStyle/>
          <a:p>
            <a:pPr algn="ctr" rtl="0">
              <a:defRPr/>
            </a:pP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Political Realm in the Israeli 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Tree>
    <p:extLst>
      <p:ext uri="{BB962C8B-B14F-4D97-AF65-F5344CB8AC3E}">
        <p14:creationId xmlns:p14="http://schemas.microsoft.com/office/powerpoint/2010/main" val="12430498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1444415" y="568016"/>
            <a:ext cx="9077357" cy="769441"/>
          </a:xfrm>
          <a:prstGeom prst="rect">
            <a:avLst/>
          </a:prstGeom>
          <a:noFill/>
        </p:spPr>
        <p:txBody>
          <a:bodyPr wrap="none">
            <a:spAutoFit/>
          </a:bodyPr>
          <a:lstStyle/>
          <a:p>
            <a:pPr algn="ctr" rtl="0">
              <a:defRPr/>
            </a:pP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The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Political Field </a:t>
            </a:r>
            <a:r>
              <a:rPr lang="en-US"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in the Israeli </a:t>
            </a:r>
            <a:r>
              <a:rPr lang="en-US" altLang="he-IL" sz="4400" b="1" dirty="0" smtClean="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rPr>
              <a:t>Season</a:t>
            </a:r>
            <a:endPar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ea typeface="+mj-ea"/>
              <a:cs typeface="Guttman Hatzvi" pitchFamily="2" charset="-79"/>
            </a:endParaRP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9</a:t>
            </a:fld>
            <a:endParaRPr lang="he-IL"/>
          </a:p>
        </p:txBody>
      </p:sp>
      <p:sp>
        <p:nvSpPr>
          <p:cNvPr id="5" name="Rectangle 5">
            <a:extLst>
              <a:ext uri="{FF2B5EF4-FFF2-40B4-BE49-F238E27FC236}">
                <a16:creationId xmlns:a16="http://schemas.microsoft.com/office/drawing/2014/main" xmlns="" id="{BBF5ACB4-9175-42D5-8BCB-539073D22BB2}"/>
              </a:ext>
            </a:extLst>
          </p:cNvPr>
          <p:cNvSpPr>
            <a:spLocks noChangeArrowheads="1"/>
          </p:cNvSpPr>
          <p:nvPr/>
        </p:nvSpPr>
        <p:spPr bwMode="auto">
          <a:xfrm>
            <a:off x="926426" y="1395283"/>
            <a:ext cx="10113333"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l" rtl="0" eaLnBrk="0" fontAlgn="base" hangingPunct="0">
              <a:spcBef>
                <a:spcPct val="0"/>
              </a:spcBef>
              <a:spcAft>
                <a:spcPct val="0"/>
              </a:spcAft>
            </a:pPr>
            <a:r>
              <a:rPr lang="en-US" altLang="he-IL" sz="3200" b="1" dirty="0">
                <a:ea typeface="Calibri" panose="020F0502020204030204" pitchFamily="34" charset="0"/>
              </a:rPr>
              <a:t>Foreign Policy Course: Israel as a Case Study</a:t>
            </a:r>
            <a:endParaRPr lang="he-IL" altLang="he-IL" sz="3200" u="sng" dirty="0"/>
          </a:p>
          <a:p>
            <a:pPr lvl="0" algn="l" rtl="0" eaLnBrk="0" fontAlgn="base" hangingPunct="0">
              <a:spcBef>
                <a:spcPct val="0"/>
              </a:spcBef>
              <a:spcAft>
                <a:spcPct val="0"/>
              </a:spcAft>
            </a:pPr>
            <a:r>
              <a:rPr lang="en-US" altLang="he-IL" sz="2400" dirty="0"/>
              <a:t>The course will be delivered by Dr. Emanuel Navon, lecturer in International Relations at the School of Political Science, Government and International Relations at Tel Aviv University, and at the Lauder School of Government, Diplomacy and Strategy at the IDC </a:t>
            </a:r>
            <a:r>
              <a:rPr lang="en-US" altLang="he-IL" sz="2400" dirty="0" err="1"/>
              <a:t>Herzliya</a:t>
            </a:r>
            <a:r>
              <a:rPr lang="en-US" altLang="he-IL" sz="2400" dirty="0"/>
              <a:t>. Senior Fellow at the Ecclesiastical Forum, and commentator on the News Channel</a:t>
            </a:r>
            <a:r>
              <a:rPr kumimoji="0" lang="en-US" altLang="he-IL" sz="1200" b="0" i="0" u="none" strike="noStrike" cap="none" normalizeH="0" baseline="0" dirty="0" smtClean="0">
                <a:ln>
                  <a:noFill/>
                </a:ln>
                <a:solidFill>
                  <a:srgbClr val="222222"/>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he-IL"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2052" name="Picture 4">
            <a:extLst>
              <a:ext uri="{FF2B5EF4-FFF2-40B4-BE49-F238E27FC236}">
                <a16:creationId xmlns:a16="http://schemas.microsoft.com/office/drawing/2014/main" xmlns="" id="{7B954329-7C7D-4EC2-86D9-7E6755D84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078" y="3887360"/>
            <a:ext cx="2303443" cy="230344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a:extLst>
              <a:ext uri="{FF2B5EF4-FFF2-40B4-BE49-F238E27FC236}">
                <a16:creationId xmlns:a16="http://schemas.microsoft.com/office/drawing/2014/main" xmlns="" id="{F583ED45-AC47-4FF3-9482-1AC34F872CDC}"/>
              </a:ext>
            </a:extLst>
          </p:cNvPr>
          <p:cNvSpPr>
            <a:spLocks noChangeArrowheads="1"/>
          </p:cNvSpPr>
          <p:nvPr/>
        </p:nvSpPr>
        <p:spPr bwMode="auto">
          <a:xfrm>
            <a:off x="3988106" y="4346584"/>
            <a:ext cx="7051653"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l" rtl="0" eaLnBrk="0" fontAlgn="base" hangingPunct="0">
              <a:spcBef>
                <a:spcPct val="0"/>
              </a:spcBef>
              <a:spcAft>
                <a:spcPct val="0"/>
              </a:spcAft>
            </a:pPr>
            <a:r>
              <a:rPr lang="en-US" altLang="he-IL" sz="2800" dirty="0">
                <a:ea typeface="Calibri" panose="020F0502020204030204" pitchFamily="34" charset="0"/>
              </a:rPr>
              <a:t>The course will explain basic foreign policy concepts and examine them in the light of Israel's conduct in the international arena.</a:t>
            </a:r>
            <a:endParaRPr kumimoji="0" lang="en-US" altLang="he-IL" sz="18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3078608555"/>
      </p:ext>
    </p:extLst>
  </p:cSld>
  <p:clrMapOvr>
    <a:masterClrMapping/>
  </p:clrMapOvr>
  <p:transition spd="slow"/>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14550</TotalTime>
  <Words>416</Words>
  <Application>Microsoft Office PowerPoint</Application>
  <PresentationFormat>Widescreen</PresentationFormat>
  <Paragraphs>64</Paragraphs>
  <Slides>11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Calibri Light</vt:lpstr>
      <vt:lpstr>David</vt:lpstr>
      <vt:lpstr>Gill Sans MT</vt:lpstr>
      <vt:lpstr>Gisha</vt:lpstr>
      <vt:lpstr>Guttman Hatzvi</vt:lpstr>
      <vt:lpstr>Times New Roman</vt:lpstr>
      <vt:lpstr>ערכת נושא Office</vt:lpstr>
      <vt:lpstr>National Defense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GOI</cp:lastModifiedBy>
  <cp:revision>185</cp:revision>
  <cp:lastPrinted>2017-08-27T15:18:28Z</cp:lastPrinted>
  <dcterms:created xsi:type="dcterms:W3CDTF">2017-08-17T05:53:13Z</dcterms:created>
  <dcterms:modified xsi:type="dcterms:W3CDTF">2019-09-04T14:02:12Z</dcterms:modified>
</cp:coreProperties>
</file>