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
  </p:notesMasterIdLst>
  <p:handoutMasterIdLst>
    <p:handoutMasterId r:id="rId14"/>
  </p:handoutMasterIdLst>
  <p:sldIdLst>
    <p:sldId id="304" r:id="rId2"/>
    <p:sldId id="282" r:id="rId3"/>
    <p:sldId id="317" r:id="rId4"/>
    <p:sldId id="285" r:id="rId5"/>
    <p:sldId id="310" r:id="rId6"/>
    <p:sldId id="315" r:id="rId7"/>
    <p:sldId id="318" r:id="rId8"/>
    <p:sldId id="319" r:id="rId9"/>
    <p:sldId id="320" r:id="rId10"/>
    <p:sldId id="321" r:id="rId11"/>
    <p:sldId id="322" r:id="rId12"/>
  </p:sldIdLst>
  <p:sldSz cx="12192000" cy="6858000"/>
  <p:notesSz cx="6819900" cy="99187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38" d="100"/>
          <a:sy n="38" d="100"/>
        </p:scale>
        <p:origin x="54" y="153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55925" cy="496888"/>
          </a:xfrm>
          <a:prstGeom prst="rect">
            <a:avLst/>
          </a:prstGeom>
        </p:spPr>
        <p:txBody>
          <a:bodyPr vert="horz" lIns="91440" tIns="45720" rIns="91440" bIns="45720" rtlCol="1"/>
          <a:lstStyle>
            <a:lvl1pPr algn="l">
              <a:defRPr sz="1200"/>
            </a:lvl1pPr>
          </a:lstStyle>
          <a:p>
            <a:fld id="{5A48B76A-0694-49B7-B39E-1508AF636FF3}" type="datetimeFigureOut">
              <a:rPr lang="he-IL" smtClean="0"/>
              <a:pPr/>
              <a:t>ד'/אלול/תשע"ט</a:t>
            </a:fld>
            <a:endParaRPr lang="he-IL"/>
          </a:p>
        </p:txBody>
      </p:sp>
      <p:sp>
        <p:nvSpPr>
          <p:cNvPr id="4" name="מציין מיקום של כותרת תחתונה 3"/>
          <p:cNvSpPr>
            <a:spLocks noGrp="1"/>
          </p:cNvSpPr>
          <p:nvPr>
            <p:ph type="ftr" sz="quarter" idx="2"/>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9421813"/>
            <a:ext cx="2955925" cy="496887"/>
          </a:xfrm>
          <a:prstGeom prst="rect">
            <a:avLst/>
          </a:prstGeom>
        </p:spPr>
        <p:txBody>
          <a:bodyPr vert="horz" lIns="91440" tIns="45720" rIns="91440" bIns="45720" rtlCol="1" anchor="b"/>
          <a:lstStyle>
            <a:lvl1pPr algn="l">
              <a:defRPr sz="1200"/>
            </a:lvl1pPr>
          </a:lstStyle>
          <a:p>
            <a:fld id="{EFB6F25B-CB64-4F2D-B83A-F4B6576FE872}" type="slidenum">
              <a:rPr lang="he-IL" smtClean="0"/>
              <a:pPr/>
              <a:t>‹#›</a:t>
            </a:fld>
            <a:endParaRPr lang="he-IL"/>
          </a:p>
        </p:txBody>
      </p:sp>
    </p:spTree>
    <p:extLst>
      <p:ext uri="{BB962C8B-B14F-4D97-AF65-F5344CB8AC3E}">
        <p14:creationId xmlns:p14="http://schemas.microsoft.com/office/powerpoint/2010/main" val="27413250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55925" cy="496888"/>
          </a:xfrm>
          <a:prstGeom prst="rect">
            <a:avLst/>
          </a:prstGeom>
        </p:spPr>
        <p:txBody>
          <a:bodyPr vert="horz" lIns="91440" tIns="45720" rIns="91440" bIns="45720" rtlCol="1"/>
          <a:lstStyle>
            <a:lvl1pPr algn="l">
              <a:defRPr sz="1200"/>
            </a:lvl1pPr>
          </a:lstStyle>
          <a:p>
            <a:fld id="{D0C8CEC8-B02D-42DF-819D-5796908DE05F}" type="datetimeFigureOut">
              <a:rPr lang="he-IL" smtClean="0"/>
              <a:pPr/>
              <a:t>ד'/אלול/תשע"ט</a:t>
            </a:fld>
            <a:endParaRPr lang="he-IL"/>
          </a:p>
        </p:txBody>
      </p:sp>
      <p:sp>
        <p:nvSpPr>
          <p:cNvPr id="4" name="מציין מיקום של תמונת שקופית 3"/>
          <p:cNvSpPr>
            <a:spLocks noGrp="1" noRot="1" noChangeAspect="1"/>
          </p:cNvSpPr>
          <p:nvPr>
            <p:ph type="sldImg" idx="2"/>
          </p:nvPr>
        </p:nvSpPr>
        <p:spPr>
          <a:xfrm>
            <a:off x="434975" y="1239838"/>
            <a:ext cx="5949950" cy="334803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2625" y="4773613"/>
            <a:ext cx="5454650" cy="39052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1813"/>
            <a:ext cx="2955925" cy="496887"/>
          </a:xfrm>
          <a:prstGeom prst="rect">
            <a:avLst/>
          </a:prstGeom>
        </p:spPr>
        <p:txBody>
          <a:bodyPr vert="horz" lIns="91440" tIns="45720" rIns="91440" bIns="45720" rtlCol="1" anchor="b"/>
          <a:lstStyle>
            <a:lvl1pPr algn="l">
              <a:defRPr sz="1200"/>
            </a:lvl1pPr>
          </a:lstStyle>
          <a:p>
            <a:fld id="{B490C5B3-7BB7-4317-9FA2-22626187F65D}" type="slidenum">
              <a:rPr lang="he-IL" smtClean="0"/>
              <a:pPr/>
              <a:t>‹#›</a:t>
            </a:fld>
            <a:endParaRPr lang="he-IL"/>
          </a:p>
        </p:txBody>
      </p:sp>
    </p:spTree>
    <p:extLst>
      <p:ext uri="{BB962C8B-B14F-4D97-AF65-F5344CB8AC3E}">
        <p14:creationId xmlns:p14="http://schemas.microsoft.com/office/powerpoint/2010/main" val="3703847818"/>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B490C5B3-7BB7-4317-9FA2-22626187F65D}" type="slidenum">
              <a:rPr lang="he-IL" smtClean="0"/>
              <a:pPr/>
              <a:t>1</a:t>
            </a:fld>
            <a:endParaRPr lang="he-IL"/>
          </a:p>
        </p:txBody>
      </p:sp>
    </p:spTree>
    <p:extLst>
      <p:ext uri="{BB962C8B-B14F-4D97-AF65-F5344CB8AC3E}">
        <p14:creationId xmlns:p14="http://schemas.microsoft.com/office/powerpoint/2010/main" val="1816837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7EDAC664-DDEA-431A-B517-B9BF7766B149}"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9097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CE5C6B3-6E0B-407B-AEA4-F7E446D4F4D9}"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43946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37815432-6CDD-4DB7-A3CF-342A11F55833}"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51760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hape 16"/>
          <p:cNvSpPr>
            <a:spLocks noGrp="1"/>
          </p:cNvSpPr>
          <p:nvPr>
            <p:ph type="sldNum" sz="quarter" idx="10"/>
          </p:nvPr>
        </p:nvSpPr>
        <p:spPr/>
        <p:txBody>
          <a:bodyPr/>
          <a:lstStyle>
            <a:lvl1pPr eaLnBrk="0" fontAlgn="base" hangingPunct="0">
              <a:spcBef>
                <a:spcPct val="0"/>
              </a:spcBef>
              <a:spcAft>
                <a:spcPct val="0"/>
              </a:spcAft>
              <a:defRPr/>
            </a:lvl1pPr>
          </a:lstStyle>
          <a:p>
            <a:pPr>
              <a:defRPr/>
            </a:pPr>
            <a:fld id="{B728E181-96D3-4DD0-BEB9-E229D301C9B1}" type="slidenum">
              <a:rPr/>
              <a:pPr>
                <a:defRPr/>
              </a:pPr>
              <a:t>‹#›</a:t>
            </a:fld>
            <a:endParaRPr/>
          </a:p>
        </p:txBody>
      </p:sp>
    </p:spTree>
    <p:extLst>
      <p:ext uri="{BB962C8B-B14F-4D97-AF65-F5344CB8AC3E}">
        <p14:creationId xmlns:p14="http://schemas.microsoft.com/office/powerpoint/2010/main" val="341039370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FBB03F6-A296-4E48-A966-3389495FF04C}"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8035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5D5571F2-1372-4949-9716-B9F6EFDE587B}"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40635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DF1CDF37-4CA1-460C-8C2A-D6AA729C8D35}" type="datetime8">
              <a:rPr lang="he-IL" smtClean="0"/>
              <a:pPr/>
              <a:t>04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256019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1A3E82C9-A84A-49A6-BB95-5FCF524E8E99}" type="datetime8">
              <a:rPr lang="he-IL" smtClean="0"/>
              <a:pPr/>
              <a:t>04 ספטמבר 19</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695096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D84B9862-1BBE-4417-9921-AE58A82D3CD6}" type="datetime8">
              <a:rPr lang="he-IL" smtClean="0"/>
              <a:pPr/>
              <a:t>04 ספטמבר 19</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56453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5D15000-A4ED-4586-A9CF-A0CCE5926C94}" type="datetime8">
              <a:rPr lang="he-IL" smtClean="0"/>
              <a:pPr/>
              <a:t>04 ספטמבר 19</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54829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984EF7D-4DCB-4A77-92B0-682B709FE120}" type="datetime8">
              <a:rPr lang="he-IL" smtClean="0"/>
              <a:pPr/>
              <a:t>04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5025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3F5D2AE-8154-456C-9279-D9E11751CBD6}" type="datetime8">
              <a:rPr lang="he-IL" smtClean="0"/>
              <a:pPr/>
              <a:t>04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36426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45C6F11-5EE2-4E8C-AD2A-32ACD58CD144}" type="datetime8">
              <a:rPr lang="he-IL" smtClean="0"/>
              <a:pPr/>
              <a:t>04 ספטמבר 19</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FBBACAA-D2A9-4F7C-85FB-46E287B5B6E0}" type="slidenum">
              <a:rPr lang="he-IL" smtClean="0"/>
              <a:pPr/>
              <a:t>‹#›</a:t>
            </a:fld>
            <a:endParaRPr lang="he-IL"/>
          </a:p>
        </p:txBody>
      </p:sp>
    </p:spTree>
    <p:extLst>
      <p:ext uri="{BB962C8B-B14F-4D97-AF65-F5344CB8AC3E}">
        <p14:creationId xmlns:p14="http://schemas.microsoft.com/office/powerpoint/2010/main" val="4041986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74320" y="633064"/>
            <a:ext cx="11559793" cy="603315"/>
          </a:xfrm>
        </p:spPr>
        <p:txBody>
          <a:bodyPr>
            <a:noAutofit/>
          </a:bodyPr>
          <a:lstStyle/>
          <a:p>
            <a:r>
              <a:rPr lang="en-US" sz="4400" b="1" dirty="0">
                <a:ln w="9525">
                  <a:solidFill>
                    <a:schemeClr val="bg1"/>
                  </a:solidFill>
                  <a:prstDash val="solid"/>
                </a:ln>
                <a:effectLst>
                  <a:outerShdw blurRad="12700" dist="38100" dir="2700000" algn="tl" rotWithShape="0">
                    <a:schemeClr val="accent5">
                      <a:lumMod val="60000"/>
                      <a:lumOff val="40000"/>
                    </a:schemeClr>
                  </a:outerShdw>
                </a:effectLst>
                <a:latin typeface="Gill Sans MT" panose="020B0502020104020203" pitchFamily="34" charset="0"/>
                <a:cs typeface="+mn-cs"/>
              </a:rPr>
              <a:t>National </a:t>
            </a:r>
            <a:r>
              <a:rPr lang="en-US" sz="4400" b="1" dirty="0" smtClean="0">
                <a:ln w="9525">
                  <a:solidFill>
                    <a:schemeClr val="bg1"/>
                  </a:solidFill>
                  <a:prstDash val="solid"/>
                </a:ln>
                <a:effectLst>
                  <a:outerShdw blurRad="12700" dist="38100" dir="2700000" algn="tl" rotWithShape="0">
                    <a:schemeClr val="accent5">
                      <a:lumMod val="60000"/>
                      <a:lumOff val="40000"/>
                    </a:schemeClr>
                  </a:outerShdw>
                </a:effectLst>
                <a:latin typeface="Gill Sans MT" panose="020B0502020104020203" pitchFamily="34" charset="0"/>
                <a:cs typeface="+mn-cs"/>
              </a:rPr>
              <a:t>Defense </a:t>
            </a:r>
            <a:r>
              <a:rPr lang="en-US" sz="4400" b="1" dirty="0">
                <a:ln w="9525">
                  <a:solidFill>
                    <a:schemeClr val="bg1"/>
                  </a:solidFill>
                  <a:prstDash val="solid"/>
                </a:ln>
                <a:effectLst>
                  <a:outerShdw blurRad="12700" dist="38100" dir="2700000" algn="tl" rotWithShape="0">
                    <a:schemeClr val="accent5">
                      <a:lumMod val="60000"/>
                      <a:lumOff val="40000"/>
                    </a:schemeClr>
                  </a:outerShdw>
                </a:effectLst>
                <a:latin typeface="Gill Sans MT" panose="020B0502020104020203" pitchFamily="34" charset="0"/>
                <a:cs typeface="+mn-cs"/>
              </a:rPr>
              <a:t>College</a:t>
            </a:r>
            <a:endParaRPr lang="he-IL" sz="4400" b="1" dirty="0">
              <a:ln w="9525">
                <a:solidFill>
                  <a:schemeClr val="bg1"/>
                </a:solidFill>
                <a:prstDash val="solid"/>
              </a:ln>
              <a:effectLst>
                <a:outerShdw blurRad="12700" dist="38100" dir="2700000" algn="tl" rotWithShape="0">
                  <a:schemeClr val="accent5">
                    <a:lumMod val="60000"/>
                    <a:lumOff val="40000"/>
                  </a:schemeClr>
                </a:outerShdw>
              </a:effectLst>
              <a:latin typeface="Gill Sans MT" panose="020B0502020104020203" pitchFamily="34" charset="0"/>
              <a:cs typeface="+mn-cs"/>
            </a:endParaRPr>
          </a:p>
        </p:txBody>
      </p:sp>
      <p:sp>
        <p:nvSpPr>
          <p:cNvPr id="5" name="כותרת 1"/>
          <p:cNvSpPr txBox="1">
            <a:spLocks/>
          </p:cNvSpPr>
          <p:nvPr/>
        </p:nvSpPr>
        <p:spPr>
          <a:xfrm>
            <a:off x="2989829" y="1575248"/>
            <a:ext cx="5344998" cy="1470025"/>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4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rtl="0"/>
            <a:r>
              <a:rPr lang="en-US"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cs typeface="Gisha" panose="020B0502040204020203" pitchFamily="34" charset="-79"/>
              </a:rPr>
              <a:t>The P</a:t>
            </a:r>
            <a:r>
              <a:rPr lang="en-US" b="1" cap="none"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cs typeface="Gisha" panose="020B0502040204020203" pitchFamily="34" charset="-79"/>
              </a:rPr>
              <a:t>olitical Field</a:t>
            </a:r>
            <a:endParaRPr lang="he-IL"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cs typeface="Gisha" panose="020B0502040204020203" pitchFamily="34" charset="-79"/>
            </a:endParaRPr>
          </a:p>
        </p:txBody>
      </p:sp>
      <p:sp>
        <p:nvSpPr>
          <p:cNvPr id="3" name="מציין מיקום של מספר שקופית 2"/>
          <p:cNvSpPr>
            <a:spLocks noGrp="1"/>
          </p:cNvSpPr>
          <p:nvPr>
            <p:ph type="sldNum" sz="quarter" idx="12"/>
          </p:nvPr>
        </p:nvSpPr>
        <p:spPr/>
        <p:txBody>
          <a:bodyPr/>
          <a:lstStyle/>
          <a:p>
            <a:fld id="{6FBBACAA-D2A9-4F7C-85FB-46E287B5B6E0}" type="slidenum">
              <a:rPr lang="he-IL" smtClean="0"/>
              <a:pPr/>
              <a:t>1</a:t>
            </a:fld>
            <a:endParaRPr lang="he-IL"/>
          </a:p>
        </p:txBody>
      </p:sp>
      <p:sp>
        <p:nvSpPr>
          <p:cNvPr id="4" name="TextBox 3"/>
          <p:cNvSpPr txBox="1"/>
          <p:nvPr/>
        </p:nvSpPr>
        <p:spPr>
          <a:xfrm>
            <a:off x="4333106" y="5236590"/>
            <a:ext cx="3442220" cy="523220"/>
          </a:xfrm>
          <a:prstGeom prst="rect">
            <a:avLst/>
          </a:prstGeom>
          <a:noFill/>
        </p:spPr>
        <p:txBody>
          <a:bodyPr wrap="square" rtlCol="1">
            <a:spAutoFit/>
          </a:bodyPr>
          <a:lstStyle/>
          <a:p>
            <a:pPr algn="ctr" rtl="0"/>
            <a:r>
              <a:rPr lang="en-US" sz="2800" b="1">
                <a:cs typeface="David" panose="020E0502060401010101" pitchFamily="34" charset="-79"/>
              </a:rPr>
              <a:t>47th Class 2019-2020</a:t>
            </a:r>
            <a:endParaRPr lang="en-US" sz="2800" b="1" dirty="0">
              <a:cs typeface="David" panose="020E0502060401010101" pitchFamily="34" charset="-79"/>
            </a:endParaRPr>
          </a:p>
        </p:txBody>
      </p:sp>
      <p:sp>
        <p:nvSpPr>
          <p:cNvPr id="7" name="TextBox 3">
            <a:extLst>
              <a:ext uri="{FF2B5EF4-FFF2-40B4-BE49-F238E27FC236}">
                <a16:creationId xmlns="" xmlns:a16="http://schemas.microsoft.com/office/drawing/2014/main" id="{7E4025FC-4AE5-4458-9366-A7666BE1BE80}"/>
              </a:ext>
            </a:extLst>
          </p:cNvPr>
          <p:cNvSpPr txBox="1"/>
          <p:nvPr/>
        </p:nvSpPr>
        <p:spPr>
          <a:xfrm>
            <a:off x="2693796" y="3902571"/>
            <a:ext cx="6720840" cy="523220"/>
          </a:xfrm>
          <a:prstGeom prst="rect">
            <a:avLst/>
          </a:prstGeom>
          <a:noFill/>
        </p:spPr>
        <p:txBody>
          <a:bodyPr wrap="square" rtlCol="1">
            <a:spAutoFit/>
          </a:bodyPr>
          <a:lstStyle/>
          <a:p>
            <a:pPr algn="ctr" rtl="0"/>
            <a:r>
              <a:rPr lang="en-US" sz="2800" b="1" dirty="0">
                <a:latin typeface="Californian FB" panose="0207040306080B030204" pitchFamily="18" charset="0"/>
                <a:cs typeface="David" panose="020E0502060401010101" pitchFamily="34" charset="-79"/>
              </a:rPr>
              <a:t>Leading Instructure</a:t>
            </a:r>
            <a:r>
              <a:rPr lang="en-US" sz="2800" b="1" dirty="0" smtClean="0">
                <a:latin typeface="Californian FB" panose="0207040306080B030204" pitchFamily="18" charset="0"/>
                <a:cs typeface="David" panose="020E0502060401010101" pitchFamily="34" charset="-79"/>
              </a:rPr>
              <a:t>: Amir </a:t>
            </a:r>
            <a:r>
              <a:rPr lang="en-US" sz="2800" b="1" dirty="0" err="1">
                <a:latin typeface="Californian FB" panose="0207040306080B030204" pitchFamily="18" charset="0"/>
                <a:cs typeface="David" panose="020E0502060401010101" pitchFamily="34" charset="-79"/>
              </a:rPr>
              <a:t>Maimon</a:t>
            </a:r>
            <a:endParaRPr lang="he-IL" sz="2800" b="1" dirty="0">
              <a:latin typeface="Californian FB" panose="0207040306080B030204" pitchFamily="18" charset="0"/>
              <a:cs typeface="David" panose="020E0502060401010101" pitchFamily="34" charset="-79"/>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75145" y="294195"/>
            <a:ext cx="873168" cy="1327215"/>
          </a:xfrm>
          <a:prstGeom prst="rect">
            <a:avLst/>
          </a:prstGeom>
        </p:spPr>
      </p:pic>
    </p:spTree>
    <p:extLst>
      <p:ext uri="{BB962C8B-B14F-4D97-AF65-F5344CB8AC3E}">
        <p14:creationId xmlns:p14="http://schemas.microsoft.com/office/powerpoint/2010/main" val="3836695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516808" y="1734934"/>
            <a:ext cx="9470302" cy="288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marL="457200" indent="-457200" algn="l" rtl="0">
              <a:lnSpc>
                <a:spcPct val="150000"/>
              </a:lnSpc>
              <a:buSzPct val="100000"/>
              <a:buFont typeface="Arial" panose="020B0604020202020204" pitchFamily="34" charset="0"/>
              <a:buChar char="•"/>
            </a:pPr>
            <a:r>
              <a:rPr lang="en-US" sz="3200" dirty="0">
                <a:latin typeface="+mn-lt"/>
              </a:rPr>
              <a:t>Senior </a:t>
            </a:r>
            <a:r>
              <a:rPr lang="en-US" sz="3200" dirty="0" smtClean="0">
                <a:latin typeface="+mn-lt"/>
              </a:rPr>
              <a:t>Lectures</a:t>
            </a:r>
            <a:endParaRPr lang="en-US" sz="3200" dirty="0">
              <a:latin typeface="+mn-lt"/>
            </a:endParaRPr>
          </a:p>
          <a:p>
            <a:pPr marL="457200" indent="-457200" algn="l" rtl="0">
              <a:lnSpc>
                <a:spcPct val="150000"/>
              </a:lnSpc>
              <a:buSzPct val="100000"/>
              <a:buFont typeface="Arial" panose="020B0604020202020204" pitchFamily="34" charset="0"/>
              <a:buChar char="•"/>
            </a:pPr>
            <a:r>
              <a:rPr lang="en-US" sz="3200" dirty="0">
                <a:latin typeface="+mn-lt"/>
              </a:rPr>
              <a:t>Political component of various seminars</a:t>
            </a:r>
          </a:p>
          <a:p>
            <a:pPr marL="457200" indent="-457200" algn="l" rtl="0">
              <a:lnSpc>
                <a:spcPct val="150000"/>
              </a:lnSpc>
              <a:buSzPct val="100000"/>
              <a:buFont typeface="Arial" panose="020B0604020202020204" pitchFamily="34" charset="0"/>
              <a:buChar char="•"/>
            </a:pPr>
            <a:r>
              <a:rPr lang="en-US" sz="3200" dirty="0">
                <a:latin typeface="+mn-lt"/>
              </a:rPr>
              <a:t>Eastern tour</a:t>
            </a:r>
            <a:endParaRPr lang="he-IL" altLang="he-IL" sz="3200" dirty="0">
              <a:solidFill>
                <a:srgbClr val="514843"/>
              </a:solidFill>
              <a:latin typeface="+mn-lt"/>
              <a:cs typeface="David" panose="020E0502060401010101" pitchFamily="34" charset="-79"/>
            </a:endParaRPr>
          </a:p>
        </p:txBody>
      </p:sp>
      <p:sp>
        <p:nvSpPr>
          <p:cNvPr id="8" name="מלבן 7"/>
          <p:cNvSpPr/>
          <p:nvPr/>
        </p:nvSpPr>
        <p:spPr>
          <a:xfrm>
            <a:off x="942968" y="568016"/>
            <a:ext cx="10080260" cy="769441"/>
          </a:xfrm>
          <a:prstGeom prst="rect">
            <a:avLst/>
          </a:prstGeom>
          <a:noFill/>
        </p:spPr>
        <p:txBody>
          <a:bodyPr wrap="none">
            <a:spAutoFit/>
          </a:bodyPr>
          <a:lstStyle/>
          <a:p>
            <a:pPr algn="ctr" rtl="0">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Political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Field During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the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Academic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10</a:t>
            </a:fld>
            <a:endParaRPr lang="he-IL"/>
          </a:p>
        </p:txBody>
      </p:sp>
    </p:spTree>
    <p:extLst>
      <p:ext uri="{BB962C8B-B14F-4D97-AF65-F5344CB8AC3E}">
        <p14:creationId xmlns:p14="http://schemas.microsoft.com/office/powerpoint/2010/main" val="4035176538"/>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1418067" y="568016"/>
            <a:ext cx="9130063" cy="769441"/>
          </a:xfrm>
          <a:prstGeom prst="rect">
            <a:avLst/>
          </a:prstGeom>
          <a:noFill/>
        </p:spPr>
        <p:txBody>
          <a:bodyPr wrap="none">
            <a:spAutoFit/>
          </a:bodyPr>
          <a:lstStyle/>
          <a:p>
            <a:pPr algn="ctr" rtl="0">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Political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Field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in the Integrative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11</a:t>
            </a:fld>
            <a:endParaRPr lang="he-IL"/>
          </a:p>
        </p:txBody>
      </p:sp>
      <p:sp>
        <p:nvSpPr>
          <p:cNvPr id="3" name="מלבן 2">
            <a:extLst>
              <a:ext uri="{FF2B5EF4-FFF2-40B4-BE49-F238E27FC236}">
                <a16:creationId xmlns="" xmlns:a16="http://schemas.microsoft.com/office/drawing/2014/main" id="{1DA04D69-F745-4ABF-BF64-69141E88275A}"/>
              </a:ext>
            </a:extLst>
          </p:cNvPr>
          <p:cNvSpPr/>
          <p:nvPr/>
        </p:nvSpPr>
        <p:spPr>
          <a:xfrm>
            <a:off x="1418067" y="1963310"/>
            <a:ext cx="6313318" cy="1368067"/>
          </a:xfrm>
          <a:prstGeom prst="rect">
            <a:avLst/>
          </a:prstGeom>
        </p:spPr>
        <p:txBody>
          <a:bodyPr wrap="square">
            <a:spAutoFit/>
          </a:bodyPr>
          <a:lstStyle/>
          <a:p>
            <a:pPr marL="571500" lvl="0" indent="-571500" algn="l" rtl="0">
              <a:lnSpc>
                <a:spcPct val="107000"/>
              </a:lnSpc>
              <a:spcAft>
                <a:spcPts val="800"/>
              </a:spcAft>
              <a:buFont typeface="Arial" panose="020B0604020202020204" pitchFamily="34" charset="0"/>
              <a:buChar char="•"/>
            </a:pPr>
            <a:r>
              <a:rPr lang="en-US" sz="3600" dirty="0">
                <a:latin typeface="Calibri" panose="020F0502020204030204" pitchFamily="34" charset="0"/>
                <a:ea typeface="Calibri" panose="020F0502020204030204" pitchFamily="34" charset="0"/>
                <a:cs typeface="David" panose="020E0502060401010101" pitchFamily="34" charset="-79"/>
              </a:rPr>
              <a:t>United States tours</a:t>
            </a:r>
          </a:p>
          <a:p>
            <a:pPr marL="571500" lvl="0" indent="-571500" algn="l" rtl="0">
              <a:lnSpc>
                <a:spcPct val="107000"/>
              </a:lnSpc>
              <a:spcAft>
                <a:spcPts val="800"/>
              </a:spcAft>
              <a:buFont typeface="Arial" panose="020B0604020202020204" pitchFamily="34" charset="0"/>
              <a:buChar char="•"/>
            </a:pPr>
            <a:r>
              <a:rPr lang="en-US" sz="3600" dirty="0">
                <a:latin typeface="Calibri" panose="020F0502020204030204" pitchFamily="34" charset="0"/>
                <a:ea typeface="Calibri" panose="020F0502020204030204" pitchFamily="34" charset="0"/>
                <a:cs typeface="David" panose="020E0502060401010101" pitchFamily="34" charset="-79"/>
              </a:rPr>
              <a:t>Senior Lectures</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6554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hape 88"/>
          <p:cNvSpPr>
            <a:spLocks noGrp="1"/>
          </p:cNvSpPr>
          <p:nvPr>
            <p:ph type="body" sz="half" idx="4294967295"/>
          </p:nvPr>
        </p:nvSpPr>
        <p:spPr>
          <a:xfrm>
            <a:off x="527050" y="2056574"/>
            <a:ext cx="11025050" cy="3194690"/>
          </a:xfrm>
        </p:spPr>
        <p:txBody>
          <a:bodyPr>
            <a:noAutofit/>
          </a:bodyPr>
          <a:lstStyle/>
          <a:p>
            <a:pPr algn="l" rtl="0">
              <a:lnSpc>
                <a:spcPct val="160000"/>
              </a:lnSpc>
              <a:buNone/>
            </a:pPr>
            <a:r>
              <a:rPr altLang="he-IL" sz="3600" dirty="0"/>
              <a:t>	</a:t>
            </a:r>
            <a:r>
              <a:rPr lang="en-US" dirty="0"/>
              <a:t>Foreign policy is </a:t>
            </a:r>
            <a:r>
              <a:rPr lang="en-US" dirty="0" smtClean="0"/>
              <a:t>a </a:t>
            </a:r>
            <a:r>
              <a:rPr lang="en-US" dirty="0"/>
              <a:t>name for a set of political goals that define how a country will behave in relation to the rest of the world.</a:t>
            </a:r>
            <a:endParaRPr altLang="he-IL" sz="2200" dirty="0">
              <a:latin typeface="David" panose="020E0502060401010101" pitchFamily="34" charset="-79"/>
              <a:cs typeface="David" panose="020E0502060401010101" pitchFamily="34" charset="-79"/>
            </a:endParaRPr>
          </a:p>
        </p:txBody>
      </p:sp>
      <p:sp>
        <p:nvSpPr>
          <p:cNvPr id="9" name="מלבן 8"/>
          <p:cNvSpPr/>
          <p:nvPr/>
        </p:nvSpPr>
        <p:spPr>
          <a:xfrm>
            <a:off x="1277833" y="369347"/>
            <a:ext cx="10368801" cy="1200329"/>
          </a:xfrm>
          <a:prstGeom prst="rect">
            <a:avLst/>
          </a:prstGeom>
          <a:noFill/>
        </p:spPr>
        <p:txBody>
          <a:bodyPr wrap="none">
            <a:spAutoFit/>
          </a:bodyPr>
          <a:lstStyle/>
          <a:p>
            <a:pPr algn="ctr">
              <a:defRPr/>
            </a:pPr>
            <a:r>
              <a:rPr lang="en-US"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What is </a:t>
            </a:r>
            <a:r>
              <a:rPr lang="en-US" altLang="he-IL" sz="72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Foreign Policy</a:t>
            </a:r>
            <a:r>
              <a:rPr lang="en-US"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a:t>
            </a:r>
            <a:endParaRPr lang="he-IL"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2</a:t>
            </a:fld>
            <a:endParaRPr lang="he-IL"/>
          </a:p>
        </p:txBody>
      </p:sp>
    </p:spTree>
    <p:extLst>
      <p:ext uri="{BB962C8B-B14F-4D97-AF65-F5344CB8AC3E}">
        <p14:creationId xmlns:p14="http://schemas.microsoft.com/office/powerpoint/2010/main" val="219879322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 xmlns:a16="http://schemas.microsoft.com/office/drawing/2014/main" id="{AEF36FC9-4DD1-485C-8A94-0562E14CC93A}"/>
              </a:ext>
            </a:extLst>
          </p:cNvPr>
          <p:cNvSpPr>
            <a:spLocks noGrp="1"/>
          </p:cNvSpPr>
          <p:nvPr>
            <p:ph type="sldNum" sz="quarter" idx="10"/>
          </p:nvPr>
        </p:nvSpPr>
        <p:spPr/>
        <p:txBody>
          <a:bodyPr/>
          <a:lstStyle/>
          <a:p>
            <a:pPr>
              <a:defRPr/>
            </a:pPr>
            <a:fld id="{B728E181-96D3-4DD0-BEB9-E229D301C9B1}" type="slidenum">
              <a:rPr lang="he-IL" smtClean="0"/>
              <a:pPr>
                <a:defRPr/>
              </a:pPr>
              <a:t>3</a:t>
            </a:fld>
            <a:endParaRPr lang="he-IL"/>
          </a:p>
        </p:txBody>
      </p:sp>
      <p:pic>
        <p:nvPicPr>
          <p:cNvPr id="1026" name="Picture 2" descr="Image result for â«××× ××¤××¤×â¬â">
            <a:extLst>
              <a:ext uri="{FF2B5EF4-FFF2-40B4-BE49-F238E27FC236}">
                <a16:creationId xmlns="" xmlns:a16="http://schemas.microsoft.com/office/drawing/2014/main" id="{7DA9D58A-107A-460C-8C9F-697A0E96F5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111" b="9965"/>
          <a:stretch/>
        </p:blipFill>
        <p:spPr bwMode="auto">
          <a:xfrm>
            <a:off x="2627812" y="737973"/>
            <a:ext cx="6858000" cy="5618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65291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400" dirty="0">
              <a:solidFill>
                <a:srgbClr val="514843"/>
              </a:solidFill>
              <a:latin typeface="David" panose="020E0502060401010101" pitchFamily="34" charset="-79"/>
              <a:cs typeface="David" panose="020E0502060401010101" pitchFamily="34" charset="-79"/>
            </a:endParaRPr>
          </a:p>
          <a:p>
            <a:pPr marL="457200" lvl="0" indent="-457200" algn="l" rtl="0">
              <a:lnSpc>
                <a:spcPct val="150000"/>
              </a:lnSpc>
              <a:buFont typeface="Arial" panose="020B0604020202020204" pitchFamily="34" charset="0"/>
              <a:buChar char="•"/>
            </a:pPr>
            <a:r>
              <a:rPr lang="en-US" sz="2400" dirty="0"/>
              <a:t>Understanding the fundamentals of foreign policy and the interaction between foreign policy and national security.</a:t>
            </a:r>
          </a:p>
          <a:p>
            <a:pPr marL="457200" lvl="0" indent="-457200" algn="l" rtl="0">
              <a:lnSpc>
                <a:spcPct val="150000"/>
              </a:lnSpc>
              <a:buFont typeface="Arial" panose="020B0604020202020204" pitchFamily="34" charset="0"/>
              <a:buChar char="•"/>
            </a:pPr>
            <a:r>
              <a:rPr lang="en-US" sz="2400" dirty="0"/>
              <a:t>Examine and analyze Israel's behavior in the international and regional arena.</a:t>
            </a:r>
          </a:p>
          <a:p>
            <a:pPr marL="457200" lvl="0" indent="-457200" algn="l" rtl="0">
              <a:lnSpc>
                <a:spcPct val="150000"/>
              </a:lnSpc>
              <a:buFont typeface="Arial" panose="020B0604020202020204" pitchFamily="34" charset="0"/>
              <a:buChar char="•"/>
            </a:pPr>
            <a:r>
              <a:rPr lang="en-US" sz="2400" dirty="0"/>
              <a:t>Implement the importance of political consideration in decision-making</a:t>
            </a:r>
          </a:p>
          <a:p>
            <a:pPr marL="457200" lvl="0" indent="-457200" algn="l" rtl="0">
              <a:lnSpc>
                <a:spcPct val="150000"/>
              </a:lnSpc>
              <a:buFont typeface="Arial" panose="020B0604020202020204" pitchFamily="34" charset="0"/>
              <a:buChar char="•"/>
            </a:pPr>
            <a:r>
              <a:rPr lang="en-US" sz="2400" dirty="0"/>
              <a:t>Understanding the role of diplomacy in the foreign policy and treatment complex.</a:t>
            </a:r>
            <a:r>
              <a:rPr lang="en-US" sz="2400" dirty="0" smtClean="0"/>
              <a:t>.</a:t>
            </a:r>
          </a:p>
          <a:p>
            <a:r>
              <a:rPr lang="en-US" sz="2400" dirty="0"/>
              <a:t/>
            </a:r>
            <a:br>
              <a:rPr lang="en-US" sz="2400" dirty="0"/>
            </a:br>
            <a:endParaRPr lang="he-IL" altLang="he-IL" sz="24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4631749" y="196727"/>
            <a:ext cx="2608406" cy="1200329"/>
          </a:xfrm>
          <a:prstGeom prst="rect">
            <a:avLst/>
          </a:prstGeom>
          <a:noFill/>
        </p:spPr>
        <p:txBody>
          <a:bodyPr wrap="none">
            <a:spAutoFit/>
          </a:bodyPr>
          <a:lstStyle/>
          <a:p>
            <a:pPr algn="ctr" rtl="1">
              <a:defRPr/>
            </a:pPr>
            <a:r>
              <a:rPr lang="en-US" altLang="he-IL" sz="72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Goals</a:t>
            </a:r>
            <a:endParaRPr lang="he-IL"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4</a:t>
            </a:fld>
            <a:endParaRPr lang="he-IL"/>
          </a:p>
        </p:txBody>
      </p:sp>
    </p:spTree>
    <p:extLst>
      <p:ext uri="{BB962C8B-B14F-4D97-AF65-F5344CB8AC3E}">
        <p14:creationId xmlns:p14="http://schemas.microsoft.com/office/powerpoint/2010/main" val="290973739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7879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marL="285750" indent="-285750" algn="l" rtl="0">
              <a:lnSpc>
                <a:spcPct val="150000"/>
              </a:lnSpc>
              <a:buFont typeface="Arial" panose="020B0604020202020204" pitchFamily="34" charset="0"/>
              <a:buChar char="•"/>
            </a:pPr>
            <a:r>
              <a:rPr lang="en-US" sz="2800" dirty="0"/>
              <a:t>Senior Lectures (Ambassador Ron </a:t>
            </a:r>
            <a:r>
              <a:rPr lang="en-US" sz="2800" dirty="0" err="1"/>
              <a:t>Prosaur</a:t>
            </a:r>
            <a:r>
              <a:rPr lang="en-US" sz="2800" dirty="0"/>
              <a:t>, Head of the National Security Council, Uzi Arad, etc.)</a:t>
            </a:r>
          </a:p>
          <a:p>
            <a:pPr marL="285750" indent="-285750" algn="l" rtl="0">
              <a:lnSpc>
                <a:spcPct val="150000"/>
              </a:lnSpc>
              <a:buFont typeface="Arial" panose="020B0604020202020204" pitchFamily="34" charset="0"/>
              <a:buChar char="•"/>
            </a:pPr>
            <a:r>
              <a:rPr lang="en-US" sz="2800" dirty="0" smtClean="0"/>
              <a:t>Plenum </a:t>
            </a:r>
            <a:r>
              <a:rPr lang="en-US" sz="2800" dirty="0"/>
              <a:t>Lessons on National Security Fundamentals in Global </a:t>
            </a:r>
            <a:r>
              <a:rPr lang="en-US" sz="2800" dirty="0" smtClean="0"/>
              <a:t>View, Attitudes ,Thought </a:t>
            </a:r>
            <a:r>
              <a:rPr lang="en-US" sz="2800" dirty="0"/>
              <a:t>and the Discussion of the Importance of the Political Legacy</a:t>
            </a:r>
            <a:r>
              <a:rPr lang="en-US" sz="2800" dirty="0" smtClean="0"/>
              <a:t>.</a:t>
            </a:r>
          </a:p>
          <a:p>
            <a:pPr marL="285750" indent="-285750" algn="l" rtl="0">
              <a:lnSpc>
                <a:spcPct val="150000"/>
              </a:lnSpc>
              <a:buFont typeface="Arial" panose="020B0604020202020204" pitchFamily="34" charset="0"/>
              <a:buChar char="•"/>
            </a:pPr>
            <a:r>
              <a:rPr lang="en-US" sz="2800" dirty="0" smtClean="0"/>
              <a:t>Ministry of Foreign Affairs Tour</a:t>
            </a:r>
            <a:endParaRPr lang="en-US" sz="2800" dirty="0"/>
          </a:p>
          <a:p>
            <a:pPr marL="285750" indent="-285750" algn="l" rtl="0">
              <a:lnSpc>
                <a:spcPct val="150000"/>
              </a:lnSpc>
              <a:buFont typeface="Arial" panose="020B0604020202020204" pitchFamily="34" charset="0"/>
              <a:buChar char="•"/>
            </a:pPr>
            <a:r>
              <a:rPr lang="en-US" sz="2800" dirty="0"/>
              <a:t>European </a:t>
            </a:r>
            <a:r>
              <a:rPr lang="en-US" sz="2800" dirty="0" smtClean="0"/>
              <a:t>Tours</a:t>
            </a: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pP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686547" y="568016"/>
            <a:ext cx="10593093" cy="769441"/>
          </a:xfrm>
          <a:prstGeom prst="rect">
            <a:avLst/>
          </a:prstGeom>
          <a:noFill/>
        </p:spPr>
        <p:txBody>
          <a:bodyPr wrap="none">
            <a:spAutoFit/>
          </a:bodyPr>
          <a:lstStyle/>
          <a:p>
            <a:pPr algn="ctr" rtl="0">
              <a:defRPr/>
            </a:pP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The Political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F</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ield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in the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Global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5</a:t>
            </a:fld>
            <a:endParaRPr lang="he-IL"/>
          </a:p>
        </p:txBody>
      </p:sp>
    </p:spTree>
    <p:extLst>
      <p:ext uri="{BB962C8B-B14F-4D97-AF65-F5344CB8AC3E}">
        <p14:creationId xmlns:p14="http://schemas.microsoft.com/office/powerpoint/2010/main" val="266090765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מלבן 7"/>
          <p:cNvSpPr/>
          <p:nvPr/>
        </p:nvSpPr>
        <p:spPr>
          <a:xfrm>
            <a:off x="1046327" y="568016"/>
            <a:ext cx="9873537" cy="769441"/>
          </a:xfrm>
          <a:prstGeom prst="rect">
            <a:avLst/>
          </a:prstGeom>
          <a:noFill/>
        </p:spPr>
        <p:txBody>
          <a:bodyPr wrap="none">
            <a:spAutoFit/>
          </a:bodyPr>
          <a:lstStyle/>
          <a:p>
            <a:pPr algn="ctr">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Senior L</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ectures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in the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Global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6</a:t>
            </a:fld>
            <a:endParaRPr lang="he-IL"/>
          </a:p>
        </p:txBody>
      </p:sp>
      <p:graphicFrame>
        <p:nvGraphicFramePr>
          <p:cNvPr id="3" name="טבלה 2">
            <a:extLst>
              <a:ext uri="{FF2B5EF4-FFF2-40B4-BE49-F238E27FC236}">
                <a16:creationId xmlns="" xmlns:a16="http://schemas.microsoft.com/office/drawing/2014/main" id="{39D430AF-74B1-43E7-A191-8704D46613B3}"/>
              </a:ext>
            </a:extLst>
          </p:cNvPr>
          <p:cNvGraphicFramePr>
            <a:graphicFrameLocks noGrp="1"/>
          </p:cNvGraphicFramePr>
          <p:nvPr>
            <p:extLst>
              <p:ext uri="{D42A27DB-BD31-4B8C-83A1-F6EECF244321}">
                <p14:modId xmlns:p14="http://schemas.microsoft.com/office/powerpoint/2010/main" val="2302460166"/>
              </p:ext>
            </p:extLst>
          </p:nvPr>
        </p:nvGraphicFramePr>
        <p:xfrm>
          <a:off x="4191000" y="2394858"/>
          <a:ext cx="7217229" cy="3504819"/>
        </p:xfrm>
        <a:graphic>
          <a:graphicData uri="http://schemas.openxmlformats.org/drawingml/2006/table">
            <a:tbl>
              <a:tblPr firstRow="1" firstCol="1" bandRow="1">
                <a:tableStyleId>{5C22544A-7EE6-4342-B048-85BDC9FD1C3A}</a:tableStyleId>
              </a:tblPr>
              <a:tblGrid>
                <a:gridCol w="7217229">
                  <a:extLst>
                    <a:ext uri="{9D8B030D-6E8A-4147-A177-3AD203B41FA5}">
                      <a16:colId xmlns="" xmlns:a16="http://schemas.microsoft.com/office/drawing/2014/main" val="3239368343"/>
                    </a:ext>
                  </a:extLst>
                </a:gridCol>
              </a:tblGrid>
              <a:tr h="3343806">
                <a:tc>
                  <a:txBody>
                    <a:bodyPr/>
                    <a:lstStyle/>
                    <a:p>
                      <a:pPr algn="l" rtl="0">
                        <a:lnSpc>
                          <a:spcPct val="107000"/>
                        </a:lnSpc>
                        <a:spcAft>
                          <a:spcPts val="0"/>
                        </a:spcAft>
                      </a:pPr>
                      <a:r>
                        <a:rPr lang="en-US" sz="2400" b="0" dirty="0" smtClean="0">
                          <a:solidFill>
                            <a:schemeClr val="tx1"/>
                          </a:solidFill>
                          <a:effectLst/>
                          <a:cs typeface="+mn-cs"/>
                        </a:rPr>
                        <a:t>Ron Prosor is an Israeli diplomat who</a:t>
                      </a:r>
                      <a:r>
                        <a:rPr lang="en-US" sz="2400" b="0" baseline="0" dirty="0" smtClean="0">
                          <a:solidFill>
                            <a:schemeClr val="tx1"/>
                          </a:solidFill>
                          <a:effectLst/>
                          <a:cs typeface="+mn-cs"/>
                        </a:rPr>
                        <a:t> is the head of</a:t>
                      </a:r>
                      <a:r>
                        <a:rPr lang="en-US" sz="2400" b="0" dirty="0" smtClean="0">
                          <a:solidFill>
                            <a:schemeClr val="tx1"/>
                          </a:solidFill>
                          <a:effectLst/>
                          <a:cs typeface="+mn-cs"/>
                        </a:rPr>
                        <a:t> the Aba Even Institute for International Diplomacy at the Lauder School of Government, Diplomacy and Strategy at the IDC </a:t>
                      </a:r>
                      <a:r>
                        <a:rPr lang="en-US" sz="2400" b="0" dirty="0" err="1" smtClean="0">
                          <a:solidFill>
                            <a:schemeClr val="tx1"/>
                          </a:solidFill>
                          <a:effectLst/>
                          <a:cs typeface="+mn-cs"/>
                        </a:rPr>
                        <a:t>Herzliya</a:t>
                      </a:r>
                      <a:r>
                        <a:rPr lang="en-US" sz="2400" b="0" dirty="0" smtClean="0">
                          <a:solidFill>
                            <a:schemeClr val="tx1"/>
                          </a:solidFill>
                          <a:effectLst/>
                          <a:cs typeface="+mn-cs"/>
                        </a:rPr>
                        <a:t>.</a:t>
                      </a:r>
                      <a:endParaRPr lang="he-IL" sz="2400" b="0" dirty="0">
                        <a:solidFill>
                          <a:schemeClr val="tx1"/>
                        </a:solidFill>
                        <a:effectLst/>
                        <a:cs typeface="+mn-cs"/>
                      </a:endParaRPr>
                    </a:p>
                    <a:p>
                      <a:pPr algn="l" rtl="0">
                        <a:lnSpc>
                          <a:spcPct val="107000"/>
                        </a:lnSpc>
                        <a:spcAft>
                          <a:spcPts val="0"/>
                        </a:spcAft>
                      </a:pPr>
                      <a:r>
                        <a:rPr lang="en-US" sz="2400" b="0" dirty="0" smtClean="0">
                          <a:solidFill>
                            <a:schemeClr val="tx1"/>
                          </a:solidFill>
                          <a:effectLst/>
                          <a:cs typeface="+mn-cs"/>
                        </a:rPr>
                        <a:t>Prosor  served as Israel's ambassador to the UN between 2011 and 2015. Previously, he served as Israel's ambassador to the United Kingdom, Director General of the Israeli Foreign Ministry and the political consul at the Israeli Embassy in Washington.</a:t>
                      </a:r>
                      <a:r>
                        <a:rPr lang="he-IL" sz="1400" b="0" dirty="0">
                          <a:effectLst/>
                        </a:rPr>
                        <a:t> </a:t>
                      </a:r>
                      <a:endParaRPr lang="en-US" sz="1100" b="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oFill/>
                  </a:tcPr>
                </a:tc>
                <a:extLst>
                  <a:ext uri="{0D108BD9-81ED-4DB2-BD59-A6C34878D82A}">
                    <a16:rowId xmlns="" xmlns:a16="http://schemas.microsoft.com/office/drawing/2014/main" val="1159430811"/>
                  </a:ext>
                </a:extLst>
              </a:tr>
            </a:tbl>
          </a:graphicData>
        </a:graphic>
      </p:graphicFrame>
      <p:sp>
        <p:nvSpPr>
          <p:cNvPr id="4" name="Rectangle 2">
            <a:extLst>
              <a:ext uri="{FF2B5EF4-FFF2-40B4-BE49-F238E27FC236}">
                <a16:creationId xmlns="" xmlns:a16="http://schemas.microsoft.com/office/drawing/2014/main" id="{5A8A0B45-AEEB-40F1-A48E-A3BB653A1DBA}"/>
              </a:ext>
            </a:extLst>
          </p:cNvPr>
          <p:cNvSpPr>
            <a:spLocks noChangeArrowheads="1"/>
          </p:cNvSpPr>
          <p:nvPr/>
        </p:nvSpPr>
        <p:spPr bwMode="auto">
          <a:xfrm>
            <a:off x="703523" y="1351005"/>
            <a:ext cx="1055914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rtl="0" eaLnBrk="0" fontAlgn="base" hangingPunct="0">
              <a:spcBef>
                <a:spcPct val="0"/>
              </a:spcBef>
              <a:spcAft>
                <a:spcPct val="0"/>
              </a:spcAft>
            </a:pPr>
            <a:r>
              <a:rPr lang="en-US" altLang="he-IL" sz="2800" b="1" dirty="0">
                <a:ea typeface="Calibri" panose="020F0502020204030204" pitchFamily="34" charset="0"/>
                <a:cs typeface="David" panose="020E0502060401010101" pitchFamily="34" charset="-79"/>
              </a:rPr>
              <a:t>Ambassador Ron Prosor- 2.9.2019 </a:t>
            </a:r>
            <a:r>
              <a:rPr lang="en-US" altLang="he-IL" sz="2800" b="1" dirty="0" smtClean="0">
                <a:ea typeface="Calibri" panose="020F0502020204030204" pitchFamily="34" charset="0"/>
                <a:cs typeface="David" panose="020E0502060401010101" pitchFamily="34" charset="-79"/>
              </a:rPr>
              <a:t>“Creativity </a:t>
            </a:r>
            <a:r>
              <a:rPr lang="en-US" altLang="he-IL" sz="2800" b="1" dirty="0">
                <a:ea typeface="Calibri" panose="020F0502020204030204" pitchFamily="34" charset="0"/>
                <a:cs typeface="David" panose="020E0502060401010101" pitchFamily="34" charset="-79"/>
              </a:rPr>
              <a:t>in International Management in Changing </a:t>
            </a:r>
            <a:r>
              <a:rPr lang="en-US" altLang="he-IL" sz="2800" b="1" dirty="0" smtClean="0">
                <a:ea typeface="Calibri" panose="020F0502020204030204" pitchFamily="34" charset="0"/>
                <a:cs typeface="David" panose="020E0502060401010101" pitchFamily="34" charset="-79"/>
              </a:rPr>
              <a:t>Reality”</a:t>
            </a:r>
            <a:endParaRPr kumimoji="0" lang="he-IL" altLang="he-IL" sz="2800" b="0" i="0" u="none" strike="noStrike" cap="none" normalizeH="0" baseline="0" dirty="0">
              <a:ln>
                <a:noFill/>
              </a:ln>
              <a:solidFill>
                <a:schemeClr val="tx1"/>
              </a:solidFill>
              <a:effectLst/>
              <a:cs typeface="Arial" panose="020B0604020202020204" pitchFamily="34" charset="0"/>
            </a:endParaRPr>
          </a:p>
        </p:txBody>
      </p:sp>
      <p:pic>
        <p:nvPicPr>
          <p:cNvPr id="3073" name="Picture 6" descr="××¨ ×¨×× ×¤×¨××©×××¨">
            <a:extLst>
              <a:ext uri="{FF2B5EF4-FFF2-40B4-BE49-F238E27FC236}">
                <a16:creationId xmlns="" xmlns:a16="http://schemas.microsoft.com/office/drawing/2014/main" id="{1F4A1E65-992E-4020-A22D-80C9C92F65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771" y="2422125"/>
            <a:ext cx="3150218" cy="3320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3149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1903105" y="568016"/>
            <a:ext cx="8159991" cy="769441"/>
          </a:xfrm>
          <a:prstGeom prst="rect">
            <a:avLst/>
          </a:prstGeom>
          <a:noFill/>
        </p:spPr>
        <p:txBody>
          <a:bodyPr wrap="none">
            <a:spAutoFit/>
          </a:bodyPr>
          <a:lstStyle/>
          <a:p>
            <a:pPr algn="ctr" rtl="0">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Political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Field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in the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Global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7</a:t>
            </a:fld>
            <a:endParaRPr lang="he-IL"/>
          </a:p>
        </p:txBody>
      </p:sp>
      <p:sp>
        <p:nvSpPr>
          <p:cNvPr id="4" name="מלבן 3">
            <a:extLst>
              <a:ext uri="{FF2B5EF4-FFF2-40B4-BE49-F238E27FC236}">
                <a16:creationId xmlns="" xmlns:a16="http://schemas.microsoft.com/office/drawing/2014/main" id="{1226DF1D-99FB-4C2A-AC9F-F851570EE3E3}"/>
              </a:ext>
            </a:extLst>
          </p:cNvPr>
          <p:cNvSpPr/>
          <p:nvPr/>
        </p:nvSpPr>
        <p:spPr>
          <a:xfrm>
            <a:off x="1590481" y="1536421"/>
            <a:ext cx="9198428" cy="3964290"/>
          </a:xfrm>
          <a:prstGeom prst="rect">
            <a:avLst/>
          </a:prstGeom>
        </p:spPr>
        <p:txBody>
          <a:bodyPr wrap="square">
            <a:spAutoFit/>
          </a:bodyPr>
          <a:lstStyle/>
          <a:p>
            <a:pPr algn="just" rtl="0">
              <a:lnSpc>
                <a:spcPct val="107000"/>
              </a:lnSpc>
              <a:spcAft>
                <a:spcPts val="800"/>
              </a:spcAft>
            </a:pPr>
            <a:r>
              <a:rPr lang="en-US" sz="3600" b="1" dirty="0">
                <a:latin typeface="Calibri" panose="020F0502020204030204" pitchFamily="34" charset="0"/>
                <a:ea typeface="Calibri" panose="020F0502020204030204" pitchFamily="34" charset="0"/>
                <a:cs typeface="David" panose="020E0502060401010101" pitchFamily="34" charset="-79"/>
              </a:rPr>
              <a:t>Foreign Ministry Tour 31.10</a:t>
            </a:r>
            <a:endParaRPr lang="en-US" sz="2400" b="1" dirty="0">
              <a:latin typeface="Calibri" panose="020F0502020204030204" pitchFamily="34" charset="0"/>
              <a:ea typeface="Calibri" panose="020F0502020204030204" pitchFamily="34" charset="0"/>
              <a:cs typeface="David" panose="020E0502060401010101" pitchFamily="34" charset="-79"/>
            </a:endParaRPr>
          </a:p>
          <a:p>
            <a:pPr algn="just" rtl="0">
              <a:lnSpc>
                <a:spcPct val="107000"/>
              </a:lnSpc>
              <a:spcAft>
                <a:spcPts val="800"/>
              </a:spcAft>
            </a:pPr>
            <a:r>
              <a:rPr lang="en-US" sz="2400" b="1" dirty="0">
                <a:latin typeface="Calibri" panose="020F0502020204030204" pitchFamily="34" charset="0"/>
                <a:ea typeface="Calibri" panose="020F0502020204030204" pitchFamily="34" charset="0"/>
                <a:cs typeface="David" panose="020E0502060401010101" pitchFamily="34" charset="-79"/>
              </a:rPr>
              <a:t>The tour plan will include meetings with:</a:t>
            </a:r>
          </a:p>
          <a:p>
            <a:pPr algn="just" rtl="0">
              <a:lnSpc>
                <a:spcPct val="107000"/>
              </a:lnSpc>
              <a:spcAft>
                <a:spcPts val="800"/>
              </a:spcAft>
            </a:pPr>
            <a:r>
              <a:rPr lang="en-US" sz="2400" b="1" dirty="0">
                <a:latin typeface="Calibri" panose="020F0502020204030204" pitchFamily="34" charset="0"/>
                <a:ea typeface="Calibri" panose="020F0502020204030204" pitchFamily="34" charset="0"/>
                <a:cs typeface="David" panose="020E0502060401010101" pitchFamily="34" charset="-79"/>
              </a:rPr>
              <a:t> Ministry of Foreign </a:t>
            </a:r>
            <a:r>
              <a:rPr lang="en-US" sz="2400" b="1" dirty="0" smtClean="0">
                <a:latin typeface="Calibri" panose="020F0502020204030204" pitchFamily="34" charset="0"/>
                <a:ea typeface="Calibri" panose="020F0502020204030204" pitchFamily="34" charset="0"/>
                <a:cs typeface="David" panose="020E0502060401010101" pitchFamily="34" charset="-79"/>
              </a:rPr>
              <a:t>Affairs Director-General </a:t>
            </a:r>
            <a:r>
              <a:rPr lang="en-US" sz="2400" b="1" dirty="0">
                <a:latin typeface="Calibri" panose="020F0502020204030204" pitchFamily="34" charset="0"/>
                <a:ea typeface="Calibri" panose="020F0502020204030204" pitchFamily="34" charset="0"/>
                <a:cs typeface="David" panose="020E0502060401010101" pitchFamily="34" charset="-79"/>
              </a:rPr>
              <a:t>Mr. Yuval </a:t>
            </a:r>
            <a:r>
              <a:rPr lang="en-US" sz="2400" b="1" dirty="0" err="1">
                <a:latin typeface="Calibri" panose="020F0502020204030204" pitchFamily="34" charset="0"/>
                <a:ea typeface="Calibri" panose="020F0502020204030204" pitchFamily="34" charset="0"/>
                <a:cs typeface="David" panose="020E0502060401010101" pitchFamily="34" charset="-79"/>
              </a:rPr>
              <a:t>Rotem</a:t>
            </a:r>
            <a:r>
              <a:rPr lang="en-US" sz="2400" b="1" dirty="0">
                <a:latin typeface="Calibri" panose="020F0502020204030204" pitchFamily="34" charset="0"/>
                <a:ea typeface="Calibri" panose="020F0502020204030204" pitchFamily="34" charset="0"/>
                <a:cs typeface="David" panose="020E0502060401010101" pitchFamily="34" charset="-79"/>
              </a:rPr>
              <a:t>,</a:t>
            </a:r>
          </a:p>
          <a:p>
            <a:pPr algn="just" rtl="0">
              <a:lnSpc>
                <a:spcPct val="107000"/>
              </a:lnSpc>
              <a:spcAft>
                <a:spcPts val="800"/>
              </a:spcAft>
            </a:pPr>
            <a:r>
              <a:rPr lang="en-US" sz="2400" b="1" dirty="0">
                <a:latin typeface="Calibri" panose="020F0502020204030204" pitchFamily="34" charset="0"/>
                <a:ea typeface="Calibri" panose="020F0502020204030204" pitchFamily="34" charset="0"/>
                <a:cs typeface="David" panose="020E0502060401010101" pitchFamily="34" charset="-79"/>
              </a:rPr>
              <a:t>Head of the </a:t>
            </a:r>
            <a:r>
              <a:rPr lang="en-US" sz="2400" b="1" dirty="0" smtClean="0">
                <a:latin typeface="Calibri" panose="020F0502020204030204" pitchFamily="34" charset="0"/>
                <a:ea typeface="Calibri" panose="020F0502020204030204" pitchFamily="34" charset="0"/>
                <a:cs typeface="David" panose="020E0502060401010101" pitchFamily="34" charset="-79"/>
              </a:rPr>
              <a:t>Political Campaign </a:t>
            </a:r>
            <a:r>
              <a:rPr lang="en-US" sz="2400" b="1" dirty="0">
                <a:latin typeface="Calibri" panose="020F0502020204030204" pitchFamily="34" charset="0"/>
                <a:ea typeface="Calibri" panose="020F0502020204030204" pitchFamily="34" charset="0"/>
                <a:cs typeface="David" panose="020E0502060401010101" pitchFamily="34" charset="-79"/>
              </a:rPr>
              <a:t>Mr. </a:t>
            </a:r>
            <a:r>
              <a:rPr lang="en-US" sz="2400" b="1" dirty="0" err="1">
                <a:latin typeface="Calibri" panose="020F0502020204030204" pitchFamily="34" charset="0"/>
                <a:ea typeface="Calibri" panose="020F0502020204030204" pitchFamily="34" charset="0"/>
                <a:cs typeface="David" panose="020E0502060401010101" pitchFamily="34" charset="-79"/>
              </a:rPr>
              <a:t>Alon</a:t>
            </a:r>
            <a:r>
              <a:rPr lang="en-US" sz="2400" b="1" dirty="0">
                <a:latin typeface="Calibri" panose="020F0502020204030204" pitchFamily="34" charset="0"/>
                <a:ea typeface="Calibri" panose="020F0502020204030204" pitchFamily="34" charset="0"/>
                <a:cs typeface="David" panose="020E0502060401010101" pitchFamily="34" charset="-79"/>
              </a:rPr>
              <a:t> </a:t>
            </a:r>
            <a:r>
              <a:rPr lang="en-US" sz="2400" b="1" dirty="0" err="1" smtClean="0">
                <a:latin typeface="Calibri" panose="020F0502020204030204" pitchFamily="34" charset="0"/>
                <a:ea typeface="Calibri" panose="020F0502020204030204" pitchFamily="34" charset="0"/>
                <a:cs typeface="David" panose="020E0502060401010101" pitchFamily="34" charset="-79"/>
              </a:rPr>
              <a:t>Hospiz</a:t>
            </a:r>
            <a:endParaRPr lang="en-US" sz="2400" b="1" dirty="0" smtClean="0">
              <a:latin typeface="Calibri" panose="020F0502020204030204" pitchFamily="34" charset="0"/>
              <a:ea typeface="Calibri" panose="020F0502020204030204" pitchFamily="34" charset="0"/>
              <a:cs typeface="David" panose="020E0502060401010101" pitchFamily="34" charset="-79"/>
            </a:endParaRPr>
          </a:p>
          <a:p>
            <a:pPr algn="just" rtl="0">
              <a:lnSpc>
                <a:spcPct val="107000"/>
              </a:lnSpc>
              <a:spcAft>
                <a:spcPts val="800"/>
              </a:spcAft>
            </a:pPr>
            <a:r>
              <a:rPr lang="en-US" sz="2400" b="1" dirty="0" smtClean="0">
                <a:latin typeface="Calibri" panose="020F0502020204030204" pitchFamily="34" charset="0"/>
                <a:ea typeface="Calibri" panose="020F0502020204030204" pitchFamily="34" charset="0"/>
                <a:cs typeface="David" panose="020E0502060401010101" pitchFamily="34" charset="-79"/>
              </a:rPr>
              <a:t>Attorney </a:t>
            </a:r>
            <a:r>
              <a:rPr lang="en-US" sz="2400" b="1" dirty="0">
                <a:latin typeface="Calibri" panose="020F0502020204030204" pitchFamily="34" charset="0"/>
                <a:ea typeface="Calibri" panose="020F0502020204030204" pitchFamily="34" charset="0"/>
                <a:cs typeface="David" panose="020E0502060401010101" pitchFamily="34" charset="-79"/>
              </a:rPr>
              <a:t>General Tal Becker and other senior attorneys.</a:t>
            </a:r>
          </a:p>
          <a:p>
            <a:pPr algn="just" rtl="0">
              <a:lnSpc>
                <a:spcPct val="107000"/>
              </a:lnSpc>
              <a:spcAft>
                <a:spcPts val="800"/>
              </a:spcAft>
            </a:pPr>
            <a:r>
              <a:rPr lang="en-US" sz="2400" b="1" dirty="0">
                <a:latin typeface="Calibri" panose="020F0502020204030204" pitchFamily="34" charset="0"/>
                <a:ea typeface="Calibri" panose="020F0502020204030204" pitchFamily="34" charset="0"/>
                <a:cs typeface="David" panose="020E0502060401010101" pitchFamily="34" charset="-79"/>
              </a:rPr>
              <a:t>During the tour, there will also be activities in small groups (3-4 participants) on a variety of issues </a:t>
            </a:r>
            <a:r>
              <a:rPr lang="en-US" sz="2400" b="1" dirty="0" smtClean="0">
                <a:latin typeface="Calibri" panose="020F0502020204030204" pitchFamily="34" charset="0"/>
                <a:ea typeface="Calibri" panose="020F0502020204030204" pitchFamily="34" charset="0"/>
                <a:cs typeface="David" panose="020E0502060401010101" pitchFamily="34" charset="-79"/>
              </a:rPr>
              <a:t>from </a:t>
            </a:r>
            <a:r>
              <a:rPr lang="en-US" sz="2400" b="1" dirty="0">
                <a:latin typeface="Calibri" panose="020F0502020204030204" pitchFamily="34" charset="0"/>
                <a:ea typeface="Calibri" panose="020F0502020204030204" pitchFamily="34" charset="0"/>
                <a:cs typeface="David" panose="020E0502060401010101" pitchFamily="34" charset="-79"/>
              </a:rPr>
              <a:t>the Ministry of Foreign Affairs agenda</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1557124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2320864" y="947313"/>
            <a:ext cx="7976211"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marL="457200" indent="-457200" algn="l" rtl="0">
              <a:lnSpc>
                <a:spcPct val="150000"/>
              </a:lnSpc>
              <a:buFont typeface="Arial" panose="020B0604020202020204" pitchFamily="34" charset="0"/>
              <a:buChar char="•"/>
            </a:pPr>
            <a:r>
              <a:rPr lang="en-US" sz="3200" dirty="0"/>
              <a:t>Foreign Policy Course led by Dr. Emanuel Navon</a:t>
            </a:r>
          </a:p>
          <a:p>
            <a:pPr marL="457200" indent="-457200" algn="l" rtl="0">
              <a:lnSpc>
                <a:spcPct val="150000"/>
              </a:lnSpc>
              <a:buFont typeface="Arial" panose="020B0604020202020204" pitchFamily="34" charset="0"/>
              <a:buChar char="•"/>
            </a:pPr>
            <a:r>
              <a:rPr lang="en-US" sz="3200" dirty="0"/>
              <a:t>Senior Lectures</a:t>
            </a:r>
          </a:p>
          <a:p>
            <a:pPr marL="457200" indent="-457200" algn="l" rtl="0">
              <a:lnSpc>
                <a:spcPct val="150000"/>
              </a:lnSpc>
              <a:buFont typeface="Arial" panose="020B0604020202020204" pitchFamily="34" charset="0"/>
              <a:buChar char="•"/>
            </a:pPr>
            <a:r>
              <a:rPr lang="en-US" sz="3200" dirty="0"/>
              <a:t>Exercise and strategic experience</a:t>
            </a:r>
          </a:p>
          <a:p>
            <a:pPr marL="457200" indent="-457200" algn="l" rtl="0">
              <a:lnSpc>
                <a:spcPct val="150000"/>
              </a:lnSpc>
              <a:buFont typeface="Arial" panose="020B0604020202020204" pitchFamily="34" charset="0"/>
              <a:buChar char="•"/>
            </a:pPr>
            <a:r>
              <a:rPr lang="en-US" sz="3200" dirty="0"/>
              <a:t>Political strategic simulation</a:t>
            </a:r>
          </a:p>
          <a:p>
            <a:pPr marL="457200" indent="-457200" algn="l" rtl="0">
              <a:lnSpc>
                <a:spcPct val="150000"/>
              </a:lnSpc>
              <a:buFont typeface="Arial" panose="020B0604020202020204" pitchFamily="34" charset="0"/>
              <a:buChar char="•"/>
            </a:pPr>
            <a:r>
              <a:rPr lang="en-US" sz="3200" dirty="0"/>
              <a:t>Jordan Tour</a:t>
            </a: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l" rtl="0"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8</a:t>
            </a:fld>
            <a:endParaRPr lang="he-IL"/>
          </a:p>
        </p:txBody>
      </p:sp>
      <p:sp>
        <p:nvSpPr>
          <p:cNvPr id="5" name="מלבן 7"/>
          <p:cNvSpPr/>
          <p:nvPr/>
        </p:nvSpPr>
        <p:spPr>
          <a:xfrm>
            <a:off x="1533174" y="562592"/>
            <a:ext cx="9551589" cy="769441"/>
          </a:xfrm>
          <a:prstGeom prst="rect">
            <a:avLst/>
          </a:prstGeom>
          <a:noFill/>
        </p:spPr>
        <p:txBody>
          <a:bodyPr wrap="none">
            <a:spAutoFit/>
          </a:bodyPr>
          <a:lstStyle/>
          <a:p>
            <a:pPr algn="ctr" rtl="0">
              <a:defRPr/>
            </a:pP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The Political Realm in the Israeli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Tree>
    <p:extLst>
      <p:ext uri="{BB962C8B-B14F-4D97-AF65-F5344CB8AC3E}">
        <p14:creationId xmlns:p14="http://schemas.microsoft.com/office/powerpoint/2010/main" val="12430498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pP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1444415" y="568016"/>
            <a:ext cx="9077357" cy="769441"/>
          </a:xfrm>
          <a:prstGeom prst="rect">
            <a:avLst/>
          </a:prstGeom>
          <a:noFill/>
        </p:spPr>
        <p:txBody>
          <a:bodyPr wrap="none">
            <a:spAutoFit/>
          </a:bodyPr>
          <a:lstStyle/>
          <a:p>
            <a:pPr algn="ctr" rtl="0">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The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Political Field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in the Israeli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9</a:t>
            </a:fld>
            <a:endParaRPr lang="he-IL"/>
          </a:p>
        </p:txBody>
      </p:sp>
      <p:sp>
        <p:nvSpPr>
          <p:cNvPr id="5" name="Rectangle 5">
            <a:extLst>
              <a:ext uri="{FF2B5EF4-FFF2-40B4-BE49-F238E27FC236}">
                <a16:creationId xmlns="" xmlns:a16="http://schemas.microsoft.com/office/drawing/2014/main" id="{BBF5ACB4-9175-42D5-8BCB-539073D22BB2}"/>
              </a:ext>
            </a:extLst>
          </p:cNvPr>
          <p:cNvSpPr>
            <a:spLocks noChangeArrowheads="1"/>
          </p:cNvSpPr>
          <p:nvPr/>
        </p:nvSpPr>
        <p:spPr bwMode="auto">
          <a:xfrm>
            <a:off x="926426" y="1395283"/>
            <a:ext cx="10113333"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l" rtl="0" eaLnBrk="0" fontAlgn="base" hangingPunct="0">
              <a:spcBef>
                <a:spcPct val="0"/>
              </a:spcBef>
              <a:spcAft>
                <a:spcPct val="0"/>
              </a:spcAft>
            </a:pPr>
            <a:r>
              <a:rPr lang="en-US" altLang="he-IL" sz="3200" b="1" dirty="0">
                <a:ea typeface="Calibri" panose="020F0502020204030204" pitchFamily="34" charset="0"/>
              </a:rPr>
              <a:t>Foreign Policy Course: Israel as a Case Study</a:t>
            </a:r>
            <a:endParaRPr lang="he-IL" altLang="he-IL" sz="3200" u="sng" dirty="0"/>
          </a:p>
          <a:p>
            <a:pPr lvl="0" algn="l" rtl="0" eaLnBrk="0" fontAlgn="base" hangingPunct="0">
              <a:spcBef>
                <a:spcPct val="0"/>
              </a:spcBef>
              <a:spcAft>
                <a:spcPct val="0"/>
              </a:spcAft>
            </a:pPr>
            <a:r>
              <a:rPr lang="en-US" altLang="he-IL" sz="2400" dirty="0"/>
              <a:t>The course will be delivered by Dr. Emanuel Navon, lecturer in International Relations at the School of Political Science, Government and International Relations at Tel Aviv University, and at the Lauder School of Government, Diplomacy and Strategy at the IDC </a:t>
            </a:r>
            <a:r>
              <a:rPr lang="en-US" altLang="he-IL" sz="2400" dirty="0" err="1"/>
              <a:t>Herzliya</a:t>
            </a:r>
            <a:r>
              <a:rPr lang="en-US" altLang="he-IL" sz="2400" dirty="0"/>
              <a:t>. Senior Fellow at the Ecclesiastical Forum, and commentator on the News Channel</a:t>
            </a:r>
            <a:r>
              <a:rPr kumimoji="0" lang="en-US" altLang="he-IL" sz="1200" b="0" i="0" u="none" strike="noStrike" cap="none" normalizeH="0" baseline="0" dirty="0" smtClean="0">
                <a:ln>
                  <a:noFill/>
                </a:ln>
                <a:solidFill>
                  <a:srgbClr val="222222"/>
                </a:solidFill>
                <a:effectLst/>
                <a:latin typeface="Calibri" panose="020F0502020204030204" pitchFamily="34" charset="0"/>
                <a:ea typeface="Times New Roman" panose="02020603050405020304" pitchFamily="18" charset="0"/>
                <a:cs typeface="Arial" panose="020B0604020202020204" pitchFamily="34" charset="0"/>
              </a:rPr>
              <a:t> </a:t>
            </a:r>
            <a:endParaRPr kumimoji="0" lang="en-US" altLang="he-IL"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2052" name="Picture 4">
            <a:extLst>
              <a:ext uri="{FF2B5EF4-FFF2-40B4-BE49-F238E27FC236}">
                <a16:creationId xmlns="" xmlns:a16="http://schemas.microsoft.com/office/drawing/2014/main" id="{7B954329-7C7D-4EC2-86D9-7E6755D84F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078" y="3887360"/>
            <a:ext cx="2303443" cy="230344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6">
            <a:extLst>
              <a:ext uri="{FF2B5EF4-FFF2-40B4-BE49-F238E27FC236}">
                <a16:creationId xmlns="" xmlns:a16="http://schemas.microsoft.com/office/drawing/2014/main" id="{F583ED45-AC47-4FF3-9482-1AC34F872CDC}"/>
              </a:ext>
            </a:extLst>
          </p:cNvPr>
          <p:cNvSpPr>
            <a:spLocks noChangeArrowheads="1"/>
          </p:cNvSpPr>
          <p:nvPr/>
        </p:nvSpPr>
        <p:spPr bwMode="auto">
          <a:xfrm>
            <a:off x="3988106" y="4346584"/>
            <a:ext cx="7051653" cy="138499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l" rtl="0" eaLnBrk="0" fontAlgn="base" hangingPunct="0">
              <a:spcBef>
                <a:spcPct val="0"/>
              </a:spcBef>
              <a:spcAft>
                <a:spcPct val="0"/>
              </a:spcAft>
            </a:pPr>
            <a:r>
              <a:rPr lang="en-US" altLang="he-IL" sz="2800" dirty="0">
                <a:ea typeface="Calibri" panose="020F0502020204030204" pitchFamily="34" charset="0"/>
              </a:rPr>
              <a:t>The course will explain basic foreign policy concepts and examine them in the light of Israel's conduct in the international arena.</a:t>
            </a:r>
            <a:endParaRPr kumimoji="0" lang="en-US" altLang="he-IL" sz="1800"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3078608555"/>
      </p:ext>
    </p:extLst>
  </p:cSld>
  <p:clrMapOvr>
    <a:masterClrMapping/>
  </p:clrMapOvr>
  <p:transition spd="slow"/>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14878</TotalTime>
  <Words>402</Words>
  <Application>Microsoft Office PowerPoint</Application>
  <PresentationFormat>Widescreen</PresentationFormat>
  <Paragraphs>64</Paragraphs>
  <Slides>11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Calibri</vt:lpstr>
      <vt:lpstr>Calibri Light</vt:lpstr>
      <vt:lpstr>Californian FB</vt:lpstr>
      <vt:lpstr>David</vt:lpstr>
      <vt:lpstr>Gill Sans MT</vt:lpstr>
      <vt:lpstr>Gisha</vt:lpstr>
      <vt:lpstr>Guttman Hatzvi</vt:lpstr>
      <vt:lpstr>Times New Roman</vt:lpstr>
      <vt:lpstr>ערכת נושא Office</vt:lpstr>
      <vt:lpstr>National Defense College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u23920</dc:creator>
  <cp:lastModifiedBy>GOI</cp:lastModifiedBy>
  <cp:revision>190</cp:revision>
  <cp:lastPrinted>2017-08-27T15:18:28Z</cp:lastPrinted>
  <dcterms:created xsi:type="dcterms:W3CDTF">2017-08-17T05:53:13Z</dcterms:created>
  <dcterms:modified xsi:type="dcterms:W3CDTF">2019-09-04T19:34:31Z</dcterms:modified>
</cp:coreProperties>
</file>