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4" r:id="rId2"/>
    <p:sldId id="282" r:id="rId3"/>
    <p:sldId id="317" r:id="rId4"/>
    <p:sldId id="285" r:id="rId5"/>
    <p:sldId id="310" r:id="rId6"/>
    <p:sldId id="315" r:id="rId7"/>
    <p:sldId id="314" r:id="rId8"/>
    <p:sldId id="316" r:id="rId9"/>
    <p:sldId id="311" r:id="rId10"/>
    <p:sldId id="312" r:id="rId11"/>
    <p:sldId id="313" r:id="rId12"/>
  </p:sldIdLst>
  <p:sldSz cx="12192000" cy="6858000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0" y="6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A48B76A-0694-49B7-B39E-1508AF636FF3}" type="datetimeFigureOut">
              <a:rPr lang="he-IL" smtClean="0"/>
              <a:pPr/>
              <a:t>ה'/אלול/תשע"ט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FB6F25B-CB64-4F2D-B83A-F4B6576FE872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250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3975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55925" cy="4968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0C8CEC8-B02D-42DF-819D-5796908DE05F}" type="datetimeFigureOut">
              <a:rPr lang="he-IL" smtClean="0"/>
              <a:pPr/>
              <a:t>ה'/אלול/תשע"ט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434975" y="1239838"/>
            <a:ext cx="59499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2625" y="4773613"/>
            <a:ext cx="5454650" cy="39052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3975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1813"/>
            <a:ext cx="2955925" cy="4968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490C5B3-7BB7-4317-9FA2-22626187F65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0384781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90C5B3-7BB7-4317-9FA2-22626187F65D}" type="slidenum">
              <a:rPr lang="he-IL" smtClean="0"/>
              <a:pPr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168372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C664-DDEA-431A-B517-B9BF7766B149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0972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5C6B3-6E0B-407B-AEA4-F7E446D4F4D9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9469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15432-6CDD-4DB7-A3CF-342A11F55833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17608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/>
            </a:lvl1pPr>
          </a:lstStyle>
          <a:p>
            <a:pPr>
              <a:defRPr/>
            </a:pPr>
            <a:fld id="{B728E181-96D3-4DD0-BEB9-E229D301C9B1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039370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BB03F6-A296-4E48-A966-3389495FF04C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8035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571F2-1372-4949-9716-B9F6EFDE587B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6359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1CDF37-4CA1-460C-8C2A-D6AA729C8D35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56019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E82C9-A84A-49A6-BB95-5FCF524E8E99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95096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B9862-1BBE-4417-9921-AE58A82D3CD6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5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15000-A4ED-4586-A9CF-A0CCE5926C94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48296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4EF7D-4DCB-4A77-92B0-682B709FE120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025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5D2AE-8154-456C-9279-D9E11751CBD6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3642608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5C6F11-5EE2-4E8C-AD2A-32ACD58CD144}" type="datetime8">
              <a:rPr lang="he-IL" smtClean="0"/>
              <a:pPr/>
              <a:t>05 ספטמבר 19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BACAA-D2A9-4F7C-85FB-46E287B5B6E0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1986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84013" y="1018095"/>
            <a:ext cx="11559793" cy="603315"/>
          </a:xfrm>
        </p:spPr>
        <p:txBody>
          <a:bodyPr>
            <a:noAutofit/>
          </a:bodyPr>
          <a:lstStyle/>
          <a:p>
            <a:pPr algn="ctr"/>
            <a:r>
              <a:rPr lang="he-IL" sz="440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+mn-cs"/>
              </a:rPr>
              <a:t>המכללה לביטחון לאומי</a:t>
            </a:r>
          </a:p>
        </p:txBody>
      </p:sp>
      <p:sp>
        <p:nvSpPr>
          <p:cNvPr id="5" name="כותרת 1"/>
          <p:cNvSpPr txBox="1">
            <a:spLocks/>
          </p:cNvSpPr>
          <p:nvPr/>
        </p:nvSpPr>
        <p:spPr>
          <a:xfrm>
            <a:off x="4594401" y="1621410"/>
            <a:ext cx="5344998" cy="1470025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44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he-IL" b="1" cap="none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cs typeface="Guttman Hatzvi" pitchFamily="2" charset="-79"/>
              </a:rPr>
              <a:t>התחום המדיני</a:t>
            </a:r>
          </a:p>
        </p:txBody>
      </p:sp>
      <p:pic>
        <p:nvPicPr>
          <p:cNvPr id="10" name="Picture 5" descr="מבל חדש"/>
          <p:cNvPicPr preferRelativeResize="0"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25147" y="677325"/>
            <a:ext cx="814252" cy="944085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sp>
        <p:nvSpPr>
          <p:cNvPr id="3" name="מציין מיקום של מספר שקופית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BACAA-D2A9-4F7C-85FB-46E287B5B6E0}" type="slidenum">
              <a:rPr lang="he-IL" smtClean="0"/>
              <a:pPr/>
              <a:t>1</a:t>
            </a:fld>
            <a:endParaRPr lang="he-IL"/>
          </a:p>
        </p:txBody>
      </p:sp>
      <p:sp>
        <p:nvSpPr>
          <p:cNvPr id="4" name="TextBox 3"/>
          <p:cNvSpPr txBox="1"/>
          <p:nvPr/>
        </p:nvSpPr>
        <p:spPr>
          <a:xfrm>
            <a:off x="4673663" y="5236590"/>
            <a:ext cx="3442220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מחזור מ"ז 2019-2020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xmlns="" id="{7E4025FC-4AE5-4458-9366-A7666BE1BE80}"/>
              </a:ext>
            </a:extLst>
          </p:cNvPr>
          <p:cNvSpPr txBox="1"/>
          <p:nvPr/>
        </p:nvSpPr>
        <p:spPr>
          <a:xfrm>
            <a:off x="4374890" y="3778123"/>
            <a:ext cx="4039767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>
                <a:latin typeface="David" panose="020E0502060401010101" pitchFamily="34" charset="-79"/>
                <a:cs typeface="David" panose="020E0502060401010101" pitchFamily="34" charset="-79"/>
              </a:rPr>
              <a:t>המדריך המוביל: אמיר מימון</a:t>
            </a:r>
          </a:p>
        </p:txBody>
      </p:sp>
    </p:spTree>
    <p:extLst>
      <p:ext uri="{BB962C8B-B14F-4D97-AF65-F5344CB8AC3E}">
        <p14:creationId xmlns:p14="http://schemas.microsoft.com/office/powerpoint/2010/main" val="38366955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516808" y="1734934"/>
            <a:ext cx="9470302" cy="3631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he-IL" sz="3200" dirty="0"/>
              <a:t>הרצאות בכירים, </a:t>
            </a:r>
          </a:p>
          <a:p>
            <a:pPr marL="457200" indent="-4572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he-IL" sz="3200" dirty="0"/>
              <a:t>המרכיב המדיני בסמינרים השונים </a:t>
            </a:r>
          </a:p>
          <a:p>
            <a:pPr marL="457200" indent="-457200">
              <a:lnSpc>
                <a:spcPct val="150000"/>
              </a:lnSpc>
              <a:buSzPct val="100000"/>
              <a:buFont typeface="Arial" panose="020B0604020202020204" pitchFamily="34" charset="0"/>
              <a:buChar char="•"/>
            </a:pPr>
            <a:r>
              <a:rPr lang="he-IL" sz="3200" dirty="0"/>
              <a:t>סיור מזרח</a:t>
            </a:r>
            <a:endParaRPr lang="en-US" sz="3200" dirty="0"/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252747" y="568016"/>
            <a:ext cx="746069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בעונת ההתמחות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10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1346590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1763834" y="568016"/>
            <a:ext cx="8438529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האינטגרטיבית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11</a:t>
            </a:fld>
            <a:endParaRPr lang="he-IL"/>
          </a:p>
        </p:txBody>
      </p:sp>
      <p:sp>
        <p:nvSpPr>
          <p:cNvPr id="3" name="מלבן 2">
            <a:extLst>
              <a:ext uri="{FF2B5EF4-FFF2-40B4-BE49-F238E27FC236}">
                <a16:creationId xmlns:a16="http://schemas.microsoft.com/office/drawing/2014/main" xmlns="" id="{1DA04D69-F745-4ABF-BF64-69141E88275A}"/>
              </a:ext>
            </a:extLst>
          </p:cNvPr>
          <p:cNvSpPr/>
          <p:nvPr/>
        </p:nvSpPr>
        <p:spPr>
          <a:xfrm>
            <a:off x="4726236" y="1722178"/>
            <a:ext cx="6313318" cy="13680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lvl="0" indent="-5715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סיורי ארצות הברית</a:t>
            </a:r>
          </a:p>
          <a:p>
            <a:pPr marL="571500" lvl="0" indent="-5715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36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הרצאות בכירים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89380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Shape 88"/>
          <p:cNvSpPr>
            <a:spLocks noGrp="1"/>
          </p:cNvSpPr>
          <p:nvPr>
            <p:ph type="body" sz="half" idx="4294967295"/>
          </p:nvPr>
        </p:nvSpPr>
        <p:spPr>
          <a:xfrm>
            <a:off x="527050" y="2056574"/>
            <a:ext cx="11025050" cy="3194690"/>
          </a:xfrm>
        </p:spPr>
        <p:txBody>
          <a:bodyPr>
            <a:noAutofit/>
          </a:bodyPr>
          <a:lstStyle/>
          <a:p>
            <a:pPr>
              <a:lnSpc>
                <a:spcPct val="160000"/>
              </a:lnSpc>
              <a:buNone/>
            </a:pPr>
            <a:r>
              <a:rPr altLang="he-IL" sz="3600" dirty="0"/>
              <a:t>	</a:t>
            </a:r>
            <a:r>
              <a:rPr lang="he-IL" dirty="0"/>
              <a:t>מדיניות חוץ היא שם כולל למקבץ יעדים פוליטיים, המגדירים את האופן שבו תנהג מדינה כלשהי ביחס לשאר מדינות העולם. </a:t>
            </a:r>
            <a:endParaRPr altLang="he-IL" sz="2200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9" name="מלבן 8"/>
          <p:cNvSpPr/>
          <p:nvPr/>
        </p:nvSpPr>
        <p:spPr>
          <a:xfrm>
            <a:off x="2347966" y="369347"/>
            <a:ext cx="8228536" cy="144655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88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מהי מדיניות חוץ?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2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98793226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מספר שקופית 1">
            <a:extLst>
              <a:ext uri="{FF2B5EF4-FFF2-40B4-BE49-F238E27FC236}">
                <a16:creationId xmlns:a16="http://schemas.microsoft.com/office/drawing/2014/main" xmlns="" id="{AEF36FC9-4DD1-485C-8A94-0562E14CC93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3</a:t>
            </a:fld>
            <a:endParaRPr lang="he-IL"/>
          </a:p>
        </p:txBody>
      </p:sp>
      <p:pic>
        <p:nvPicPr>
          <p:cNvPr id="1026" name="Picture 2" descr="Image result for â«××× ××¤××¤×â¬â">
            <a:extLst>
              <a:ext uri="{FF2B5EF4-FFF2-40B4-BE49-F238E27FC236}">
                <a16:creationId xmlns:a16="http://schemas.microsoft.com/office/drawing/2014/main" xmlns="" id="{7DA9D58A-107A-460C-8C9F-697A0E96F5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11" b="9965"/>
          <a:stretch/>
        </p:blipFill>
        <p:spPr bwMode="auto">
          <a:xfrm>
            <a:off x="2667000" y="348790"/>
            <a:ext cx="6858000" cy="5618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0652912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6586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הקניית מושגי יסוד במדיניות חוץ והבנת מערכת יחסי הגומלין בין מדיניות חוץ לביטחון לאומי. </a:t>
            </a:r>
            <a:endParaRPr lang="en-US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לימוד וניתוח האתגרים בהתנהלותה של ישראל בזירה הבין לאומית והאזורית.</a:t>
            </a:r>
            <a:endParaRPr lang="en-US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הטמעת חשיבות השיקול המדיני בתהליך קבלת החלטות</a:t>
            </a:r>
            <a:endParaRPr lang="en-US" sz="2800" dirty="0"/>
          </a:p>
          <a:p>
            <a:pPr marL="457200" lvl="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הבנת תפקיד הדיפלומטיה במכלול העיסוק והטיפול במדיניות חוץ.</a:t>
            </a:r>
            <a:endParaRPr lang="en-US" sz="2800" dirty="0"/>
          </a:p>
          <a:p>
            <a:pPr algn="r" rtl="1" eaLnBrk="1" hangingPunct="1">
              <a:lnSpc>
                <a:spcPct val="150000"/>
              </a:lnSpc>
            </a:pP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4586062" y="196727"/>
            <a:ext cx="2699778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72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מטרות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0973739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הרצאות בכירים (השגריר רון </a:t>
            </a:r>
            <a:r>
              <a:rPr lang="he-IL" sz="2800" dirty="0" err="1"/>
              <a:t>פרושאור</a:t>
            </a:r>
            <a:r>
              <a:rPr lang="he-IL" sz="2800" dirty="0"/>
              <a:t>, ר' </a:t>
            </a:r>
            <a:r>
              <a:rPr lang="he-IL" sz="2800" dirty="0" err="1"/>
              <a:t>המל''ל</a:t>
            </a:r>
            <a:r>
              <a:rPr lang="he-IL" sz="2800" dirty="0"/>
              <a:t>, עוזי ארד ועוד)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שיעוריי המליאה בנושא יסודות </a:t>
            </a:r>
            <a:r>
              <a:rPr lang="he-IL" sz="2800" dirty="0" err="1"/>
              <a:t>הבטל''מ</a:t>
            </a:r>
            <a:r>
              <a:rPr lang="he-IL" sz="2800" dirty="0"/>
              <a:t> בראיה גלובלית וגישות ואסכולות והדיון על חשיבותה של הרגל המדינית.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סיור משרד החוץ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800" dirty="0"/>
              <a:t>סיורי אירופה</a:t>
            </a:r>
            <a:endParaRPr lang="en-US" sz="2800" dirty="0"/>
          </a:p>
          <a:p>
            <a:pPr algn="r" rtl="1" eaLnBrk="1" hangingPunct="1">
              <a:lnSpc>
                <a:spcPct val="150000"/>
              </a:lnSpc>
            </a:pP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335298" y="568016"/>
            <a:ext cx="729558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הגלובלית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5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6090765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מלבן 7"/>
          <p:cNvSpPr/>
          <p:nvPr/>
        </p:nvSpPr>
        <p:spPr>
          <a:xfrm>
            <a:off x="2219885" y="568016"/>
            <a:ext cx="752642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הרצאות בכירים בעונה הגלובלית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6</a:t>
            </a:fld>
            <a:endParaRPr lang="he-IL"/>
          </a:p>
        </p:txBody>
      </p:sp>
      <p:graphicFrame>
        <p:nvGraphicFramePr>
          <p:cNvPr id="3" name="טבלה 2">
            <a:extLst>
              <a:ext uri="{FF2B5EF4-FFF2-40B4-BE49-F238E27FC236}">
                <a16:creationId xmlns:a16="http://schemas.microsoft.com/office/drawing/2014/main" xmlns="" id="{39D430AF-74B1-43E7-A191-8704D46613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541284"/>
              </p:ext>
            </p:extLst>
          </p:nvPr>
        </p:nvGraphicFramePr>
        <p:xfrm>
          <a:off x="4191000" y="2394858"/>
          <a:ext cx="7217229" cy="33438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17229">
                  <a:extLst>
                    <a:ext uri="{9D8B030D-6E8A-4147-A177-3AD203B41FA5}">
                      <a16:colId xmlns:a16="http://schemas.microsoft.com/office/drawing/2014/main" xmlns="" val="3239368343"/>
                    </a:ext>
                  </a:extLst>
                </a:gridCol>
              </a:tblGrid>
              <a:tr h="3343806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רון </a:t>
                      </a:r>
                      <a:r>
                        <a:rPr lang="he-IL" sz="2400" b="0" dirty="0" err="1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פרושאור</a:t>
                      </a:r>
                      <a:r>
                        <a:rPr lang="he-IL" sz="2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 הוא דיפלומט ישראלי העומד בראש מכון אבא אבן לדיפלומטיה בינ"ל בבית הספר לאודר לממשל, דיפלומטיה ואסטרטגיה במרכז הבינתחומי הרצליה. </a:t>
                      </a:r>
                    </a:p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he-IL" sz="2400" b="0" dirty="0">
                        <a:solidFill>
                          <a:schemeClr val="tx1"/>
                        </a:solidFill>
                        <a:effectLst/>
                        <a:cs typeface="+mn-cs"/>
                      </a:endParaRPr>
                    </a:p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b="0" dirty="0" err="1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פרושאור</a:t>
                      </a:r>
                      <a:r>
                        <a:rPr lang="he-IL" sz="2400" b="0" dirty="0">
                          <a:solidFill>
                            <a:schemeClr val="tx1"/>
                          </a:solidFill>
                          <a:effectLst/>
                          <a:cs typeface="+mn-cs"/>
                        </a:rPr>
                        <a:t> כיהן כשגריר ישראל באו"ם בין 2011 עד 2015. קודם לכן כיהן כשגריר ישראל בבריטניה, מנכ"ל משרד החוץ הישראלי והקונסול המדיני בשגרירות ישראל בוושינגטון. </a:t>
                      </a:r>
                      <a:endParaRPr lang="en-US" sz="2400" b="0" dirty="0">
                        <a:solidFill>
                          <a:schemeClr val="tx1"/>
                        </a:solidFill>
                        <a:effectLst/>
                        <a:cs typeface="+mn-cs"/>
                      </a:endParaRPr>
                    </a:p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b="0" dirty="0">
                          <a:effectLst/>
                        </a:rPr>
                        <a:t> </a:t>
                      </a:r>
                      <a:endParaRPr lang="en-US" sz="11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159430811"/>
                  </a:ext>
                </a:extLst>
              </a:tr>
            </a:tbl>
          </a:graphicData>
        </a:graphic>
      </p:graphicFrame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5A8A0B45-AEEB-40F1-A48E-A3BB653A1D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3523" y="1566448"/>
            <a:ext cx="1055914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השגריר רון </a:t>
            </a:r>
            <a:r>
              <a:rPr kumimoji="0" lang="he-IL" altLang="he-IL" sz="28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פרושאור</a:t>
            </a: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 – 2.9.2019 "</a:t>
            </a:r>
            <a:r>
              <a:rPr kumimoji="0" lang="he-IL" altLang="he-IL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  <a:cs typeface="David" panose="020E0502060401010101" pitchFamily="34" charset="-79"/>
              </a:rPr>
              <a:t>יצירתיות בניהול בינלאומי במציאות משתנה"</a:t>
            </a:r>
            <a:endParaRPr kumimoji="0" lang="he-IL" altLang="he-I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3" name="Picture 6" descr="××¨ ×¨×× ×¤×¨××©×××¨">
            <a:extLst>
              <a:ext uri="{FF2B5EF4-FFF2-40B4-BE49-F238E27FC236}">
                <a16:creationId xmlns:a16="http://schemas.microsoft.com/office/drawing/2014/main" xmlns="" id="{1F4A1E65-992E-4020-A22D-80C9C92F65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771" y="2422125"/>
            <a:ext cx="3150218" cy="3320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431496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1415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335307" y="568016"/>
            <a:ext cx="7295587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הגלובלית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7</a:t>
            </a:fld>
            <a:endParaRPr lang="he-IL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xmlns="" id="{1226DF1D-99FB-4C2A-AC9F-F851570EE3E3}"/>
              </a:ext>
            </a:extLst>
          </p:cNvPr>
          <p:cNvSpPr/>
          <p:nvPr/>
        </p:nvSpPr>
        <p:spPr>
          <a:xfrm>
            <a:off x="1590481" y="1536421"/>
            <a:ext cx="9198428" cy="40203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e-IL" sz="3600" b="1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סיור משרד החוץ 31.10</a:t>
            </a:r>
            <a:endParaRPr lang="en-US" sz="3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תכנית הסיור תכלול פגישות עם: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מנכ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''ל משרד החוץ מר יובל רותם,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ר' המערך המדיני מר אלון אושפיז </a:t>
            </a:r>
          </a:p>
          <a:p>
            <a:pPr marL="457200" indent="-45720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היועץ המשפטי </a:t>
            </a:r>
            <a:r>
              <a:rPr lang="he-IL" sz="2800" dirty="0" err="1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עו</a:t>
            </a: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''ד טל בקר ובכירים נוספים.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he-IL" sz="2800" dirty="0">
                <a:latin typeface="Calibri" panose="020F0502020204030204" pitchFamily="34" charset="0"/>
                <a:ea typeface="Calibri" panose="020F0502020204030204" pitchFamily="34" charset="0"/>
                <a:cs typeface="David" panose="020E0502060401010101" pitchFamily="34" charset="-79"/>
              </a:rPr>
              <a:t>במהלך הסיור תתקיים גם פעילות בקבוצות קטנות (3-4 משתתפים) במגוון נושאים וסוגיות מהאג'נדה של משר החוץ.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5056051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2479360" y="1337457"/>
            <a:ext cx="7976211" cy="68172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קורס מדיניות חוץ בהובלת </a:t>
            </a:r>
            <a:r>
              <a:rPr lang="he-IL" sz="3200" dirty="0" err="1"/>
              <a:t>ד''ר</a:t>
            </a:r>
            <a:r>
              <a:rPr lang="he-IL" sz="3200" dirty="0"/>
              <a:t> עמנואל נבון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הרצאות בכירים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תרגילון והתנסות אסטרטגית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סימולציה אסטרטגית מדינית </a:t>
            </a:r>
          </a:p>
          <a:p>
            <a:pPr marL="457200" indent="-4572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3200" dirty="0"/>
              <a:t>סיור בירדן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 algn="r" rtl="1" eaLnBrk="1" hangingPunct="1">
              <a:lnSpc>
                <a:spcPct val="150000"/>
              </a:lnSpc>
            </a:pP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253546" y="568016"/>
            <a:ext cx="745909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הישראלית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8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92541606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hape 103"/>
          <p:cNvSpPr>
            <a:spLocks noChangeArrowheads="1"/>
          </p:cNvSpPr>
          <p:nvPr/>
        </p:nvSpPr>
        <p:spPr bwMode="auto">
          <a:xfrm>
            <a:off x="1131217" y="952737"/>
            <a:ext cx="9470302" cy="2708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wrap="square" lIns="34289" rIns="34289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rtl="1" eaLnBrk="1" hangingPunct="1">
              <a:lnSpc>
                <a:spcPct val="150000"/>
              </a:lnSpc>
            </a:pP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</a:pPr>
            <a: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altLang="he-IL" sz="2800" dirty="0">
                <a:solidFill>
                  <a:srgbClr val="514843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endParaRPr lang="he-IL" altLang="he-IL" sz="28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pPr algn="r" rtl="1" eaLnBrk="1" hangingPunct="1">
              <a:lnSpc>
                <a:spcPct val="150000"/>
              </a:lnSpc>
              <a:buSzPct val="100000"/>
            </a:pPr>
            <a:endParaRPr lang="he-IL" altLang="he-IL" sz="3200" dirty="0">
              <a:solidFill>
                <a:srgbClr val="514843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8" name="מלבן 7"/>
          <p:cNvSpPr/>
          <p:nvPr/>
        </p:nvSpPr>
        <p:spPr>
          <a:xfrm>
            <a:off x="2253546" y="568016"/>
            <a:ext cx="7459094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rtl="1">
              <a:defRPr/>
            </a:pPr>
            <a:r>
              <a:rPr lang="he-IL" altLang="he-IL" sz="4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Guttman Hatzvi" pitchFamily="2" charset="-79"/>
                <a:ea typeface="+mj-ea"/>
                <a:cs typeface="Guttman Hatzvi" pitchFamily="2" charset="-79"/>
              </a:rPr>
              <a:t>התחום המדיני בעונה הישראלית</a:t>
            </a:r>
          </a:p>
        </p:txBody>
      </p:sp>
      <p:sp>
        <p:nvSpPr>
          <p:cNvPr id="2" name="מציין מיקום של מספר שקופית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728E181-96D3-4DD0-BEB9-E229D301C9B1}" type="slidenum">
              <a:rPr lang="he-IL" smtClean="0"/>
              <a:pPr>
                <a:defRPr/>
              </a:pPr>
              <a:t>9</a:t>
            </a:fld>
            <a:endParaRPr lang="he-IL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xmlns="" id="{BBF5ACB4-9175-42D5-8BCB-539073D22B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6426" y="1407892"/>
            <a:ext cx="10113333" cy="3016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32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קורס במדיניות חוץ:</a:t>
            </a:r>
            <a:r>
              <a:rPr kumimoji="0" lang="he-IL" altLang="he-IL" sz="3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 </a:t>
            </a:r>
            <a:r>
              <a:rPr kumimoji="0" lang="he-IL" altLang="he-IL" sz="32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ישראל כמקרה בוחן</a:t>
            </a:r>
            <a:r>
              <a:rPr kumimoji="0" lang="he-IL" altLang="he-IL" sz="3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 </a:t>
            </a: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he-IL" altLang="he-IL" sz="3200" u="sng" dirty="0">
              <a:latin typeface="David" panose="020E0502060401010101" pitchFamily="34" charset="-79"/>
            </a:endParaRPr>
          </a:p>
          <a:p>
            <a:pPr marL="0" marR="0" lvl="0" indent="0" algn="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he-IL" altLang="he-IL" sz="2800" dirty="0"/>
              <a:t>את הקורס יעביר </a:t>
            </a:r>
            <a:r>
              <a:rPr lang="he-IL" altLang="he-IL" sz="2800" dirty="0" err="1"/>
              <a:t>ד''ר</a:t>
            </a:r>
            <a:r>
              <a:rPr lang="he-IL" altLang="he-IL" sz="2800" dirty="0"/>
              <a:t> עמנואל נבון,</a:t>
            </a:r>
            <a:r>
              <a:rPr lang="en-US" altLang="he-IL" sz="2800" dirty="0"/>
              <a:t> </a:t>
            </a:r>
            <a:r>
              <a:rPr lang="he-IL" altLang="he-IL" sz="2800" dirty="0"/>
              <a:t>מרצה ליחסים בינלאומיים בבית הספר למדע המדינה, ממשל ויחסים בינלאומיים באוניברסיטת תל אביב, ובבית הספר לאודר לממשל, דיפלומטיה ואסטרטגיה במרכז הבינתחומי הרצליה. עמית בכיר בפורום קהלת, ופרשן בערוץ החדשות 24</a:t>
            </a:r>
            <a:r>
              <a:rPr lang="en-US" altLang="he-IL" sz="2800" dirty="0"/>
              <a:t>.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he-IL" sz="14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kumimoji="0" lang="en-US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2" name="Picture 4">
            <a:extLst>
              <a:ext uri="{FF2B5EF4-FFF2-40B4-BE49-F238E27FC236}">
                <a16:creationId xmlns:a16="http://schemas.microsoft.com/office/drawing/2014/main" xmlns="" id="{7B954329-7C7D-4EC2-86D9-7E6755D84F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78" y="3887360"/>
            <a:ext cx="2303443" cy="23034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xmlns="" id="{F583ED45-AC47-4FF3-9482-1AC34F872C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88106" y="4423528"/>
            <a:ext cx="7051653" cy="1231106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הקורס יסביר מושגי יסוד במדיניות חוץ ויבחן אותם אל מול התנהלותה של ישראל בזירה </a:t>
            </a:r>
            <a:r>
              <a:rPr kumimoji="0" lang="he-IL" altLang="he-IL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הבינ</a:t>
            </a:r>
            <a:r>
              <a:rPr kumimoji="0" lang="he-IL" altLang="he-IL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David" panose="020E0502060401010101" pitchFamily="34" charset="-79"/>
                <a:ea typeface="Calibri" panose="020F0502020204030204" pitchFamily="34" charset="0"/>
              </a:rPr>
              <a:t>''ל. </a:t>
            </a:r>
            <a:endParaRPr kumimoji="0" lang="en-US" altLang="he-IL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he-IL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579489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14487</TotalTime>
  <Words>362</Words>
  <Application>Microsoft Office PowerPoint</Application>
  <PresentationFormat>Widescreen</PresentationFormat>
  <Paragraphs>70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David</vt:lpstr>
      <vt:lpstr>Guttman Hatzvi</vt:lpstr>
      <vt:lpstr>Times New Roman</vt:lpstr>
      <vt:lpstr>ערכת נושא Office</vt:lpstr>
      <vt:lpstr>המכללה לביטחון לאומי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u23920</dc:creator>
  <cp:lastModifiedBy>GOI</cp:lastModifiedBy>
  <cp:revision>181</cp:revision>
  <cp:lastPrinted>2017-08-27T15:18:28Z</cp:lastPrinted>
  <dcterms:created xsi:type="dcterms:W3CDTF">2017-08-17T05:53:13Z</dcterms:created>
  <dcterms:modified xsi:type="dcterms:W3CDTF">2019-09-05T04:37:38Z</dcterms:modified>
</cp:coreProperties>
</file>