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4" r:id="rId2"/>
    <p:sldId id="282" r:id="rId3"/>
    <p:sldId id="285" r:id="rId4"/>
    <p:sldId id="310" r:id="rId5"/>
    <p:sldId id="315" r:id="rId6"/>
    <p:sldId id="314" r:id="rId7"/>
    <p:sldId id="316" r:id="rId8"/>
    <p:sldId id="311" r:id="rId9"/>
    <p:sldId id="312" r:id="rId10"/>
    <p:sldId id="313" r:id="rId11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>
        <p:scale>
          <a:sx n="58" d="100"/>
          <a:sy n="58" d="100"/>
        </p:scale>
        <p:origin x="988" y="2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כ"א/אב/תשע"ט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כ"א/אב/תשע"ט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6837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22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22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22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B728E181-96D3-4DD0-BEB9-E229D301C9B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039370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22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22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22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22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22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22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22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22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22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84013" y="1018095"/>
            <a:ext cx="11559793" cy="603315"/>
          </a:xfrm>
        </p:spPr>
        <p:txBody>
          <a:bodyPr>
            <a:noAutofit/>
          </a:bodyPr>
          <a:lstStyle/>
          <a:p>
            <a:pPr algn="ctr"/>
            <a:r>
              <a:rPr lang="he-IL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+mn-cs"/>
              </a:rPr>
              <a:t>המכללה לביטחון לאומי</a:t>
            </a: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4594401" y="1621410"/>
            <a:ext cx="5344998" cy="14700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e-IL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התחום המדיני</a:t>
            </a:r>
          </a:p>
        </p:txBody>
      </p:sp>
      <p:pic>
        <p:nvPicPr>
          <p:cNvPr id="10" name="Picture 5" descr="מבל חדש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25147" y="677325"/>
            <a:ext cx="814252" cy="94408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1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4673663" y="5236590"/>
            <a:ext cx="34422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מחזור מ"ז 2019-2020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7E4025FC-4AE5-4458-9366-A7666BE1BE80}"/>
              </a:ext>
            </a:extLst>
          </p:cNvPr>
          <p:cNvSpPr txBox="1"/>
          <p:nvPr/>
        </p:nvSpPr>
        <p:spPr>
          <a:xfrm>
            <a:off x="4374890" y="3778123"/>
            <a:ext cx="403976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המדריך המוביל: אמיר מימון</a:t>
            </a:r>
          </a:p>
        </p:txBody>
      </p:sp>
    </p:spTree>
    <p:extLst>
      <p:ext uri="{BB962C8B-B14F-4D97-AF65-F5344CB8AC3E}">
        <p14:creationId xmlns:p14="http://schemas.microsoft.com/office/powerpoint/2010/main" val="3836695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1763834" y="568016"/>
            <a:ext cx="8438529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האינטגרטיבית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10</a:t>
            </a:fld>
            <a:endParaRPr lang="he-IL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1DA04D69-F745-4ABF-BF64-69141E88275A}"/>
              </a:ext>
            </a:extLst>
          </p:cNvPr>
          <p:cNvSpPr/>
          <p:nvPr/>
        </p:nvSpPr>
        <p:spPr>
          <a:xfrm>
            <a:off x="4726236" y="1722178"/>
            <a:ext cx="6313318" cy="1368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סיורי ארצות הברית</a:t>
            </a:r>
          </a:p>
          <a:p>
            <a:pPr marL="571500" lvl="0" indent="-5715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הרצאות בכירים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89380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hape 88"/>
          <p:cNvSpPr>
            <a:spLocks noGrp="1"/>
          </p:cNvSpPr>
          <p:nvPr>
            <p:ph type="body" sz="half" idx="4294967295"/>
          </p:nvPr>
        </p:nvSpPr>
        <p:spPr>
          <a:xfrm>
            <a:off x="527050" y="2056574"/>
            <a:ext cx="11025050" cy="319469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buNone/>
            </a:pPr>
            <a:r>
              <a:rPr altLang="he-IL" sz="3600" dirty="0"/>
              <a:t>	</a:t>
            </a:r>
            <a:r>
              <a:rPr lang="he-IL" dirty="0"/>
              <a:t>מדיניות חוץ היא שם כולל למקבץ יעדים פוליטיים, המגדירים את האופן שבו תנהג מדינה כלשהי ביחס לשאר מדינות העולם. </a:t>
            </a:r>
            <a:endParaRPr alt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2347966" y="369347"/>
            <a:ext cx="8228536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מהי מדיניות חוץ?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879322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658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הקניית מושגי יסוד במדיניות חוץ והבנת מערכת יחסי הגומלין בין מדיניות חוץ לביטחון לאומי. </a:t>
            </a:r>
            <a:endParaRPr lang="en-US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לימוד וניתוח האתגרים בהתנהלותה של ישראל בזירה הבין לאומית והאזורית.</a:t>
            </a:r>
            <a:endParaRPr lang="en-US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הטמעת חשיבות השיקול המדיני בתהליך קבלת החלטות</a:t>
            </a:r>
            <a:endParaRPr lang="en-US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הבנת תפקיד הדיפלומטיה במכלול העיסוק והטיפול במדיניות חוץ.</a:t>
            </a:r>
            <a:endParaRPr lang="en-US" sz="2800" dirty="0"/>
          </a:p>
          <a:p>
            <a:pPr algn="r" rtl="1" eaLnBrk="1" hangingPunct="1">
              <a:lnSpc>
                <a:spcPct val="150000"/>
              </a:lnSpc>
            </a:pP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4586062" y="196727"/>
            <a:ext cx="2699778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מטרות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973739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הרצאות בכירים (השגריר רון </a:t>
            </a:r>
            <a:r>
              <a:rPr lang="he-IL" sz="2800" dirty="0" err="1"/>
              <a:t>פרושאור</a:t>
            </a:r>
            <a:r>
              <a:rPr lang="he-IL" sz="2800" dirty="0"/>
              <a:t>, ר' </a:t>
            </a:r>
            <a:r>
              <a:rPr lang="he-IL" sz="2800" dirty="0" err="1"/>
              <a:t>המל''ל</a:t>
            </a:r>
            <a:r>
              <a:rPr lang="he-IL" sz="2800" dirty="0"/>
              <a:t>, עוזי ארד ועוד)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שיעוריי המליאה בנושא יסודות </a:t>
            </a:r>
            <a:r>
              <a:rPr lang="he-IL" sz="2800" dirty="0" err="1"/>
              <a:t>הבטל''מ</a:t>
            </a:r>
            <a:r>
              <a:rPr lang="he-IL" sz="2800" dirty="0"/>
              <a:t> בראיה גלובלית וגישות ואסכולות והדיון על חשיבותה של הרגל המדינית.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סיור משרד החוץ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סיורי אירופה</a:t>
            </a:r>
            <a:endParaRPr lang="en-US" sz="2800" dirty="0"/>
          </a:p>
          <a:p>
            <a:pPr algn="r" rtl="1" eaLnBrk="1" hangingPunct="1">
              <a:lnSpc>
                <a:spcPct val="150000"/>
              </a:lnSpc>
            </a:pP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335298" y="568016"/>
            <a:ext cx="729558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הגלובלית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090765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2219885" y="568016"/>
            <a:ext cx="752642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הרצאות בכירים בעונה הגלובלית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5</a:t>
            </a:fld>
            <a:endParaRPr lang="he-IL"/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39D430AF-74B1-43E7-A191-8704D4661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541284"/>
              </p:ext>
            </p:extLst>
          </p:nvPr>
        </p:nvGraphicFramePr>
        <p:xfrm>
          <a:off x="4191000" y="2394858"/>
          <a:ext cx="7217229" cy="3343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17229">
                  <a:extLst>
                    <a:ext uri="{9D8B030D-6E8A-4147-A177-3AD203B41FA5}">
                      <a16:colId xmlns:a16="http://schemas.microsoft.com/office/drawing/2014/main" val="3239368343"/>
                    </a:ext>
                  </a:extLst>
                </a:gridCol>
              </a:tblGrid>
              <a:tr h="3343806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רון </a:t>
                      </a:r>
                      <a:r>
                        <a:rPr lang="he-IL" sz="2400" b="0" dirty="0" err="1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פרושאור</a:t>
                      </a:r>
                      <a:r>
                        <a:rPr lang="he-IL" sz="2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 הוא דיפלומט ישראלי העומד בראש מכון אבא אבן לדיפלומטיה בינ"ל בבית הספר לאודר לממשל, דיפלומטיה ואסטרטגיה במרכז הבינתחומי הרצליה. </a:t>
                      </a:r>
                    </a:p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2400" b="0" dirty="0">
                        <a:solidFill>
                          <a:schemeClr val="tx1"/>
                        </a:solidFill>
                        <a:effectLst/>
                        <a:cs typeface="+mn-cs"/>
                      </a:endParaRPr>
                    </a:p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b="0" dirty="0" err="1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פרושאור</a:t>
                      </a:r>
                      <a:r>
                        <a:rPr lang="he-IL" sz="2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 כיהן כשגריר ישראל באו"ם בין 2011 עד 2015. קודם לכן כיהן כשגריר ישראל בבריטניה, מנכ"ל משרד החוץ הישראלי והקונסול המדיני בשגרירות ישראל בוושינגטון.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cs typeface="+mn-cs"/>
                      </a:endParaRPr>
                    </a:p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430811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5A8A0B45-AEEB-40F1-A48E-A3BB653A1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23" y="1566448"/>
            <a:ext cx="105591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השגריר רון </a:t>
            </a:r>
            <a:r>
              <a:rPr kumimoji="0" lang="he-IL" altLang="he-IL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פרושאור</a:t>
            </a: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 – 2.9.2019 "</a:t>
            </a:r>
            <a:r>
              <a:rPr kumimoji="0" lang="he-IL" altLang="he-IL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יצירתיות בניהול בינלאומי במציאות משתנה"</a:t>
            </a:r>
            <a:endParaRPr kumimoji="0" lang="he-IL" altLang="he-I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3" name="Picture 6" descr="××¨ ×¨×× ×¤×¨××©×××¨">
            <a:extLst>
              <a:ext uri="{FF2B5EF4-FFF2-40B4-BE49-F238E27FC236}">
                <a16:creationId xmlns:a16="http://schemas.microsoft.com/office/drawing/2014/main" id="{1F4A1E65-992E-4020-A22D-80C9C92F6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71" y="2422125"/>
            <a:ext cx="3150218" cy="3320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3149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335307" y="568016"/>
            <a:ext cx="729558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הגלובלית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6</a:t>
            </a:fld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226DF1D-99FB-4C2A-AC9F-F851570EE3E3}"/>
              </a:ext>
            </a:extLst>
          </p:cNvPr>
          <p:cNvSpPr/>
          <p:nvPr/>
        </p:nvSpPr>
        <p:spPr>
          <a:xfrm>
            <a:off x="1590481" y="1536421"/>
            <a:ext cx="9198428" cy="4020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e-IL" sz="3600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סיור משרד החוץ 31.10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תכנית הסיור תכלול פגישות עם: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מנכ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''ל משרד החוץ מר יובל רותם,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ר' המערך המדיני מר אלון אושפיז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היועץ המשפטי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עו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''ד טל בקר ובכירים נוספים.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במהלך הסיור תתקיים גם פעילות בקבוצות קטנות (3-4 משתתפים) במגוון נושאים וסוגיות מהאג'נדה של משר החוץ.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05605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2479360" y="1337457"/>
            <a:ext cx="7976211" cy="681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קורס מדיניות חוץ בהובלת </a:t>
            </a:r>
            <a:r>
              <a:rPr lang="he-IL" sz="3200" dirty="0" err="1"/>
              <a:t>ד''ר</a:t>
            </a:r>
            <a:r>
              <a:rPr lang="he-IL" sz="3200" dirty="0"/>
              <a:t> עמנואל נבון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הרצאות בכירים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תרגילון והתנסות אסטרטגית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סימולציה אסטרטגית מדינית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סיור בירדן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 algn="r" rtl="1" eaLnBrk="1" hangingPunct="1">
              <a:lnSpc>
                <a:spcPct val="150000"/>
              </a:lnSpc>
            </a:pP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253546" y="568016"/>
            <a:ext cx="745909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הישראלית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2541606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</a:pP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253546" y="568016"/>
            <a:ext cx="745909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הישראלית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8</a:t>
            </a:fld>
            <a:endParaRPr lang="he-I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F5ACB4-9175-42D5-8BCB-539073D22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426" y="1407892"/>
            <a:ext cx="10113333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32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קורס במדיניות חוץ:</a:t>
            </a:r>
            <a:r>
              <a:rPr kumimoji="0" lang="he-IL" altLang="he-IL" sz="3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 </a:t>
            </a:r>
            <a:r>
              <a:rPr kumimoji="0" lang="he-IL" altLang="he-IL" sz="32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ישראל כמקרה בוחן</a:t>
            </a:r>
            <a:r>
              <a:rPr kumimoji="0" lang="he-IL" altLang="he-IL" sz="3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altLang="he-IL" sz="3200" u="sng" dirty="0">
              <a:latin typeface="David" panose="020E0502060401010101" pitchFamily="34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he-IL" sz="2800" dirty="0"/>
              <a:t>את הקורס יעביר </a:t>
            </a:r>
            <a:r>
              <a:rPr lang="he-IL" altLang="he-IL" sz="2800" dirty="0" err="1"/>
              <a:t>ד''ר</a:t>
            </a:r>
            <a:r>
              <a:rPr lang="he-IL" altLang="he-IL" sz="2800" dirty="0"/>
              <a:t> עמנואל נבון,</a:t>
            </a:r>
            <a:r>
              <a:rPr lang="en-US" altLang="he-IL" sz="2800" dirty="0"/>
              <a:t> </a:t>
            </a:r>
            <a:r>
              <a:rPr lang="he-IL" altLang="he-IL" sz="2800" dirty="0"/>
              <a:t>מרצה ליחסים בינלאומיים בבית הספר למדע המדינה, ממשל ויחסים בינלאומיים באוניברסיטת תל אביב, ובבית הספר לאודר לממשל, דיפלומטיה ואסטרטגיה במרכז הבינתחומי הרצליה. עמית בכיר בפורום קהלת, ופרשן בערוץ החדשות 24</a:t>
            </a:r>
            <a:r>
              <a:rPr lang="en-US" altLang="he-IL" sz="2800" dirty="0"/>
              <a:t>.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US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7B954329-7C7D-4EC2-86D9-7E6755D84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78" y="3887360"/>
            <a:ext cx="2303443" cy="230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F583ED45-AC47-4FF3-9482-1AC34F872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8106" y="4423528"/>
            <a:ext cx="7051653" cy="12311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הקורס יסביר מושגי יסוד במדיניות חוץ ויבחן אותם אל מול התנהלותה של ישראל בזירה </a:t>
            </a:r>
            <a:r>
              <a:rPr kumimoji="0" lang="he-IL" altLang="he-IL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הבינ</a:t>
            </a: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''ל. </a:t>
            </a:r>
            <a:endParaRPr kumimoji="0" lang="en-US" altLang="he-I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579489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516808" y="1734934"/>
            <a:ext cx="9470302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he-IL" sz="3200" dirty="0"/>
              <a:t>הרצאות בכירים, </a:t>
            </a:r>
          </a:p>
          <a:p>
            <a:pPr marL="457200" indent="-4572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he-IL" sz="3200" dirty="0"/>
              <a:t>המרכיב המדיני בסמינרים השונים </a:t>
            </a:r>
          </a:p>
          <a:p>
            <a:pPr marL="457200" indent="-4572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he-IL" sz="3200" dirty="0"/>
              <a:t>סיור מזרח</a:t>
            </a:r>
            <a:endParaRPr lang="en-US" sz="32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252747" y="568016"/>
            <a:ext cx="746069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בעונת ההתמחות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4659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14485</TotalTime>
  <Words>361</Words>
  <Application>Microsoft Office PowerPoint</Application>
  <PresentationFormat>מסך רחב</PresentationFormat>
  <Paragraphs>69</Paragraphs>
  <Slides>10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David</vt:lpstr>
      <vt:lpstr>Guttman Hatzvi</vt:lpstr>
      <vt:lpstr>ערכת נושא Office</vt:lpstr>
      <vt:lpstr>המכללה לביטחון לאומי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ענת חן</cp:lastModifiedBy>
  <cp:revision>180</cp:revision>
  <cp:lastPrinted>2017-08-27T15:18:28Z</cp:lastPrinted>
  <dcterms:created xsi:type="dcterms:W3CDTF">2017-08-17T05:53:13Z</dcterms:created>
  <dcterms:modified xsi:type="dcterms:W3CDTF">2019-08-25T23:48:24Z</dcterms:modified>
</cp:coreProperties>
</file>