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50"/>
  </p:notesMasterIdLst>
  <p:sldIdLst>
    <p:sldId id="258" r:id="rId2"/>
    <p:sldId id="478" r:id="rId3"/>
    <p:sldId id="455" r:id="rId4"/>
    <p:sldId id="450" r:id="rId5"/>
    <p:sldId id="480" r:id="rId6"/>
    <p:sldId id="453" r:id="rId7"/>
    <p:sldId id="454" r:id="rId8"/>
    <p:sldId id="274" r:id="rId9"/>
    <p:sldId id="527" r:id="rId10"/>
    <p:sldId id="358" r:id="rId11"/>
    <p:sldId id="285" r:id="rId12"/>
    <p:sldId id="288" r:id="rId13"/>
    <p:sldId id="344" r:id="rId14"/>
    <p:sldId id="485" r:id="rId15"/>
    <p:sldId id="299" r:id="rId16"/>
    <p:sldId id="486" r:id="rId17"/>
    <p:sldId id="487" r:id="rId18"/>
    <p:sldId id="488" r:id="rId19"/>
    <p:sldId id="489" r:id="rId20"/>
    <p:sldId id="482" r:id="rId21"/>
    <p:sldId id="483" r:id="rId22"/>
    <p:sldId id="499" r:id="rId23"/>
    <p:sldId id="491" r:id="rId24"/>
    <p:sldId id="501" r:id="rId25"/>
    <p:sldId id="502" r:id="rId26"/>
    <p:sldId id="503" r:id="rId27"/>
    <p:sldId id="504" r:id="rId28"/>
    <p:sldId id="505" r:id="rId29"/>
    <p:sldId id="506" r:id="rId30"/>
    <p:sldId id="507" r:id="rId31"/>
    <p:sldId id="500" r:id="rId32"/>
    <p:sldId id="458" r:id="rId33"/>
    <p:sldId id="515" r:id="rId34"/>
    <p:sldId id="509" r:id="rId35"/>
    <p:sldId id="525" r:id="rId36"/>
    <p:sldId id="368" r:id="rId37"/>
    <p:sldId id="369" r:id="rId38"/>
    <p:sldId id="474" r:id="rId39"/>
    <p:sldId id="475" r:id="rId40"/>
    <p:sldId id="512" r:id="rId41"/>
    <p:sldId id="430" r:id="rId42"/>
    <p:sldId id="516" r:id="rId43"/>
    <p:sldId id="425" r:id="rId44"/>
    <p:sldId id="426" r:id="rId45"/>
    <p:sldId id="526" r:id="rId46"/>
    <p:sldId id="514" r:id="rId47"/>
    <p:sldId id="524" r:id="rId48"/>
    <p:sldId id="438" r:id="rId4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p:scale>
          <a:sx n="80" d="100"/>
          <a:sy n="80" d="100"/>
        </p:scale>
        <p:origin x="-342"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06838840-112D-451D-8888-00D0B35DA101}" type="datetimeFigureOut">
              <a:rPr lang="he-IL" smtClean="0"/>
              <a:t>כ'/חשון/תש"פ</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1AD718C2-F461-47BD-B92A-74A417A55CE4}" type="slidenum">
              <a:rPr lang="he-IL" smtClean="0"/>
              <a:t>‹#›</a:t>
            </a:fld>
            <a:endParaRPr lang="he-IL"/>
          </a:p>
        </p:txBody>
      </p:sp>
    </p:spTree>
    <p:extLst>
      <p:ext uri="{BB962C8B-B14F-4D97-AF65-F5344CB8AC3E}">
        <p14:creationId xmlns:p14="http://schemas.microsoft.com/office/powerpoint/2010/main" val="367272138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bg>
      <p:bgRef idx="1001">
        <a:schemeClr val="bg1"/>
      </p:bgRef>
    </p:bg>
    <p:spTree>
      <p:nvGrpSpPr>
        <p:cNvPr id="1" name=""/>
        <p:cNvGrpSpPr/>
        <p:nvPr/>
      </p:nvGrpSpPr>
      <p:grpSpPr>
        <a:xfrm>
          <a:off x="0" y="0"/>
          <a:ext cx="0" cy="0"/>
          <a:chOff x="0" y="0"/>
          <a:chExt cx="0" cy="0"/>
        </a:xfrm>
      </p:grpSpPr>
      <p:sp>
        <p:nvSpPr>
          <p:cNvPr id="8" name="כותרת 7"/>
          <p:cNvSpPr>
            <a:spLocks noGrp="1"/>
          </p:cNvSpPr>
          <p:nvPr>
            <p:ph type="ctrTitle"/>
          </p:nvPr>
        </p:nvSpPr>
        <p:spPr>
          <a:xfrm>
            <a:off x="3048000" y="3124200"/>
            <a:ext cx="8229600" cy="1894362"/>
          </a:xfrm>
        </p:spPr>
        <p:txBody>
          <a:bodyPr/>
          <a:lstStyle>
            <a:lvl1pPr>
              <a:defRPr b="1"/>
            </a:lvl1pPr>
          </a:lstStyle>
          <a:p>
            <a:r>
              <a:rPr kumimoji="0" lang="he-IL" smtClean="0"/>
              <a:t>לחץ כדי לערוך סגנון כותרת של תבנית בסיס</a:t>
            </a:r>
            <a:endParaRPr kumimoji="0" lang="en-US"/>
          </a:p>
        </p:txBody>
      </p:sp>
      <p:sp>
        <p:nvSpPr>
          <p:cNvPr id="9" name="כותרת משנה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e-IL" smtClean="0"/>
              <a:t>לחץ כדי לערוך סגנון כותרת משנה של תבנית בסיס</a:t>
            </a:r>
            <a:endParaRPr kumimoji="0" lang="en-US"/>
          </a:p>
        </p:txBody>
      </p:sp>
      <p:sp>
        <p:nvSpPr>
          <p:cNvPr id="28" name="מציין מיקום של תאריך 27"/>
          <p:cNvSpPr>
            <a:spLocks noGrp="1"/>
          </p:cNvSpPr>
          <p:nvPr>
            <p:ph type="dt" sz="half" idx="10"/>
          </p:nvPr>
        </p:nvSpPr>
        <p:spPr bwMode="auto">
          <a:xfrm rot="5400000">
            <a:off x="10733828" y="1110597"/>
            <a:ext cx="2286000" cy="508000"/>
          </a:xfrm>
        </p:spPr>
        <p:txBody>
          <a:bodyPr/>
          <a:lstStyle/>
          <a:p>
            <a:fld id="{E8C44E01-DD66-45A3-A867-54EAEC04EE97}" type="datetimeFigureOut">
              <a:rPr lang="he-IL" smtClean="0"/>
              <a:t>כ'/חשון/תש"פ</a:t>
            </a:fld>
            <a:endParaRPr lang="he-IL"/>
          </a:p>
        </p:txBody>
      </p:sp>
      <p:sp>
        <p:nvSpPr>
          <p:cNvPr id="17" name="מציין מיקום של כותרת תחתונה 16"/>
          <p:cNvSpPr>
            <a:spLocks noGrp="1"/>
          </p:cNvSpPr>
          <p:nvPr>
            <p:ph type="ftr" sz="quarter" idx="11"/>
          </p:nvPr>
        </p:nvSpPr>
        <p:spPr bwMode="auto">
          <a:xfrm rot="5400000">
            <a:off x="10045959" y="4117661"/>
            <a:ext cx="3657600" cy="512064"/>
          </a:xfrm>
        </p:spPr>
        <p:txBody>
          <a:bodyPr/>
          <a:lstStyle/>
          <a:p>
            <a:endParaRPr lang="he-IL"/>
          </a:p>
        </p:txBody>
      </p:sp>
      <p:sp>
        <p:nvSpPr>
          <p:cNvPr id="10" name="מלבן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מלבן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מלבן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מלבן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מחבר ישר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מחבר ישר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מחבר ישר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מחבר ישר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מחבר ישר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מחבר ישר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מלבן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אליפסה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אליפסה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אליפסה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אליפסה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אליפסה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מציין מיקום של מספר שקופית 28"/>
          <p:cNvSpPr>
            <a:spLocks noGrp="1"/>
          </p:cNvSpPr>
          <p:nvPr>
            <p:ph type="sldNum" sz="quarter" idx="12"/>
          </p:nvPr>
        </p:nvSpPr>
        <p:spPr bwMode="auto">
          <a:xfrm>
            <a:off x="1767392" y="4928702"/>
            <a:ext cx="812800" cy="517524"/>
          </a:xfrm>
        </p:spPr>
        <p:txBody>
          <a:bodyPr/>
          <a:lstStyle/>
          <a:p>
            <a:fld id="{464ED349-E2BD-4DFC-8676-A50820DCD0C3}" type="slidenum">
              <a:rPr lang="he-IL" smtClean="0"/>
              <a:t>‹#›</a:t>
            </a:fld>
            <a:endParaRPr lang="he-IL"/>
          </a:p>
        </p:txBody>
      </p:sp>
    </p:spTree>
    <p:extLst>
      <p:ext uri="{BB962C8B-B14F-4D97-AF65-F5344CB8AC3E}">
        <p14:creationId xmlns:p14="http://schemas.microsoft.com/office/powerpoint/2010/main" val="73320378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p:txBody>
          <a:bodyPr vert="eaVer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של תאריך 3"/>
          <p:cNvSpPr>
            <a:spLocks noGrp="1"/>
          </p:cNvSpPr>
          <p:nvPr>
            <p:ph type="dt" sz="half" idx="10"/>
          </p:nvPr>
        </p:nvSpPr>
        <p:spPr/>
        <p:txBody>
          <a:bodyPr/>
          <a:lstStyle/>
          <a:p>
            <a:fld id="{E8C44E01-DD66-45A3-A867-54EAEC04EE97}" type="datetimeFigureOut">
              <a:rPr lang="he-IL" smtClean="0"/>
              <a:t>כ'/חשון/תש"פ</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464ED349-E2BD-4DFC-8676-A50820DCD0C3}" type="slidenum">
              <a:rPr lang="he-IL" smtClean="0"/>
              <a:t>‹#›</a:t>
            </a:fld>
            <a:endParaRPr lang="he-IL"/>
          </a:p>
        </p:txBody>
      </p:sp>
    </p:spTree>
    <p:extLst>
      <p:ext uri="{BB962C8B-B14F-4D97-AF65-F5344CB8AC3E}">
        <p14:creationId xmlns:p14="http://schemas.microsoft.com/office/powerpoint/2010/main" val="3252368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839200" y="274640"/>
            <a:ext cx="2235200" cy="5851525"/>
          </a:xfrm>
        </p:spPr>
        <p:txBody>
          <a:bodyPr vert="eaVert"/>
          <a:lstStyle/>
          <a:p>
            <a:r>
              <a:rPr kumimoji="0" lang="he-IL" smtClean="0"/>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a:xfrm>
            <a:off x="609600" y="274639"/>
            <a:ext cx="8026400" cy="5851525"/>
          </a:xfrm>
        </p:spPr>
        <p:txBody>
          <a:bodyPr vert="eaVer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של תאריך 3"/>
          <p:cNvSpPr>
            <a:spLocks noGrp="1"/>
          </p:cNvSpPr>
          <p:nvPr>
            <p:ph type="dt" sz="half" idx="10"/>
          </p:nvPr>
        </p:nvSpPr>
        <p:spPr/>
        <p:txBody>
          <a:bodyPr/>
          <a:lstStyle/>
          <a:p>
            <a:fld id="{E8C44E01-DD66-45A3-A867-54EAEC04EE97}" type="datetimeFigureOut">
              <a:rPr lang="he-IL" smtClean="0"/>
              <a:t>כ'/חשון/תש"פ</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464ED349-E2BD-4DFC-8676-A50820DCD0C3}" type="slidenum">
              <a:rPr lang="he-IL" smtClean="0"/>
              <a:t>‹#›</a:t>
            </a:fld>
            <a:endParaRPr lang="he-IL"/>
          </a:p>
        </p:txBody>
      </p:sp>
    </p:spTree>
    <p:extLst>
      <p:ext uri="{BB962C8B-B14F-4D97-AF65-F5344CB8AC3E}">
        <p14:creationId xmlns:p14="http://schemas.microsoft.com/office/powerpoint/2010/main" val="3065632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8" name="מציין מיקום תוכן 7"/>
          <p:cNvSpPr>
            <a:spLocks noGrp="1"/>
          </p:cNvSpPr>
          <p:nvPr>
            <p:ph sz="quarter" idx="1"/>
          </p:nvPr>
        </p:nvSpPr>
        <p:spPr>
          <a:xfrm>
            <a:off x="609600" y="1600200"/>
            <a:ext cx="9956800" cy="4873752"/>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7" name="מציין מיקום של תאריך 6"/>
          <p:cNvSpPr>
            <a:spLocks noGrp="1"/>
          </p:cNvSpPr>
          <p:nvPr>
            <p:ph type="dt" sz="half" idx="14"/>
          </p:nvPr>
        </p:nvSpPr>
        <p:spPr/>
        <p:txBody>
          <a:bodyPr rtlCol="0"/>
          <a:lstStyle/>
          <a:p>
            <a:fld id="{E8C44E01-DD66-45A3-A867-54EAEC04EE97}" type="datetimeFigureOut">
              <a:rPr lang="he-IL" smtClean="0"/>
              <a:t>כ'/חשון/תש"פ</a:t>
            </a:fld>
            <a:endParaRPr lang="he-IL"/>
          </a:p>
        </p:txBody>
      </p:sp>
      <p:sp>
        <p:nvSpPr>
          <p:cNvPr id="9" name="מציין מיקום של מספר שקופית 8"/>
          <p:cNvSpPr>
            <a:spLocks noGrp="1"/>
          </p:cNvSpPr>
          <p:nvPr>
            <p:ph type="sldNum" sz="quarter" idx="15"/>
          </p:nvPr>
        </p:nvSpPr>
        <p:spPr/>
        <p:txBody>
          <a:bodyPr rtlCol="0"/>
          <a:lstStyle/>
          <a:p>
            <a:fld id="{464ED349-E2BD-4DFC-8676-A50820DCD0C3}" type="slidenum">
              <a:rPr lang="he-IL" smtClean="0"/>
              <a:t>‹#›</a:t>
            </a:fld>
            <a:endParaRPr lang="he-IL"/>
          </a:p>
        </p:txBody>
      </p:sp>
      <p:sp>
        <p:nvSpPr>
          <p:cNvPr id="10" name="מציין מיקום של כותרת תחתונה 9"/>
          <p:cNvSpPr>
            <a:spLocks noGrp="1"/>
          </p:cNvSpPr>
          <p:nvPr>
            <p:ph type="ftr" sz="quarter" idx="16"/>
          </p:nvPr>
        </p:nvSpPr>
        <p:spPr/>
        <p:txBody>
          <a:bodyPr rtlCol="0"/>
          <a:lstStyle/>
          <a:p>
            <a:endParaRPr lang="he-IL"/>
          </a:p>
        </p:txBody>
      </p:sp>
    </p:spTree>
    <p:extLst>
      <p:ext uri="{BB962C8B-B14F-4D97-AF65-F5344CB8AC3E}">
        <p14:creationId xmlns:p14="http://schemas.microsoft.com/office/powerpoint/2010/main" val="1779746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bg>
      <p:bgRef idx="1001">
        <a:schemeClr val="bg2"/>
      </p:bgRef>
    </p:bg>
    <p:spTree>
      <p:nvGrpSpPr>
        <p:cNvPr id="1" name=""/>
        <p:cNvGrpSpPr/>
        <p:nvPr/>
      </p:nvGrpSpPr>
      <p:grpSpPr>
        <a:xfrm>
          <a:off x="0" y="0"/>
          <a:ext cx="0" cy="0"/>
          <a:chOff x="0" y="0"/>
          <a:chExt cx="0" cy="0"/>
        </a:xfrm>
      </p:grpSpPr>
      <p:sp>
        <p:nvSpPr>
          <p:cNvPr id="2" name="כותרת 1"/>
          <p:cNvSpPr>
            <a:spLocks noGrp="1"/>
          </p:cNvSpPr>
          <p:nvPr>
            <p:ph type="title"/>
          </p:nvPr>
        </p:nvSpPr>
        <p:spPr>
          <a:xfrm>
            <a:off x="3048000" y="2895600"/>
            <a:ext cx="8229600" cy="2053590"/>
          </a:xfrm>
        </p:spPr>
        <p:txBody>
          <a:bodyPr/>
          <a:lstStyle>
            <a:lvl1pPr algn="l">
              <a:buNone/>
              <a:defRPr sz="3000" b="1" cap="small" baseline="0"/>
            </a:lvl1pPr>
          </a:lstStyle>
          <a:p>
            <a:r>
              <a:rPr kumimoji="0" lang="he-IL" smtClean="0"/>
              <a:t>לחץ כדי לערוך סגנון כותרת של תבנית בסיס</a:t>
            </a:r>
            <a:endParaRPr kumimoji="0" lang="en-US"/>
          </a:p>
        </p:txBody>
      </p:sp>
      <p:sp>
        <p:nvSpPr>
          <p:cNvPr id="3" name="מציין מיקום טקסט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e-IL" smtClean="0"/>
              <a:t>לחץ כדי לערוך סגנונות טקסט של תבנית בסיס</a:t>
            </a:r>
          </a:p>
        </p:txBody>
      </p:sp>
      <p:sp>
        <p:nvSpPr>
          <p:cNvPr id="4" name="מציין מיקום של תאריך 3"/>
          <p:cNvSpPr>
            <a:spLocks noGrp="1"/>
          </p:cNvSpPr>
          <p:nvPr>
            <p:ph type="dt" sz="half" idx="10"/>
          </p:nvPr>
        </p:nvSpPr>
        <p:spPr bwMode="auto">
          <a:xfrm rot="5400000">
            <a:off x="10732008" y="1106932"/>
            <a:ext cx="2286000" cy="508000"/>
          </a:xfrm>
        </p:spPr>
        <p:txBody>
          <a:bodyPr/>
          <a:lstStyle/>
          <a:p>
            <a:fld id="{E8C44E01-DD66-45A3-A867-54EAEC04EE97}" type="datetimeFigureOut">
              <a:rPr lang="he-IL" smtClean="0"/>
              <a:t>כ'/חשון/תש"פ</a:t>
            </a:fld>
            <a:endParaRPr lang="he-IL"/>
          </a:p>
        </p:txBody>
      </p:sp>
      <p:sp>
        <p:nvSpPr>
          <p:cNvPr id="5" name="מציין מיקום של כותרת תחתונה 4"/>
          <p:cNvSpPr>
            <a:spLocks noGrp="1"/>
          </p:cNvSpPr>
          <p:nvPr>
            <p:ph type="ftr" sz="quarter" idx="11"/>
          </p:nvPr>
        </p:nvSpPr>
        <p:spPr bwMode="auto">
          <a:xfrm rot="5400000">
            <a:off x="10046208" y="4114800"/>
            <a:ext cx="3657600" cy="512064"/>
          </a:xfrm>
        </p:spPr>
        <p:txBody>
          <a:bodyPr/>
          <a:lstStyle/>
          <a:p>
            <a:endParaRPr lang="he-IL"/>
          </a:p>
        </p:txBody>
      </p:sp>
      <p:sp>
        <p:nvSpPr>
          <p:cNvPr id="9" name="מלבן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מלבן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מלבן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מלבן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מחבר ישר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מחבר ישר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מחבר ישר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מחבר ישר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מחבר ישר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מלבן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9" name="אליפסה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אליפסה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אליפסה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אליפסה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אליפסה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מחבר ישר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6" name="מציין מיקום של מספר שקופית 5"/>
          <p:cNvSpPr>
            <a:spLocks noGrp="1"/>
          </p:cNvSpPr>
          <p:nvPr>
            <p:ph type="sldNum" sz="quarter" idx="12"/>
          </p:nvPr>
        </p:nvSpPr>
        <p:spPr bwMode="auto">
          <a:xfrm>
            <a:off x="1787488" y="4928702"/>
            <a:ext cx="812800" cy="517524"/>
          </a:xfrm>
        </p:spPr>
        <p:txBody>
          <a:bodyPr/>
          <a:lstStyle/>
          <a:p>
            <a:fld id="{464ED349-E2BD-4DFC-8676-A50820DCD0C3}" type="slidenum">
              <a:rPr lang="he-IL" smtClean="0"/>
              <a:t>‹#›</a:t>
            </a:fld>
            <a:endParaRPr lang="he-IL"/>
          </a:p>
        </p:txBody>
      </p:sp>
    </p:spTree>
    <p:extLst>
      <p:ext uri="{BB962C8B-B14F-4D97-AF65-F5344CB8AC3E}">
        <p14:creationId xmlns:p14="http://schemas.microsoft.com/office/powerpoint/2010/main" val="136791007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5" name="מציין מיקום של תאריך 4"/>
          <p:cNvSpPr>
            <a:spLocks noGrp="1"/>
          </p:cNvSpPr>
          <p:nvPr>
            <p:ph type="dt" sz="half" idx="10"/>
          </p:nvPr>
        </p:nvSpPr>
        <p:spPr/>
        <p:txBody>
          <a:bodyPr/>
          <a:lstStyle/>
          <a:p>
            <a:fld id="{E8C44E01-DD66-45A3-A867-54EAEC04EE97}" type="datetimeFigureOut">
              <a:rPr lang="he-IL" smtClean="0"/>
              <a:t>כ'/חשון/תש"פ</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464ED349-E2BD-4DFC-8676-A50820DCD0C3}" type="slidenum">
              <a:rPr lang="he-IL" smtClean="0"/>
              <a:t>‹#›</a:t>
            </a:fld>
            <a:endParaRPr lang="he-IL"/>
          </a:p>
        </p:txBody>
      </p:sp>
      <p:sp>
        <p:nvSpPr>
          <p:cNvPr id="9" name="מציין מיקום תוכן 8"/>
          <p:cNvSpPr>
            <a:spLocks noGrp="1"/>
          </p:cNvSpPr>
          <p:nvPr>
            <p:ph sz="quarter" idx="1"/>
          </p:nvPr>
        </p:nvSpPr>
        <p:spPr>
          <a:xfrm>
            <a:off x="609600" y="1600200"/>
            <a:ext cx="4876800" cy="4572000"/>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11" name="מציין מיקום תוכן 10"/>
          <p:cNvSpPr>
            <a:spLocks noGrp="1"/>
          </p:cNvSpPr>
          <p:nvPr>
            <p:ph sz="quarter" idx="2"/>
          </p:nvPr>
        </p:nvSpPr>
        <p:spPr>
          <a:xfrm>
            <a:off x="5693664" y="1600200"/>
            <a:ext cx="4876800" cy="4572000"/>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Tree>
    <p:extLst>
      <p:ext uri="{BB962C8B-B14F-4D97-AF65-F5344CB8AC3E}">
        <p14:creationId xmlns:p14="http://schemas.microsoft.com/office/powerpoint/2010/main" val="219349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3050"/>
            <a:ext cx="10058400" cy="1143000"/>
          </a:xfrm>
        </p:spPr>
        <p:txBody>
          <a:bodyPr anchor="b"/>
          <a:lstStyle>
            <a:lvl1pPr>
              <a:defRPr/>
            </a:lvl1pPr>
          </a:lstStyle>
          <a:p>
            <a:r>
              <a:rPr kumimoji="0" lang="he-IL" smtClean="0"/>
              <a:t>לחץ כדי לערוך סגנון כותרת של תבנית בסיס</a:t>
            </a:r>
            <a:endParaRPr kumimoji="0" lang="en-US"/>
          </a:p>
        </p:txBody>
      </p:sp>
      <p:sp>
        <p:nvSpPr>
          <p:cNvPr id="7" name="מציין מיקום של תאריך 6"/>
          <p:cNvSpPr>
            <a:spLocks noGrp="1"/>
          </p:cNvSpPr>
          <p:nvPr>
            <p:ph type="dt" sz="half" idx="10"/>
          </p:nvPr>
        </p:nvSpPr>
        <p:spPr/>
        <p:txBody>
          <a:bodyPr/>
          <a:lstStyle/>
          <a:p>
            <a:fld id="{E8C44E01-DD66-45A3-A867-54EAEC04EE97}" type="datetimeFigureOut">
              <a:rPr lang="he-IL" smtClean="0"/>
              <a:t>כ'/חשון/תש"פ</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464ED349-E2BD-4DFC-8676-A50820DCD0C3}" type="slidenum">
              <a:rPr lang="he-IL" smtClean="0"/>
              <a:t>‹#›</a:t>
            </a:fld>
            <a:endParaRPr lang="he-IL"/>
          </a:p>
        </p:txBody>
      </p:sp>
      <p:sp>
        <p:nvSpPr>
          <p:cNvPr id="11" name="מציין מיקום תוכן 10"/>
          <p:cNvSpPr>
            <a:spLocks noGrp="1"/>
          </p:cNvSpPr>
          <p:nvPr>
            <p:ph sz="quarter" idx="2"/>
          </p:nvPr>
        </p:nvSpPr>
        <p:spPr>
          <a:xfrm>
            <a:off x="609600" y="2362200"/>
            <a:ext cx="4876800" cy="3886200"/>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13" name="מציין מיקום תוכן 12"/>
          <p:cNvSpPr>
            <a:spLocks noGrp="1"/>
          </p:cNvSpPr>
          <p:nvPr>
            <p:ph sz="quarter" idx="4"/>
          </p:nvPr>
        </p:nvSpPr>
        <p:spPr>
          <a:xfrm>
            <a:off x="5829300" y="2362200"/>
            <a:ext cx="4876800" cy="3886200"/>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12" name="מציין מיקום טקסט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he-IL" smtClean="0"/>
              <a:t>לחץ כדי לערוך סגנונות טקסט של תבנית בסיס</a:t>
            </a:r>
          </a:p>
        </p:txBody>
      </p:sp>
      <p:sp>
        <p:nvSpPr>
          <p:cNvPr id="14" name="מציין מיקום טקסט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he-IL" smtClean="0"/>
              <a:t>לחץ כדי לערוך סגנונות טקסט של תבנית בסיס</a:t>
            </a:r>
          </a:p>
        </p:txBody>
      </p:sp>
    </p:spTree>
    <p:extLst>
      <p:ext uri="{BB962C8B-B14F-4D97-AF65-F5344CB8AC3E}">
        <p14:creationId xmlns:p14="http://schemas.microsoft.com/office/powerpoint/2010/main" val="69974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6" name="מציין מיקום של תאריך 5"/>
          <p:cNvSpPr>
            <a:spLocks noGrp="1"/>
          </p:cNvSpPr>
          <p:nvPr>
            <p:ph type="dt" sz="half" idx="10"/>
          </p:nvPr>
        </p:nvSpPr>
        <p:spPr/>
        <p:txBody>
          <a:bodyPr rtlCol="0"/>
          <a:lstStyle/>
          <a:p>
            <a:fld id="{E8C44E01-DD66-45A3-A867-54EAEC04EE97}" type="datetimeFigureOut">
              <a:rPr lang="he-IL" smtClean="0"/>
              <a:t>כ'/חשון/תש"פ</a:t>
            </a:fld>
            <a:endParaRPr lang="he-IL"/>
          </a:p>
        </p:txBody>
      </p:sp>
      <p:sp>
        <p:nvSpPr>
          <p:cNvPr id="7" name="מציין מיקום של מספר שקופית 6"/>
          <p:cNvSpPr>
            <a:spLocks noGrp="1"/>
          </p:cNvSpPr>
          <p:nvPr>
            <p:ph type="sldNum" sz="quarter" idx="11"/>
          </p:nvPr>
        </p:nvSpPr>
        <p:spPr/>
        <p:txBody>
          <a:bodyPr rtlCol="0"/>
          <a:lstStyle/>
          <a:p>
            <a:fld id="{464ED349-E2BD-4DFC-8676-A50820DCD0C3}" type="slidenum">
              <a:rPr lang="he-IL" smtClean="0"/>
              <a:t>‹#›</a:t>
            </a:fld>
            <a:endParaRPr lang="he-IL"/>
          </a:p>
        </p:txBody>
      </p:sp>
      <p:sp>
        <p:nvSpPr>
          <p:cNvPr id="8" name="מציין מיקום של כותרת תחתונה 7"/>
          <p:cNvSpPr>
            <a:spLocks noGrp="1"/>
          </p:cNvSpPr>
          <p:nvPr>
            <p:ph type="ftr" sz="quarter" idx="12"/>
          </p:nvPr>
        </p:nvSpPr>
        <p:spPr/>
        <p:txBody>
          <a:bodyPr rtlCol="0"/>
          <a:lstStyle/>
          <a:p>
            <a:endParaRPr lang="he-IL"/>
          </a:p>
        </p:txBody>
      </p:sp>
    </p:spTree>
    <p:extLst>
      <p:ext uri="{BB962C8B-B14F-4D97-AF65-F5344CB8AC3E}">
        <p14:creationId xmlns:p14="http://schemas.microsoft.com/office/powerpoint/2010/main" val="3848858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E8C44E01-DD66-45A3-A867-54EAEC04EE97}" type="datetimeFigureOut">
              <a:rPr lang="he-IL" smtClean="0"/>
              <a:t>כ'/חשון/תש"פ</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464ED349-E2BD-4DFC-8676-A50820DCD0C3}" type="slidenum">
              <a:rPr lang="he-IL" smtClean="0"/>
              <a:t>‹#›</a:t>
            </a:fld>
            <a:endParaRPr lang="he-IL"/>
          </a:p>
        </p:txBody>
      </p:sp>
    </p:spTree>
    <p:extLst>
      <p:ext uri="{BB962C8B-B14F-4D97-AF65-F5344CB8AC3E}">
        <p14:creationId xmlns:p14="http://schemas.microsoft.com/office/powerpoint/2010/main" val="2985278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bg>
      <p:bgRef idx="1001">
        <a:schemeClr val="bg1"/>
      </p:bgRef>
    </p:bg>
    <p:spTree>
      <p:nvGrpSpPr>
        <p:cNvPr id="1" name=""/>
        <p:cNvGrpSpPr/>
        <p:nvPr/>
      </p:nvGrpSpPr>
      <p:grpSpPr>
        <a:xfrm>
          <a:off x="0" y="0"/>
          <a:ext cx="0" cy="0"/>
          <a:chOff x="0" y="0"/>
          <a:chExt cx="0" cy="0"/>
        </a:xfrm>
      </p:grpSpPr>
      <p:sp>
        <p:nvSpPr>
          <p:cNvPr id="10" name="מחבר ישר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 name="כותרת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he-IL" smtClean="0"/>
              <a:t>לחץ כדי לערוך סגנון כותרת של תבנית בסיס</a:t>
            </a:r>
            <a:endParaRPr kumimoji="0" lang="en-US"/>
          </a:p>
        </p:txBody>
      </p:sp>
      <p:sp>
        <p:nvSpPr>
          <p:cNvPr id="3" name="מציין מיקום טקסט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he-IL" smtClean="0"/>
              <a:t>לחץ כדי לערוך סגנונות טקסט של תבנית בסיס</a:t>
            </a:r>
          </a:p>
        </p:txBody>
      </p:sp>
      <p:sp>
        <p:nvSpPr>
          <p:cNvPr id="8" name="מחבר ישר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מחבר ישר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1" name="מחבר ישר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מלבן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מחבר ישר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אליפסה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מציין מיקום תוכן 17"/>
          <p:cNvSpPr>
            <a:spLocks noGrp="1"/>
          </p:cNvSpPr>
          <p:nvPr>
            <p:ph sz="quarter" idx="1"/>
          </p:nvPr>
        </p:nvSpPr>
        <p:spPr>
          <a:xfrm>
            <a:off x="406400" y="274320"/>
            <a:ext cx="7518400" cy="6327648"/>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21" name="מציין מיקום של תאריך 20"/>
          <p:cNvSpPr>
            <a:spLocks noGrp="1"/>
          </p:cNvSpPr>
          <p:nvPr>
            <p:ph type="dt" sz="half" idx="14"/>
          </p:nvPr>
        </p:nvSpPr>
        <p:spPr/>
        <p:txBody>
          <a:bodyPr rtlCol="0"/>
          <a:lstStyle/>
          <a:p>
            <a:fld id="{E8C44E01-DD66-45A3-A867-54EAEC04EE97}" type="datetimeFigureOut">
              <a:rPr lang="he-IL" smtClean="0"/>
              <a:t>כ'/חשון/תש"פ</a:t>
            </a:fld>
            <a:endParaRPr lang="he-IL"/>
          </a:p>
        </p:txBody>
      </p:sp>
      <p:sp>
        <p:nvSpPr>
          <p:cNvPr id="22" name="מציין מיקום של מספר שקופית 21"/>
          <p:cNvSpPr>
            <a:spLocks noGrp="1"/>
          </p:cNvSpPr>
          <p:nvPr>
            <p:ph type="sldNum" sz="quarter" idx="15"/>
          </p:nvPr>
        </p:nvSpPr>
        <p:spPr/>
        <p:txBody>
          <a:bodyPr rtlCol="0"/>
          <a:lstStyle/>
          <a:p>
            <a:fld id="{464ED349-E2BD-4DFC-8676-A50820DCD0C3}" type="slidenum">
              <a:rPr lang="he-IL" smtClean="0"/>
              <a:t>‹#›</a:t>
            </a:fld>
            <a:endParaRPr lang="he-IL"/>
          </a:p>
        </p:txBody>
      </p:sp>
      <p:sp>
        <p:nvSpPr>
          <p:cNvPr id="23" name="מציין מיקום של כותרת תחתונה 22"/>
          <p:cNvSpPr>
            <a:spLocks noGrp="1"/>
          </p:cNvSpPr>
          <p:nvPr>
            <p:ph type="ftr" sz="quarter" idx="16"/>
          </p:nvPr>
        </p:nvSpPr>
        <p:spPr/>
        <p:txBody>
          <a:bodyPr rtlCol="0"/>
          <a:lstStyle/>
          <a:p>
            <a:endParaRPr lang="he-IL"/>
          </a:p>
        </p:txBody>
      </p:sp>
    </p:spTree>
    <p:extLst>
      <p:ext uri="{BB962C8B-B14F-4D97-AF65-F5344CB8AC3E}">
        <p14:creationId xmlns:p14="http://schemas.microsoft.com/office/powerpoint/2010/main" val="135781411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9" name="מחבר ישר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אליפסה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כותרת 1"/>
          <p:cNvSpPr>
            <a:spLocks noGrp="1"/>
          </p:cNvSpPr>
          <p:nvPr>
            <p:ph type="title"/>
          </p:nvPr>
        </p:nvSpPr>
        <p:spPr>
          <a:xfrm rot="5400000">
            <a:off x="5518404" y="3124200"/>
            <a:ext cx="6309360" cy="609600"/>
          </a:xfrm>
        </p:spPr>
        <p:txBody>
          <a:bodyPr anchor="b"/>
          <a:lstStyle>
            <a:lvl1pPr algn="l">
              <a:buNone/>
              <a:defRPr sz="2000" b="1"/>
            </a:lvl1pPr>
          </a:lstStyle>
          <a:p>
            <a:r>
              <a:rPr kumimoji="0" lang="he-IL" smtClean="0"/>
              <a:t>לחץ כדי לערוך סגנון כותרת של תבנית בסיס</a:t>
            </a:r>
            <a:endParaRPr kumimoji="0" lang="en-US"/>
          </a:p>
        </p:txBody>
      </p:sp>
      <p:sp>
        <p:nvSpPr>
          <p:cNvPr id="3" name="מציין מיקום של תמונה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he-IL" smtClean="0"/>
              <a:t>לחץ על הסמל כדי להוסיף תמונה</a:t>
            </a:r>
            <a:endParaRPr kumimoji="0" lang="en-US" dirty="0"/>
          </a:p>
        </p:txBody>
      </p:sp>
      <p:sp>
        <p:nvSpPr>
          <p:cNvPr id="4" name="מציין מיקום טקסט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he-IL" smtClean="0"/>
              <a:t>לחץ כדי לערוך סגנונות טקסט של תבנית בסיס</a:t>
            </a:r>
          </a:p>
        </p:txBody>
      </p:sp>
      <p:sp>
        <p:nvSpPr>
          <p:cNvPr id="10" name="מחבר ישר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מלבן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מחבר ישר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מחבר ישר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0" name="מחבר ישר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7" name="מציין מיקום של תאריך 16"/>
          <p:cNvSpPr>
            <a:spLocks noGrp="1"/>
          </p:cNvSpPr>
          <p:nvPr>
            <p:ph type="dt" sz="half" idx="10"/>
          </p:nvPr>
        </p:nvSpPr>
        <p:spPr/>
        <p:txBody>
          <a:bodyPr rtlCol="0"/>
          <a:lstStyle/>
          <a:p>
            <a:fld id="{E8C44E01-DD66-45A3-A867-54EAEC04EE97}" type="datetimeFigureOut">
              <a:rPr lang="he-IL" smtClean="0"/>
              <a:t>כ'/חשון/תש"פ</a:t>
            </a:fld>
            <a:endParaRPr lang="he-IL"/>
          </a:p>
        </p:txBody>
      </p:sp>
      <p:sp>
        <p:nvSpPr>
          <p:cNvPr id="18" name="מציין מיקום של מספר שקופית 17"/>
          <p:cNvSpPr>
            <a:spLocks noGrp="1"/>
          </p:cNvSpPr>
          <p:nvPr>
            <p:ph type="sldNum" sz="quarter" idx="11"/>
          </p:nvPr>
        </p:nvSpPr>
        <p:spPr/>
        <p:txBody>
          <a:bodyPr rtlCol="0"/>
          <a:lstStyle/>
          <a:p>
            <a:fld id="{464ED349-E2BD-4DFC-8676-A50820DCD0C3}" type="slidenum">
              <a:rPr lang="he-IL" smtClean="0"/>
              <a:t>‹#›</a:t>
            </a:fld>
            <a:endParaRPr lang="he-IL"/>
          </a:p>
        </p:txBody>
      </p:sp>
      <p:sp>
        <p:nvSpPr>
          <p:cNvPr id="21" name="מציין מיקום של כותרת תחתונה 20"/>
          <p:cNvSpPr>
            <a:spLocks noGrp="1"/>
          </p:cNvSpPr>
          <p:nvPr>
            <p:ph type="ftr" sz="quarter" idx="12"/>
          </p:nvPr>
        </p:nvSpPr>
        <p:spPr/>
        <p:txBody>
          <a:bodyPr rtlCol="0"/>
          <a:lstStyle/>
          <a:p>
            <a:endParaRPr lang="he-IL"/>
          </a:p>
        </p:txBody>
      </p:sp>
    </p:spTree>
    <p:extLst>
      <p:ext uri="{BB962C8B-B14F-4D97-AF65-F5344CB8AC3E}">
        <p14:creationId xmlns:p14="http://schemas.microsoft.com/office/powerpoint/2010/main" val="2056646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מחבר ישר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2" name="מציין מיקום של כותרת 21"/>
          <p:cNvSpPr>
            <a:spLocks noGrp="1"/>
          </p:cNvSpPr>
          <p:nvPr>
            <p:ph type="title"/>
          </p:nvPr>
        </p:nvSpPr>
        <p:spPr>
          <a:xfrm>
            <a:off x="609600" y="274638"/>
            <a:ext cx="9956800" cy="1143000"/>
          </a:xfrm>
          <a:prstGeom prst="rect">
            <a:avLst/>
          </a:prstGeom>
        </p:spPr>
        <p:txBody>
          <a:bodyPr vert="horz" anchor="b">
            <a:normAutofit/>
          </a:bodyPr>
          <a:lstStyle/>
          <a:p>
            <a:r>
              <a:rPr kumimoji="0" lang="he-IL" smtClean="0"/>
              <a:t>לחץ כדי לערוך סגנון כותרת של תבנית בסיס</a:t>
            </a:r>
            <a:endParaRPr kumimoji="0" lang="en-US"/>
          </a:p>
        </p:txBody>
      </p:sp>
      <p:sp>
        <p:nvSpPr>
          <p:cNvPr id="13" name="מציין מיקום טקסט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he-IL" smtClean="0"/>
              <a:t>לחץ כדי לערוך סגנונות טקסט של תבנית בסיס</a:t>
            </a:r>
          </a:p>
          <a:p>
            <a:pPr lvl="1" eaLnBrk="1" latinLnBrk="0" hangingPunct="1"/>
            <a:r>
              <a:rPr kumimoji="0" lang="he-IL" smtClean="0"/>
              <a:t>רמה שנייה</a:t>
            </a:r>
          </a:p>
          <a:p>
            <a:pPr lvl="2" eaLnBrk="1" latinLnBrk="0" hangingPunct="1"/>
            <a:r>
              <a:rPr kumimoji="0" lang="he-IL" smtClean="0"/>
              <a:t>רמה שלישית</a:t>
            </a:r>
          </a:p>
          <a:p>
            <a:pPr lvl="3" eaLnBrk="1" latinLnBrk="0" hangingPunct="1"/>
            <a:r>
              <a:rPr kumimoji="0" lang="he-IL" smtClean="0"/>
              <a:t>רמה רביעית</a:t>
            </a:r>
          </a:p>
          <a:p>
            <a:pPr lvl="4" eaLnBrk="1" latinLnBrk="0" hangingPunct="1"/>
            <a:r>
              <a:rPr kumimoji="0" lang="he-IL" smtClean="0"/>
              <a:t>רמה חמישית</a:t>
            </a:r>
            <a:endParaRPr kumimoji="0" lang="en-US"/>
          </a:p>
        </p:txBody>
      </p:sp>
      <p:sp>
        <p:nvSpPr>
          <p:cNvPr id="14" name="מציין מיקום של תאריך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E8C44E01-DD66-45A3-A867-54EAEC04EE97}" type="datetimeFigureOut">
              <a:rPr lang="he-IL" smtClean="0"/>
              <a:t>כ'/חשון/תש"פ</a:t>
            </a:fld>
            <a:endParaRPr lang="he-IL"/>
          </a:p>
        </p:txBody>
      </p:sp>
      <p:sp>
        <p:nvSpPr>
          <p:cNvPr id="3" name="מציין מיקום של כותרת תחתונה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he-IL"/>
          </a:p>
        </p:txBody>
      </p:sp>
      <p:sp>
        <p:nvSpPr>
          <p:cNvPr id="7" name="מחבר ישר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מחבר ישר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מלבן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מחבר ישר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אליפסה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מציין מיקום של מספר שקופית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464ED349-E2BD-4DFC-8676-A50820DCD0C3}" type="slidenum">
              <a:rPr lang="he-IL" smtClean="0"/>
              <a:t>‹#›</a:t>
            </a:fld>
            <a:endParaRPr lang="he-IL"/>
          </a:p>
        </p:txBody>
      </p:sp>
    </p:spTree>
    <p:extLst>
      <p:ext uri="{BB962C8B-B14F-4D97-AF65-F5344CB8AC3E}">
        <p14:creationId xmlns:p14="http://schemas.microsoft.com/office/powerpoint/2010/main" val="2297350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8.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jp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2121607" y="534390"/>
            <a:ext cx="8953994" cy="1816925"/>
          </a:xfrm>
        </p:spPr>
        <p:txBody>
          <a:bodyPr>
            <a:noAutofit/>
          </a:bodyPr>
          <a:lstStyle/>
          <a:p>
            <a:pPr algn="ctr"/>
            <a:r>
              <a:rPr lang="he-IL" sz="4000" dirty="0"/>
              <a:t>אבות הימין והשמאל? </a:t>
            </a:r>
            <a:r>
              <a:rPr lang="he-IL" sz="4000" dirty="0" smtClean="0"/>
              <a:t/>
            </a:r>
            <a:br>
              <a:rPr lang="he-IL" sz="4000" dirty="0" smtClean="0"/>
            </a:br>
            <a:r>
              <a:rPr lang="he-IL" sz="4000" dirty="0" smtClean="0"/>
              <a:t>דוד</a:t>
            </a:r>
            <a:r>
              <a:rPr lang="he-IL" sz="4000" dirty="0"/>
              <a:t> בן-גוריון </a:t>
            </a:r>
            <a:r>
              <a:rPr lang="he-IL" sz="4000" dirty="0" smtClean="0"/>
              <a:t>וזאב ז'בוטינסקי</a:t>
            </a:r>
            <a:r>
              <a:rPr lang="he-IL" sz="4000" dirty="0"/>
              <a:t>, </a:t>
            </a:r>
            <a:br>
              <a:rPr lang="he-IL" sz="4000" dirty="0"/>
            </a:br>
            <a:r>
              <a:rPr lang="he-IL" sz="4000" dirty="0" smtClean="0"/>
              <a:t>על </a:t>
            </a:r>
            <a:r>
              <a:rPr lang="he-IL" sz="4000" dirty="0"/>
              <a:t>תפקיד הציונות ודמותה של המדינה היהודית</a:t>
            </a:r>
          </a:p>
        </p:txBody>
      </p:sp>
      <p:sp>
        <p:nvSpPr>
          <p:cNvPr id="3" name="כותרת משנה 2"/>
          <p:cNvSpPr>
            <a:spLocks noGrp="1"/>
          </p:cNvSpPr>
          <p:nvPr>
            <p:ph type="subTitle" idx="1"/>
          </p:nvPr>
        </p:nvSpPr>
        <p:spPr>
          <a:xfrm>
            <a:off x="6878049" y="5799777"/>
            <a:ext cx="4724143" cy="952022"/>
          </a:xfrm>
        </p:spPr>
        <p:txBody>
          <a:bodyPr>
            <a:normAutofit/>
          </a:bodyPr>
          <a:lstStyle/>
          <a:p>
            <a:pPr algn="ctr"/>
            <a:r>
              <a:rPr lang="he-IL" sz="2000" dirty="0" smtClean="0"/>
              <a:t>המצגת מבוססת על מקורות ראשונים וכן</a:t>
            </a:r>
          </a:p>
          <a:p>
            <a:pPr algn="ctr"/>
            <a:r>
              <a:rPr lang="he-IL" sz="2000" dirty="0" smtClean="0"/>
              <a:t>על חומרים רבים ושונים של חוקרי הציונות</a:t>
            </a:r>
          </a:p>
        </p:txBody>
      </p:sp>
      <p:sp>
        <p:nvSpPr>
          <p:cNvPr id="4" name="מלבן 3"/>
          <p:cNvSpPr/>
          <p:nvPr/>
        </p:nvSpPr>
        <p:spPr>
          <a:xfrm>
            <a:off x="2679837" y="5580261"/>
            <a:ext cx="2448106" cy="1169551"/>
          </a:xfrm>
          <a:prstGeom prst="rect">
            <a:avLst/>
          </a:prstGeom>
        </p:spPr>
        <p:txBody>
          <a:bodyPr wrap="none">
            <a:spAutoFit/>
          </a:bodyPr>
          <a:lstStyle/>
          <a:p>
            <a:pPr lvl="0" algn="l">
              <a:spcBef>
                <a:spcPts val="600"/>
              </a:spcBef>
              <a:buClr>
                <a:srgbClr val="0F6FC6"/>
              </a:buClr>
              <a:buSzPct val="70000"/>
            </a:pPr>
            <a:r>
              <a:rPr lang="he-IL" sz="2000" b="1" dirty="0" smtClean="0">
                <a:solidFill>
                  <a:srgbClr val="04617B"/>
                </a:solidFill>
              </a:rPr>
              <a:t>פרופ' אמיר גולדשטיין </a:t>
            </a:r>
          </a:p>
          <a:p>
            <a:pPr lvl="0" algn="l">
              <a:spcBef>
                <a:spcPts val="600"/>
              </a:spcBef>
              <a:buClr>
                <a:srgbClr val="0F6FC6"/>
              </a:buClr>
              <a:buSzPct val="70000"/>
            </a:pPr>
            <a:r>
              <a:rPr lang="he-IL" sz="2000" b="1" dirty="0" smtClean="0">
                <a:solidFill>
                  <a:srgbClr val="04617B"/>
                </a:solidFill>
              </a:rPr>
              <a:t>המכללה האקדמית תל-חי</a:t>
            </a:r>
          </a:p>
          <a:p>
            <a:pPr lvl="0" algn="l">
              <a:spcBef>
                <a:spcPts val="600"/>
              </a:spcBef>
              <a:buClr>
                <a:srgbClr val="0F6FC6"/>
              </a:buClr>
              <a:buSzPct val="70000"/>
            </a:pPr>
            <a:r>
              <a:rPr lang="he-IL" sz="2000" b="1" dirty="0">
                <a:solidFill>
                  <a:srgbClr val="04617B"/>
                </a:solidFill>
              </a:rPr>
              <a:t> </a:t>
            </a:r>
            <a:r>
              <a:rPr lang="he-IL" sz="2000" b="1" dirty="0" smtClean="0">
                <a:solidFill>
                  <a:srgbClr val="04617B"/>
                </a:solidFill>
              </a:rPr>
              <a:t>נובמבר 2019</a:t>
            </a:r>
            <a:endParaRPr lang="he-IL" sz="2000" b="1" dirty="0">
              <a:solidFill>
                <a:srgbClr val="04617B"/>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9027" y="3435597"/>
            <a:ext cx="2876822" cy="178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1723" y="2719449"/>
            <a:ext cx="2166881" cy="2500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0367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19150" y="0"/>
            <a:ext cx="10515600" cy="536575"/>
          </a:xfrm>
        </p:spPr>
        <p:txBody>
          <a:bodyPr>
            <a:normAutofit fontScale="90000"/>
          </a:bodyPr>
          <a:lstStyle/>
          <a:p>
            <a:r>
              <a:rPr lang="he-IL" b="1" dirty="0" smtClean="0">
                <a:solidFill>
                  <a:srgbClr val="002060"/>
                </a:solidFill>
              </a:rPr>
              <a:t>ילדותו של דוד גרין</a:t>
            </a:r>
            <a:endParaRPr lang="he-IL" b="1" dirty="0"/>
          </a:p>
        </p:txBody>
      </p:sp>
      <p:sp>
        <p:nvSpPr>
          <p:cNvPr id="3" name="מציין מיקום תוכן 2"/>
          <p:cNvSpPr>
            <a:spLocks noGrp="1"/>
          </p:cNvSpPr>
          <p:nvPr>
            <p:ph idx="1"/>
          </p:nvPr>
        </p:nvSpPr>
        <p:spPr>
          <a:xfrm>
            <a:off x="241300" y="536574"/>
            <a:ext cx="11645900" cy="6232526"/>
          </a:xfrm>
        </p:spPr>
        <p:txBody>
          <a:bodyPr>
            <a:normAutofit fontScale="92500" lnSpcReduction="10000"/>
          </a:bodyPr>
          <a:lstStyle/>
          <a:p>
            <a:pPr algn="just"/>
            <a:r>
              <a:rPr lang="he-IL" dirty="0" smtClean="0"/>
              <a:t>בגיל 14 הקים  עם חבריו הבוגרים יותר </a:t>
            </a:r>
            <a:r>
              <a:rPr lang="he-IL" b="1" dirty="0"/>
              <a:t>שלמה פוקס, </a:t>
            </a:r>
            <a:r>
              <a:rPr lang="he-IL" b="1" dirty="0" smtClean="0"/>
              <a:t>ושלמה צמח</a:t>
            </a:r>
            <a:r>
              <a:rPr lang="he-IL" dirty="0" smtClean="0"/>
              <a:t> </a:t>
            </a:r>
            <a:r>
              <a:rPr lang="he-IL" b="1" dirty="0" smtClean="0"/>
              <a:t>ארגון לאומי - אגודת עזרא </a:t>
            </a:r>
            <a:r>
              <a:rPr lang="he-IL" dirty="0" smtClean="0"/>
              <a:t>: </a:t>
            </a:r>
          </a:p>
          <a:p>
            <a:pPr marL="0" indent="0" algn="just">
              <a:buNone/>
            </a:pPr>
            <a:r>
              <a:rPr lang="he-IL" sz="2600" dirty="0" smtClean="0"/>
              <a:t>   "בן </a:t>
            </a:r>
            <a:r>
              <a:rPr lang="he-IL" sz="2600" dirty="0"/>
              <a:t>ארבע עשרה הרגשתי עצמי כמבוגר לכל דבר. יחד עם עוד חברים </a:t>
            </a:r>
            <a:r>
              <a:rPr lang="he-IL" sz="2600" dirty="0" smtClean="0"/>
              <a:t>[...] ייסדתי </a:t>
            </a:r>
            <a:r>
              <a:rPr lang="he-IL" sz="2600" dirty="0"/>
              <a:t>אגודה ציונית בשם "עזרא"... הייתי הצעיר בחבורה. צמח היה גדול ממני בכמה חודשים ושמואל פוקס בשנים </a:t>
            </a:r>
            <a:r>
              <a:rPr lang="he-IL" sz="2600" dirty="0" smtClean="0"/>
              <a:t>אחדות [...] </a:t>
            </a:r>
            <a:r>
              <a:rPr lang="he-IL" sz="2600" dirty="0"/>
              <a:t> </a:t>
            </a:r>
            <a:r>
              <a:rPr lang="he-IL" sz="2600" dirty="0" smtClean="0"/>
              <a:t>שלמה </a:t>
            </a:r>
            <a:r>
              <a:rPr lang="he-IL" sz="2600" dirty="0"/>
              <a:t>צמח ואני היינו אוספים את בני-הנעורים בבית-הכנסת, בין מנחה למעריב, ומלמדים אותם עברית משופרת. במשך הזמן אילצנו גם את הזקנים לדבר עברית, על-ידי כך שהיינו עונים להם בעברית ופונים אליהם בעברית. והרי לך דבר משונה מאוד: העיירה דיברה עברית" </a:t>
            </a:r>
            <a:endParaRPr lang="he-IL" sz="2600" dirty="0" smtClean="0"/>
          </a:p>
          <a:p>
            <a:pPr marL="0" indent="0" algn="just">
              <a:buNone/>
            </a:pPr>
            <a:endParaRPr lang="he-IL" sz="2600" dirty="0"/>
          </a:p>
          <a:p>
            <a:pPr algn="just"/>
            <a:r>
              <a:rPr lang="he-IL" b="1" dirty="0" smtClean="0"/>
              <a:t>שלמה </a:t>
            </a:r>
            <a:r>
              <a:rPr lang="he-IL" b="1" dirty="0"/>
              <a:t>פוקס</a:t>
            </a:r>
            <a:r>
              <a:rPr lang="he-IL" dirty="0"/>
              <a:t>, המבוגר מבין השלושה, </a:t>
            </a:r>
            <a:r>
              <a:rPr lang="he-IL" dirty="0" smtClean="0"/>
              <a:t>עזב </a:t>
            </a:r>
            <a:r>
              <a:rPr lang="he-IL" dirty="0"/>
              <a:t>את העיירה. </a:t>
            </a:r>
            <a:endParaRPr lang="he-IL" dirty="0" smtClean="0"/>
          </a:p>
          <a:p>
            <a:pPr marL="0" indent="0" algn="just">
              <a:buNone/>
            </a:pPr>
            <a:r>
              <a:rPr lang="he-IL" b="1" dirty="0" smtClean="0"/>
              <a:t>    הוא </a:t>
            </a:r>
            <a:r>
              <a:rPr lang="he-IL" b="1" dirty="0"/>
              <a:t>נסע ללונדון, ומשם הפליג לניו </a:t>
            </a:r>
            <a:r>
              <a:rPr lang="he-IL" b="1" dirty="0" smtClean="0"/>
              <a:t>יורק</a:t>
            </a:r>
            <a:r>
              <a:rPr lang="he-IL" dirty="0" smtClean="0"/>
              <a:t>. </a:t>
            </a:r>
            <a:endParaRPr lang="he-IL" dirty="0"/>
          </a:p>
          <a:p>
            <a:pPr algn="just"/>
            <a:r>
              <a:rPr lang="he-IL" b="1" dirty="0"/>
              <a:t>דוד גרין בן ה-18 הגיע </a:t>
            </a:r>
            <a:r>
              <a:rPr lang="he-IL" b="1" dirty="0" err="1"/>
              <a:t>לורשה</a:t>
            </a:r>
            <a:r>
              <a:rPr lang="he-IL" b="1" dirty="0"/>
              <a:t> בקיץ 1904 במטרה </a:t>
            </a:r>
            <a:r>
              <a:rPr lang="he-IL" b="1" dirty="0" smtClean="0"/>
              <a:t>ללמוד</a:t>
            </a:r>
          </a:p>
          <a:p>
            <a:pPr marL="0" indent="0" algn="just">
              <a:buNone/>
            </a:pPr>
            <a:r>
              <a:rPr lang="he-IL" b="1" dirty="0" smtClean="0"/>
              <a:t> </a:t>
            </a:r>
            <a:r>
              <a:rPr lang="he-IL" b="1" dirty="0"/>
              <a:t>בבית ספר </a:t>
            </a:r>
            <a:r>
              <a:rPr lang="he-IL" b="1" dirty="0" smtClean="0"/>
              <a:t>טכני-גבוה ולכן השתלם </a:t>
            </a:r>
            <a:r>
              <a:rPr lang="he-IL" b="1" dirty="0"/>
              <a:t>ברוסית ובמתמטיקה.</a:t>
            </a:r>
          </a:p>
          <a:p>
            <a:pPr marL="0" indent="0" algn="just">
              <a:buNone/>
            </a:pPr>
            <a:r>
              <a:rPr lang="he-IL" dirty="0" smtClean="0"/>
              <a:t>אך </a:t>
            </a:r>
            <a:r>
              <a:rPr lang="he-IL" dirty="0"/>
              <a:t>ניסיונותיו להתקבל </a:t>
            </a:r>
            <a:r>
              <a:rPr lang="he-IL" sz="2800" dirty="0"/>
              <a:t>ללימודים לא עלו יפה</a:t>
            </a:r>
            <a:r>
              <a:rPr lang="he-IL" sz="2800" dirty="0" smtClean="0"/>
              <a:t>.</a:t>
            </a:r>
          </a:p>
          <a:p>
            <a:pPr marL="0" lvl="0" indent="0" algn="just">
              <a:buNone/>
            </a:pPr>
            <a:endParaRPr lang="he-IL" sz="2800" dirty="0" smtClean="0">
              <a:solidFill>
                <a:prstClr val="black"/>
              </a:solidFill>
            </a:endParaRPr>
          </a:p>
          <a:p>
            <a:pPr marL="0" lvl="0" indent="0" algn="just">
              <a:buNone/>
            </a:pPr>
            <a:r>
              <a:rPr lang="he-IL" sz="2800" dirty="0" smtClean="0">
                <a:solidFill>
                  <a:prstClr val="black"/>
                </a:solidFill>
              </a:rPr>
              <a:t>הוא </a:t>
            </a:r>
            <a:r>
              <a:rPr lang="he-IL" sz="2800" dirty="0">
                <a:solidFill>
                  <a:prstClr val="black"/>
                </a:solidFill>
              </a:rPr>
              <a:t>השיל מעליו את הקפוטה, לבש בגדי סטודנט קצרים</a:t>
            </a:r>
            <a:r>
              <a:rPr lang="he-IL" sz="2800" dirty="0" smtClean="0">
                <a:solidFill>
                  <a:prstClr val="black"/>
                </a:solidFill>
              </a:rPr>
              <a:t>,</a:t>
            </a:r>
          </a:p>
          <a:p>
            <a:pPr marL="0" indent="0" algn="just">
              <a:buNone/>
            </a:pPr>
            <a:r>
              <a:rPr lang="he-IL" sz="2800" b="1" dirty="0">
                <a:solidFill>
                  <a:prstClr val="black"/>
                </a:solidFill>
              </a:rPr>
              <a:t>נקלע כמו מאות אלפי בני דורו להתמודדות קשה עם חוויית המעבר לעיר הזרה והמנוכרת</a:t>
            </a:r>
            <a:r>
              <a:rPr lang="he-IL" sz="2800" b="1" dirty="0" smtClean="0">
                <a:solidFill>
                  <a:prstClr val="black"/>
                </a:solidFill>
              </a:rPr>
              <a:t>.</a:t>
            </a:r>
            <a:endParaRPr lang="he-IL" sz="2800" dirty="0" smtClean="0">
              <a:solidFill>
                <a:prstClr val="black"/>
              </a:solidFill>
            </a:endParaRPr>
          </a:p>
          <a:p>
            <a:pPr marL="0" lvl="0" indent="0" algn="just">
              <a:buNone/>
            </a:pPr>
            <a:r>
              <a:rPr lang="he-IL" sz="2800" dirty="0" smtClean="0">
                <a:solidFill>
                  <a:prstClr val="black"/>
                </a:solidFill>
              </a:rPr>
              <a:t> </a:t>
            </a:r>
            <a:endParaRPr lang="he-IL" sz="2800" dirty="0"/>
          </a:p>
          <a:p>
            <a:pPr marL="0" indent="0" algn="just">
              <a:buNone/>
            </a:pPr>
            <a:endParaRPr lang="he-IL" sz="2600" dirty="0" smtClean="0"/>
          </a:p>
          <a:p>
            <a:pPr marL="0" indent="0" algn="just">
              <a:buNone/>
            </a:pPr>
            <a:endParaRPr lang="he-IL"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01" y="2394424"/>
            <a:ext cx="5000625"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מחבר חץ ישר 4"/>
          <p:cNvCxnSpPr/>
          <p:nvPr/>
        </p:nvCxnSpPr>
        <p:spPr>
          <a:xfrm flipH="1" flipV="1">
            <a:off x="3237139" y="3984171"/>
            <a:ext cx="3526970" cy="2018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075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0"/>
            <a:ext cx="12103100" cy="605642"/>
          </a:xfrm>
        </p:spPr>
        <p:txBody>
          <a:bodyPr>
            <a:normAutofit/>
          </a:bodyPr>
          <a:lstStyle/>
          <a:p>
            <a:pPr algn="ctr"/>
            <a:r>
              <a:rPr lang="he-IL" b="1" dirty="0"/>
              <a:t>מכתב דוד בן-גוריון לשמואל </a:t>
            </a:r>
            <a:r>
              <a:rPr lang="he-IL" b="1" dirty="0" err="1"/>
              <a:t>פוכס</a:t>
            </a:r>
            <a:r>
              <a:rPr lang="he-IL" b="1" dirty="0"/>
              <a:t> </a:t>
            </a:r>
            <a:r>
              <a:rPr lang="he-IL" b="1" dirty="0" smtClean="0"/>
              <a:t>1904 - </a:t>
            </a:r>
            <a:r>
              <a:rPr lang="he-IL" b="1" dirty="0"/>
              <a:t>זמן קצר לאחר שהגיע </a:t>
            </a:r>
            <a:r>
              <a:rPr lang="he-IL" b="1" dirty="0" err="1"/>
              <a:t>לורשה</a:t>
            </a:r>
            <a:endParaRPr lang="he-IL" b="1" dirty="0"/>
          </a:p>
        </p:txBody>
      </p:sp>
      <p:pic>
        <p:nvPicPr>
          <p:cNvPr id="4" name="תמונה 3"/>
          <p:cNvPicPr>
            <a:picLocks noChangeAspect="1"/>
          </p:cNvPicPr>
          <p:nvPr/>
        </p:nvPicPr>
        <p:blipFill rotWithShape="1">
          <a:blip r:embed="rId2"/>
          <a:srcRect l="3785" t="4540" r="8033" b="2519"/>
          <a:stretch/>
        </p:blipFill>
        <p:spPr>
          <a:xfrm>
            <a:off x="6238221" y="1440828"/>
            <a:ext cx="5453485" cy="3022413"/>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54" y="988819"/>
            <a:ext cx="5866411" cy="51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83101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55155" y="0"/>
            <a:ext cx="9055100" cy="476672"/>
          </a:xfrm>
        </p:spPr>
        <p:txBody>
          <a:bodyPr>
            <a:normAutofit fontScale="90000"/>
          </a:bodyPr>
          <a:lstStyle/>
          <a:p>
            <a:pPr algn="ctr"/>
            <a:r>
              <a:rPr lang="he-IL" b="1" dirty="0" smtClean="0"/>
              <a:t>מכתבו של דוד גרין למנחם אוסישקין </a:t>
            </a:r>
            <a:r>
              <a:rPr lang="he-IL" b="1" dirty="0"/>
              <a:t>1905, הופעת החיידק הפוליטי</a:t>
            </a:r>
            <a:endParaRPr lang="he-IL" dirty="0"/>
          </a:p>
        </p:txBody>
      </p:sp>
      <p:pic>
        <p:nvPicPr>
          <p:cNvPr id="4" name="מציין מיקום תוכן 3"/>
          <p:cNvPicPr>
            <a:picLocks noGrp="1" noChangeAspect="1"/>
          </p:cNvPicPr>
          <p:nvPr>
            <p:ph sz="quarter" idx="1"/>
          </p:nvPr>
        </p:nvPicPr>
        <p:blipFill rotWithShape="1">
          <a:blip r:embed="rId2"/>
          <a:srcRect l="4759" r="6394"/>
          <a:stretch/>
        </p:blipFill>
        <p:spPr>
          <a:xfrm>
            <a:off x="5866639" y="529851"/>
            <a:ext cx="5849258" cy="4507362"/>
          </a:xfrm>
          <a:prstGeom prst="rect">
            <a:avLst/>
          </a:prstGeom>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68" r="7183"/>
          <a:stretch/>
        </p:blipFill>
        <p:spPr bwMode="auto">
          <a:xfrm>
            <a:off x="5982640" y="4661735"/>
            <a:ext cx="5472000" cy="2041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מלבן 2"/>
          <p:cNvSpPr/>
          <p:nvPr/>
        </p:nvSpPr>
        <p:spPr>
          <a:xfrm>
            <a:off x="-106878" y="1659913"/>
            <a:ext cx="5498275" cy="2754600"/>
          </a:xfrm>
          <a:prstGeom prst="rect">
            <a:avLst/>
          </a:prstGeom>
        </p:spPr>
        <p:txBody>
          <a:bodyPr wrap="square">
            <a:spAutoFit/>
          </a:bodyPr>
          <a:lstStyle/>
          <a:p>
            <a:pPr marL="274320" lvl="0" indent="-274320" algn="just">
              <a:spcBef>
                <a:spcPts val="600"/>
              </a:spcBef>
              <a:buClr>
                <a:srgbClr val="0F6FC6"/>
              </a:buClr>
              <a:buSzPct val="70000"/>
              <a:buFont typeface="Wingdings"/>
              <a:buChar char=""/>
            </a:pPr>
            <a:r>
              <a:rPr lang="he-IL" sz="2400" dirty="0" smtClean="0">
                <a:solidFill>
                  <a:prstClr val="black"/>
                </a:solidFill>
              </a:rPr>
              <a:t>ב-1905 הצטרף ל</a:t>
            </a:r>
            <a:r>
              <a:rPr lang="he-IL" sz="2400" b="1" dirty="0" smtClean="0">
                <a:solidFill>
                  <a:prstClr val="black"/>
                </a:solidFill>
              </a:rPr>
              <a:t>מפלגת </a:t>
            </a:r>
            <a:r>
              <a:rPr lang="he-IL" sz="2400" b="1" dirty="0">
                <a:solidFill>
                  <a:prstClr val="black"/>
                </a:solidFill>
              </a:rPr>
              <a:t>פועלי </a:t>
            </a:r>
            <a:r>
              <a:rPr lang="he-IL" sz="2400" b="1" dirty="0" smtClean="0">
                <a:solidFill>
                  <a:prstClr val="black"/>
                </a:solidFill>
              </a:rPr>
              <a:t>ציון.          לפתע </a:t>
            </a:r>
            <a:r>
              <a:rPr lang="he-IL" sz="2400" b="1" dirty="0">
                <a:solidFill>
                  <a:prstClr val="black"/>
                </a:solidFill>
              </a:rPr>
              <a:t>קיבלו החיים כיוון ותוכן. </a:t>
            </a:r>
            <a:r>
              <a:rPr lang="he-IL" sz="2400" dirty="0">
                <a:solidFill>
                  <a:prstClr val="black"/>
                </a:solidFill>
              </a:rPr>
              <a:t>הוא השתתף בישיבות, נסע והפיץ חומרי </a:t>
            </a:r>
            <a:r>
              <a:rPr lang="he-IL" sz="2400" dirty="0" smtClean="0">
                <a:solidFill>
                  <a:prstClr val="black"/>
                </a:solidFill>
              </a:rPr>
              <a:t>תעמולה.</a:t>
            </a:r>
            <a:endParaRPr lang="he-IL" sz="2400" dirty="0">
              <a:solidFill>
                <a:prstClr val="black"/>
              </a:solidFill>
            </a:endParaRPr>
          </a:p>
          <a:p>
            <a:pPr marL="274320" lvl="0" indent="-274320" algn="just">
              <a:spcBef>
                <a:spcPts val="600"/>
              </a:spcBef>
              <a:buClr>
                <a:srgbClr val="0F6FC6"/>
              </a:buClr>
              <a:buSzPct val="70000"/>
              <a:buFont typeface="Wingdings"/>
              <a:buChar char=""/>
            </a:pPr>
            <a:r>
              <a:rPr lang="he-IL" sz="2400" dirty="0">
                <a:solidFill>
                  <a:prstClr val="black"/>
                </a:solidFill>
                <a:latin typeface="David" panose="020E0502060401010101" pitchFamily="34" charset="-79"/>
                <a:cs typeface="David" panose="020E0502060401010101" pitchFamily="34" charset="-79"/>
              </a:rPr>
              <a:t>נראה שהמרץ של גרין, שיהיה בעתיד לשם דבר, היה רדום ולא מנוצל עד שהוא גילה את הפעילות </a:t>
            </a:r>
            <a:r>
              <a:rPr lang="he-IL" sz="2400" b="1" dirty="0">
                <a:solidFill>
                  <a:prstClr val="black"/>
                </a:solidFill>
                <a:latin typeface="David" panose="020E0502060401010101" pitchFamily="34" charset="-79"/>
                <a:cs typeface="David" panose="020E0502060401010101" pitchFamily="34" charset="-79"/>
              </a:rPr>
              <a:t>הפוליטית. הוא מצא את דרכו בחיים. מעתה זה יהיה הנתיב המועדף עליו.</a:t>
            </a:r>
          </a:p>
        </p:txBody>
      </p:sp>
    </p:spTree>
    <p:extLst>
      <p:ext uri="{BB962C8B-B14F-4D97-AF65-F5344CB8AC3E}">
        <p14:creationId xmlns:p14="http://schemas.microsoft.com/office/powerpoint/2010/main" val="30051200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147638"/>
            <a:ext cx="9956800" cy="550862"/>
          </a:xfrm>
        </p:spPr>
        <p:txBody>
          <a:bodyPr/>
          <a:lstStyle/>
          <a:p>
            <a:r>
              <a:rPr lang="he-IL" b="1" dirty="0"/>
              <a:t>איש העלייה השנייה, פעיל ומשפיע אבל לא מהבולטים בין מעצביה</a:t>
            </a:r>
            <a:endParaRPr lang="he-IL" dirty="0"/>
          </a:p>
        </p:txBody>
      </p:sp>
      <p:sp>
        <p:nvSpPr>
          <p:cNvPr id="3" name="מציין מיקום תוכן 2"/>
          <p:cNvSpPr>
            <a:spLocks noGrp="1"/>
          </p:cNvSpPr>
          <p:nvPr>
            <p:ph sz="quarter" idx="1"/>
          </p:nvPr>
        </p:nvSpPr>
        <p:spPr>
          <a:xfrm>
            <a:off x="279399" y="819397"/>
            <a:ext cx="11702804" cy="6038603"/>
          </a:xfrm>
        </p:spPr>
        <p:txBody>
          <a:bodyPr>
            <a:normAutofit/>
          </a:bodyPr>
          <a:lstStyle/>
          <a:p>
            <a:pPr algn="just"/>
            <a:r>
              <a:rPr lang="he-IL" altLang="he-IL" dirty="0" smtClean="0">
                <a:latin typeface="David" panose="020E0502060401010101" pitchFamily="34" charset="-79"/>
                <a:cs typeface="David" panose="020E0502060401010101" pitchFamily="34" charset="-79"/>
              </a:rPr>
              <a:t>ב-1906 עלה ארצה, עבד תחילה בעבודות </a:t>
            </a:r>
            <a:r>
              <a:rPr lang="he-IL" altLang="he-IL" dirty="0">
                <a:latin typeface="David" panose="020E0502060401010101" pitchFamily="34" charset="-79"/>
                <a:cs typeface="David" panose="020E0502060401010101" pitchFamily="34" charset="-79"/>
              </a:rPr>
              <a:t>חקלאיות בפתח תקווה, כפר סבא </a:t>
            </a:r>
            <a:r>
              <a:rPr lang="he-IL" altLang="he-IL" dirty="0" err="1">
                <a:latin typeface="David" panose="020E0502060401010101" pitchFamily="34" charset="-79"/>
                <a:cs typeface="David" panose="020E0502060401010101" pitchFamily="34" charset="-79"/>
              </a:rPr>
              <a:t>וס'ג'רה</a:t>
            </a:r>
            <a:r>
              <a:rPr lang="he-IL" altLang="he-IL" dirty="0">
                <a:latin typeface="David" panose="020E0502060401010101" pitchFamily="34" charset="-79"/>
                <a:cs typeface="David" panose="020E0502060401010101" pitchFamily="34" charset="-79"/>
              </a:rPr>
              <a:t> וכן ביקב  של </a:t>
            </a:r>
            <a:r>
              <a:rPr lang="he-IL" altLang="he-IL" dirty="0" smtClean="0">
                <a:latin typeface="David" panose="020E0502060401010101" pitchFamily="34" charset="-79"/>
                <a:cs typeface="David" panose="020E0502060401010101" pitchFamily="34" charset="-79"/>
              </a:rPr>
              <a:t>ראשון-לציון. </a:t>
            </a:r>
            <a:r>
              <a:rPr lang="he-IL" altLang="he-IL" dirty="0" smtClean="0">
                <a:solidFill>
                  <a:srgbClr val="000000"/>
                </a:solidFill>
                <a:latin typeface="David" panose="020E0502060401010101" pitchFamily="34" charset="-79"/>
                <a:cs typeface="David" panose="020E0502060401010101" pitchFamily="34" charset="-79"/>
              </a:rPr>
              <a:t>על </a:t>
            </a:r>
            <a:r>
              <a:rPr lang="he-IL" altLang="he-IL" dirty="0">
                <a:solidFill>
                  <a:srgbClr val="000000"/>
                </a:solidFill>
                <a:latin typeface="David" panose="020E0502060401010101" pitchFamily="34" charset="-79"/>
                <a:cs typeface="David" panose="020E0502060401010101" pitchFamily="34" charset="-79"/>
              </a:rPr>
              <a:t>התקופה בה חי בסג'רה אמר דוד בן-גוריון שהיו אלה הימים היפים ביותר </a:t>
            </a:r>
            <a:r>
              <a:rPr lang="he-IL" altLang="he-IL" dirty="0" smtClean="0">
                <a:solidFill>
                  <a:srgbClr val="000000"/>
                </a:solidFill>
                <a:latin typeface="David" panose="020E0502060401010101" pitchFamily="34" charset="-79"/>
                <a:cs typeface="David" panose="020E0502060401010101" pitchFamily="34" charset="-79"/>
              </a:rPr>
              <a:t>בחייו.</a:t>
            </a:r>
          </a:p>
          <a:p>
            <a:pPr algn="just"/>
            <a:r>
              <a:rPr lang="he-IL" altLang="he-IL" b="1" dirty="0" smtClean="0">
                <a:solidFill>
                  <a:srgbClr val="000000"/>
                </a:solidFill>
                <a:latin typeface="David" panose="020E0502060401010101" pitchFamily="34" charset="-79"/>
                <a:cs typeface="David" panose="020E0502060401010101" pitchFamily="34" charset="-79"/>
              </a:rPr>
              <a:t>לא התקבל לארגון 'השומר' ולימים פיתח התנגדות נחושה אל מול כל ניסיון  להקים </a:t>
            </a:r>
            <a:r>
              <a:rPr lang="he-IL" altLang="he-IL" b="1" dirty="0" err="1" smtClean="0">
                <a:solidFill>
                  <a:srgbClr val="000000"/>
                </a:solidFill>
                <a:latin typeface="David" panose="020E0502060401010101" pitchFamily="34" charset="-79"/>
                <a:cs typeface="David" panose="020E0502060401010101" pitchFamily="34" charset="-79"/>
              </a:rPr>
              <a:t>מליציה</a:t>
            </a:r>
            <a:r>
              <a:rPr lang="he-IL" altLang="he-IL" b="1" dirty="0" smtClean="0">
                <a:solidFill>
                  <a:srgbClr val="000000"/>
                </a:solidFill>
                <a:latin typeface="David" panose="020E0502060401010101" pitchFamily="34" charset="-79"/>
                <a:cs typeface="David" panose="020E0502060401010101" pitchFamily="34" charset="-79"/>
              </a:rPr>
              <a:t> ללא מרות פוליטית.</a:t>
            </a:r>
          </a:p>
          <a:p>
            <a:pPr algn="just"/>
            <a:r>
              <a:rPr lang="he-IL" altLang="he-IL" dirty="0" smtClean="0">
                <a:solidFill>
                  <a:srgbClr val="000000"/>
                </a:solidFill>
                <a:latin typeface="David" panose="020E0502060401010101" pitchFamily="34" charset="-79"/>
                <a:cs typeface="David" panose="020E0502060401010101" pitchFamily="34" charset="-79"/>
              </a:rPr>
              <a:t>מסג'רה </a:t>
            </a:r>
            <a:r>
              <a:rPr lang="he-IL" altLang="he-IL" dirty="0">
                <a:solidFill>
                  <a:srgbClr val="000000"/>
                </a:solidFill>
                <a:latin typeface="David" panose="020E0502060401010101" pitchFamily="34" charset="-79"/>
                <a:cs typeface="David" panose="020E0502060401010101" pitchFamily="34" charset="-79"/>
              </a:rPr>
              <a:t>עבר </a:t>
            </a:r>
            <a:r>
              <a:rPr lang="he-IL" altLang="he-IL" dirty="0" smtClean="0">
                <a:solidFill>
                  <a:srgbClr val="000000"/>
                </a:solidFill>
                <a:latin typeface="David" panose="020E0502060401010101" pitchFamily="34" charset="-79"/>
                <a:cs typeface="David" panose="020E0502060401010101" pitchFamily="34" charset="-79"/>
              </a:rPr>
              <a:t>לירושלים </a:t>
            </a:r>
            <a:r>
              <a:rPr lang="he-IL" altLang="he-IL" dirty="0">
                <a:solidFill>
                  <a:srgbClr val="000000"/>
                </a:solidFill>
                <a:latin typeface="David" panose="020E0502060401010101" pitchFamily="34" charset="-79"/>
                <a:cs typeface="David" panose="020E0502060401010101" pitchFamily="34" charset="-79"/>
              </a:rPr>
              <a:t>כדי לכתוב בשבועון 'האחדות</a:t>
            </a:r>
            <a:r>
              <a:rPr lang="he-IL" altLang="he-IL" dirty="0" smtClean="0">
                <a:solidFill>
                  <a:srgbClr val="000000"/>
                </a:solidFill>
                <a:latin typeface="David" panose="020E0502060401010101" pitchFamily="34" charset="-79"/>
                <a:cs typeface="David" panose="020E0502060401010101" pitchFamily="34" charset="-79"/>
              </a:rPr>
              <a:t>'.</a:t>
            </a:r>
          </a:p>
          <a:p>
            <a:pPr marL="0" indent="0" algn="just">
              <a:buNone/>
            </a:pPr>
            <a:r>
              <a:rPr lang="he-IL" altLang="he-IL" dirty="0" smtClean="0">
                <a:solidFill>
                  <a:srgbClr val="000000"/>
                </a:solidFill>
                <a:latin typeface="David" panose="020E0502060401010101" pitchFamily="34" charset="-79"/>
                <a:cs typeface="David" panose="020E0502060401010101" pitchFamily="34" charset="-79"/>
              </a:rPr>
              <a:t>על </a:t>
            </a:r>
            <a:r>
              <a:rPr lang="he-IL" altLang="he-IL" dirty="0">
                <a:solidFill>
                  <a:srgbClr val="000000"/>
                </a:solidFill>
                <a:latin typeface="David" panose="020E0502060401010101" pitchFamily="34" charset="-79"/>
                <a:cs typeface="David" panose="020E0502060401010101" pitchFamily="34" charset="-79"/>
              </a:rPr>
              <a:t>מאמריו </a:t>
            </a:r>
            <a:r>
              <a:rPr lang="he-IL" altLang="he-IL" dirty="0" smtClean="0">
                <a:solidFill>
                  <a:srgbClr val="000000"/>
                </a:solidFill>
                <a:latin typeface="David" panose="020E0502060401010101" pitchFamily="34" charset="-79"/>
                <a:cs typeface="David" panose="020E0502060401010101" pitchFamily="34" charset="-79"/>
              </a:rPr>
              <a:t>חתם </a:t>
            </a:r>
            <a:r>
              <a:rPr lang="he-IL" altLang="he-IL" dirty="0">
                <a:solidFill>
                  <a:srgbClr val="000000"/>
                </a:solidFill>
                <a:latin typeface="David" panose="020E0502060401010101" pitchFamily="34" charset="-79"/>
                <a:cs typeface="David" panose="020E0502060401010101" pitchFamily="34" charset="-79"/>
              </a:rPr>
              <a:t>בשם משפחה עברי: </a:t>
            </a:r>
            <a:r>
              <a:rPr lang="he-IL" altLang="he-IL" dirty="0" smtClean="0">
                <a:solidFill>
                  <a:srgbClr val="000000"/>
                </a:solidFill>
                <a:latin typeface="David" panose="020E0502060401010101" pitchFamily="34" charset="-79"/>
                <a:cs typeface="David" panose="020E0502060401010101" pitchFamily="34" charset="-79"/>
              </a:rPr>
              <a:t>'בן-גוריון</a:t>
            </a:r>
            <a:r>
              <a:rPr lang="he-IL" altLang="he-IL" dirty="0">
                <a:solidFill>
                  <a:srgbClr val="000000"/>
                </a:solidFill>
                <a:latin typeface="David" panose="020E0502060401010101" pitchFamily="34" charset="-79"/>
                <a:cs typeface="David" panose="020E0502060401010101" pitchFamily="34" charset="-79"/>
              </a:rPr>
              <a:t>' </a:t>
            </a:r>
            <a:endParaRPr lang="he-IL" altLang="he-IL" dirty="0" smtClean="0">
              <a:solidFill>
                <a:srgbClr val="000000"/>
              </a:solidFill>
              <a:latin typeface="David" panose="020E0502060401010101" pitchFamily="34" charset="-79"/>
              <a:cs typeface="David" panose="020E0502060401010101" pitchFamily="34" charset="-79"/>
            </a:endParaRPr>
          </a:p>
          <a:p>
            <a:pPr marL="0" indent="0" algn="just">
              <a:buNone/>
            </a:pPr>
            <a:r>
              <a:rPr lang="he-IL" altLang="he-IL" dirty="0" smtClean="0">
                <a:solidFill>
                  <a:srgbClr val="000000"/>
                </a:solidFill>
                <a:latin typeface="David" panose="020E0502060401010101" pitchFamily="34" charset="-79"/>
                <a:cs typeface="David" panose="020E0502060401010101" pitchFamily="34" charset="-79"/>
              </a:rPr>
              <a:t>במקום </a:t>
            </a:r>
            <a:r>
              <a:rPr lang="he-IL" altLang="he-IL" dirty="0">
                <a:solidFill>
                  <a:srgbClr val="000000"/>
                </a:solidFill>
                <a:latin typeface="David" panose="020E0502060401010101" pitchFamily="34" charset="-79"/>
                <a:cs typeface="David" panose="020E0502060401010101" pitchFamily="34" charset="-79"/>
              </a:rPr>
              <a:t>השם הלועזי - 'גרין' </a:t>
            </a:r>
            <a:r>
              <a:rPr lang="he-IL" altLang="he-IL" dirty="0" smtClean="0">
                <a:solidFill>
                  <a:srgbClr val="000000"/>
                </a:solidFill>
                <a:latin typeface="David" panose="020E0502060401010101" pitchFamily="34" charset="-79"/>
                <a:cs typeface="David" panose="020E0502060401010101" pitchFamily="34" charset="-79"/>
              </a:rPr>
              <a:t>וזה </a:t>
            </a:r>
            <a:r>
              <a:rPr lang="he-IL" altLang="he-IL" dirty="0">
                <a:solidFill>
                  <a:srgbClr val="000000"/>
                </a:solidFill>
                <a:latin typeface="David" panose="020E0502060401010101" pitchFamily="34" charset="-79"/>
                <a:cs typeface="David" panose="020E0502060401010101" pitchFamily="34" charset="-79"/>
              </a:rPr>
              <a:t>הפך לשמו הרשמי. </a:t>
            </a:r>
            <a:endParaRPr lang="he-IL" altLang="he-IL" dirty="0" smtClean="0">
              <a:solidFill>
                <a:srgbClr val="000000"/>
              </a:solidFill>
              <a:latin typeface="David" panose="020E0502060401010101" pitchFamily="34" charset="-79"/>
              <a:cs typeface="David" panose="020E0502060401010101" pitchFamily="34" charset="-79"/>
            </a:endParaRPr>
          </a:p>
          <a:p>
            <a:pPr marL="0" indent="0" algn="just">
              <a:buNone/>
            </a:pPr>
            <a:endParaRPr lang="he-IL" altLang="he-IL" b="1" dirty="0">
              <a:latin typeface="David" panose="020E0502060401010101" pitchFamily="34" charset="-79"/>
              <a:cs typeface="David" panose="020E0502060401010101" pitchFamily="34" charset="-79"/>
            </a:endParaRPr>
          </a:p>
          <a:p>
            <a:pPr marL="0" indent="0" algn="just">
              <a:buNone/>
            </a:pPr>
            <a:endParaRPr lang="he-IL" altLang="he-IL" b="1" dirty="0" smtClean="0">
              <a:solidFill>
                <a:srgbClr val="000000"/>
              </a:solidFill>
              <a:latin typeface="David" panose="020E0502060401010101" pitchFamily="34" charset="-79"/>
              <a:cs typeface="David" panose="020E0502060401010101" pitchFamily="34" charset="-79"/>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9" y="2838203"/>
            <a:ext cx="5511053" cy="350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414" y="4132613"/>
            <a:ext cx="3413204" cy="215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5439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quarter" idx="1"/>
          </p:nvPr>
        </p:nvSpPr>
        <p:spPr>
          <a:xfrm>
            <a:off x="1013361" y="-154378"/>
            <a:ext cx="9956800" cy="6509578"/>
          </a:xfrm>
        </p:spPr>
        <p:txBody>
          <a:bodyPr>
            <a:normAutofit/>
          </a:bodyPr>
          <a:lstStyle/>
          <a:p>
            <a:pPr marL="0" indent="0" algn="ctr">
              <a:buNone/>
            </a:pPr>
            <a:r>
              <a:rPr lang="he-IL" sz="5400" b="1" cap="small" dirty="0">
                <a:solidFill>
                  <a:schemeClr val="tx2"/>
                </a:solidFill>
                <a:latin typeface="+mj-lt"/>
                <a:ea typeface="+mj-ea"/>
                <a:cs typeface="+mj-cs"/>
              </a:rPr>
              <a:t>חלק </a:t>
            </a:r>
            <a:r>
              <a:rPr lang="he-IL" sz="5400" b="1" cap="small" dirty="0" smtClean="0">
                <a:solidFill>
                  <a:schemeClr val="tx2"/>
                </a:solidFill>
                <a:latin typeface="+mj-lt"/>
                <a:ea typeface="+mj-ea"/>
                <a:cs typeface="+mj-cs"/>
              </a:rPr>
              <a:t>שני:</a:t>
            </a:r>
            <a:endParaRPr lang="he-IL" sz="5400" b="1" cap="small" dirty="0">
              <a:solidFill>
                <a:schemeClr val="tx2"/>
              </a:solidFill>
              <a:latin typeface="+mj-lt"/>
              <a:ea typeface="+mj-ea"/>
              <a:cs typeface="+mj-cs"/>
            </a:endParaRPr>
          </a:p>
          <a:p>
            <a:pPr marL="0" indent="0" algn="ctr">
              <a:buNone/>
            </a:pPr>
            <a:r>
              <a:rPr lang="he-IL" sz="5400" b="1" cap="small" dirty="0" smtClean="0">
                <a:solidFill>
                  <a:schemeClr val="tx2"/>
                </a:solidFill>
                <a:latin typeface="+mj-lt"/>
                <a:ea typeface="+mj-ea"/>
                <a:cs typeface="+mj-cs"/>
              </a:rPr>
              <a:t>מסלולים נפגשים</a:t>
            </a:r>
          </a:p>
          <a:p>
            <a:pPr marL="0" indent="0" algn="ctr">
              <a:buNone/>
            </a:pPr>
            <a:r>
              <a:rPr lang="he-IL" sz="5400" b="1" cap="small" dirty="0" smtClean="0">
                <a:solidFill>
                  <a:schemeClr val="tx2"/>
                </a:solidFill>
                <a:latin typeface="+mj-lt"/>
                <a:ea typeface="+mj-ea"/>
                <a:cs typeface="+mj-cs"/>
              </a:rPr>
              <a:t>וראשיתו של ניגוד</a:t>
            </a:r>
          </a:p>
          <a:p>
            <a:pPr marL="0" indent="0" algn="ctr">
              <a:buNone/>
            </a:pPr>
            <a:r>
              <a:rPr lang="he-IL" sz="5400" b="1" cap="small" dirty="0" smtClean="0">
                <a:solidFill>
                  <a:schemeClr val="tx2"/>
                </a:solidFill>
                <a:latin typeface="+mj-lt"/>
                <a:ea typeface="+mj-ea"/>
                <a:cs typeface="+mj-cs"/>
              </a:rPr>
              <a:t>בין 'ציונות מדינית' ל'ציונות מעשית'</a:t>
            </a:r>
          </a:p>
          <a:p>
            <a:pPr marL="0" indent="0" algn="ctr">
              <a:buNone/>
            </a:pPr>
            <a:r>
              <a:rPr lang="he-IL" sz="5400" b="1" cap="small" dirty="0" smtClean="0">
                <a:solidFill>
                  <a:schemeClr val="tx2"/>
                </a:solidFill>
                <a:latin typeface="+mj-lt"/>
                <a:ea typeface="+mj-ea"/>
                <a:cs typeface="+mj-cs"/>
              </a:rPr>
              <a:t>ממלחמת העולם ליריבות פוליטית</a:t>
            </a:r>
            <a:endParaRPr lang="he-IL" sz="5400" b="1" cap="small" dirty="0">
              <a:solidFill>
                <a:schemeClr val="tx2"/>
              </a:solidFill>
              <a:latin typeface="+mj-lt"/>
              <a:ea typeface="+mj-ea"/>
              <a:cs typeface="+mj-cs"/>
            </a:endParaRPr>
          </a:p>
        </p:txBody>
      </p:sp>
    </p:spTree>
    <p:extLst>
      <p:ext uri="{BB962C8B-B14F-4D97-AF65-F5344CB8AC3E}">
        <p14:creationId xmlns:p14="http://schemas.microsoft.com/office/powerpoint/2010/main" val="1447043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5217" y="-125413"/>
            <a:ext cx="3309999" cy="149444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3439" y="70154"/>
            <a:ext cx="4608512"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420" y="1441827"/>
            <a:ext cx="6135159" cy="420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מלבן 1"/>
          <p:cNvSpPr/>
          <p:nvPr/>
        </p:nvSpPr>
        <p:spPr>
          <a:xfrm>
            <a:off x="9777241" y="3755974"/>
            <a:ext cx="2352165" cy="1592359"/>
          </a:xfrm>
          <a:prstGeom prst="rect">
            <a:avLst/>
          </a:prstGeom>
        </p:spPr>
        <p:txBody>
          <a:bodyPr wrap="square">
            <a:spAutoFit/>
          </a:bodyPr>
          <a:lstStyle/>
          <a:p>
            <a:pPr lvl="0" algn="just">
              <a:lnSpc>
                <a:spcPct val="95000"/>
              </a:lnSpc>
            </a:pPr>
            <a:r>
              <a:rPr lang="he-IL" altLang="he-IL" sz="1710" dirty="0">
                <a:solidFill>
                  <a:srgbClr val="000000"/>
                </a:solidFill>
                <a:latin typeface="Arial" panose="020B0604020202020204" pitchFamily="34" charset="0"/>
                <a:cs typeface="Arial" panose="020B0604020202020204" pitchFamily="34" charset="0"/>
              </a:rPr>
              <a:t>דוד בן-גוריון ויצחק בן-צבי יצאו לארצות הברית ופעלו שם. תוך כדי פעילות זו, פגש בן-גוריון בעיר ניו יורק את פולה </a:t>
            </a:r>
            <a:r>
              <a:rPr lang="he-IL" altLang="he-IL" sz="1710" dirty="0" err="1">
                <a:solidFill>
                  <a:srgbClr val="000000"/>
                </a:solidFill>
                <a:latin typeface="Arial" panose="020B0604020202020204" pitchFamily="34" charset="0"/>
                <a:cs typeface="Arial" panose="020B0604020202020204" pitchFamily="34" charset="0"/>
              </a:rPr>
              <a:t>מונבז</a:t>
            </a:r>
            <a:r>
              <a:rPr lang="he-IL" altLang="he-IL" sz="1710" dirty="0">
                <a:solidFill>
                  <a:srgbClr val="000000"/>
                </a:solidFill>
                <a:latin typeface="Arial" panose="020B0604020202020204" pitchFamily="34" charset="0"/>
                <a:cs typeface="Arial" panose="020B0604020202020204" pitchFamily="34" charset="0"/>
              </a:rPr>
              <a:t> ונשא אותה לאישה.</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159" y="2713475"/>
            <a:ext cx="4412515" cy="4183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מלבן 2"/>
          <p:cNvSpPr/>
          <p:nvPr/>
        </p:nvSpPr>
        <p:spPr>
          <a:xfrm>
            <a:off x="-95003" y="3371"/>
            <a:ext cx="5882062" cy="2492990"/>
          </a:xfrm>
          <a:prstGeom prst="rect">
            <a:avLst/>
          </a:prstGeom>
        </p:spPr>
        <p:txBody>
          <a:bodyPr wrap="square">
            <a:spAutoFit/>
          </a:bodyPr>
          <a:lstStyle/>
          <a:p>
            <a:pPr lvl="0" algn="ctr"/>
            <a:r>
              <a:rPr lang="he-IL" sz="2600" b="1" cap="small" dirty="0">
                <a:solidFill>
                  <a:srgbClr val="04617B"/>
                </a:solidFill>
              </a:rPr>
              <a:t>מפגש ראשון בין השניים, </a:t>
            </a:r>
          </a:p>
          <a:p>
            <a:pPr lvl="0" algn="ctr"/>
            <a:r>
              <a:rPr lang="he-IL" sz="2600" b="1" cap="small" dirty="0">
                <a:solidFill>
                  <a:srgbClr val="04617B"/>
                </a:solidFill>
              </a:rPr>
              <a:t>אלכסנדריה 1915,</a:t>
            </a:r>
          </a:p>
          <a:p>
            <a:pPr lvl="0" algn="ctr"/>
            <a:r>
              <a:rPr lang="he-IL" sz="2600" b="1" cap="small" dirty="0">
                <a:solidFill>
                  <a:srgbClr val="04617B"/>
                </a:solidFill>
              </a:rPr>
              <a:t>מפגש שני בגדודים העבריים.</a:t>
            </a:r>
          </a:p>
          <a:p>
            <a:pPr lvl="0" algn="ctr"/>
            <a:r>
              <a:rPr lang="he-IL" sz="2600" b="1" cap="small" dirty="0">
                <a:solidFill>
                  <a:srgbClr val="04617B"/>
                </a:solidFill>
              </a:rPr>
              <a:t>ז'בוטינסקי הבכיר </a:t>
            </a:r>
            <a:r>
              <a:rPr lang="he-IL" sz="2600" b="1" cap="small" dirty="0" err="1">
                <a:solidFill>
                  <a:srgbClr val="04617B"/>
                </a:solidFill>
              </a:rPr>
              <a:t>מביניהם</a:t>
            </a:r>
            <a:r>
              <a:rPr lang="he-IL" sz="2600" b="1" cap="small" dirty="0">
                <a:solidFill>
                  <a:srgbClr val="04617B"/>
                </a:solidFill>
              </a:rPr>
              <a:t>, נוטה לחפש קשר מדיני עם הבריטים</a:t>
            </a:r>
          </a:p>
          <a:p>
            <a:pPr lvl="0" algn="ctr"/>
            <a:r>
              <a:rPr lang="he-IL" sz="2600" b="1" cap="small" dirty="0">
                <a:solidFill>
                  <a:srgbClr val="04617B"/>
                </a:solidFill>
              </a:rPr>
              <a:t>בן-גוריון באוהל עם שותפיו למפלגות הפועלים</a:t>
            </a:r>
            <a:endParaRPr lang="he-IL" sz="2600" dirty="0">
              <a:solidFill>
                <a:prstClr val="black"/>
              </a:solidFill>
            </a:endParaRPr>
          </a:p>
        </p:txBody>
      </p:sp>
    </p:spTree>
    <p:extLst>
      <p:ext uri="{BB962C8B-B14F-4D97-AF65-F5344CB8AC3E}">
        <p14:creationId xmlns:p14="http://schemas.microsoft.com/office/powerpoint/2010/main" val="19313437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03800" y="115889"/>
            <a:ext cx="6707640" cy="720725"/>
          </a:xfrm>
        </p:spPr>
        <p:txBody>
          <a:bodyPr>
            <a:normAutofit/>
          </a:bodyPr>
          <a:lstStyle/>
          <a:p>
            <a:pPr>
              <a:defRPr/>
            </a:pPr>
            <a:r>
              <a:rPr lang="he-IL" b="1" dirty="0" smtClean="0"/>
              <a:t>מפגש שלישי: תפיסות מנוגדות בפרשת תל-חי</a:t>
            </a:r>
            <a:endParaRPr lang="he-IL" b="1" dirty="0"/>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5076"/>
            <a:ext cx="7278749" cy="3250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l="8278" t="10865" r="11730" b="5490"/>
          <a:stretch/>
        </p:blipFill>
        <p:spPr bwMode="auto">
          <a:xfrm>
            <a:off x="6972592" y="0"/>
            <a:ext cx="5004000" cy="39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מלבן 3"/>
          <p:cNvSpPr/>
          <p:nvPr/>
        </p:nvSpPr>
        <p:spPr>
          <a:xfrm>
            <a:off x="203799" y="1033153"/>
            <a:ext cx="5116347" cy="1938992"/>
          </a:xfrm>
          <a:prstGeom prst="rect">
            <a:avLst/>
          </a:prstGeom>
        </p:spPr>
        <p:txBody>
          <a:bodyPr wrap="square">
            <a:spAutoFit/>
          </a:bodyPr>
          <a:lstStyle/>
          <a:p>
            <a:r>
              <a:rPr lang="he-IL" sz="2400" dirty="0" smtClean="0">
                <a:solidFill>
                  <a:prstClr val="black"/>
                </a:solidFill>
              </a:rPr>
              <a:t>ז'בוטינסקי הקצין ובעל המעמד.</a:t>
            </a:r>
          </a:p>
          <a:p>
            <a:r>
              <a:rPr lang="he-IL" sz="2400" dirty="0" smtClean="0">
                <a:solidFill>
                  <a:prstClr val="black"/>
                </a:solidFill>
              </a:rPr>
              <a:t>מה יכולת פעולתה העצמית של הציונות?</a:t>
            </a:r>
          </a:p>
          <a:p>
            <a:r>
              <a:rPr lang="he-IL" sz="2400" dirty="0" smtClean="0">
                <a:solidFill>
                  <a:prstClr val="black"/>
                </a:solidFill>
              </a:rPr>
              <a:t>מה תפקידה של בריטניה בהגשמת הציונות?</a:t>
            </a:r>
          </a:p>
          <a:p>
            <a:r>
              <a:rPr lang="he-IL" sz="2400" dirty="0" smtClean="0">
                <a:solidFill>
                  <a:prstClr val="black"/>
                </a:solidFill>
              </a:rPr>
              <a:t>מה ערכו של יישוב יהודי חקלאי?</a:t>
            </a:r>
          </a:p>
          <a:p>
            <a:r>
              <a:rPr lang="he-IL" sz="2400" dirty="0" smtClean="0">
                <a:solidFill>
                  <a:prstClr val="black"/>
                </a:solidFill>
              </a:rPr>
              <a:t>כיצד ניתן לייצר הגנה אפקטיבית?</a:t>
            </a:r>
            <a:endParaRPr lang="he-IL" dirty="0"/>
          </a:p>
        </p:txBody>
      </p:sp>
    </p:spTree>
    <p:extLst>
      <p:ext uri="{BB962C8B-B14F-4D97-AF65-F5344CB8AC3E}">
        <p14:creationId xmlns:p14="http://schemas.microsoft.com/office/powerpoint/2010/main" val="913494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115888"/>
            <a:ext cx="11582400" cy="576262"/>
          </a:xfrm>
        </p:spPr>
        <p:txBody>
          <a:bodyPr>
            <a:normAutofit/>
          </a:bodyPr>
          <a:lstStyle/>
          <a:p>
            <a:pPr>
              <a:defRPr/>
            </a:pPr>
            <a:r>
              <a:rPr lang="he-IL" b="1" dirty="0" smtClean="0"/>
              <a:t>דברי זאב ז'בוטינסקי בישיבת הוועד הזמני, פברואר 1920</a:t>
            </a:r>
            <a:endParaRPr lang="he-IL" b="1" dirty="0"/>
          </a:p>
        </p:txBody>
      </p:sp>
      <p:sp>
        <p:nvSpPr>
          <p:cNvPr id="3" name="מציין מיקום תוכן 2"/>
          <p:cNvSpPr>
            <a:spLocks noGrp="1"/>
          </p:cNvSpPr>
          <p:nvPr>
            <p:ph idx="1"/>
          </p:nvPr>
        </p:nvSpPr>
        <p:spPr>
          <a:xfrm>
            <a:off x="334434" y="692151"/>
            <a:ext cx="11137900" cy="6165850"/>
          </a:xfrm>
        </p:spPr>
        <p:txBody>
          <a:bodyPr>
            <a:normAutofit/>
          </a:bodyPr>
          <a:lstStyle/>
          <a:p>
            <a:pPr marL="0" indent="0" algn="just">
              <a:buFont typeface="Arial" pitchFamily="34" charset="0"/>
              <a:buNone/>
              <a:defRPr/>
            </a:pPr>
            <a:r>
              <a:rPr lang="he-IL" dirty="0" smtClean="0"/>
              <a:t>'אני </a:t>
            </a:r>
            <a:r>
              <a:rPr lang="he-IL" dirty="0"/>
              <a:t>רק אורח פה, ואין לי רשות להביע את דעתי. </a:t>
            </a:r>
            <a:r>
              <a:rPr lang="he-IL" b="1" dirty="0"/>
              <a:t>בכל זאת חושב אני, שכל הנמצאים </a:t>
            </a:r>
            <a:r>
              <a:rPr lang="he-IL" b="1" dirty="0" err="1"/>
              <a:t>באיזור</a:t>
            </a:r>
            <a:r>
              <a:rPr lang="he-IL" b="1" dirty="0"/>
              <a:t> הצרפתי צריכים לשוב לארץ ישראל.</a:t>
            </a:r>
            <a:r>
              <a:rPr lang="he-IL" dirty="0"/>
              <a:t> </a:t>
            </a:r>
            <a:r>
              <a:rPr lang="he-IL" dirty="0" smtClean="0"/>
              <a:t>אסביר </a:t>
            </a:r>
            <a:r>
              <a:rPr lang="he-IL" dirty="0"/>
              <a:t>לכם את טעמי. </a:t>
            </a:r>
            <a:r>
              <a:rPr lang="he-IL" b="1" dirty="0"/>
              <a:t>לרמות את עצמי אין אני רוצה, כמו שזה עושים פה אנשים </a:t>
            </a:r>
            <a:r>
              <a:rPr lang="he-IL" b="1" dirty="0" smtClean="0"/>
              <a:t>אחרים</a:t>
            </a:r>
            <a:r>
              <a:rPr lang="he-IL" dirty="0" smtClean="0"/>
              <a:t> [...] </a:t>
            </a:r>
          </a:p>
          <a:p>
            <a:pPr marL="0" indent="0" algn="just">
              <a:buFont typeface="Arial" pitchFamily="34" charset="0"/>
              <a:buNone/>
              <a:defRPr/>
            </a:pPr>
            <a:r>
              <a:rPr lang="he-IL" dirty="0" smtClean="0"/>
              <a:t>כשאני </a:t>
            </a:r>
            <a:r>
              <a:rPr lang="he-IL" dirty="0"/>
              <a:t>כתבתי את מאמרי על-דבר הגליל העליון, שמעתי שמספר </a:t>
            </a:r>
            <a:r>
              <a:rPr lang="he-IL" dirty="0" err="1"/>
              <a:t>המגינים</a:t>
            </a:r>
            <a:r>
              <a:rPr lang="he-IL" dirty="0"/>
              <a:t> צריך להיות כ-200 איש. אני אמרתי אז ואומר גם עכשיו, </a:t>
            </a:r>
            <a:r>
              <a:rPr lang="he-IL" dirty="0" err="1" smtClean="0"/>
              <a:t>שבמאתים</a:t>
            </a:r>
            <a:r>
              <a:rPr lang="he-IL" dirty="0" smtClean="0"/>
              <a:t> </a:t>
            </a:r>
            <a:r>
              <a:rPr lang="he-IL" dirty="0"/>
              <a:t>איש לא נוכל לעמוד על אדמתנו. </a:t>
            </a:r>
            <a:r>
              <a:rPr lang="he-IL" b="1" dirty="0"/>
              <a:t>יש סכנה שלא יהרגו, כי אם יפשיטו אותם, לא ישאירו עליהם כלום, וישלחו אותם בחזרה; וזה יהיה מגוחך.  </a:t>
            </a:r>
            <a:r>
              <a:rPr lang="he-IL" dirty="0" smtClean="0"/>
              <a:t>עכשיו </a:t>
            </a:r>
            <a:r>
              <a:rPr lang="he-IL" dirty="0"/>
              <a:t>מדברים על מספר של 500. אבל לערבים יש הרבה מאד נשק, וב-500 איש לא נוכל לעמוד נגדם</a:t>
            </a:r>
            <a:r>
              <a:rPr lang="he-IL" dirty="0" smtClean="0"/>
              <a:t>...</a:t>
            </a:r>
          </a:p>
          <a:p>
            <a:pPr marL="0" indent="0" algn="just">
              <a:buFont typeface="Arial" pitchFamily="34" charset="0"/>
              <a:buNone/>
              <a:defRPr/>
            </a:pPr>
            <a:r>
              <a:rPr lang="he-IL" dirty="0"/>
              <a:t>'ועכשיו הצד הפוליטי של </a:t>
            </a:r>
            <a:r>
              <a:rPr lang="he-IL" dirty="0" err="1"/>
              <a:t>הענין</a:t>
            </a:r>
            <a:r>
              <a:rPr lang="he-IL" dirty="0"/>
              <a:t> הזה. אנחנו כל הזמן דורשים, כי ממשלת בריטניה תהיה על כל ארץ ישראל, ואם אנחנו בעצמנו נרצה לעמוד ולהגן על המקומות האלה, לא יצא מזה </a:t>
            </a:r>
            <a:r>
              <a:rPr lang="he-IL" dirty="0" smtClean="0"/>
              <a:t>כלום [...]</a:t>
            </a:r>
            <a:endParaRPr lang="he-IL" dirty="0"/>
          </a:p>
          <a:p>
            <a:pPr marL="0" indent="0" algn="just">
              <a:buFont typeface="Arial" pitchFamily="34" charset="0"/>
              <a:buNone/>
              <a:defRPr/>
            </a:pPr>
            <a:r>
              <a:rPr lang="he-IL" b="1" dirty="0" smtClean="0"/>
              <a:t>אני מבקש אתכם, כחברכם לדעה, להגיד לצעירים-</a:t>
            </a:r>
            <a:r>
              <a:rPr lang="he-IL" b="1" dirty="0" err="1" smtClean="0"/>
              <a:t>המגינים</a:t>
            </a:r>
            <a:r>
              <a:rPr lang="he-IL" b="1" dirty="0" smtClean="0"/>
              <a:t> את האמת המרה. ואולי נציל בזה את המצב.</a:t>
            </a:r>
          </a:p>
          <a:p>
            <a:pPr marL="0" indent="0" algn="just">
              <a:buFont typeface="Arial" pitchFamily="34" charset="0"/>
              <a:buNone/>
              <a:defRPr/>
            </a:pPr>
            <a:r>
              <a:rPr lang="he-IL" dirty="0" smtClean="0"/>
              <a:t>מה לעשות? אני אגיד: יש אצלנו מוסד אחד מדיני, וזהו הגדוד! הוא בטל, אבל צריך לבנות גדוד שני, שלישי, </a:t>
            </a:r>
            <a:r>
              <a:rPr lang="he-IL" dirty="0" err="1" smtClean="0"/>
              <a:t>וכו</a:t>
            </a:r>
            <a:r>
              <a:rPr lang="he-IL" dirty="0" smtClean="0"/>
              <a:t>'. דרך אחרת אינה!</a:t>
            </a:r>
          </a:p>
          <a:p>
            <a:pPr marL="0" indent="0" algn="just">
              <a:buFont typeface="Arial" pitchFamily="34" charset="0"/>
              <a:buNone/>
              <a:defRPr/>
            </a:pPr>
            <a:r>
              <a:rPr lang="he-IL" b="1" dirty="0" smtClean="0"/>
              <a:t>     אתם צריכים לאמור לחברים: שובו בחזרה משם ובנו פה את הקיים!'</a:t>
            </a:r>
          </a:p>
          <a:p>
            <a:pPr marL="0" indent="0" algn="just">
              <a:buFont typeface="Arial" pitchFamily="34" charset="0"/>
              <a:buNone/>
              <a:defRPr/>
            </a:pPr>
            <a:endParaRPr lang="he-IL" dirty="0"/>
          </a:p>
        </p:txBody>
      </p:sp>
    </p:spTree>
    <p:extLst>
      <p:ext uri="{BB962C8B-B14F-4D97-AF65-F5344CB8AC3E}">
        <p14:creationId xmlns:p14="http://schemas.microsoft.com/office/powerpoint/2010/main" val="12573965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154379"/>
            <a:ext cx="9956800" cy="692150"/>
          </a:xfrm>
        </p:spPr>
        <p:txBody>
          <a:bodyPr>
            <a:normAutofit fontScale="90000"/>
          </a:bodyPr>
          <a:lstStyle/>
          <a:p>
            <a:pPr>
              <a:defRPr/>
            </a:pPr>
            <a:r>
              <a:rPr lang="he-IL" b="1" dirty="0" smtClean="0"/>
              <a:t>בן-גוריון ומנהיגי מפלגות הפועלים נגד נסיגה מהגליל העליון, </a:t>
            </a:r>
            <a:br>
              <a:rPr lang="he-IL" b="1" dirty="0" smtClean="0"/>
            </a:br>
            <a:r>
              <a:rPr lang="he-IL" b="1" dirty="0" smtClean="0"/>
              <a:t>בין היתר מתוך תפיסה של אי-תלות ציונית בבריטניה</a:t>
            </a:r>
            <a:endParaRPr lang="he-IL" b="1" dirty="0"/>
          </a:p>
        </p:txBody>
      </p:sp>
      <p:sp>
        <p:nvSpPr>
          <p:cNvPr id="18435" name="מציין מיקום תוכן 2"/>
          <p:cNvSpPr>
            <a:spLocks noGrp="1"/>
          </p:cNvSpPr>
          <p:nvPr>
            <p:ph sz="quarter" idx="1"/>
          </p:nvPr>
        </p:nvSpPr>
        <p:spPr>
          <a:xfrm>
            <a:off x="143934" y="836713"/>
            <a:ext cx="11713633" cy="5832376"/>
          </a:xfrm>
        </p:spPr>
        <p:txBody>
          <a:bodyPr>
            <a:normAutofit/>
          </a:bodyPr>
          <a:lstStyle/>
          <a:p>
            <a:pPr algn="just"/>
            <a:r>
              <a:rPr lang="he-IL" altLang="he-IL" sz="2600" b="1" dirty="0" smtClean="0"/>
              <a:t>דוד בן-גוריון: </a:t>
            </a:r>
            <a:r>
              <a:rPr lang="he-IL" sz="2800" dirty="0" smtClean="0"/>
              <a:t>"</a:t>
            </a:r>
            <a:r>
              <a:rPr lang="he-IL" sz="2800" b="1" dirty="0"/>
              <a:t>לנו ברור שצריך להגן על כל מקום שבו עובד פועל יהודי</a:t>
            </a:r>
            <a:r>
              <a:rPr lang="he-IL" sz="2800" dirty="0"/>
              <a:t>". </a:t>
            </a:r>
            <a:endParaRPr lang="he-IL" sz="2800" dirty="0" smtClean="0"/>
          </a:p>
          <a:p>
            <a:pPr marL="0" indent="0" algn="just">
              <a:buNone/>
            </a:pPr>
            <a:r>
              <a:rPr lang="he-IL" altLang="he-IL" sz="2600" dirty="0" smtClean="0"/>
              <a:t>אומרים, זו היא שאלה ערבית. זאת היא שאלה דיפלומטית. אולם השאלה היא לא דיפלומטית ולא ערבית. השאלה היא רק ציונית, ורצינית מאד. יען כי הגליל העליון כולו, ולא רק היישוב הקטן שישנו שם, עומד בסכנה שהוא יאבד לעם העברי... </a:t>
            </a:r>
            <a:r>
              <a:rPr lang="he-IL" altLang="he-IL" sz="2600" b="1" dirty="0" smtClean="0"/>
              <a:t>אם נברח מפני שודדים, נצטרך באופן כזה לא רק לעזוב את הגליל העליון, כי אם את כל ארץ-ישראל</a:t>
            </a:r>
            <a:r>
              <a:rPr lang="he-IL" altLang="he-IL" sz="2600" dirty="0" smtClean="0"/>
              <a:t>". </a:t>
            </a:r>
          </a:p>
          <a:p>
            <a:pPr marL="0" indent="0" algn="just">
              <a:buNone/>
            </a:pPr>
            <a:endParaRPr lang="he-IL" altLang="he-IL" sz="2600" dirty="0" smtClean="0"/>
          </a:p>
          <a:p>
            <a:pPr algn="just"/>
            <a:r>
              <a:rPr lang="he-IL" sz="2800" dirty="0"/>
              <a:t>בן-גוריון כתב ימים אחדים אחרי פרסום הצהרת בלפור:</a:t>
            </a:r>
          </a:p>
          <a:p>
            <a:pPr marL="0" indent="0" algn="just">
              <a:buNone/>
            </a:pPr>
            <a:r>
              <a:rPr lang="he-IL" sz="2800" dirty="0"/>
              <a:t> </a:t>
            </a:r>
            <a:r>
              <a:rPr lang="he-IL" sz="2800" b="1" dirty="0"/>
              <a:t>"רק בעמלנו תהיה הארץ שלנו. </a:t>
            </a:r>
            <a:r>
              <a:rPr lang="he-IL" sz="2800" dirty="0"/>
              <a:t>אנגליה לא החזירה לנו את הארץ. דווקא עכשיו, ברגע של גיל </a:t>
            </a:r>
            <a:r>
              <a:rPr lang="he-IL" sz="2800" dirty="0" err="1"/>
              <a:t>הנצחון</a:t>
            </a:r>
            <a:r>
              <a:rPr lang="he-IL" sz="2800" dirty="0"/>
              <a:t> הגדול, יש להדגיש דבר זה בתוקף מיוחד: </a:t>
            </a:r>
            <a:r>
              <a:rPr lang="he-IL" sz="2800" b="1" dirty="0"/>
              <a:t>אין בכוחה של אנגליה להחזיר לנו את הארץ, </a:t>
            </a:r>
            <a:r>
              <a:rPr lang="he-IL" sz="2800" dirty="0"/>
              <a:t>ולא מפני שהארץ אינה ברשותה, או עדיין אינה </a:t>
            </a:r>
            <a:r>
              <a:rPr lang="he-IL" sz="2800" dirty="0" smtClean="0"/>
              <a:t>ברשות [...] </a:t>
            </a:r>
            <a:r>
              <a:rPr lang="he-IL" sz="2800" b="1" dirty="0" smtClean="0"/>
              <a:t>אין </a:t>
            </a:r>
            <a:r>
              <a:rPr lang="he-IL" sz="2800" b="1" dirty="0"/>
              <a:t>ארץ נקנית לעם אלא </a:t>
            </a:r>
            <a:r>
              <a:rPr lang="he-IL" sz="2800" b="1" dirty="0" err="1"/>
              <a:t>ביסורי</a:t>
            </a:r>
            <a:r>
              <a:rPr lang="he-IL" sz="2800" b="1" dirty="0"/>
              <a:t> עבודה ויצירה, </a:t>
            </a:r>
            <a:r>
              <a:rPr lang="he-IL" sz="2800" b="1" dirty="0" smtClean="0"/>
              <a:t>מאמצי </a:t>
            </a:r>
            <a:r>
              <a:rPr lang="he-IL" sz="2800" b="1" dirty="0"/>
              <a:t>בניין והתיישבות". </a:t>
            </a:r>
          </a:p>
          <a:p>
            <a:pPr marL="0" indent="0" algn="just">
              <a:buNone/>
            </a:pPr>
            <a:endParaRPr lang="he-IL" altLang="he-IL" sz="2600" dirty="0" smtClean="0"/>
          </a:p>
          <a:p>
            <a:pPr marL="0" indent="0" algn="just">
              <a:buNone/>
            </a:pPr>
            <a:endParaRPr lang="he-IL" altLang="he-IL" sz="2600" dirty="0" smtClean="0"/>
          </a:p>
        </p:txBody>
      </p:sp>
    </p:spTree>
    <p:extLst>
      <p:ext uri="{BB962C8B-B14F-4D97-AF65-F5344CB8AC3E}">
        <p14:creationId xmlns:p14="http://schemas.microsoft.com/office/powerpoint/2010/main" val="15225930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0"/>
            <a:ext cx="9956800" cy="629392"/>
          </a:xfrm>
        </p:spPr>
        <p:txBody>
          <a:bodyPr>
            <a:normAutofit/>
          </a:bodyPr>
          <a:lstStyle/>
          <a:p>
            <a:r>
              <a:rPr lang="he-IL" sz="2800" b="1" dirty="0"/>
              <a:t>תפיסת הלגיון של ז'בוטינסקי והמעטה בערך ההגנה העצמית</a:t>
            </a:r>
            <a:endParaRPr lang="he-IL" b="1" dirty="0"/>
          </a:p>
        </p:txBody>
      </p:sp>
      <p:sp>
        <p:nvSpPr>
          <p:cNvPr id="3" name="מציין מיקום תוכן 2"/>
          <p:cNvSpPr>
            <a:spLocks noGrp="1"/>
          </p:cNvSpPr>
          <p:nvPr>
            <p:ph sz="quarter" idx="1"/>
          </p:nvPr>
        </p:nvSpPr>
        <p:spPr>
          <a:xfrm>
            <a:off x="609600" y="724395"/>
            <a:ext cx="10790712" cy="5749557"/>
          </a:xfrm>
        </p:spPr>
        <p:txBody>
          <a:bodyPr>
            <a:normAutofit/>
          </a:bodyPr>
          <a:lstStyle/>
          <a:p>
            <a:pPr algn="just"/>
            <a:r>
              <a:rPr lang="he-IL" dirty="0" smtClean="0"/>
              <a:t>ז'בוטינסקי </a:t>
            </a:r>
            <a:r>
              <a:rPr lang="he-IL" dirty="0"/>
              <a:t>העמיד במרכז תפיסתו הביטחונית את הגדודים העבריים. הוא לא האמין בכוחם העצמי של היהודים לארגן כוח מגן ראוי לשמו, אלא חתר להקים </a:t>
            </a:r>
            <a:r>
              <a:rPr lang="he-IL" b="1" dirty="0"/>
              <a:t>כוח יהודי לגלי יהודי גלוי ומקצועי, בהסכמת הבריטים, </a:t>
            </a:r>
            <a:r>
              <a:rPr lang="he-IL" dirty="0"/>
              <a:t>שמפקדיו יהודים: </a:t>
            </a:r>
          </a:p>
          <a:p>
            <a:pPr algn="just"/>
            <a:r>
              <a:rPr lang="he-IL" b="1" dirty="0"/>
              <a:t>"וכאן יש להיזהר מאילוזיה יפה אחת אבל מסוכנת: זוהי הפרזה השגורה בפי כל, כי במצב של סכנה יוכלו האיכרים שלנו להגן על עצמם גם בלי גדודים. בארץ שעל כל איש עברי יש שישה בלתי-יהודים, אין זו שאלה של גברתנות, אלא של חשבון פשוט: מקל אחד לעמת ששה [...] הצורה היחידה והתכליתית ביותר של ההגנה העברית היא - גדוד עברי</a:t>
            </a:r>
            <a:r>
              <a:rPr lang="he-IL" dirty="0" smtClean="0"/>
              <a:t>".</a:t>
            </a:r>
          </a:p>
          <a:p>
            <a:pPr algn="just"/>
            <a:endParaRPr lang="he-IL" dirty="0"/>
          </a:p>
          <a:p>
            <a:pPr algn="just"/>
            <a:r>
              <a:rPr lang="he-IL" dirty="0"/>
              <a:t>התפיסה של גדודים עבריים המוקמים ופועלים בחסות הבריטים השתלבה בראייתו הכוללת של ז'בוטינסקי את חשיבות הבריטים לציונות. ב-1921  אמר: </a:t>
            </a:r>
          </a:p>
          <a:p>
            <a:pPr marL="0" indent="0" algn="just">
              <a:buNone/>
            </a:pPr>
            <a:r>
              <a:rPr lang="he-IL" dirty="0"/>
              <a:t>"</a:t>
            </a:r>
            <a:r>
              <a:rPr lang="he-IL" b="1" dirty="0"/>
              <a:t>אני מאמין כי 5000 חיילים יהודים מהווים כוח אם הם נמנים עם הצבא הבריטי, ומייצגים את העוצמה הבריטית העומדת מאחוריהם. אם אינם נמנים עם הצבא הבריטי - אינני מאמין בהם</a:t>
            </a:r>
            <a:r>
              <a:rPr lang="he-IL" dirty="0" smtClean="0"/>
              <a:t>."</a:t>
            </a:r>
            <a:endParaRPr lang="he-IL" dirty="0"/>
          </a:p>
          <a:p>
            <a:endParaRPr lang="he-IL" dirty="0"/>
          </a:p>
        </p:txBody>
      </p:sp>
    </p:spTree>
    <p:extLst>
      <p:ext uri="{BB962C8B-B14F-4D97-AF65-F5344CB8AC3E}">
        <p14:creationId xmlns:p14="http://schemas.microsoft.com/office/powerpoint/2010/main" val="952381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quarter" idx="1"/>
          </p:nvPr>
        </p:nvSpPr>
        <p:spPr>
          <a:xfrm>
            <a:off x="1013361" y="-154378"/>
            <a:ext cx="9956800" cy="6509578"/>
          </a:xfrm>
        </p:spPr>
        <p:txBody>
          <a:bodyPr>
            <a:normAutofit/>
          </a:bodyPr>
          <a:lstStyle/>
          <a:p>
            <a:pPr marL="0" indent="0" algn="ctr">
              <a:buNone/>
            </a:pPr>
            <a:r>
              <a:rPr lang="he-IL" sz="5400" b="1" cap="small" dirty="0">
                <a:solidFill>
                  <a:schemeClr val="tx2"/>
                </a:solidFill>
                <a:latin typeface="+mj-lt"/>
                <a:ea typeface="+mj-ea"/>
                <a:cs typeface="+mj-cs"/>
              </a:rPr>
              <a:t>חלק ראשון:</a:t>
            </a:r>
          </a:p>
          <a:p>
            <a:pPr marL="0" indent="0" algn="ctr">
              <a:buNone/>
            </a:pPr>
            <a:r>
              <a:rPr lang="he-IL" sz="5400" b="1" cap="small" dirty="0">
                <a:solidFill>
                  <a:schemeClr val="tx2"/>
                </a:solidFill>
                <a:latin typeface="+mj-lt"/>
                <a:ea typeface="+mj-ea"/>
                <a:cs typeface="+mj-cs"/>
              </a:rPr>
              <a:t>בית גידול ולבטי </a:t>
            </a:r>
            <a:r>
              <a:rPr lang="he-IL" sz="5400" b="1" cap="small" dirty="0" smtClean="0">
                <a:solidFill>
                  <a:schemeClr val="tx2"/>
                </a:solidFill>
                <a:latin typeface="+mj-lt"/>
                <a:ea typeface="+mj-ea"/>
                <a:cs typeface="+mj-cs"/>
              </a:rPr>
              <a:t>התבגרות</a:t>
            </a:r>
          </a:p>
          <a:p>
            <a:pPr marL="0" indent="0" algn="ctr">
              <a:buNone/>
            </a:pPr>
            <a:r>
              <a:rPr lang="he-IL" sz="5400" b="1" cap="small" dirty="0" smtClean="0">
                <a:solidFill>
                  <a:schemeClr val="tx2"/>
                </a:solidFill>
                <a:latin typeface="+mj-lt"/>
                <a:ea typeface="+mj-ea"/>
                <a:cs typeface="+mj-cs"/>
              </a:rPr>
              <a:t>באימפריה הרוסית</a:t>
            </a:r>
            <a:endParaRPr lang="he-IL" sz="5400" b="1" cap="small" dirty="0">
              <a:solidFill>
                <a:schemeClr val="tx2"/>
              </a:solidFill>
              <a:latin typeface="+mj-lt"/>
              <a:ea typeface="+mj-ea"/>
              <a:cs typeface="+mj-cs"/>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600697"/>
            <a:ext cx="5819474" cy="425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מלבן 5"/>
          <p:cNvSpPr/>
          <p:nvPr/>
        </p:nvSpPr>
        <p:spPr>
          <a:xfrm>
            <a:off x="6258296" y="4091624"/>
            <a:ext cx="4678878" cy="1477328"/>
          </a:xfrm>
          <a:prstGeom prst="rect">
            <a:avLst/>
          </a:prstGeom>
        </p:spPr>
        <p:txBody>
          <a:bodyPr wrap="square">
            <a:spAutoFit/>
          </a:bodyPr>
          <a:lstStyle/>
          <a:p>
            <a:pPr algn="ctr"/>
            <a:r>
              <a:rPr lang="he-IL" sz="3000" b="1" cap="small" dirty="0">
                <a:solidFill>
                  <a:srgbClr val="04617B"/>
                </a:solidFill>
                <a:ea typeface="+mj-ea"/>
              </a:rPr>
              <a:t>תחום המושב: </a:t>
            </a:r>
            <a:endParaRPr lang="he-IL" sz="3000" b="1" cap="small" dirty="0" smtClean="0">
              <a:solidFill>
                <a:srgbClr val="04617B"/>
              </a:solidFill>
              <a:ea typeface="+mj-ea"/>
            </a:endParaRPr>
          </a:p>
          <a:p>
            <a:pPr algn="ctr"/>
            <a:r>
              <a:rPr lang="he-IL" sz="3000" b="1" cap="small" dirty="0" smtClean="0">
                <a:solidFill>
                  <a:srgbClr val="04617B"/>
                </a:solidFill>
                <a:ea typeface="+mj-ea"/>
              </a:rPr>
              <a:t>האזור </a:t>
            </a:r>
            <a:r>
              <a:rPr lang="he-IL" sz="3000" b="1" cap="small" dirty="0">
                <a:solidFill>
                  <a:srgbClr val="04617B"/>
                </a:solidFill>
                <a:ea typeface="+mj-ea"/>
              </a:rPr>
              <a:t>בו התרכזו </a:t>
            </a:r>
            <a:r>
              <a:rPr lang="he-IL" sz="3000" b="1" cap="small" dirty="0" smtClean="0">
                <a:solidFill>
                  <a:srgbClr val="04617B"/>
                </a:solidFill>
                <a:ea typeface="+mj-ea"/>
              </a:rPr>
              <a:t>כמעט שישה מיליוני </a:t>
            </a:r>
            <a:r>
              <a:rPr lang="he-IL" sz="3000" b="1" cap="small" dirty="0">
                <a:solidFill>
                  <a:srgbClr val="04617B"/>
                </a:solidFill>
                <a:ea typeface="+mj-ea"/>
              </a:rPr>
              <a:t>יהודים</a:t>
            </a:r>
            <a:endParaRPr lang="he-IL" dirty="0"/>
          </a:p>
        </p:txBody>
      </p:sp>
    </p:spTree>
    <p:extLst>
      <p:ext uri="{BB962C8B-B14F-4D97-AF65-F5344CB8AC3E}">
        <p14:creationId xmlns:p14="http://schemas.microsoft.com/office/powerpoint/2010/main" val="27405499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extBox 7"/>
          <p:cNvSpPr txBox="1">
            <a:spLocks noChangeArrowheads="1"/>
          </p:cNvSpPr>
          <p:nvPr/>
        </p:nvSpPr>
        <p:spPr bwMode="auto">
          <a:xfrm>
            <a:off x="1638796" y="116756"/>
            <a:ext cx="101298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he-IL" altLang="he-IL" sz="2800" dirty="0" smtClean="0">
                <a:latin typeface="FrankRuehl" pitchFamily="34" charset="-79"/>
                <a:cs typeface="FrankRuehl" pitchFamily="34" charset="-79"/>
              </a:rPr>
              <a:t>ירושלים אפריל 1920, הואשם </a:t>
            </a:r>
            <a:r>
              <a:rPr lang="he-IL" altLang="he-IL" sz="2800" dirty="0">
                <a:latin typeface="FrankRuehl" pitchFamily="34" charset="-79"/>
                <a:cs typeface="FrankRuehl" pitchFamily="34" charset="-79"/>
              </a:rPr>
              <a:t>בנשיאת נשק ונדון ל-‎‎15 שנות מאסר עם עבודת פרך בכלא עכו. לאחר שנת מאסר אחת </a:t>
            </a:r>
            <a:r>
              <a:rPr lang="he-IL" altLang="he-IL" sz="2800" dirty="0" smtClean="0">
                <a:latin typeface="FrankRuehl" pitchFamily="34" charset="-79"/>
                <a:cs typeface="FrankRuehl" pitchFamily="34" charset="-79"/>
              </a:rPr>
              <a:t> </a:t>
            </a:r>
            <a:r>
              <a:rPr lang="he-IL" altLang="he-IL" sz="2800" dirty="0">
                <a:latin typeface="FrankRuehl" pitchFamily="34" charset="-79"/>
                <a:cs typeface="FrankRuehl" pitchFamily="34" charset="-79"/>
              </a:rPr>
              <a:t>קיבל חנינה והשתחרר.</a:t>
            </a:r>
          </a:p>
        </p:txBody>
      </p:sp>
      <p:pic>
        <p:nvPicPr>
          <p:cNvPr id="14342" name="Picture 10" descr="http://www.zeevgalili.com/wp-content/uploads/2010/08/%D7%96%D7%91%D7%95%D7%98%D7%99%D7%A0%D7%A1%D7%A7%D7%99-%D7%91%D7%97%D7%A6%D7%A8-%D7%9B%D7%9C%D7%90-%D7%A2%D7%9B%D7%95-%D7%95%D7%99%D7%A7%D7%99%D7%A9%D7%99%D7%AA%D7%95%D7%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853" y="3737537"/>
            <a:ext cx="6239933"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ttp://upload.wikimedia.org/wikipedia/commons/a/a6/PikiWiki_Israel_429_People_of_Israel_%D7%96%D7%90%D7%91_%D7%96%D7%91%D7%95%D7%98%D7%99%D7%A0%D7%A1%D7%A7%D7%99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0853" y="1100625"/>
            <a:ext cx="5992757" cy="26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599" y="1281010"/>
            <a:ext cx="4389507" cy="4763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28577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922816" y="70917"/>
            <a:ext cx="5684322" cy="558476"/>
          </a:xfrm>
        </p:spPr>
        <p:txBody>
          <a:bodyPr>
            <a:normAutofit fontScale="90000"/>
          </a:bodyPr>
          <a:lstStyle/>
          <a:p>
            <a:r>
              <a:rPr lang="he-IL" sz="3200" b="1" dirty="0" smtClean="0"/>
              <a:t>במהלך הבחירות לאסיפת הנבחרים 1920</a:t>
            </a:r>
            <a:endParaRPr lang="he-IL" b="1" dirty="0"/>
          </a:p>
        </p:txBody>
      </p:sp>
      <p:sp>
        <p:nvSpPr>
          <p:cNvPr id="3" name="מלבן 2"/>
          <p:cNvSpPr/>
          <p:nvPr/>
        </p:nvSpPr>
        <p:spPr>
          <a:xfrm>
            <a:off x="2707574" y="767318"/>
            <a:ext cx="7576457" cy="1292662"/>
          </a:xfrm>
          <a:prstGeom prst="rect">
            <a:avLst/>
          </a:prstGeom>
        </p:spPr>
        <p:txBody>
          <a:bodyPr wrap="square">
            <a:spAutoFit/>
          </a:bodyPr>
          <a:lstStyle/>
          <a:p>
            <a:pPr lvl="0" algn="just">
              <a:spcBef>
                <a:spcPts val="600"/>
              </a:spcBef>
              <a:buClr>
                <a:srgbClr val="0F6FC6"/>
              </a:buClr>
              <a:buSzPct val="70000"/>
            </a:pPr>
            <a:r>
              <a:rPr lang="he-IL" altLang="he-IL" sz="2600" dirty="0">
                <a:solidFill>
                  <a:srgbClr val="000000"/>
                </a:solidFill>
                <a:latin typeface="Gisha" pitchFamily="34" charset="-79"/>
                <a:cs typeface="Gisha" pitchFamily="34" charset="-79"/>
              </a:rPr>
              <a:t>"בבית הלאומי נכריז על אותם יהודים שלא יסירו מעליהם את חלד הגלות ויסרבו לגלח את הזקן ואת הפאות כעל אזרחים מדרגה שנייה. לא ניתן להם זכות בחירה</a:t>
            </a:r>
            <a:r>
              <a:rPr lang="he-IL" altLang="he-IL" sz="2600" dirty="0" smtClean="0">
                <a:solidFill>
                  <a:srgbClr val="000000"/>
                </a:solidFill>
                <a:latin typeface="Gisha" pitchFamily="34" charset="-79"/>
                <a:cs typeface="Gisha" pitchFamily="34" charset="-79"/>
              </a:rPr>
              <a:t>"</a:t>
            </a:r>
            <a:endParaRPr lang="he-IL" altLang="he-IL" sz="2600" dirty="0">
              <a:solidFill>
                <a:srgbClr val="000000"/>
              </a:solidFill>
              <a:latin typeface="Gisha" pitchFamily="34" charset="-79"/>
              <a:cs typeface="Gisha" pitchFamily="34" charset="-79"/>
            </a:endParaRPr>
          </a:p>
        </p:txBody>
      </p:sp>
      <p:sp>
        <p:nvSpPr>
          <p:cNvPr id="4" name="מלבן 3"/>
          <p:cNvSpPr/>
          <p:nvPr/>
        </p:nvSpPr>
        <p:spPr>
          <a:xfrm>
            <a:off x="320634" y="3289465"/>
            <a:ext cx="5890161" cy="3046988"/>
          </a:xfrm>
          <a:prstGeom prst="rect">
            <a:avLst/>
          </a:prstGeom>
        </p:spPr>
        <p:txBody>
          <a:bodyPr wrap="square">
            <a:spAutoFit/>
          </a:bodyPr>
          <a:lstStyle/>
          <a:p>
            <a:pPr marL="274320" lvl="0" indent="-274320" algn="just">
              <a:spcBef>
                <a:spcPts val="600"/>
              </a:spcBef>
              <a:buClr>
                <a:srgbClr val="0F6FC6"/>
              </a:buClr>
              <a:buSzPct val="70000"/>
            </a:pPr>
            <a:r>
              <a:rPr lang="he-IL" sz="2400" dirty="0">
                <a:solidFill>
                  <a:prstClr val="black"/>
                </a:solidFill>
              </a:rPr>
              <a:t> יש עוד צד ביחסו של אבי אל הדת: חייו המשפחתיים. מוכן אני להעיד כי אף  פעם אחת בחיי לא לקח אותי אבי </a:t>
            </a:r>
            <a:r>
              <a:rPr lang="he-IL" sz="2400" dirty="0" err="1">
                <a:solidFill>
                  <a:prstClr val="black"/>
                </a:solidFill>
              </a:rPr>
              <a:t>לבית־הכנסת</a:t>
            </a:r>
            <a:r>
              <a:rPr lang="he-IL" sz="2400" dirty="0">
                <a:solidFill>
                  <a:prstClr val="black"/>
                </a:solidFill>
              </a:rPr>
              <a:t> וכשהגעתי לגיל 13 לא טרח  לסדר לי "בר מצוה" מסורתית אלא הסתפק בכך שלקח אותי לראינוע (קולנוע לא היה עדיין) ונתן לי כמה ספרים במתנה. [...] סוף סוף, עד אחרון ימיו חי כאיש  חפשי לכל דבר, לא שמר על הכשרות, לא התפלל, לא צם ביום הכיפורים ולא שמר את השבת.</a:t>
            </a:r>
          </a:p>
        </p:txBody>
      </p:sp>
      <p:sp>
        <p:nvSpPr>
          <p:cNvPr id="5" name="מלבן 4"/>
          <p:cNvSpPr/>
          <p:nvPr/>
        </p:nvSpPr>
        <p:spPr>
          <a:xfrm>
            <a:off x="598409" y="2460089"/>
            <a:ext cx="3615092" cy="584775"/>
          </a:xfrm>
          <a:prstGeom prst="rect">
            <a:avLst/>
          </a:prstGeom>
        </p:spPr>
        <p:txBody>
          <a:bodyPr wrap="none">
            <a:spAutoFit/>
          </a:bodyPr>
          <a:lstStyle/>
          <a:p>
            <a:r>
              <a:rPr lang="he-IL" sz="3200" b="1" cap="small" dirty="0" smtClean="0">
                <a:solidFill>
                  <a:srgbClr val="04617B"/>
                </a:solidFill>
                <a:ea typeface="+mj-ea"/>
              </a:rPr>
              <a:t>ערי ז'בוטינסקי על אביו</a:t>
            </a:r>
            <a:endParaRPr lang="he-IL"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5802" y="2269785"/>
            <a:ext cx="4211782" cy="35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124" y="5778313"/>
            <a:ext cx="4529138" cy="81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055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quarter" idx="1"/>
          </p:nvPr>
        </p:nvSpPr>
        <p:spPr>
          <a:xfrm>
            <a:off x="1013361" y="-154378"/>
            <a:ext cx="9956800" cy="6509578"/>
          </a:xfrm>
        </p:spPr>
        <p:txBody>
          <a:bodyPr>
            <a:normAutofit/>
          </a:bodyPr>
          <a:lstStyle/>
          <a:p>
            <a:pPr marL="0" indent="0" algn="ctr">
              <a:buNone/>
            </a:pPr>
            <a:r>
              <a:rPr lang="he-IL" sz="5400" b="1" cap="small" dirty="0" smtClean="0">
                <a:solidFill>
                  <a:schemeClr val="tx2"/>
                </a:solidFill>
                <a:latin typeface="+mj-lt"/>
                <a:ea typeface="+mj-ea"/>
                <a:cs typeface="+mj-cs"/>
              </a:rPr>
              <a:t>חלק שלישי:</a:t>
            </a:r>
            <a:endParaRPr lang="he-IL" sz="5400" b="1" cap="small" dirty="0">
              <a:solidFill>
                <a:schemeClr val="tx2"/>
              </a:solidFill>
              <a:latin typeface="+mj-lt"/>
              <a:ea typeface="+mj-ea"/>
              <a:cs typeface="+mj-cs"/>
            </a:endParaRPr>
          </a:p>
          <a:p>
            <a:pPr marL="0" indent="0" algn="ctr">
              <a:buNone/>
            </a:pPr>
            <a:r>
              <a:rPr lang="he-IL" sz="5400" b="1" cap="small" dirty="0" smtClean="0">
                <a:solidFill>
                  <a:schemeClr val="tx2"/>
                </a:solidFill>
                <a:latin typeface="+mj-lt"/>
                <a:ea typeface="+mj-ea"/>
                <a:cs typeface="+mj-cs"/>
              </a:rPr>
              <a:t>אל מול השאלה הערבית</a:t>
            </a:r>
            <a:endParaRPr lang="he-IL" sz="5400" b="1" cap="small" dirty="0">
              <a:solidFill>
                <a:schemeClr val="tx2"/>
              </a:solidFill>
              <a:latin typeface="+mj-lt"/>
              <a:ea typeface="+mj-ea"/>
              <a:cs typeface="+mj-cs"/>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01" y="2123381"/>
            <a:ext cx="6076682" cy="390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מלבן 3"/>
          <p:cNvSpPr/>
          <p:nvPr/>
        </p:nvSpPr>
        <p:spPr>
          <a:xfrm>
            <a:off x="2564438" y="6026727"/>
            <a:ext cx="3310522" cy="553998"/>
          </a:xfrm>
          <a:prstGeom prst="rect">
            <a:avLst/>
          </a:prstGeom>
        </p:spPr>
        <p:txBody>
          <a:bodyPr wrap="none">
            <a:spAutoFit/>
          </a:bodyPr>
          <a:lstStyle/>
          <a:p>
            <a:r>
              <a:rPr lang="he-IL" sz="3000" b="1" cap="small" dirty="0">
                <a:solidFill>
                  <a:srgbClr val="04617B"/>
                </a:solidFill>
                <a:ea typeface="+mj-ea"/>
              </a:rPr>
              <a:t>דוד בן גוריון ומשפחתו</a:t>
            </a:r>
            <a:endParaRPr lang="he-IL" dirty="0"/>
          </a:p>
        </p:txBody>
      </p:sp>
    </p:spTree>
    <p:extLst>
      <p:ext uri="{BB962C8B-B14F-4D97-AF65-F5344CB8AC3E}">
        <p14:creationId xmlns:p14="http://schemas.microsoft.com/office/powerpoint/2010/main" val="25615674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116632"/>
            <a:ext cx="10959008" cy="576064"/>
          </a:xfrm>
        </p:spPr>
        <p:txBody>
          <a:bodyPr>
            <a:normAutofit fontScale="90000"/>
          </a:bodyPr>
          <a:lstStyle/>
          <a:p>
            <a:r>
              <a:rPr lang="he-IL" sz="3200" b="1" dirty="0" smtClean="0"/>
              <a:t>בן-גוריון ומפלגות הפועלים: אתוס דפנסיבי ותקווה למיתון הקונפליקט</a:t>
            </a:r>
            <a:endParaRPr lang="he-IL" sz="3200" b="1" dirty="0"/>
          </a:p>
        </p:txBody>
      </p:sp>
      <p:sp>
        <p:nvSpPr>
          <p:cNvPr id="3" name="מציין מיקום תוכן 2"/>
          <p:cNvSpPr>
            <a:spLocks noGrp="1"/>
          </p:cNvSpPr>
          <p:nvPr>
            <p:ph sz="quarter" idx="1"/>
          </p:nvPr>
        </p:nvSpPr>
        <p:spPr>
          <a:xfrm>
            <a:off x="239349" y="692696"/>
            <a:ext cx="11521280" cy="5976664"/>
          </a:xfrm>
        </p:spPr>
        <p:txBody>
          <a:bodyPr>
            <a:noAutofit/>
          </a:bodyPr>
          <a:lstStyle/>
          <a:p>
            <a:pPr marL="342900" indent="-342900" algn="just">
              <a:buFont typeface="Arial" panose="020B0604020202020204" pitchFamily="34" charset="0"/>
              <a:buChar char="•"/>
            </a:pPr>
            <a:r>
              <a:rPr lang="he-IL" dirty="0">
                <a:solidFill>
                  <a:prstClr val="black"/>
                </a:solidFill>
              </a:rPr>
              <a:t>בשנות ה-20 שלט במושגי ההתייחסות של תנועת העבודה האתוס הדפנסיבי שחתר לטשטש את סכנת העימות בין העמים. </a:t>
            </a:r>
            <a:r>
              <a:rPr lang="he-IL" dirty="0" smtClean="0">
                <a:solidFill>
                  <a:prstClr val="black"/>
                </a:solidFill>
              </a:rPr>
              <a:t>על-פיו, ניתן </a:t>
            </a:r>
            <a:r>
              <a:rPr lang="he-IL" dirty="0">
                <a:solidFill>
                  <a:prstClr val="black"/>
                </a:solidFill>
              </a:rPr>
              <a:t>להתיישב בארץ ישראל מבלי להשתמש בכוח צבאי, המופעל כנגד הערבים. </a:t>
            </a:r>
          </a:p>
          <a:p>
            <a:pPr marL="342900" indent="-342900" algn="just">
              <a:buFont typeface="Arial" panose="020B0604020202020204" pitchFamily="34" charset="0"/>
              <a:buChar char="•"/>
            </a:pPr>
            <a:r>
              <a:rPr lang="he-IL" dirty="0" smtClean="0"/>
              <a:t>"</a:t>
            </a:r>
            <a:r>
              <a:rPr lang="he-IL" b="1" dirty="0"/>
              <a:t>ומה שנוגע לעצם </a:t>
            </a:r>
            <a:r>
              <a:rPr lang="he-IL" b="1" dirty="0" err="1"/>
              <a:t>היחוסים</a:t>
            </a:r>
            <a:r>
              <a:rPr lang="he-IL" b="1" dirty="0"/>
              <a:t> ביננו ובין העם הערבי, הרי אנו יכולים בוודאות גמורה </a:t>
            </a:r>
            <a:endParaRPr lang="he-IL" b="1" dirty="0" smtClean="0"/>
          </a:p>
          <a:p>
            <a:pPr marL="0" indent="0" algn="just">
              <a:buNone/>
            </a:pPr>
            <a:r>
              <a:rPr lang="he-IL" b="1" dirty="0"/>
              <a:t> </a:t>
            </a:r>
            <a:r>
              <a:rPr lang="he-IL" b="1" dirty="0" smtClean="0"/>
              <a:t> להכריז </a:t>
            </a:r>
            <a:r>
              <a:rPr lang="he-IL" b="1" dirty="0"/>
              <a:t>בקול רם: שקר הדבר שהערבים, ההמונים הערבים, הם נגד עבודתנו בארץ</a:t>
            </a:r>
            <a:r>
              <a:rPr lang="he-IL" b="1" dirty="0" smtClean="0"/>
              <a:t>.</a:t>
            </a:r>
          </a:p>
          <a:p>
            <a:pPr marL="0" indent="0" algn="just">
              <a:buNone/>
            </a:pPr>
            <a:r>
              <a:rPr lang="he-IL" b="1" dirty="0"/>
              <a:t> </a:t>
            </a:r>
            <a:r>
              <a:rPr lang="he-IL" b="1" dirty="0" smtClean="0"/>
              <a:t>  </a:t>
            </a:r>
            <a:r>
              <a:rPr lang="he-IL" b="1" dirty="0"/>
              <a:t>כל הצעקות הללו הן תוצאות של אינטריגות פוליטיות אשר להמון הערבי העובד </a:t>
            </a:r>
            <a:endParaRPr lang="he-IL" b="1" dirty="0" smtClean="0"/>
          </a:p>
          <a:p>
            <a:pPr marL="0" indent="0" algn="just">
              <a:buNone/>
            </a:pPr>
            <a:r>
              <a:rPr lang="he-IL" b="1" dirty="0"/>
              <a:t> </a:t>
            </a:r>
            <a:r>
              <a:rPr lang="he-IL" b="1" dirty="0" smtClean="0"/>
              <a:t>  אין </a:t>
            </a:r>
            <a:r>
              <a:rPr lang="he-IL" b="1" dirty="0"/>
              <a:t>שום יחס אליהן</a:t>
            </a:r>
            <a:r>
              <a:rPr lang="he-IL" dirty="0" smtClean="0"/>
              <a:t>".</a:t>
            </a:r>
          </a:p>
          <a:p>
            <a:pPr algn="just"/>
            <a:endParaRPr lang="he-IL" dirty="0" smtClean="0"/>
          </a:p>
          <a:p>
            <a:pPr algn="just"/>
            <a:r>
              <a:rPr lang="he-IL" dirty="0" smtClean="0"/>
              <a:t>בשלב </a:t>
            </a:r>
            <a:r>
              <a:rPr lang="he-IL" dirty="0"/>
              <a:t>זה של התפתחות היישוב אין זה מן התבונה לעסוק בשאלת הערבים. </a:t>
            </a:r>
            <a:endParaRPr lang="he-IL" dirty="0" smtClean="0"/>
          </a:p>
          <a:p>
            <a:pPr algn="just"/>
            <a:r>
              <a:rPr lang="he-IL" dirty="0" smtClean="0"/>
              <a:t>בן-גוריון </a:t>
            </a:r>
            <a:r>
              <a:rPr lang="he-IL" dirty="0"/>
              <a:t>שלל את תורת העימות הבלתי נמנע שהציג ז'בוטינסקי (1928)</a:t>
            </a:r>
            <a:r>
              <a:rPr lang="he-IL" b="1" dirty="0"/>
              <a:t>: </a:t>
            </a:r>
            <a:r>
              <a:rPr lang="he-IL" dirty="0"/>
              <a:t> </a:t>
            </a:r>
          </a:p>
          <a:p>
            <a:pPr marL="0" indent="0" algn="just">
              <a:buNone/>
            </a:pPr>
            <a:r>
              <a:rPr lang="he-IL" dirty="0" smtClean="0"/>
              <a:t>	"</a:t>
            </a:r>
            <a:r>
              <a:rPr lang="he-IL" b="1" dirty="0"/>
              <a:t>את תורת ז'בוטינסקי - מלחמת עולם ביננו ובין הערבים, לא נקבל. </a:t>
            </a:r>
          </a:p>
          <a:p>
            <a:pPr marL="0" indent="0" algn="just">
              <a:buNone/>
            </a:pPr>
            <a:r>
              <a:rPr lang="he-IL" b="1" dirty="0" smtClean="0"/>
              <a:t>	זהו </a:t>
            </a:r>
            <a:r>
              <a:rPr lang="he-IL" b="1" dirty="0"/>
              <a:t>סם מוות בשבילינו. </a:t>
            </a:r>
            <a:r>
              <a:rPr lang="he-IL" dirty="0"/>
              <a:t>".</a:t>
            </a:r>
          </a:p>
          <a:p>
            <a:pPr marL="0" indent="0" algn="just">
              <a:buNone/>
            </a:pPr>
            <a:r>
              <a:rPr lang="he-IL" dirty="0" smtClean="0"/>
              <a:t>					</a:t>
            </a:r>
          </a:p>
          <a:p>
            <a:pPr marL="0" indent="0" algn="just">
              <a:buNone/>
            </a:pP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01612"/>
            <a:ext cx="2530475"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97663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09600" y="116632"/>
            <a:ext cx="11151029" cy="504056"/>
          </a:xfrm>
        </p:spPr>
        <p:txBody>
          <a:bodyPr>
            <a:normAutofit fontScale="90000"/>
          </a:bodyPr>
          <a:lstStyle/>
          <a:p>
            <a:r>
              <a:rPr lang="he-IL" altLang="he-IL" sz="3200" b="1" dirty="0" smtClean="0"/>
              <a:t>עיקרי תפיסת קיר הברזל של זאב ז'בוטינסקי</a:t>
            </a:r>
            <a:endParaRPr lang="en-US" altLang="he-IL" sz="3200" b="1" dirty="0">
              <a:solidFill>
                <a:schemeClr val="folHlink"/>
              </a:solidFill>
            </a:endParaRPr>
          </a:p>
        </p:txBody>
      </p:sp>
      <p:sp>
        <p:nvSpPr>
          <p:cNvPr id="36867" name="Rectangle 3"/>
          <p:cNvSpPr>
            <a:spLocks noGrp="1" noChangeArrowheads="1"/>
          </p:cNvSpPr>
          <p:nvPr>
            <p:ph sz="quarter" idx="1"/>
          </p:nvPr>
        </p:nvSpPr>
        <p:spPr>
          <a:xfrm>
            <a:off x="239349" y="692696"/>
            <a:ext cx="11617291" cy="5898604"/>
          </a:xfrm>
        </p:spPr>
        <p:txBody>
          <a:bodyPr>
            <a:noAutofit/>
          </a:bodyPr>
          <a:lstStyle/>
          <a:p>
            <a:pPr algn="just"/>
            <a:r>
              <a:rPr lang="he-IL" sz="2600" dirty="0" smtClean="0"/>
              <a:t>הציונות מיישבת </a:t>
            </a:r>
            <a:r>
              <a:rPr lang="he-IL" sz="2600" dirty="0"/>
              <a:t>את ארץ ישראל בניגוד לרצונם של </a:t>
            </a:r>
            <a:r>
              <a:rPr lang="he-IL" sz="2600" dirty="0" smtClean="0"/>
              <a:t>הילידים.</a:t>
            </a:r>
          </a:p>
          <a:p>
            <a:pPr algn="just"/>
            <a:endParaRPr lang="he-IL" sz="2600" dirty="0" smtClean="0"/>
          </a:p>
          <a:p>
            <a:pPr algn="just"/>
            <a:r>
              <a:rPr lang="he-IL" sz="2600" dirty="0"/>
              <a:t>התנגדותם של הילידים היא לאומית ובלתי נמנעת ולא ניתן לפורר אותה בהטעיה או בכסף</a:t>
            </a:r>
            <a:r>
              <a:rPr lang="he-IL" sz="2600" dirty="0" smtClean="0"/>
              <a:t>.</a:t>
            </a:r>
          </a:p>
          <a:p>
            <a:pPr algn="just"/>
            <a:endParaRPr lang="he-IL" sz="2600" dirty="0" smtClean="0"/>
          </a:p>
          <a:p>
            <a:pPr algn="just"/>
            <a:r>
              <a:rPr lang="he-IL" sz="2600" dirty="0" smtClean="0"/>
              <a:t>אין גשר בין </a:t>
            </a:r>
            <a:r>
              <a:rPr lang="he-IL" sz="2600" dirty="0"/>
              <a:t>דרישתו המינימלית של הערבי המתון לבין דרישתו המינימלית של </a:t>
            </a:r>
            <a:r>
              <a:rPr lang="he-IL" sz="2600" dirty="0" smtClean="0"/>
              <a:t>הציוני המתון. </a:t>
            </a:r>
          </a:p>
          <a:p>
            <a:pPr algn="just"/>
            <a:endParaRPr lang="he-IL" sz="3200" dirty="0" smtClean="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751" y="3016332"/>
            <a:ext cx="6755844" cy="3580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52553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09600" y="116632"/>
            <a:ext cx="11151029" cy="576064"/>
          </a:xfrm>
        </p:spPr>
        <p:txBody>
          <a:bodyPr>
            <a:normAutofit fontScale="90000"/>
          </a:bodyPr>
          <a:lstStyle/>
          <a:p>
            <a:r>
              <a:rPr lang="he-IL" sz="3200" b="1" dirty="0" smtClean="0"/>
              <a:t>מכתבו  של זאב ז'בוטינסקי לפרידריך קיש</a:t>
            </a:r>
            <a:endParaRPr lang="en-US" altLang="he-IL" sz="3200" b="1" dirty="0">
              <a:solidFill>
                <a:schemeClr val="folHlink"/>
              </a:solidFill>
            </a:endParaRPr>
          </a:p>
        </p:txBody>
      </p:sp>
      <p:sp>
        <p:nvSpPr>
          <p:cNvPr id="36867" name="Rectangle 3"/>
          <p:cNvSpPr>
            <a:spLocks noGrp="1" noChangeArrowheads="1"/>
          </p:cNvSpPr>
          <p:nvPr>
            <p:ph sz="quarter" idx="1"/>
          </p:nvPr>
        </p:nvSpPr>
        <p:spPr>
          <a:xfrm>
            <a:off x="431371" y="836713"/>
            <a:ext cx="11233248" cy="6026771"/>
          </a:xfrm>
        </p:spPr>
        <p:txBody>
          <a:bodyPr>
            <a:noAutofit/>
          </a:bodyPr>
          <a:lstStyle/>
          <a:p>
            <a:pPr marL="0" indent="0" algn="just">
              <a:buNone/>
            </a:pPr>
            <a:r>
              <a:rPr lang="he-IL" sz="2500" dirty="0"/>
              <a:t>אני משוכנע, לא פחות מכל אדם אחר, שעלינו </a:t>
            </a:r>
            <a:r>
              <a:rPr lang="he-IL" sz="2500" dirty="0" smtClean="0"/>
              <a:t>להגיע לידי </a:t>
            </a:r>
            <a:r>
              <a:rPr lang="he-IL" sz="2500" dirty="0"/>
              <a:t>הסדר עם הערבים בדבר דו-קיום. תמיד </a:t>
            </a:r>
            <a:r>
              <a:rPr lang="he-IL" sz="2500" dirty="0" smtClean="0"/>
              <a:t>הם יהיו </a:t>
            </a:r>
            <a:r>
              <a:rPr lang="he-IL" sz="2500" dirty="0"/>
              <a:t>בארץ </a:t>
            </a:r>
            <a:r>
              <a:rPr lang="he-IL" sz="2500" dirty="0" smtClean="0"/>
              <a:t>ומסביב לה </a:t>
            </a:r>
            <a:r>
              <a:rPr lang="he-IL" sz="2500" dirty="0"/>
              <a:t>ואין אנו יכולים להרשות לעצמנו סכסוך מתמשך עמם. </a:t>
            </a:r>
            <a:endParaRPr lang="he-IL" sz="2500" dirty="0" smtClean="0"/>
          </a:p>
          <a:p>
            <a:pPr marL="0" indent="0" algn="just">
              <a:buNone/>
            </a:pPr>
            <a:r>
              <a:rPr lang="he-IL" sz="2500" dirty="0" smtClean="0"/>
              <a:t>אבל אינני מאמין </a:t>
            </a:r>
            <a:r>
              <a:rPr lang="he-IL" sz="2500" dirty="0"/>
              <a:t>שהם ישלימו עם ארץ ישראל יהודית תמורת שוחד </a:t>
            </a:r>
            <a:r>
              <a:rPr lang="he-IL" sz="2500" dirty="0" smtClean="0"/>
              <a:t>בצורת הצלחה </a:t>
            </a:r>
            <a:r>
              <a:rPr lang="he-IL" sz="2500" dirty="0"/>
              <a:t>כלכלית או בעזרת הסברה מטושטשת או שקרית של </a:t>
            </a:r>
            <a:r>
              <a:rPr lang="he-IL" sz="2500" dirty="0" smtClean="0"/>
              <a:t>מטרות הציונות.</a:t>
            </a:r>
          </a:p>
          <a:p>
            <a:pPr marL="0" indent="0" algn="just">
              <a:buNone/>
            </a:pPr>
            <a:r>
              <a:rPr lang="he-IL" sz="2500" dirty="0" smtClean="0"/>
              <a:t>אינני </a:t>
            </a:r>
            <a:r>
              <a:rPr lang="he-IL" sz="2500" dirty="0"/>
              <a:t>בז לערבים כמו </a:t>
            </a:r>
            <a:r>
              <a:rPr lang="he-IL" sz="2500" dirty="0" smtClean="0"/>
              <a:t>אלה הסבורים</a:t>
            </a:r>
            <a:r>
              <a:rPr lang="he-IL" sz="2500" dirty="0"/>
              <a:t>, שאי פעם הם ימכרו לנו את עתיד ארצם, כל עוד </a:t>
            </a:r>
            <a:r>
              <a:rPr lang="he-IL" sz="2500" dirty="0" smtClean="0"/>
              <a:t>קיימת התקווה </a:t>
            </a:r>
            <a:r>
              <a:rPr lang="he-IL" sz="2500" dirty="0"/>
              <a:t>הקלושה ביותר להיפטר מאתנו בדרך כלשהי. רק כאשר </a:t>
            </a:r>
            <a:r>
              <a:rPr lang="he-IL" sz="2500" dirty="0" smtClean="0"/>
              <a:t>הם יאבדו </a:t>
            </a:r>
            <a:r>
              <a:rPr lang="he-IL" sz="2500" dirty="0"/>
              <a:t>תקווה זו, תהיה ידם של המתונים על העליונה, והם ינסו </a:t>
            </a:r>
            <a:r>
              <a:rPr lang="he-IL" sz="2500" dirty="0" smtClean="0"/>
              <a:t>להשיג את </a:t>
            </a:r>
            <a:r>
              <a:rPr lang="he-IL" sz="2500" dirty="0"/>
              <a:t>התנאים הטובים ביותר בעסקה שתהיה גרועה מבחינתם. </a:t>
            </a:r>
            <a:endParaRPr lang="he-IL" sz="2500" dirty="0" smtClean="0"/>
          </a:p>
          <a:p>
            <a:pPr marL="0" indent="0" algn="just">
              <a:buNone/>
            </a:pPr>
            <a:r>
              <a:rPr lang="he-IL" sz="2500" dirty="0" smtClean="0"/>
              <a:t>אבל </a:t>
            </a:r>
            <a:r>
              <a:rPr lang="he-IL" sz="2500" dirty="0"/>
              <a:t>עד </a:t>
            </a:r>
            <a:r>
              <a:rPr lang="he-IL" sz="2500" dirty="0" smtClean="0"/>
              <a:t>אז, ודווקא </a:t>
            </a:r>
            <a:r>
              <a:rPr lang="he-IL" sz="2500" dirty="0"/>
              <a:t>משום שאני מעוניין בשלום, המשימה היא לגרום להם </a:t>
            </a:r>
            <a:r>
              <a:rPr lang="he-IL" sz="2500" dirty="0" smtClean="0"/>
              <a:t>לאבדן כל </a:t>
            </a:r>
            <a:r>
              <a:rPr lang="he-IL" sz="2500" dirty="0"/>
              <a:t>זיק של תקווה. </a:t>
            </a:r>
            <a:r>
              <a:rPr lang="he-IL" sz="2500" dirty="0" smtClean="0"/>
              <a:t>יש להביאם </a:t>
            </a:r>
            <a:r>
              <a:rPr lang="he-IL" sz="2500" dirty="0"/>
              <a:t>לידי ההכרה שלא בכוח, לא </a:t>
            </a:r>
            <a:r>
              <a:rPr lang="he-IL" sz="2500" dirty="0" smtClean="0"/>
              <a:t>בעזרת הסדרים </a:t>
            </a:r>
            <a:r>
              <a:rPr lang="he-IL" sz="2500" dirty="0"/>
              <a:t>חוקתיים, לא על ידי נס משמים ניתן יהיה למנוע התהוות </a:t>
            </a:r>
            <a:r>
              <a:rPr lang="he-IL" sz="2500" dirty="0" smtClean="0"/>
              <a:t>רוב יהודי </a:t>
            </a:r>
            <a:r>
              <a:rPr lang="he-IL" sz="2500" dirty="0"/>
              <a:t>בארץ ישראל</a:t>
            </a:r>
            <a:r>
              <a:rPr lang="he-IL" sz="2500" dirty="0" smtClean="0"/>
              <a:t>.</a:t>
            </a:r>
          </a:p>
          <a:p>
            <a:pPr marL="0" indent="0" algn="just">
              <a:buNone/>
            </a:pPr>
            <a:r>
              <a:rPr lang="he-IL" sz="2500" dirty="0" smtClean="0"/>
              <a:t>עליהם </a:t>
            </a:r>
            <a:r>
              <a:rPr lang="he-IL" sz="2500" dirty="0"/>
              <a:t>להכיר בעובדה זו, שאם לא כן לא </a:t>
            </a:r>
            <a:r>
              <a:rPr lang="he-IL" sz="2500" dirty="0" smtClean="0"/>
              <a:t>ישרור שלום </a:t>
            </a:r>
            <a:r>
              <a:rPr lang="he-IL" sz="2500" dirty="0"/>
              <a:t>לעולם</a:t>
            </a:r>
            <a:r>
              <a:rPr lang="he-IL" sz="2500" dirty="0" smtClean="0"/>
              <a:t>.</a:t>
            </a:r>
          </a:p>
        </p:txBody>
      </p:sp>
    </p:spTree>
    <p:extLst>
      <p:ext uri="{BB962C8B-B14F-4D97-AF65-F5344CB8AC3E}">
        <p14:creationId xmlns:p14="http://schemas.microsoft.com/office/powerpoint/2010/main" val="18279095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09600" y="116632"/>
            <a:ext cx="11151029" cy="504056"/>
          </a:xfrm>
        </p:spPr>
        <p:txBody>
          <a:bodyPr>
            <a:normAutofit fontScale="90000"/>
          </a:bodyPr>
          <a:lstStyle/>
          <a:p>
            <a:r>
              <a:rPr lang="he-IL" altLang="he-IL" sz="3200" b="1" dirty="0" smtClean="0"/>
              <a:t>תפיסת קיר הברזל של זאב ז'בוטינסקי</a:t>
            </a:r>
            <a:endParaRPr lang="en-US" altLang="he-IL" sz="3200" b="1" dirty="0">
              <a:solidFill>
                <a:schemeClr val="folHlink"/>
              </a:solidFill>
            </a:endParaRPr>
          </a:p>
        </p:txBody>
      </p:sp>
      <p:sp>
        <p:nvSpPr>
          <p:cNvPr id="36867" name="Rectangle 3"/>
          <p:cNvSpPr>
            <a:spLocks noGrp="1" noChangeArrowheads="1"/>
          </p:cNvSpPr>
          <p:nvPr>
            <p:ph sz="quarter" idx="1"/>
          </p:nvPr>
        </p:nvSpPr>
        <p:spPr>
          <a:xfrm>
            <a:off x="335360" y="748144"/>
            <a:ext cx="11425269" cy="5843155"/>
          </a:xfrm>
        </p:spPr>
        <p:txBody>
          <a:bodyPr>
            <a:noAutofit/>
          </a:bodyPr>
          <a:lstStyle/>
          <a:p>
            <a:pPr algn="just"/>
            <a:r>
              <a:rPr lang="he-IL" sz="2800" dirty="0" smtClean="0"/>
              <a:t>ההתיישבות היהודית תוכל להתפתח רק במסגרת של קולוניאליזם בריטי נוקשה.</a:t>
            </a:r>
          </a:p>
          <a:p>
            <a:pPr algn="just"/>
            <a:r>
              <a:rPr lang="he-IL" sz="2800" dirty="0" smtClean="0"/>
              <a:t>היהודים תלויים בקיר ברזל שהערבים לא יהיו מסוגלים לעולם לפרוץ אותו.</a:t>
            </a:r>
          </a:p>
          <a:p>
            <a:pPr algn="just"/>
            <a:r>
              <a:rPr lang="he-IL" sz="2800" dirty="0" smtClean="0"/>
              <a:t>יש להקים לגיון יהודי במסגרת הצבא הבריטי למטרת השמירה על היישוב היהודי בארץ ישראל.</a:t>
            </a:r>
          </a:p>
          <a:p>
            <a:pPr algn="just"/>
            <a:r>
              <a:rPr lang="he-IL" sz="2800" dirty="0" smtClean="0"/>
              <a:t>רק לאחר שיתנפצו תקוות הערבים למוטט את הציונות ניתן יהיה להגיע לשלב של הסכם עימם</a:t>
            </a:r>
            <a:r>
              <a:rPr lang="he-IL" sz="2800" dirty="0"/>
              <a:t>.</a:t>
            </a:r>
            <a:endParaRPr lang="he-IL" sz="2800" dirty="0" smtClean="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47" y="3429000"/>
            <a:ext cx="6096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6599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09600" y="116632"/>
            <a:ext cx="11151029" cy="504056"/>
          </a:xfrm>
        </p:spPr>
        <p:txBody>
          <a:bodyPr>
            <a:normAutofit fontScale="90000"/>
          </a:bodyPr>
          <a:lstStyle/>
          <a:p>
            <a:r>
              <a:rPr lang="he-IL" altLang="he-IL" sz="3200" b="1" dirty="0" smtClean="0"/>
              <a:t>תפיסת קיר הברזל של זאב ז'בוטינסקי</a:t>
            </a:r>
            <a:endParaRPr lang="en-US" altLang="he-IL" sz="3200" b="1" dirty="0">
              <a:solidFill>
                <a:schemeClr val="folHlink"/>
              </a:solidFill>
            </a:endParaRPr>
          </a:p>
        </p:txBody>
      </p:sp>
      <p:sp>
        <p:nvSpPr>
          <p:cNvPr id="36867" name="Rectangle 3"/>
          <p:cNvSpPr>
            <a:spLocks noGrp="1" noChangeArrowheads="1"/>
          </p:cNvSpPr>
          <p:nvPr>
            <p:ph sz="quarter" idx="1"/>
          </p:nvPr>
        </p:nvSpPr>
        <p:spPr>
          <a:xfrm>
            <a:off x="335360" y="548680"/>
            <a:ext cx="11425269" cy="6042620"/>
          </a:xfrm>
        </p:spPr>
        <p:txBody>
          <a:bodyPr>
            <a:noAutofit/>
          </a:bodyPr>
          <a:lstStyle/>
          <a:p>
            <a:pPr marL="0" indent="0" algn="just">
              <a:buNone/>
            </a:pPr>
            <a:r>
              <a:rPr lang="he-IL" sz="2600" dirty="0" smtClean="0"/>
              <a:t>"אין לראות בחזקת אספסוף, אלא עם, אף אם עם מפגר, אבל עם חי. </a:t>
            </a:r>
          </a:p>
          <a:p>
            <a:pPr marL="0" indent="0" algn="just">
              <a:buNone/>
            </a:pPr>
            <a:r>
              <a:rPr lang="he-IL" sz="2600" dirty="0" smtClean="0"/>
              <a:t>עם חי מסכים לוויתורים בשאלות עצומות וגורליות </a:t>
            </a:r>
            <a:r>
              <a:rPr lang="he-IL" sz="2600" dirty="0"/>
              <a:t>כאלו רק כאשר לא נשארת לו כל תקווה, </a:t>
            </a:r>
            <a:r>
              <a:rPr lang="he-IL" sz="2600" dirty="0" smtClean="0"/>
              <a:t>כאשר </a:t>
            </a:r>
            <a:r>
              <a:rPr lang="he-IL" sz="2600" dirty="0"/>
              <a:t>בקיר הברזל לא נראה עוד </a:t>
            </a:r>
            <a:r>
              <a:rPr lang="he-IL" sz="2600" dirty="0" smtClean="0"/>
              <a:t>אף לא סדק אחד. </a:t>
            </a:r>
          </a:p>
          <a:p>
            <a:pPr marL="0" indent="0" algn="just">
              <a:buNone/>
            </a:pPr>
            <a:r>
              <a:rPr lang="he-IL" sz="2600" dirty="0" smtClean="0"/>
              <a:t>רק </a:t>
            </a:r>
            <a:r>
              <a:rPr lang="he-IL" sz="2600" dirty="0"/>
              <a:t>אז מאבדות קבוצות קיצוניות </a:t>
            </a:r>
            <a:r>
              <a:rPr lang="he-IL" sz="2600" dirty="0" smtClean="0"/>
              <a:t>שסיסמתם היא 'בשום אופן לא', את קסמן, </a:t>
            </a:r>
            <a:r>
              <a:rPr lang="he-IL" sz="2600" dirty="0"/>
              <a:t>וההשפעה עוברת לידי הקבוצות המתונות. </a:t>
            </a:r>
            <a:r>
              <a:rPr lang="he-IL" sz="2600" dirty="0" smtClean="0"/>
              <a:t>רק  אז יבואו אלינו המתונים האלה ובידם הצעה לוויתורים הדדיים [...]</a:t>
            </a:r>
          </a:p>
          <a:p>
            <a:pPr marL="0" indent="0" algn="just">
              <a:buNone/>
            </a:pPr>
            <a:r>
              <a:rPr lang="he-IL" sz="2600" dirty="0" smtClean="0"/>
              <a:t>ואני מאמין ומקווה, שאז נוכל לתת להם ערובות כאלה,  שתרגענה אותם, ושני העמים יוכלו לחיות זה בצד זה בשלום ומתוך יחסי הגינות. </a:t>
            </a:r>
          </a:p>
          <a:p>
            <a:pPr marL="0" indent="0" algn="just">
              <a:buNone/>
            </a:pPr>
            <a:r>
              <a:rPr lang="he-IL" sz="2600" dirty="0" smtClean="0"/>
              <a:t>ואולם  הדרך היחידה להסכם כזה היא קיר הברזל, כלומר, חיזוקו של השלטון בארץ- ישראל, שלא  יהא נתון לשום השפעות ערביות, כלומר, עצם השלטון, שנגדו לוחמים הערבים. </a:t>
            </a:r>
          </a:p>
          <a:p>
            <a:pPr marL="0" indent="0" algn="just">
              <a:buNone/>
            </a:pPr>
            <a:r>
              <a:rPr lang="he-IL" sz="2600" dirty="0" smtClean="0"/>
              <a:t>במלים  אחרות, בשבילנו הדרך היחידה להסכם בעתיד מתבטאת בהסתלקות מוחלטת מכל </a:t>
            </a:r>
            <a:r>
              <a:rPr lang="he-IL" sz="2600" dirty="0" err="1" smtClean="0"/>
              <a:t>הנסיונות</a:t>
            </a:r>
            <a:r>
              <a:rPr lang="he-IL" sz="2600" dirty="0" smtClean="0"/>
              <a:t> להגיע להסכם בהווה".</a:t>
            </a:r>
          </a:p>
        </p:txBody>
      </p:sp>
    </p:spTree>
    <p:extLst>
      <p:ext uri="{BB962C8B-B14F-4D97-AF65-F5344CB8AC3E}">
        <p14:creationId xmlns:p14="http://schemas.microsoft.com/office/powerpoint/2010/main" val="23129586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4" name="מציין מיקום תוכן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351584" y="210809"/>
            <a:ext cx="7488832" cy="6624736"/>
          </a:xfrm>
        </p:spPr>
      </p:pic>
    </p:spTree>
    <p:extLst>
      <p:ext uri="{BB962C8B-B14F-4D97-AF65-F5344CB8AC3E}">
        <p14:creationId xmlns:p14="http://schemas.microsoft.com/office/powerpoint/2010/main" val="12846574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4638"/>
            <a:ext cx="10862997" cy="562074"/>
          </a:xfrm>
        </p:spPr>
        <p:txBody>
          <a:bodyPr/>
          <a:lstStyle/>
          <a:p>
            <a:r>
              <a:rPr lang="he-IL" b="1" dirty="0" smtClean="0"/>
              <a:t>היחס למיעוט הערבי במדינה היהודית העתידית</a:t>
            </a:r>
            <a:endParaRPr lang="he-IL" b="1" dirty="0"/>
          </a:p>
        </p:txBody>
      </p:sp>
      <p:sp>
        <p:nvSpPr>
          <p:cNvPr id="3" name="מציין מיקום תוכן 2"/>
          <p:cNvSpPr>
            <a:spLocks noGrp="1"/>
          </p:cNvSpPr>
          <p:nvPr>
            <p:ph sz="quarter" idx="1"/>
          </p:nvPr>
        </p:nvSpPr>
        <p:spPr>
          <a:xfrm>
            <a:off x="239349" y="908720"/>
            <a:ext cx="11329259" cy="5949280"/>
          </a:xfrm>
        </p:spPr>
        <p:txBody>
          <a:bodyPr>
            <a:noAutofit/>
          </a:bodyPr>
          <a:lstStyle/>
          <a:p>
            <a:r>
              <a:rPr lang="he-IL" sz="2800" dirty="0" smtClean="0"/>
              <a:t>'שמאל </a:t>
            </a:r>
            <a:r>
              <a:rPr lang="he-IL" sz="2800" dirty="0"/>
              <a:t>הירדן</a:t>
            </a:r>
            <a:r>
              <a:rPr lang="he-IL" sz="2800" dirty="0" smtClean="0"/>
              <a:t>': 'שתי </a:t>
            </a:r>
            <a:r>
              <a:rPr lang="he-IL" sz="2800" dirty="0"/>
              <a:t>גדות לירדן </a:t>
            </a:r>
            <a:r>
              <a:rPr lang="he-IL" sz="2800" dirty="0" smtClean="0"/>
              <a:t>– זו </a:t>
            </a:r>
            <a:r>
              <a:rPr lang="he-IL" sz="2800" dirty="0"/>
              <a:t>שלנו, זו גם כן</a:t>
            </a:r>
            <a:r>
              <a:rPr lang="he-IL" sz="2800" dirty="0" smtClean="0"/>
              <a:t>'. </a:t>
            </a:r>
            <a:endParaRPr lang="he-IL" sz="2800" dirty="0"/>
          </a:p>
          <a:p>
            <a:pPr marL="0" indent="0" algn="ctr">
              <a:buNone/>
            </a:pPr>
            <a:r>
              <a:rPr lang="he-IL" sz="2800" dirty="0" smtClean="0"/>
              <a:t>'שם </a:t>
            </a:r>
            <a:r>
              <a:rPr lang="he-IL" sz="2800" dirty="0"/>
              <a:t>ירווה לו משפע ואושר</a:t>
            </a:r>
            <a:endParaRPr lang="en-US" sz="2800" dirty="0"/>
          </a:p>
          <a:p>
            <a:pPr marL="0" indent="0" algn="ctr">
              <a:buNone/>
            </a:pPr>
            <a:r>
              <a:rPr lang="he-IL" sz="2800" dirty="0"/>
              <a:t>בן ערב, בן נצרת ובני;</a:t>
            </a:r>
            <a:endParaRPr lang="en-US" sz="2800" dirty="0"/>
          </a:p>
          <a:p>
            <a:pPr marL="0" indent="0" algn="ctr">
              <a:buNone/>
            </a:pPr>
            <a:r>
              <a:rPr lang="he-IL" sz="2800" dirty="0"/>
              <a:t>כי דגלי, דגל טוהר ויושר</a:t>
            </a:r>
            <a:endParaRPr lang="en-US" sz="2800" dirty="0"/>
          </a:p>
          <a:p>
            <a:pPr marL="0" indent="0" algn="ctr">
              <a:buNone/>
            </a:pPr>
            <a:r>
              <a:rPr lang="he-IL" sz="2800" dirty="0"/>
              <a:t>יטהר שתי גדות </a:t>
            </a:r>
            <a:r>
              <a:rPr lang="he-IL" sz="2800" dirty="0" smtClean="0"/>
              <a:t>ירדני'.</a:t>
            </a:r>
          </a:p>
          <a:p>
            <a:pPr marL="0" indent="0" algn="ctr">
              <a:buNone/>
            </a:pPr>
            <a:endParaRPr lang="he-IL" sz="2800" dirty="0" smtClean="0"/>
          </a:p>
          <a:p>
            <a:pPr algn="just"/>
            <a:r>
              <a:rPr lang="he-IL" sz="2800" dirty="0" smtClean="0"/>
              <a:t>אין </a:t>
            </a:r>
            <a:r>
              <a:rPr lang="he-IL" sz="2800" dirty="0"/>
              <a:t>לדחוק את רגלי הערבים ואין ליזום את הרחקתם </a:t>
            </a:r>
            <a:r>
              <a:rPr lang="he-IL" sz="2800" dirty="0" smtClean="0"/>
              <a:t>מהארץ - . </a:t>
            </a:r>
          </a:p>
          <a:p>
            <a:pPr marL="0" indent="0" algn="just">
              <a:buNone/>
            </a:pPr>
            <a:r>
              <a:rPr lang="he-IL" sz="2800" dirty="0"/>
              <a:t> </a:t>
            </a:r>
            <a:r>
              <a:rPr lang="he-IL" sz="2800" dirty="0" smtClean="0"/>
              <a:t>  'זה </a:t>
            </a:r>
            <a:r>
              <a:rPr lang="he-IL" sz="2800" dirty="0"/>
              <a:t>מחוץ לכל </a:t>
            </a:r>
            <a:r>
              <a:rPr lang="he-IL" sz="2800" dirty="0" smtClean="0"/>
              <a:t>ויכוח [...]יש </a:t>
            </a:r>
            <a:r>
              <a:rPr lang="he-IL" sz="2800" dirty="0"/>
              <a:t>די מקום בארץ ישראל'. </a:t>
            </a:r>
            <a:endParaRPr lang="he-IL" sz="2800" dirty="0" smtClean="0"/>
          </a:p>
          <a:p>
            <a:pPr marL="0" indent="0" algn="just">
              <a:buNone/>
            </a:pPr>
            <a:endParaRPr lang="he-IL" sz="2800" dirty="0" smtClean="0"/>
          </a:p>
          <a:p>
            <a:pPr algn="just"/>
            <a:r>
              <a:rPr lang="he-IL" sz="2800" dirty="0" smtClean="0"/>
              <a:t>חוקה עתידית בה המיעוט </a:t>
            </a:r>
            <a:r>
              <a:rPr lang="he-IL" sz="2800" dirty="0"/>
              <a:t>הערבי </a:t>
            </a:r>
            <a:r>
              <a:rPr lang="he-IL" sz="2800" dirty="0" smtClean="0"/>
              <a:t>משרת שירות אזרחי וצבאי וזוכה </a:t>
            </a:r>
            <a:r>
              <a:rPr lang="he-IL" sz="2800" dirty="0"/>
              <a:t>במדינה היהודית בזכויות אישיות ותרבותיות/לאומיות</a:t>
            </a:r>
            <a:r>
              <a:rPr lang="he-IL" sz="2800" dirty="0" smtClean="0"/>
              <a:t>. ראש ממשלה או </a:t>
            </a:r>
            <a:r>
              <a:rPr lang="he-IL" sz="2800" dirty="0" err="1" smtClean="0"/>
              <a:t>סגנו</a:t>
            </a:r>
            <a:r>
              <a:rPr lang="he-IL" sz="2800" dirty="0" smtClean="0"/>
              <a:t> יהיו ערבי.</a:t>
            </a:r>
            <a:endParaRPr lang="en-US" sz="2800" dirty="0"/>
          </a:p>
          <a:p>
            <a:pPr algn="just"/>
            <a:endParaRPr lang="he-IL" sz="2800" dirty="0"/>
          </a:p>
        </p:txBody>
      </p:sp>
    </p:spTree>
    <p:extLst>
      <p:ext uri="{BB962C8B-B14F-4D97-AF65-F5344CB8AC3E}">
        <p14:creationId xmlns:p14="http://schemas.microsoft.com/office/powerpoint/2010/main" val="30358761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154380"/>
            <a:ext cx="9956800" cy="534390"/>
          </a:xfrm>
        </p:spPr>
        <p:txBody>
          <a:bodyPr>
            <a:normAutofit fontScale="90000"/>
          </a:bodyPr>
          <a:lstStyle/>
          <a:p>
            <a:r>
              <a:rPr lang="he-IL" b="1" dirty="0" smtClean="0"/>
              <a:t>אודסה, 1910</a:t>
            </a:r>
            <a:endParaRPr lang="he-IL" b="1" dirty="0"/>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24065" y="1875510"/>
            <a:ext cx="6556746" cy="4347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מלבן 4"/>
          <p:cNvSpPr/>
          <p:nvPr/>
        </p:nvSpPr>
        <p:spPr>
          <a:xfrm>
            <a:off x="6982692" y="1275346"/>
            <a:ext cx="5106388" cy="1277273"/>
          </a:xfrm>
          <a:prstGeom prst="rect">
            <a:avLst/>
          </a:prstGeom>
        </p:spPr>
        <p:txBody>
          <a:bodyPr wrap="square">
            <a:spAutoFit/>
          </a:bodyPr>
          <a:lstStyle/>
          <a:p>
            <a:pPr marL="274320" lvl="0" indent="-274320" algn="just">
              <a:spcBef>
                <a:spcPts val="600"/>
              </a:spcBef>
              <a:buClr>
                <a:srgbClr val="0F6FC6"/>
              </a:buClr>
              <a:buSzPct val="70000"/>
              <a:buFont typeface="Wingdings"/>
              <a:buChar char=""/>
            </a:pPr>
            <a:r>
              <a:rPr lang="he-IL" sz="2400" dirty="0" smtClean="0">
                <a:solidFill>
                  <a:prstClr val="black"/>
                </a:solidFill>
              </a:rPr>
              <a:t>זאב ז'בוטינסקי נולד </a:t>
            </a:r>
            <a:r>
              <a:rPr lang="he-IL" sz="2400" dirty="0">
                <a:solidFill>
                  <a:prstClr val="black"/>
                </a:solidFill>
              </a:rPr>
              <a:t>ב-1880 באודסה למשפחה שעברה תהליך </a:t>
            </a:r>
            <a:r>
              <a:rPr lang="he-IL" sz="2400" dirty="0" err="1">
                <a:solidFill>
                  <a:prstClr val="black"/>
                </a:solidFill>
              </a:rPr>
              <a:t>רוסיפיקציה</a:t>
            </a:r>
            <a:r>
              <a:rPr lang="he-IL" sz="2400" dirty="0">
                <a:solidFill>
                  <a:prstClr val="black"/>
                </a:solidFill>
              </a:rPr>
              <a:t> מתקדם</a:t>
            </a:r>
            <a:r>
              <a:rPr lang="he-IL" sz="2400" dirty="0" smtClean="0">
                <a:solidFill>
                  <a:prstClr val="black"/>
                </a:solidFill>
              </a:rPr>
              <a:t>.</a:t>
            </a:r>
          </a:p>
          <a:p>
            <a:pPr marL="274320" lvl="0" indent="-274320" algn="just">
              <a:spcBef>
                <a:spcPts val="600"/>
              </a:spcBef>
              <a:buClr>
                <a:srgbClr val="0F6FC6"/>
              </a:buClr>
              <a:buSzPct val="70000"/>
              <a:buFont typeface="Wingdings"/>
              <a:buChar char=""/>
            </a:pPr>
            <a:endParaRPr lang="he-IL" sz="2400" dirty="0">
              <a:solidFill>
                <a:prstClr val="black"/>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2692" y="2232561"/>
            <a:ext cx="4822122" cy="340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מלבן 5"/>
          <p:cNvSpPr/>
          <p:nvPr/>
        </p:nvSpPr>
        <p:spPr>
          <a:xfrm>
            <a:off x="6750224" y="5892531"/>
            <a:ext cx="4068197" cy="723275"/>
          </a:xfrm>
          <a:prstGeom prst="rect">
            <a:avLst/>
          </a:prstGeom>
        </p:spPr>
        <p:txBody>
          <a:bodyPr wrap="square">
            <a:spAutoFit/>
          </a:bodyPr>
          <a:lstStyle/>
          <a:p>
            <a:pPr lvl="0" algn="ctr">
              <a:spcBef>
                <a:spcPts val="600"/>
              </a:spcBef>
              <a:buClr>
                <a:srgbClr val="0F6FC6"/>
              </a:buClr>
              <a:buSzPct val="70000"/>
            </a:pPr>
            <a:r>
              <a:rPr lang="he-IL" b="1" dirty="0">
                <a:solidFill>
                  <a:srgbClr val="04617B"/>
                </a:solidFill>
              </a:rPr>
              <a:t>זאב ז'בוטינסקי, </a:t>
            </a:r>
            <a:r>
              <a:rPr lang="he-IL" b="1" dirty="0" err="1">
                <a:solidFill>
                  <a:srgbClr val="04617B"/>
                </a:solidFill>
              </a:rPr>
              <a:t>יוענה</a:t>
            </a:r>
            <a:r>
              <a:rPr lang="he-IL" b="1" dirty="0">
                <a:solidFill>
                  <a:srgbClr val="04617B"/>
                </a:solidFill>
              </a:rPr>
              <a:t>, ערי, אמו חוה, </a:t>
            </a:r>
            <a:endParaRPr lang="he-IL" b="1" dirty="0" smtClean="0">
              <a:solidFill>
                <a:srgbClr val="04617B"/>
              </a:solidFill>
            </a:endParaRPr>
          </a:p>
          <a:p>
            <a:pPr lvl="0" algn="ctr">
              <a:spcBef>
                <a:spcPts val="600"/>
              </a:spcBef>
              <a:buClr>
                <a:srgbClr val="0F6FC6"/>
              </a:buClr>
              <a:buSzPct val="70000"/>
            </a:pPr>
            <a:r>
              <a:rPr lang="he-IL" b="1" dirty="0" smtClean="0">
                <a:solidFill>
                  <a:srgbClr val="04617B"/>
                </a:solidFill>
              </a:rPr>
              <a:t>אחותו </a:t>
            </a:r>
            <a:r>
              <a:rPr lang="he-IL" b="1" dirty="0">
                <a:solidFill>
                  <a:srgbClr val="04617B"/>
                </a:solidFill>
              </a:rPr>
              <a:t>תמר ובנה יונה </a:t>
            </a:r>
            <a:r>
              <a:rPr lang="he-IL" b="1" dirty="0" err="1">
                <a:solidFill>
                  <a:srgbClr val="04617B"/>
                </a:solidFill>
              </a:rPr>
              <a:t>קופ</a:t>
            </a:r>
            <a:endParaRPr lang="he-IL" b="1" dirty="0">
              <a:solidFill>
                <a:srgbClr val="04617B"/>
              </a:solidFill>
            </a:endParaRPr>
          </a:p>
        </p:txBody>
      </p:sp>
    </p:spTree>
    <p:extLst>
      <p:ext uri="{BB962C8B-B14F-4D97-AF65-F5344CB8AC3E}">
        <p14:creationId xmlns:p14="http://schemas.microsoft.com/office/powerpoint/2010/main" val="26690452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4639"/>
            <a:ext cx="9956800" cy="562074"/>
          </a:xfrm>
        </p:spPr>
        <p:txBody>
          <a:bodyPr>
            <a:normAutofit/>
          </a:bodyPr>
          <a:lstStyle/>
          <a:p>
            <a:r>
              <a:rPr lang="he-IL" sz="2800" b="1" dirty="0" smtClean="0"/>
              <a:t>מעמד ערביי ישראל במדינה היהודית על פי ז'בוטינסקי (1940)</a:t>
            </a:r>
            <a:endParaRPr lang="he-IL" dirty="0"/>
          </a:p>
        </p:txBody>
      </p:sp>
      <p:sp>
        <p:nvSpPr>
          <p:cNvPr id="3" name="מציין מיקום תוכן 2"/>
          <p:cNvSpPr>
            <a:spLocks noGrp="1"/>
          </p:cNvSpPr>
          <p:nvPr>
            <p:ph sz="quarter" idx="1"/>
          </p:nvPr>
        </p:nvSpPr>
        <p:spPr>
          <a:xfrm>
            <a:off x="609600" y="908720"/>
            <a:ext cx="10862997" cy="5565232"/>
          </a:xfrm>
        </p:spPr>
        <p:txBody>
          <a:bodyPr/>
          <a:lstStyle/>
          <a:p>
            <a:pPr algn="just"/>
            <a:r>
              <a:rPr lang="he-IL" dirty="0" smtClean="0"/>
              <a:t>עמדת </a:t>
            </a:r>
            <a:r>
              <a:rPr lang="he-IL" dirty="0"/>
              <a:t>ז'בוטינסקי </a:t>
            </a:r>
            <a:r>
              <a:rPr lang="he-IL" dirty="0" smtClean="0"/>
              <a:t>התבססה על תפיסה </a:t>
            </a:r>
            <a:r>
              <a:rPr lang="he-IL" dirty="0"/>
              <a:t>ריאל-פוליטית של יחסי עמים </a:t>
            </a:r>
            <a:r>
              <a:rPr lang="he-IL" dirty="0" smtClean="0"/>
              <a:t>ועל אוריינטציה של עליונות </a:t>
            </a:r>
            <a:r>
              <a:rPr lang="he-IL" dirty="0"/>
              <a:t>התרבות האירופית לעומת התרבות המזרחית. </a:t>
            </a:r>
            <a:r>
              <a:rPr lang="he-IL" dirty="0" smtClean="0"/>
              <a:t>      עם זאת </a:t>
            </a:r>
            <a:r>
              <a:rPr lang="he-IL" dirty="0"/>
              <a:t>ייצג ז'בוטינסקי ליברליזם לגבי יחסי עמים במדינה אחת וביטא אותו ביחס לזכויות המיעוט הערבי בארץ-ישראל בעתיד. </a:t>
            </a:r>
            <a:endParaRPr lang="en-US" dirty="0"/>
          </a:p>
          <a:p>
            <a:endParaRPr lang="he-I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3" y="2562226"/>
            <a:ext cx="8461441"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5682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quarter" idx="1"/>
          </p:nvPr>
        </p:nvSpPr>
        <p:spPr>
          <a:xfrm>
            <a:off x="1013361" y="-154378"/>
            <a:ext cx="9956800" cy="6509578"/>
          </a:xfrm>
        </p:spPr>
        <p:txBody>
          <a:bodyPr>
            <a:normAutofit/>
          </a:bodyPr>
          <a:lstStyle/>
          <a:p>
            <a:pPr marL="0" indent="0" algn="ctr">
              <a:buNone/>
            </a:pPr>
            <a:r>
              <a:rPr lang="he-IL" sz="5400" b="1" cap="small" dirty="0">
                <a:solidFill>
                  <a:schemeClr val="tx2"/>
                </a:solidFill>
                <a:latin typeface="+mj-lt"/>
                <a:ea typeface="+mj-ea"/>
                <a:cs typeface="+mj-cs"/>
              </a:rPr>
              <a:t>חלק </a:t>
            </a:r>
            <a:r>
              <a:rPr lang="he-IL" sz="5400" b="1" cap="small" dirty="0" smtClean="0">
                <a:solidFill>
                  <a:schemeClr val="tx2"/>
                </a:solidFill>
                <a:latin typeface="+mj-lt"/>
                <a:ea typeface="+mj-ea"/>
                <a:cs typeface="+mj-cs"/>
              </a:rPr>
              <a:t>רביעי:</a:t>
            </a:r>
            <a:endParaRPr lang="he-IL" sz="5400" b="1" cap="small" dirty="0">
              <a:solidFill>
                <a:schemeClr val="tx2"/>
              </a:solidFill>
              <a:latin typeface="+mj-lt"/>
              <a:ea typeface="+mj-ea"/>
              <a:cs typeface="+mj-cs"/>
            </a:endParaRPr>
          </a:p>
          <a:p>
            <a:pPr marL="0" indent="0" algn="ctr">
              <a:buNone/>
            </a:pPr>
            <a:r>
              <a:rPr lang="he-IL" sz="5400" b="1" cap="small" dirty="0" smtClean="0">
                <a:solidFill>
                  <a:schemeClr val="tx2"/>
                </a:solidFill>
                <a:latin typeface="+mj-lt"/>
                <a:ea typeface="+mj-ea"/>
                <a:cs typeface="+mj-cs"/>
              </a:rPr>
              <a:t>המאבק על ההגמוניה פוליטית</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47" y="3432915"/>
            <a:ext cx="5109523" cy="3026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195" y="3485426"/>
            <a:ext cx="4152421" cy="299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5674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0"/>
            <a:ext cx="9956800" cy="648072"/>
          </a:xfrm>
        </p:spPr>
        <p:txBody>
          <a:bodyPr>
            <a:normAutofit/>
          </a:bodyPr>
          <a:lstStyle/>
          <a:p>
            <a:r>
              <a:rPr lang="he-IL" b="1" dirty="0" smtClean="0"/>
              <a:t>אופוזיציה מימין: המאבק על ההגמוניה בתנועה הציונית</a:t>
            </a:r>
            <a:endParaRPr lang="he-IL" b="1" dirty="0"/>
          </a:p>
        </p:txBody>
      </p:sp>
      <p:sp>
        <p:nvSpPr>
          <p:cNvPr id="3" name="מציין מיקום תוכן 2"/>
          <p:cNvSpPr>
            <a:spLocks noGrp="1"/>
          </p:cNvSpPr>
          <p:nvPr>
            <p:ph sz="quarter" idx="1"/>
          </p:nvPr>
        </p:nvSpPr>
        <p:spPr>
          <a:xfrm>
            <a:off x="335360" y="760021"/>
            <a:ext cx="11492463" cy="5713931"/>
          </a:xfrm>
        </p:spPr>
        <p:txBody>
          <a:bodyPr>
            <a:noAutofit/>
          </a:bodyPr>
          <a:lstStyle/>
          <a:p>
            <a:pPr algn="just"/>
            <a:r>
              <a:rPr lang="he-IL" sz="2800" dirty="0"/>
              <a:t>יסוד</a:t>
            </a:r>
            <a:r>
              <a:rPr lang="he-IL" sz="2800" b="1" dirty="0"/>
              <a:t> 'ברית הציונים הרביזיוניסטיים</a:t>
            </a:r>
            <a:r>
              <a:rPr lang="he-IL" sz="2800" b="1" dirty="0" smtClean="0"/>
              <a:t>' </a:t>
            </a:r>
            <a:r>
              <a:rPr lang="he-IL" sz="2800" dirty="0" smtClean="0"/>
              <a:t>באפריל </a:t>
            </a:r>
            <a:r>
              <a:rPr lang="he-IL" sz="2800" dirty="0"/>
              <a:t>1925, </a:t>
            </a:r>
            <a:r>
              <a:rPr lang="he-IL" sz="2800" dirty="0" smtClean="0"/>
              <a:t>פאריז.</a:t>
            </a:r>
          </a:p>
          <a:p>
            <a:pPr algn="just"/>
            <a:r>
              <a:rPr lang="he-IL" sz="2800" dirty="0" smtClean="0"/>
              <a:t>תנועת הנוער </a:t>
            </a:r>
            <a:r>
              <a:rPr lang="he-IL" sz="2800" b="1" dirty="0" smtClean="0"/>
              <a:t>'הסתדרות </a:t>
            </a:r>
            <a:r>
              <a:rPr lang="he-IL" sz="2800" b="1" dirty="0"/>
              <a:t>טרומפלדור' </a:t>
            </a:r>
            <a:r>
              <a:rPr lang="he-IL" sz="2800" dirty="0"/>
              <a:t>(לימים, בית"ר) נוסדה שה וחצי מוקדם </a:t>
            </a:r>
            <a:r>
              <a:rPr lang="he-IL" sz="2800" dirty="0" smtClean="0"/>
              <a:t>יותר.</a:t>
            </a:r>
          </a:p>
          <a:p>
            <a:pPr algn="just"/>
            <a:r>
              <a:rPr lang="he-IL" sz="2800" dirty="0" smtClean="0"/>
              <a:t>המטרה</a:t>
            </a:r>
            <a:r>
              <a:rPr lang="he-IL" sz="2800" dirty="0"/>
              <a:t>: מרוב יהודי ל</a:t>
            </a:r>
            <a:r>
              <a:rPr lang="he-IL" sz="2800" b="1" dirty="0"/>
              <a:t>מדינה עברית </a:t>
            </a:r>
            <a:r>
              <a:rPr lang="he-IL" sz="2800" dirty="0"/>
              <a:t>על שתי גדות הירדן.</a:t>
            </a:r>
          </a:p>
          <a:p>
            <a:pPr algn="just"/>
            <a:r>
              <a:rPr lang="he-IL" sz="2800" dirty="0"/>
              <a:t>'חד נס': תפיסת אנטי מעמדית ושמא מעמדית קפיטליסטית של ז'בוטינסקי.</a:t>
            </a:r>
          </a:p>
          <a:p>
            <a:pPr algn="just"/>
            <a:r>
              <a:rPr lang="he-IL" sz="2800" dirty="0"/>
              <a:t>'אני בורגני, בורגני בן בורגני, בחסד אלוהים אני בורגני'.</a:t>
            </a:r>
          </a:p>
          <a:p>
            <a:pPr algn="just"/>
            <a:r>
              <a:rPr lang="he-IL" sz="2800" dirty="0" smtClean="0"/>
              <a:t>בימי </a:t>
            </a:r>
            <a:r>
              <a:rPr lang="he-IL" sz="2800" dirty="0"/>
              <a:t>'שביתת </a:t>
            </a:r>
            <a:r>
              <a:rPr lang="he-IL" sz="2800" dirty="0" err="1"/>
              <a:t>פרומין</a:t>
            </a:r>
            <a:r>
              <a:rPr lang="he-IL" sz="2800" dirty="0" smtClean="0"/>
              <a:t>' ז'בוטינסקי</a:t>
            </a:r>
          </a:p>
          <a:p>
            <a:pPr marL="0" indent="0" algn="just">
              <a:buNone/>
            </a:pPr>
            <a:r>
              <a:rPr lang="he-IL" sz="2800" dirty="0" smtClean="0"/>
              <a:t>מאמר </a:t>
            </a:r>
            <a:r>
              <a:rPr lang="he-IL" sz="2800" dirty="0"/>
              <a:t>בשם 'כן, לשבור', </a:t>
            </a:r>
            <a:r>
              <a:rPr lang="he-IL" sz="2800" dirty="0" smtClean="0"/>
              <a:t>שבו </a:t>
            </a:r>
          </a:p>
          <a:p>
            <a:pPr marL="0" indent="0" algn="just">
              <a:buNone/>
            </a:pPr>
            <a:r>
              <a:rPr lang="he-IL" sz="2800" dirty="0" smtClean="0"/>
              <a:t>קרא </a:t>
            </a:r>
            <a:r>
              <a:rPr lang="he-IL" sz="2800" dirty="0"/>
              <a:t>לשבור את כוחה </a:t>
            </a:r>
            <a:r>
              <a:rPr lang="he-IL" sz="2800" dirty="0" smtClean="0"/>
              <a:t>המונופוליסטי</a:t>
            </a:r>
          </a:p>
          <a:p>
            <a:pPr marL="0" indent="0" algn="just">
              <a:buNone/>
            </a:pPr>
            <a:r>
              <a:rPr lang="he-IL" sz="2800" dirty="0" smtClean="0"/>
              <a:t>לדעתו </a:t>
            </a:r>
            <a:r>
              <a:rPr lang="he-IL" sz="2800" dirty="0"/>
              <a:t>של הסתדרות </a:t>
            </a:r>
            <a:r>
              <a:rPr lang="he-IL" sz="2800" dirty="0" smtClean="0"/>
              <a:t>העובדים.</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9885"/>
            <a:ext cx="7394575" cy="310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507" y="1890606"/>
            <a:ext cx="2272456" cy="242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17170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2831637" y="4509120"/>
            <a:ext cx="4349059" cy="1865802"/>
          </a:xfrm>
        </p:spPr>
        <p:txBody>
          <a:bodyPr>
            <a:normAutofit/>
          </a:bodyPr>
          <a:lstStyle/>
          <a:p>
            <a:r>
              <a:rPr lang="he-IL" b="0" dirty="0" smtClean="0"/>
              <a:t>				</a:t>
            </a:r>
          </a:p>
          <a:p>
            <a:endParaRPr lang="he-IL" b="0" dirty="0"/>
          </a:p>
          <a:p>
            <a:endParaRPr lang="he-IL" b="0" dirty="0" smtClean="0"/>
          </a:p>
          <a:p>
            <a:r>
              <a:rPr lang="he-IL" b="0" dirty="0" smtClean="0"/>
              <a:t>			</a:t>
            </a:r>
            <a:endParaRPr lang="he-IL"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2421" y="142503"/>
            <a:ext cx="4913512" cy="3407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490" y="1910126"/>
            <a:ext cx="4131759" cy="5440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מלבן 5"/>
          <p:cNvSpPr/>
          <p:nvPr/>
        </p:nvSpPr>
        <p:spPr>
          <a:xfrm>
            <a:off x="4876799" y="3797134"/>
            <a:ext cx="6749143" cy="2523768"/>
          </a:xfrm>
          <a:prstGeom prst="rect">
            <a:avLst/>
          </a:prstGeom>
        </p:spPr>
        <p:txBody>
          <a:bodyPr wrap="square">
            <a:spAutoFit/>
          </a:bodyPr>
          <a:lstStyle/>
          <a:p>
            <a:r>
              <a:rPr lang="he-IL" sz="2800" b="1" cap="small" dirty="0">
                <a:solidFill>
                  <a:srgbClr val="04617B"/>
                </a:solidFill>
                <a:ea typeface="+mj-ea"/>
              </a:rPr>
              <a:t>פולמוס פוליטי חריף ואף אלים (על רקע עולמי). </a:t>
            </a:r>
            <a:br>
              <a:rPr lang="he-IL" sz="2800" b="1" cap="small" dirty="0">
                <a:solidFill>
                  <a:srgbClr val="04617B"/>
                </a:solidFill>
                <a:ea typeface="+mj-ea"/>
              </a:rPr>
            </a:br>
            <a:r>
              <a:rPr lang="he-IL" sz="2800" b="1" cap="small" dirty="0">
                <a:solidFill>
                  <a:srgbClr val="04617B"/>
                </a:solidFill>
                <a:ea typeface="+mj-ea"/>
              </a:rPr>
              <a:t>רצח </a:t>
            </a:r>
            <a:r>
              <a:rPr lang="he-IL" sz="2800" b="1" cap="small" dirty="0" smtClean="0">
                <a:solidFill>
                  <a:srgbClr val="04617B"/>
                </a:solidFill>
                <a:ea typeface="+mj-ea"/>
              </a:rPr>
              <a:t>ארלוזורוב. 'ולדימיר </a:t>
            </a:r>
            <a:r>
              <a:rPr lang="he-IL" sz="2800" b="1" cap="small" dirty="0">
                <a:solidFill>
                  <a:srgbClr val="04617B"/>
                </a:solidFill>
                <a:ea typeface="+mj-ea"/>
              </a:rPr>
              <a:t>היטלר'.</a:t>
            </a:r>
            <a:br>
              <a:rPr lang="he-IL" sz="2800" b="1" cap="small" dirty="0">
                <a:solidFill>
                  <a:srgbClr val="04617B"/>
                </a:solidFill>
                <a:ea typeface="+mj-ea"/>
              </a:rPr>
            </a:br>
            <a:r>
              <a:rPr lang="he-IL" sz="2800" b="1" cap="small" dirty="0">
                <a:solidFill>
                  <a:srgbClr val="04617B"/>
                </a:solidFill>
                <a:ea typeface="+mj-ea"/>
              </a:rPr>
              <a:t>1933תמיכה נרחבת ב'ליגה למען ארץ ישראל העובדת', </a:t>
            </a:r>
            <a:r>
              <a:rPr lang="he-IL" sz="2800" b="1" cap="small" dirty="0" err="1">
                <a:solidFill>
                  <a:srgbClr val="04617B"/>
                </a:solidFill>
                <a:ea typeface="+mj-ea"/>
              </a:rPr>
              <a:t>שהיתה</a:t>
            </a:r>
            <a:r>
              <a:rPr lang="he-IL" sz="2800" b="1" cap="small" dirty="0">
                <a:solidFill>
                  <a:srgbClr val="04617B"/>
                </a:solidFill>
                <a:ea typeface="+mj-ea"/>
              </a:rPr>
              <a:t> רשימתו של בן-גוריון. </a:t>
            </a:r>
            <a:r>
              <a:rPr lang="he-IL" sz="2800" b="1" cap="small" dirty="0" smtClean="0">
                <a:solidFill>
                  <a:srgbClr val="04617B"/>
                </a:solidFill>
                <a:ea typeface="+mj-ea"/>
              </a:rPr>
              <a:t>– </a:t>
            </a:r>
          </a:p>
          <a:p>
            <a:r>
              <a:rPr lang="he-IL" sz="2800" b="1" cap="small" dirty="0" smtClean="0">
                <a:solidFill>
                  <a:srgbClr val="04617B"/>
                </a:solidFill>
                <a:ea typeface="+mj-ea"/>
              </a:rPr>
              <a:t>קרוב </a:t>
            </a:r>
            <a:r>
              <a:rPr lang="he-IL" sz="2800" b="1" cap="small" dirty="0">
                <a:solidFill>
                  <a:srgbClr val="04617B"/>
                </a:solidFill>
                <a:ea typeface="+mj-ea"/>
              </a:rPr>
              <a:t>למחצית מכלל הקולות (45%). </a:t>
            </a:r>
            <a:br>
              <a:rPr lang="he-IL" sz="2800" b="1" cap="small" dirty="0">
                <a:solidFill>
                  <a:srgbClr val="04617B"/>
                </a:solidFill>
                <a:ea typeface="+mj-ea"/>
              </a:rPr>
            </a:br>
            <a:endParaRPr lang="he-IL" dirty="0"/>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33" y="509113"/>
            <a:ext cx="6973888"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6308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quarter" idx="1"/>
          </p:nvPr>
        </p:nvSpPr>
        <p:spPr>
          <a:xfrm>
            <a:off x="1013361" y="-154378"/>
            <a:ext cx="9956800" cy="6509578"/>
          </a:xfrm>
        </p:spPr>
        <p:txBody>
          <a:bodyPr>
            <a:normAutofit/>
          </a:bodyPr>
          <a:lstStyle/>
          <a:p>
            <a:pPr marL="0" indent="0" algn="ctr">
              <a:buNone/>
            </a:pPr>
            <a:r>
              <a:rPr lang="he-IL" sz="5400" b="1" cap="small" dirty="0">
                <a:solidFill>
                  <a:schemeClr val="tx2"/>
                </a:solidFill>
                <a:latin typeface="+mj-lt"/>
                <a:ea typeface="+mj-ea"/>
                <a:cs typeface="+mj-cs"/>
              </a:rPr>
              <a:t>חלק </a:t>
            </a:r>
            <a:r>
              <a:rPr lang="he-IL" sz="5400" b="1" cap="small" dirty="0" smtClean="0">
                <a:solidFill>
                  <a:schemeClr val="tx2"/>
                </a:solidFill>
                <a:latin typeface="+mj-lt"/>
                <a:ea typeface="+mj-ea"/>
                <a:cs typeface="+mj-cs"/>
              </a:rPr>
              <a:t>חמישי:</a:t>
            </a:r>
            <a:endParaRPr lang="he-IL" sz="5400" b="1" cap="small" dirty="0">
              <a:solidFill>
                <a:schemeClr val="tx2"/>
              </a:solidFill>
              <a:latin typeface="+mj-lt"/>
              <a:ea typeface="+mj-ea"/>
              <a:cs typeface="+mj-cs"/>
            </a:endParaRPr>
          </a:p>
          <a:p>
            <a:pPr marL="0" indent="0" algn="ctr">
              <a:buNone/>
            </a:pPr>
            <a:r>
              <a:rPr lang="he-IL" sz="5400" b="1" cap="small" dirty="0" smtClean="0">
                <a:solidFill>
                  <a:schemeClr val="tx2"/>
                </a:solidFill>
                <a:latin typeface="+mj-lt"/>
                <a:ea typeface="+mj-ea"/>
                <a:cs typeface="+mj-cs"/>
              </a:rPr>
              <a:t>ניסיון פיוס אחד</a:t>
            </a:r>
            <a:endParaRPr lang="he-IL" sz="5400" b="1" cap="small" dirty="0">
              <a:solidFill>
                <a:schemeClr val="tx2"/>
              </a:solidFill>
              <a:latin typeface="+mj-lt"/>
              <a:ea typeface="+mj-ea"/>
              <a:cs typeface="+mj-cs"/>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5480" y="1882961"/>
            <a:ext cx="4322762" cy="446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919" y="1882961"/>
            <a:ext cx="4224338" cy="446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72295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2355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961901" y="551826"/>
            <a:ext cx="11041413" cy="2646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80" y="3665187"/>
            <a:ext cx="10239375"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96153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063553" y="548681"/>
            <a:ext cx="8183968" cy="5925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80698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1027"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775520" y="404665"/>
            <a:ext cx="8375482" cy="5997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31297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4638"/>
            <a:ext cx="9956800" cy="418058"/>
          </a:xfrm>
        </p:spPr>
        <p:txBody>
          <a:bodyPr>
            <a:normAutofit fontScale="90000"/>
          </a:bodyPr>
          <a:lstStyle/>
          <a:p>
            <a:r>
              <a:rPr lang="he-IL" b="1" dirty="0" smtClean="0"/>
              <a:t>מכתב זאב ז'בוטינסקי לדוד בן </a:t>
            </a:r>
            <a:r>
              <a:rPr lang="he-IL" b="1" dirty="0" err="1" smtClean="0"/>
              <a:t>גוריון</a:t>
            </a:r>
            <a:r>
              <a:rPr lang="he-IL" b="1" dirty="0" smtClean="0"/>
              <a:t>, 2 במאי 1935</a:t>
            </a:r>
            <a:endParaRPr lang="he-IL" b="1" dirty="0"/>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145660" y="1223158"/>
            <a:ext cx="5983201" cy="5345671"/>
          </a:xfrm>
          <a:prstGeom prst="rect">
            <a:avLst/>
          </a:prstGeom>
          <a:noFill/>
          <a:ln w="9525">
            <a:noFill/>
            <a:miter lim="800000"/>
            <a:headEnd/>
            <a:tailEnd/>
          </a:ln>
        </p:spPr>
      </p:pic>
      <p:sp>
        <p:nvSpPr>
          <p:cNvPr id="3" name="מלבן 2"/>
          <p:cNvSpPr/>
          <p:nvPr/>
        </p:nvSpPr>
        <p:spPr>
          <a:xfrm>
            <a:off x="6305797" y="1621456"/>
            <a:ext cx="5510152" cy="4632037"/>
          </a:xfrm>
          <a:prstGeom prst="rect">
            <a:avLst/>
          </a:prstGeom>
        </p:spPr>
        <p:txBody>
          <a:bodyPr wrap="square">
            <a:spAutoFit/>
          </a:bodyPr>
          <a:lstStyle/>
          <a:p>
            <a:pPr marL="274320" lvl="0" indent="-274320" algn="just">
              <a:spcBef>
                <a:spcPts val="600"/>
              </a:spcBef>
              <a:buClr>
                <a:srgbClr val="0F6FC6"/>
              </a:buClr>
              <a:buSzPct val="70000"/>
            </a:pPr>
            <a:r>
              <a:rPr lang="he-IL" sz="2700" dirty="0">
                <a:solidFill>
                  <a:prstClr val="black"/>
                </a:solidFill>
              </a:rPr>
              <a:t>ידידי בן גוריון,</a:t>
            </a:r>
          </a:p>
          <a:p>
            <a:pPr marL="274320" lvl="0" indent="-274320" algn="just">
              <a:spcBef>
                <a:spcPts val="600"/>
              </a:spcBef>
              <a:buClr>
                <a:srgbClr val="0F6FC6"/>
              </a:buClr>
              <a:buSzPct val="70000"/>
            </a:pPr>
            <a:r>
              <a:rPr lang="he-IL" sz="2700" dirty="0">
                <a:solidFill>
                  <a:prstClr val="black"/>
                </a:solidFill>
              </a:rPr>
              <a:t>[...] מאד שמחתי למכתבך: הוא 'נחמני'. בזמן האחרון, עוד יותר מקודם, </a:t>
            </a:r>
            <a:endParaRPr lang="he-IL" sz="2700" dirty="0" smtClean="0">
              <a:solidFill>
                <a:prstClr val="black"/>
              </a:solidFill>
            </a:endParaRPr>
          </a:p>
          <a:p>
            <a:pPr marL="274320" lvl="0" indent="-274320" algn="just">
              <a:spcBef>
                <a:spcPts val="600"/>
              </a:spcBef>
              <a:buClr>
                <a:srgbClr val="0F6FC6"/>
              </a:buClr>
              <a:buSzPct val="70000"/>
            </a:pPr>
            <a:r>
              <a:rPr lang="he-IL" sz="2700" dirty="0" smtClean="0">
                <a:solidFill>
                  <a:prstClr val="black"/>
                </a:solidFill>
              </a:rPr>
              <a:t>התחלתי </a:t>
            </a:r>
            <a:r>
              <a:rPr lang="he-IL" sz="2700" dirty="0">
                <a:solidFill>
                  <a:prstClr val="black"/>
                </a:solidFill>
              </a:rPr>
              <a:t>לשנוא את אֹפן חיי, קצה נפשי במרירות התמידית בלי קץ גם מעבר לאופק. אתה הזכרתני כי אולי בכל זאת יש קץ</a:t>
            </a:r>
            <a:r>
              <a:rPr lang="he-IL" sz="2700" dirty="0" smtClean="0">
                <a:solidFill>
                  <a:prstClr val="black"/>
                </a:solidFill>
              </a:rPr>
              <a:t>.</a:t>
            </a:r>
          </a:p>
          <a:p>
            <a:pPr marL="274320" indent="-274320" algn="just">
              <a:spcBef>
                <a:spcPts val="600"/>
              </a:spcBef>
              <a:buClr>
                <a:srgbClr val="0F6FC6"/>
              </a:buClr>
              <a:buSzPct val="70000"/>
            </a:pPr>
            <a:r>
              <a:rPr lang="he-IL" sz="2700" dirty="0"/>
              <a:t>רק קטע אחד 'פילוסופי': </a:t>
            </a:r>
            <a:endParaRPr lang="he-IL" sz="2700" dirty="0" smtClean="0"/>
          </a:p>
          <a:p>
            <a:pPr marL="274320" indent="-274320" algn="just">
              <a:spcBef>
                <a:spcPts val="600"/>
              </a:spcBef>
              <a:buClr>
                <a:srgbClr val="0F6FC6"/>
              </a:buClr>
              <a:buSzPct val="70000"/>
            </a:pPr>
            <a:r>
              <a:rPr lang="he-IL" sz="2700" dirty="0" smtClean="0"/>
              <a:t>בטוחני </a:t>
            </a:r>
            <a:r>
              <a:rPr lang="he-IL" sz="2700" dirty="0"/>
              <a:t>כי יש הטיפוס של ציוני שלא </a:t>
            </a:r>
            <a:r>
              <a:rPr lang="he-IL" sz="2700" dirty="0" err="1"/>
              <a:t>איכפת</a:t>
            </a:r>
            <a:r>
              <a:rPr lang="he-IL" sz="2700" dirty="0"/>
              <a:t> לו הצבע הסוציאלי של 'המדינה': אני כזה. </a:t>
            </a:r>
          </a:p>
          <a:p>
            <a:pPr marL="274320" lvl="0" indent="-274320" algn="just">
              <a:spcBef>
                <a:spcPts val="600"/>
              </a:spcBef>
              <a:buClr>
                <a:srgbClr val="0F6FC6"/>
              </a:buClr>
              <a:buSzPct val="70000"/>
            </a:pPr>
            <a:endParaRPr lang="he-IL" sz="2700" dirty="0">
              <a:solidFill>
                <a:prstClr val="black"/>
              </a:solidFill>
            </a:endParaRPr>
          </a:p>
        </p:txBody>
      </p:sp>
    </p:spTree>
    <p:extLst>
      <p:ext uri="{BB962C8B-B14F-4D97-AF65-F5344CB8AC3E}">
        <p14:creationId xmlns:p14="http://schemas.microsoft.com/office/powerpoint/2010/main" val="7446364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4638"/>
            <a:ext cx="9956800" cy="490066"/>
          </a:xfrm>
        </p:spPr>
        <p:txBody>
          <a:bodyPr>
            <a:normAutofit fontScale="90000"/>
          </a:bodyPr>
          <a:lstStyle/>
          <a:p>
            <a:r>
              <a:rPr lang="he-IL" b="1" dirty="0" smtClean="0"/>
              <a:t>מכתב זאב ז'בוטינסקי לדוד בן </a:t>
            </a:r>
            <a:r>
              <a:rPr lang="he-IL" b="1" dirty="0" err="1" smtClean="0"/>
              <a:t>גוריון</a:t>
            </a:r>
            <a:r>
              <a:rPr lang="he-IL" b="1" dirty="0" smtClean="0"/>
              <a:t>, 2 במאי 1935</a:t>
            </a:r>
            <a:endParaRPr lang="he-IL" b="1" dirty="0"/>
          </a:p>
        </p:txBody>
      </p:sp>
      <p:sp>
        <p:nvSpPr>
          <p:cNvPr id="3" name="מציין מיקום תוכן 2"/>
          <p:cNvSpPr>
            <a:spLocks noGrp="1"/>
          </p:cNvSpPr>
          <p:nvPr>
            <p:ph sz="quarter" idx="1"/>
          </p:nvPr>
        </p:nvSpPr>
        <p:spPr>
          <a:xfrm>
            <a:off x="166255" y="836712"/>
            <a:ext cx="11554690" cy="6021288"/>
          </a:xfrm>
        </p:spPr>
        <p:txBody>
          <a:bodyPr>
            <a:noAutofit/>
          </a:bodyPr>
          <a:lstStyle/>
          <a:p>
            <a:pPr algn="just">
              <a:buNone/>
            </a:pPr>
            <a:r>
              <a:rPr lang="he-IL" sz="2800" dirty="0" smtClean="0"/>
              <a:t>לו נוכחתי שאין דרך ל'מדינה' אלא סוציאליות, או אפילו רק שזה יחיש את יצירת המדינה בדור אחד – הנני מוכן ומזומן. </a:t>
            </a:r>
          </a:p>
          <a:p>
            <a:pPr algn="just">
              <a:buNone/>
            </a:pPr>
            <a:r>
              <a:rPr lang="he-IL" sz="2800" dirty="0" smtClean="0"/>
              <a:t>עוד יותר - מדינת אדוקים שבה יכריחו לאכול </a:t>
            </a:r>
            <a:r>
              <a:rPr lang="he-IL" sz="2800" dirty="0" err="1" smtClean="0"/>
              <a:t>געפילטע</a:t>
            </a:r>
            <a:r>
              <a:rPr lang="he-IL" sz="2800" dirty="0" smtClean="0"/>
              <a:t> פיש משחר עד שחר (אבל אין דרך אחרת) – מסכים. </a:t>
            </a:r>
          </a:p>
          <a:p>
            <a:pPr algn="just">
              <a:buNone/>
            </a:pPr>
            <a:r>
              <a:rPr lang="he-IL" sz="2800" dirty="0" smtClean="0"/>
              <a:t>עוד יותר גרוע: מדינה </a:t>
            </a:r>
            <a:r>
              <a:rPr lang="he-IL" sz="2800" dirty="0" err="1" smtClean="0"/>
              <a:t>יידישאית</a:t>
            </a:r>
            <a:r>
              <a:rPr lang="he-IL" sz="2800" dirty="0" smtClean="0"/>
              <a:t>, שבשבילי זה סוף כל הקסם שבדבר: אין דרך אחרת – מסכים. </a:t>
            </a:r>
          </a:p>
          <a:p>
            <a:pPr algn="just">
              <a:buNone/>
            </a:pPr>
            <a:r>
              <a:rPr lang="he-IL" sz="2800" dirty="0"/>
              <a:t>ואשאיר צוואה לבנַי שיעשו מהפכה; אך על המעטפה אכתוב: 'לפתוח 5 שנים אחרי חנוכת המדינה העברית'. </a:t>
            </a:r>
          </a:p>
          <a:p>
            <a:pPr algn="just">
              <a:buNone/>
            </a:pPr>
            <a:r>
              <a:rPr lang="he-IL" sz="2800" dirty="0"/>
              <a:t>[...] הֱיֵה שלום. אם תוכל להפציר בעוזריך שלא </a:t>
            </a:r>
            <a:r>
              <a:rPr lang="he-IL" sz="2800" dirty="0" err="1"/>
              <a:t>ימרירו</a:t>
            </a:r>
            <a:r>
              <a:rPr lang="he-IL" sz="2800" dirty="0"/>
              <a:t> את ה'מלחמה' בלי צֹרך...</a:t>
            </a:r>
          </a:p>
          <a:p>
            <a:pPr algn="just">
              <a:buNone/>
            </a:pPr>
            <a:r>
              <a:rPr lang="he-IL" sz="2800" dirty="0"/>
              <a:t>לך והצלח. על כל פנים – כשכתבת כן יהא: חזיון שטרם היה כמוהו בישראל – מלחמה ושתי </a:t>
            </a:r>
            <a:r>
              <a:rPr lang="he-IL" sz="2800" dirty="0" err="1"/>
              <a:t>ידים</a:t>
            </a:r>
            <a:r>
              <a:rPr lang="he-IL" sz="2800" dirty="0"/>
              <a:t> פרושות מעבר לשדה הקטל!</a:t>
            </a:r>
          </a:p>
          <a:p>
            <a:pPr algn="just">
              <a:buNone/>
            </a:pPr>
            <a:r>
              <a:rPr lang="he-IL" sz="2800" dirty="0" smtClean="0"/>
              <a:t>		הֱיֵה </a:t>
            </a:r>
            <a:r>
              <a:rPr lang="he-IL" sz="2800" dirty="0"/>
              <a:t>שלום ותודה על המכתב. שלך,  ז' ז'בוטינסקי</a:t>
            </a:r>
          </a:p>
          <a:p>
            <a:pPr algn="just">
              <a:buNone/>
            </a:pPr>
            <a:endParaRPr lang="he-IL" sz="2800" dirty="0" smtClean="0"/>
          </a:p>
        </p:txBody>
      </p:sp>
    </p:spTree>
    <p:extLst>
      <p:ext uri="{BB962C8B-B14F-4D97-AF65-F5344CB8AC3E}">
        <p14:creationId xmlns:p14="http://schemas.microsoft.com/office/powerpoint/2010/main" val="14996652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4638"/>
            <a:ext cx="6542517" cy="850106"/>
          </a:xfrm>
        </p:spPr>
        <p:txBody>
          <a:bodyPr>
            <a:normAutofit/>
          </a:bodyPr>
          <a:lstStyle/>
          <a:p>
            <a:r>
              <a:rPr lang="he-IL" sz="3200" b="1" dirty="0" smtClean="0"/>
              <a:t>ז'בוטינסקי, נעורים באודסה</a:t>
            </a:r>
            <a:endParaRPr lang="he-IL" sz="3200" b="1" dirty="0"/>
          </a:p>
        </p:txBody>
      </p:sp>
      <p:pic>
        <p:nvPicPr>
          <p:cNvPr id="4" name="מציין מיקום תוכן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2060849"/>
            <a:ext cx="5327915" cy="4320479"/>
          </a:xfrm>
        </p:spPr>
      </p:pic>
      <p:sp>
        <p:nvSpPr>
          <p:cNvPr id="3" name="מלבן 2"/>
          <p:cNvSpPr/>
          <p:nvPr/>
        </p:nvSpPr>
        <p:spPr>
          <a:xfrm>
            <a:off x="5498275" y="546265"/>
            <a:ext cx="6115793" cy="2677656"/>
          </a:xfrm>
          <a:prstGeom prst="rect">
            <a:avLst/>
          </a:prstGeom>
        </p:spPr>
        <p:txBody>
          <a:bodyPr wrap="square">
            <a:spAutoFit/>
          </a:bodyPr>
          <a:lstStyle/>
          <a:p>
            <a:pPr algn="just">
              <a:tabLst>
                <a:tab pos="5504815" algn="l"/>
              </a:tabLst>
            </a:pPr>
            <a:r>
              <a:rPr lang="he-IL" sz="2400" dirty="0" smtClean="0">
                <a:latin typeface="Times New Roman"/>
                <a:ea typeface="Times New Roman"/>
                <a:cs typeface="David"/>
              </a:rPr>
              <a:t>התופעה </a:t>
            </a:r>
            <a:r>
              <a:rPr lang="he-IL" sz="2400" dirty="0">
                <a:latin typeface="Times New Roman"/>
                <a:ea typeface="Times New Roman"/>
                <a:cs typeface="David"/>
              </a:rPr>
              <a:t>המעניינת ביותר בחיינו בימים ההם </a:t>
            </a:r>
            <a:r>
              <a:rPr lang="he-IL" sz="2400" dirty="0" err="1">
                <a:latin typeface="Times New Roman"/>
                <a:ea typeface="Times New Roman"/>
                <a:cs typeface="David"/>
              </a:rPr>
              <a:t>היתה</a:t>
            </a:r>
            <a:r>
              <a:rPr lang="he-IL" sz="2400" dirty="0">
                <a:latin typeface="Times New Roman"/>
                <a:ea typeface="Times New Roman"/>
                <a:cs typeface="David"/>
              </a:rPr>
              <a:t> </a:t>
            </a:r>
            <a:r>
              <a:rPr lang="he-IL" sz="2400" dirty="0" smtClean="0">
                <a:latin typeface="Times New Roman"/>
                <a:ea typeface="Times New Roman"/>
                <a:cs typeface="David"/>
              </a:rPr>
              <a:t>אחוות-השלום </a:t>
            </a:r>
            <a:r>
              <a:rPr lang="he-IL" sz="2400" dirty="0">
                <a:latin typeface="Times New Roman"/>
                <a:ea typeface="Times New Roman"/>
                <a:cs typeface="David"/>
              </a:rPr>
              <a:t>בין הלאומים. כל שמונת או עשרת העמים של </a:t>
            </a:r>
            <a:r>
              <a:rPr lang="he-IL" sz="2400" dirty="0" smtClean="0">
                <a:latin typeface="Times New Roman"/>
                <a:ea typeface="Times New Roman"/>
                <a:cs typeface="David"/>
              </a:rPr>
              <a:t>אודסה </a:t>
            </a:r>
            <a:r>
              <a:rPr lang="he-IL" sz="2400" dirty="0">
                <a:latin typeface="Times New Roman"/>
                <a:ea typeface="Times New Roman"/>
                <a:cs typeface="David"/>
              </a:rPr>
              <a:t>הישנה נפגשו באותו מועדון, ועל דעת איש לא עלה כלל לציין, ולו רק </a:t>
            </a:r>
            <a:r>
              <a:rPr lang="he-IL" sz="2400" dirty="0" smtClean="0">
                <a:latin typeface="Times New Roman"/>
                <a:ea typeface="Times New Roman"/>
                <a:cs typeface="David"/>
              </a:rPr>
              <a:t>בהרהור-הלב </a:t>
            </a:r>
            <a:r>
              <a:rPr lang="he-IL" sz="2400" dirty="0">
                <a:latin typeface="Times New Roman"/>
                <a:ea typeface="Times New Roman"/>
                <a:cs typeface="David"/>
              </a:rPr>
              <a:t>בלבד, בן איזה עם הוא פלוני או </a:t>
            </a:r>
            <a:r>
              <a:rPr lang="he-IL" sz="2400" dirty="0" smtClean="0">
                <a:latin typeface="Times New Roman"/>
                <a:ea typeface="Times New Roman"/>
                <a:cs typeface="David"/>
              </a:rPr>
              <a:t>אלמוני [...] ומתחת </a:t>
            </a:r>
            <a:r>
              <a:rPr lang="he-IL" sz="2400" dirty="0">
                <a:latin typeface="Times New Roman"/>
                <a:ea typeface="Times New Roman"/>
                <a:cs typeface="David"/>
              </a:rPr>
              <a:t>להכרתנו חשבנו  </a:t>
            </a:r>
            <a:r>
              <a:rPr lang="he-IL" sz="2400" dirty="0" smtClean="0">
                <a:latin typeface="Times New Roman"/>
                <a:ea typeface="Times New Roman"/>
                <a:cs typeface="David"/>
              </a:rPr>
              <a:t>[...] את </a:t>
            </a:r>
            <a:r>
              <a:rPr lang="he-IL" sz="2400" dirty="0" err="1" smtClean="0">
                <a:latin typeface="Times New Roman"/>
                <a:ea typeface="Times New Roman"/>
                <a:cs typeface="David"/>
              </a:rPr>
              <a:t>ערבובית</a:t>
            </a:r>
            <a:r>
              <a:rPr lang="he-IL" sz="2400" dirty="0" smtClean="0">
                <a:latin typeface="Times New Roman"/>
                <a:ea typeface="Times New Roman"/>
                <a:cs typeface="David"/>
              </a:rPr>
              <a:t>-בבל </a:t>
            </a:r>
            <a:r>
              <a:rPr lang="he-IL" sz="2400" dirty="0">
                <a:latin typeface="Times New Roman"/>
                <a:ea typeface="Times New Roman"/>
                <a:cs typeface="David"/>
              </a:rPr>
              <a:t>הססגונית של הפורום המשותף – לסמל המחר הנהדר.</a:t>
            </a:r>
            <a:endParaRPr lang="en-US" sz="2400" dirty="0">
              <a:effectLst/>
              <a:latin typeface="Times New Roman"/>
              <a:ea typeface="Times New Roman"/>
              <a:cs typeface="David"/>
            </a:endParaRPr>
          </a:p>
        </p:txBody>
      </p:sp>
      <p:sp>
        <p:nvSpPr>
          <p:cNvPr id="6" name="מלבן 5"/>
          <p:cNvSpPr/>
          <p:nvPr/>
        </p:nvSpPr>
        <p:spPr>
          <a:xfrm>
            <a:off x="5854535" y="3762501"/>
            <a:ext cx="5070764" cy="2308324"/>
          </a:xfrm>
          <a:prstGeom prst="rect">
            <a:avLst/>
          </a:prstGeom>
        </p:spPr>
        <p:txBody>
          <a:bodyPr wrap="square">
            <a:spAutoFit/>
          </a:bodyPr>
          <a:lstStyle/>
          <a:p>
            <a:pPr lvl="0" algn="just"/>
            <a:r>
              <a:rPr lang="he-IL" sz="2400" dirty="0" smtClean="0">
                <a:solidFill>
                  <a:srgbClr val="000000"/>
                </a:solidFill>
                <a:latin typeface="Arial"/>
                <a:ea typeface="Times New Roman"/>
                <a:cs typeface="David"/>
              </a:rPr>
              <a:t>'עוד </a:t>
            </a:r>
            <a:r>
              <a:rPr lang="he-IL" sz="2400" dirty="0">
                <a:solidFill>
                  <a:srgbClr val="000000"/>
                </a:solidFill>
                <a:latin typeface="Arial"/>
                <a:ea typeface="Times New Roman"/>
                <a:cs typeface="David"/>
              </a:rPr>
              <a:t>יותר מוזר, שגם בקרב "החוג" העברי שלנו לא נשבה רוח עברית. אם קראנו יחד – ספרות זרה קראנו, התווכחנו על ניטשה ועל שאלות המוסר, מוסר בכלל או המוסר המיני, לא על גורל היהדות ואף לא על מצב יהודי רוסיה, שהיה מעיק על כל אחד </a:t>
            </a:r>
            <a:r>
              <a:rPr lang="he-IL" sz="2400" dirty="0" err="1" smtClean="0">
                <a:solidFill>
                  <a:srgbClr val="000000"/>
                </a:solidFill>
                <a:latin typeface="Arial"/>
                <a:ea typeface="Times New Roman"/>
                <a:cs typeface="David"/>
              </a:rPr>
              <a:t>מאיתנו</a:t>
            </a:r>
            <a:r>
              <a:rPr lang="he-IL" sz="2400" dirty="0" smtClean="0">
                <a:solidFill>
                  <a:srgbClr val="000000"/>
                </a:solidFill>
                <a:latin typeface="Arial"/>
                <a:ea typeface="Times New Roman"/>
                <a:cs typeface="David"/>
              </a:rPr>
              <a:t>'.</a:t>
            </a:r>
            <a:endParaRPr lang="en-US" sz="2400" dirty="0">
              <a:solidFill>
                <a:prstClr val="black"/>
              </a:solidFill>
              <a:latin typeface="Calibri"/>
              <a:ea typeface="Calibri"/>
              <a:cs typeface="Arial"/>
            </a:endParaRPr>
          </a:p>
        </p:txBody>
      </p:sp>
    </p:spTree>
    <p:extLst>
      <p:ext uri="{BB962C8B-B14F-4D97-AF65-F5344CB8AC3E}">
        <p14:creationId xmlns:p14="http://schemas.microsoft.com/office/powerpoint/2010/main" val="27532278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151" y="483503"/>
            <a:ext cx="3330742" cy="383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מלבן 1"/>
          <p:cNvSpPr/>
          <p:nvPr/>
        </p:nvSpPr>
        <p:spPr>
          <a:xfrm>
            <a:off x="3835730" y="1271808"/>
            <a:ext cx="7992093" cy="5432256"/>
          </a:xfrm>
          <a:prstGeom prst="rect">
            <a:avLst/>
          </a:prstGeom>
        </p:spPr>
        <p:txBody>
          <a:bodyPr wrap="square">
            <a:spAutoFit/>
          </a:bodyPr>
          <a:lstStyle/>
          <a:p>
            <a:pPr marL="274320" lvl="0" indent="-274320" algn="just" fontAlgn="base">
              <a:spcBef>
                <a:spcPts val="600"/>
              </a:spcBef>
              <a:buClr>
                <a:srgbClr val="0F6FC6"/>
              </a:buClr>
              <a:buSzPct val="70000"/>
              <a:buFont typeface="Wingdings"/>
              <a:buChar char=""/>
            </a:pPr>
            <a:r>
              <a:rPr lang="he-IL" sz="2400" dirty="0">
                <a:solidFill>
                  <a:prstClr val="black"/>
                </a:solidFill>
              </a:rPr>
              <a:t>בקונגרס הציוני שנערך ב-1935 נבחר דוד בן-גוריון לעמוד בראש ההנהלה </a:t>
            </a:r>
            <a:r>
              <a:rPr lang="he-IL" sz="2400" dirty="0" smtClean="0">
                <a:solidFill>
                  <a:prstClr val="black"/>
                </a:solidFill>
              </a:rPr>
              <a:t>הציונית, שהובילה </a:t>
            </a:r>
            <a:r>
              <a:rPr lang="he-IL" sz="2400" dirty="0">
                <a:solidFill>
                  <a:prstClr val="black"/>
                </a:solidFill>
              </a:rPr>
              <a:t>את היישוב עד להקמתה של המדינה.</a:t>
            </a:r>
          </a:p>
          <a:p>
            <a:pPr lvl="0" algn="just" fontAlgn="base">
              <a:spcBef>
                <a:spcPts val="600"/>
              </a:spcBef>
              <a:buClr>
                <a:srgbClr val="0F6FC6"/>
              </a:buClr>
              <a:buSzPct val="70000"/>
            </a:pPr>
            <a:endParaRPr lang="he-IL" sz="2400" dirty="0">
              <a:solidFill>
                <a:prstClr val="black"/>
              </a:solidFill>
            </a:endParaRPr>
          </a:p>
          <a:p>
            <a:pPr marL="274320" lvl="0" indent="-274320" algn="just" fontAlgn="base">
              <a:spcBef>
                <a:spcPts val="600"/>
              </a:spcBef>
              <a:buClr>
                <a:srgbClr val="0F6FC6"/>
              </a:buClr>
              <a:buSzPct val="70000"/>
              <a:buFont typeface="Wingdings"/>
              <a:buChar char=""/>
            </a:pPr>
            <a:r>
              <a:rPr lang="he-IL" sz="2400" dirty="0" err="1">
                <a:solidFill>
                  <a:prstClr val="black"/>
                </a:solidFill>
              </a:rPr>
              <a:t>בן־גוריון</a:t>
            </a:r>
            <a:r>
              <a:rPr lang="he-IL" sz="2400" dirty="0">
                <a:solidFill>
                  <a:prstClr val="black"/>
                </a:solidFill>
              </a:rPr>
              <a:t> קיבל עתה כמה החלטות המוכיחות כי הוא הבין את כובד האחריות הלאומית המונחת על שכמו.</a:t>
            </a:r>
          </a:p>
          <a:p>
            <a:pPr marL="274320" lvl="0" indent="-274320" algn="just" fontAlgn="base">
              <a:spcBef>
                <a:spcPts val="600"/>
              </a:spcBef>
              <a:buClr>
                <a:srgbClr val="0F6FC6"/>
              </a:buClr>
              <a:buSzPct val="70000"/>
              <a:buFont typeface="Wingdings"/>
              <a:buChar char=""/>
            </a:pPr>
            <a:r>
              <a:rPr lang="he-IL" sz="2400" b="1" dirty="0">
                <a:solidFill>
                  <a:prstClr val="black"/>
                </a:solidFill>
              </a:rPr>
              <a:t>הוא  הקים קואליציה רחבה, שייצגה את כל המפלגות </a:t>
            </a:r>
            <a:r>
              <a:rPr lang="he-IL" sz="2400" b="1" dirty="0" smtClean="0">
                <a:solidFill>
                  <a:prstClr val="black"/>
                </a:solidFill>
              </a:rPr>
              <a:t>בקונגרס, כולל הדתיות, אף </a:t>
            </a:r>
            <a:r>
              <a:rPr lang="he-IL" sz="2400" b="1" dirty="0">
                <a:solidFill>
                  <a:prstClr val="black"/>
                </a:solidFill>
              </a:rPr>
              <a:t>שנדרש להבטיח כשרות ושמירת שבת בקיבוצים. </a:t>
            </a:r>
            <a:endParaRPr lang="he-IL" sz="2400" b="1" dirty="0" smtClean="0">
              <a:solidFill>
                <a:prstClr val="black"/>
              </a:solidFill>
            </a:endParaRPr>
          </a:p>
          <a:p>
            <a:pPr marL="274320" lvl="0" indent="-274320" algn="just" fontAlgn="base">
              <a:spcBef>
                <a:spcPts val="600"/>
              </a:spcBef>
              <a:buClr>
                <a:srgbClr val="0F6FC6"/>
              </a:buClr>
              <a:buSzPct val="70000"/>
              <a:buFont typeface="Wingdings"/>
              <a:buChar char=""/>
            </a:pPr>
            <a:endParaRPr lang="he-IL" sz="2400" b="1" dirty="0">
              <a:solidFill>
                <a:prstClr val="black"/>
              </a:solidFill>
            </a:endParaRPr>
          </a:p>
          <a:p>
            <a:pPr marL="274320" indent="-274320" algn="just" fontAlgn="base">
              <a:spcBef>
                <a:spcPts val="600"/>
              </a:spcBef>
              <a:buClr>
                <a:srgbClr val="0F6FC6"/>
              </a:buClr>
              <a:buSzPct val="70000"/>
              <a:buFont typeface="Wingdings"/>
              <a:buChar char=""/>
            </a:pPr>
            <a:r>
              <a:rPr lang="he-IL" sz="2400" dirty="0" smtClean="0"/>
              <a:t>בתשובה לבנו ששאלו </a:t>
            </a:r>
            <a:r>
              <a:rPr lang="he-IL" sz="2400" dirty="0"/>
              <a:t>מדוע לא דיבר בקונגרס על מלחמת מעמדות, הסביר לו ש</a:t>
            </a:r>
            <a:r>
              <a:rPr lang="he-IL" sz="2400" b="1" dirty="0"/>
              <a:t>לעומת תנועות פועלים אחרות, הפועלות במדינה קיימת, התנועה </a:t>
            </a:r>
            <a:r>
              <a:rPr lang="he-IL" sz="2400" b="1" dirty="0" err="1"/>
              <a:t>הציונית־סוציאליסטית</a:t>
            </a:r>
            <a:r>
              <a:rPr lang="he-IL" sz="2400" b="1" dirty="0"/>
              <a:t> אמורה להקים מדינה, משק, חברה ותרבות, ואת </a:t>
            </a:r>
            <a:r>
              <a:rPr lang="he-IL" sz="2400" b="1" dirty="0" smtClean="0"/>
              <a:t>   </a:t>
            </a:r>
          </a:p>
          <a:p>
            <a:pPr algn="just" fontAlgn="base">
              <a:spcBef>
                <a:spcPts val="600"/>
              </a:spcBef>
              <a:buClr>
                <a:srgbClr val="0F6FC6"/>
              </a:buClr>
              <a:buSzPct val="70000"/>
            </a:pPr>
            <a:r>
              <a:rPr lang="he-IL" sz="2400" b="1" dirty="0"/>
              <a:t> </a:t>
            </a:r>
            <a:r>
              <a:rPr lang="he-IL" sz="2400" b="1" dirty="0" smtClean="0"/>
              <a:t>          אלה </a:t>
            </a:r>
            <a:r>
              <a:rPr lang="he-IL" sz="2400" b="1" dirty="0"/>
              <a:t>אי אפשר לעשות בלי שיתוף פעולה עם כל הכוחות באומה.</a:t>
            </a:r>
          </a:p>
          <a:p>
            <a:pPr marL="274320" lvl="0" indent="-274320" algn="just" fontAlgn="base">
              <a:spcBef>
                <a:spcPts val="600"/>
              </a:spcBef>
              <a:buClr>
                <a:srgbClr val="0F6FC6"/>
              </a:buClr>
              <a:buSzPct val="70000"/>
              <a:buFont typeface="Wingdings"/>
              <a:buChar char=""/>
            </a:pPr>
            <a:endParaRPr lang="he-IL" sz="2400" b="1" dirty="0">
              <a:solidFill>
                <a:prstClr val="black"/>
              </a:solidFill>
            </a:endParaRPr>
          </a:p>
        </p:txBody>
      </p:sp>
      <p:sp>
        <p:nvSpPr>
          <p:cNvPr id="4" name="מלבן 3"/>
          <p:cNvSpPr/>
          <p:nvPr/>
        </p:nvSpPr>
        <p:spPr>
          <a:xfrm>
            <a:off x="3574885" y="160338"/>
            <a:ext cx="8396453" cy="646331"/>
          </a:xfrm>
          <a:prstGeom prst="rect">
            <a:avLst/>
          </a:prstGeom>
        </p:spPr>
        <p:txBody>
          <a:bodyPr wrap="square">
            <a:spAutoFit/>
          </a:bodyPr>
          <a:lstStyle/>
          <a:p>
            <a:pPr lvl="0" algn="ctr">
              <a:spcBef>
                <a:spcPts val="600"/>
              </a:spcBef>
              <a:buClr>
                <a:srgbClr val="0F6FC6"/>
              </a:buClr>
              <a:buSzPct val="70000"/>
            </a:pPr>
            <a:r>
              <a:rPr lang="he-IL" sz="3600" b="1" cap="small" dirty="0">
                <a:solidFill>
                  <a:srgbClr val="04617B"/>
                </a:solidFill>
              </a:rPr>
              <a:t>חלק חמישי: מנהיגות ותנועה, ממלכתיות ופרישה</a:t>
            </a:r>
          </a:p>
        </p:txBody>
      </p:sp>
      <p:sp>
        <p:nvSpPr>
          <p:cNvPr id="5" name="AutoShape 2" descr="תוצאת תמונה עבור משה שרת"/>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40" y="4465121"/>
            <a:ext cx="1628734" cy="205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5" descr="תוצאת תמונה עבור אליעזר קפלן"/>
          <p:cNvSpPr>
            <a:spLocks noChangeAspect="1" noChangeArrowheads="1"/>
          </p:cNvSpPr>
          <p:nvPr/>
        </p:nvSpPr>
        <p:spPr bwMode="auto">
          <a:xfrm>
            <a:off x="12123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33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692" y="4453072"/>
            <a:ext cx="1687038" cy="2404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4653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143339" y="332656"/>
            <a:ext cx="11905323" cy="767061"/>
          </a:xfrm>
        </p:spPr>
        <p:txBody>
          <a:bodyPr>
            <a:normAutofit/>
          </a:bodyPr>
          <a:lstStyle/>
          <a:p>
            <a:pPr algn="ctr"/>
            <a:r>
              <a:rPr lang="he-IL" dirty="0">
                <a:solidFill>
                  <a:srgbClr val="04617B"/>
                </a:solidFill>
              </a:rPr>
              <a:t>הרחק מארץ-ישראל, פיזור האנרגיות האנושיות לעומת המיקוד הבן-</a:t>
            </a:r>
            <a:r>
              <a:rPr lang="he-IL" dirty="0" err="1">
                <a:solidFill>
                  <a:srgbClr val="04617B"/>
                </a:solidFill>
              </a:rPr>
              <a:t>גוריוני</a:t>
            </a:r>
            <a:endParaRPr lang="he-IL" sz="4600" dirty="0"/>
          </a:p>
        </p:txBody>
      </p:sp>
      <p:sp>
        <p:nvSpPr>
          <p:cNvPr id="3" name="כותרת משנה 2"/>
          <p:cNvSpPr>
            <a:spLocks noGrp="1"/>
          </p:cNvSpPr>
          <p:nvPr>
            <p:ph type="subTitle" idx="1"/>
          </p:nvPr>
        </p:nvSpPr>
        <p:spPr>
          <a:xfrm>
            <a:off x="2831637" y="4509120"/>
            <a:ext cx="8445963" cy="1865802"/>
          </a:xfrm>
        </p:spPr>
        <p:txBody>
          <a:bodyPr>
            <a:normAutofit/>
          </a:bodyPr>
          <a:lstStyle/>
          <a:p>
            <a:r>
              <a:rPr lang="he-IL" b="0" dirty="0" smtClean="0"/>
              <a:t>				</a:t>
            </a:r>
          </a:p>
          <a:p>
            <a:endParaRPr lang="he-IL" b="0" dirty="0"/>
          </a:p>
          <a:p>
            <a:endParaRPr lang="he-IL" b="0" dirty="0" smtClean="0"/>
          </a:p>
          <a:p>
            <a:r>
              <a:rPr lang="he-IL" b="0" dirty="0" smtClean="0"/>
              <a:t>			</a:t>
            </a:r>
            <a:endParaRPr lang="he-IL" dirty="0"/>
          </a:p>
        </p:txBody>
      </p:sp>
      <p:pic>
        <p:nvPicPr>
          <p:cNvPr id="5" name="Picture 13" descr="http://www.booksefer.co.il/files/catalogReg/123247355449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0309" y="3068960"/>
            <a:ext cx="3311691"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38" y="1099717"/>
            <a:ext cx="4896544" cy="2160240"/>
          </a:xfrm>
          <a:prstGeom prst="rect">
            <a:avLst/>
          </a:prstGeom>
        </p:spPr>
      </p:pic>
      <p:pic>
        <p:nvPicPr>
          <p:cNvPr id="7" name="תמונה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7915" y="3933057"/>
            <a:ext cx="3168352" cy="2600325"/>
          </a:xfrm>
          <a:prstGeom prst="rect">
            <a:avLst/>
          </a:prstGeom>
        </p:spPr>
      </p:pic>
      <p:sp>
        <p:nvSpPr>
          <p:cNvPr id="6" name="מלבן 5"/>
          <p:cNvSpPr/>
          <p:nvPr/>
        </p:nvSpPr>
        <p:spPr>
          <a:xfrm>
            <a:off x="5039882" y="1794109"/>
            <a:ext cx="6989821" cy="1646605"/>
          </a:xfrm>
          <a:prstGeom prst="rect">
            <a:avLst/>
          </a:prstGeom>
        </p:spPr>
        <p:txBody>
          <a:bodyPr wrap="square">
            <a:spAutoFit/>
          </a:bodyPr>
          <a:lstStyle/>
          <a:p>
            <a:pPr algn="just"/>
            <a:r>
              <a:rPr lang="he-IL" sz="3200" dirty="0"/>
              <a:t>אביב-קיץ 1935: פרישה סופית מהתנועה הציונית והקמת </a:t>
            </a:r>
            <a:r>
              <a:rPr lang="he-IL" sz="3200" dirty="0" err="1"/>
              <a:t>הצ"ח</a:t>
            </a:r>
            <a:r>
              <a:rPr lang="he-IL" sz="3200" dirty="0"/>
              <a:t> (ההסתדרות הציונית החדשה).</a:t>
            </a:r>
          </a:p>
          <a:p>
            <a:pPr marL="274320" lvl="0" indent="-274320" algn="just">
              <a:spcBef>
                <a:spcPts val="600"/>
              </a:spcBef>
              <a:buClr>
                <a:srgbClr val="0F6FC6"/>
              </a:buClr>
              <a:buSzPct val="70000"/>
              <a:buFont typeface="Wingdings"/>
              <a:buChar char=""/>
            </a:pPr>
            <a:endParaRPr lang="he-IL" sz="3200" dirty="0">
              <a:solidFill>
                <a:prstClr val="black"/>
              </a:solidFill>
            </a:endParaRP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656" y="3259957"/>
            <a:ext cx="2786062"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37910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1799749"/>
            <a:ext cx="5272645" cy="439387"/>
          </a:xfrm>
        </p:spPr>
        <p:txBody>
          <a:bodyPr>
            <a:noAutofit/>
          </a:bodyPr>
          <a:lstStyle/>
          <a:p>
            <a:r>
              <a:rPr lang="he-IL" sz="2200" b="1" dirty="0" smtClean="0"/>
              <a:t>ראשי ברית </a:t>
            </a:r>
            <a:r>
              <a:rPr lang="he-IL" sz="2200" b="1" dirty="0" err="1" smtClean="0"/>
              <a:t>הביריונים</a:t>
            </a:r>
            <a:r>
              <a:rPr lang="he-IL" sz="2200" b="1" dirty="0" smtClean="0"/>
              <a:t>: אחימאיר, </a:t>
            </a:r>
            <a:r>
              <a:rPr lang="he-IL" sz="2200" b="1" dirty="0" err="1" smtClean="0"/>
              <a:t>אצ"ג</a:t>
            </a:r>
            <a:r>
              <a:rPr lang="he-IL" sz="2200" b="1" dirty="0" smtClean="0"/>
              <a:t> </a:t>
            </a:r>
            <a:r>
              <a:rPr lang="he-IL" sz="2200" b="1" dirty="0" err="1" smtClean="0"/>
              <a:t>וייבין</a:t>
            </a:r>
            <a:endParaRPr lang="he-IL" sz="2200" b="1"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14763" y="2339439"/>
            <a:ext cx="3605871" cy="4665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מלבן 2"/>
          <p:cNvSpPr/>
          <p:nvPr/>
        </p:nvSpPr>
        <p:spPr>
          <a:xfrm>
            <a:off x="4583875" y="1075354"/>
            <a:ext cx="7291451" cy="2477601"/>
          </a:xfrm>
          <a:prstGeom prst="rect">
            <a:avLst/>
          </a:prstGeom>
        </p:spPr>
        <p:txBody>
          <a:bodyPr wrap="square">
            <a:spAutoFit/>
          </a:bodyPr>
          <a:lstStyle/>
          <a:p>
            <a:pPr marL="274320" lvl="0" indent="-274320" algn="just">
              <a:spcBef>
                <a:spcPts val="600"/>
              </a:spcBef>
              <a:buClr>
                <a:srgbClr val="0F6FC6"/>
              </a:buClr>
              <a:buSzPct val="70000"/>
              <a:buFont typeface="Wingdings"/>
              <a:buChar char=""/>
            </a:pPr>
            <a:r>
              <a:rPr lang="he-IL" sz="2800" dirty="0">
                <a:solidFill>
                  <a:prstClr val="black"/>
                </a:solidFill>
              </a:rPr>
              <a:t>'ברית הבריונים' והזרם </a:t>
            </a:r>
            <a:r>
              <a:rPr lang="he-IL" sz="2800" dirty="0" err="1">
                <a:solidFill>
                  <a:prstClr val="black"/>
                </a:solidFill>
              </a:rPr>
              <a:t>המקסימליסטי</a:t>
            </a:r>
            <a:r>
              <a:rPr lang="he-IL" sz="2800" dirty="0">
                <a:solidFill>
                  <a:prstClr val="black"/>
                </a:solidFill>
              </a:rPr>
              <a:t>.</a:t>
            </a:r>
          </a:p>
          <a:p>
            <a:pPr marL="274320" lvl="0" indent="-274320" algn="just">
              <a:spcBef>
                <a:spcPts val="600"/>
              </a:spcBef>
              <a:buClr>
                <a:srgbClr val="0F6FC6"/>
              </a:buClr>
              <a:buSzPct val="70000"/>
              <a:buFont typeface="Wingdings"/>
              <a:buChar char=""/>
            </a:pPr>
            <a:r>
              <a:rPr lang="he-IL" sz="2800" dirty="0">
                <a:solidFill>
                  <a:prstClr val="black"/>
                </a:solidFill>
              </a:rPr>
              <a:t>השפעה רדיקלית על תנועת בית"ר.</a:t>
            </a:r>
          </a:p>
          <a:p>
            <a:pPr marL="274320" lvl="0" indent="-274320" algn="just">
              <a:spcBef>
                <a:spcPts val="600"/>
              </a:spcBef>
              <a:buClr>
                <a:srgbClr val="0F6FC6"/>
              </a:buClr>
              <a:buSzPct val="70000"/>
              <a:buFont typeface="Wingdings"/>
              <a:buChar char=""/>
            </a:pPr>
            <a:r>
              <a:rPr lang="he-IL" sz="2800" dirty="0">
                <a:solidFill>
                  <a:prstClr val="black"/>
                </a:solidFill>
              </a:rPr>
              <a:t>קרע הולך וגובר בתוך התנועה </a:t>
            </a:r>
            <a:r>
              <a:rPr lang="he-IL" sz="2800" dirty="0" smtClean="0">
                <a:solidFill>
                  <a:prstClr val="black"/>
                </a:solidFill>
              </a:rPr>
              <a:t>הרביזיוניסטית.</a:t>
            </a:r>
            <a:endParaRPr lang="he-IL" sz="2800" dirty="0">
              <a:solidFill>
                <a:prstClr val="black"/>
              </a:solidFill>
            </a:endParaRPr>
          </a:p>
          <a:p>
            <a:pPr marL="274320" indent="-274320" algn="just">
              <a:spcBef>
                <a:spcPts val="600"/>
              </a:spcBef>
              <a:buClr>
                <a:srgbClr val="0F6FC6"/>
              </a:buClr>
              <a:buSzPct val="70000"/>
              <a:buFont typeface="Wingdings"/>
              <a:buChar char=""/>
            </a:pPr>
            <a:r>
              <a:rPr lang="he-IL" sz="2800" dirty="0" smtClean="0"/>
              <a:t>האצ"ל </a:t>
            </a:r>
            <a:r>
              <a:rPr lang="he-IL" sz="2800" dirty="0"/>
              <a:t>לא התאים </a:t>
            </a:r>
            <a:r>
              <a:rPr lang="he-IL" sz="2800" dirty="0" smtClean="0"/>
              <a:t>לתורת </a:t>
            </a:r>
            <a:r>
              <a:rPr lang="he-IL" sz="2800" dirty="0"/>
              <a:t>ז'בוטינסקי </a:t>
            </a:r>
            <a:r>
              <a:rPr lang="he-IL" sz="2800" dirty="0" smtClean="0"/>
              <a:t>שנתפס בהדרגה כמבוגר מנותק ולא רלוונטי ('</a:t>
            </a:r>
            <a:r>
              <a:rPr lang="he-IL" sz="2800" dirty="0" err="1" smtClean="0"/>
              <a:t>הינדנבורג</a:t>
            </a:r>
            <a:r>
              <a:rPr lang="he-IL" sz="2800" dirty="0" smtClean="0"/>
              <a:t>' והחתירה תחתיו)</a:t>
            </a:r>
            <a:endParaRPr lang="he-IL" sz="2800" dirty="0"/>
          </a:p>
        </p:txBody>
      </p:sp>
      <p:sp>
        <p:nvSpPr>
          <p:cNvPr id="4" name="מלבן 3"/>
          <p:cNvSpPr/>
          <p:nvPr/>
        </p:nvSpPr>
        <p:spPr>
          <a:xfrm>
            <a:off x="486888" y="171571"/>
            <a:ext cx="10141528" cy="553998"/>
          </a:xfrm>
          <a:prstGeom prst="rect">
            <a:avLst/>
          </a:prstGeom>
        </p:spPr>
        <p:txBody>
          <a:bodyPr wrap="square">
            <a:spAutoFit/>
          </a:bodyPr>
          <a:lstStyle/>
          <a:p>
            <a:pPr algn="ctr"/>
            <a:r>
              <a:rPr lang="he-IL" sz="3000" b="1" cap="small" dirty="0">
                <a:solidFill>
                  <a:srgbClr val="04617B"/>
                </a:solidFill>
                <a:ea typeface="+mj-ea"/>
              </a:rPr>
              <a:t>ז'בוטינסקי ממנהיג סמכותי לאבדן אחיזה בקרב צעירי תנועתו</a:t>
            </a:r>
            <a:endParaRPr lang="he-IL" sz="3000"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1942" y="3776353"/>
            <a:ext cx="5471108" cy="290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52674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188640"/>
            <a:ext cx="10862997" cy="576064"/>
          </a:xfrm>
        </p:spPr>
        <p:txBody>
          <a:bodyPr>
            <a:noAutofit/>
          </a:bodyPr>
          <a:lstStyle/>
          <a:p>
            <a:r>
              <a:rPr lang="he-IL" b="1" dirty="0" smtClean="0"/>
              <a:t>הוויכוח על היחס לדמוקרטיה, לליברליזם ולפרלמנטריזם</a:t>
            </a:r>
            <a:endParaRPr lang="he-IL" b="1" dirty="0"/>
          </a:p>
        </p:txBody>
      </p:sp>
      <p:sp>
        <p:nvSpPr>
          <p:cNvPr id="3" name="מציין מיקום תוכן 2"/>
          <p:cNvSpPr>
            <a:spLocks noGrp="1"/>
          </p:cNvSpPr>
          <p:nvPr>
            <p:ph sz="quarter" idx="1"/>
          </p:nvPr>
        </p:nvSpPr>
        <p:spPr>
          <a:xfrm>
            <a:off x="143339" y="908720"/>
            <a:ext cx="11137237" cy="5949280"/>
          </a:xfrm>
        </p:spPr>
        <p:txBody>
          <a:bodyPr>
            <a:normAutofit/>
          </a:bodyPr>
          <a:lstStyle/>
          <a:p>
            <a:pPr algn="just"/>
            <a:r>
              <a:rPr lang="he-IL" sz="3000" dirty="0" err="1"/>
              <a:t>אב"א</a:t>
            </a:r>
            <a:r>
              <a:rPr lang="he-IL" sz="3000" dirty="0"/>
              <a:t> אחימאיר (1928, 'מפנקסו של </a:t>
            </a:r>
            <a:r>
              <a:rPr lang="he-IL" sz="3000" dirty="0" err="1"/>
              <a:t>פאשיסטן</a:t>
            </a:r>
            <a:r>
              <a:rPr lang="he-IL" sz="3000" dirty="0"/>
              <a:t>): </a:t>
            </a:r>
            <a:endParaRPr lang="he-IL" sz="3000" dirty="0" smtClean="0"/>
          </a:p>
          <a:p>
            <a:pPr marL="0" indent="0" algn="just">
              <a:buNone/>
            </a:pPr>
            <a:r>
              <a:rPr lang="he-IL" sz="3000" dirty="0"/>
              <a:t> </a:t>
            </a:r>
            <a:r>
              <a:rPr lang="he-IL" sz="3000" dirty="0" smtClean="0"/>
              <a:t> "</a:t>
            </a:r>
            <a:r>
              <a:rPr lang="he-IL" sz="3000" dirty="0"/>
              <a:t>אל ייפול רוחו של הדוצ'ה שתחת דיגלו התאסף רק קומץ. דרכו של עולם כך, המועט ישלוט ברוב. ישלוט ממש, בכוח הנשק או בכוח אמונתו. על הדוצ'ה העברי לארגן כאן את קומץ האנשים המסוגלים לסור למשמעתו. ליצר את 'המשמרת הלאומית' ואל לו להפנות את עתותיו לכבוד העדר הרב". </a:t>
            </a:r>
          </a:p>
          <a:p>
            <a:pPr algn="just"/>
            <a:r>
              <a:rPr lang="he-IL" sz="3000" dirty="0"/>
              <a:t>יש לסור לפקודתו ולפנות אליו במילים "נעשה ונשמע". </a:t>
            </a:r>
            <a:r>
              <a:rPr lang="he-IL" sz="3000" dirty="0" smtClean="0"/>
              <a:t>"ובעיקר </a:t>
            </a:r>
            <a:r>
              <a:rPr lang="he-IL" sz="3000" dirty="0"/>
              <a:t>יש לשמור על "הדוצ'ה שלנו" מכל משמר "כי רבים ועצומים אויבי רעיון המדינה מקרבנו</a:t>
            </a:r>
            <a:r>
              <a:rPr lang="he-IL" sz="3000" dirty="0" smtClean="0"/>
              <a:t>".</a:t>
            </a:r>
          </a:p>
          <a:p>
            <a:pPr algn="just"/>
            <a:endParaRPr lang="he-IL" sz="3000" dirty="0"/>
          </a:p>
          <a:p>
            <a:pPr algn="just"/>
            <a:r>
              <a:rPr lang="he-IL" sz="3000" dirty="0" smtClean="0"/>
              <a:t>ז'בוטינסקי סרב להיקרא 'הדוצ'ה' (המנהיג): "מנהיגים יש לבהמות, לבני אדם יש ראש".</a:t>
            </a:r>
          </a:p>
        </p:txBody>
      </p:sp>
    </p:spTree>
    <p:extLst>
      <p:ext uri="{BB962C8B-B14F-4D97-AF65-F5344CB8AC3E}">
        <p14:creationId xmlns:p14="http://schemas.microsoft.com/office/powerpoint/2010/main" val="461514821"/>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80852" y="0"/>
            <a:ext cx="9956800" cy="562074"/>
          </a:xfrm>
        </p:spPr>
        <p:txBody>
          <a:bodyPr/>
          <a:lstStyle/>
          <a:p>
            <a:r>
              <a:rPr lang="he-IL" b="1" dirty="0" smtClean="0"/>
              <a:t>מכתב ז'בוטינסקי למרים לנג, 27 באוגוסט 1930</a:t>
            </a:r>
            <a:endParaRPr lang="he-IL" b="1" dirty="0"/>
          </a:p>
        </p:txBody>
      </p:sp>
      <p:sp>
        <p:nvSpPr>
          <p:cNvPr id="3" name="מציין מיקום תוכן 2"/>
          <p:cNvSpPr>
            <a:spLocks noGrp="1"/>
          </p:cNvSpPr>
          <p:nvPr>
            <p:ph sz="quarter" idx="1"/>
          </p:nvPr>
        </p:nvSpPr>
        <p:spPr>
          <a:xfrm>
            <a:off x="273134" y="558140"/>
            <a:ext cx="11590316" cy="6139542"/>
          </a:xfrm>
        </p:spPr>
        <p:txBody>
          <a:bodyPr>
            <a:noAutofit/>
          </a:bodyPr>
          <a:lstStyle/>
          <a:p>
            <a:pPr algn="just">
              <a:buNone/>
            </a:pPr>
            <a:r>
              <a:rPr lang="he-IL" sz="2600" dirty="0" smtClean="0"/>
              <a:t>	אני שונא בכל לבי את פולחן האישיות, הוא מעורר בי גועל. לפַשיזם יש הרבה רעיונות טובים, אבל אינני מסוגל לשפוט אותו בשקט וביושר - פולחן הדוצ'ה מעורר בי גועל, זה דומה להתנהגות גסה בפרהסיה. אני רואה סכנה ממשית בעיסוק בנושא הזה אצלנו. פעמים אין ספור מחיתי בעל פה ובכתב נגד הכינוי 'מנהיג' [...] לדור הנוכחי יש כנראה צורך להפוך מישהו למיתוס [...]</a:t>
            </a:r>
          </a:p>
          <a:p>
            <a:pPr algn="just">
              <a:buNone/>
            </a:pPr>
            <a:endParaRPr lang="he-IL" sz="3000" b="1" cap="small" dirty="0" smtClean="0">
              <a:solidFill>
                <a:schemeClr val="tx2"/>
              </a:solidFill>
              <a:latin typeface="+mj-lt"/>
              <a:ea typeface="+mj-ea"/>
              <a:cs typeface="+mj-cs"/>
            </a:endParaRPr>
          </a:p>
          <a:p>
            <a:pPr algn="just">
              <a:buNone/>
            </a:pPr>
            <a:r>
              <a:rPr lang="he-IL" sz="3000" b="1" cap="small" dirty="0" smtClean="0">
                <a:solidFill>
                  <a:schemeClr val="tx2"/>
                </a:solidFill>
                <a:latin typeface="+mj-lt"/>
                <a:ea typeface="+mj-ea"/>
                <a:cs typeface="+mj-cs"/>
              </a:rPr>
              <a:t>ובמכתב </a:t>
            </a:r>
            <a:r>
              <a:rPr lang="he-IL" sz="3000" b="1" cap="small" dirty="0">
                <a:solidFill>
                  <a:schemeClr val="tx2"/>
                </a:solidFill>
                <a:latin typeface="+mj-lt"/>
                <a:ea typeface="+mj-ea"/>
                <a:cs typeface="+mj-cs"/>
              </a:rPr>
              <a:t>למערכת 'חזית העם' – הזהיר:</a:t>
            </a:r>
          </a:p>
          <a:p>
            <a:pPr algn="just">
              <a:buNone/>
            </a:pPr>
            <a:r>
              <a:rPr lang="he-IL" sz="2600" dirty="0"/>
              <a:t>'</a:t>
            </a:r>
            <a:r>
              <a:rPr lang="he-IL" sz="2600" dirty="0" smtClean="0"/>
              <a:t>'המאמרים </a:t>
            </a:r>
            <a:r>
              <a:rPr lang="he-IL" sz="2600" dirty="0"/>
              <a:t>והרשימות על היטלר ב</a:t>
            </a:r>
            <a:r>
              <a:rPr lang="he-IL" sz="2600" b="1" dirty="0"/>
              <a:t>חזית העם</a:t>
            </a:r>
            <a:r>
              <a:rPr lang="he-IL" sz="2600" dirty="0"/>
              <a:t> הם בבחינת נעיצת סכין בגבי ובגב כולנו. אני דורש להפסיק באופן מוחלט את התועבה הזאת. נקודת הראות הזאת, המוצאת </a:t>
            </a:r>
            <a:r>
              <a:rPr lang="he-IL" sz="2600" dirty="0" err="1"/>
              <a:t>בהיטלריזם</a:t>
            </a:r>
            <a:r>
              <a:rPr lang="he-IL" sz="2600" dirty="0"/>
              <a:t> סימנים של תנועת שחרור לאומית היא בורות... הפטפוט הזה ממיט חרפה על עבודתי ומשתק אותה. אני דורש שהיסטריה מלוכלכת זו תיעלם באופן מוחלט מעל דפי </a:t>
            </a:r>
            <a:r>
              <a:rPr lang="he-IL" sz="2600" b="1" dirty="0"/>
              <a:t>חזית העם</a:t>
            </a:r>
            <a:r>
              <a:rPr lang="he-IL" sz="2600" dirty="0"/>
              <a:t> מבלי להשאיר כל זכר... </a:t>
            </a:r>
            <a:endParaRPr lang="he-IL" sz="2600" dirty="0" smtClean="0"/>
          </a:p>
          <a:p>
            <a:pPr algn="just">
              <a:buNone/>
            </a:pPr>
            <a:r>
              <a:rPr lang="he-IL" sz="2600" dirty="0" smtClean="0"/>
              <a:t>אם </a:t>
            </a:r>
            <a:r>
              <a:rPr lang="he-IL" sz="2600" dirty="0"/>
              <a:t>תופיע בעיתון אפילו מילה אחת [בזכות היטלר ומשטרו]... אדרוש לסלק את כל המערכת מן המפלגה ואנתק את קשרי האישיים עם האנשים המכשילים אותי בחריצת לשון זולה ושחצנית' </a:t>
            </a:r>
            <a:r>
              <a:rPr lang="he-IL" sz="2600" dirty="0" smtClean="0"/>
              <a:t>                   		(</a:t>
            </a:r>
            <a:r>
              <a:rPr lang="he-IL" sz="2600" dirty="0"/>
              <a:t>17 במאי 1933).</a:t>
            </a:r>
            <a:endParaRPr lang="en-US" sz="2600" dirty="0"/>
          </a:p>
          <a:p>
            <a:pPr algn="just">
              <a:buNone/>
            </a:pPr>
            <a:endParaRPr lang="he-IL" sz="2600" dirty="0"/>
          </a:p>
        </p:txBody>
      </p:sp>
    </p:spTree>
    <p:extLst>
      <p:ext uri="{BB962C8B-B14F-4D97-AF65-F5344CB8AC3E}">
        <p14:creationId xmlns:p14="http://schemas.microsoft.com/office/powerpoint/2010/main" val="7456220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quarter" idx="1"/>
          </p:nvPr>
        </p:nvSpPr>
        <p:spPr>
          <a:xfrm>
            <a:off x="1013361" y="0"/>
            <a:ext cx="9956800" cy="6355200"/>
          </a:xfrm>
        </p:spPr>
        <p:txBody>
          <a:bodyPr>
            <a:normAutofit/>
          </a:bodyPr>
          <a:lstStyle/>
          <a:p>
            <a:pPr marL="0" indent="0" algn="ctr">
              <a:buNone/>
            </a:pPr>
            <a:r>
              <a:rPr lang="he-IL" sz="5400" b="1" cap="small" dirty="0" smtClean="0">
                <a:solidFill>
                  <a:schemeClr val="tx2"/>
                </a:solidFill>
                <a:latin typeface="+mj-lt"/>
                <a:ea typeface="+mj-ea"/>
                <a:cs typeface="+mj-cs"/>
              </a:rPr>
              <a:t>לנוכח תכניות החלוקה</a:t>
            </a:r>
            <a:endParaRPr lang="he-IL" sz="5400" b="1" cap="small" dirty="0">
              <a:solidFill>
                <a:schemeClr val="tx2"/>
              </a:solidFill>
              <a:latin typeface="+mj-lt"/>
              <a:ea typeface="+mj-ea"/>
              <a:cs typeface="+mj-cs"/>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576" y="976294"/>
            <a:ext cx="5625460" cy="4486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מלבן 1"/>
          <p:cNvSpPr/>
          <p:nvPr/>
        </p:nvSpPr>
        <p:spPr>
          <a:xfrm>
            <a:off x="0" y="1464210"/>
            <a:ext cx="6103917" cy="3046988"/>
          </a:xfrm>
          <a:prstGeom prst="rect">
            <a:avLst/>
          </a:prstGeom>
        </p:spPr>
        <p:txBody>
          <a:bodyPr wrap="square">
            <a:spAutoFit/>
          </a:bodyPr>
          <a:lstStyle/>
          <a:p>
            <a:pPr marL="342900" lvl="0" indent="-342900" algn="ctr">
              <a:buFont typeface="Arial" panose="020B0604020202020204" pitchFamily="34" charset="0"/>
              <a:buChar char="•"/>
            </a:pPr>
            <a:r>
              <a:rPr lang="he-IL" sz="2400" dirty="0">
                <a:solidFill>
                  <a:prstClr val="black"/>
                </a:solidFill>
              </a:rPr>
              <a:t>ז'בוטינסקי מתלבט לרגע אך מתייצב כנגד.</a:t>
            </a:r>
          </a:p>
          <a:p>
            <a:pPr lvl="0" algn="ctr"/>
            <a:r>
              <a:rPr lang="he-IL" sz="2400" dirty="0">
                <a:solidFill>
                  <a:prstClr val="black"/>
                </a:solidFill>
              </a:rPr>
              <a:t>דוד בן גוריון מביא את ההסתדרות הציונית לתמיכה עקרונית ברעיון החלוקה על אף התנגדות רבה בתוך מפא"י  ובתנועת העבודה בכלל.</a:t>
            </a:r>
          </a:p>
          <a:p>
            <a:pPr lvl="0" algn="ctr"/>
            <a:r>
              <a:rPr lang="he-IL" sz="2400" dirty="0">
                <a:solidFill>
                  <a:prstClr val="black"/>
                </a:solidFill>
              </a:rPr>
              <a:t>ובכל את דמיון</a:t>
            </a:r>
          </a:p>
          <a:p>
            <a:pPr marL="342900" lvl="0" indent="-342900" algn="ctr">
              <a:buFont typeface="Arial" panose="020B0604020202020204" pitchFamily="34" charset="0"/>
              <a:buChar char="•"/>
            </a:pPr>
            <a:r>
              <a:rPr lang="he-IL" sz="2400" dirty="0">
                <a:solidFill>
                  <a:prstClr val="black"/>
                </a:solidFill>
              </a:rPr>
              <a:t>התגובה למרד הערבי – הבדלים רעיוניים או פוליטיים?</a:t>
            </a:r>
          </a:p>
          <a:p>
            <a:pPr marL="342900" lvl="0" indent="-342900" algn="ctr">
              <a:buFont typeface="Arial" panose="020B0604020202020204" pitchFamily="34" charset="0"/>
              <a:buChar char="•"/>
            </a:pPr>
            <a:r>
              <a:rPr lang="he-IL" sz="2400" dirty="0">
                <a:solidFill>
                  <a:prstClr val="black"/>
                </a:solidFill>
              </a:rPr>
              <a:t>התגובה לספר הלבן ופרוץ מלחמת העולם השנייה - משותפת</a:t>
            </a:r>
          </a:p>
        </p:txBody>
      </p:sp>
    </p:spTree>
    <p:extLst>
      <p:ext uri="{BB962C8B-B14F-4D97-AF65-F5344CB8AC3E}">
        <p14:creationId xmlns:p14="http://schemas.microsoft.com/office/powerpoint/2010/main" val="13853911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0"/>
            <a:ext cx="9956800" cy="487362"/>
          </a:xfrm>
        </p:spPr>
        <p:txBody>
          <a:bodyPr>
            <a:normAutofit fontScale="90000"/>
          </a:bodyPr>
          <a:lstStyle/>
          <a:p>
            <a:r>
              <a:rPr lang="he-IL" b="1" dirty="0" smtClean="0"/>
              <a:t>אומנות האפשר עם התפרצויות לבלתי אפשרי ונכונות ל</a:t>
            </a:r>
            <a:r>
              <a:rPr lang="he-IL" b="1" dirty="0"/>
              <a:t>ח</a:t>
            </a:r>
            <a:r>
              <a:rPr lang="he-IL" b="1" dirty="0" smtClean="0"/>
              <a:t>זור לפרגמטיות</a:t>
            </a:r>
            <a:endParaRPr lang="he-IL" b="1" dirty="0"/>
          </a:p>
        </p:txBody>
      </p:sp>
      <p:sp>
        <p:nvSpPr>
          <p:cNvPr id="3" name="מציין מיקום תוכן 2"/>
          <p:cNvSpPr>
            <a:spLocks noGrp="1"/>
          </p:cNvSpPr>
          <p:nvPr>
            <p:ph sz="quarter" idx="1"/>
          </p:nvPr>
        </p:nvSpPr>
        <p:spPr>
          <a:xfrm>
            <a:off x="254000" y="736600"/>
            <a:ext cx="11417300" cy="5737352"/>
          </a:xfrm>
        </p:spPr>
        <p:txBody>
          <a:bodyPr/>
          <a:lstStyle/>
          <a:p>
            <a:pPr algn="just"/>
            <a:r>
              <a:rPr lang="he-IL" b="1" dirty="0" smtClean="0"/>
              <a:t>בן גוריון עסק </a:t>
            </a:r>
            <a:r>
              <a:rPr lang="he-IL" b="1" dirty="0"/>
              <a:t>באופן האובססיבי כמעט </a:t>
            </a:r>
            <a:r>
              <a:rPr lang="he-IL" b="1" dirty="0" smtClean="0"/>
              <a:t>באיסוף </a:t>
            </a:r>
            <a:r>
              <a:rPr lang="he-IL" b="1" dirty="0"/>
              <a:t>נתונים. </a:t>
            </a:r>
            <a:r>
              <a:rPr lang="he-IL" dirty="0" smtClean="0"/>
              <a:t>במקביל לחיפוש דרך להסדר עם הפלסטיני, </a:t>
            </a:r>
            <a:r>
              <a:rPr lang="he-IL" dirty="0" smtClean="0"/>
              <a:t>הוא </a:t>
            </a:r>
            <a:r>
              <a:rPr lang="he-IL" dirty="0"/>
              <a:t>רשם אצלו ביומן כל </a:t>
            </a:r>
            <a:r>
              <a:rPr lang="he-IL" dirty="0" smtClean="0"/>
              <a:t>חודש סטטיסטיקות </a:t>
            </a:r>
            <a:r>
              <a:rPr lang="he-IL" dirty="0"/>
              <a:t>שמשוות בין מספר הגברים בגיל גיוס </a:t>
            </a:r>
            <a:r>
              <a:rPr lang="he-IL" dirty="0" smtClean="0"/>
              <a:t>- </a:t>
            </a:r>
            <a:r>
              <a:rPr lang="he-IL" dirty="0"/>
              <a:t>יהודים וערבים. </a:t>
            </a:r>
            <a:endParaRPr lang="he-IL" dirty="0" smtClean="0"/>
          </a:p>
          <a:p>
            <a:pPr algn="just"/>
            <a:r>
              <a:rPr lang="he-IL" b="1" dirty="0" smtClean="0"/>
              <a:t>כשהחליט</a:t>
            </a:r>
            <a:r>
              <a:rPr lang="he-IL" b="1" dirty="0"/>
              <a:t>, כבר </a:t>
            </a:r>
            <a:r>
              <a:rPr lang="he-IL" b="1" dirty="0" smtClean="0"/>
              <a:t>ב–1945-6, </a:t>
            </a:r>
            <a:r>
              <a:rPr lang="he-IL" b="1" dirty="0"/>
              <a:t>שהולכים למלחמה כתוצאה מהקמת המדינה, הוא הבין שזו תהיה מלחמה לא רק עם הערבים בארץ, אלא עם כל מדינות ערב. </a:t>
            </a:r>
            <a:endParaRPr lang="he-IL" b="1" dirty="0" smtClean="0"/>
          </a:p>
          <a:p>
            <a:pPr algn="just"/>
            <a:r>
              <a:rPr lang="he-IL" b="1" dirty="0" smtClean="0"/>
              <a:t>הבריטים </a:t>
            </a:r>
            <a:r>
              <a:rPr lang="he-IL" b="1" dirty="0"/>
              <a:t>עדיין היו בארץ ולא חשבו לפנות אותה, אבל </a:t>
            </a:r>
            <a:r>
              <a:rPr lang="he-IL" b="1" dirty="0" err="1"/>
              <a:t>בן־גוריון</a:t>
            </a:r>
            <a:r>
              <a:rPr lang="he-IL" b="1" dirty="0"/>
              <a:t> ישב ולמד מהן היכולות של המיליציה שנקראת ההגנה. </a:t>
            </a:r>
            <a:endParaRPr lang="he-IL" b="1" dirty="0" smtClean="0"/>
          </a:p>
          <a:p>
            <a:pPr algn="just"/>
            <a:endParaRPr lang="he-IL" dirty="0" smtClean="0"/>
          </a:p>
          <a:p>
            <a:pPr algn="just"/>
            <a:r>
              <a:rPr lang="he-IL" dirty="0" smtClean="0"/>
              <a:t>בסופו של דבר ב-1948 חלק ניכר ממה שעמד לרשות היישוב היהודי נבנה באמצעות התפיסה הציונית המעשית והקונסטרוקטיביסטית של תנועת העבודה.</a:t>
            </a:r>
          </a:p>
          <a:p>
            <a:pPr algn="just"/>
            <a:endParaRPr lang="he-IL" dirty="0" smtClean="0"/>
          </a:p>
          <a:p>
            <a:pPr algn="just"/>
            <a:r>
              <a:rPr lang="he-IL" dirty="0" smtClean="0"/>
              <a:t>בן-גוריון </a:t>
            </a:r>
            <a:r>
              <a:rPr lang="he-IL" dirty="0" smtClean="0"/>
              <a:t>היה שם כדי לקבל את ההחלטות בתנאים הקשים ביותר ולהגיע לפסגת מנהיגותו בשנים 1948-1953 (בסופה פרש לראשונה מכהונתו כראש הממשלה).</a:t>
            </a:r>
            <a:endParaRPr lang="he-IL" dirty="0"/>
          </a:p>
          <a:p>
            <a:pPr algn="just"/>
            <a:endParaRPr lang="he-IL" dirty="0"/>
          </a:p>
        </p:txBody>
      </p:sp>
    </p:spTree>
    <p:extLst>
      <p:ext uri="{BB962C8B-B14F-4D97-AF65-F5344CB8AC3E}">
        <p14:creationId xmlns:p14="http://schemas.microsoft.com/office/powerpoint/2010/main" val="8192847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200" b="1" dirty="0"/>
              <a:t>כל אחד וז'בוטינסקי שלו. כל אחד ובן גוריון </a:t>
            </a:r>
            <a:r>
              <a:rPr lang="he-IL" sz="3200" b="1" dirty="0" smtClean="0"/>
              <a:t>שלו.</a:t>
            </a:r>
            <a:br>
              <a:rPr lang="he-IL" sz="3200" b="1" dirty="0" smtClean="0"/>
            </a:br>
            <a:r>
              <a:rPr lang="he-IL" b="1" dirty="0" smtClean="0"/>
              <a:t>האם ועד כמה בן-גוריון מימש את תפיסותיו של ז'בוטינסקי?</a:t>
            </a:r>
            <a:endParaRPr lang="he-IL" b="1" dirty="0"/>
          </a:p>
        </p:txBody>
      </p:sp>
      <p:pic>
        <p:nvPicPr>
          <p:cNvPr id="2253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06507" y="2539987"/>
            <a:ext cx="4157832" cy="4157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מלבן 2"/>
          <p:cNvSpPr/>
          <p:nvPr/>
        </p:nvSpPr>
        <p:spPr>
          <a:xfrm>
            <a:off x="5375563" y="1516329"/>
            <a:ext cx="6096000" cy="5355312"/>
          </a:xfrm>
          <a:prstGeom prst="rect">
            <a:avLst/>
          </a:prstGeom>
        </p:spPr>
        <p:txBody>
          <a:bodyPr>
            <a:spAutoFit/>
          </a:bodyPr>
          <a:lstStyle/>
          <a:p>
            <a:pPr marL="274320" lvl="0" indent="-274320" algn="just">
              <a:spcBef>
                <a:spcPts val="600"/>
              </a:spcBef>
              <a:buClr>
                <a:srgbClr val="0F6FC6"/>
              </a:buClr>
              <a:buSzPct val="70000"/>
              <a:buFont typeface="Wingdings"/>
              <a:buChar char=""/>
            </a:pPr>
            <a:r>
              <a:rPr lang="he-IL" sz="2600" dirty="0">
                <a:solidFill>
                  <a:prstClr val="black"/>
                </a:solidFill>
              </a:rPr>
              <a:t>התנועה הציונית בולטת ברמת המנהיגות הגבוהה שאפיינה אותה לאורך שנים </a:t>
            </a:r>
            <a:r>
              <a:rPr lang="he-IL" sz="2600" dirty="0" smtClean="0">
                <a:solidFill>
                  <a:prstClr val="black"/>
                </a:solidFill>
              </a:rPr>
              <a:t>ארוכות.</a:t>
            </a:r>
          </a:p>
          <a:p>
            <a:pPr marL="274320" lvl="0" indent="-274320" algn="just">
              <a:spcBef>
                <a:spcPts val="600"/>
              </a:spcBef>
              <a:buClr>
                <a:srgbClr val="0F6FC6"/>
              </a:buClr>
              <a:buSzPct val="70000"/>
              <a:buFont typeface="Wingdings"/>
              <a:buChar char=""/>
            </a:pPr>
            <a:r>
              <a:rPr lang="he-IL" sz="2600" dirty="0" smtClean="0"/>
              <a:t>שני </a:t>
            </a:r>
            <a:r>
              <a:rPr lang="he-IL" sz="2600" dirty="0"/>
              <a:t>מנהיגים, שתי תנועות, </a:t>
            </a:r>
            <a:r>
              <a:rPr lang="he-IL" sz="2600" dirty="0" smtClean="0"/>
              <a:t>חפיפה ומחלוקת.</a:t>
            </a:r>
          </a:p>
          <a:p>
            <a:pPr marL="274320" lvl="0" indent="-274320" algn="just">
              <a:spcBef>
                <a:spcPts val="600"/>
              </a:spcBef>
              <a:buClr>
                <a:srgbClr val="0F6FC6"/>
              </a:buClr>
              <a:buSzPct val="70000"/>
              <a:buFont typeface="Wingdings"/>
              <a:buChar char=""/>
            </a:pPr>
            <a:r>
              <a:rPr lang="he-IL" sz="2600" dirty="0" smtClean="0"/>
              <a:t>תשוקת </a:t>
            </a:r>
            <a:r>
              <a:rPr lang="he-IL" sz="2600" dirty="0"/>
              <a:t>המנהיגות והפוליטיקה – וההבדל במידת ביצור </a:t>
            </a:r>
            <a:r>
              <a:rPr lang="he-IL" sz="2600" dirty="0" smtClean="0"/>
              <a:t>המעמד.</a:t>
            </a:r>
          </a:p>
          <a:p>
            <a:pPr marL="274320" lvl="0" indent="-274320" algn="just">
              <a:spcBef>
                <a:spcPts val="600"/>
              </a:spcBef>
              <a:buClr>
                <a:srgbClr val="0F6FC6"/>
              </a:buClr>
              <a:buSzPct val="70000"/>
              <a:buFont typeface="Wingdings"/>
              <a:buChar char=""/>
            </a:pPr>
            <a:r>
              <a:rPr lang="he-IL" sz="2600" dirty="0" smtClean="0"/>
              <a:t>אינטלקטואליות  </a:t>
            </a:r>
            <a:r>
              <a:rPr lang="he-IL" sz="2600" dirty="0"/>
              <a:t>- תכונה שספק אם יכולה להיות בת לוואי מועילה </a:t>
            </a:r>
            <a:r>
              <a:rPr lang="he-IL" sz="2600" dirty="0" smtClean="0"/>
              <a:t>למנהיגות</a:t>
            </a:r>
            <a:endParaRPr lang="he-IL" sz="2600" dirty="0">
              <a:solidFill>
                <a:prstClr val="black"/>
              </a:solidFill>
            </a:endParaRPr>
          </a:p>
          <a:p>
            <a:pPr marL="274320" lvl="0" indent="-274320" algn="just">
              <a:spcBef>
                <a:spcPts val="600"/>
              </a:spcBef>
              <a:buClr>
                <a:srgbClr val="0F6FC6"/>
              </a:buClr>
              <a:buSzPct val="70000"/>
              <a:buFont typeface="Wingdings"/>
              <a:buChar char=""/>
            </a:pPr>
            <a:r>
              <a:rPr lang="he-IL" sz="2600" dirty="0">
                <a:solidFill>
                  <a:prstClr val="black"/>
                </a:solidFill>
              </a:rPr>
              <a:t>בין מנהיגות אפקטיבית </a:t>
            </a:r>
            <a:r>
              <a:rPr lang="he-IL" sz="2600" dirty="0" smtClean="0">
                <a:solidFill>
                  <a:prstClr val="black"/>
                </a:solidFill>
              </a:rPr>
              <a:t>למוחמצת, בין פרישה לממלכתיות.</a:t>
            </a:r>
          </a:p>
          <a:p>
            <a:pPr marL="274320" lvl="0" indent="-274320" algn="just">
              <a:spcBef>
                <a:spcPts val="600"/>
              </a:spcBef>
              <a:buClr>
                <a:srgbClr val="0F6FC6"/>
              </a:buClr>
              <a:buSzPct val="70000"/>
              <a:buFont typeface="Wingdings"/>
              <a:buChar char=""/>
            </a:pPr>
            <a:r>
              <a:rPr lang="he-IL" sz="2600" dirty="0" smtClean="0">
                <a:solidFill>
                  <a:prstClr val="black"/>
                </a:solidFill>
              </a:rPr>
              <a:t>בן-גוריון: תשתית למדינה וביסוסה.</a:t>
            </a:r>
          </a:p>
          <a:p>
            <a:pPr marL="274320" lvl="0" indent="-274320" algn="just">
              <a:spcBef>
                <a:spcPts val="600"/>
              </a:spcBef>
              <a:buClr>
                <a:srgbClr val="0F6FC6"/>
              </a:buClr>
              <a:buSzPct val="70000"/>
              <a:buFont typeface="Wingdings"/>
              <a:buChar char=""/>
            </a:pPr>
            <a:r>
              <a:rPr lang="he-IL" sz="2600" dirty="0" smtClean="0">
                <a:solidFill>
                  <a:prstClr val="black"/>
                </a:solidFill>
              </a:rPr>
              <a:t>ז'בוטינסקי: תשתית לזרם שיהפוך לדומיננטי שנים רבות לאחר מותר.</a:t>
            </a:r>
            <a:endParaRPr lang="he-IL" sz="2600" dirty="0">
              <a:solidFill>
                <a:prstClr val="black"/>
              </a:solidFill>
            </a:endParaRPr>
          </a:p>
        </p:txBody>
      </p:sp>
    </p:spTree>
    <p:extLst>
      <p:ext uri="{BB962C8B-B14F-4D97-AF65-F5344CB8AC3E}">
        <p14:creationId xmlns:p14="http://schemas.microsoft.com/office/powerpoint/2010/main" val="32088810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4638"/>
            <a:ext cx="11343051" cy="706090"/>
          </a:xfrm>
        </p:spPr>
        <p:txBody>
          <a:bodyPr>
            <a:normAutofit/>
          </a:bodyPr>
          <a:lstStyle/>
          <a:p>
            <a:r>
              <a:rPr lang="he-IL" b="1" dirty="0" smtClean="0"/>
              <a:t>אפילוג: העלאת עצמות ז'בוטינסקי ב-1964</a:t>
            </a:r>
            <a:endParaRPr lang="he-IL" b="1" dirty="0"/>
          </a:p>
        </p:txBody>
      </p:sp>
      <p:sp>
        <p:nvSpPr>
          <p:cNvPr id="3" name="מציין מיקום תוכן 2"/>
          <p:cNvSpPr>
            <a:spLocks noGrp="1"/>
          </p:cNvSpPr>
          <p:nvPr>
            <p:ph sz="quarter" idx="1"/>
          </p:nvPr>
        </p:nvSpPr>
        <p:spPr>
          <a:xfrm>
            <a:off x="623392" y="1052736"/>
            <a:ext cx="10273141" cy="5805264"/>
          </a:xfrm>
        </p:spPr>
        <p:txBody>
          <a:bodyPr>
            <a:normAutofit/>
          </a:bodyPr>
          <a:lstStyle/>
          <a:p>
            <a:endParaRPr lang="he-IL" sz="2800" dirty="0" smtClean="0"/>
          </a:p>
          <a:p>
            <a:endParaRPr lang="he-IL" sz="2800" dirty="0" smtClean="0"/>
          </a:p>
        </p:txBody>
      </p:sp>
      <p:pic>
        <p:nvPicPr>
          <p:cNvPr id="4" name="מציין מיקום תוכן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81" y="1170420"/>
            <a:ext cx="3456384" cy="3384376"/>
          </a:xfrm>
          <a:prstGeom prst="rect">
            <a:avLst/>
          </a:prstGeom>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059" y="1484704"/>
            <a:ext cx="4938712" cy="87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059" y="2525989"/>
            <a:ext cx="4799569" cy="405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1418806"/>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04603" y="0"/>
            <a:ext cx="9956800" cy="593766"/>
          </a:xfrm>
        </p:spPr>
        <p:txBody>
          <a:bodyPr>
            <a:normAutofit/>
          </a:bodyPr>
          <a:lstStyle/>
          <a:p>
            <a:r>
              <a:rPr lang="he-IL" b="1" dirty="0" smtClean="0"/>
              <a:t>ילדות ונעורים באודסה של מפנה המאות		      </a:t>
            </a:r>
            <a:endParaRPr lang="he-IL" b="1" dirty="0"/>
          </a:p>
        </p:txBody>
      </p:sp>
      <p:sp>
        <p:nvSpPr>
          <p:cNvPr id="3" name="מציין מיקום תוכן 2"/>
          <p:cNvSpPr>
            <a:spLocks noGrp="1"/>
          </p:cNvSpPr>
          <p:nvPr>
            <p:ph sz="quarter" idx="1"/>
          </p:nvPr>
        </p:nvSpPr>
        <p:spPr>
          <a:xfrm>
            <a:off x="143339" y="653143"/>
            <a:ext cx="11617291" cy="6204857"/>
          </a:xfrm>
        </p:spPr>
        <p:txBody>
          <a:bodyPr>
            <a:normAutofit/>
          </a:bodyPr>
          <a:lstStyle/>
          <a:p>
            <a:pPr algn="just"/>
            <a:r>
              <a:rPr lang="he-IL" sz="3200" dirty="0" smtClean="0"/>
              <a:t>בטרם מלאו לו 18, עזב את לימודיו בתיכון ונסע למערב אירופה בעקבות חלומו להפוך לסופר רוסי.</a:t>
            </a:r>
          </a:p>
          <a:p>
            <a:pPr algn="just"/>
            <a:r>
              <a:rPr lang="he-IL" sz="3200" dirty="0" smtClean="0"/>
              <a:t>עיתונאי בולט ברוסיה, </a:t>
            </a:r>
            <a:r>
              <a:rPr lang="he-IL" sz="3200" b="1" dirty="0" smtClean="0"/>
              <a:t>מחזאי</a:t>
            </a:r>
            <a:r>
              <a:rPr lang="he-IL" sz="3200" dirty="0" smtClean="0"/>
              <a:t> שחתם בשם העט 'אלטלנה'.</a:t>
            </a:r>
          </a:p>
          <a:p>
            <a:pPr algn="just"/>
            <a:r>
              <a:rPr lang="he-IL" sz="3200" dirty="0"/>
              <a:t>דרכו  לפעילות הציונית בגיל 23.</a:t>
            </a:r>
          </a:p>
          <a:p>
            <a:pPr algn="just"/>
            <a:r>
              <a:rPr lang="he-IL" sz="3200" dirty="0" smtClean="0"/>
              <a:t>מקוסמופוליטיות ללאומיות: המודרנה במפנה המאות, העידן הלאומי.</a:t>
            </a:r>
          </a:p>
          <a:p>
            <a:pPr algn="just"/>
            <a:r>
              <a:rPr lang="he-IL" sz="3200" dirty="0" smtClean="0"/>
              <a:t> הלאומיות – בלב השאלה היהודית - הדרך לפתרון.</a:t>
            </a:r>
          </a:p>
          <a:p>
            <a:pPr algn="just"/>
            <a:endParaRPr lang="en-US" sz="3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7977" y="3918260"/>
            <a:ext cx="3687762" cy="277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83" y="3390416"/>
            <a:ext cx="4383088"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2886123"/>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116632"/>
            <a:ext cx="10959008" cy="648072"/>
          </a:xfrm>
        </p:spPr>
        <p:txBody>
          <a:bodyPr>
            <a:normAutofit/>
          </a:bodyPr>
          <a:lstStyle/>
          <a:p>
            <a:r>
              <a:rPr lang="he-IL" sz="3600" b="1" dirty="0" smtClean="0"/>
              <a:t>הפרויקט הציוני – יצירת היהודי חדש והפנמת </a:t>
            </a:r>
            <a:r>
              <a:rPr lang="he-IL" sz="3600" b="1" dirty="0"/>
              <a:t>השיח </a:t>
            </a:r>
            <a:r>
              <a:rPr lang="he-IL" sz="3600" b="1" dirty="0" smtClean="0"/>
              <a:t>האנטישמי'</a:t>
            </a:r>
            <a:endParaRPr lang="he-IL" sz="3600" b="1" dirty="0"/>
          </a:p>
        </p:txBody>
      </p:sp>
      <p:sp>
        <p:nvSpPr>
          <p:cNvPr id="3" name="מציין מיקום תוכן 2"/>
          <p:cNvSpPr>
            <a:spLocks noGrp="1"/>
          </p:cNvSpPr>
          <p:nvPr>
            <p:ph sz="quarter" idx="1"/>
          </p:nvPr>
        </p:nvSpPr>
        <p:spPr>
          <a:xfrm>
            <a:off x="239350" y="836712"/>
            <a:ext cx="11425269" cy="5637240"/>
          </a:xfrm>
        </p:spPr>
        <p:txBody>
          <a:bodyPr>
            <a:noAutofit/>
          </a:bodyPr>
          <a:lstStyle/>
          <a:p>
            <a:pPr algn="just">
              <a:buNone/>
            </a:pPr>
            <a:r>
              <a:rPr lang="he-IL" sz="2800" dirty="0"/>
              <a:t> </a:t>
            </a:r>
            <a:r>
              <a:rPr lang="he-IL" sz="2800" dirty="0" smtClean="0"/>
              <a:t> מחוק נמחק מדמות זו את כל  אותן התכונות, שהן כה טיפוסיות ל'ז'יד', והכנס נכניס לתוכה את כל הסגולות שהיעדרן כה אופייני בשבילו. </a:t>
            </a:r>
          </a:p>
          <a:p>
            <a:pPr algn="just">
              <a:buNone/>
            </a:pPr>
            <a:r>
              <a:rPr lang="he-IL" sz="2800" dirty="0"/>
              <a:t> </a:t>
            </a:r>
            <a:r>
              <a:rPr lang="he-IL" sz="2800" dirty="0" smtClean="0"/>
              <a:t>  כיון </a:t>
            </a:r>
            <a:r>
              <a:rPr lang="he-IL" sz="2800" dirty="0" err="1" smtClean="0"/>
              <a:t>שה'ז'יד</a:t>
            </a:r>
            <a:r>
              <a:rPr lang="he-IL" sz="2800" dirty="0" smtClean="0"/>
              <a:t>' מכוער וחולני וחסר הדרת-פנים, נעניק לדמותו האידיאלית של העברי יופי גברי, שיעור-קומה, כתפיים אדירות, תנועות נמרצות, בוהק של צבעים וגוונים. </a:t>
            </a:r>
          </a:p>
          <a:p>
            <a:pPr algn="just">
              <a:buNone/>
            </a:pPr>
            <a:r>
              <a:rPr lang="he-IL" sz="2800" dirty="0"/>
              <a:t> </a:t>
            </a:r>
            <a:r>
              <a:rPr lang="he-IL" sz="2800" dirty="0" smtClean="0"/>
              <a:t>  ה'ז'יד' מבוהל ומושפל, וההוא צריך להיות גא ועצמאי. </a:t>
            </a:r>
          </a:p>
          <a:p>
            <a:pPr algn="just">
              <a:buNone/>
            </a:pPr>
            <a:r>
              <a:rPr lang="he-IL" sz="2800" dirty="0"/>
              <a:t> </a:t>
            </a:r>
            <a:r>
              <a:rPr lang="he-IL" sz="2800" dirty="0" smtClean="0"/>
              <a:t>  ה'ז'יד' מאוס על </a:t>
            </a:r>
            <a:r>
              <a:rPr lang="he-IL" sz="2800" dirty="0" err="1" smtClean="0"/>
              <a:t>הכל</a:t>
            </a:r>
            <a:r>
              <a:rPr lang="he-IL" sz="2800" dirty="0" smtClean="0"/>
              <a:t>, וההוא צריך להקסימם. </a:t>
            </a:r>
          </a:p>
          <a:p>
            <a:pPr algn="just">
              <a:buNone/>
            </a:pPr>
            <a:r>
              <a:rPr lang="he-IL" sz="2800" dirty="0"/>
              <a:t> </a:t>
            </a:r>
            <a:r>
              <a:rPr lang="he-IL" sz="2800" dirty="0" smtClean="0"/>
              <a:t>  הז'יד הסכין להיכנע, וההוא צריך לדעת לצוות. </a:t>
            </a:r>
          </a:p>
          <a:p>
            <a:pPr algn="just">
              <a:buNone/>
            </a:pPr>
            <a:r>
              <a:rPr lang="he-IL" sz="2800" dirty="0"/>
              <a:t> </a:t>
            </a:r>
            <a:r>
              <a:rPr lang="he-IL" sz="2800" dirty="0" smtClean="0"/>
              <a:t>  הז'יד אוהב להסתתר בנשימה עצורה מעיני-זרים, וההוא צריך בעוז ובגדלות לצעוד לקראת העולם כולו, להביט ישר ועמוק לתוך עיני-כל ולהניף לפניהם את דגלו:   'עברי אנוכי!' </a:t>
            </a:r>
          </a:p>
          <a:p>
            <a:pPr algn="l">
              <a:buNone/>
            </a:pPr>
            <a:r>
              <a:rPr lang="he-IL" sz="2800" dirty="0" smtClean="0"/>
              <a:t>(ז'בוטינסקי, 'דוקטור הרצל', 1905).  </a:t>
            </a:r>
            <a:endParaRPr lang="he-IL" sz="2800" dirty="0"/>
          </a:p>
        </p:txBody>
      </p:sp>
    </p:spTree>
    <p:extLst>
      <p:ext uri="{BB962C8B-B14F-4D97-AF65-F5344CB8AC3E}">
        <p14:creationId xmlns:p14="http://schemas.microsoft.com/office/powerpoint/2010/main" val="2840581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039816" y="773723"/>
            <a:ext cx="8689232" cy="5515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10812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36525"/>
            <a:ext cx="10515600" cy="536575"/>
          </a:xfrm>
        </p:spPr>
        <p:txBody>
          <a:bodyPr>
            <a:normAutofit fontScale="90000"/>
          </a:bodyPr>
          <a:lstStyle/>
          <a:p>
            <a:r>
              <a:rPr lang="he-IL" b="1" dirty="0" smtClean="0">
                <a:solidFill>
                  <a:srgbClr val="002060"/>
                </a:solidFill>
              </a:rPr>
              <a:t>ילדותו של דוד גרין</a:t>
            </a:r>
            <a:endParaRPr lang="he-IL" b="1" dirty="0">
              <a:solidFill>
                <a:srgbClr val="002060"/>
              </a:solidFill>
            </a:endParaRPr>
          </a:p>
        </p:txBody>
      </p:sp>
      <p:sp>
        <p:nvSpPr>
          <p:cNvPr id="3" name="מציין מיקום תוכן 2"/>
          <p:cNvSpPr>
            <a:spLocks noGrp="1"/>
          </p:cNvSpPr>
          <p:nvPr>
            <p:ph idx="1"/>
          </p:nvPr>
        </p:nvSpPr>
        <p:spPr>
          <a:xfrm>
            <a:off x="368300" y="812800"/>
            <a:ext cx="11544300" cy="5689600"/>
          </a:xfrm>
        </p:spPr>
        <p:txBody>
          <a:bodyPr>
            <a:noAutofit/>
          </a:bodyPr>
          <a:lstStyle/>
          <a:p>
            <a:pPr algn="just"/>
            <a:r>
              <a:rPr lang="he-IL" sz="2600" dirty="0" smtClean="0"/>
              <a:t>דוד גרין נולד </a:t>
            </a:r>
            <a:r>
              <a:rPr lang="he-IL" sz="2600" dirty="0" err="1" smtClean="0"/>
              <a:t>בפלונסק</a:t>
            </a:r>
            <a:r>
              <a:rPr lang="he-IL" sz="2600" dirty="0" smtClean="0"/>
              <a:t> שבשולי הדרך מוורשה לגדנסק ב-1896, </a:t>
            </a:r>
            <a:r>
              <a:rPr lang="he-IL" sz="2600" b="1" dirty="0" smtClean="0"/>
              <a:t>עיירה קטנה, נידחת, מסילת הברזל טרם חוברה אליה וגם מים זורמים.  </a:t>
            </a:r>
            <a:r>
              <a:rPr lang="he-IL" sz="2600" b="1" dirty="0"/>
              <a:t>כ־8,000 נפש, מהם כ־5,000 </a:t>
            </a:r>
            <a:r>
              <a:rPr lang="he-IL" sz="2600" b="1" dirty="0" smtClean="0"/>
              <a:t>יהודים. </a:t>
            </a:r>
            <a:r>
              <a:rPr lang="he-IL" sz="2600" dirty="0" smtClean="0"/>
              <a:t>אמנם </a:t>
            </a:r>
            <a:r>
              <a:rPr lang="he-IL" sz="2600" dirty="0"/>
              <a:t>רוחות ההשכלה נשבו </a:t>
            </a:r>
            <a:r>
              <a:rPr lang="he-IL" sz="2600" dirty="0" err="1"/>
              <a:t>בפלונסק</a:t>
            </a:r>
            <a:r>
              <a:rPr lang="he-IL" sz="2600" dirty="0"/>
              <a:t>, </a:t>
            </a:r>
            <a:r>
              <a:rPr lang="he-IL" sz="2600" dirty="0" smtClean="0"/>
              <a:t>אך </a:t>
            </a:r>
            <a:r>
              <a:rPr lang="he-IL" sz="2600" b="1" dirty="0" smtClean="0"/>
              <a:t>רוב </a:t>
            </a:r>
            <a:r>
              <a:rPr lang="he-IL" sz="2600" b="1" dirty="0"/>
              <a:t>תושביה היהודים </a:t>
            </a:r>
            <a:r>
              <a:rPr lang="he-IL" sz="2600" b="1" dirty="0" smtClean="0"/>
              <a:t>היו אדוקים בדתם</a:t>
            </a:r>
            <a:r>
              <a:rPr lang="he-IL" sz="2600" dirty="0" smtClean="0"/>
              <a:t>.</a:t>
            </a:r>
          </a:p>
          <a:p>
            <a:pPr algn="just"/>
            <a:endParaRPr lang="he-IL" sz="2600" dirty="0" smtClean="0"/>
          </a:p>
          <a:p>
            <a:pPr algn="just"/>
            <a:r>
              <a:rPr lang="he-IL" sz="2600" dirty="0" smtClean="0"/>
              <a:t>רוב </a:t>
            </a:r>
            <a:r>
              <a:rPr lang="he-IL" sz="2600" dirty="0"/>
              <a:t>יהודי </a:t>
            </a:r>
            <a:r>
              <a:rPr lang="he-IL" sz="2600" dirty="0" err="1"/>
              <a:t>פלונסק</a:t>
            </a:r>
            <a:r>
              <a:rPr lang="he-IL" sz="2600" dirty="0"/>
              <a:t> היו בעלי מלאכה, שוליות נגרים, סנדלרים </a:t>
            </a:r>
            <a:r>
              <a:rPr lang="he-IL" sz="2600" dirty="0" smtClean="0"/>
              <a:t>ועוד. </a:t>
            </a:r>
            <a:r>
              <a:rPr lang="he-IL" sz="2600" b="1" dirty="0" smtClean="0"/>
              <a:t>משפחת </a:t>
            </a:r>
            <a:r>
              <a:rPr lang="he-IL" sz="2600" b="1" dirty="0"/>
              <a:t>גרין </a:t>
            </a:r>
            <a:r>
              <a:rPr lang="he-IL" sz="2600" b="1" dirty="0" smtClean="0"/>
              <a:t>השתייכה </a:t>
            </a:r>
            <a:r>
              <a:rPr lang="he-IL" sz="2600" b="1" dirty="0"/>
              <a:t>למעמד הבינוני המשכיל יחסית </a:t>
            </a:r>
            <a:r>
              <a:rPr lang="he-IL" sz="2600" b="1" dirty="0" smtClean="0"/>
              <a:t>שהיה פתוח להשפעות חדשות וקרא </a:t>
            </a:r>
            <a:r>
              <a:rPr lang="he-IL" sz="2600" b="1" dirty="0"/>
              <a:t>את </a:t>
            </a:r>
            <a:r>
              <a:rPr lang="he-IL" sz="2600" b="1" dirty="0" smtClean="0"/>
              <a:t>עיתוני המליץ </a:t>
            </a:r>
            <a:r>
              <a:rPr lang="he-IL" sz="2600" b="1" dirty="0"/>
              <a:t>והצפירה</a:t>
            </a:r>
            <a:r>
              <a:rPr lang="he-IL" sz="2600" dirty="0" smtClean="0"/>
              <a:t>.</a:t>
            </a:r>
          </a:p>
          <a:p>
            <a:pPr algn="just"/>
            <a:endParaRPr lang="he-IL" sz="2600" b="1" dirty="0" smtClean="0"/>
          </a:p>
          <a:p>
            <a:pPr algn="just"/>
            <a:r>
              <a:rPr lang="he-IL" sz="2600" b="1" dirty="0" smtClean="0"/>
              <a:t>אביגדור </a:t>
            </a:r>
            <a:r>
              <a:rPr lang="he-IL" sz="2600" b="1" dirty="0"/>
              <a:t>גרין הצטרף לחובבי ציון מאז עם הופעתה, ולאחר הופעתו הדרמטית של תאודור הרצל היה לציוני נאמן. </a:t>
            </a:r>
            <a:r>
              <a:rPr lang="he-IL" sz="2600" dirty="0"/>
              <a:t>הוא הדביק באמונתו זו את בנו הבכור אברהם ואת צעיר בניו - דוד. </a:t>
            </a:r>
          </a:p>
          <a:p>
            <a:pPr algn="just"/>
            <a:endParaRPr lang="he-IL" sz="2600" dirty="0" smtClean="0"/>
          </a:p>
          <a:p>
            <a:pPr algn="just"/>
            <a:r>
              <a:rPr lang="he-IL" sz="2800" dirty="0"/>
              <a:t>דוד גרין למד בחדר ואחר כך בבית המדרש. </a:t>
            </a:r>
            <a:r>
              <a:rPr lang="he-IL" sz="2800" dirty="0" smtClean="0"/>
              <a:t> הוא </a:t>
            </a:r>
            <a:r>
              <a:rPr lang="he-IL" sz="2800" dirty="0"/>
              <a:t>שאף להגיע ללימודים גבוהים, אך לא </a:t>
            </a:r>
            <a:r>
              <a:rPr lang="he-IL" sz="2800" dirty="0" err="1"/>
              <a:t>היתה</a:t>
            </a:r>
            <a:r>
              <a:rPr lang="he-IL" sz="2800" dirty="0"/>
              <a:t> לו תעודת בגרות. </a:t>
            </a:r>
            <a:r>
              <a:rPr lang="he-IL" sz="2800" dirty="0" smtClean="0"/>
              <a:t>בינתיים </a:t>
            </a:r>
            <a:r>
              <a:rPr lang="he-IL" sz="2600" b="1" dirty="0" smtClean="0"/>
              <a:t>עזב </a:t>
            </a:r>
            <a:r>
              <a:rPr lang="he-IL" sz="2600" b="1" dirty="0"/>
              <a:t>את בית המדרש, למד רוסית</a:t>
            </a:r>
            <a:r>
              <a:rPr lang="he-IL" sz="2600" dirty="0"/>
              <a:t>, הִרבה </a:t>
            </a:r>
            <a:r>
              <a:rPr lang="he-IL" sz="2600" dirty="0" smtClean="0"/>
              <a:t>לקרוא וסייע </a:t>
            </a:r>
            <a:r>
              <a:rPr lang="he-IL" sz="2600" dirty="0"/>
              <a:t>לאביו בכתיבת הפטיציות והבקשות סמוך לבית המשפט. </a:t>
            </a:r>
          </a:p>
          <a:p>
            <a:pPr marL="0" indent="0" algn="just">
              <a:buNone/>
            </a:pPr>
            <a:endParaRPr lang="he-IL" sz="2600" dirty="0" smtClean="0"/>
          </a:p>
        </p:txBody>
      </p:sp>
    </p:spTree>
    <p:extLst>
      <p:ext uri="{BB962C8B-B14F-4D97-AF65-F5344CB8AC3E}">
        <p14:creationId xmlns:p14="http://schemas.microsoft.com/office/powerpoint/2010/main" val="19984327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063552" y="0"/>
            <a:ext cx="8229600" cy="476672"/>
          </a:xfrm>
        </p:spPr>
        <p:txBody>
          <a:bodyPr>
            <a:normAutofit fontScale="90000"/>
          </a:bodyPr>
          <a:lstStyle/>
          <a:p>
            <a:r>
              <a:rPr lang="he-IL" b="1" dirty="0"/>
              <a:t>אביו של דוד גרין (בן-גוריון) פונה להרצל</a:t>
            </a:r>
            <a:endParaRPr lang="he-IL" dirty="0"/>
          </a:p>
        </p:txBody>
      </p:sp>
      <p:pic>
        <p:nvPicPr>
          <p:cNvPr id="3076" name="Picture 4"/>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814974" y="549446"/>
            <a:ext cx="8713787" cy="233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261" y="3088930"/>
            <a:ext cx="8640960"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003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3.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חלון">
  <a:themeElements>
    <a:clrScheme name="זרימה">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חלון">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חלון">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13068</TotalTime>
  <Words>3102</Words>
  <Application>Microsoft Office PowerPoint</Application>
  <PresentationFormat>מותאם אישית</PresentationFormat>
  <Paragraphs>246</Paragraphs>
  <Slides>48</Slides>
  <Notes>0</Notes>
  <HiddenSlides>0</HiddenSlides>
  <MMClips>0</MMClips>
  <ScaleCrop>false</ScaleCrop>
  <HeadingPairs>
    <vt:vector size="4" baseType="variant">
      <vt:variant>
        <vt:lpstr>ערכת נושא</vt:lpstr>
      </vt:variant>
      <vt:variant>
        <vt:i4>1</vt:i4>
      </vt:variant>
      <vt:variant>
        <vt:lpstr>כותרות שקופיות</vt:lpstr>
      </vt:variant>
      <vt:variant>
        <vt:i4>48</vt:i4>
      </vt:variant>
    </vt:vector>
  </HeadingPairs>
  <TitlesOfParts>
    <vt:vector size="49" baseType="lpstr">
      <vt:lpstr>1_חלון</vt:lpstr>
      <vt:lpstr>אבות הימין והשמאל?  דוד בן-גוריון וזאב ז'בוטינסקי,  על תפקיד הציונות ודמותה של המדינה היהודית</vt:lpstr>
      <vt:lpstr>מצגת של PowerPoint</vt:lpstr>
      <vt:lpstr>אודסה, 1910</vt:lpstr>
      <vt:lpstr>ז'בוטינסקי, נעורים באודסה</vt:lpstr>
      <vt:lpstr>ילדות ונעורים באודסה של מפנה המאות        </vt:lpstr>
      <vt:lpstr>הפרויקט הציוני – יצירת היהודי חדש והפנמת השיח האנטישמי'</vt:lpstr>
      <vt:lpstr>מצגת של PowerPoint</vt:lpstr>
      <vt:lpstr>ילדותו של דוד גרין</vt:lpstr>
      <vt:lpstr>אביו של דוד גרין (בן-גוריון) פונה להרצל</vt:lpstr>
      <vt:lpstr>ילדותו של דוד גרין</vt:lpstr>
      <vt:lpstr>מכתב דוד בן-גוריון לשמואל פוכס 1904 - זמן קצר לאחר שהגיע לורשה</vt:lpstr>
      <vt:lpstr>מכתבו של דוד גרין למנחם אוסישקין 1905, הופעת החיידק הפוליטי</vt:lpstr>
      <vt:lpstr>איש העלייה השנייה, פעיל ומשפיע אבל לא מהבולטים בין מעצביה</vt:lpstr>
      <vt:lpstr>מצגת של PowerPoint</vt:lpstr>
      <vt:lpstr>מצגת של PowerPoint</vt:lpstr>
      <vt:lpstr>מפגש שלישי: תפיסות מנוגדות בפרשת תל-חי</vt:lpstr>
      <vt:lpstr>דברי זאב ז'בוטינסקי בישיבת הוועד הזמני, פברואר 1920</vt:lpstr>
      <vt:lpstr>בן-גוריון ומנהיגי מפלגות הפועלים נגד נסיגה מהגליל העליון,  בין היתר מתוך תפיסה של אי-תלות ציונית בבריטניה</vt:lpstr>
      <vt:lpstr>תפיסת הלגיון של ז'בוטינסקי והמעטה בערך ההגנה העצמית</vt:lpstr>
      <vt:lpstr>מצגת של PowerPoint</vt:lpstr>
      <vt:lpstr>במהלך הבחירות לאסיפת הנבחרים 1920</vt:lpstr>
      <vt:lpstr>מצגת של PowerPoint</vt:lpstr>
      <vt:lpstr>בן-גוריון ומפלגות הפועלים: אתוס דפנסיבי ותקווה למיתון הקונפליקט</vt:lpstr>
      <vt:lpstr>עיקרי תפיסת קיר הברזל של זאב ז'בוטינסקי</vt:lpstr>
      <vt:lpstr>מכתבו  של זאב ז'בוטינסקי לפרידריך קיש</vt:lpstr>
      <vt:lpstr>תפיסת קיר הברזל של זאב ז'בוטינסקי</vt:lpstr>
      <vt:lpstr>תפיסת קיר הברזל של זאב ז'בוטינסקי</vt:lpstr>
      <vt:lpstr>מצגת של PowerPoint</vt:lpstr>
      <vt:lpstr>היחס למיעוט הערבי במדינה היהודית העתידית</vt:lpstr>
      <vt:lpstr>מעמד ערביי ישראל במדינה היהודית על פי ז'בוטינסקי (1940)</vt:lpstr>
      <vt:lpstr>מצגת של PowerPoint</vt:lpstr>
      <vt:lpstr>אופוזיציה מימין: המאבק על ההגמוניה בתנועה הציונית</vt:lpstr>
      <vt:lpstr>מצגת של PowerPoint</vt:lpstr>
      <vt:lpstr>מצגת של PowerPoint</vt:lpstr>
      <vt:lpstr>מצגת של PowerPoint</vt:lpstr>
      <vt:lpstr>מצגת של PowerPoint</vt:lpstr>
      <vt:lpstr>מצגת של PowerPoint</vt:lpstr>
      <vt:lpstr>מכתב זאב ז'בוטינסקי לדוד בן גוריון, 2 במאי 1935</vt:lpstr>
      <vt:lpstr>מכתב זאב ז'בוטינסקי לדוד בן גוריון, 2 במאי 1935</vt:lpstr>
      <vt:lpstr>מצגת של PowerPoint</vt:lpstr>
      <vt:lpstr>הרחק מארץ-ישראל, פיזור האנרגיות האנושיות לעומת המיקוד הבן-גוריוני</vt:lpstr>
      <vt:lpstr>ראשי ברית הביריונים: אחימאיר, אצ"ג וייבין</vt:lpstr>
      <vt:lpstr>הוויכוח על היחס לדמוקרטיה, לליברליזם ולפרלמנטריזם</vt:lpstr>
      <vt:lpstr>מכתב ז'בוטינסקי למרים לנג, 27 באוגוסט 1930</vt:lpstr>
      <vt:lpstr>מצגת של PowerPoint</vt:lpstr>
      <vt:lpstr>אומנות האפשר עם התפרצויות לבלתי אפשרי ונכונות לחזור לפרגמטיות</vt:lpstr>
      <vt:lpstr>כל אחד וז'בוטינסקי שלו. כל אחד ובן גוריון שלו. האם ועד כמה בן-גוריון מימש את תפיסותיו של ז'בוטינסקי?</vt:lpstr>
      <vt:lpstr>אפילוג: העלאת עצמות ז'בוטינסקי ב-1964</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pc</dc:creator>
  <cp:lastModifiedBy>user</cp:lastModifiedBy>
  <cp:revision>395</cp:revision>
  <dcterms:created xsi:type="dcterms:W3CDTF">2016-11-17T19:15:09Z</dcterms:created>
  <dcterms:modified xsi:type="dcterms:W3CDTF">2019-11-18T06:00:32Z</dcterms:modified>
</cp:coreProperties>
</file>