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27" r:id="rId2"/>
    <p:sldId id="411" r:id="rId3"/>
    <p:sldId id="412" r:id="rId4"/>
    <p:sldId id="391" r:id="rId5"/>
    <p:sldId id="413" r:id="rId6"/>
    <p:sldId id="402" r:id="rId7"/>
    <p:sldId id="398" r:id="rId8"/>
    <p:sldId id="416" r:id="rId9"/>
    <p:sldId id="405" r:id="rId10"/>
    <p:sldId id="409" r:id="rId11"/>
    <p:sldId id="407" r:id="rId12"/>
    <p:sldId id="399" r:id="rId13"/>
    <p:sldId id="414" r:id="rId14"/>
    <p:sldId id="415" r:id="rId15"/>
    <p:sldId id="400" r:id="rId16"/>
    <p:sldId id="403" r:id="rId17"/>
    <p:sldId id="406" r:id="rId18"/>
    <p:sldId id="408" r:id="rId19"/>
    <p:sldId id="417" r:id="rId20"/>
    <p:sldId id="410" r:id="rId21"/>
  </p:sldIdLst>
  <p:sldSz cx="12192000" cy="6858000"/>
  <p:notesSz cx="6819900" cy="99187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001"/>
    <a:srgbClr val="4E514A"/>
    <a:srgbClr val="0D0A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סגנון ביניים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סגנון ביניים 2 - הדגשה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>
        <p:scale>
          <a:sx n="81" d="100"/>
          <a:sy n="81" d="100"/>
        </p:scale>
        <p:origin x="-300" y="20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958" y="-108"/>
      </p:cViewPr>
      <p:guideLst>
        <p:guide orient="horz" pos="3124"/>
        <p:guide pos="21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A48B76A-0694-49B7-B39E-1508AF636FF3}" type="datetimeFigureOut">
              <a:rPr lang="he-IL" smtClean="0"/>
              <a:pPr/>
              <a:t>ב'/תשרי/תשפ"א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FB6F25B-CB64-4F2D-B83A-F4B6576FE87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13250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0C8CEC8-B02D-42DF-819D-5796908DE05F}" type="datetimeFigureOut">
              <a:rPr lang="he-IL" smtClean="0"/>
              <a:pPr/>
              <a:t>ב'/תשרי/תשפ"א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2625" y="4773613"/>
            <a:ext cx="5454650" cy="39052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490C5B3-7BB7-4317-9FA2-22626187F65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3847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he.wikipedia.org/wiki/%D7%92%D7%A8%D7%9E%D7%A0%D7%99%D7%94" TargetMode="External"/><Relationship Id="rId3" Type="http://schemas.openxmlformats.org/officeDocument/2006/relationships/hyperlink" Target="https://he.wikipedia.org/wiki/%D7%9E%D7%93%D7%99%D7%A0%D7%95%D7%AA_%D7%9C%D7%A4%D7%99_%D7%90%D7%95%D7%9B%D7%9C%D7%95%D7%A1%D7%99%D7%99%D7%94,_%D7%A9%D7%98%D7%97_%D7%95%D7%A6%D7%A4%D7%99%D7%A4%D7%95%D7%AA" TargetMode="External"/><Relationship Id="rId7" Type="http://schemas.openxmlformats.org/officeDocument/2006/relationships/hyperlink" Target="https://he.wikipedia.org/wiki/%D7%A1%D7%A4%D7%A8%D7%93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he.wikipedia.org/wiki/%D7%A6%D7%A8%D7%A4%D7%AA" TargetMode="External"/><Relationship Id="rId5" Type="http://schemas.openxmlformats.org/officeDocument/2006/relationships/hyperlink" Target="https://he.wikipedia.org/wiki/%D7%91%D7%A8%D7%99%D7%98%D7%A0%D7%99%D7%94" TargetMode="External"/><Relationship Id="rId4" Type="http://schemas.openxmlformats.org/officeDocument/2006/relationships/hyperlink" Target="https://he.wikipedia.org/wiki/%D7%90%D7%A8%D7%A6%D7%95%D7%AA_%D7%94%D7%91%D7%A8%D7%99%D7%AA" TargetMode="External"/><Relationship Id="rId9" Type="http://schemas.openxmlformats.org/officeDocument/2006/relationships/hyperlink" Target="https://he.wikipedia.org/wiki/%D7%90%D7%95%D7%A4%22%D7%A7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5796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>
          <a:xfrm>
            <a:off x="682625" y="4773613"/>
            <a:ext cx="5454650" cy="4445032"/>
          </a:xfrm>
        </p:spPr>
        <p:txBody>
          <a:bodyPr/>
          <a:lstStyle/>
          <a:p>
            <a:r>
              <a:rPr lang="he-IL" sz="1600" b="1" u="sng" dirty="0" smtClean="0"/>
              <a:t>הערות למפה</a:t>
            </a:r>
          </a:p>
          <a:p>
            <a:endParaRPr lang="he-IL" sz="1600" dirty="0" smtClean="0"/>
          </a:p>
          <a:p>
            <a:r>
              <a:rPr lang="he-IL" sz="1600" dirty="0"/>
              <a:t>שטחה הכולל של המדינה מגיע ל-1,648,000 קמ"ר והיא ה</a:t>
            </a:r>
            <a:r>
              <a:rPr lang="he-IL" sz="1600" dirty="0">
                <a:hlinkClick r:id="rId3" tooltip="מדינות לפי אוכלוסייה, שטח וצפיפות"/>
              </a:rPr>
              <a:t>מדינה ה-18 בגודלה</a:t>
            </a:r>
            <a:r>
              <a:rPr lang="he-IL" sz="1600" dirty="0"/>
              <a:t> בעולם. לשם השוואה, שטחה שווה ערך לחמישית מ</a:t>
            </a:r>
            <a:r>
              <a:rPr lang="he-IL" sz="1600" dirty="0">
                <a:hlinkClick r:id="rId4" tooltip="ארצות הברית"/>
              </a:rPr>
              <a:t>ארצות הברית</a:t>
            </a:r>
            <a:r>
              <a:rPr lang="he-IL" sz="1600" dirty="0"/>
              <a:t>, או לשטחן הכולל </a:t>
            </a:r>
            <a:r>
              <a:rPr lang="he-IL" sz="1600" dirty="0" smtClean="0"/>
              <a:t>ל</a:t>
            </a:r>
            <a:r>
              <a:rPr lang="he-IL" sz="1600" dirty="0"/>
              <a:t> </a:t>
            </a:r>
            <a:r>
              <a:rPr lang="he-IL" sz="1600" dirty="0">
                <a:hlinkClick r:id="rId5" tooltip="בריטניה"/>
              </a:rPr>
              <a:t>בריטניה</a:t>
            </a:r>
            <a:r>
              <a:rPr lang="he-IL" sz="1600" dirty="0"/>
              <a:t>, </a:t>
            </a:r>
            <a:r>
              <a:rPr lang="he-IL" sz="1600" dirty="0">
                <a:hlinkClick r:id="rId6" tooltip="צרפת"/>
              </a:rPr>
              <a:t>צרפת</a:t>
            </a:r>
            <a:r>
              <a:rPr lang="he-IL" sz="1600" dirty="0"/>
              <a:t>, </a:t>
            </a:r>
            <a:r>
              <a:rPr lang="he-IL" sz="1600" dirty="0">
                <a:hlinkClick r:id="rId7" tooltip="ספרד"/>
              </a:rPr>
              <a:t>ספרד</a:t>
            </a:r>
            <a:r>
              <a:rPr lang="he-IL" sz="1600" dirty="0"/>
              <a:t> </a:t>
            </a:r>
            <a:r>
              <a:rPr lang="he-IL" sz="1600" dirty="0" smtClean="0"/>
              <a:t>ו</a:t>
            </a:r>
            <a:r>
              <a:rPr lang="he-IL" sz="1600" dirty="0" smtClean="0">
                <a:hlinkClick r:id="rId8" tooltip="גרמניה"/>
              </a:rPr>
              <a:t>גרמניה</a:t>
            </a:r>
            <a:endParaRPr lang="he-IL" sz="1600" dirty="0" smtClean="0"/>
          </a:p>
          <a:p>
            <a:endParaRPr lang="he-IL" sz="1600" dirty="0"/>
          </a:p>
          <a:p>
            <a:endParaRPr lang="he-IL" sz="1600" dirty="0" smtClean="0"/>
          </a:p>
          <a:p>
            <a:r>
              <a:rPr lang="he-IL" sz="1600" dirty="0" smtClean="0"/>
              <a:t>מפיקת </a:t>
            </a:r>
            <a:r>
              <a:rPr lang="he-IL" sz="1600" dirty="0"/>
              <a:t>הנפט השנייה בגודלה בארגון המדינות החברות </a:t>
            </a:r>
            <a:r>
              <a:rPr lang="he-IL" sz="1600" dirty="0" smtClean="0"/>
              <a:t>ב</a:t>
            </a:r>
            <a:r>
              <a:rPr lang="he-IL" sz="1600" u="sng" dirty="0" smtClean="0">
                <a:hlinkClick r:id="rId9"/>
              </a:rPr>
              <a:t>אופ"ק</a:t>
            </a:r>
            <a:r>
              <a:rPr lang="he-IL" sz="1600" u="sng" dirty="0" smtClean="0"/>
              <a:t> </a:t>
            </a:r>
            <a:r>
              <a:rPr lang="he-IL" sz="1600" dirty="0" smtClean="0"/>
              <a:t>(התגלה </a:t>
            </a:r>
            <a:r>
              <a:rPr lang="he-IL" sz="1600" dirty="0"/>
              <a:t>ב </a:t>
            </a:r>
            <a:r>
              <a:rPr lang="he-IL" sz="1600" dirty="0" smtClean="0"/>
              <a:t>1908), והמדינה </a:t>
            </a:r>
            <a:r>
              <a:rPr lang="he-IL" sz="1600" dirty="0" err="1" smtClean="0"/>
              <a:t>השניה</a:t>
            </a:r>
            <a:r>
              <a:rPr lang="he-IL" sz="1600" dirty="0" smtClean="0"/>
              <a:t> בעולם (אחרי רוסיה) בעתודות  </a:t>
            </a:r>
            <a:r>
              <a:rPr lang="he-IL" sz="1600" dirty="0"/>
              <a:t>הגז </a:t>
            </a:r>
            <a:r>
              <a:rPr lang="he-IL" sz="1600" dirty="0" smtClean="0"/>
              <a:t>הטבעי.</a:t>
            </a:r>
            <a:endParaRPr lang="he-IL" sz="1600" dirty="0"/>
          </a:p>
          <a:p>
            <a:endParaRPr lang="he-IL" sz="160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5418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>
          <a:xfrm>
            <a:off x="682625" y="4773613"/>
            <a:ext cx="5454650" cy="4445032"/>
          </a:xfrm>
        </p:spPr>
        <p:txBody>
          <a:bodyPr/>
          <a:lstStyle/>
          <a:p>
            <a:r>
              <a:rPr lang="he-IL" sz="1600" b="1" u="sng" dirty="0" smtClean="0"/>
              <a:t>הערות למפה</a:t>
            </a:r>
          </a:p>
          <a:p>
            <a:endParaRPr lang="he-IL" sz="1600" dirty="0" smtClean="0"/>
          </a:p>
          <a:p>
            <a:r>
              <a:rPr lang="he-IL" sz="1600" dirty="0" smtClean="0"/>
              <a:t>אתגר מרכזי: הבטחת קיומה מפני איומים חיצוניים.</a:t>
            </a:r>
          </a:p>
          <a:p>
            <a:endParaRPr lang="he-IL" sz="1600" dirty="0" smtClean="0"/>
          </a:p>
          <a:p>
            <a:r>
              <a:rPr lang="he-IL" sz="1600" dirty="0" smtClean="0"/>
              <a:t>איראן נכבשה ע"י מספר כוחות חיצוניים: ערבים, מונגולים, </a:t>
            </a:r>
            <a:r>
              <a:rPr lang="he-IL" sz="1600" dirty="0" err="1" smtClean="0"/>
              <a:t>סלג'וקים</a:t>
            </a:r>
            <a:r>
              <a:rPr lang="he-IL" sz="1600" dirty="0" smtClean="0"/>
              <a:t>, טורקים.</a:t>
            </a:r>
          </a:p>
          <a:p>
            <a:r>
              <a:rPr lang="he-IL" sz="1600" dirty="0" smtClean="0"/>
              <a:t>בשיאה איראן התפרסה על שטח שחיבר בין אירופה של ימינו לאסיה.</a:t>
            </a:r>
          </a:p>
          <a:p>
            <a:endParaRPr lang="he-IL" sz="1600" dirty="0"/>
          </a:p>
          <a:p>
            <a:r>
              <a:rPr lang="he-IL" sz="1600" dirty="0" smtClean="0"/>
              <a:t>במאה ה- 20: אינטרסים בריטיים, </a:t>
            </a:r>
            <a:r>
              <a:rPr lang="he-IL" sz="1600" dirty="0" err="1" smtClean="0"/>
              <a:t>אמריקאיים</a:t>
            </a:r>
            <a:r>
              <a:rPr lang="he-IL" sz="1600" dirty="0" smtClean="0"/>
              <a:t> ורוסים במיקומה </a:t>
            </a:r>
            <a:r>
              <a:rPr lang="he-IL" sz="1600" dirty="0" err="1" smtClean="0"/>
              <a:t>הגיאואסטרטגי</a:t>
            </a:r>
            <a:r>
              <a:rPr lang="he-IL" sz="1600" dirty="0" smtClean="0"/>
              <a:t> ומשאבי הטבע שלה. </a:t>
            </a:r>
          </a:p>
          <a:p>
            <a:r>
              <a:rPr lang="he-IL" sz="1600" dirty="0" smtClean="0"/>
              <a:t>הישענות על הכנסות מנפט הובילה אותה להתמקד בהגנה על מיצרי </a:t>
            </a:r>
            <a:r>
              <a:rPr lang="he-IL" sz="1600" dirty="0" err="1" smtClean="0"/>
              <a:t>הורמוז</a:t>
            </a:r>
            <a:r>
              <a:rPr lang="he-IL" sz="1600" dirty="0" smtClean="0"/>
              <a:t> והגברת השליטה שלה במפרץ כדי להגן על הטריטוריה שלה מפלישה חיצונית (סדרת פיצוצים לאחרונה)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5418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>
          <a:xfrm>
            <a:off x="682625" y="4773613"/>
            <a:ext cx="5454650" cy="4445032"/>
          </a:xfrm>
        </p:spPr>
        <p:txBody>
          <a:bodyPr/>
          <a:lstStyle/>
          <a:p>
            <a:r>
              <a:rPr lang="he-IL" sz="1600" b="1" u="sng" dirty="0" smtClean="0"/>
              <a:t>הערות למפה</a:t>
            </a:r>
          </a:p>
          <a:p>
            <a:endParaRPr lang="he-IL" sz="1600" dirty="0" smtClean="0"/>
          </a:p>
          <a:p>
            <a:r>
              <a:rPr lang="he-IL" sz="1600" dirty="0" smtClean="0"/>
              <a:t>המפרץ – מיקום מרכזי לסחר בינ"ל, ערים מרכזיות, מתקני ייצור ואספקה לנפט וגז, </a:t>
            </a:r>
            <a:r>
              <a:rPr lang="he-IL" sz="1600" dirty="0"/>
              <a:t>ו</a:t>
            </a:r>
            <a:r>
              <a:rPr lang="he-IL" sz="1600" dirty="0" smtClean="0"/>
              <a:t>התפלת מים.</a:t>
            </a:r>
          </a:p>
          <a:p>
            <a:endParaRPr lang="he-IL" sz="1600" dirty="0"/>
          </a:p>
          <a:p>
            <a:r>
              <a:rPr lang="he-IL" sz="1600" dirty="0" smtClean="0"/>
              <a:t>מדינה שיעית בלב אזור סוני.</a:t>
            </a:r>
          </a:p>
          <a:p>
            <a:endParaRPr lang="he-IL" sz="1600" dirty="0" smtClean="0"/>
          </a:p>
          <a:p>
            <a:r>
              <a:rPr lang="he-IL" sz="1600" b="1" dirty="0" smtClean="0"/>
              <a:t>מיקום אסטרטגי של איראן</a:t>
            </a:r>
            <a:r>
              <a:rPr lang="he-IL" sz="1600" dirty="0" smtClean="0"/>
              <a:t> : מחברת בין </a:t>
            </a:r>
            <a:r>
              <a:rPr lang="he-IL" sz="1600" dirty="0" err="1" smtClean="0"/>
              <a:t>המזה"ת</a:t>
            </a:r>
            <a:r>
              <a:rPr lang="he-IL" sz="1600" dirty="0" smtClean="0"/>
              <a:t>, הקווקז, מרכז ודרום אסיה (צומת של העולם </a:t>
            </a:r>
            <a:r>
              <a:rPr lang="he-IL" sz="1600" dirty="0" err="1" smtClean="0"/>
              <a:t>האיסלמי</a:t>
            </a:r>
            <a:r>
              <a:rPr lang="he-IL" sz="1600" dirty="0" smtClean="0"/>
              <a:t>). קירבה לאירופה ולחצי האי ההודי, לרוסיה, גישה לימים, מקורות גז ונפט, מסדרון למרכז אסיה</a:t>
            </a:r>
          </a:p>
          <a:p>
            <a:endParaRPr lang="he-IL" sz="1600" dirty="0" smtClean="0"/>
          </a:p>
          <a:p>
            <a:r>
              <a:rPr lang="he-IL" sz="1600" dirty="0" smtClean="0"/>
              <a:t>מיקום ומקורות נפט - הוביל להיותה השוטר של המפרץ עד </a:t>
            </a:r>
            <a:r>
              <a:rPr lang="he-IL" sz="1600" dirty="0" err="1" smtClean="0"/>
              <a:t>המהפיכה</a:t>
            </a:r>
            <a:r>
              <a:rPr lang="he-IL" sz="1600" dirty="0"/>
              <a:t> </a:t>
            </a:r>
            <a:r>
              <a:rPr lang="he-IL" sz="1600" dirty="0" smtClean="0"/>
              <a:t>ומשך את ארה"ב אליה.</a:t>
            </a:r>
          </a:p>
          <a:p>
            <a:r>
              <a:rPr lang="he-IL" sz="1600" dirty="0" smtClean="0"/>
              <a:t>יריבות גיאופוליטית בין מדינות המפרץ לאיראן לאחר </a:t>
            </a:r>
            <a:r>
              <a:rPr lang="he-IL" sz="1600" dirty="0" err="1" smtClean="0"/>
              <a:t>המהפיכה</a:t>
            </a:r>
            <a:r>
              <a:rPr lang="he-IL" sz="1600" dirty="0" smtClean="0"/>
              <a:t> ב 1979, ומאבק עם סעודיה על הדומיננטיות בחצי האי ערב. ובהמשך חשש גובר של מדינות המפרץ ביחס לתכניתה הגרעינית של איראן.</a:t>
            </a:r>
          </a:p>
          <a:p>
            <a:endParaRPr lang="he-IL" sz="1600" dirty="0"/>
          </a:p>
          <a:p>
            <a:r>
              <a:rPr lang="he-IL" sz="1600" dirty="0" smtClean="0"/>
              <a:t>השפעה אמריקאית מסיבית באזור (לא רואים במפה) - מדינות המפרץ נהנו מהגנה אמריקאית צבאית מסוף </a:t>
            </a:r>
            <a:r>
              <a:rPr lang="he-IL" sz="1600" dirty="0" err="1" smtClean="0"/>
              <a:t>מלח"ה</a:t>
            </a:r>
            <a:r>
              <a:rPr lang="he-IL" sz="1600" dirty="0" smtClean="0"/>
              <a:t> ה- 2 ובעיקר ומשנות ה 90 בשל חשיבות האזור לאספקת </a:t>
            </a:r>
            <a:r>
              <a:rPr lang="he-IL" sz="1600" dirty="0" err="1" smtClean="0"/>
              <a:t>דלקים</a:t>
            </a:r>
            <a:r>
              <a:rPr lang="he-IL" sz="1600" dirty="0" smtClean="0"/>
              <a:t>  </a:t>
            </a:r>
            <a:r>
              <a:rPr lang="he-IL" sz="1600" dirty="0" err="1" smtClean="0"/>
              <a:t>פוסיליים</a:t>
            </a:r>
            <a:endParaRPr lang="he-IL" sz="1600" dirty="0" smtClean="0"/>
          </a:p>
          <a:p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5418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>
          <a:xfrm>
            <a:off x="682625" y="4773613"/>
            <a:ext cx="5454650" cy="4445032"/>
          </a:xfrm>
        </p:spPr>
        <p:txBody>
          <a:bodyPr/>
          <a:lstStyle/>
          <a:p>
            <a:r>
              <a:rPr lang="he-IL" sz="1600" b="1" u="sng" dirty="0" smtClean="0"/>
              <a:t>הערות למפה</a:t>
            </a:r>
          </a:p>
          <a:p>
            <a:endParaRPr lang="he-IL" sz="1600" dirty="0" smtClean="0"/>
          </a:p>
          <a:p>
            <a:r>
              <a:rPr lang="he-IL" sz="1600" dirty="0" smtClean="0"/>
              <a:t>המפרץ – מיקום מרכזי לסחר בינ"ל, ערים מרכזיות, מתקני ייצור ואספקה לנפט וגז, </a:t>
            </a:r>
            <a:r>
              <a:rPr lang="he-IL" sz="1600" dirty="0"/>
              <a:t>ו</a:t>
            </a:r>
            <a:r>
              <a:rPr lang="he-IL" sz="1600" dirty="0" smtClean="0"/>
              <a:t>התפלת מים.</a:t>
            </a:r>
          </a:p>
          <a:p>
            <a:endParaRPr lang="he-IL" sz="1600" dirty="0"/>
          </a:p>
          <a:p>
            <a:r>
              <a:rPr lang="he-IL" sz="1600" dirty="0" smtClean="0"/>
              <a:t>מדינה שיעית בלב אזור סוני.</a:t>
            </a:r>
          </a:p>
          <a:p>
            <a:endParaRPr lang="he-IL" sz="1600" dirty="0" smtClean="0"/>
          </a:p>
          <a:p>
            <a:r>
              <a:rPr lang="he-IL" sz="1600" b="1" dirty="0" smtClean="0"/>
              <a:t>מיקום אסטרטגי של איראן</a:t>
            </a:r>
            <a:r>
              <a:rPr lang="he-IL" sz="1600" dirty="0" smtClean="0"/>
              <a:t> : מחברת בין </a:t>
            </a:r>
            <a:r>
              <a:rPr lang="he-IL" sz="1600" dirty="0" err="1" smtClean="0"/>
              <a:t>המזה"ת</a:t>
            </a:r>
            <a:r>
              <a:rPr lang="he-IL" sz="1600" dirty="0" smtClean="0"/>
              <a:t>, הקווקז, מרכז ודרום אסיה (צומת של העולם </a:t>
            </a:r>
            <a:r>
              <a:rPr lang="he-IL" sz="1600" dirty="0" err="1" smtClean="0"/>
              <a:t>האיסלמי</a:t>
            </a:r>
            <a:r>
              <a:rPr lang="he-IL" sz="1600" dirty="0" smtClean="0"/>
              <a:t>). קירבה לאירופה ולחצי האי ההודי, לרוסיה, גישה לימים, מקורות גז ונפט, מסדרון למרכז אסיה</a:t>
            </a:r>
          </a:p>
          <a:p>
            <a:endParaRPr lang="he-IL" sz="1600" dirty="0" smtClean="0"/>
          </a:p>
          <a:p>
            <a:r>
              <a:rPr lang="he-IL" sz="1600" dirty="0" smtClean="0"/>
              <a:t>מיקום ומקורות נפט - הוביל להיותה השוטר של המפרץ עד </a:t>
            </a:r>
            <a:r>
              <a:rPr lang="he-IL" sz="1600" dirty="0" err="1" smtClean="0"/>
              <a:t>המהפיכה</a:t>
            </a:r>
            <a:r>
              <a:rPr lang="he-IL" sz="1600" dirty="0"/>
              <a:t> </a:t>
            </a:r>
            <a:r>
              <a:rPr lang="he-IL" sz="1600" dirty="0" smtClean="0"/>
              <a:t>ומשך את ארה"ב אליה.</a:t>
            </a:r>
          </a:p>
          <a:p>
            <a:r>
              <a:rPr lang="he-IL" sz="1600" dirty="0" smtClean="0"/>
              <a:t>יריבות גיאופוליטית בין מדינות המפרץ לאיראן לאחר </a:t>
            </a:r>
            <a:r>
              <a:rPr lang="he-IL" sz="1600" dirty="0" err="1" smtClean="0"/>
              <a:t>המהפיכה</a:t>
            </a:r>
            <a:r>
              <a:rPr lang="he-IL" sz="1600" dirty="0" smtClean="0"/>
              <a:t> ב 1979, ומאבק עם סעודיה על הדומיננטיות בחצי האי ערב. ובהמשך חשש גובר של מדינות המפרץ ביחס לתכניתה הגרעינית של איראן.</a:t>
            </a:r>
          </a:p>
          <a:p>
            <a:endParaRPr lang="he-IL" sz="1600" dirty="0"/>
          </a:p>
          <a:p>
            <a:r>
              <a:rPr lang="he-IL" sz="1600" dirty="0" smtClean="0"/>
              <a:t>השפעה אמריקאית מסיבית באזור (לא רואים במפה) - מדינות המפרץ נהנו מהגנה אמריקאית צבאית מסוף </a:t>
            </a:r>
            <a:r>
              <a:rPr lang="he-IL" sz="1600" dirty="0" err="1" smtClean="0"/>
              <a:t>מלח"ה</a:t>
            </a:r>
            <a:r>
              <a:rPr lang="he-IL" sz="1600" dirty="0" smtClean="0"/>
              <a:t> ה- 2 ובעיקר ומשנות ה 90 בשל חשיבות האזור לאספקת </a:t>
            </a:r>
            <a:r>
              <a:rPr lang="he-IL" sz="1600" dirty="0" err="1" smtClean="0"/>
              <a:t>דלקים</a:t>
            </a:r>
            <a:r>
              <a:rPr lang="he-IL" sz="1600" dirty="0" smtClean="0"/>
              <a:t>  </a:t>
            </a:r>
            <a:r>
              <a:rPr lang="he-IL" sz="1600" dirty="0" err="1" smtClean="0"/>
              <a:t>פוסיליים</a:t>
            </a:r>
            <a:endParaRPr lang="he-IL" sz="1600" dirty="0" smtClean="0"/>
          </a:p>
          <a:p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5418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800" dirty="0" smtClean="0"/>
              <a:t>הערות מקדימות לשקף:</a:t>
            </a:r>
          </a:p>
          <a:p>
            <a:r>
              <a:rPr lang="he-IL" sz="1800" dirty="0" err="1" smtClean="0"/>
              <a:t>המימד</a:t>
            </a:r>
            <a:r>
              <a:rPr lang="he-IL" sz="1800" dirty="0" smtClean="0"/>
              <a:t> הגיאופוליטי כגורם המסביר ברמה האזורית את תכנית הגרעין של איראן, הן האזרחית בתקופת השאה והן הצבאית בהמשך.</a:t>
            </a:r>
          </a:p>
          <a:p>
            <a:endParaRPr lang="he-IL" sz="1800" dirty="0"/>
          </a:p>
          <a:p>
            <a:r>
              <a:rPr lang="he-IL" sz="1800" dirty="0" smtClean="0"/>
              <a:t>דת היא מניע אחד למדיניות החוץ של איראן, אך לא החשוב ביותר, אלא מניעים גיאופוליטיים</a:t>
            </a:r>
          </a:p>
          <a:p>
            <a:endParaRPr lang="he-IL" sz="1800" dirty="0"/>
          </a:p>
          <a:p>
            <a:r>
              <a:rPr lang="he-IL" sz="1800" dirty="0" smtClean="0"/>
              <a:t>הבחירה בגרעין לייצור אנרגיה היא לא מובנת מאליה. לא לכל מדינה זוהי בחירה כלכלית. השקעה ראשונית גדולה, עלויות לטיפול בפסולת. יש גם את </a:t>
            </a:r>
            <a:r>
              <a:rPr lang="he-IL" sz="1800" dirty="0" err="1" smtClean="0"/>
              <a:t>הענין</a:t>
            </a:r>
            <a:r>
              <a:rPr lang="he-IL" sz="1800" dirty="0" smtClean="0"/>
              <a:t> הבטיחותי והכשרת כ"א.  הסיבות הגיאופוליטיות רלבנטיות כי גרעין אזרחי מגיע עם דברים נוספים, בגלל האופי הדו-שימושי של הטכנולוגיה (אזרחי-צבאי)  וגם עצמאות אנרגטית – סיבה גיאופוליטית.</a:t>
            </a:r>
          </a:p>
          <a:p>
            <a:endParaRPr lang="he-IL" sz="1800" dirty="0"/>
          </a:p>
          <a:p>
            <a:r>
              <a:rPr lang="he-IL" sz="1800" dirty="0" smtClean="0"/>
              <a:t>"תכנית הגרעין" – הנחת עבודה שמדובר בתכנית לייצור חומרים בקיעים לפיתוח נשק גרעיני.</a:t>
            </a:r>
            <a:endParaRPr lang="he-IL" sz="18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2696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C664-DDEA-431A-B517-B9BF7766B149}" type="datetime8">
              <a:rPr lang="he-IL" smtClean="0"/>
              <a:pPr/>
              <a:t>20 ספטמבר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97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C6B3-6E0B-407B-AEA4-F7E446D4F4D9}" type="datetime8">
              <a:rPr lang="he-IL" smtClean="0"/>
              <a:pPr/>
              <a:t>20 ספטמבר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946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5432-6CDD-4DB7-A3CF-342A11F55833}" type="datetime8">
              <a:rPr lang="he-IL" smtClean="0"/>
              <a:pPr/>
              <a:t>20 ספטמבר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1760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03F6-A296-4E48-A966-3389495FF04C}" type="datetime8">
              <a:rPr lang="he-IL" smtClean="0"/>
              <a:pPr/>
              <a:t>20 ספטמבר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035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71F2-1372-4949-9716-B9F6EFDE587B}" type="datetime8">
              <a:rPr lang="he-IL" smtClean="0"/>
              <a:pPr/>
              <a:t>20 ספטמבר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35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DF37-4CA1-460C-8C2A-D6AA729C8D35}" type="datetime8">
              <a:rPr lang="he-IL" smtClean="0"/>
              <a:pPr/>
              <a:t>20 ספטמבר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601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82C9-A84A-49A6-BB95-5FCF524E8E99}" type="datetime8">
              <a:rPr lang="he-IL" smtClean="0"/>
              <a:pPr/>
              <a:t>20 ספטמבר 20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509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9862-1BBE-4417-9921-AE58A82D3CD6}" type="datetime8">
              <a:rPr lang="he-IL" smtClean="0"/>
              <a:pPr/>
              <a:t>20 ספטמבר 20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45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5000-A4ED-4586-A9CF-A0CCE5926C94}" type="datetime8">
              <a:rPr lang="he-IL" smtClean="0"/>
              <a:pPr/>
              <a:t>20 ספטמבר 20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829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EF7D-4DCB-4A77-92B0-682B709FE120}" type="datetime8">
              <a:rPr lang="he-IL" smtClean="0"/>
              <a:pPr/>
              <a:t>20 ספטמבר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25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D2AE-8154-456C-9279-D9E11751CBD6}" type="datetime8">
              <a:rPr lang="he-IL" smtClean="0"/>
              <a:pPr/>
              <a:t>20 ספטמבר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426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C6F11-5EE2-4E8C-AD2A-32ACD58CD144}" type="datetime8">
              <a:rPr lang="he-IL" smtClean="0"/>
              <a:pPr/>
              <a:t>20 ספטמבר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198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xmlns="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24" y="51477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5" name="כותרת 1">
            <a:extLst>
              <a:ext uri="{FF2B5EF4-FFF2-40B4-BE49-F238E27FC236}">
                <a16:creationId xmlns:a16="http://schemas.microsoft.com/office/drawing/2014/main" xmlns="" id="{5B2CC908-6116-4665-AB1B-64BD3BAFC7BE}"/>
              </a:ext>
            </a:extLst>
          </p:cNvPr>
          <p:cNvSpPr txBox="1">
            <a:spLocks/>
          </p:cNvSpPr>
          <p:nvPr/>
        </p:nvSpPr>
        <p:spPr>
          <a:xfrm>
            <a:off x="2286000" y="3427338"/>
            <a:ext cx="8020190" cy="152227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sz="60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תכנית הגרעין של </a:t>
            </a:r>
            <a:r>
              <a:rPr lang="he-IL" sz="60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איראן </a:t>
            </a:r>
            <a:r>
              <a:rPr lang="he-IL" sz="60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מנקודת מבט </a:t>
            </a:r>
            <a:r>
              <a:rPr lang="he-IL" sz="6000" b="1" cap="none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גיאו</a:t>
            </a:r>
            <a:r>
              <a:rPr lang="he-IL" sz="60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-פוליטית</a:t>
            </a:r>
            <a:endParaRPr lang="he-IL" sz="60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4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09" y="1046375"/>
            <a:ext cx="10503876" cy="921869"/>
          </a:xfrm>
        </p:spPr>
        <p:txBody>
          <a:bodyPr>
            <a:normAutofit fontScale="90000"/>
          </a:bodyPr>
          <a:lstStyle/>
          <a:p>
            <a:pPr algn="ctr">
              <a:spcAft>
                <a:spcPts val="600"/>
              </a:spcAft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NPT</a:t>
            </a:r>
            <a:r>
              <a:rPr lang="he-IL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 – האמנה למניעת הפצה של נשק גרעיני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10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968024" y="1945267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he-IL" altLang="he-IL" sz="2200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8" name="מבל חדש.jpg" descr="מבל חדש">
            <a:extLst>
              <a:ext uri="{FF2B5EF4-FFF2-40B4-BE49-F238E27FC236}">
                <a16:creationId xmlns:a16="http://schemas.microsoft.com/office/drawing/2014/main" xmlns="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25" y="51477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62B41998-D4FD-4D0B-AEE5-374A1980C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799" y="2190429"/>
            <a:ext cx="5820033" cy="331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86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024" y="976037"/>
            <a:ext cx="10438529" cy="921869"/>
          </a:xfrm>
        </p:spPr>
        <p:txBody>
          <a:bodyPr>
            <a:normAutofit fontScale="90000"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NPT</a:t>
            </a: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 – האמנה למניעת הפצה של נשק גרעיני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11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968024" y="1945267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he-IL" altLang="he-IL" sz="2200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8" name="מבל חדש.jpg" descr="מבל חדש">
            <a:extLst>
              <a:ext uri="{FF2B5EF4-FFF2-40B4-BE49-F238E27FC236}">
                <a16:creationId xmlns:a16="http://schemas.microsoft.com/office/drawing/2014/main" xmlns="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25" y="51477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7" name="Oval 5"/>
          <p:cNvSpPr>
            <a:spLocks noChangeArrowheads="1"/>
          </p:cNvSpPr>
          <p:nvPr/>
        </p:nvSpPr>
        <p:spPr bwMode="auto">
          <a:xfrm>
            <a:off x="7532589" y="1942620"/>
            <a:ext cx="3057159" cy="163506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מדינות גרעיניות</a:t>
            </a:r>
            <a:r>
              <a:rPr lang="en-US" b="1" dirty="0">
                <a:latin typeface="Arial" charset="0"/>
                <a:cs typeface="Arial" charset="0"/>
              </a:rPr>
              <a:t/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he-IL" dirty="0">
                <a:latin typeface="Arial" charset="0"/>
                <a:cs typeface="Arial" charset="0"/>
              </a:rPr>
              <a:t>(ארה"ב, רוסיה, </a:t>
            </a:r>
            <a:r>
              <a:rPr lang="en-US" dirty="0">
                <a:latin typeface="Arial" charset="0"/>
                <a:cs typeface="Arial" charset="0"/>
              </a:rPr>
              <a:t/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he-IL" dirty="0">
                <a:latin typeface="Arial" charset="0"/>
                <a:cs typeface="Arial" charset="0"/>
              </a:rPr>
              <a:t>בריטניה, צרפת וסין)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38" name="Oval 6"/>
          <p:cNvSpPr>
            <a:spLocks noChangeArrowheads="1"/>
          </p:cNvSpPr>
          <p:nvPr/>
        </p:nvSpPr>
        <p:spPr bwMode="auto">
          <a:xfrm>
            <a:off x="2327619" y="1865696"/>
            <a:ext cx="3845375" cy="231047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מדינות לא גרעיניות</a:t>
            </a:r>
            <a:r>
              <a:rPr lang="en-US" b="1" dirty="0">
                <a:latin typeface="Arial" charset="0"/>
                <a:cs typeface="Arial" charset="0"/>
              </a:rPr>
              <a:t/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he-IL" dirty="0">
                <a:latin typeface="Arial" charset="0"/>
                <a:cs typeface="Arial" charset="0"/>
              </a:rPr>
              <a:t>(כל היתר, </a:t>
            </a:r>
            <a:r>
              <a:rPr lang="en-US" dirty="0" smtClean="0">
                <a:latin typeface="Arial" charset="0"/>
                <a:cs typeface="Arial" charset="0"/>
              </a:rPr>
              <a:t>186</a:t>
            </a:r>
            <a:r>
              <a:rPr lang="he-IL" dirty="0" smtClean="0">
                <a:latin typeface="Arial" charset="0"/>
                <a:cs typeface="Arial" charset="0"/>
              </a:rPr>
              <a:t>מדינות</a:t>
            </a:r>
            <a:r>
              <a:rPr lang="he-IL" dirty="0">
                <a:latin typeface="Arial" charset="0"/>
                <a:cs typeface="Arial" charset="0"/>
              </a:rPr>
              <a:t>)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39" name="Line 7"/>
          <p:cNvSpPr>
            <a:spLocks noChangeShapeType="1"/>
          </p:cNvSpPr>
          <p:nvPr/>
        </p:nvSpPr>
        <p:spPr bwMode="auto">
          <a:xfrm>
            <a:off x="9049293" y="3584399"/>
            <a:ext cx="11875" cy="3200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7721920" y="3897711"/>
            <a:ext cx="280389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 b="1" dirty="0"/>
              <a:t>מדינות שייצרו נשק גרעיני, וביצעו ניסוי גרעיני לפני </a:t>
            </a:r>
            <a:r>
              <a:rPr lang="en-US" b="1" dirty="0"/>
              <a:t/>
            </a:r>
            <a:br>
              <a:rPr lang="en-US" b="1" dirty="0"/>
            </a:br>
            <a:r>
              <a:rPr lang="he-IL" b="1" dirty="0"/>
              <a:t>ה- 1 בינואר 1967</a:t>
            </a:r>
            <a:endParaRPr lang="en-US" b="1" dirty="0"/>
          </a:p>
        </p:txBody>
      </p:sp>
      <p:sp>
        <p:nvSpPr>
          <p:cNvPr id="41" name="אליפסה 40"/>
          <p:cNvSpPr/>
          <p:nvPr/>
        </p:nvSpPr>
        <p:spPr bwMode="auto">
          <a:xfrm>
            <a:off x="1173031" y="4344657"/>
            <a:ext cx="2931886" cy="85898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פרשו מהאמנה</a:t>
            </a:r>
          </a:p>
          <a:p>
            <a:pPr algn="ctr">
              <a:defRPr/>
            </a:pPr>
            <a:r>
              <a:rPr lang="he-IL" dirty="0">
                <a:latin typeface="Arial" charset="0"/>
                <a:cs typeface="Arial" charset="0"/>
              </a:rPr>
              <a:t>צפון קוריאה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2" name="אליפסה 41"/>
          <p:cNvSpPr/>
          <p:nvPr/>
        </p:nvSpPr>
        <p:spPr bwMode="auto">
          <a:xfrm>
            <a:off x="4309924" y="4312484"/>
            <a:ext cx="3135085" cy="85898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he-IL" b="1" dirty="0" smtClean="0">
                <a:latin typeface="Arial" charset="0"/>
                <a:cs typeface="Arial" charset="0"/>
              </a:rPr>
              <a:t>לא </a:t>
            </a:r>
            <a:r>
              <a:rPr lang="he-IL" b="1" dirty="0">
                <a:latin typeface="Arial" charset="0"/>
                <a:cs typeface="Arial" charset="0"/>
              </a:rPr>
              <a:t>חתמו</a:t>
            </a:r>
          </a:p>
          <a:p>
            <a:pPr algn="ctr">
              <a:defRPr/>
            </a:pPr>
            <a:r>
              <a:rPr lang="he-IL" dirty="0">
                <a:latin typeface="Arial" charset="0"/>
                <a:cs typeface="Arial" charset="0"/>
              </a:rPr>
              <a:t>הודו, פקיסטן, ישראל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5" name="אליפסה 14"/>
          <p:cNvSpPr/>
          <p:nvPr/>
        </p:nvSpPr>
        <p:spPr bwMode="auto">
          <a:xfrm>
            <a:off x="2945777" y="5233428"/>
            <a:ext cx="2609057" cy="66505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he-IL" b="1" dirty="0" smtClean="0">
                <a:latin typeface="Arial" charset="0"/>
                <a:cs typeface="Arial" charset="0"/>
              </a:rPr>
              <a:t>פיקוח </a:t>
            </a:r>
            <a:r>
              <a:rPr lang="he-IL" b="1" dirty="0" err="1" smtClean="0">
                <a:latin typeface="Arial" charset="0"/>
                <a:cs typeface="Arial" charset="0"/>
              </a:rPr>
              <a:t>סבא"א</a:t>
            </a:r>
            <a:r>
              <a:rPr lang="he-IL" b="1" dirty="0" smtClean="0">
                <a:latin typeface="Arial" charset="0"/>
                <a:cs typeface="Arial" charset="0"/>
              </a:rPr>
              <a:t> "מקיף"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4237661" y="4152469"/>
            <a:ext cx="0" cy="108095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913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/>
      <p:bldP spid="41" grpId="0" animBg="1"/>
      <p:bldP spid="42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46375"/>
            <a:ext cx="9637776" cy="921869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ציוני דרך בתכנית הגרעין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12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968024" y="1945267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he-IL" altLang="he-IL" sz="22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9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12</a:t>
            </a:fld>
            <a:endParaRPr lang="he-IL"/>
          </a:p>
        </p:txBody>
      </p:sp>
      <p:sp>
        <p:nvSpPr>
          <p:cNvPr id="11" name="חץ: ימינה 2">
            <a:extLst>
              <a:ext uri="{FF2B5EF4-FFF2-40B4-BE49-F238E27FC236}">
                <a16:creationId xmlns:a16="http://schemas.microsoft.com/office/drawing/2014/main" xmlns="" id="{1108F281-9DA4-401F-B475-5565CE1E08ED}"/>
              </a:ext>
            </a:extLst>
          </p:cNvPr>
          <p:cNvSpPr/>
          <p:nvPr/>
        </p:nvSpPr>
        <p:spPr>
          <a:xfrm>
            <a:off x="1037294" y="2630812"/>
            <a:ext cx="10186682" cy="122251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5" name="מחבר: מרפקי 20">
            <a:extLst>
              <a:ext uri="{FF2B5EF4-FFF2-40B4-BE49-F238E27FC236}">
                <a16:creationId xmlns:a16="http://schemas.microsoft.com/office/drawing/2014/main" xmlns="" id="{203C1E4D-5277-4AE3-BC3B-CEF57504794D}"/>
              </a:ext>
            </a:extLst>
          </p:cNvPr>
          <p:cNvCxnSpPr>
            <a:cxnSpLocks/>
          </p:cNvCxnSpPr>
          <p:nvPr/>
        </p:nvCxnSpPr>
        <p:spPr>
          <a:xfrm rot="16200000" flipH="1">
            <a:off x="2131622" y="3139840"/>
            <a:ext cx="1538274" cy="137530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תיבת טקסט 24">
            <a:extLst>
              <a:ext uri="{FF2B5EF4-FFF2-40B4-BE49-F238E27FC236}">
                <a16:creationId xmlns:a16="http://schemas.microsoft.com/office/drawing/2014/main" xmlns="" id="{31F87DD0-1227-44C8-8043-06E463D7E427}"/>
              </a:ext>
            </a:extLst>
          </p:cNvPr>
          <p:cNvSpPr txBox="1"/>
          <p:nvPr/>
        </p:nvSpPr>
        <p:spPr>
          <a:xfrm>
            <a:off x="1037294" y="4177489"/>
            <a:ext cx="3047937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חשיפת מתקן </a:t>
            </a:r>
            <a:r>
              <a:rPr lang="he-IL" dirty="0" smtClean="0"/>
              <a:t>העשרה סודי </a:t>
            </a:r>
            <a:r>
              <a:rPr lang="he-IL" dirty="0" err="1"/>
              <a:t>בנתנז</a:t>
            </a:r>
            <a:r>
              <a:rPr lang="he-IL" dirty="0"/>
              <a:t> על ידי ארגון </a:t>
            </a:r>
            <a:r>
              <a:rPr lang="he-IL" dirty="0" smtClean="0"/>
              <a:t>אופוזיציה.</a:t>
            </a:r>
            <a:endParaRPr lang="he-IL" dirty="0"/>
          </a:p>
          <a:p>
            <a:pPr algn="ctr"/>
            <a:r>
              <a:rPr lang="he-IL" dirty="0"/>
              <a:t>התחלת ניטור ע"י </a:t>
            </a:r>
            <a:r>
              <a:rPr lang="he-IL" dirty="0" err="1"/>
              <a:t>סבא"א</a:t>
            </a:r>
            <a:r>
              <a:rPr lang="he-IL" dirty="0"/>
              <a:t>.</a:t>
            </a:r>
          </a:p>
          <a:p>
            <a:pPr algn="ctr"/>
            <a:r>
              <a:rPr lang="he-IL" dirty="0"/>
              <a:t>התחלת מאמצים </a:t>
            </a:r>
            <a:r>
              <a:rPr lang="he-IL" dirty="0" smtClean="0"/>
              <a:t>דיפלומטיים</a:t>
            </a:r>
            <a:endParaRPr lang="he-IL" dirty="0"/>
          </a:p>
        </p:txBody>
      </p:sp>
      <p:sp>
        <p:nvSpPr>
          <p:cNvPr id="20" name="תיבת טקסט 25">
            <a:extLst>
              <a:ext uri="{FF2B5EF4-FFF2-40B4-BE49-F238E27FC236}">
                <a16:creationId xmlns:a16="http://schemas.microsoft.com/office/drawing/2014/main" xmlns="" id="{F48B1E82-FAB0-4D93-89A5-31E8E47648E0}"/>
              </a:ext>
            </a:extLst>
          </p:cNvPr>
          <p:cNvSpPr txBox="1"/>
          <p:nvPr/>
        </p:nvSpPr>
        <p:spPr>
          <a:xfrm>
            <a:off x="2463466" y="1970245"/>
            <a:ext cx="741042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2002</a:t>
            </a:r>
          </a:p>
        </p:txBody>
      </p:sp>
      <p:cxnSp>
        <p:nvCxnSpPr>
          <p:cNvPr id="30" name="מחבר: מרפקי 21">
            <a:extLst>
              <a:ext uri="{FF2B5EF4-FFF2-40B4-BE49-F238E27FC236}">
                <a16:creationId xmlns:a16="http://schemas.microsoft.com/office/drawing/2014/main" xmlns="" id="{099EFA29-C7CC-4DF3-B7C6-3FDCF73D27CC}"/>
              </a:ext>
            </a:extLst>
          </p:cNvPr>
          <p:cNvCxnSpPr>
            <a:cxnSpLocks/>
          </p:cNvCxnSpPr>
          <p:nvPr/>
        </p:nvCxnSpPr>
        <p:spPr>
          <a:xfrm rot="16200000" flipH="1">
            <a:off x="5477635" y="3223288"/>
            <a:ext cx="1538271" cy="323483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תיבת טקסט 26">
            <a:extLst>
              <a:ext uri="{FF2B5EF4-FFF2-40B4-BE49-F238E27FC236}">
                <a16:creationId xmlns:a16="http://schemas.microsoft.com/office/drawing/2014/main" xmlns="" id="{CC97C0A8-F56B-4F60-9241-0A07121CD1EF}"/>
              </a:ext>
            </a:extLst>
          </p:cNvPr>
          <p:cNvSpPr txBox="1"/>
          <p:nvPr/>
        </p:nvSpPr>
        <p:spPr>
          <a:xfrm>
            <a:off x="5340817" y="1910748"/>
            <a:ext cx="1392289" cy="64633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אוקטובר 2003</a:t>
            </a: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xmlns="" id="{9BAD75ED-4B4F-45C5-8E31-D1A03CE7C5B1}"/>
              </a:ext>
            </a:extLst>
          </p:cNvPr>
          <p:cNvSpPr txBox="1"/>
          <p:nvPr/>
        </p:nvSpPr>
        <p:spPr>
          <a:xfrm>
            <a:off x="4407876" y="4197403"/>
            <a:ext cx="3411415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הסכם בין איראן לצרפת גרמניה </a:t>
            </a:r>
            <a:r>
              <a:rPr lang="he-IL" dirty="0" smtClean="0"/>
              <a:t>ובריטניה: </a:t>
            </a:r>
            <a:r>
              <a:rPr lang="he-IL" dirty="0" smtClean="0"/>
              <a:t>השעיה </a:t>
            </a:r>
            <a:r>
              <a:rPr lang="he-IL" dirty="0"/>
              <a:t>זמנית של התוכנית האיראנית </a:t>
            </a:r>
            <a:endParaRPr lang="he-IL" dirty="0" smtClean="0"/>
          </a:p>
          <a:p>
            <a:pPr algn="ctr"/>
            <a:endParaRPr lang="he-IL" dirty="0" smtClean="0"/>
          </a:p>
          <a:p>
            <a:pPr algn="ctr"/>
            <a:r>
              <a:rPr lang="he-IL" dirty="0"/>
              <a:t>*</a:t>
            </a:r>
            <a:r>
              <a:rPr lang="he-IL" dirty="0" smtClean="0">
                <a:hlinkClick r:id="rId2" action="ppaction://hlinksldjump"/>
              </a:rPr>
              <a:t>הערכת </a:t>
            </a:r>
            <a:r>
              <a:rPr lang="he-IL" dirty="0">
                <a:hlinkClick r:id="rId2" action="ppaction://hlinksldjump"/>
              </a:rPr>
              <a:t>מודיעין אמריקאית </a:t>
            </a:r>
            <a:r>
              <a:rPr lang="he-IL" dirty="0" smtClean="0">
                <a:hlinkClick r:id="rId2" action="ppaction://hlinksldjump"/>
              </a:rPr>
              <a:t>ב- 2007</a:t>
            </a:r>
            <a:endParaRPr lang="he-IL" dirty="0"/>
          </a:p>
          <a:p>
            <a:endParaRPr lang="he-IL" dirty="0"/>
          </a:p>
        </p:txBody>
      </p:sp>
      <p:cxnSp>
        <p:nvCxnSpPr>
          <p:cNvPr id="33" name="מחבר: מרפקי 22">
            <a:extLst>
              <a:ext uri="{FF2B5EF4-FFF2-40B4-BE49-F238E27FC236}">
                <a16:creationId xmlns:a16="http://schemas.microsoft.com/office/drawing/2014/main" xmlns="" id="{5E27754F-0FFC-41FF-A4BD-6E1699837244}"/>
              </a:ext>
            </a:extLst>
          </p:cNvPr>
          <p:cNvCxnSpPr>
            <a:cxnSpLocks/>
          </p:cNvCxnSpPr>
          <p:nvPr/>
        </p:nvCxnSpPr>
        <p:spPr>
          <a:xfrm rot="16200000" flipH="1">
            <a:off x="8276368" y="3250920"/>
            <a:ext cx="1676368" cy="280242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תיבת טקסט 28">
            <a:extLst>
              <a:ext uri="{FF2B5EF4-FFF2-40B4-BE49-F238E27FC236}">
                <a16:creationId xmlns:a16="http://schemas.microsoft.com/office/drawing/2014/main" xmlns="" id="{F8988B10-7E43-4922-934A-EE78B365C9F2}"/>
              </a:ext>
            </a:extLst>
          </p:cNvPr>
          <p:cNvSpPr txBox="1"/>
          <p:nvPr/>
        </p:nvSpPr>
        <p:spPr>
          <a:xfrm>
            <a:off x="8603910" y="2114121"/>
            <a:ext cx="741042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2006</a:t>
            </a:r>
          </a:p>
        </p:txBody>
      </p:sp>
      <p:sp>
        <p:nvSpPr>
          <p:cNvPr id="35" name="תיבת טקסט 32">
            <a:extLst>
              <a:ext uri="{FF2B5EF4-FFF2-40B4-BE49-F238E27FC236}">
                <a16:creationId xmlns:a16="http://schemas.microsoft.com/office/drawing/2014/main" xmlns="" id="{16B03795-4524-4ADA-8353-2B440F3738CD}"/>
              </a:ext>
            </a:extLst>
          </p:cNvPr>
          <p:cNvSpPr txBox="1"/>
          <p:nvPr/>
        </p:nvSpPr>
        <p:spPr>
          <a:xfrm>
            <a:off x="8241313" y="4326468"/>
            <a:ext cx="2468674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איראן משעה את ההסכם.</a:t>
            </a:r>
            <a:endParaRPr lang="he-IL" dirty="0" smtClean="0"/>
          </a:p>
          <a:p>
            <a:pPr algn="ctr"/>
            <a:r>
              <a:rPr lang="he-IL" dirty="0" smtClean="0"/>
              <a:t>אימוץ 6 החלטות </a:t>
            </a:r>
            <a:r>
              <a:rPr lang="he-IL" dirty="0" err="1" smtClean="0"/>
              <a:t>מועבי"ט</a:t>
            </a:r>
            <a:r>
              <a:rPr lang="he-IL" dirty="0" smtClean="0"/>
              <a:t> נגד איראן והטלת סנקציות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6176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09" y="1046375"/>
            <a:ext cx="10503876" cy="921869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  <a:t> 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13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968024" y="1945267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he-IL" altLang="he-IL" sz="2200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8" name="מבל חדש.jpg" descr="מבל חדש">
            <a:extLst>
              <a:ext uri="{FF2B5EF4-FFF2-40B4-BE49-F238E27FC236}">
                <a16:creationId xmlns:a16="http://schemas.microsoft.com/office/drawing/2014/main" xmlns="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25" y="51477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135" y="898817"/>
            <a:ext cx="3834912" cy="496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22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46375"/>
            <a:ext cx="9637776" cy="921869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  <a:t>אמירות מרכזיות בהערכת המודיעין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14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993712" y="1962312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dirty="0"/>
              <a:t>We assess with high confidence that until fall 2003, Iranian military entities were working under government direction to develop nuclear weapons.</a:t>
            </a:r>
          </a:p>
          <a:p>
            <a:pPr algn="l" rtl="0"/>
            <a:r>
              <a:rPr lang="en-US" sz="2400" dirty="0"/>
              <a:t>We judge with high confidence that the halt lasted at least several years. </a:t>
            </a:r>
          </a:p>
          <a:p>
            <a:pPr algn="l" rtl="0"/>
            <a:r>
              <a:rPr lang="en-US" sz="2400" dirty="0"/>
              <a:t>We assess with moderate confidence Tehran had not restarted its nuclear weapons program as of mid-2007, but we do not know whether it currently intends to develop nuclear weapons.</a:t>
            </a:r>
          </a:p>
          <a:p>
            <a:pPr algn="l" rtl="0"/>
            <a:r>
              <a:rPr lang="en-US" sz="2400" dirty="0"/>
              <a:t>We continue to assess with moderate-to-high confidence that Iran does not currently have a nuclear weapon.</a:t>
            </a:r>
          </a:p>
          <a:p>
            <a:pPr marL="0" indent="0" algn="l" rtl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he-IL" altLang="he-IL" sz="22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87107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46375"/>
            <a:ext cx="9637776" cy="921869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ציוני דרך בתכנית הגרעין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15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901144" y="1945267"/>
            <a:ext cx="8841249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he-IL" altLang="he-IL" sz="22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9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15</a:t>
            </a:fld>
            <a:endParaRPr lang="he-IL"/>
          </a:p>
        </p:txBody>
      </p:sp>
      <p:sp>
        <p:nvSpPr>
          <p:cNvPr id="11" name="חץ: ימינה 2">
            <a:extLst>
              <a:ext uri="{FF2B5EF4-FFF2-40B4-BE49-F238E27FC236}">
                <a16:creationId xmlns:a16="http://schemas.microsoft.com/office/drawing/2014/main" xmlns="" id="{1108F281-9DA4-401F-B475-5565CE1E08ED}"/>
              </a:ext>
            </a:extLst>
          </p:cNvPr>
          <p:cNvSpPr/>
          <p:nvPr/>
        </p:nvSpPr>
        <p:spPr>
          <a:xfrm>
            <a:off x="2034817" y="2630812"/>
            <a:ext cx="8825746" cy="122251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8" name="מחבר: מרפקי 23">
            <a:extLst>
              <a:ext uri="{FF2B5EF4-FFF2-40B4-BE49-F238E27FC236}">
                <a16:creationId xmlns:a16="http://schemas.microsoft.com/office/drawing/2014/main" xmlns="" id="{3B32DCE9-B4EF-4AA2-AB56-44EAE4210423}"/>
              </a:ext>
            </a:extLst>
          </p:cNvPr>
          <p:cNvCxnSpPr>
            <a:cxnSpLocks/>
          </p:cNvCxnSpPr>
          <p:nvPr/>
        </p:nvCxnSpPr>
        <p:spPr>
          <a:xfrm rot="16200000" flipH="1">
            <a:off x="7789546" y="3147242"/>
            <a:ext cx="1524894" cy="256781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תיבת טקסט 29">
            <a:extLst>
              <a:ext uri="{FF2B5EF4-FFF2-40B4-BE49-F238E27FC236}">
                <a16:creationId xmlns:a16="http://schemas.microsoft.com/office/drawing/2014/main" xmlns="" id="{57D3331B-9B61-4E1D-B838-E96934C82EE0}"/>
              </a:ext>
            </a:extLst>
          </p:cNvPr>
          <p:cNvSpPr txBox="1"/>
          <p:nvPr/>
        </p:nvSpPr>
        <p:spPr>
          <a:xfrm>
            <a:off x="7993960" y="2007679"/>
            <a:ext cx="859283" cy="3693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2013</a:t>
            </a:r>
          </a:p>
        </p:txBody>
      </p:sp>
      <p:sp>
        <p:nvSpPr>
          <p:cNvPr id="26" name="תיבת טקסט 42">
            <a:extLst>
              <a:ext uri="{FF2B5EF4-FFF2-40B4-BE49-F238E27FC236}">
                <a16:creationId xmlns:a16="http://schemas.microsoft.com/office/drawing/2014/main" xmlns="" id="{53AB7AB8-3F2F-4CA0-B1C0-DBF89AE4F565}"/>
              </a:ext>
            </a:extLst>
          </p:cNvPr>
          <p:cNvSpPr txBox="1"/>
          <p:nvPr/>
        </p:nvSpPr>
        <p:spPr>
          <a:xfrm>
            <a:off x="8170867" y="4165194"/>
            <a:ext cx="2274395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בחירת </a:t>
            </a:r>
            <a:r>
              <a:rPr lang="he-IL" dirty="0" err="1"/>
              <a:t>רוחאני</a:t>
            </a:r>
            <a:r>
              <a:rPr lang="he-IL" dirty="0"/>
              <a:t>.</a:t>
            </a:r>
          </a:p>
          <a:p>
            <a:pPr algn="ctr"/>
            <a:r>
              <a:rPr lang="he-IL" dirty="0" smtClean="0"/>
              <a:t>הסכם </a:t>
            </a:r>
            <a:r>
              <a:rPr lang="he-IL" dirty="0"/>
              <a:t>זמני </a:t>
            </a:r>
            <a:r>
              <a:rPr lang="en-US" dirty="0" smtClean="0"/>
              <a:t>JPA</a:t>
            </a:r>
            <a:r>
              <a:rPr lang="he-IL" dirty="0" smtClean="0"/>
              <a:t>:</a:t>
            </a:r>
            <a:endParaRPr lang="he-IL" dirty="0"/>
          </a:p>
          <a:p>
            <a:pPr algn="ctr"/>
            <a:r>
              <a:rPr lang="he-IL" dirty="0"/>
              <a:t>הקפאה לצורך משא </a:t>
            </a:r>
            <a:r>
              <a:rPr lang="he-IL" dirty="0" smtClean="0"/>
              <a:t>ומתן על הסכם </a:t>
            </a:r>
            <a:r>
              <a:rPr lang="he-IL" dirty="0" smtClean="0"/>
              <a:t>כולל</a:t>
            </a:r>
            <a:endParaRPr lang="he-IL" dirty="0"/>
          </a:p>
        </p:txBody>
      </p:sp>
      <p:cxnSp>
        <p:nvCxnSpPr>
          <p:cNvPr id="31" name="מחבר: מרפקי 22">
            <a:extLst>
              <a:ext uri="{FF2B5EF4-FFF2-40B4-BE49-F238E27FC236}">
                <a16:creationId xmlns:a16="http://schemas.microsoft.com/office/drawing/2014/main" xmlns="" id="{5E27754F-0FFC-41FF-A4BD-6E1699837244}"/>
              </a:ext>
            </a:extLst>
          </p:cNvPr>
          <p:cNvCxnSpPr>
            <a:cxnSpLocks/>
          </p:cNvCxnSpPr>
          <p:nvPr/>
        </p:nvCxnSpPr>
        <p:spPr>
          <a:xfrm rot="16200000" flipH="1">
            <a:off x="3176863" y="3075075"/>
            <a:ext cx="1676368" cy="280242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תיבת טקסט 28">
            <a:extLst>
              <a:ext uri="{FF2B5EF4-FFF2-40B4-BE49-F238E27FC236}">
                <a16:creationId xmlns:a16="http://schemas.microsoft.com/office/drawing/2014/main" xmlns="" id="{F8988B10-7E43-4922-934A-EE78B365C9F2}"/>
              </a:ext>
            </a:extLst>
          </p:cNvPr>
          <p:cNvSpPr txBox="1"/>
          <p:nvPr/>
        </p:nvSpPr>
        <p:spPr>
          <a:xfrm>
            <a:off x="3369439" y="1945267"/>
            <a:ext cx="886531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2009</a:t>
            </a:r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xmlns="" id="{16B03795-4524-4ADA-8353-2B440F3738CD}"/>
              </a:ext>
            </a:extLst>
          </p:cNvPr>
          <p:cNvSpPr txBox="1"/>
          <p:nvPr/>
        </p:nvSpPr>
        <p:spPr>
          <a:xfrm>
            <a:off x="2813539" y="4176529"/>
            <a:ext cx="2614270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חשיפת מתקן העשרה שני סודי </a:t>
            </a:r>
            <a:r>
              <a:rPr lang="he-IL" dirty="0" smtClean="0"/>
              <a:t>בקום (</a:t>
            </a:r>
            <a:r>
              <a:rPr lang="he-IL" dirty="0" err="1" smtClean="0"/>
              <a:t>פורדו</a:t>
            </a:r>
            <a:r>
              <a:rPr lang="he-IL" dirty="0" smtClean="0"/>
              <a:t>). </a:t>
            </a:r>
            <a:endParaRPr lang="he-IL" dirty="0"/>
          </a:p>
          <a:p>
            <a:pPr algn="ctr"/>
            <a:endParaRPr lang="he-IL" dirty="0" smtClean="0"/>
          </a:p>
          <a:p>
            <a:pPr algn="ctr"/>
            <a:r>
              <a:rPr lang="he-IL" dirty="0" smtClean="0"/>
              <a:t>חידוש מאמצים </a:t>
            </a:r>
            <a:r>
              <a:rPr lang="he-IL" dirty="0" smtClean="0"/>
              <a:t>דיפלומטיים</a:t>
            </a:r>
            <a:endParaRPr lang="he-IL" dirty="0"/>
          </a:p>
        </p:txBody>
      </p:sp>
      <p:cxnSp>
        <p:nvCxnSpPr>
          <p:cNvPr id="34" name="מחבר: מרפקי 23">
            <a:extLst>
              <a:ext uri="{FF2B5EF4-FFF2-40B4-BE49-F238E27FC236}">
                <a16:creationId xmlns:a16="http://schemas.microsoft.com/office/drawing/2014/main" xmlns="" id="{3B32DCE9-B4EF-4AA2-AB56-44EAE4210423}"/>
              </a:ext>
            </a:extLst>
          </p:cNvPr>
          <p:cNvCxnSpPr>
            <a:cxnSpLocks/>
          </p:cNvCxnSpPr>
          <p:nvPr/>
        </p:nvCxnSpPr>
        <p:spPr>
          <a:xfrm rot="16200000" flipH="1">
            <a:off x="5773190" y="3147242"/>
            <a:ext cx="1524894" cy="256781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תיבת טקסט 29">
            <a:extLst>
              <a:ext uri="{FF2B5EF4-FFF2-40B4-BE49-F238E27FC236}">
                <a16:creationId xmlns:a16="http://schemas.microsoft.com/office/drawing/2014/main" xmlns="" id="{57D3331B-9B61-4E1D-B838-E96934C82EE0}"/>
              </a:ext>
            </a:extLst>
          </p:cNvPr>
          <p:cNvSpPr txBox="1"/>
          <p:nvPr/>
        </p:nvSpPr>
        <p:spPr>
          <a:xfrm>
            <a:off x="5722696" y="2007679"/>
            <a:ext cx="941332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2011</a:t>
            </a:r>
          </a:p>
        </p:txBody>
      </p:sp>
      <p:sp>
        <p:nvSpPr>
          <p:cNvPr id="36" name="תיבת טקסט 42">
            <a:extLst>
              <a:ext uri="{FF2B5EF4-FFF2-40B4-BE49-F238E27FC236}">
                <a16:creationId xmlns:a16="http://schemas.microsoft.com/office/drawing/2014/main" xmlns="" id="{53AB7AB8-3F2F-4CA0-B1C0-DBF89AE4F565}"/>
              </a:ext>
            </a:extLst>
          </p:cNvPr>
          <p:cNvSpPr txBox="1"/>
          <p:nvPr/>
        </p:nvSpPr>
        <p:spPr>
          <a:xfrm>
            <a:off x="5948145" y="4165194"/>
            <a:ext cx="1701873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דו"ח </a:t>
            </a:r>
            <a:r>
              <a:rPr lang="he-IL" dirty="0" smtClean="0"/>
              <a:t>של </a:t>
            </a:r>
            <a:r>
              <a:rPr lang="he-IL" dirty="0" err="1" smtClean="0"/>
              <a:t>סבא"א</a:t>
            </a:r>
            <a:r>
              <a:rPr lang="he-IL" dirty="0" smtClean="0"/>
              <a:t> -  </a:t>
            </a:r>
            <a:r>
              <a:rPr lang="he-IL" dirty="0" err="1"/>
              <a:t>מימדים</a:t>
            </a:r>
            <a:r>
              <a:rPr lang="he-IL" dirty="0"/>
              <a:t> צבאיים אפשריים בתוכנית הגרעין </a:t>
            </a:r>
          </a:p>
        </p:txBody>
      </p:sp>
    </p:spTree>
    <p:extLst>
      <p:ext uri="{BB962C8B-B14F-4D97-AF65-F5344CB8AC3E}">
        <p14:creationId xmlns:p14="http://schemas.microsoft.com/office/powerpoint/2010/main" val="181732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46375"/>
            <a:ext cx="9637776" cy="921869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ציוני דרך בתכנית הגרעין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16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968024" y="1945267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he-IL" altLang="he-IL" sz="22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9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16</a:t>
            </a:fld>
            <a:endParaRPr lang="he-IL"/>
          </a:p>
        </p:txBody>
      </p:sp>
      <p:sp>
        <p:nvSpPr>
          <p:cNvPr id="11" name="חץ: ימינה 2">
            <a:extLst>
              <a:ext uri="{FF2B5EF4-FFF2-40B4-BE49-F238E27FC236}">
                <a16:creationId xmlns:a16="http://schemas.microsoft.com/office/drawing/2014/main" xmlns="" id="{1108F281-9DA4-401F-B475-5565CE1E08ED}"/>
              </a:ext>
            </a:extLst>
          </p:cNvPr>
          <p:cNvSpPr/>
          <p:nvPr/>
        </p:nvSpPr>
        <p:spPr>
          <a:xfrm>
            <a:off x="1037294" y="2630812"/>
            <a:ext cx="10186682" cy="122251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5" name="מחבר: מרפקי 20">
            <a:extLst>
              <a:ext uri="{FF2B5EF4-FFF2-40B4-BE49-F238E27FC236}">
                <a16:creationId xmlns:a16="http://schemas.microsoft.com/office/drawing/2014/main" xmlns="" id="{203C1E4D-5277-4AE3-BC3B-CEF57504794D}"/>
              </a:ext>
            </a:extLst>
          </p:cNvPr>
          <p:cNvCxnSpPr>
            <a:cxnSpLocks/>
          </p:cNvCxnSpPr>
          <p:nvPr/>
        </p:nvCxnSpPr>
        <p:spPr>
          <a:xfrm rot="16200000" flipH="1">
            <a:off x="2131622" y="3139840"/>
            <a:ext cx="1538274" cy="137530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: מרפקי 21">
            <a:extLst>
              <a:ext uri="{FF2B5EF4-FFF2-40B4-BE49-F238E27FC236}">
                <a16:creationId xmlns:a16="http://schemas.microsoft.com/office/drawing/2014/main" xmlns="" id="{099EFA29-C7CC-4DF3-B7C6-3FDCF73D27CC}"/>
              </a:ext>
            </a:extLst>
          </p:cNvPr>
          <p:cNvCxnSpPr>
            <a:cxnSpLocks/>
          </p:cNvCxnSpPr>
          <p:nvPr/>
        </p:nvCxnSpPr>
        <p:spPr>
          <a:xfrm rot="16200000" flipH="1">
            <a:off x="4234997" y="3223288"/>
            <a:ext cx="1538271" cy="323483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: מרפקי 22">
            <a:extLst>
              <a:ext uri="{FF2B5EF4-FFF2-40B4-BE49-F238E27FC236}">
                <a16:creationId xmlns:a16="http://schemas.microsoft.com/office/drawing/2014/main" xmlns="" id="{5E27754F-0FFC-41FF-A4BD-6E1699837244}"/>
              </a:ext>
            </a:extLst>
          </p:cNvPr>
          <p:cNvCxnSpPr>
            <a:cxnSpLocks/>
          </p:cNvCxnSpPr>
          <p:nvPr/>
        </p:nvCxnSpPr>
        <p:spPr>
          <a:xfrm rot="16200000" flipH="1">
            <a:off x="6260012" y="3168859"/>
            <a:ext cx="1676368" cy="280242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תיבת טקסט 24">
            <a:extLst>
              <a:ext uri="{FF2B5EF4-FFF2-40B4-BE49-F238E27FC236}">
                <a16:creationId xmlns:a16="http://schemas.microsoft.com/office/drawing/2014/main" xmlns="" id="{31F87DD0-1227-44C8-8043-06E463D7E427}"/>
              </a:ext>
            </a:extLst>
          </p:cNvPr>
          <p:cNvSpPr txBox="1"/>
          <p:nvPr/>
        </p:nvSpPr>
        <p:spPr>
          <a:xfrm>
            <a:off x="1594338" y="4176963"/>
            <a:ext cx="1927325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200" b="1" dirty="0" smtClean="0">
                <a:hlinkClick r:id="rId2" action="ppaction://hlinksldjump"/>
              </a:rPr>
              <a:t>הסכם הגרעין </a:t>
            </a:r>
            <a:r>
              <a:rPr lang="en-US" sz="2200" b="1" dirty="0" smtClean="0">
                <a:hlinkClick r:id="rId2" action="ppaction://hlinksldjump"/>
              </a:rPr>
              <a:t>JCPOA</a:t>
            </a:r>
            <a:endParaRPr lang="he-IL" sz="2200" b="1" dirty="0"/>
          </a:p>
        </p:txBody>
      </p:sp>
      <p:sp>
        <p:nvSpPr>
          <p:cNvPr id="20" name="תיבת טקסט 25">
            <a:extLst>
              <a:ext uri="{FF2B5EF4-FFF2-40B4-BE49-F238E27FC236}">
                <a16:creationId xmlns:a16="http://schemas.microsoft.com/office/drawing/2014/main" xmlns="" id="{F48B1E82-FAB0-4D93-89A5-31E8E47648E0}"/>
              </a:ext>
            </a:extLst>
          </p:cNvPr>
          <p:cNvSpPr txBox="1"/>
          <p:nvPr/>
        </p:nvSpPr>
        <p:spPr>
          <a:xfrm>
            <a:off x="2254422" y="1970525"/>
            <a:ext cx="1066615" cy="3693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 smtClean="0"/>
              <a:t>יולי 2015</a:t>
            </a:r>
            <a:endParaRPr lang="he-IL" dirty="0"/>
          </a:p>
        </p:txBody>
      </p:sp>
      <p:sp>
        <p:nvSpPr>
          <p:cNvPr id="21" name="תיבת טקסט 26">
            <a:extLst>
              <a:ext uri="{FF2B5EF4-FFF2-40B4-BE49-F238E27FC236}">
                <a16:creationId xmlns:a16="http://schemas.microsoft.com/office/drawing/2014/main" xmlns="" id="{CC97C0A8-F56B-4F60-9241-0A07121CD1EF}"/>
              </a:ext>
            </a:extLst>
          </p:cNvPr>
          <p:cNvSpPr txBox="1"/>
          <p:nvPr/>
        </p:nvSpPr>
        <p:spPr>
          <a:xfrm>
            <a:off x="4137349" y="2118302"/>
            <a:ext cx="1392289" cy="3693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מאי 2018</a:t>
            </a:r>
            <a:endParaRPr lang="he-IL" dirty="0"/>
          </a:p>
        </p:txBody>
      </p:sp>
      <p:sp>
        <p:nvSpPr>
          <p:cNvPr id="22" name="תיבת טקסט 28">
            <a:extLst>
              <a:ext uri="{FF2B5EF4-FFF2-40B4-BE49-F238E27FC236}">
                <a16:creationId xmlns:a16="http://schemas.microsoft.com/office/drawing/2014/main" xmlns="" id="{F8988B10-7E43-4922-934A-EE78B365C9F2}"/>
              </a:ext>
            </a:extLst>
          </p:cNvPr>
          <p:cNvSpPr txBox="1"/>
          <p:nvPr/>
        </p:nvSpPr>
        <p:spPr>
          <a:xfrm>
            <a:off x="6318738" y="2031673"/>
            <a:ext cx="1095197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 smtClean="0"/>
              <a:t>מאי 2019</a:t>
            </a:r>
            <a:endParaRPr lang="he-IL" dirty="0"/>
          </a:p>
        </p:txBody>
      </p:sp>
      <p:sp>
        <p:nvSpPr>
          <p:cNvPr id="24" name="תיבת טקסט 31">
            <a:extLst>
              <a:ext uri="{FF2B5EF4-FFF2-40B4-BE49-F238E27FC236}">
                <a16:creationId xmlns:a16="http://schemas.microsoft.com/office/drawing/2014/main" xmlns="" id="{9BAD75ED-4B4F-45C5-8E31-D1A03CE7C5B1}"/>
              </a:ext>
            </a:extLst>
          </p:cNvPr>
          <p:cNvSpPr txBox="1"/>
          <p:nvPr/>
        </p:nvSpPr>
        <p:spPr>
          <a:xfrm>
            <a:off x="3938955" y="4253107"/>
            <a:ext cx="2079268" cy="1477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פרישת ארה"ב מההסכם והשתת סנקציות </a:t>
            </a:r>
            <a:r>
              <a:rPr lang="he-IL" dirty="0" smtClean="0"/>
              <a:t>אמריקאיות:</a:t>
            </a:r>
          </a:p>
          <a:p>
            <a:pPr algn="ctr"/>
            <a:endParaRPr lang="he-IL" dirty="0"/>
          </a:p>
          <a:p>
            <a:pPr algn="ctr"/>
            <a:r>
              <a:rPr lang="he-IL" dirty="0" smtClean="0"/>
              <a:t>"מקסימום לחץ"</a:t>
            </a:r>
            <a:endParaRPr lang="he-IL" dirty="0"/>
          </a:p>
        </p:txBody>
      </p:sp>
      <p:sp>
        <p:nvSpPr>
          <p:cNvPr id="25" name="תיבת טקסט 32">
            <a:extLst>
              <a:ext uri="{FF2B5EF4-FFF2-40B4-BE49-F238E27FC236}">
                <a16:creationId xmlns:a16="http://schemas.microsoft.com/office/drawing/2014/main" xmlns="" id="{16B03795-4524-4ADA-8353-2B440F3738CD}"/>
              </a:ext>
            </a:extLst>
          </p:cNvPr>
          <p:cNvSpPr txBox="1"/>
          <p:nvPr/>
        </p:nvSpPr>
        <p:spPr>
          <a:xfrm>
            <a:off x="6224957" y="4244407"/>
            <a:ext cx="1941647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איראן מתחילה לשחוק את מחויבויותיה ע"פ הסכם הגרעין</a:t>
            </a:r>
            <a:endParaRPr lang="he-IL" dirty="0"/>
          </a:p>
        </p:txBody>
      </p:sp>
      <p:cxnSp>
        <p:nvCxnSpPr>
          <p:cNvPr id="23" name="מחבר: מרפקי 22">
            <a:extLst>
              <a:ext uri="{FF2B5EF4-FFF2-40B4-BE49-F238E27FC236}">
                <a16:creationId xmlns:a16="http://schemas.microsoft.com/office/drawing/2014/main" xmlns="" id="{5E27754F-0FFC-41FF-A4BD-6E1699837244}"/>
              </a:ext>
            </a:extLst>
          </p:cNvPr>
          <p:cNvCxnSpPr>
            <a:cxnSpLocks/>
          </p:cNvCxnSpPr>
          <p:nvPr/>
        </p:nvCxnSpPr>
        <p:spPr>
          <a:xfrm rot="16200000" flipH="1">
            <a:off x="8522552" y="3157137"/>
            <a:ext cx="1676368" cy="280242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תיבת טקסט 28">
            <a:extLst>
              <a:ext uri="{FF2B5EF4-FFF2-40B4-BE49-F238E27FC236}">
                <a16:creationId xmlns:a16="http://schemas.microsoft.com/office/drawing/2014/main" xmlns="" id="{F8988B10-7E43-4922-934A-EE78B365C9F2}"/>
              </a:ext>
            </a:extLst>
          </p:cNvPr>
          <p:cNvSpPr txBox="1"/>
          <p:nvPr/>
        </p:nvSpPr>
        <p:spPr>
          <a:xfrm>
            <a:off x="8166604" y="2031673"/>
            <a:ext cx="1654641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 smtClean="0"/>
              <a:t>ספטמבר 2020</a:t>
            </a:r>
            <a:endParaRPr lang="he-IL" dirty="0"/>
          </a:p>
        </p:txBody>
      </p:sp>
      <p:sp>
        <p:nvSpPr>
          <p:cNvPr id="27" name="תיבת טקסט 32">
            <a:extLst>
              <a:ext uri="{FF2B5EF4-FFF2-40B4-BE49-F238E27FC236}">
                <a16:creationId xmlns:a16="http://schemas.microsoft.com/office/drawing/2014/main" xmlns="" id="{16B03795-4524-4ADA-8353-2B440F3738CD}"/>
              </a:ext>
            </a:extLst>
          </p:cNvPr>
          <p:cNvSpPr txBox="1"/>
          <p:nvPr/>
        </p:nvSpPr>
        <p:spPr>
          <a:xfrm>
            <a:off x="8487497" y="4232685"/>
            <a:ext cx="2468674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בקשת ארה"ב </a:t>
            </a:r>
            <a:r>
              <a:rPr lang="he-IL" dirty="0" err="1" smtClean="0"/>
              <a:t>למועבי"ט</a:t>
            </a:r>
            <a:r>
              <a:rPr lang="he-IL" dirty="0" smtClean="0"/>
              <a:t> להשתה מחדש של הסנקציות של האו"ם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7055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46375"/>
            <a:ext cx="9637776" cy="921869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סטטוס התכנית ערב ההסכם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17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1362585" y="1967949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כ- 20,000 צנטריפוגות מותקנות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מעל 10 טון אורניום מועשר (כולל לרמה של 20%)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כור גרעיני המתאים לייצור פלוטוניום ברמה צבאית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כחודשיים מהשגת כמות חומר בקיע מספיקה למתקן נפץ גרעיני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he-IL" altLang="he-IL" sz="22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8" name="מבל חדש.jpg" descr="מבל חדש">
            <a:extLst>
              <a:ext uri="{FF2B5EF4-FFF2-40B4-BE49-F238E27FC236}">
                <a16:creationId xmlns:a16="http://schemas.microsoft.com/office/drawing/2014/main" xmlns="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25" y="51477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63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46375"/>
            <a:ext cx="9637776" cy="921869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הסכם הגרעין </a:t>
            </a:r>
            <a:r>
              <a:rPr lang="en-US" altLang="he-IL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JCPOA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18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968024" y="1945267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he-IL" altLang="he-IL" sz="24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he-IL" altLang="he-IL" sz="22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8" name="מבל חדש.jpg" descr="מבל חדש">
            <a:extLst>
              <a:ext uri="{FF2B5EF4-FFF2-40B4-BE49-F238E27FC236}">
                <a16:creationId xmlns:a16="http://schemas.microsoft.com/office/drawing/2014/main" xmlns="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25" y="51477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600594"/>
              </p:ext>
            </p:extLst>
          </p:nvPr>
        </p:nvGraphicFramePr>
        <p:xfrm>
          <a:off x="2371969" y="1945267"/>
          <a:ext cx="8128000" cy="40284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מגבלות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ערך מוסף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he-IL" sz="18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מגביל את תכנית הגרעין ל-10-15 שנה (בלבד)</a:t>
                      </a:r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he-IL" sz="18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מגביל את תכנית הגרעין ל-10-15 </a:t>
                      </a:r>
                      <a:r>
                        <a:rPr lang="he-IL" altLang="he-IL" sz="18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שנה,</a:t>
                      </a:r>
                      <a:r>
                        <a:rPr lang="he-IL" altLang="he-IL" sz="1800" baseline="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הגדלת "זמן הפריצה" לשנה </a:t>
                      </a:r>
                      <a:r>
                        <a:rPr lang="en-US" altLang="he-IL" sz="1800" baseline="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/>
                      </a:r>
                      <a:br>
                        <a:rPr lang="en-US" altLang="he-IL" sz="1800" baseline="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</a:br>
                      <a:r>
                        <a:rPr lang="he-IL" altLang="he-IL" sz="18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(מהי </a:t>
                      </a:r>
                      <a:r>
                        <a:rPr lang="he-IL" altLang="he-IL" sz="18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האלטרנטיבה?) </a:t>
                      </a:r>
                    </a:p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he-IL" sz="18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מאפשר מחקר ופיתוח על צנטריפוגות מדור מתקדם (שיפור יכולות לפריצה)</a:t>
                      </a:r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kern="1200" dirty="0" smtClean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פירוק יכולות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</a:t>
                      </a:r>
                      <a:r>
                        <a:rPr lang="he-IL" sz="1800" kern="1200" dirty="0" smtClean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(ערוץ פלוטוניום)</a:t>
                      </a:r>
                      <a:endParaRPr lang="he-IL" sz="18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he-IL" sz="1800" kern="1200" dirty="0" smtClean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פיקוח מוגבל על יכולות נשק ודואליות (ואינו מטפל ביכולות שיוריות מהעבר)</a:t>
                      </a:r>
                    </a:p>
                    <a:p>
                      <a:pPr marL="0" marR="0" lvl="1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altLang="he-IL" sz="1800" kern="1200" dirty="0" smtClean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800" kern="1200" dirty="0" smtClean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פיקוח משופר (פרוטוקול נוסף) ביחס למצב קודם</a:t>
                      </a:r>
                      <a:endParaRPr lang="he-IL" sz="18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he-IL" sz="1800" dirty="0" smtClean="0">
                          <a:solidFill>
                            <a:srgbClr val="514843"/>
                          </a:solidFill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עוסק רק בגרעין (לא טק"ק, טרור, וחתרנות אזורית)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47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46375"/>
            <a:ext cx="9637776" cy="921869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השפעות גיאופוליטיות של ההסכם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19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968024" y="1945267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ההסכם העניק לאיראן הכרה ולגיטימציה: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Courier New" pitchFamily="49" charset="0"/>
              <a:buChar char="o"/>
            </a:pPr>
            <a:r>
              <a:rPr lang="he-IL" altLang="he-IL" sz="2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להמשיך בתכנית העשרת </a:t>
            </a:r>
            <a:r>
              <a:rPr lang="he-IL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אורניום </a:t>
            </a:r>
            <a:r>
              <a:rPr lang="he-IL" altLang="he-IL" sz="2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- </a:t>
            </a:r>
            <a:r>
              <a:rPr lang="he-IL" altLang="he-IL" sz="20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תימרץ</a:t>
            </a:r>
            <a:r>
              <a:rPr lang="he-IL" altLang="he-IL" sz="2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he-IL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מדינות באזור להתניע תכניות </a:t>
            </a:r>
            <a:r>
              <a:rPr lang="he-IL" altLang="he-IL" sz="2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גרעין</a:t>
            </a:r>
            <a:endParaRPr lang="he-IL" altLang="he-IL" sz="20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Courier New" pitchFamily="49" charset="0"/>
              <a:buChar char="o"/>
            </a:pPr>
            <a:r>
              <a:rPr lang="he-IL" altLang="he-IL" sz="2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להיותה שחקן גיאופוליטי אזורי חשוב – עורר חשש אזורי מגידול השפעתה האזורית (עד אז </a:t>
            </a:r>
            <a:r>
              <a:rPr lang="he-IL" altLang="he-IL" sz="20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היתה</a:t>
            </a:r>
            <a:r>
              <a:rPr lang="he-IL" altLang="he-IL" sz="2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מבודדת, מוחלשת, חלק מה </a:t>
            </a:r>
            <a:r>
              <a:rPr lang="en-US" altLang="he-IL" sz="2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axis of evil</a:t>
            </a:r>
            <a:r>
              <a:rPr lang="he-IL" altLang="he-IL" sz="2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שחרר כספים להמשך תמיכה איראנית בטרור אזורי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endParaRPr lang="he-IL" altLang="he-IL" sz="22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he-IL" altLang="he-IL" sz="22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8" name="מבל חדש.jpg" descr="מבל חדש">
            <a:extLst>
              <a:ext uri="{FF2B5EF4-FFF2-40B4-BE49-F238E27FC236}">
                <a16:creationId xmlns:a16="http://schemas.microsoft.com/office/drawing/2014/main" xmlns="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25" y="51477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1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112" y="844343"/>
            <a:ext cx="9637776" cy="1188920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</a:t>
            </a:fld>
            <a:endParaRPr lang="he-IL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858" y="960109"/>
            <a:ext cx="5215342" cy="5203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28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46375"/>
            <a:ext cx="9637776" cy="921869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לאן פני איראן?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20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968024" y="1874929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שינויים </a:t>
            </a:r>
            <a:r>
              <a:rPr lang="he-IL" altLang="he-IL" sz="22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גיאו</a:t>
            </a: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-פוליטיים באזור מגבירים את תחושת </a:t>
            </a: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האיום (הסכמי הנורמליזציה)</a:t>
            </a:r>
            <a:endParaRPr lang="he-IL" altLang="he-IL" sz="22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השתלבות בגיאופוליטיקה </a:t>
            </a: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החדשה: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Courier New" pitchFamily="49" charset="0"/>
              <a:buChar char="o"/>
            </a:pPr>
            <a:r>
              <a:rPr lang="he-IL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תחרות </a:t>
            </a:r>
            <a:r>
              <a:rPr lang="he-IL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באזור (חבירה </a:t>
            </a:r>
            <a:r>
              <a:rPr lang="he-IL" altLang="he-IL" sz="2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לסין כמשקל נגד למאמצי בידוד של ארה"ב?)</a:t>
            </a:r>
            <a:endParaRPr lang="he-IL" altLang="he-IL" sz="2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Courier New" pitchFamily="49" charset="0"/>
              <a:buChar char="o"/>
            </a:pPr>
            <a:r>
              <a:rPr lang="he-IL" altLang="he-IL" sz="20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מירו</a:t>
            </a:r>
            <a:r>
              <a:rPr lang="he-IL" altLang="he-IL" sz="20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ץ</a:t>
            </a:r>
            <a:r>
              <a:rPr lang="he-IL" altLang="he-IL" sz="2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חימוש בתחום העוצמה הימית (פיתוח </a:t>
            </a:r>
            <a:r>
              <a:rPr lang="he-IL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הנעה ימית בגרעין? </a:t>
            </a:r>
            <a:r>
              <a:rPr lang="he-IL" altLang="he-IL" sz="2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משרת גם הרחבת </a:t>
            </a:r>
            <a:r>
              <a:rPr lang="he-IL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טווח </a:t>
            </a:r>
            <a:r>
              <a:rPr lang="he-IL" altLang="he-IL" sz="2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ההגנה/הרתעה)</a:t>
            </a:r>
            <a:endParaRPr lang="he-IL" altLang="he-IL" sz="2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ממשל חדש-הסכם חדש</a:t>
            </a: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?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Courier New" pitchFamily="49" charset="0"/>
              <a:buChar char="o"/>
            </a:pPr>
            <a:r>
              <a:rPr lang="he-IL" altLang="he-IL" sz="2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מחייב פעולות להגדלת המנופים של איראן במו"מ (בזהירות, מחשש לתקיפה)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Courier New" pitchFamily="49" charset="0"/>
              <a:buChar char="o"/>
            </a:pPr>
            <a:r>
              <a:rPr lang="he-IL" altLang="he-IL" sz="2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מחייב ריסון לשימור התמיכה של </a:t>
            </a:r>
            <a:r>
              <a:rPr lang="he-IL" altLang="he-IL" sz="20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הא"א</a:t>
            </a:r>
            <a:r>
              <a:rPr lang="he-IL" altLang="he-IL" sz="2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, רוסיה וסין (פיקוח </a:t>
            </a:r>
            <a:r>
              <a:rPr lang="he-IL" altLang="he-IL" sz="20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altLang="he-IL" sz="20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כעוגן)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he-IL" altLang="he-IL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he-IL" altLang="he-IL" sz="22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8" name="מבל חדש.jpg" descr="מבל חדש">
            <a:extLst>
              <a:ext uri="{FF2B5EF4-FFF2-40B4-BE49-F238E27FC236}">
                <a16:creationId xmlns:a16="http://schemas.microsoft.com/office/drawing/2014/main" xmlns="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25" y="51477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3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112" y="844343"/>
            <a:ext cx="9637776" cy="1188920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האימפריה הפרסית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</a:t>
            </a:fld>
            <a:endParaRPr lang="he-I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070" y="1627738"/>
            <a:ext cx="5715000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69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112" y="844343"/>
            <a:ext cx="9637776" cy="1188920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מפת איראן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4</a:t>
            </a:fld>
            <a:endParaRPr lang="he-I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883241"/>
            <a:ext cx="7240465" cy="501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60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112" y="844343"/>
            <a:ext cx="9637776" cy="1188920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5</a:t>
            </a:fld>
            <a:endParaRPr lang="he-I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9753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55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46375"/>
            <a:ext cx="9637776" cy="921869"/>
          </a:xfrm>
        </p:spPr>
        <p:txBody>
          <a:bodyPr>
            <a:normAutofit fontScale="90000"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המוטיבציות האיראניות לתכנית הגרעין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6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1041305" y="1786465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הישענות </a:t>
            </a: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על הגנה עצמאית </a:t>
            </a:r>
            <a:r>
              <a:rPr lang="en-US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self </a:t>
            </a:r>
            <a:r>
              <a:rPr lang="en-US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help</a:t>
            </a: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(עקב אכזבה </a:t>
            </a: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מבנות ברית היסטוריות – "</a:t>
            </a: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לא המזרח ולא המערב")</a:t>
            </a:r>
            <a:endParaRPr lang="he-IL" altLang="he-IL" sz="22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תפיסת </a:t>
            </a: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איום על המשטר פוסט </a:t>
            </a:r>
            <a:r>
              <a:rPr lang="he-IL" altLang="he-IL" sz="22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המהפיכה</a:t>
            </a: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– רצון למנוע התערבות פנימית</a:t>
            </a:r>
            <a:endParaRPr lang="he-IL" altLang="he-IL" sz="22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קורבן לשימוש בנשק כימי – מלחמת איראן-עיראק (1980-1988)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בסביבת </a:t>
            </a: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מדינות גרעיניות (מעצמה אזורית, </a:t>
            </a: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יוקרה - מנטליות </a:t>
            </a: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של אימפריה)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הרתעה - מאזן </a:t>
            </a: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כוחות פוליטי באזור נגד איראן </a:t>
            </a: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(נוכחות </a:t>
            </a: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אמריקאית במפרץ, תמיכה במדינות </a:t>
            </a: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סוניות)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פנים – שימור לגיטימציה פנימית (מודרניות, עוצמה, חלק משיח על קיימות)</a:t>
            </a:r>
            <a:endParaRPr lang="he-IL" altLang="he-IL" sz="22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8" name="מבל חדש.jpg" descr="מבל חדש">
            <a:extLst>
              <a:ext uri="{FF2B5EF4-FFF2-40B4-BE49-F238E27FC236}">
                <a16:creationId xmlns:a16="http://schemas.microsoft.com/office/drawing/2014/main" xmlns="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25" y="51477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50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969101"/>
            <a:ext cx="9637776" cy="921869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ציוני דרך בתכנית הגרעין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7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968024" y="1945267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he-IL" altLang="he-IL" sz="22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11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7</a:t>
            </a:fld>
            <a:endParaRPr lang="he-IL"/>
          </a:p>
        </p:txBody>
      </p:sp>
      <p:sp>
        <p:nvSpPr>
          <p:cNvPr id="15" name="חץ: ימינה 2">
            <a:extLst>
              <a:ext uri="{FF2B5EF4-FFF2-40B4-BE49-F238E27FC236}">
                <a16:creationId xmlns:a16="http://schemas.microsoft.com/office/drawing/2014/main" xmlns="" id="{1108F281-9DA4-401F-B475-5565CE1E08ED}"/>
              </a:ext>
            </a:extLst>
          </p:cNvPr>
          <p:cNvSpPr/>
          <p:nvPr/>
        </p:nvSpPr>
        <p:spPr>
          <a:xfrm>
            <a:off x="1037294" y="2630812"/>
            <a:ext cx="10186682" cy="122251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תיבת טקסט 27">
            <a:extLst>
              <a:ext uri="{FF2B5EF4-FFF2-40B4-BE49-F238E27FC236}">
                <a16:creationId xmlns:a16="http://schemas.microsoft.com/office/drawing/2014/main" xmlns="" id="{0A6DA076-0808-42C2-85BD-ED226752A578}"/>
              </a:ext>
            </a:extLst>
          </p:cNvPr>
          <p:cNvSpPr txBox="1"/>
          <p:nvPr/>
        </p:nvSpPr>
        <p:spPr>
          <a:xfrm>
            <a:off x="1253444" y="1931801"/>
            <a:ext cx="1234633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1">
            <a:spAutoFit/>
          </a:bodyPr>
          <a:lstStyle/>
          <a:p>
            <a:r>
              <a:rPr lang="he-IL" dirty="0"/>
              <a:t>שנות </a:t>
            </a:r>
            <a:r>
              <a:rPr lang="he-IL" dirty="0" smtClean="0"/>
              <a:t>ה- 50</a:t>
            </a:r>
            <a:endParaRPr lang="he-IL" dirty="0"/>
          </a:p>
        </p:txBody>
      </p:sp>
      <p:cxnSp>
        <p:nvCxnSpPr>
          <p:cNvPr id="17" name="מחבר: מרפקי 30">
            <a:extLst>
              <a:ext uri="{FF2B5EF4-FFF2-40B4-BE49-F238E27FC236}">
                <a16:creationId xmlns:a16="http://schemas.microsoft.com/office/drawing/2014/main" xmlns="" id="{C5AFAAAF-35F9-424A-9715-D44E121CE1E2}"/>
              </a:ext>
            </a:extLst>
          </p:cNvPr>
          <p:cNvCxnSpPr>
            <a:cxnSpLocks/>
          </p:cNvCxnSpPr>
          <p:nvPr/>
        </p:nvCxnSpPr>
        <p:spPr>
          <a:xfrm rot="16200000" flipH="1">
            <a:off x="900060" y="3248222"/>
            <a:ext cx="1996663" cy="171392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: מרפקי 34">
            <a:extLst>
              <a:ext uri="{FF2B5EF4-FFF2-40B4-BE49-F238E27FC236}">
                <a16:creationId xmlns:a16="http://schemas.microsoft.com/office/drawing/2014/main" xmlns="" id="{F51B922A-8A45-4A7F-9FD5-3F09CE234FF8}"/>
              </a:ext>
            </a:extLst>
          </p:cNvPr>
          <p:cNvCxnSpPr>
            <a:cxnSpLocks/>
          </p:cNvCxnSpPr>
          <p:nvPr/>
        </p:nvCxnSpPr>
        <p:spPr>
          <a:xfrm rot="16200000" flipH="1">
            <a:off x="4103665" y="3211092"/>
            <a:ext cx="1996663" cy="369688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תיבת טקסט 39">
            <a:extLst>
              <a:ext uri="{FF2B5EF4-FFF2-40B4-BE49-F238E27FC236}">
                <a16:creationId xmlns:a16="http://schemas.microsoft.com/office/drawing/2014/main" xmlns="" id="{72FC4C6C-3BE9-484F-9416-F39744930A70}"/>
              </a:ext>
            </a:extLst>
          </p:cNvPr>
          <p:cNvSpPr txBox="1"/>
          <p:nvPr/>
        </p:nvSpPr>
        <p:spPr>
          <a:xfrm>
            <a:off x="4417465" y="1918679"/>
            <a:ext cx="1234633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1">
            <a:spAutoFit/>
          </a:bodyPr>
          <a:lstStyle/>
          <a:p>
            <a:r>
              <a:rPr lang="he-IL" dirty="0"/>
              <a:t>שנות </a:t>
            </a:r>
            <a:r>
              <a:rPr lang="he-IL" dirty="0" smtClean="0"/>
              <a:t>ה- 70</a:t>
            </a:r>
            <a:endParaRPr lang="he-IL" dirty="0"/>
          </a:p>
        </p:txBody>
      </p:sp>
      <p:sp>
        <p:nvSpPr>
          <p:cNvPr id="20" name="תיבת טקסט 40">
            <a:extLst>
              <a:ext uri="{FF2B5EF4-FFF2-40B4-BE49-F238E27FC236}">
                <a16:creationId xmlns:a16="http://schemas.microsoft.com/office/drawing/2014/main" xmlns="" id="{B9B9E5D7-9672-456C-AB8E-DE6E9B3D4EED}"/>
              </a:ext>
            </a:extLst>
          </p:cNvPr>
          <p:cNvSpPr txBox="1"/>
          <p:nvPr/>
        </p:nvSpPr>
        <p:spPr>
          <a:xfrm>
            <a:off x="3960627" y="4530101"/>
            <a:ext cx="2079644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חששות </a:t>
            </a:r>
            <a:r>
              <a:rPr lang="he-IL" dirty="0" smtClean="0"/>
              <a:t>פרוליפרציה. </a:t>
            </a:r>
            <a:r>
              <a:rPr lang="he-IL" dirty="0">
                <a:hlinkClick r:id="rId2" action="ppaction://hlinksldjump"/>
              </a:rPr>
              <a:t>תוכנית אנרגיה גרעינית שאפתנית</a:t>
            </a:r>
            <a:endParaRPr lang="he-IL" dirty="0"/>
          </a:p>
        </p:txBody>
      </p:sp>
      <p:sp>
        <p:nvSpPr>
          <p:cNvPr id="21" name="תיבת טקסט 41">
            <a:extLst>
              <a:ext uri="{FF2B5EF4-FFF2-40B4-BE49-F238E27FC236}">
                <a16:creationId xmlns:a16="http://schemas.microsoft.com/office/drawing/2014/main" xmlns="" id="{4F2E504A-3475-4158-ADC4-49026D6C5ACC}"/>
              </a:ext>
            </a:extLst>
          </p:cNvPr>
          <p:cNvSpPr txBox="1"/>
          <p:nvPr/>
        </p:nvSpPr>
        <p:spPr>
          <a:xfrm>
            <a:off x="1131079" y="4394268"/>
            <a:ext cx="1197123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 smtClean="0">
                <a:hlinkClick r:id="rId3" action="ppaction://hlinksldjump"/>
              </a:rPr>
              <a:t>"אטומים </a:t>
            </a:r>
            <a:r>
              <a:rPr lang="he-IL" dirty="0" smtClean="0">
                <a:hlinkClick r:id="rId3" action="ppaction://hlinksldjump"/>
              </a:rPr>
              <a:t>למען </a:t>
            </a:r>
            <a:r>
              <a:rPr lang="he-IL" dirty="0" smtClean="0">
                <a:hlinkClick r:id="rId3" action="ppaction://hlinksldjump"/>
              </a:rPr>
              <a:t>שלום"</a:t>
            </a:r>
            <a:endParaRPr lang="he-IL" dirty="0"/>
          </a:p>
        </p:txBody>
      </p:sp>
      <p:sp>
        <p:nvSpPr>
          <p:cNvPr id="22" name="תיבת טקסט 43">
            <a:extLst>
              <a:ext uri="{FF2B5EF4-FFF2-40B4-BE49-F238E27FC236}">
                <a16:creationId xmlns:a16="http://schemas.microsoft.com/office/drawing/2014/main" xmlns="" id="{F184DF10-FC05-4C81-BBE9-5076EFD763A3}"/>
              </a:ext>
            </a:extLst>
          </p:cNvPr>
          <p:cNvSpPr txBox="1"/>
          <p:nvPr/>
        </p:nvSpPr>
        <p:spPr>
          <a:xfrm>
            <a:off x="8652808" y="1897885"/>
            <a:ext cx="1461053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שנות </a:t>
            </a:r>
            <a:r>
              <a:rPr lang="he-IL" dirty="0" smtClean="0"/>
              <a:t>ה- 80</a:t>
            </a:r>
            <a:endParaRPr lang="he-IL" dirty="0"/>
          </a:p>
          <a:p>
            <a:r>
              <a:rPr lang="he-IL" dirty="0"/>
              <a:t>ושנות </a:t>
            </a:r>
            <a:r>
              <a:rPr lang="he-IL" dirty="0" smtClean="0"/>
              <a:t>ה- 90</a:t>
            </a:r>
            <a:endParaRPr lang="he-IL" dirty="0"/>
          </a:p>
        </p:txBody>
      </p:sp>
      <p:sp>
        <p:nvSpPr>
          <p:cNvPr id="23" name="תיבת טקסט 46">
            <a:extLst>
              <a:ext uri="{FF2B5EF4-FFF2-40B4-BE49-F238E27FC236}">
                <a16:creationId xmlns:a16="http://schemas.microsoft.com/office/drawing/2014/main" xmlns="" id="{98625D9F-7581-47E1-B513-2C19D3E2278D}"/>
              </a:ext>
            </a:extLst>
          </p:cNvPr>
          <p:cNvSpPr txBox="1"/>
          <p:nvPr/>
        </p:nvSpPr>
        <p:spPr>
          <a:xfrm>
            <a:off x="6567503" y="1886022"/>
            <a:ext cx="1289913" cy="584775"/>
          </a:xfrm>
          <a:prstGeom prst="rect">
            <a:avLst/>
          </a:prstGeom>
          <a:noFill/>
          <a:ln w="79375">
            <a:solidFill>
              <a:srgbClr val="00B050">
                <a:alpha val="71000"/>
              </a:srgbClr>
            </a:solidFill>
          </a:ln>
        </p:spPr>
        <p:txBody>
          <a:bodyPr wrap="square" rtlCol="1">
            <a:spAutoFit/>
          </a:bodyPr>
          <a:lstStyle/>
          <a:p>
            <a:r>
              <a:rPr lang="he-IL" sz="3200" dirty="0"/>
              <a:t>1979</a:t>
            </a:r>
          </a:p>
        </p:txBody>
      </p:sp>
      <p:cxnSp>
        <p:nvCxnSpPr>
          <p:cNvPr id="24" name="מחבר: מרפקי 48">
            <a:extLst>
              <a:ext uri="{FF2B5EF4-FFF2-40B4-BE49-F238E27FC236}">
                <a16:creationId xmlns:a16="http://schemas.microsoft.com/office/drawing/2014/main" xmlns="" id="{6BC0229A-A6B7-4079-A434-BB7F8C32B181}"/>
              </a:ext>
            </a:extLst>
          </p:cNvPr>
          <p:cNvCxnSpPr>
            <a:cxnSpLocks/>
          </p:cNvCxnSpPr>
          <p:nvPr/>
        </p:nvCxnSpPr>
        <p:spPr>
          <a:xfrm rot="16200000" flipH="1">
            <a:off x="8457294" y="3377381"/>
            <a:ext cx="1820429" cy="273120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תיבת טקסט 50">
            <a:extLst>
              <a:ext uri="{FF2B5EF4-FFF2-40B4-BE49-F238E27FC236}">
                <a16:creationId xmlns:a16="http://schemas.microsoft.com/office/drawing/2014/main" xmlns="" id="{C0A3C8B0-325C-4490-8093-12C406FFBD60}"/>
              </a:ext>
            </a:extLst>
          </p:cNvPr>
          <p:cNvSpPr txBox="1"/>
          <p:nvPr/>
        </p:nvSpPr>
        <p:spPr>
          <a:xfrm>
            <a:off x="8310533" y="4562606"/>
            <a:ext cx="2657664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עיסוק במעגל הדלק</a:t>
            </a:r>
          </a:p>
          <a:p>
            <a:r>
              <a:rPr lang="he-IL" dirty="0"/>
              <a:t>חששות </a:t>
            </a:r>
            <a:r>
              <a:rPr lang="he-IL" dirty="0" smtClean="0"/>
              <a:t>פרוליפרציה</a:t>
            </a:r>
            <a:endParaRPr lang="he-IL" dirty="0"/>
          </a:p>
          <a:p>
            <a:r>
              <a:rPr lang="he-IL" dirty="0"/>
              <a:t>החל מאמצע שנות </a:t>
            </a:r>
            <a:r>
              <a:rPr lang="he-IL" dirty="0" smtClean="0"/>
              <a:t>ה- 90</a:t>
            </a:r>
            <a:endParaRPr lang="he-IL" dirty="0"/>
          </a:p>
        </p:txBody>
      </p:sp>
      <p:cxnSp>
        <p:nvCxnSpPr>
          <p:cNvPr id="26" name="מחבר: מרפקי 33">
            <a:extLst>
              <a:ext uri="{FF2B5EF4-FFF2-40B4-BE49-F238E27FC236}">
                <a16:creationId xmlns:a16="http://schemas.microsoft.com/office/drawing/2014/main" xmlns="" id="{D837A3A4-34C7-4B93-8512-B0D4E3289756}"/>
              </a:ext>
            </a:extLst>
          </p:cNvPr>
          <p:cNvCxnSpPr>
            <a:cxnSpLocks/>
          </p:cNvCxnSpPr>
          <p:nvPr/>
        </p:nvCxnSpPr>
        <p:spPr>
          <a:xfrm rot="16200000" flipH="1">
            <a:off x="6266244" y="3244145"/>
            <a:ext cx="1996663" cy="369688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תיבת טקסט 35">
            <a:extLst>
              <a:ext uri="{FF2B5EF4-FFF2-40B4-BE49-F238E27FC236}">
                <a16:creationId xmlns:a16="http://schemas.microsoft.com/office/drawing/2014/main" xmlns="" id="{990B4570-3BFE-4013-B252-1BE83CA66CBD}"/>
              </a:ext>
            </a:extLst>
          </p:cNvPr>
          <p:cNvSpPr txBox="1"/>
          <p:nvPr/>
        </p:nvSpPr>
        <p:spPr>
          <a:xfrm>
            <a:off x="6263424" y="4541605"/>
            <a:ext cx="1775405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ביטול </a:t>
            </a:r>
            <a:r>
              <a:rPr lang="he-IL" b="1" dirty="0"/>
              <a:t>לכאורה</a:t>
            </a:r>
            <a:r>
              <a:rPr lang="he-IL" dirty="0"/>
              <a:t> של</a:t>
            </a:r>
          </a:p>
          <a:p>
            <a:r>
              <a:rPr lang="he-IL" dirty="0" err="1"/>
              <a:t>תוכנית</a:t>
            </a:r>
            <a:r>
              <a:rPr lang="he-IL" dirty="0"/>
              <a:t> </a:t>
            </a:r>
            <a:r>
              <a:rPr lang="he-IL" dirty="0" smtClean="0"/>
              <a:t>הגרעין עקב ההפיכה</a:t>
            </a:r>
            <a:endParaRPr lang="he-IL" dirty="0"/>
          </a:p>
          <a:p>
            <a:endParaRPr lang="he-IL" dirty="0"/>
          </a:p>
        </p:txBody>
      </p:sp>
      <p:sp>
        <p:nvSpPr>
          <p:cNvPr id="28" name="תיבת טקסט 46">
            <a:extLst>
              <a:ext uri="{FF2B5EF4-FFF2-40B4-BE49-F238E27FC236}">
                <a16:creationId xmlns:a16="http://schemas.microsoft.com/office/drawing/2014/main" xmlns="" id="{98625D9F-7581-47E1-B513-2C19D3E2278D}"/>
              </a:ext>
            </a:extLst>
          </p:cNvPr>
          <p:cNvSpPr txBox="1"/>
          <p:nvPr/>
        </p:nvSpPr>
        <p:spPr>
          <a:xfrm>
            <a:off x="2727449" y="1961148"/>
            <a:ext cx="1289913" cy="584775"/>
          </a:xfrm>
          <a:prstGeom prst="rect">
            <a:avLst/>
          </a:prstGeom>
          <a:noFill/>
          <a:ln w="79375">
            <a:solidFill>
              <a:srgbClr val="00B050">
                <a:alpha val="71000"/>
              </a:srgbClr>
            </a:solidFill>
          </a:ln>
        </p:spPr>
        <p:txBody>
          <a:bodyPr wrap="square" rtlCol="1">
            <a:spAutoFit/>
          </a:bodyPr>
          <a:lstStyle/>
          <a:p>
            <a:r>
              <a:rPr lang="he-IL" sz="3200" dirty="0" smtClean="0"/>
              <a:t>1968</a:t>
            </a:r>
            <a:endParaRPr lang="he-IL" sz="3200" dirty="0"/>
          </a:p>
        </p:txBody>
      </p:sp>
      <p:cxnSp>
        <p:nvCxnSpPr>
          <p:cNvPr id="29" name="מחבר: מרפקי 33">
            <a:extLst>
              <a:ext uri="{FF2B5EF4-FFF2-40B4-BE49-F238E27FC236}">
                <a16:creationId xmlns:a16="http://schemas.microsoft.com/office/drawing/2014/main" xmlns="" id="{D837A3A4-34C7-4B93-8512-B0D4E3289756}"/>
              </a:ext>
            </a:extLst>
          </p:cNvPr>
          <p:cNvCxnSpPr>
            <a:cxnSpLocks/>
          </p:cNvCxnSpPr>
          <p:nvPr/>
        </p:nvCxnSpPr>
        <p:spPr>
          <a:xfrm rot="16200000" flipH="1">
            <a:off x="2426190" y="3319271"/>
            <a:ext cx="1996663" cy="369688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תיבת טקסט 35">
            <a:extLst>
              <a:ext uri="{FF2B5EF4-FFF2-40B4-BE49-F238E27FC236}">
                <a16:creationId xmlns:a16="http://schemas.microsoft.com/office/drawing/2014/main" xmlns="" id="{990B4570-3BFE-4013-B252-1BE83CA66CBD}"/>
              </a:ext>
            </a:extLst>
          </p:cNvPr>
          <p:cNvSpPr txBox="1"/>
          <p:nvPr/>
        </p:nvSpPr>
        <p:spPr>
          <a:xfrm>
            <a:off x="2487765" y="4539457"/>
            <a:ext cx="1332855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 smtClean="0"/>
              <a:t>חתימה על ה- </a:t>
            </a:r>
            <a:r>
              <a:rPr lang="en-US" dirty="0" smtClean="0">
                <a:hlinkClick r:id="rId4" action="ppaction://hlinksldjump"/>
              </a:rPr>
              <a:t>NPT</a:t>
            </a:r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8468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09" y="1046375"/>
            <a:ext cx="10503876" cy="921869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  <a:t> 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8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968024" y="1945267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he-IL" altLang="he-IL" sz="2200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8" name="מבל חדש.jpg" descr="מבל חדש">
            <a:extLst>
              <a:ext uri="{FF2B5EF4-FFF2-40B4-BE49-F238E27FC236}">
                <a16:creationId xmlns:a16="http://schemas.microsoft.com/office/drawing/2014/main" xmlns="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25" y="51477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122" name="Picture 2" descr="https://upload.wikimedia.org/wikipedia/en/8/8b/Shah_of_Iran_building_two_nuclear_pla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061" y="960109"/>
            <a:ext cx="3411416" cy="476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72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46375"/>
            <a:ext cx="9637776" cy="921869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שנות ה 70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9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1041305" y="1702897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איראן תכננה להקים 10-20 כורים גרעיניים ולייצא יותר מ 20,00 </a:t>
            </a:r>
            <a:r>
              <a:rPr lang="he-IL" altLang="he-IL" sz="22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מגהוואט</a:t>
            </a: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מאנרגיה גרעינית עד </a:t>
            </a: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1994 (ברקע – משבר נפט עולמי)</a:t>
            </a:r>
            <a:endParaRPr lang="he-IL" altLang="he-IL" sz="22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תכניות להקמת מתקני מעגל דלק (העשרת אורניום, הפרדת פלוטוניום)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תחילת ההקמה של הכור הגרעיני </a:t>
            </a:r>
            <a:r>
              <a:rPr lang="he-IL" altLang="he-IL" sz="22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בבושהר</a:t>
            </a:r>
            <a:endParaRPr lang="he-IL" altLang="he-IL" sz="22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הנימוק הרשמי: הגברת ההישענות על אנרגיה גרעינית לטובת "שחרור" משאבי אנרגיה לייצוא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200" dirty="0" smtClean="0">
                <a:solidFill>
                  <a:srgbClr val="FF000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1979 – ביטול לכאורה של תכנית הגרעין, לנוכח חשד לפיתוח נשק גרעיני ע"י עיראק</a:t>
            </a:r>
            <a:endParaRPr lang="he-IL" altLang="he-IL" sz="2200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8" name="מבל חדש.jpg" descr="מבל חדש">
            <a:extLst>
              <a:ext uri="{FF2B5EF4-FFF2-40B4-BE49-F238E27FC236}">
                <a16:creationId xmlns:a16="http://schemas.microsoft.com/office/drawing/2014/main" xmlns="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25" y="51477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13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14506</TotalTime>
  <Words>1278</Words>
  <Application>Microsoft Office PowerPoint</Application>
  <PresentationFormat>מותאם אישית</PresentationFormat>
  <Paragraphs>190</Paragraphs>
  <Slides>20</Slides>
  <Notes>6</Notes>
  <HiddenSlides>6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21" baseType="lpstr">
      <vt:lpstr>ערכת נושא Office</vt:lpstr>
      <vt:lpstr>מצגת של PowerPoint</vt:lpstr>
      <vt:lpstr> </vt:lpstr>
      <vt:lpstr>האימפריה הפרסית</vt:lpstr>
      <vt:lpstr>מפת איראן</vt:lpstr>
      <vt:lpstr> </vt:lpstr>
      <vt:lpstr>המוטיבציות האיראניות לתכנית הגרעין</vt:lpstr>
      <vt:lpstr>ציוני דרך בתכנית הגרעין</vt:lpstr>
      <vt:lpstr> </vt:lpstr>
      <vt:lpstr>שנות ה 70</vt:lpstr>
      <vt:lpstr>NPT – האמנה למניעת הפצה של נשק גרעיני</vt:lpstr>
      <vt:lpstr>NPT – האמנה למניעת הפצה של נשק גרעיני</vt:lpstr>
      <vt:lpstr>ציוני דרך בתכנית הגרעין</vt:lpstr>
      <vt:lpstr> </vt:lpstr>
      <vt:lpstr>אמירות מרכזיות בהערכת המודיעין</vt:lpstr>
      <vt:lpstr>ציוני דרך בתכנית הגרעין</vt:lpstr>
      <vt:lpstr>ציוני דרך בתכנית הגרעין</vt:lpstr>
      <vt:lpstr>סטטוס התכנית ערב ההסכם</vt:lpstr>
      <vt:lpstr>הסכם הגרעין JCPOA</vt:lpstr>
      <vt:lpstr>השפעות גיאופוליטיות של ההסכם</vt:lpstr>
      <vt:lpstr>לאן פני איראן?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u23920</dc:creator>
  <cp:lastModifiedBy>Int</cp:lastModifiedBy>
  <cp:revision>640</cp:revision>
  <cp:lastPrinted>2020-09-01T08:18:40Z</cp:lastPrinted>
  <dcterms:created xsi:type="dcterms:W3CDTF">2017-08-17T05:53:13Z</dcterms:created>
  <dcterms:modified xsi:type="dcterms:W3CDTF">2020-09-20T12:16:16Z</dcterms:modified>
</cp:coreProperties>
</file>