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27" r:id="rId2"/>
    <p:sldId id="391" r:id="rId3"/>
    <p:sldId id="402" r:id="rId4"/>
    <p:sldId id="398" r:id="rId5"/>
    <p:sldId id="405" r:id="rId6"/>
    <p:sldId id="399" r:id="rId7"/>
    <p:sldId id="400" r:id="rId8"/>
    <p:sldId id="403" r:id="rId9"/>
    <p:sldId id="404" r:id="rId10"/>
    <p:sldId id="406" r:id="rId11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001"/>
    <a:srgbClr val="4E514A"/>
    <a:srgbClr val="0D0A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כ"ד/אלול/תש"פ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כ"ד/אלול/תש"פ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13 ספטמבר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3153313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6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תכנית הגרעין של איראן מנקודת מבט </a:t>
            </a:r>
            <a:r>
              <a:rPr lang="he-IL" sz="6000" b="1" cap="none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גיאו</a:t>
            </a:r>
            <a:r>
              <a:rPr lang="he-IL" sz="6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-אסטרטגית</a:t>
            </a:r>
            <a:endParaRPr lang="he-IL" sz="6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לאן פני איראן?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968024" y="1945267"/>
            <a:ext cx="10204575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הסכם חדש?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8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25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363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44343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מפת איראן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060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המוטיבציות האיראניות לתכנית הגרעין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968024" y="1945267"/>
            <a:ext cx="10204575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קורבן לשימוש בנשק כימי – מלחמת איראן-עיראק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אכזבה מבנות ברית היסטוריות – הישענות על הגנה עצמאית (מעגל דלק שלם)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תפיסת איום על המשטר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מהמהפיכה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(בעיקר ארה"ב – תמיכה בסונים)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מוקפת מדינות גרעיניות (א-סימטריה מובנית)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נוכחות אמריקאית במפרץ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סנקציות כלכליות משתקות</a:t>
            </a: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8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25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450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69101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ציוני דרך בתכנית הגרעין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968024" y="1945267"/>
            <a:ext cx="10204575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1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defPPr>
              <a:defRPr lang="he-IL"/>
            </a:defPPr>
            <a:lvl1pPr marL="0" algn="l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5" name="חץ: ימינה 2">
            <a:extLst>
              <a:ext uri="{FF2B5EF4-FFF2-40B4-BE49-F238E27FC236}">
                <a16:creationId xmlns:a16="http://schemas.microsoft.com/office/drawing/2014/main" id="{1108F281-9DA4-401F-B475-5565CE1E08ED}"/>
              </a:ext>
            </a:extLst>
          </p:cNvPr>
          <p:cNvSpPr/>
          <p:nvPr/>
        </p:nvSpPr>
        <p:spPr>
          <a:xfrm>
            <a:off x="1037294" y="2630812"/>
            <a:ext cx="10186682" cy="1222513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תיבת טקסט 27">
            <a:extLst>
              <a:ext uri="{FF2B5EF4-FFF2-40B4-BE49-F238E27FC236}">
                <a16:creationId xmlns:a16="http://schemas.microsoft.com/office/drawing/2014/main" id="{0A6DA076-0808-42C2-85BD-ED226752A578}"/>
              </a:ext>
            </a:extLst>
          </p:cNvPr>
          <p:cNvSpPr txBox="1"/>
          <p:nvPr/>
        </p:nvSpPr>
        <p:spPr>
          <a:xfrm>
            <a:off x="1253444" y="1931801"/>
            <a:ext cx="1234633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1">
            <a:spAutoFit/>
          </a:bodyPr>
          <a:lstStyle/>
          <a:p>
            <a:r>
              <a:rPr lang="he-IL" dirty="0"/>
              <a:t>שנות </a:t>
            </a:r>
            <a:r>
              <a:rPr lang="he-IL" dirty="0" smtClean="0"/>
              <a:t>ה- 50</a:t>
            </a:r>
            <a:endParaRPr lang="he-IL" dirty="0"/>
          </a:p>
        </p:txBody>
      </p:sp>
      <p:cxnSp>
        <p:nvCxnSpPr>
          <p:cNvPr id="17" name="מחבר: מרפקי 30">
            <a:extLst>
              <a:ext uri="{FF2B5EF4-FFF2-40B4-BE49-F238E27FC236}">
                <a16:creationId xmlns:a16="http://schemas.microsoft.com/office/drawing/2014/main" id="{C5AFAAAF-35F9-424A-9715-D44E121CE1E2}"/>
              </a:ext>
            </a:extLst>
          </p:cNvPr>
          <p:cNvCxnSpPr>
            <a:cxnSpLocks/>
          </p:cNvCxnSpPr>
          <p:nvPr/>
        </p:nvCxnSpPr>
        <p:spPr>
          <a:xfrm rot="16200000" flipH="1">
            <a:off x="900060" y="3248222"/>
            <a:ext cx="1996663" cy="171392"/>
          </a:xfrm>
          <a:prstGeom prst="bentConnector3">
            <a:avLst/>
          </a:prstGeom>
          <a:ln w="79375" cap="flat">
            <a:solidFill>
              <a:schemeClr val="tx1">
                <a:lumMod val="65000"/>
                <a:lumOff val="35000"/>
                <a:alpha val="64000"/>
              </a:schemeClr>
            </a:solidFill>
            <a:bevel/>
            <a:headEnd type="triangle"/>
            <a:tailEnd type="triangle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: מרפקי 34">
            <a:extLst>
              <a:ext uri="{FF2B5EF4-FFF2-40B4-BE49-F238E27FC236}">
                <a16:creationId xmlns:a16="http://schemas.microsoft.com/office/drawing/2014/main" id="{F51B922A-8A45-4A7F-9FD5-3F09CE234FF8}"/>
              </a:ext>
            </a:extLst>
          </p:cNvPr>
          <p:cNvCxnSpPr>
            <a:cxnSpLocks/>
          </p:cNvCxnSpPr>
          <p:nvPr/>
        </p:nvCxnSpPr>
        <p:spPr>
          <a:xfrm rot="16200000" flipH="1">
            <a:off x="4103665" y="3211092"/>
            <a:ext cx="1996663" cy="369688"/>
          </a:xfrm>
          <a:prstGeom prst="bentConnector3">
            <a:avLst/>
          </a:prstGeom>
          <a:ln w="79375" cap="flat">
            <a:solidFill>
              <a:schemeClr val="tx1">
                <a:lumMod val="65000"/>
                <a:lumOff val="35000"/>
                <a:alpha val="64000"/>
              </a:schemeClr>
            </a:solidFill>
            <a:bevel/>
            <a:headEnd type="triangle"/>
            <a:tailEnd type="triangle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תיבת טקסט 39">
            <a:extLst>
              <a:ext uri="{FF2B5EF4-FFF2-40B4-BE49-F238E27FC236}">
                <a16:creationId xmlns:a16="http://schemas.microsoft.com/office/drawing/2014/main" id="{72FC4C6C-3BE9-484F-9416-F39744930A70}"/>
              </a:ext>
            </a:extLst>
          </p:cNvPr>
          <p:cNvSpPr txBox="1"/>
          <p:nvPr/>
        </p:nvSpPr>
        <p:spPr>
          <a:xfrm>
            <a:off x="4417465" y="1918679"/>
            <a:ext cx="1234633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1">
            <a:spAutoFit/>
          </a:bodyPr>
          <a:lstStyle/>
          <a:p>
            <a:r>
              <a:rPr lang="he-IL" dirty="0"/>
              <a:t>שנות </a:t>
            </a:r>
            <a:r>
              <a:rPr lang="he-IL" dirty="0" smtClean="0"/>
              <a:t>ה- 70</a:t>
            </a:r>
            <a:endParaRPr lang="he-IL" dirty="0"/>
          </a:p>
        </p:txBody>
      </p:sp>
      <p:sp>
        <p:nvSpPr>
          <p:cNvPr id="20" name="תיבת טקסט 40">
            <a:extLst>
              <a:ext uri="{FF2B5EF4-FFF2-40B4-BE49-F238E27FC236}">
                <a16:creationId xmlns:a16="http://schemas.microsoft.com/office/drawing/2014/main" id="{B9B9E5D7-9672-456C-AB8E-DE6E9B3D4EED}"/>
              </a:ext>
            </a:extLst>
          </p:cNvPr>
          <p:cNvSpPr txBox="1"/>
          <p:nvPr/>
        </p:nvSpPr>
        <p:spPr>
          <a:xfrm>
            <a:off x="3960627" y="4530101"/>
            <a:ext cx="207964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חששות </a:t>
            </a:r>
            <a:r>
              <a:rPr lang="he-IL" dirty="0" smtClean="0"/>
              <a:t>פרוליפרציה. </a:t>
            </a:r>
            <a:r>
              <a:rPr lang="he-IL" dirty="0">
                <a:hlinkClick r:id="rId2" action="ppaction://hlinksldjump"/>
              </a:rPr>
              <a:t>תוכנית אנרגיה גרעינית שאפתנית</a:t>
            </a:r>
            <a:endParaRPr lang="he-IL" dirty="0"/>
          </a:p>
        </p:txBody>
      </p:sp>
      <p:sp>
        <p:nvSpPr>
          <p:cNvPr id="21" name="תיבת טקסט 41">
            <a:extLst>
              <a:ext uri="{FF2B5EF4-FFF2-40B4-BE49-F238E27FC236}">
                <a16:creationId xmlns:a16="http://schemas.microsoft.com/office/drawing/2014/main" id="{4F2E504A-3475-4158-ADC4-49026D6C5ACC}"/>
              </a:ext>
            </a:extLst>
          </p:cNvPr>
          <p:cNvSpPr txBox="1"/>
          <p:nvPr/>
        </p:nvSpPr>
        <p:spPr>
          <a:xfrm>
            <a:off x="1383731" y="4543123"/>
            <a:ext cx="850686" cy="3693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התחלה</a:t>
            </a:r>
          </a:p>
        </p:txBody>
      </p:sp>
      <p:sp>
        <p:nvSpPr>
          <p:cNvPr id="22" name="תיבת טקסט 43">
            <a:extLst>
              <a:ext uri="{FF2B5EF4-FFF2-40B4-BE49-F238E27FC236}">
                <a16:creationId xmlns:a16="http://schemas.microsoft.com/office/drawing/2014/main" id="{F184DF10-FC05-4C81-BBE9-5076EFD763A3}"/>
              </a:ext>
            </a:extLst>
          </p:cNvPr>
          <p:cNvSpPr txBox="1"/>
          <p:nvPr/>
        </p:nvSpPr>
        <p:spPr>
          <a:xfrm>
            <a:off x="8652808" y="1897885"/>
            <a:ext cx="1461053" cy="646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שנות </a:t>
            </a:r>
            <a:r>
              <a:rPr lang="he-IL" dirty="0" smtClean="0"/>
              <a:t>ה- 80</a:t>
            </a:r>
            <a:endParaRPr lang="he-IL" dirty="0"/>
          </a:p>
          <a:p>
            <a:r>
              <a:rPr lang="he-IL" dirty="0"/>
              <a:t>ושנות </a:t>
            </a:r>
            <a:r>
              <a:rPr lang="he-IL" dirty="0" smtClean="0"/>
              <a:t>ה- 90</a:t>
            </a:r>
            <a:endParaRPr lang="he-IL" dirty="0"/>
          </a:p>
        </p:txBody>
      </p:sp>
      <p:sp>
        <p:nvSpPr>
          <p:cNvPr id="23" name="תיבת טקסט 46">
            <a:extLst>
              <a:ext uri="{FF2B5EF4-FFF2-40B4-BE49-F238E27FC236}">
                <a16:creationId xmlns:a16="http://schemas.microsoft.com/office/drawing/2014/main" id="{98625D9F-7581-47E1-B513-2C19D3E2278D}"/>
              </a:ext>
            </a:extLst>
          </p:cNvPr>
          <p:cNvSpPr txBox="1"/>
          <p:nvPr/>
        </p:nvSpPr>
        <p:spPr>
          <a:xfrm>
            <a:off x="6567503" y="1886022"/>
            <a:ext cx="1289913" cy="584775"/>
          </a:xfrm>
          <a:prstGeom prst="rect">
            <a:avLst/>
          </a:prstGeom>
          <a:noFill/>
          <a:ln w="79375">
            <a:solidFill>
              <a:srgbClr val="00B050">
                <a:alpha val="71000"/>
              </a:srgbClr>
            </a:solidFill>
          </a:ln>
        </p:spPr>
        <p:txBody>
          <a:bodyPr wrap="square" rtlCol="1">
            <a:spAutoFit/>
          </a:bodyPr>
          <a:lstStyle/>
          <a:p>
            <a:r>
              <a:rPr lang="he-IL" sz="3200" dirty="0"/>
              <a:t>1979</a:t>
            </a:r>
          </a:p>
        </p:txBody>
      </p:sp>
      <p:cxnSp>
        <p:nvCxnSpPr>
          <p:cNvPr id="24" name="מחבר: מרפקי 48">
            <a:extLst>
              <a:ext uri="{FF2B5EF4-FFF2-40B4-BE49-F238E27FC236}">
                <a16:creationId xmlns:a16="http://schemas.microsoft.com/office/drawing/2014/main" id="{6BC0229A-A6B7-4079-A434-BB7F8C32B181}"/>
              </a:ext>
            </a:extLst>
          </p:cNvPr>
          <p:cNvCxnSpPr>
            <a:cxnSpLocks/>
          </p:cNvCxnSpPr>
          <p:nvPr/>
        </p:nvCxnSpPr>
        <p:spPr>
          <a:xfrm rot="16200000" flipH="1">
            <a:off x="8457294" y="3377381"/>
            <a:ext cx="1820429" cy="273120"/>
          </a:xfrm>
          <a:prstGeom prst="bentConnector3">
            <a:avLst/>
          </a:prstGeom>
          <a:ln w="79375" cap="flat">
            <a:solidFill>
              <a:schemeClr val="tx1">
                <a:lumMod val="65000"/>
                <a:lumOff val="35000"/>
                <a:alpha val="64000"/>
              </a:schemeClr>
            </a:solidFill>
            <a:bevel/>
            <a:headEnd type="triangle"/>
            <a:tailEnd type="triangle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תיבת טקסט 50">
            <a:extLst>
              <a:ext uri="{FF2B5EF4-FFF2-40B4-BE49-F238E27FC236}">
                <a16:creationId xmlns:a16="http://schemas.microsoft.com/office/drawing/2014/main" id="{C0A3C8B0-325C-4490-8093-12C406FFBD60}"/>
              </a:ext>
            </a:extLst>
          </p:cNvPr>
          <p:cNvSpPr txBox="1"/>
          <p:nvPr/>
        </p:nvSpPr>
        <p:spPr>
          <a:xfrm>
            <a:off x="8310533" y="4562606"/>
            <a:ext cx="265766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עיסוק במעגל הדלק</a:t>
            </a:r>
          </a:p>
          <a:p>
            <a:r>
              <a:rPr lang="he-IL" dirty="0"/>
              <a:t>חששות </a:t>
            </a:r>
            <a:r>
              <a:rPr lang="he-IL" dirty="0" smtClean="0"/>
              <a:t>פרוליפרציה</a:t>
            </a:r>
            <a:endParaRPr lang="he-IL" dirty="0"/>
          </a:p>
          <a:p>
            <a:r>
              <a:rPr lang="he-IL" dirty="0"/>
              <a:t>החל מאמצע שנות </a:t>
            </a:r>
            <a:r>
              <a:rPr lang="he-IL" dirty="0" smtClean="0"/>
              <a:t>ה- 90</a:t>
            </a:r>
            <a:endParaRPr lang="he-IL" dirty="0"/>
          </a:p>
        </p:txBody>
      </p:sp>
      <p:cxnSp>
        <p:nvCxnSpPr>
          <p:cNvPr id="26" name="מחבר: מרפקי 33">
            <a:extLst>
              <a:ext uri="{FF2B5EF4-FFF2-40B4-BE49-F238E27FC236}">
                <a16:creationId xmlns:a16="http://schemas.microsoft.com/office/drawing/2014/main" id="{D837A3A4-34C7-4B93-8512-B0D4E3289756}"/>
              </a:ext>
            </a:extLst>
          </p:cNvPr>
          <p:cNvCxnSpPr>
            <a:cxnSpLocks/>
          </p:cNvCxnSpPr>
          <p:nvPr/>
        </p:nvCxnSpPr>
        <p:spPr>
          <a:xfrm rot="16200000" flipH="1">
            <a:off x="6266244" y="3244145"/>
            <a:ext cx="1996663" cy="369688"/>
          </a:xfrm>
          <a:prstGeom prst="bentConnector3">
            <a:avLst/>
          </a:prstGeom>
          <a:ln w="79375" cap="flat">
            <a:solidFill>
              <a:schemeClr val="tx1">
                <a:lumMod val="65000"/>
                <a:lumOff val="35000"/>
                <a:alpha val="64000"/>
              </a:schemeClr>
            </a:solidFill>
            <a:bevel/>
            <a:headEnd type="triangle"/>
            <a:tailEnd type="triangle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תיבת טקסט 35">
            <a:extLst>
              <a:ext uri="{FF2B5EF4-FFF2-40B4-BE49-F238E27FC236}">
                <a16:creationId xmlns:a16="http://schemas.microsoft.com/office/drawing/2014/main" id="{990B4570-3BFE-4013-B252-1BE83CA66CBD}"/>
              </a:ext>
            </a:extLst>
          </p:cNvPr>
          <p:cNvSpPr txBox="1"/>
          <p:nvPr/>
        </p:nvSpPr>
        <p:spPr>
          <a:xfrm>
            <a:off x="6263424" y="4541605"/>
            <a:ext cx="1775405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ביטול </a:t>
            </a:r>
            <a:r>
              <a:rPr lang="he-IL" b="1" dirty="0"/>
              <a:t>לכאורה</a:t>
            </a:r>
            <a:r>
              <a:rPr lang="he-IL" dirty="0"/>
              <a:t> של</a:t>
            </a:r>
          </a:p>
          <a:p>
            <a:r>
              <a:rPr lang="he-IL" dirty="0" err="1"/>
              <a:t>תוכנית</a:t>
            </a:r>
            <a:r>
              <a:rPr lang="he-IL" dirty="0"/>
              <a:t> </a:t>
            </a:r>
            <a:r>
              <a:rPr lang="he-IL" dirty="0" smtClean="0"/>
              <a:t>הגרעין עקב ההפיכה</a:t>
            </a:r>
            <a:endParaRPr lang="he-IL" dirty="0"/>
          </a:p>
          <a:p>
            <a:endParaRPr lang="he-IL" dirty="0"/>
          </a:p>
        </p:txBody>
      </p:sp>
      <p:sp>
        <p:nvSpPr>
          <p:cNvPr id="28" name="תיבת טקסט 46">
            <a:extLst>
              <a:ext uri="{FF2B5EF4-FFF2-40B4-BE49-F238E27FC236}">
                <a16:creationId xmlns:a16="http://schemas.microsoft.com/office/drawing/2014/main" id="{98625D9F-7581-47E1-B513-2C19D3E2278D}"/>
              </a:ext>
            </a:extLst>
          </p:cNvPr>
          <p:cNvSpPr txBox="1"/>
          <p:nvPr/>
        </p:nvSpPr>
        <p:spPr>
          <a:xfrm>
            <a:off x="2727449" y="1961148"/>
            <a:ext cx="1289913" cy="584775"/>
          </a:xfrm>
          <a:prstGeom prst="rect">
            <a:avLst/>
          </a:prstGeom>
          <a:noFill/>
          <a:ln w="79375">
            <a:solidFill>
              <a:srgbClr val="00B050">
                <a:alpha val="71000"/>
              </a:srgbClr>
            </a:solidFill>
          </a:ln>
        </p:spPr>
        <p:txBody>
          <a:bodyPr wrap="square" rtlCol="1">
            <a:spAutoFit/>
          </a:bodyPr>
          <a:lstStyle/>
          <a:p>
            <a:r>
              <a:rPr lang="he-IL" sz="3200" dirty="0" smtClean="0"/>
              <a:t>1968</a:t>
            </a:r>
            <a:endParaRPr lang="he-IL" sz="3200" dirty="0"/>
          </a:p>
        </p:txBody>
      </p:sp>
      <p:cxnSp>
        <p:nvCxnSpPr>
          <p:cNvPr id="29" name="מחבר: מרפקי 33">
            <a:extLst>
              <a:ext uri="{FF2B5EF4-FFF2-40B4-BE49-F238E27FC236}">
                <a16:creationId xmlns:a16="http://schemas.microsoft.com/office/drawing/2014/main" id="{D837A3A4-34C7-4B93-8512-B0D4E3289756}"/>
              </a:ext>
            </a:extLst>
          </p:cNvPr>
          <p:cNvCxnSpPr>
            <a:cxnSpLocks/>
          </p:cNvCxnSpPr>
          <p:nvPr/>
        </p:nvCxnSpPr>
        <p:spPr>
          <a:xfrm rot="16200000" flipH="1">
            <a:off x="2426190" y="3319271"/>
            <a:ext cx="1996663" cy="369688"/>
          </a:xfrm>
          <a:prstGeom prst="bentConnector3">
            <a:avLst/>
          </a:prstGeom>
          <a:ln w="79375" cap="flat">
            <a:solidFill>
              <a:schemeClr val="tx1">
                <a:lumMod val="65000"/>
                <a:lumOff val="35000"/>
                <a:alpha val="64000"/>
              </a:schemeClr>
            </a:solidFill>
            <a:bevel/>
            <a:headEnd type="triangle"/>
            <a:tailEnd type="triangle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תיבת טקסט 35">
            <a:extLst>
              <a:ext uri="{FF2B5EF4-FFF2-40B4-BE49-F238E27FC236}">
                <a16:creationId xmlns:a16="http://schemas.microsoft.com/office/drawing/2014/main" id="{990B4570-3BFE-4013-B252-1BE83CA66CBD}"/>
              </a:ext>
            </a:extLst>
          </p:cNvPr>
          <p:cNvSpPr txBox="1"/>
          <p:nvPr/>
        </p:nvSpPr>
        <p:spPr>
          <a:xfrm>
            <a:off x="2487765" y="4539457"/>
            <a:ext cx="1332855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 smtClean="0"/>
              <a:t>חתימה על ה- </a:t>
            </a:r>
            <a:r>
              <a:rPr lang="en-US" dirty="0" smtClean="0"/>
              <a:t>NPT</a:t>
            </a:r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8468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שנות ה 70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968024" y="1945267"/>
            <a:ext cx="10204575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איראן תכננה להקים 10-20 כורים גרעיניים ולייצא יותר מ 20,00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מגהוואט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מאנרגיה גרעינית עד 1994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תכניות להקמת מתקני מעגל דלק (העשרת אורניום, הפרדת פלוטוניום)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תחילת ההקמה של הכור הגרעיני </a:t>
            </a:r>
            <a:r>
              <a:rPr lang="he-IL" altLang="he-IL" sz="2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בבושהר</a:t>
            </a:r>
            <a:endParaRPr lang="he-IL" altLang="he-IL" sz="2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הנימוק הרשמי: הגברת ההישענות על אנרגיה גרעינית לטובת "שחרור" משאבי אנרגיה לייצוא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200" dirty="0" smtClean="0">
                <a:solidFill>
                  <a:srgbClr val="FF000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1979 – ביטול לכאורה של תכנית הגרעין, לנוכח חשד לפיתוח נשק גרעיני ע"י עיראק</a:t>
            </a:r>
            <a:endParaRPr lang="he-IL" altLang="he-IL" sz="2200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8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25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3132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ציוני דרך בתכנית הגרעין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968024" y="1945267"/>
            <a:ext cx="10204575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9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defPPr>
              <a:defRPr lang="he-IL"/>
            </a:defPPr>
            <a:lvl1pPr marL="0" algn="l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1" name="חץ: ימינה 2">
            <a:extLst>
              <a:ext uri="{FF2B5EF4-FFF2-40B4-BE49-F238E27FC236}">
                <a16:creationId xmlns:a16="http://schemas.microsoft.com/office/drawing/2014/main" id="{1108F281-9DA4-401F-B475-5565CE1E08ED}"/>
              </a:ext>
            </a:extLst>
          </p:cNvPr>
          <p:cNvSpPr/>
          <p:nvPr/>
        </p:nvSpPr>
        <p:spPr>
          <a:xfrm>
            <a:off x="1037294" y="2630812"/>
            <a:ext cx="10186682" cy="1222513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5" name="מחבר: מרפקי 20">
            <a:extLst>
              <a:ext uri="{FF2B5EF4-FFF2-40B4-BE49-F238E27FC236}">
                <a16:creationId xmlns:a16="http://schemas.microsoft.com/office/drawing/2014/main" id="{203C1E4D-5277-4AE3-BC3B-CEF57504794D}"/>
              </a:ext>
            </a:extLst>
          </p:cNvPr>
          <p:cNvCxnSpPr>
            <a:cxnSpLocks/>
          </p:cNvCxnSpPr>
          <p:nvPr/>
        </p:nvCxnSpPr>
        <p:spPr>
          <a:xfrm rot="16200000" flipH="1">
            <a:off x="2131622" y="3139840"/>
            <a:ext cx="1538274" cy="137530"/>
          </a:xfrm>
          <a:prstGeom prst="bentConnector3">
            <a:avLst/>
          </a:prstGeom>
          <a:ln w="79375" cap="flat">
            <a:solidFill>
              <a:schemeClr val="tx1">
                <a:lumMod val="65000"/>
                <a:lumOff val="35000"/>
                <a:alpha val="64000"/>
              </a:schemeClr>
            </a:solidFill>
            <a:bevel/>
            <a:headEnd type="triangle"/>
            <a:tailEnd type="triangle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: מרפקי 21">
            <a:extLst>
              <a:ext uri="{FF2B5EF4-FFF2-40B4-BE49-F238E27FC236}">
                <a16:creationId xmlns:a16="http://schemas.microsoft.com/office/drawing/2014/main" id="{099EFA29-C7CC-4DF3-B7C6-3FDCF73D27CC}"/>
              </a:ext>
            </a:extLst>
          </p:cNvPr>
          <p:cNvCxnSpPr>
            <a:cxnSpLocks/>
          </p:cNvCxnSpPr>
          <p:nvPr/>
        </p:nvCxnSpPr>
        <p:spPr>
          <a:xfrm rot="16200000" flipH="1">
            <a:off x="4244139" y="3053455"/>
            <a:ext cx="1538271" cy="323483"/>
          </a:xfrm>
          <a:prstGeom prst="bentConnector3">
            <a:avLst/>
          </a:prstGeom>
          <a:ln w="79375" cap="flat">
            <a:solidFill>
              <a:schemeClr val="tx1">
                <a:lumMod val="65000"/>
                <a:lumOff val="35000"/>
                <a:alpha val="64000"/>
              </a:schemeClr>
            </a:solidFill>
            <a:bevel/>
            <a:headEnd type="triangle"/>
            <a:tailEnd type="triangle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: מרפקי 22">
            <a:extLst>
              <a:ext uri="{FF2B5EF4-FFF2-40B4-BE49-F238E27FC236}">
                <a16:creationId xmlns:a16="http://schemas.microsoft.com/office/drawing/2014/main" id="{5E27754F-0FFC-41FF-A4BD-6E1699837244}"/>
              </a:ext>
            </a:extLst>
          </p:cNvPr>
          <p:cNvCxnSpPr>
            <a:cxnSpLocks/>
          </p:cNvCxnSpPr>
          <p:nvPr/>
        </p:nvCxnSpPr>
        <p:spPr>
          <a:xfrm rot="16200000" flipH="1">
            <a:off x="6717209" y="3075075"/>
            <a:ext cx="1676368" cy="280242"/>
          </a:xfrm>
          <a:prstGeom prst="bentConnector3">
            <a:avLst/>
          </a:prstGeom>
          <a:ln w="79375" cap="flat">
            <a:solidFill>
              <a:schemeClr val="tx1">
                <a:lumMod val="65000"/>
                <a:lumOff val="35000"/>
                <a:alpha val="64000"/>
              </a:schemeClr>
            </a:solidFill>
            <a:bevel/>
            <a:headEnd type="triangle"/>
            <a:tailEnd type="triangle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: מרפקי 23">
            <a:extLst>
              <a:ext uri="{FF2B5EF4-FFF2-40B4-BE49-F238E27FC236}">
                <a16:creationId xmlns:a16="http://schemas.microsoft.com/office/drawing/2014/main" id="{3B32DCE9-B4EF-4AA2-AB56-44EAE4210423}"/>
              </a:ext>
            </a:extLst>
          </p:cNvPr>
          <p:cNvCxnSpPr>
            <a:cxnSpLocks/>
          </p:cNvCxnSpPr>
          <p:nvPr/>
        </p:nvCxnSpPr>
        <p:spPr>
          <a:xfrm rot="16200000" flipH="1">
            <a:off x="9219753" y="3147242"/>
            <a:ext cx="1524894" cy="256781"/>
          </a:xfrm>
          <a:prstGeom prst="bentConnector3">
            <a:avLst/>
          </a:prstGeom>
          <a:ln w="79375" cap="flat">
            <a:solidFill>
              <a:schemeClr val="tx1">
                <a:lumMod val="65000"/>
                <a:lumOff val="35000"/>
                <a:alpha val="64000"/>
              </a:schemeClr>
            </a:solidFill>
            <a:bevel/>
            <a:headEnd type="triangle"/>
            <a:tailEnd type="triangle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תיבת טקסט 24">
            <a:extLst>
              <a:ext uri="{FF2B5EF4-FFF2-40B4-BE49-F238E27FC236}">
                <a16:creationId xmlns:a16="http://schemas.microsoft.com/office/drawing/2014/main" id="{31F87DD0-1227-44C8-8043-06E463D7E427}"/>
              </a:ext>
            </a:extLst>
          </p:cNvPr>
          <p:cNvSpPr txBox="1"/>
          <p:nvPr/>
        </p:nvSpPr>
        <p:spPr>
          <a:xfrm>
            <a:off x="1037294" y="4177489"/>
            <a:ext cx="3047937" cy="14773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חשיפת מתקן </a:t>
            </a:r>
            <a:r>
              <a:rPr lang="he-IL" dirty="0" smtClean="0"/>
              <a:t>העשרה סודי </a:t>
            </a:r>
            <a:r>
              <a:rPr lang="he-IL" dirty="0" err="1"/>
              <a:t>בנתנז</a:t>
            </a:r>
            <a:r>
              <a:rPr lang="he-IL" dirty="0"/>
              <a:t> על ידי ארגון </a:t>
            </a:r>
            <a:r>
              <a:rPr lang="he-IL" dirty="0" smtClean="0"/>
              <a:t>אופוזיציה.</a:t>
            </a:r>
            <a:endParaRPr lang="he-IL" dirty="0"/>
          </a:p>
          <a:p>
            <a:r>
              <a:rPr lang="he-IL" dirty="0"/>
              <a:t>התחלת ניטור ע"י </a:t>
            </a:r>
            <a:r>
              <a:rPr lang="he-IL" dirty="0" err="1"/>
              <a:t>סבא"א</a:t>
            </a:r>
            <a:r>
              <a:rPr lang="he-IL" dirty="0"/>
              <a:t>.</a:t>
            </a:r>
          </a:p>
          <a:p>
            <a:r>
              <a:rPr lang="he-IL" dirty="0"/>
              <a:t>התחלת מאמצים דיפלומטיים ומעורבות מועצת הנגידים.</a:t>
            </a:r>
          </a:p>
        </p:txBody>
      </p:sp>
      <p:sp>
        <p:nvSpPr>
          <p:cNvPr id="20" name="תיבת טקסט 25">
            <a:extLst>
              <a:ext uri="{FF2B5EF4-FFF2-40B4-BE49-F238E27FC236}">
                <a16:creationId xmlns:a16="http://schemas.microsoft.com/office/drawing/2014/main" id="{F48B1E82-FAB0-4D93-89A5-31E8E47648E0}"/>
              </a:ext>
            </a:extLst>
          </p:cNvPr>
          <p:cNvSpPr txBox="1"/>
          <p:nvPr/>
        </p:nvSpPr>
        <p:spPr>
          <a:xfrm>
            <a:off x="2463466" y="1970245"/>
            <a:ext cx="741042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2002</a:t>
            </a:r>
          </a:p>
        </p:txBody>
      </p:sp>
      <p:sp>
        <p:nvSpPr>
          <p:cNvPr id="21" name="תיבת טקסט 26">
            <a:extLst>
              <a:ext uri="{FF2B5EF4-FFF2-40B4-BE49-F238E27FC236}">
                <a16:creationId xmlns:a16="http://schemas.microsoft.com/office/drawing/2014/main" id="{CC97C0A8-F56B-4F60-9241-0A07121CD1EF}"/>
              </a:ext>
            </a:extLst>
          </p:cNvPr>
          <p:cNvSpPr txBox="1"/>
          <p:nvPr/>
        </p:nvSpPr>
        <p:spPr>
          <a:xfrm>
            <a:off x="4433975" y="1921261"/>
            <a:ext cx="741042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2007</a:t>
            </a:r>
          </a:p>
        </p:txBody>
      </p:sp>
      <p:sp>
        <p:nvSpPr>
          <p:cNvPr id="22" name="תיבת טקסט 28">
            <a:extLst>
              <a:ext uri="{FF2B5EF4-FFF2-40B4-BE49-F238E27FC236}">
                <a16:creationId xmlns:a16="http://schemas.microsoft.com/office/drawing/2014/main" id="{F8988B10-7E43-4922-934A-EE78B365C9F2}"/>
              </a:ext>
            </a:extLst>
          </p:cNvPr>
          <p:cNvSpPr txBox="1"/>
          <p:nvPr/>
        </p:nvSpPr>
        <p:spPr>
          <a:xfrm>
            <a:off x="7044751" y="1938276"/>
            <a:ext cx="741042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2009</a:t>
            </a:r>
          </a:p>
        </p:txBody>
      </p:sp>
      <p:sp>
        <p:nvSpPr>
          <p:cNvPr id="23" name="תיבת טקסט 29">
            <a:extLst>
              <a:ext uri="{FF2B5EF4-FFF2-40B4-BE49-F238E27FC236}">
                <a16:creationId xmlns:a16="http://schemas.microsoft.com/office/drawing/2014/main" id="{57D3331B-9B61-4E1D-B838-E96934C82EE0}"/>
              </a:ext>
            </a:extLst>
          </p:cNvPr>
          <p:cNvSpPr txBox="1"/>
          <p:nvPr/>
        </p:nvSpPr>
        <p:spPr>
          <a:xfrm>
            <a:off x="9358013" y="1938276"/>
            <a:ext cx="741042" cy="3693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2011</a:t>
            </a:r>
          </a:p>
        </p:txBody>
      </p:sp>
      <p:sp>
        <p:nvSpPr>
          <p:cNvPr id="24" name="תיבת טקסט 31">
            <a:extLst>
              <a:ext uri="{FF2B5EF4-FFF2-40B4-BE49-F238E27FC236}">
                <a16:creationId xmlns:a16="http://schemas.microsoft.com/office/drawing/2014/main" id="{9BAD75ED-4B4F-45C5-8E31-D1A03CE7C5B1}"/>
              </a:ext>
            </a:extLst>
          </p:cNvPr>
          <p:cNvSpPr txBox="1"/>
          <p:nvPr/>
        </p:nvSpPr>
        <p:spPr>
          <a:xfrm>
            <a:off x="4296710" y="4176529"/>
            <a:ext cx="1803196" cy="17543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הערכת </a:t>
            </a:r>
            <a:r>
              <a:rPr lang="he-IL" dirty="0" smtClean="0"/>
              <a:t>מודיעין אמריקאית </a:t>
            </a:r>
            <a:r>
              <a:rPr lang="en-US" dirty="0" smtClean="0"/>
              <a:t>NIE</a:t>
            </a:r>
            <a:r>
              <a:rPr lang="he-IL" dirty="0" smtClean="0"/>
              <a:t>:</a:t>
            </a:r>
            <a:endParaRPr lang="he-IL" dirty="0"/>
          </a:p>
          <a:p>
            <a:r>
              <a:rPr lang="he-IL" dirty="0"/>
              <a:t> תוכנית הגרעין הופסקה ב-2003 </a:t>
            </a:r>
          </a:p>
          <a:p>
            <a:endParaRPr lang="he-IL" dirty="0"/>
          </a:p>
          <a:p>
            <a:endParaRPr lang="he-IL" dirty="0"/>
          </a:p>
        </p:txBody>
      </p:sp>
      <p:sp>
        <p:nvSpPr>
          <p:cNvPr id="25" name="תיבת טקסט 32">
            <a:extLst>
              <a:ext uri="{FF2B5EF4-FFF2-40B4-BE49-F238E27FC236}">
                <a16:creationId xmlns:a16="http://schemas.microsoft.com/office/drawing/2014/main" id="{16B03795-4524-4ADA-8353-2B440F3738CD}"/>
              </a:ext>
            </a:extLst>
          </p:cNvPr>
          <p:cNvSpPr txBox="1"/>
          <p:nvPr/>
        </p:nvSpPr>
        <p:spPr>
          <a:xfrm>
            <a:off x="6263083" y="4176529"/>
            <a:ext cx="2705071" cy="14773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חשיפת מתקן העשרה שני סודי </a:t>
            </a:r>
            <a:r>
              <a:rPr lang="he-IL" dirty="0" smtClean="0"/>
              <a:t>בקום (</a:t>
            </a:r>
            <a:r>
              <a:rPr lang="he-IL" dirty="0" err="1" smtClean="0"/>
              <a:t>פורדו</a:t>
            </a:r>
            <a:r>
              <a:rPr lang="he-IL" dirty="0" smtClean="0"/>
              <a:t>). </a:t>
            </a:r>
            <a:endParaRPr lang="he-IL" dirty="0"/>
          </a:p>
          <a:p>
            <a:endParaRPr lang="he-IL" dirty="0" smtClean="0"/>
          </a:p>
          <a:p>
            <a:r>
              <a:rPr lang="he-IL" dirty="0" smtClean="0"/>
              <a:t>חידוש מאמצים </a:t>
            </a:r>
            <a:r>
              <a:rPr lang="he-IL" dirty="0"/>
              <a:t>דיפלומטיים</a:t>
            </a:r>
          </a:p>
          <a:p>
            <a:endParaRPr lang="he-IL" dirty="0"/>
          </a:p>
        </p:txBody>
      </p:sp>
      <p:sp>
        <p:nvSpPr>
          <p:cNvPr id="26" name="תיבת טקסט 42">
            <a:extLst>
              <a:ext uri="{FF2B5EF4-FFF2-40B4-BE49-F238E27FC236}">
                <a16:creationId xmlns:a16="http://schemas.microsoft.com/office/drawing/2014/main" id="{53AB7AB8-3F2F-4CA0-B1C0-DBF89AE4F565}"/>
              </a:ext>
            </a:extLst>
          </p:cNvPr>
          <p:cNvSpPr txBox="1"/>
          <p:nvPr/>
        </p:nvSpPr>
        <p:spPr>
          <a:xfrm>
            <a:off x="9132277" y="4165194"/>
            <a:ext cx="1964303" cy="14773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דו"ח </a:t>
            </a:r>
            <a:r>
              <a:rPr lang="en-US" dirty="0" smtClean="0"/>
              <a:t>PMD</a:t>
            </a:r>
            <a:r>
              <a:rPr lang="he-IL" dirty="0" smtClean="0"/>
              <a:t> של </a:t>
            </a:r>
            <a:r>
              <a:rPr lang="he-IL" dirty="0" err="1" smtClean="0"/>
              <a:t>סבא"א</a:t>
            </a:r>
            <a:r>
              <a:rPr lang="he-IL" dirty="0" smtClean="0"/>
              <a:t> </a:t>
            </a:r>
            <a:r>
              <a:rPr lang="he-IL" dirty="0"/>
              <a:t>על </a:t>
            </a:r>
            <a:r>
              <a:rPr lang="he-IL" dirty="0" err="1"/>
              <a:t>מימדים</a:t>
            </a:r>
            <a:r>
              <a:rPr lang="he-IL" dirty="0"/>
              <a:t> צבאיים אפשריים בתוכנית הגרעין 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6176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ציוני דרך בתכנית הגרעין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968024" y="1945267"/>
            <a:ext cx="10204575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9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defPPr>
              <a:defRPr lang="he-IL"/>
            </a:defPPr>
            <a:lvl1pPr marL="0" algn="l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1" name="חץ: ימינה 2">
            <a:extLst>
              <a:ext uri="{FF2B5EF4-FFF2-40B4-BE49-F238E27FC236}">
                <a16:creationId xmlns:a16="http://schemas.microsoft.com/office/drawing/2014/main" id="{1108F281-9DA4-401F-B475-5565CE1E08ED}"/>
              </a:ext>
            </a:extLst>
          </p:cNvPr>
          <p:cNvSpPr/>
          <p:nvPr/>
        </p:nvSpPr>
        <p:spPr>
          <a:xfrm>
            <a:off x="1037294" y="2630812"/>
            <a:ext cx="10186682" cy="1222513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5" name="מחבר: מרפקי 20">
            <a:extLst>
              <a:ext uri="{FF2B5EF4-FFF2-40B4-BE49-F238E27FC236}">
                <a16:creationId xmlns:a16="http://schemas.microsoft.com/office/drawing/2014/main" id="{203C1E4D-5277-4AE3-BC3B-CEF57504794D}"/>
              </a:ext>
            </a:extLst>
          </p:cNvPr>
          <p:cNvCxnSpPr>
            <a:cxnSpLocks/>
          </p:cNvCxnSpPr>
          <p:nvPr/>
        </p:nvCxnSpPr>
        <p:spPr>
          <a:xfrm rot="16200000" flipH="1">
            <a:off x="2131622" y="3139840"/>
            <a:ext cx="1538274" cy="137530"/>
          </a:xfrm>
          <a:prstGeom prst="bentConnector3">
            <a:avLst/>
          </a:prstGeom>
          <a:ln w="79375" cap="flat">
            <a:solidFill>
              <a:schemeClr val="tx1">
                <a:lumMod val="65000"/>
                <a:lumOff val="35000"/>
                <a:alpha val="64000"/>
              </a:schemeClr>
            </a:solidFill>
            <a:bevel/>
            <a:headEnd type="triangle"/>
            <a:tailEnd type="triangle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: מרפקי 21">
            <a:extLst>
              <a:ext uri="{FF2B5EF4-FFF2-40B4-BE49-F238E27FC236}">
                <a16:creationId xmlns:a16="http://schemas.microsoft.com/office/drawing/2014/main" id="{099EFA29-C7CC-4DF3-B7C6-3FDCF73D27CC}"/>
              </a:ext>
            </a:extLst>
          </p:cNvPr>
          <p:cNvCxnSpPr>
            <a:cxnSpLocks/>
          </p:cNvCxnSpPr>
          <p:nvPr/>
        </p:nvCxnSpPr>
        <p:spPr>
          <a:xfrm rot="16200000" flipH="1">
            <a:off x="4234997" y="3223288"/>
            <a:ext cx="1538271" cy="323483"/>
          </a:xfrm>
          <a:prstGeom prst="bentConnector3">
            <a:avLst/>
          </a:prstGeom>
          <a:ln w="79375" cap="flat">
            <a:solidFill>
              <a:schemeClr val="tx1">
                <a:lumMod val="65000"/>
                <a:lumOff val="35000"/>
                <a:alpha val="64000"/>
              </a:schemeClr>
            </a:solidFill>
            <a:bevel/>
            <a:headEnd type="triangle"/>
            <a:tailEnd type="triangle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: מרפקי 22">
            <a:extLst>
              <a:ext uri="{FF2B5EF4-FFF2-40B4-BE49-F238E27FC236}">
                <a16:creationId xmlns:a16="http://schemas.microsoft.com/office/drawing/2014/main" id="{5E27754F-0FFC-41FF-A4BD-6E1699837244}"/>
              </a:ext>
            </a:extLst>
          </p:cNvPr>
          <p:cNvCxnSpPr>
            <a:cxnSpLocks/>
          </p:cNvCxnSpPr>
          <p:nvPr/>
        </p:nvCxnSpPr>
        <p:spPr>
          <a:xfrm rot="16200000" flipH="1">
            <a:off x="6717209" y="3075075"/>
            <a:ext cx="1676368" cy="280242"/>
          </a:xfrm>
          <a:prstGeom prst="bentConnector3">
            <a:avLst/>
          </a:prstGeom>
          <a:ln w="79375" cap="flat">
            <a:solidFill>
              <a:schemeClr val="tx1">
                <a:lumMod val="65000"/>
                <a:lumOff val="35000"/>
                <a:alpha val="64000"/>
              </a:schemeClr>
            </a:solidFill>
            <a:bevel/>
            <a:headEnd type="triangle"/>
            <a:tailEnd type="triangle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: מרפקי 23">
            <a:extLst>
              <a:ext uri="{FF2B5EF4-FFF2-40B4-BE49-F238E27FC236}">
                <a16:creationId xmlns:a16="http://schemas.microsoft.com/office/drawing/2014/main" id="{3B32DCE9-B4EF-4AA2-AB56-44EAE4210423}"/>
              </a:ext>
            </a:extLst>
          </p:cNvPr>
          <p:cNvCxnSpPr>
            <a:cxnSpLocks/>
          </p:cNvCxnSpPr>
          <p:nvPr/>
        </p:nvCxnSpPr>
        <p:spPr>
          <a:xfrm rot="16200000" flipH="1">
            <a:off x="9219753" y="3147242"/>
            <a:ext cx="1524894" cy="256781"/>
          </a:xfrm>
          <a:prstGeom prst="bentConnector3">
            <a:avLst/>
          </a:prstGeom>
          <a:ln w="79375" cap="flat">
            <a:solidFill>
              <a:schemeClr val="tx1">
                <a:lumMod val="65000"/>
                <a:lumOff val="35000"/>
                <a:alpha val="64000"/>
              </a:schemeClr>
            </a:solidFill>
            <a:bevel/>
            <a:headEnd type="triangle"/>
            <a:tailEnd type="triangle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תיבת טקסט 24">
            <a:extLst>
              <a:ext uri="{FF2B5EF4-FFF2-40B4-BE49-F238E27FC236}">
                <a16:creationId xmlns:a16="http://schemas.microsoft.com/office/drawing/2014/main" id="{31F87DD0-1227-44C8-8043-06E463D7E427}"/>
              </a:ext>
            </a:extLst>
          </p:cNvPr>
          <p:cNvSpPr txBox="1"/>
          <p:nvPr/>
        </p:nvSpPr>
        <p:spPr>
          <a:xfrm>
            <a:off x="1517938" y="4177489"/>
            <a:ext cx="2303782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משא ומתן </a:t>
            </a:r>
            <a:r>
              <a:rPr lang="he-IL" dirty="0" err="1"/>
              <a:t>מולטיליטרלי</a:t>
            </a:r>
            <a:r>
              <a:rPr lang="he-IL" dirty="0"/>
              <a:t> על תוכנית הגרעין של </a:t>
            </a:r>
            <a:r>
              <a:rPr lang="he-IL" dirty="0" smtClean="0"/>
              <a:t>איראן</a:t>
            </a:r>
            <a:endParaRPr lang="he-IL" dirty="0"/>
          </a:p>
        </p:txBody>
      </p:sp>
      <p:sp>
        <p:nvSpPr>
          <p:cNvPr id="20" name="תיבת טקסט 25">
            <a:extLst>
              <a:ext uri="{FF2B5EF4-FFF2-40B4-BE49-F238E27FC236}">
                <a16:creationId xmlns:a16="http://schemas.microsoft.com/office/drawing/2014/main" id="{F48B1E82-FAB0-4D93-89A5-31E8E47648E0}"/>
              </a:ext>
            </a:extLst>
          </p:cNvPr>
          <p:cNvSpPr txBox="1"/>
          <p:nvPr/>
        </p:nvSpPr>
        <p:spPr>
          <a:xfrm>
            <a:off x="2463466" y="1970245"/>
            <a:ext cx="741042" cy="36933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2003</a:t>
            </a:r>
          </a:p>
        </p:txBody>
      </p:sp>
      <p:sp>
        <p:nvSpPr>
          <p:cNvPr id="21" name="תיבת טקסט 26">
            <a:extLst>
              <a:ext uri="{FF2B5EF4-FFF2-40B4-BE49-F238E27FC236}">
                <a16:creationId xmlns:a16="http://schemas.microsoft.com/office/drawing/2014/main" id="{CC97C0A8-F56B-4F60-9241-0A07121CD1EF}"/>
              </a:ext>
            </a:extLst>
          </p:cNvPr>
          <p:cNvSpPr txBox="1"/>
          <p:nvPr/>
        </p:nvSpPr>
        <p:spPr>
          <a:xfrm>
            <a:off x="4098179" y="1910748"/>
            <a:ext cx="1392289" cy="64633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אוקטובר 2003</a:t>
            </a:r>
          </a:p>
        </p:txBody>
      </p:sp>
      <p:sp>
        <p:nvSpPr>
          <p:cNvPr id="22" name="תיבת טקסט 28">
            <a:extLst>
              <a:ext uri="{FF2B5EF4-FFF2-40B4-BE49-F238E27FC236}">
                <a16:creationId xmlns:a16="http://schemas.microsoft.com/office/drawing/2014/main" id="{F8988B10-7E43-4922-934A-EE78B365C9F2}"/>
              </a:ext>
            </a:extLst>
          </p:cNvPr>
          <p:cNvSpPr txBox="1"/>
          <p:nvPr/>
        </p:nvSpPr>
        <p:spPr>
          <a:xfrm>
            <a:off x="7044751" y="1938276"/>
            <a:ext cx="741042" cy="3693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2006</a:t>
            </a:r>
          </a:p>
        </p:txBody>
      </p:sp>
      <p:sp>
        <p:nvSpPr>
          <p:cNvPr id="23" name="תיבת טקסט 29">
            <a:extLst>
              <a:ext uri="{FF2B5EF4-FFF2-40B4-BE49-F238E27FC236}">
                <a16:creationId xmlns:a16="http://schemas.microsoft.com/office/drawing/2014/main" id="{57D3331B-9B61-4E1D-B838-E96934C82EE0}"/>
              </a:ext>
            </a:extLst>
          </p:cNvPr>
          <p:cNvSpPr txBox="1"/>
          <p:nvPr/>
        </p:nvSpPr>
        <p:spPr>
          <a:xfrm>
            <a:off x="9358013" y="1938276"/>
            <a:ext cx="741042" cy="36933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2013</a:t>
            </a:r>
          </a:p>
        </p:txBody>
      </p:sp>
      <p:sp>
        <p:nvSpPr>
          <p:cNvPr id="24" name="תיבת טקסט 31">
            <a:extLst>
              <a:ext uri="{FF2B5EF4-FFF2-40B4-BE49-F238E27FC236}">
                <a16:creationId xmlns:a16="http://schemas.microsoft.com/office/drawing/2014/main" id="{9BAD75ED-4B4F-45C5-8E31-D1A03CE7C5B1}"/>
              </a:ext>
            </a:extLst>
          </p:cNvPr>
          <p:cNvSpPr txBox="1"/>
          <p:nvPr/>
        </p:nvSpPr>
        <p:spPr>
          <a:xfrm>
            <a:off x="4077917" y="4197403"/>
            <a:ext cx="2275991" cy="14773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הסכם בין איראן לצרפת גרמניה </a:t>
            </a:r>
            <a:r>
              <a:rPr lang="he-IL" dirty="0" smtClean="0"/>
              <a:t>ובריטניה:  </a:t>
            </a:r>
            <a:r>
              <a:rPr lang="he-IL" dirty="0"/>
              <a:t>השעיה זמנית של התוכנית האיראנית </a:t>
            </a:r>
          </a:p>
          <a:p>
            <a:endParaRPr lang="he-IL" dirty="0"/>
          </a:p>
        </p:txBody>
      </p:sp>
      <p:sp>
        <p:nvSpPr>
          <p:cNvPr id="25" name="תיבת טקסט 32">
            <a:extLst>
              <a:ext uri="{FF2B5EF4-FFF2-40B4-BE49-F238E27FC236}">
                <a16:creationId xmlns:a16="http://schemas.microsoft.com/office/drawing/2014/main" id="{16B03795-4524-4ADA-8353-2B440F3738CD}"/>
              </a:ext>
            </a:extLst>
          </p:cNvPr>
          <p:cNvSpPr txBox="1"/>
          <p:nvPr/>
        </p:nvSpPr>
        <p:spPr>
          <a:xfrm>
            <a:off x="6682154" y="4150623"/>
            <a:ext cx="2468674" cy="120032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 smtClean="0"/>
              <a:t>השעיית ההסכם ע"י איראן.</a:t>
            </a:r>
          </a:p>
          <a:p>
            <a:r>
              <a:rPr lang="he-IL" dirty="0" smtClean="0"/>
              <a:t>אימוץ 6 החלטות </a:t>
            </a:r>
            <a:r>
              <a:rPr lang="he-IL" dirty="0" err="1" smtClean="0"/>
              <a:t>מועבי"ט</a:t>
            </a:r>
            <a:r>
              <a:rPr lang="he-IL" dirty="0" smtClean="0"/>
              <a:t> נגד איראן והטלת סנקציות</a:t>
            </a:r>
            <a:endParaRPr lang="he-IL" dirty="0"/>
          </a:p>
        </p:txBody>
      </p:sp>
      <p:sp>
        <p:nvSpPr>
          <p:cNvPr id="26" name="תיבת טקסט 42">
            <a:extLst>
              <a:ext uri="{FF2B5EF4-FFF2-40B4-BE49-F238E27FC236}">
                <a16:creationId xmlns:a16="http://schemas.microsoft.com/office/drawing/2014/main" id="{53AB7AB8-3F2F-4CA0-B1C0-DBF89AE4F565}"/>
              </a:ext>
            </a:extLst>
          </p:cNvPr>
          <p:cNvSpPr txBox="1"/>
          <p:nvPr/>
        </p:nvSpPr>
        <p:spPr>
          <a:xfrm>
            <a:off x="9370465" y="4165194"/>
            <a:ext cx="1726115" cy="17543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/>
              <a:t>בחירת </a:t>
            </a:r>
            <a:r>
              <a:rPr lang="he-IL" dirty="0" err="1"/>
              <a:t>רוחאני</a:t>
            </a:r>
            <a:r>
              <a:rPr lang="he-IL" dirty="0"/>
              <a:t>.</a:t>
            </a:r>
          </a:p>
          <a:p>
            <a:pPr algn="just"/>
            <a:r>
              <a:rPr lang="he-IL" dirty="0" smtClean="0"/>
              <a:t>הסכם </a:t>
            </a:r>
            <a:r>
              <a:rPr lang="he-IL" dirty="0"/>
              <a:t>זמני </a:t>
            </a:r>
            <a:r>
              <a:rPr lang="en-US" dirty="0" smtClean="0"/>
              <a:t>JPA</a:t>
            </a:r>
            <a:r>
              <a:rPr lang="he-IL" dirty="0" smtClean="0"/>
              <a:t>:</a:t>
            </a:r>
            <a:endParaRPr lang="he-IL" dirty="0"/>
          </a:p>
          <a:p>
            <a:r>
              <a:rPr lang="he-IL" dirty="0"/>
              <a:t>הקפאה לצורך משא </a:t>
            </a:r>
            <a:r>
              <a:rPr lang="he-IL" dirty="0" smtClean="0"/>
              <a:t>ומתן על הסכם כולל</a:t>
            </a:r>
            <a:endParaRPr lang="he-IL" dirty="0"/>
          </a:p>
          <a:p>
            <a:endParaRPr lang="he-IL" dirty="0"/>
          </a:p>
        </p:txBody>
      </p:sp>
      <p:sp>
        <p:nvSpPr>
          <p:cNvPr id="27" name="TextBox 26"/>
          <p:cNvSpPr txBox="1"/>
          <p:nvPr/>
        </p:nvSpPr>
        <p:spPr>
          <a:xfrm>
            <a:off x="7784125" y="1970245"/>
            <a:ext cx="123092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/>
              <a:t>מו"מ לסירוגין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181732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ציוני דרך בתכנית הגרעין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968024" y="1945267"/>
            <a:ext cx="10204575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9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defPPr>
              <a:defRPr lang="he-IL"/>
            </a:defPPr>
            <a:lvl1pPr marL="0" algn="l" defTabSz="914400" rtl="1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1" name="חץ: ימינה 2">
            <a:extLst>
              <a:ext uri="{FF2B5EF4-FFF2-40B4-BE49-F238E27FC236}">
                <a16:creationId xmlns:a16="http://schemas.microsoft.com/office/drawing/2014/main" id="{1108F281-9DA4-401F-B475-5565CE1E08ED}"/>
              </a:ext>
            </a:extLst>
          </p:cNvPr>
          <p:cNvSpPr/>
          <p:nvPr/>
        </p:nvSpPr>
        <p:spPr>
          <a:xfrm>
            <a:off x="1037294" y="2630812"/>
            <a:ext cx="10186682" cy="1222513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5" name="מחבר: מרפקי 20">
            <a:extLst>
              <a:ext uri="{FF2B5EF4-FFF2-40B4-BE49-F238E27FC236}">
                <a16:creationId xmlns:a16="http://schemas.microsoft.com/office/drawing/2014/main" id="{203C1E4D-5277-4AE3-BC3B-CEF57504794D}"/>
              </a:ext>
            </a:extLst>
          </p:cNvPr>
          <p:cNvCxnSpPr>
            <a:cxnSpLocks/>
          </p:cNvCxnSpPr>
          <p:nvPr/>
        </p:nvCxnSpPr>
        <p:spPr>
          <a:xfrm rot="16200000" flipH="1">
            <a:off x="2131622" y="3139840"/>
            <a:ext cx="1538274" cy="137530"/>
          </a:xfrm>
          <a:prstGeom prst="bentConnector3">
            <a:avLst/>
          </a:prstGeom>
          <a:ln w="79375" cap="flat">
            <a:solidFill>
              <a:schemeClr val="tx1">
                <a:lumMod val="65000"/>
                <a:lumOff val="35000"/>
                <a:alpha val="64000"/>
              </a:schemeClr>
            </a:solidFill>
            <a:bevel/>
            <a:headEnd type="triangle"/>
            <a:tailEnd type="triangle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: מרפקי 21">
            <a:extLst>
              <a:ext uri="{FF2B5EF4-FFF2-40B4-BE49-F238E27FC236}">
                <a16:creationId xmlns:a16="http://schemas.microsoft.com/office/drawing/2014/main" id="{099EFA29-C7CC-4DF3-B7C6-3FDCF73D27CC}"/>
              </a:ext>
            </a:extLst>
          </p:cNvPr>
          <p:cNvCxnSpPr>
            <a:cxnSpLocks/>
          </p:cNvCxnSpPr>
          <p:nvPr/>
        </p:nvCxnSpPr>
        <p:spPr>
          <a:xfrm rot="16200000" flipH="1">
            <a:off x="4234997" y="3223288"/>
            <a:ext cx="1538271" cy="323483"/>
          </a:xfrm>
          <a:prstGeom prst="bentConnector3">
            <a:avLst/>
          </a:prstGeom>
          <a:ln w="79375" cap="flat">
            <a:solidFill>
              <a:schemeClr val="tx1">
                <a:lumMod val="65000"/>
                <a:lumOff val="35000"/>
                <a:alpha val="64000"/>
              </a:schemeClr>
            </a:solidFill>
            <a:bevel/>
            <a:headEnd type="triangle"/>
            <a:tailEnd type="triangle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: מרפקי 22">
            <a:extLst>
              <a:ext uri="{FF2B5EF4-FFF2-40B4-BE49-F238E27FC236}">
                <a16:creationId xmlns:a16="http://schemas.microsoft.com/office/drawing/2014/main" id="{5E27754F-0FFC-41FF-A4BD-6E1699837244}"/>
              </a:ext>
            </a:extLst>
          </p:cNvPr>
          <p:cNvCxnSpPr>
            <a:cxnSpLocks/>
          </p:cNvCxnSpPr>
          <p:nvPr/>
        </p:nvCxnSpPr>
        <p:spPr>
          <a:xfrm rot="16200000" flipH="1">
            <a:off x="6717209" y="3075075"/>
            <a:ext cx="1676368" cy="280242"/>
          </a:xfrm>
          <a:prstGeom prst="bentConnector3">
            <a:avLst/>
          </a:prstGeom>
          <a:ln w="79375" cap="flat">
            <a:solidFill>
              <a:schemeClr val="tx1">
                <a:lumMod val="65000"/>
                <a:lumOff val="35000"/>
                <a:alpha val="64000"/>
              </a:schemeClr>
            </a:solidFill>
            <a:bevel/>
            <a:headEnd type="triangle"/>
            <a:tailEnd type="triangle"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תיבת טקסט 24">
            <a:extLst>
              <a:ext uri="{FF2B5EF4-FFF2-40B4-BE49-F238E27FC236}">
                <a16:creationId xmlns:a16="http://schemas.microsoft.com/office/drawing/2014/main" id="{31F87DD0-1227-44C8-8043-06E463D7E427}"/>
              </a:ext>
            </a:extLst>
          </p:cNvPr>
          <p:cNvSpPr txBox="1"/>
          <p:nvPr/>
        </p:nvSpPr>
        <p:spPr>
          <a:xfrm>
            <a:off x="2417385" y="4176963"/>
            <a:ext cx="1104278" cy="43088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en-US" sz="2200" b="1" dirty="0" smtClean="0">
                <a:hlinkClick r:id="rId2" action="ppaction://hlinksldjump"/>
              </a:rPr>
              <a:t>JCPOA</a:t>
            </a:r>
            <a:endParaRPr lang="he-IL" sz="2200" b="1" dirty="0"/>
          </a:p>
        </p:txBody>
      </p:sp>
      <p:sp>
        <p:nvSpPr>
          <p:cNvPr id="20" name="תיבת טקסט 25">
            <a:extLst>
              <a:ext uri="{FF2B5EF4-FFF2-40B4-BE49-F238E27FC236}">
                <a16:creationId xmlns:a16="http://schemas.microsoft.com/office/drawing/2014/main" id="{F48B1E82-FAB0-4D93-89A5-31E8E47648E0}"/>
              </a:ext>
            </a:extLst>
          </p:cNvPr>
          <p:cNvSpPr txBox="1"/>
          <p:nvPr/>
        </p:nvSpPr>
        <p:spPr>
          <a:xfrm>
            <a:off x="2254422" y="1970525"/>
            <a:ext cx="1066615" cy="36933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 smtClean="0"/>
              <a:t>יולי 2015</a:t>
            </a:r>
            <a:endParaRPr lang="he-IL" dirty="0"/>
          </a:p>
        </p:txBody>
      </p:sp>
      <p:sp>
        <p:nvSpPr>
          <p:cNvPr id="21" name="תיבת טקסט 26">
            <a:extLst>
              <a:ext uri="{FF2B5EF4-FFF2-40B4-BE49-F238E27FC236}">
                <a16:creationId xmlns:a16="http://schemas.microsoft.com/office/drawing/2014/main" id="{CC97C0A8-F56B-4F60-9241-0A07121CD1EF}"/>
              </a:ext>
            </a:extLst>
          </p:cNvPr>
          <p:cNvSpPr txBox="1"/>
          <p:nvPr/>
        </p:nvSpPr>
        <p:spPr>
          <a:xfrm>
            <a:off x="4137349" y="2118302"/>
            <a:ext cx="1392289" cy="36933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dirty="0" smtClean="0"/>
              <a:t>מאי 2018</a:t>
            </a:r>
            <a:endParaRPr lang="he-IL" dirty="0"/>
          </a:p>
        </p:txBody>
      </p:sp>
      <p:sp>
        <p:nvSpPr>
          <p:cNvPr id="22" name="תיבת טקסט 28">
            <a:extLst>
              <a:ext uri="{FF2B5EF4-FFF2-40B4-BE49-F238E27FC236}">
                <a16:creationId xmlns:a16="http://schemas.microsoft.com/office/drawing/2014/main" id="{F8988B10-7E43-4922-934A-EE78B365C9F2}"/>
              </a:ext>
            </a:extLst>
          </p:cNvPr>
          <p:cNvSpPr txBox="1"/>
          <p:nvPr/>
        </p:nvSpPr>
        <p:spPr>
          <a:xfrm>
            <a:off x="6361261" y="1949611"/>
            <a:ext cx="1654641" cy="3693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 smtClean="0"/>
              <a:t>ספטמבר 2020</a:t>
            </a:r>
            <a:endParaRPr lang="he-IL" dirty="0"/>
          </a:p>
        </p:txBody>
      </p:sp>
      <p:sp>
        <p:nvSpPr>
          <p:cNvPr id="24" name="תיבת טקסט 31">
            <a:extLst>
              <a:ext uri="{FF2B5EF4-FFF2-40B4-BE49-F238E27FC236}">
                <a16:creationId xmlns:a16="http://schemas.microsoft.com/office/drawing/2014/main" id="{9BAD75ED-4B4F-45C5-8E31-D1A03CE7C5B1}"/>
              </a:ext>
            </a:extLst>
          </p:cNvPr>
          <p:cNvSpPr txBox="1"/>
          <p:nvPr/>
        </p:nvSpPr>
        <p:spPr>
          <a:xfrm>
            <a:off x="4313525" y="4253107"/>
            <a:ext cx="1704697" cy="14773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 smtClean="0"/>
              <a:t>פרישת ארה"ב מההסכם והשתת סנקציות אמריקאיות</a:t>
            </a:r>
            <a:endParaRPr lang="he-IL" dirty="0"/>
          </a:p>
          <a:p>
            <a:endParaRPr lang="he-IL" dirty="0"/>
          </a:p>
        </p:txBody>
      </p:sp>
      <p:sp>
        <p:nvSpPr>
          <p:cNvPr id="25" name="תיבת טקסט 32">
            <a:extLst>
              <a:ext uri="{FF2B5EF4-FFF2-40B4-BE49-F238E27FC236}">
                <a16:creationId xmlns:a16="http://schemas.microsoft.com/office/drawing/2014/main" id="{16B03795-4524-4ADA-8353-2B440F3738CD}"/>
              </a:ext>
            </a:extLst>
          </p:cNvPr>
          <p:cNvSpPr txBox="1"/>
          <p:nvPr/>
        </p:nvSpPr>
        <p:spPr>
          <a:xfrm>
            <a:off x="6682154" y="4150623"/>
            <a:ext cx="2468674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he-IL" dirty="0" smtClean="0"/>
              <a:t>בקשת ארה"ב </a:t>
            </a:r>
            <a:r>
              <a:rPr lang="he-IL" dirty="0" err="1" smtClean="0"/>
              <a:t>למועבי"ט</a:t>
            </a:r>
            <a:r>
              <a:rPr lang="he-IL" dirty="0" smtClean="0"/>
              <a:t> להשתה מחדש של הסנקציות של האו"ם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7055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JCPOA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968024" y="1945267"/>
            <a:ext cx="10204575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מגביל את תכנית הגרעין ל-10-15 שנה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8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25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500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13925</TotalTime>
  <Words>346</Words>
  <Application>Microsoft Office PowerPoint</Application>
  <PresentationFormat>Widescreen</PresentationFormat>
  <Paragraphs>82</Paragraphs>
  <Slides>10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Levenim MT</vt:lpstr>
      <vt:lpstr>Times New Roman</vt:lpstr>
      <vt:lpstr>ערכת נושא Office</vt:lpstr>
      <vt:lpstr>PowerPoint Presentation</vt:lpstr>
      <vt:lpstr>מפת איראן</vt:lpstr>
      <vt:lpstr>המוטיבציות האיראניות לתכנית הגרעין</vt:lpstr>
      <vt:lpstr>ציוני דרך בתכנית הגרעין</vt:lpstr>
      <vt:lpstr>שנות ה 70</vt:lpstr>
      <vt:lpstr>ציוני דרך בתכנית הגרעין</vt:lpstr>
      <vt:lpstr>ציוני דרך בתכנית הגרעין</vt:lpstr>
      <vt:lpstr>ציוני דרך בתכנית הגרעין</vt:lpstr>
      <vt:lpstr>JCPOA</vt:lpstr>
      <vt:lpstr>לאן פני איראן?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504</cp:revision>
  <cp:lastPrinted>2020-09-01T08:18:40Z</cp:lastPrinted>
  <dcterms:created xsi:type="dcterms:W3CDTF">2017-08-17T05:53:13Z</dcterms:created>
  <dcterms:modified xsi:type="dcterms:W3CDTF">2020-09-13T14:26:02Z</dcterms:modified>
</cp:coreProperties>
</file>