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27" r:id="rId2"/>
    <p:sldId id="345" r:id="rId3"/>
    <p:sldId id="354" r:id="rId4"/>
    <p:sldId id="375" r:id="rId5"/>
    <p:sldId id="379" r:id="rId6"/>
    <p:sldId id="355" r:id="rId7"/>
    <p:sldId id="334" r:id="rId8"/>
    <p:sldId id="350" r:id="rId9"/>
    <p:sldId id="344" r:id="rId10"/>
    <p:sldId id="335" r:id="rId11"/>
    <p:sldId id="346" r:id="rId12"/>
    <p:sldId id="336" r:id="rId13"/>
    <p:sldId id="347" r:id="rId14"/>
    <p:sldId id="337" r:id="rId15"/>
    <p:sldId id="380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388" r:id="rId24"/>
  </p:sldIdLst>
  <p:sldSz cx="12192000" cy="6858000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7C7C"/>
    <a:srgbClr val="FF0000"/>
    <a:srgbClr val="F4B183"/>
    <a:srgbClr val="5B9BD5"/>
    <a:srgbClr val="70AD47"/>
    <a:srgbClr val="7030A0"/>
    <a:srgbClr val="FFC000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 custT="1"/>
      <dgm:spPr/>
      <dgm:t>
        <a:bodyPr/>
        <a:lstStyle/>
        <a:p>
          <a:pPr rtl="1"/>
          <a:r>
            <a:rPr lang="en-US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National Defense 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 custT="1"/>
      <dgm:spPr/>
      <dgm:t>
        <a:bodyPr/>
        <a:lstStyle/>
        <a:p>
          <a:pPr rtl="1"/>
          <a:r>
            <a:rPr lang="en-US" sz="1600" b="1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Statesmanship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 custT="1"/>
      <dgm:spPr/>
      <dgm:t>
        <a:bodyPr/>
        <a:lstStyle/>
        <a:p>
          <a:pPr rtl="1"/>
          <a:r>
            <a:rPr lang="en-US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Technology 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en-US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Economics </a:t>
          </a:r>
          <a:endParaRPr lang="he-IL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 custT="1"/>
      <dgm:spPr/>
      <dgm:t>
        <a:bodyPr/>
        <a:lstStyle/>
        <a:p>
          <a:pPr rtl="1"/>
          <a:r>
            <a:rPr lang="en-US" sz="16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Society </a:t>
          </a:r>
          <a:endParaRPr lang="he-IL" sz="1600" b="1" dirty="0">
            <a:latin typeface="Segoe UI" panose="020B0502040204020203" pitchFamily="34" charset="0"/>
            <a:ea typeface="Segoe UI" panose="020B0502040204020203" pitchFamily="34" charset="0"/>
          </a:endParaRP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A94CCD1-3880-437C-97C0-29B2E4879D6C}" type="pres">
      <dgm:prSet presAssocID="{2EC39DBA-D492-4DB4-8D04-EEAB1992CCFF}" presName="node" presStyleLbl="node1" presStyleIdx="1" presStyleCnt="5" custScaleX="136302" custScaleY="124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DF21FD-6A3B-40E5-8A60-37AAECAF43A6}" type="pres">
      <dgm:prSet presAssocID="{7CFF1822-6B79-4FD2-8382-C8F6508BF640}" presName="node" presStyleLbl="node1" presStyleIdx="2" presStyleCnt="5" custScaleX="128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529006" y="845"/>
          <a:ext cx="1275916" cy="8293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National Defense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2569491" y="41330"/>
        <a:ext cx="1194946" cy="748375"/>
      </dsp:txXfrm>
    </dsp:sp>
    <dsp:sp modelId="{841D54EB-C92A-4421-B8BE-E706D6A2BF7F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303112" y="130903"/>
              </a:moveTo>
              <a:arcTo wR="1657504" hR="1657504" stAng="17575425" swAng="1704815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3873795" y="1044015"/>
          <a:ext cx="1739100" cy="103362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Statesmanship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3924252" y="1094472"/>
        <a:ext cx="1638186" cy="932708"/>
      </dsp:txXfrm>
    </dsp:sp>
    <dsp:sp modelId="{CE0035AA-8C5E-4539-BEBC-10F6E0E4AE61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3314948" y="1671759"/>
              </a:moveTo>
              <a:arcTo wR="1657504" hR="1657504" stAng="29566" swAng="1988966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3321509" y="2999300"/>
          <a:ext cx="1639425" cy="8293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Technology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3361994" y="3039785"/>
        <a:ext cx="1558455" cy="748375"/>
      </dsp:txXfrm>
    </dsp:sp>
    <dsp:sp modelId="{85CDC803-14B6-40B7-B0C2-D59D77C29BED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1807153" y="3308240"/>
              </a:moveTo>
              <a:arcTo wR="1657504" hR="1657504" stAng="5089198" swAng="1002982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554749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Economics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1595234" y="3039785"/>
        <a:ext cx="1194946" cy="748375"/>
      </dsp:txXfrm>
    </dsp:sp>
    <dsp:sp modelId="{B42A9FF2-15C0-429C-A007-639A75365790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77070" y="2574960"/>
              </a:moveTo>
              <a:arcTo wR="1657504" hR="1657504" stAng="8783486" swAng="2196886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952625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Society </a:t>
          </a:r>
          <a:endParaRPr lang="he-IL" sz="1600" b="1" kern="1200" dirty="0">
            <a:latin typeface="Segoe UI" panose="020B0502040204020203" pitchFamily="34" charset="0"/>
            <a:ea typeface="Segoe UI" panose="020B0502040204020203" pitchFamily="34" charset="0"/>
          </a:endParaRPr>
        </a:p>
      </dsp:txBody>
      <dsp:txXfrm>
        <a:off x="993110" y="1186638"/>
        <a:ext cx="1194946" cy="748375"/>
      </dsp:txXfrm>
    </dsp:sp>
    <dsp:sp modelId="{5AED2E12-FA81-485E-8AF8-A8C3C87AA1F8}">
      <dsp:nvSpPr>
        <dsp:cNvPr id="0" name=""/>
        <dsp:cNvSpPr/>
      </dsp:nvSpPr>
      <dsp:spPr>
        <a:xfrm>
          <a:off x="1509460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88718" y="722761"/>
              </a:moveTo>
              <a:arcTo wR="1657504" hR="1657504" stAng="12859749" swAng="196229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ז'/אלול/תש"פ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728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ז'/אלול/תש"פ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77434"/>
            <a:ext cx="5436874" cy="390837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429354"/>
            <a:ext cx="2946292" cy="49728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5755" y="5311659"/>
            <a:ext cx="32985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September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EFFD73-EEAE-4067-8517-E208CD6F44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392" y="4821615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International 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162595" y="1727924"/>
            <a:ext cx="9741340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Basic concepts in national security - 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Dr. Doron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Navot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and BG (Res.)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Itai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Brun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"Network meetings" - personal </a:t>
            </a:r>
            <a:r>
              <a:rPr lang="en-US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introduction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Geo-strategy - Prof. Yossi Ben-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altLang="he-IL" sz="1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Merav</a:t>
            </a:r>
            <a:r>
              <a:rPr lang="en-US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Zafary-Odiz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Ministry of Foreign Affairs </a:t>
            </a:r>
            <a:r>
              <a:rPr lang="en-US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day</a:t>
            </a:r>
            <a:endParaRPr lang="en-US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National Security team study tour</a:t>
            </a:r>
            <a:endParaRPr lang="en-US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Iran </a:t>
            </a:r>
            <a:r>
              <a:rPr lang="en-US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Day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English </a:t>
            </a:r>
            <a:r>
              <a:rPr lang="en-US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Sessions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Europe seminar and study tour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4BACDF-B0AF-41C5-B3ED-D6D725C061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89235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Study Tour in Europe</a:t>
            </a:r>
            <a:b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en-US" altLang="he-IL" sz="2400" b="1" dirty="0">
                <a:ln w="9525">
                  <a:solidFill>
                    <a:schemeClr val="bg1"/>
                  </a:solidFill>
                  <a:prstDash val="solid"/>
                </a:ln>
                <a:latin typeface="Levenim MT" panose="02010502060101010101" pitchFamily="2" charset="-79"/>
                <a:cs typeface="Levenim MT" panose="02010502060101010101" pitchFamily="2" charset="-79"/>
              </a:rPr>
              <a:t>November 2020 1-5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606730" y="2359255"/>
            <a:ext cx="9297205" cy="264460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1- Serbia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2 – Lithuania 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</a:t>
            </a:r>
            <a:r>
              <a:rPr lang="en-US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3 - </a:t>
            </a: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Cyprus 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Team 4 – </a:t>
            </a:r>
            <a:r>
              <a:rPr lang="en-US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Greece/Finland 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The whole class - Brussels (NATO, European Union)</a:t>
            </a:r>
            <a:endParaRPr 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43903F-EA18-471B-BE03-B7268C29F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513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501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Israeli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047724" y="2050120"/>
            <a:ext cx="10096552" cy="315974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Zionism Seminar: Founding Fathers - Prof. Yossi Ben-Artzi and Dr. </a:t>
            </a:r>
            <a:r>
              <a:rPr lang="en-US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Anat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Chen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Strategy Studies - Dr. Dima Adamski, Dado Center, Commandant 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Geography and National Security Tours (North, South, Judea and Samaria, Jerusalem, The Seam Line and the Jordan Valley) - Prof. Yossi Ben-Artzi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Politics, Diplomacy and Foreign Policy - Dr. Emanuel Navon (Haifa)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Approaches and Schools in Political Science - Dr. Doron Navot (Haifa)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A3242F-F00A-4510-936C-2EA3DD833B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18911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The Israeli 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74668" y="1699294"/>
            <a:ext cx="9842664" cy="38393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Extended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Elective Seminar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Public Law - Prof.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Amnon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Reichman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(Haifa)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Israeli Society and National Security - Dr. Aviad Rubin (Haifa)</a:t>
            </a: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2. Elective Seminar: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Israeli society - Dr.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Neri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Horowitz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Energy and Geopolitics - Dr. </a:t>
            </a:r>
            <a:r>
              <a:rPr lang="en-US" altLang="he-IL" sz="1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Elai</a:t>
            </a:r>
            <a:r>
              <a:rPr lang="en-US" altLang="he-IL" sz="1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Rettig</a:t>
            </a:r>
            <a:endParaRPr lang="en-US" altLang="he-IL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Medicine and National Security - Prof.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Itzik</a:t>
            </a:r>
            <a:r>
              <a:rPr lang="en-US" altLang="he-IL" sz="1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Kreis</a:t>
            </a:r>
            <a:endParaRPr lang="en-US" altLang="he-IL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3. Negotiation / Persuasion skills and standing in front of the camera</a:t>
            </a:r>
          </a:p>
          <a:p>
            <a:pPr marL="0" indent="0" algn="l" rtl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4. A Concluding Security Policy Simulation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674543-6730-4A82-AB01-042FF367F7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62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Specialization Season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64134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The Digital World for Decision Makers – Prof. Dani </a:t>
            </a:r>
            <a:r>
              <a:rPr lang="en-US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Raz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Tours of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Elective Seminar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Israel’s Economics - Dr. Omar Moab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Communication - Dr.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Ofir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Reichman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Cyber ​​- Prof.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Eviatar</a:t>
            </a: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Matanya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Seminars: Government Corruption, International Law, Cyber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Seminar and Study Tour in the East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272469-5C8D-4E93-8038-85842416AE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he Integrative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142590"/>
            <a:ext cx="9741297" cy="213494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marR="0" lvl="1" indent="-51435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National Security Tours: </a:t>
            </a:r>
            <a:r>
              <a:rPr kumimoji="0" lang="en-US" altLang="he-IL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Eilat</a:t>
            </a: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, </a:t>
            </a:r>
            <a:r>
              <a:rPr kumimoji="0" lang="en-US" altLang="he-IL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Arava</a:t>
            </a: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and Infrastructure</a:t>
            </a:r>
            <a:endParaRPr kumimoji="0" lang="he-IL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971550" marR="0" lvl="1" indent="-51435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Seminar and Study Tour in the US</a:t>
            </a:r>
            <a:endParaRPr kumimoji="0" lang="he-IL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971550" marR="0" lvl="1" indent="-51435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alt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Final </a:t>
            </a:r>
            <a:r>
              <a:rPr kumimoji="0" lang="en-US" altLang="he-IL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Project</a:t>
            </a: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457200" marR="0" lvl="1" indent="0" algn="r" defTabSz="914400" rtl="1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604CB2-E7F5-47B2-9845-A21A4A71A0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733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E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nglish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Sessions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464876" y="2242898"/>
            <a:ext cx="8371455" cy="2472942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4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Levels</a:t>
            </a:r>
            <a:endParaRPr kumimoji="0" 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Teaching English </a:t>
            </a:r>
            <a:r>
              <a:rPr lang="en-US" sz="26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vs.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Conversation on national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security related topics</a:t>
            </a:r>
            <a:endParaRPr kumimoji="0" 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Method</a:t>
            </a:r>
            <a:endParaRPr kumimoji="0" 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4D513F-DB4A-4A8C-9CD3-3F212B83A9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573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Expectations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787037" y="1847632"/>
            <a:ext cx="1045884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Duties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- </a:t>
            </a: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Active participation, leading and submitting assignments</a:t>
            </a: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Farwell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to “home organization” </a:t>
            </a: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and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vacation </a:t>
            </a: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planning according to INDC schedule    </a:t>
            </a: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From</a:t>
            </a:r>
            <a:r>
              <a:rPr kumimoji="0" lang="en-US" altLang="he-IL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E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go-system </a:t>
            </a: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to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Eco-system</a:t>
            </a:r>
            <a:endParaRPr kumimoji="0" lang="en-US" altLang="he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Setting goals for personal development</a:t>
            </a:r>
            <a:endParaRPr kumimoji="0" lang="he-IL" altLang="he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Information </a:t>
            </a:r>
            <a:r>
              <a:rPr kumimoji="0" lang="en-US" altLang="he-IL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security</a:t>
            </a:r>
            <a:endParaRPr kumimoji="0" lang="he-IL" altLang="he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Studies in the Shadow of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COVID 19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–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personal responsibility</a:t>
            </a:r>
            <a:endParaRPr kumimoji="0" lang="he-IL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457200" marR="0" lvl="1" indent="0" algn="r" defTabSz="914400" rtl="1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D42512-939A-4B08-BB69-E3FCD2C64B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99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id="{384C37CA-CBA0-4A8F-BC94-6DFBE2AC6F63}"/>
              </a:ext>
            </a:extLst>
          </p:cNvPr>
          <p:cNvSpPr txBox="1">
            <a:spLocks/>
          </p:cNvSpPr>
          <p:nvPr/>
        </p:nvSpPr>
        <p:spPr>
          <a:xfrm>
            <a:off x="1313625" y="104044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altLang="he-IL" b="1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Code</a:t>
            </a:r>
            <a:endParaRPr kumimoji="0" lang="en-US" altLang="he-IL" sz="44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AA3915E-4508-4AA2-9ECA-A2A807A6AC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71"/>
          <a:stretch/>
        </p:blipFill>
        <p:spPr>
          <a:xfrm>
            <a:off x="968024" y="1806523"/>
            <a:ext cx="10277856" cy="4091346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8610600" y="3540035"/>
            <a:ext cx="2591172" cy="124097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Statesmanship and Representation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Dress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code and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Appearance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156931" y="3540035"/>
            <a:ext cx="2228051" cy="192153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Seating arrangement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Cell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phones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Laptops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Food and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Drink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44537" y="3540035"/>
            <a:ext cx="2063932" cy="58782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Mutual Respect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Time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337599" y="3383280"/>
            <a:ext cx="2081320" cy="207829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Microphones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Introducing Guests</a:t>
            </a:r>
            <a:endParaRPr lang="he-IL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Meeting with Seniors</a:t>
            </a:r>
            <a:endParaRPr lang="he-IL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387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7CDEE891-4C1C-44F8-8D23-72E8967B5985}"/>
              </a:ext>
            </a:extLst>
          </p:cNvPr>
          <p:cNvSpPr txBox="1">
            <a:spLocks/>
          </p:cNvSpPr>
          <p:nvPr/>
        </p:nvSpPr>
        <p:spPr>
          <a:xfrm>
            <a:off x="1163360" y="106371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e-IL" sz="4400" b="1" i="0" u="none" strike="noStrike" kern="1200" cap="none" spc="0" normalizeH="0" baseline="0" noProof="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INDC </a:t>
            </a:r>
            <a:r>
              <a:rPr kumimoji="0" lang="en-US" altLang="he-IL" sz="44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Code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40423AC6-E237-4226-8F09-B61A5631D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5" y="1752600"/>
            <a:ext cx="10255952" cy="4145269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8349343" y="3270582"/>
            <a:ext cx="1632857" cy="40007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Discretion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14755" y="5185955"/>
            <a:ext cx="1737360" cy="56464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Logistics and Acquisitions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26971" y="5071326"/>
            <a:ext cx="1789612" cy="67926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Absence Policy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81006" y="3537084"/>
            <a:ext cx="2233749" cy="411781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1600" b="1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Openness and Listening</a:t>
            </a:r>
            <a:endParaRPr lang="he-IL" sz="16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392970" y="3470622"/>
            <a:ext cx="2408321" cy="56709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Ethics of Academic Writing</a:t>
            </a:r>
            <a:endParaRPr kumimoji="0" lang="he-IL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623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653F2E19-A4B2-4769-A8F0-1F6DD3805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94" y="973173"/>
            <a:ext cx="10277856" cy="493775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48026" y="1107027"/>
            <a:ext cx="7799935" cy="646331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A Few Words About Myself</a:t>
            </a:r>
            <a:endParaRPr lang="he-IL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66094" y="4686648"/>
            <a:ext cx="1748119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Childhood in Netanya</a:t>
            </a:r>
            <a:endParaRPr lang="he-IL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575176" y="2088776"/>
            <a:ext cx="1290918" cy="830997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B.A in the Hebrew University </a:t>
            </a:r>
            <a:endParaRPr lang="he-IL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040404" y="4603127"/>
            <a:ext cx="1668212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M.A at UC Berkeley </a:t>
            </a:r>
            <a:endParaRPr lang="he-IL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814047" y="2088776"/>
            <a:ext cx="1936377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Atomic Energy Commission</a:t>
            </a:r>
            <a:endParaRPr lang="he-IL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501488" y="4603127"/>
            <a:ext cx="1586753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INDC Graduate 40</a:t>
            </a:r>
            <a:r>
              <a:rPr lang="en-US" sz="1600" baseline="30000" dirty="0"/>
              <a:t>th</a:t>
            </a:r>
            <a:r>
              <a:rPr lang="en-US" sz="1600" dirty="0"/>
              <a:t> class</a:t>
            </a:r>
            <a:endParaRPr lang="he-IL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964050" y="4541570"/>
            <a:ext cx="1397339" cy="584775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 INDC Chief Instructor </a:t>
            </a:r>
            <a:endParaRPr lang="he-IL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402894" y="1596334"/>
            <a:ext cx="2098594" cy="1323439"/>
          </a:xfrm>
          <a:prstGeom prst="rect">
            <a:avLst/>
          </a:prstGeom>
          <a:solidFill>
            <a:srgbClr val="D0CECE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600" dirty="0"/>
              <a:t>International Atomic Energy Agency and Comprehensive Nuclear‑Test‑Ban Treaty Organization</a:t>
            </a:r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2836002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 Officials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543477" y="2154141"/>
            <a:ext cx="9126949" cy="32062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Class </a:t>
            </a:r>
            <a:r>
              <a:rPr kumimoji="0" lang="en-US" altLang="he-IL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presidents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Note-Taker (Hebrew and English)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</a:t>
            </a:r>
            <a:r>
              <a:rPr kumimoji="0" lang="en-US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Photographer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 </a:t>
            </a:r>
            <a:r>
              <a:rPr kumimoji="0" lang="en-US" altLang="he-IL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Treasurer</a:t>
            </a:r>
            <a:endParaRPr kumimoji="0" lang="he-IL" altLang="he-IL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he-IL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en-US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C95290-0165-4B17-A4D1-A08170265B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824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Weekly Structure (in principle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291163"/>
              </p:ext>
            </p:extLst>
          </p:nvPr>
        </p:nvGraphicFramePr>
        <p:xfrm>
          <a:off x="1716240" y="1845914"/>
          <a:ext cx="9209600" cy="3778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5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65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6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233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Hour/Day</a:t>
                      </a:r>
                      <a:endParaRPr kumimoji="0" lang="he-I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Independent Learning 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1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1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1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17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2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3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3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3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</a:t>
                      </a:r>
                      <a:r>
                        <a:rPr lang="en-US" sz="17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Hour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449">
                <a:tc>
                  <a:txBody>
                    <a:bodyPr/>
                    <a:lstStyle/>
                    <a:p>
                      <a:pPr algn="ctr" rtl="1"/>
                      <a:r>
                        <a:rPr lang="he-IL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4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 4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</a:t>
                      </a:r>
                      <a:r>
                        <a:rPr kumimoji="0" lang="en-US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n 4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Until</a:t>
                      </a:r>
                      <a:r>
                        <a:rPr lang="en-US" sz="17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15:00</a:t>
                      </a:r>
                      <a:endParaRPr lang="he-IL" sz="17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040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431" y="754955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pening Week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40507"/>
              </p:ext>
            </p:extLst>
          </p:nvPr>
        </p:nvGraphicFramePr>
        <p:xfrm>
          <a:off x="818148" y="1541926"/>
          <a:ext cx="10324468" cy="4614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1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5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2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665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2.9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3.9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6.9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 7.9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 8.9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8041"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1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Opening</a:t>
                      </a:r>
                      <a:r>
                        <a:rPr lang="en-US" sz="17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Discussion with the INDC </a:t>
                      </a:r>
                      <a:r>
                        <a:rPr lang="en-US" sz="1700" kern="1200" baseline="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Commandant 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Chairman of Foreign Affairs</a:t>
                      </a:r>
                      <a:r>
                        <a:rPr lang="en-US" sz="17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&amp; Security Committee</a:t>
                      </a:r>
                      <a:endParaRPr lang="he-IL" sz="17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Independent Learning </a:t>
                      </a:r>
                      <a:endParaRPr kumimoji="0" lang="he-IL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Coffee</a:t>
                      </a:r>
                      <a:r>
                        <a:rPr lang="en-US" sz="17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and Reading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Network Meetings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8758"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17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Opening</a:t>
                      </a:r>
                      <a:r>
                        <a:rPr lang="en-US" sz="17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Discussion with Chief Instructor 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Head of the National Security Council</a:t>
                      </a:r>
                      <a:endParaRPr lang="he-IL" sz="17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</a:t>
                      </a:r>
                      <a:r>
                        <a:rPr lang="en-US" sz="17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Sessions</a:t>
                      </a:r>
                      <a:r>
                        <a:rPr lang="en-US" sz="17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:</a:t>
                      </a:r>
                    </a:p>
                    <a:p>
                      <a:pPr algn="ctr" rtl="1"/>
                      <a:r>
                        <a:rPr lang="en-US" sz="17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Basic</a:t>
                      </a:r>
                      <a:r>
                        <a:rPr lang="en-US" sz="17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concepts in national security</a:t>
                      </a:r>
                      <a:endParaRPr lang="en-US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Network Meetings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638"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3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Professor Aaron Ciechanover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Introducing the Learning Center to Seniors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329903"/>
                  </a:ext>
                </a:extLst>
              </a:tr>
              <a:tr h="718331">
                <a:tc vMerge="1">
                  <a:txBody>
                    <a:bodyPr/>
                    <a:lstStyle/>
                    <a:p>
                      <a:pPr algn="ctr" rtl="1"/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Teamwork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Guest Lecturer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4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7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Team Hour</a:t>
                      </a:r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951881"/>
                  </a:ext>
                </a:extLst>
              </a:tr>
              <a:tr h="714007">
                <a:tc vMerge="1">
                  <a:txBody>
                    <a:bodyPr/>
                    <a:lstStyle/>
                    <a:p>
                      <a:pPr algn="ctr" rtl="1"/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7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English</a:t>
                      </a:r>
                      <a:r>
                        <a:rPr lang="en-US" sz="17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700" baseline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Sessions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7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Introducing the Fields of Study</a:t>
                      </a:r>
                      <a:endParaRPr lang="he-IL" sz="17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378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Good Luck!</a:t>
            </a:r>
            <a:endParaRPr kumimoji="0" lang="he-IL" sz="8800" b="1" i="0" u="none" strike="noStrike" kern="120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FFC000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6B030AC-AA57-4D13-AE77-8392CB1968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70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1309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מלבן מעוגל 12"/>
          <p:cNvSpPr/>
          <p:nvPr/>
        </p:nvSpPr>
        <p:spPr>
          <a:xfrm>
            <a:off x="1593669" y="3329243"/>
            <a:ext cx="2593961" cy="642710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National Defense College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87341" y="3961306"/>
            <a:ext cx="2" cy="3317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303680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306182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300985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383741" y="2036359"/>
            <a:ext cx="3369843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Commandant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MG </a:t>
            </a:r>
            <a:r>
              <a:rPr lang="en-US" sz="1600" b="1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Itai</a:t>
            </a:r>
            <a:r>
              <a:rPr lang="en-US" sz="1600" b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+mj-cs"/>
              </a:rPr>
              <a:t>Veruv</a:t>
            </a:r>
            <a:endParaRPr lang="he-IL" sz="1600" b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+mj-cs"/>
            </a:endParaRPr>
          </a:p>
        </p:txBody>
      </p:sp>
      <p:sp>
        <p:nvSpPr>
          <p:cNvPr id="65" name="מלבן מעוגל 23"/>
          <p:cNvSpPr/>
          <p:nvPr/>
        </p:nvSpPr>
        <p:spPr>
          <a:xfrm>
            <a:off x="4933022" y="3234620"/>
            <a:ext cx="2508642" cy="72668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Staff Colleges 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Commander</a:t>
            </a:r>
            <a:endParaRPr lang="he-IL" sz="14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he-IL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BG Rafi Milo</a:t>
            </a:r>
            <a:r>
              <a:rPr lang="he-IL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מלבן מעוגל 24"/>
          <p:cNvSpPr/>
          <p:nvPr/>
        </p:nvSpPr>
        <p:spPr>
          <a:xfrm>
            <a:off x="1876990" y="4677957"/>
            <a:ext cx="1705909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Tactical Command College  </a:t>
            </a:r>
            <a:endParaRPr lang="en-US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7" name="מלבן מעוגל 25"/>
          <p:cNvSpPr/>
          <p:nvPr/>
        </p:nvSpPr>
        <p:spPr>
          <a:xfrm>
            <a:off x="4254629" y="4703338"/>
            <a:ext cx="1824217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 “Alon”</a:t>
            </a:r>
            <a:endParaRPr lang="he-IL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8" name="מלבן מעוגל 26"/>
          <p:cNvSpPr/>
          <p:nvPr/>
        </p:nvSpPr>
        <p:spPr>
          <a:xfrm>
            <a:off x="6620168" y="4727309"/>
            <a:ext cx="1685718" cy="78037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 “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Afek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endParaRPr lang="he-IL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9" name="מלבן מעוגל 27"/>
          <p:cNvSpPr/>
          <p:nvPr/>
        </p:nvSpPr>
        <p:spPr>
          <a:xfrm>
            <a:off x="8847208" y="4703338"/>
            <a:ext cx="1920395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 “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Gidon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endParaRPr lang="he-IL" sz="14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300985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>
            <a:cxnSpLocks/>
          </p:cNvCxnSpPr>
          <p:nvPr/>
        </p:nvCxnSpPr>
        <p:spPr>
          <a:xfrm flipV="1">
            <a:off x="2705036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705036" y="4337645"/>
            <a:ext cx="70331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מחבר ישר 32"/>
          <p:cNvCxnSpPr>
            <a:cxnSpLocks/>
          </p:cNvCxnSpPr>
          <p:nvPr/>
        </p:nvCxnSpPr>
        <p:spPr>
          <a:xfrm>
            <a:off x="7441664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68663" y="2675117"/>
            <a:ext cx="10183" cy="3347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>
            <a:cxnSpLocks/>
          </p:cNvCxnSpPr>
          <p:nvPr/>
        </p:nvCxnSpPr>
        <p:spPr>
          <a:xfrm>
            <a:off x="9738221" y="4337645"/>
            <a:ext cx="0" cy="365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מחבר ישר 35"/>
          <p:cNvCxnSpPr>
            <a:cxnSpLocks/>
          </p:cNvCxnSpPr>
          <p:nvPr/>
        </p:nvCxnSpPr>
        <p:spPr>
          <a:xfrm>
            <a:off x="5252590" y="4330532"/>
            <a:ext cx="0" cy="416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מלבן מעוגל 40"/>
          <p:cNvSpPr/>
          <p:nvPr/>
        </p:nvSpPr>
        <p:spPr>
          <a:xfrm>
            <a:off x="9079606" y="3329243"/>
            <a:ext cx="1558343" cy="59708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>
                <a:latin typeface="Segoe UI" panose="020B0502040204020203" pitchFamily="34" charset="0"/>
                <a:ea typeface="Segoe UI" panose="020B0502040204020203" pitchFamily="34" charset="0"/>
              </a:rPr>
              <a:t>BG </a:t>
            </a:r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Course 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51616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Military Colleges Structure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430B9D-CB18-4C66-BA6B-2A52E73ABC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3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78430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06953" y="3803028"/>
            <a:ext cx="90334" cy="10182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290801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293303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288106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190821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INDC Commandant </a:t>
            </a:r>
            <a:endParaRPr lang="en-US" sz="1600" b="1" dirty="0" smtClean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MG </a:t>
            </a:r>
            <a:r>
              <a:rPr lang="en-US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Itai Veruv </a:t>
            </a:r>
          </a:p>
        </p:txBody>
      </p:sp>
      <p:sp>
        <p:nvSpPr>
          <p:cNvPr id="65" name="מלבן מעוגל 23"/>
          <p:cNvSpPr/>
          <p:nvPr/>
        </p:nvSpPr>
        <p:spPr>
          <a:xfrm>
            <a:off x="4948254" y="3105830"/>
            <a:ext cx="2498065" cy="69719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and Staff Colleges </a:t>
            </a:r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Commander</a:t>
            </a:r>
            <a:endParaRPr lang="he-IL" sz="14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" name="מלבן מעוגל 28"/>
          <p:cNvSpPr/>
          <p:nvPr/>
        </p:nvSpPr>
        <p:spPr>
          <a:xfrm>
            <a:off x="1544549" y="4721142"/>
            <a:ext cx="1404989" cy="4689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Instruction Branch 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288106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/>
          <p:nvPr/>
        </p:nvCxnSpPr>
        <p:spPr>
          <a:xfrm flipV="1">
            <a:off x="2574930" y="4561787"/>
            <a:ext cx="0" cy="165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574930" y="4561787"/>
            <a:ext cx="68945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54697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/>
          <p:nvPr/>
        </p:nvCxnSpPr>
        <p:spPr>
          <a:xfrm>
            <a:off x="9461557" y="4561787"/>
            <a:ext cx="0" cy="165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מלבן מעוגל 42"/>
          <p:cNvSpPr/>
          <p:nvPr/>
        </p:nvSpPr>
        <p:spPr>
          <a:xfrm>
            <a:off x="8397079" y="3225706"/>
            <a:ext cx="2314369" cy="773905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‘</a:t>
            </a:r>
            <a:r>
              <a:rPr lang="en-US" sz="16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Ma’arachot</a:t>
            </a:r>
            <a:r>
              <a:rPr lang="en-US" sz="1600" b="1" dirty="0">
                <a:latin typeface="Segoe UI" panose="020B0502040204020203" pitchFamily="34" charset="0"/>
                <a:ea typeface="Segoe UI" panose="020B0502040204020203" pitchFamily="34" charset="0"/>
              </a:rPr>
              <a:t>’ </a:t>
            </a:r>
            <a:endParaRPr lang="en-US" sz="1600" b="1" dirty="0" smtClean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Publication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86" name="מלבן מעוגל 44"/>
          <p:cNvSpPr/>
          <p:nvPr/>
        </p:nvSpPr>
        <p:spPr>
          <a:xfrm>
            <a:off x="8681415" y="4750304"/>
            <a:ext cx="2015167" cy="4957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Logistics Branch 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88" name="מלבן מעוגל 46"/>
          <p:cNvSpPr/>
          <p:nvPr/>
        </p:nvSpPr>
        <p:spPr>
          <a:xfrm>
            <a:off x="1696830" y="3225706"/>
            <a:ext cx="2182223" cy="690069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Research and Legitimacy Branch</a:t>
            </a:r>
            <a:r>
              <a:rPr lang="he-IL" sz="16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endParaRPr lang="he-IL" sz="16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89" name="מלבן מעוגל 47"/>
          <p:cNvSpPr/>
          <p:nvPr/>
        </p:nvSpPr>
        <p:spPr>
          <a:xfrm>
            <a:off x="4985934" y="3904426"/>
            <a:ext cx="2261537" cy="51833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“Cathedral”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818" y="1303390"/>
            <a:ext cx="9637776" cy="32162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Else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 There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This Base?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9" name="מלבן מעוגל 44">
            <a:extLst>
              <a:ext uri="{FF2B5EF4-FFF2-40B4-BE49-F238E27FC236}">
                <a16:creationId xmlns:a16="http://schemas.microsoft.com/office/drawing/2014/main" id="{9FEE3BB0-DFFE-4BAD-B3B3-747ECF4B43A9}"/>
              </a:ext>
            </a:extLst>
          </p:cNvPr>
          <p:cNvSpPr/>
          <p:nvPr/>
        </p:nvSpPr>
        <p:spPr>
          <a:xfrm>
            <a:off x="5064937" y="4767674"/>
            <a:ext cx="2261537" cy="110574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IDF Library </a:t>
            </a:r>
            <a:endParaRPr lang="he-IL" sz="1400" b="1" dirty="0" smtClean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Senior Learning and</a:t>
            </a:r>
            <a:endParaRPr lang="he-IL" sz="1400" b="1" dirty="0" smtClean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Development </a:t>
            </a: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Center</a:t>
            </a:r>
          </a:p>
          <a:p>
            <a:pPr algn="ctr" rtl="0"/>
            <a:r>
              <a:rPr lang="en-US" sz="14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Literacy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36" name="מחבר ישר 21">
            <a:extLst>
              <a:ext uri="{FF2B5EF4-FFF2-40B4-BE49-F238E27FC236}">
                <a16:creationId xmlns:a16="http://schemas.microsoft.com/office/drawing/2014/main" id="{F49E7276-F98E-4096-B652-5A3432AD85A7}"/>
              </a:ext>
            </a:extLst>
          </p:cNvPr>
          <p:cNvCxnSpPr/>
          <p:nvPr/>
        </p:nvCxnSpPr>
        <p:spPr>
          <a:xfrm>
            <a:off x="1813060" y="5174042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מחבר ישר 21">
            <a:extLst>
              <a:ext uri="{FF2B5EF4-FFF2-40B4-BE49-F238E27FC236}">
                <a16:creationId xmlns:a16="http://schemas.microsoft.com/office/drawing/2014/main" id="{C78F106F-5A16-4E52-9093-3003674F3913}"/>
              </a:ext>
            </a:extLst>
          </p:cNvPr>
          <p:cNvCxnSpPr/>
          <p:nvPr/>
        </p:nvCxnSpPr>
        <p:spPr>
          <a:xfrm>
            <a:off x="2784610" y="5193951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מלבן מעוגל 28">
            <a:extLst>
              <a:ext uri="{FF2B5EF4-FFF2-40B4-BE49-F238E27FC236}">
                <a16:creationId xmlns:a16="http://schemas.microsoft.com/office/drawing/2014/main" id="{613D7258-3330-4B83-AFDF-18A3771F2D11}"/>
              </a:ext>
            </a:extLst>
          </p:cNvPr>
          <p:cNvSpPr/>
          <p:nvPr/>
        </p:nvSpPr>
        <p:spPr>
          <a:xfrm>
            <a:off x="968024" y="5349458"/>
            <a:ext cx="1191746" cy="4840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Physical Culture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31" name="מלבן מעוגל 28">
            <a:extLst>
              <a:ext uri="{FF2B5EF4-FFF2-40B4-BE49-F238E27FC236}">
                <a16:creationId xmlns:a16="http://schemas.microsoft.com/office/drawing/2014/main" id="{9EA0C153-5849-4EE4-A22F-B9D71724E8BA}"/>
              </a:ext>
            </a:extLst>
          </p:cNvPr>
          <p:cNvSpPr/>
          <p:nvPr/>
        </p:nvSpPr>
        <p:spPr>
          <a:xfrm>
            <a:off x="2411947" y="5367155"/>
            <a:ext cx="1286293" cy="46635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Publishing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9735566C-416E-4CCF-82B9-BDA898C7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682" y="1103656"/>
            <a:ext cx="5028377" cy="53632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 Structure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89928" y="1634185"/>
            <a:ext cx="10255952" cy="4269478"/>
            <a:chOff x="989928" y="1639979"/>
            <a:chExt cx="10255952" cy="4269478"/>
          </a:xfrm>
        </p:grpSpPr>
        <p:pic>
          <p:nvPicPr>
            <p:cNvPr id="2" name="תמונה 1">
              <a:extLst>
                <a:ext uri="{FF2B5EF4-FFF2-40B4-BE49-F238E27FC236}">
                  <a16:creationId xmlns:a16="http://schemas.microsoft.com/office/drawing/2014/main" id="{B4100C71-6EAD-4693-9D21-FEB7B9704B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9928" y="1639979"/>
              <a:ext cx="10255952" cy="4254781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5018969" y="1787206"/>
              <a:ext cx="2197869" cy="52322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INDC Commandant </a:t>
              </a: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MG Itai Veruv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574335" y="2350598"/>
              <a:ext cx="3060000" cy="523220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Chief Instructor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Amb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 Merav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Zafary-Odiz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81952" y="2931459"/>
              <a:ext cx="2340000" cy="584775"/>
            </a:xfrm>
            <a:prstGeom prst="rect">
              <a:avLst/>
            </a:prstGeom>
            <a:solidFill>
              <a:srgbClr val="70AD47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6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Executive </a:t>
              </a:r>
              <a:r>
                <a:rPr lang="en-US" sz="16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Officer </a:t>
              </a:r>
              <a:endParaRPr lang="en-US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6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Matan Or</a:t>
              </a:r>
              <a:endParaRPr lang="he-IL" sz="16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51972" y="2648482"/>
              <a:ext cx="1489638" cy="95410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Academic Adviser </a:t>
              </a: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Dr.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Doron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Navot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21983" y="3884911"/>
              <a:ext cx="1913889" cy="738664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1 </a:t>
              </a:r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Amb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 Dr. </a:t>
              </a:r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Alona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Fisher-</a:t>
              </a:r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Kam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08879" y="3884911"/>
              <a:ext cx="1725646" cy="738664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2 </a:t>
              </a:r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Amb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 Amir Maimon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95619" y="3897909"/>
              <a:ext cx="1767406" cy="523220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3 Yehuda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Yohananof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592997" y="3883440"/>
              <a:ext cx="1705968" cy="523220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Team 4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Avi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Almog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341610" y="3869761"/>
              <a:ext cx="1620000" cy="523220"/>
            </a:xfrm>
            <a:prstGeom prst="rect">
              <a:avLst/>
            </a:prstGeom>
            <a:solidFill>
              <a:srgbClr val="5B9BD5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Instructor </a:t>
              </a:r>
            </a:p>
            <a:p>
              <a:pPr algn="ctr" rtl="0"/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Dr. </a:t>
              </a:r>
              <a:r>
                <a:rPr lang="en-US" sz="1400" b="1" dirty="0" err="1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Besora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Regev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15784" y="4802925"/>
              <a:ext cx="3060000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Organization and Logistic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CWO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Avi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Partuk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98375" y="4786623"/>
              <a:ext cx="2451659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ISMO</a:t>
              </a:r>
            </a:p>
            <a:p>
              <a:pPr algn="ctr" rtl="0"/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MAJ Alisa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Fenych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02419" y="5340762"/>
              <a:ext cx="2447616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Deputy Head of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ISMO</a:t>
              </a:r>
            </a:p>
            <a:p>
              <a:pPr algn="ctr" rtl="0"/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LT 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Aaron Abel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36791" y="5386237"/>
              <a:ext cx="3060000" cy="523220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Management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Officer </a:t>
              </a:r>
              <a:endPara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CSM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Avi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sz="1400" b="1" dirty="0" err="1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Zochbaia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51831" y="4855990"/>
              <a:ext cx="1572726" cy="738664"/>
            </a:xfrm>
            <a:prstGeom prst="rect">
              <a:avLst/>
            </a:prstGeom>
            <a:solidFill>
              <a:srgbClr val="F4B183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Senior Learning Center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 </a:t>
              </a:r>
              <a:endParaRPr lang="en-US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Dr. Anat Chen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428353" y="2661171"/>
              <a:ext cx="1620000" cy="95410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Head of Academic </a:t>
              </a:r>
              <a:r>
                <a:rPr lang="en-US" sz="14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Program Prof. </a:t>
              </a:r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Yossi Ben- Artzi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066845" y="4910646"/>
              <a:ext cx="2078757" cy="307777"/>
            </a:xfrm>
            <a:prstGeom prst="rect">
              <a:avLst/>
            </a:prstGeom>
            <a:solidFill>
              <a:srgbClr val="7C7C7C"/>
            </a:solidFill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1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Coordination Officer</a:t>
              </a:r>
              <a:endPara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65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2752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Uniqueness of the INDC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4147" y="2273176"/>
            <a:ext cx="9745978" cy="244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The </a:t>
            </a: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institute </a:t>
            </a:r>
            <a:r>
              <a:rPr lang="en-US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and </a:t>
            </a: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its role 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Class composition</a:t>
            </a:r>
            <a:endParaRPr lang="en-US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Program of study</a:t>
            </a:r>
          </a:p>
          <a:p>
            <a:pPr marL="457200" indent="-45720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Learning </a:t>
            </a:r>
            <a:r>
              <a:rPr lang="en-US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m</a:t>
            </a:r>
            <a:r>
              <a:rPr lang="en-US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ethods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843A6B-4BC4-42C7-830B-E5927B1D6E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of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 Formation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471007" y="2085783"/>
            <a:ext cx="9619359" cy="36945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Two teams with international participants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Dispersal of participants from the same organization among the teams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Separation between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an Instructor 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and a participant from the same organization</a:t>
            </a:r>
          </a:p>
          <a:p>
            <a:pPr marL="457200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Heterogeneous teams:</a:t>
            </a:r>
          </a:p>
          <a:p>
            <a:pPr marL="914400" lvl="1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Military - Civilians</a:t>
            </a:r>
          </a:p>
          <a:p>
            <a:pPr marL="914400" lvl="1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Positions / Field of Occupation</a:t>
            </a:r>
          </a:p>
          <a:p>
            <a:pPr marL="914400" lvl="1" indent="-457200" algn="l" rtl="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en-US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Gender</a:t>
            </a:r>
            <a:endParaRPr lang="en-US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3B7D3E-B173-4F0F-A368-935D35B3FA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33281"/>
            <a:ext cx="9637776" cy="595149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 Formation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782666"/>
              </p:ext>
            </p:extLst>
          </p:nvPr>
        </p:nvGraphicFramePr>
        <p:xfrm>
          <a:off x="725754" y="1503322"/>
          <a:ext cx="10740491" cy="442137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77091">
                  <a:extLst>
                    <a:ext uri="{9D8B030D-6E8A-4147-A177-3AD203B41FA5}">
                      <a16:colId xmlns:a16="http://schemas.microsoft.com/office/drawing/2014/main" val="1379950137"/>
                    </a:ext>
                  </a:extLst>
                </a:gridCol>
                <a:gridCol w="2664823">
                  <a:extLst>
                    <a:ext uri="{9D8B030D-6E8A-4147-A177-3AD203B41FA5}">
                      <a16:colId xmlns:a16="http://schemas.microsoft.com/office/drawing/2014/main" val="1296333704"/>
                    </a:ext>
                  </a:extLst>
                </a:gridCol>
                <a:gridCol w="2313500">
                  <a:extLst>
                    <a:ext uri="{9D8B030D-6E8A-4147-A177-3AD203B41FA5}">
                      <a16:colId xmlns:a16="http://schemas.microsoft.com/office/drawing/2014/main" val="1976429746"/>
                    </a:ext>
                  </a:extLst>
                </a:gridCol>
                <a:gridCol w="2785077">
                  <a:extLst>
                    <a:ext uri="{9D8B030D-6E8A-4147-A177-3AD203B41FA5}">
                      <a16:colId xmlns:a16="http://schemas.microsoft.com/office/drawing/2014/main" val="3535152530"/>
                    </a:ext>
                  </a:extLst>
                </a:gridCol>
              </a:tblGrid>
              <a:tr h="58130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Team 1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Alona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Fisher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Kam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+mj-cs"/>
                        </a:rPr>
                        <a:t>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Team 2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Amir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Maimon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1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Team 3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Yehuda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Yohananof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1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Instructor Team 4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Almog</a:t>
                      </a:r>
                      <a:endParaRPr lang="he-IL" sz="1600" b="1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887461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Rob </a:t>
                      </a:r>
                      <a:r>
                        <a:rPr lang="en-US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Sinram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Tim Scott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Hanan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Edri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Eran Fire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68254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Nicola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Mandolesi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Christian Bauer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Eran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Reuveni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Yossi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Karadi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0479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Nikolaos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Skourellos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Mohit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Trivedi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Amir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Ofek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Shlomit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Sufa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301718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Yaron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Yungman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Olga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Polyakov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Edna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Iliya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Idit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Almaliha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527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Liat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Pearl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Alon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Mazliah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Omri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Dor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Asaf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Vardi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582742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Shraga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Glicksman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Guy Davidson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David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Shapira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Eliad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Maor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97571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Shai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Siman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Tov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Itamar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Ben Haim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Yair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Hacohen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Yaniv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Avitan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792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Gilad Amit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Guy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Itzhaki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Ohad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Buchris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Roy Levy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77302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Tal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Politis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Yoav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Torjanski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Oded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Zemach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Uri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Arnon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34777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Doron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Slovatizky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Eitan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Menashe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Yoni Roth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Ronen Cohen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87485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Gil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Barket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Doron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Abrahami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Eran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Peled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Yossi Yehoshua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2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6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Areas of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at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0741924"/>
              </p:ext>
            </p:extLst>
          </p:nvPr>
        </p:nvGraphicFramePr>
        <p:xfrm>
          <a:off x="2813239" y="1825437"/>
          <a:ext cx="6565522" cy="388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id="{B7A16583-0DA0-4154-A55F-2CA690BF4E40}"/>
              </a:ext>
            </a:extLst>
          </p:cNvPr>
          <p:cNvGrpSpPr/>
          <p:nvPr/>
        </p:nvGrpSpPr>
        <p:grpSpPr>
          <a:xfrm>
            <a:off x="5185954" y="3474719"/>
            <a:ext cx="1521888" cy="1051515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Strategy </a:t>
              </a:r>
              <a:endParaRPr lang="he-IL" sz="1600" b="1" kern="1200" dirty="0"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CC9EFD22-C60D-4830-A644-381E384941B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043" y="5215004"/>
            <a:ext cx="588165" cy="89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12172</TotalTime>
  <Words>1035</Words>
  <Application>Microsoft Office PowerPoint</Application>
  <PresentationFormat>Widescreen</PresentationFormat>
  <Paragraphs>298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Assistant</vt:lpstr>
      <vt:lpstr>Calibri</vt:lpstr>
      <vt:lpstr>Calibri Light</vt:lpstr>
      <vt:lpstr>David</vt:lpstr>
      <vt:lpstr>Levenim MT</vt:lpstr>
      <vt:lpstr>Segoe UI</vt:lpstr>
      <vt:lpstr>Tahoma</vt:lpstr>
      <vt:lpstr>Times New Roman</vt:lpstr>
      <vt:lpstr>Wingdings</vt:lpstr>
      <vt:lpstr>Wingdings 2</vt:lpstr>
      <vt:lpstr>ערכת נושא Office</vt:lpstr>
      <vt:lpstr>Israel National Defense College </vt:lpstr>
      <vt:lpstr>PowerPoint Presentation</vt:lpstr>
      <vt:lpstr>Israel Military Colleges Structure</vt:lpstr>
      <vt:lpstr>What Else Is There in This Base?</vt:lpstr>
      <vt:lpstr>The INDC Structure </vt:lpstr>
      <vt:lpstr>The Uniqueness of the INDC</vt:lpstr>
      <vt:lpstr>Principles of Team Formation</vt:lpstr>
      <vt:lpstr>Team Formation</vt:lpstr>
      <vt:lpstr>Areas of Study at INDC</vt:lpstr>
      <vt:lpstr>The International Season</vt:lpstr>
      <vt:lpstr>Seminar and Study Tour in Europe November 2020 1-5</vt:lpstr>
      <vt:lpstr>The Israeli Season</vt:lpstr>
      <vt:lpstr> The Israeli Season</vt:lpstr>
      <vt:lpstr>Specialization Season </vt:lpstr>
      <vt:lpstr>The Integrative Season</vt:lpstr>
      <vt:lpstr>English Sessions</vt:lpstr>
      <vt:lpstr>Expectations</vt:lpstr>
      <vt:lpstr>PowerPoint Presentation</vt:lpstr>
      <vt:lpstr>PowerPoint Presentation</vt:lpstr>
      <vt:lpstr>Class Officials</vt:lpstr>
      <vt:lpstr>Weekly Structure (in principle) INDC</vt:lpstr>
      <vt:lpstr>Opening Week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u26631</cp:lastModifiedBy>
  <cp:revision>495</cp:revision>
  <cp:lastPrinted>2020-08-25T07:13:02Z</cp:lastPrinted>
  <dcterms:created xsi:type="dcterms:W3CDTF">2017-08-17T05:53:13Z</dcterms:created>
  <dcterms:modified xsi:type="dcterms:W3CDTF">2020-08-27T05:52:43Z</dcterms:modified>
</cp:coreProperties>
</file>