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327" r:id="rId2"/>
    <p:sldId id="345" r:id="rId3"/>
    <p:sldId id="354" r:id="rId4"/>
    <p:sldId id="375" r:id="rId5"/>
    <p:sldId id="379" r:id="rId6"/>
    <p:sldId id="378" r:id="rId7"/>
    <p:sldId id="355" r:id="rId8"/>
    <p:sldId id="334" r:id="rId9"/>
    <p:sldId id="350" r:id="rId10"/>
    <p:sldId id="344" r:id="rId11"/>
    <p:sldId id="335" r:id="rId12"/>
    <p:sldId id="346" r:id="rId13"/>
    <p:sldId id="336" r:id="rId14"/>
    <p:sldId id="347" r:id="rId15"/>
    <p:sldId id="337" r:id="rId16"/>
    <p:sldId id="338" r:id="rId17"/>
    <p:sldId id="326" r:id="rId18"/>
    <p:sldId id="356" r:id="rId19"/>
    <p:sldId id="373" r:id="rId20"/>
    <p:sldId id="374" r:id="rId21"/>
    <p:sldId id="370" r:id="rId22"/>
    <p:sldId id="372" r:id="rId23"/>
    <p:sldId id="333" r:id="rId24"/>
    <p:sldId id="339" r:id="rId25"/>
    <p:sldId id="352" r:id="rId26"/>
    <p:sldId id="357" r:id="rId27"/>
  </p:sldIdLst>
  <p:sldSz cx="12192000" cy="6858000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סגנון ביניים 2 - הדגשה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798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FB4DC3-DEDA-4B1E-87E4-79076D32F0E0}" type="doc">
      <dgm:prSet loTypeId="urn:microsoft.com/office/officeart/2005/8/layout/cycle6" loCatId="relationship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pPr rtl="1"/>
          <a:endParaRPr lang="he-IL"/>
        </a:p>
      </dgm:t>
    </dgm:pt>
    <dgm:pt modelId="{CE51B0A8-D363-4E64-AA7A-E19FEA72F126}">
      <dgm:prSet phldrT="[טקסט]"/>
      <dgm:spPr/>
      <dgm:t>
        <a:bodyPr/>
        <a:lstStyle/>
        <a:p>
          <a:pPr rtl="1"/>
          <a:r>
            <a:rPr lang="he-IL" dirty="0"/>
            <a:t>הגנה לאומית</a:t>
          </a:r>
        </a:p>
      </dgm:t>
    </dgm:pt>
    <dgm:pt modelId="{3FB537DA-DF7A-456B-BC70-37A2E67A4AAF}" type="parTrans" cxnId="{69BB1834-30D7-4D4D-AFD7-45E128BF6F93}">
      <dgm:prSet/>
      <dgm:spPr/>
      <dgm:t>
        <a:bodyPr/>
        <a:lstStyle/>
        <a:p>
          <a:pPr rtl="1"/>
          <a:endParaRPr lang="he-IL"/>
        </a:p>
      </dgm:t>
    </dgm:pt>
    <dgm:pt modelId="{18C0714A-3E36-4A79-8D6F-E04C13954432}" type="sibTrans" cxnId="{69BB1834-30D7-4D4D-AFD7-45E128BF6F93}">
      <dgm:prSet>
        <dgm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dgm:style>
      </dgm:prSet>
      <dgm:spPr>
        <a:ln w="88900"/>
      </dgm:spPr>
      <dgm:t>
        <a:bodyPr/>
        <a:lstStyle/>
        <a:p>
          <a:pPr rtl="1"/>
          <a:endParaRPr lang="he-IL"/>
        </a:p>
      </dgm:t>
    </dgm:pt>
    <dgm:pt modelId="{2EC39DBA-D492-4DB4-8D04-EEAB1992CCFF}">
      <dgm:prSet phldrT="[טקסט]"/>
      <dgm:spPr/>
      <dgm:t>
        <a:bodyPr/>
        <a:lstStyle/>
        <a:p>
          <a:pPr rtl="1"/>
          <a:r>
            <a:rPr lang="he-IL" dirty="0"/>
            <a:t>מדינאות</a:t>
          </a:r>
        </a:p>
      </dgm:t>
    </dgm:pt>
    <dgm:pt modelId="{7151C011-A090-4FCC-B50E-616ABFB6E5E6}" type="parTrans" cxnId="{3884489F-8DFC-44AB-8E81-F5CE0BC01BB4}">
      <dgm:prSet/>
      <dgm:spPr/>
      <dgm:t>
        <a:bodyPr/>
        <a:lstStyle/>
        <a:p>
          <a:pPr rtl="1"/>
          <a:endParaRPr lang="he-IL"/>
        </a:p>
      </dgm:t>
    </dgm:pt>
    <dgm:pt modelId="{08249464-122C-4D69-B526-F15BB0977C08}" type="sibTrans" cxnId="{3884489F-8DFC-44AB-8E81-F5CE0BC01BB4}">
      <dgm:prSet>
        <dgm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dgm:style>
      </dgm:prSet>
      <dgm:spPr>
        <a:ln w="88900"/>
      </dgm:spPr>
      <dgm:t>
        <a:bodyPr/>
        <a:lstStyle/>
        <a:p>
          <a:pPr rtl="1"/>
          <a:endParaRPr lang="he-IL"/>
        </a:p>
      </dgm:t>
    </dgm:pt>
    <dgm:pt modelId="{7CFF1822-6B79-4FD2-8382-C8F6508BF640}">
      <dgm:prSet phldrT="[טקסט]"/>
      <dgm:spPr/>
      <dgm:t>
        <a:bodyPr/>
        <a:lstStyle/>
        <a:p>
          <a:pPr rtl="1"/>
          <a:r>
            <a:rPr lang="he-IL" dirty="0"/>
            <a:t>טכנולוגיה</a:t>
          </a:r>
        </a:p>
      </dgm:t>
    </dgm:pt>
    <dgm:pt modelId="{5F9A7C67-424B-482A-9490-EB65E0620E44}" type="parTrans" cxnId="{D13FACC0-C99D-4B93-8D54-88876EE7C432}">
      <dgm:prSet/>
      <dgm:spPr/>
      <dgm:t>
        <a:bodyPr/>
        <a:lstStyle/>
        <a:p>
          <a:pPr rtl="1"/>
          <a:endParaRPr lang="he-IL"/>
        </a:p>
      </dgm:t>
    </dgm:pt>
    <dgm:pt modelId="{B80C1D20-76A5-4E96-9975-B3A5D799A49E}" type="sibTrans" cxnId="{D13FACC0-C99D-4B93-8D54-88876EE7C432}">
      <dgm:prSet>
        <dgm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dgm:style>
      </dgm:prSet>
      <dgm:spPr>
        <a:ln w="88900"/>
      </dgm:spPr>
      <dgm:t>
        <a:bodyPr/>
        <a:lstStyle/>
        <a:p>
          <a:pPr rtl="1"/>
          <a:endParaRPr lang="he-IL"/>
        </a:p>
      </dgm:t>
    </dgm:pt>
    <dgm:pt modelId="{34061C7B-27BC-4C8F-BFF5-6E4AAC81B7BA}">
      <dgm:prSet phldrT="[טקסט]"/>
      <dgm:spPr/>
      <dgm:t>
        <a:bodyPr/>
        <a:lstStyle/>
        <a:p>
          <a:pPr rtl="1"/>
          <a:r>
            <a:rPr lang="he-IL" dirty="0"/>
            <a:t>כלכלה</a:t>
          </a:r>
        </a:p>
      </dgm:t>
    </dgm:pt>
    <dgm:pt modelId="{85092EC4-F74C-48B9-A977-823D5B9DDA5F}" type="parTrans" cxnId="{8D350E8D-F82D-465F-9421-DB082012E0F7}">
      <dgm:prSet/>
      <dgm:spPr/>
      <dgm:t>
        <a:bodyPr/>
        <a:lstStyle/>
        <a:p>
          <a:pPr rtl="1"/>
          <a:endParaRPr lang="he-IL"/>
        </a:p>
      </dgm:t>
    </dgm:pt>
    <dgm:pt modelId="{6835BE15-21FE-43FA-8937-464D81D63BD7}" type="sibTrans" cxnId="{8D350E8D-F82D-465F-9421-DB082012E0F7}">
      <dgm:prSet>
        <dgm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dgm:style>
      </dgm:prSet>
      <dgm:spPr>
        <a:ln w="88900"/>
      </dgm:spPr>
      <dgm:t>
        <a:bodyPr/>
        <a:lstStyle/>
        <a:p>
          <a:pPr rtl="1"/>
          <a:endParaRPr lang="he-IL"/>
        </a:p>
      </dgm:t>
    </dgm:pt>
    <dgm:pt modelId="{DBDCDC60-6FDB-4855-9341-70211FFFE356}">
      <dgm:prSet phldrT="[טקסט]"/>
      <dgm:spPr/>
      <dgm:t>
        <a:bodyPr/>
        <a:lstStyle/>
        <a:p>
          <a:pPr rtl="1"/>
          <a:r>
            <a:rPr lang="he-IL" dirty="0"/>
            <a:t>חברה</a:t>
          </a:r>
        </a:p>
      </dgm:t>
    </dgm:pt>
    <dgm:pt modelId="{2A941A15-EF11-4034-A486-A19375FCD575}" type="parTrans" cxnId="{71A70BD4-8ABB-42C3-AF0A-D2ACCB95FDD6}">
      <dgm:prSet/>
      <dgm:spPr/>
      <dgm:t>
        <a:bodyPr/>
        <a:lstStyle/>
        <a:p>
          <a:pPr rtl="1"/>
          <a:endParaRPr lang="he-IL"/>
        </a:p>
      </dgm:t>
    </dgm:pt>
    <dgm:pt modelId="{5FC2E9A5-9439-4CB7-85D6-F709F19DB527}" type="sibTrans" cxnId="{71A70BD4-8ABB-42C3-AF0A-D2ACCB95FDD6}">
      <dgm:prSet>
        <dgm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dgm:style>
      </dgm:prSet>
      <dgm:spPr>
        <a:ln w="88900"/>
      </dgm:spPr>
      <dgm:t>
        <a:bodyPr/>
        <a:lstStyle/>
        <a:p>
          <a:pPr rtl="1"/>
          <a:endParaRPr lang="he-IL"/>
        </a:p>
      </dgm:t>
    </dgm:pt>
    <dgm:pt modelId="{FA57254A-03BA-4B79-979D-A9216DBCA1B5}" type="pres">
      <dgm:prSet presAssocID="{26FB4DC3-DEDA-4B1E-87E4-79076D32F0E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B19F889-1139-4189-9D2C-3E222BACF2ED}" type="pres">
      <dgm:prSet presAssocID="{CE51B0A8-D363-4E64-AA7A-E19FEA72F126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2E5B9F-F819-4424-A73D-8ED5D0CC3D4C}" type="pres">
      <dgm:prSet presAssocID="{CE51B0A8-D363-4E64-AA7A-E19FEA72F126}" presName="spNode" presStyleCnt="0"/>
      <dgm:spPr/>
    </dgm:pt>
    <dgm:pt modelId="{841D54EB-C92A-4421-B8BE-E706D6A2BF7F}" type="pres">
      <dgm:prSet presAssocID="{18C0714A-3E36-4A79-8D6F-E04C13954432}" presName="sibTrans" presStyleLbl="sibTrans1D1" presStyleIdx="0" presStyleCnt="5"/>
      <dgm:spPr/>
      <dgm:t>
        <a:bodyPr/>
        <a:lstStyle/>
        <a:p>
          <a:endParaRPr lang="en-US"/>
        </a:p>
      </dgm:t>
    </dgm:pt>
    <dgm:pt modelId="{AA94CCD1-3880-437C-97C0-29B2E4879D6C}" type="pres">
      <dgm:prSet presAssocID="{2EC39DBA-D492-4DB4-8D04-EEAB1992CCFF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9F6F2E-76FE-490F-A81C-2252121216BF}" type="pres">
      <dgm:prSet presAssocID="{2EC39DBA-D492-4DB4-8D04-EEAB1992CCFF}" presName="spNode" presStyleCnt="0"/>
      <dgm:spPr/>
    </dgm:pt>
    <dgm:pt modelId="{CE0035AA-8C5E-4539-BEBC-10F6E0E4AE61}" type="pres">
      <dgm:prSet presAssocID="{08249464-122C-4D69-B526-F15BB0977C08}" presName="sibTrans" presStyleLbl="sibTrans1D1" presStyleIdx="1" presStyleCnt="5"/>
      <dgm:spPr/>
      <dgm:t>
        <a:bodyPr/>
        <a:lstStyle/>
        <a:p>
          <a:endParaRPr lang="en-US"/>
        </a:p>
      </dgm:t>
    </dgm:pt>
    <dgm:pt modelId="{09DF21FD-6A3B-40E5-8A60-37AAECAF43A6}" type="pres">
      <dgm:prSet presAssocID="{7CFF1822-6B79-4FD2-8382-C8F6508BF640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57BD63-E75C-40CC-93AE-45256E22E299}" type="pres">
      <dgm:prSet presAssocID="{7CFF1822-6B79-4FD2-8382-C8F6508BF640}" presName="spNode" presStyleCnt="0"/>
      <dgm:spPr/>
    </dgm:pt>
    <dgm:pt modelId="{85CDC803-14B6-40B7-B0C2-D59D77C29BED}" type="pres">
      <dgm:prSet presAssocID="{B80C1D20-76A5-4E96-9975-B3A5D799A49E}" presName="sibTrans" presStyleLbl="sibTrans1D1" presStyleIdx="2" presStyleCnt="5"/>
      <dgm:spPr/>
      <dgm:t>
        <a:bodyPr/>
        <a:lstStyle/>
        <a:p>
          <a:endParaRPr lang="en-US"/>
        </a:p>
      </dgm:t>
    </dgm:pt>
    <dgm:pt modelId="{0221721E-AF38-4F5E-B954-4553BD51F06F}" type="pres">
      <dgm:prSet presAssocID="{34061C7B-27BC-4C8F-BFF5-6E4AAC81B7B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C9611A-4EDB-456D-A2C7-C4627CA35573}" type="pres">
      <dgm:prSet presAssocID="{34061C7B-27BC-4C8F-BFF5-6E4AAC81B7BA}" presName="spNode" presStyleCnt="0"/>
      <dgm:spPr/>
    </dgm:pt>
    <dgm:pt modelId="{B42A9FF2-15C0-429C-A007-639A75365790}" type="pres">
      <dgm:prSet presAssocID="{6835BE15-21FE-43FA-8937-464D81D63BD7}" presName="sibTrans" presStyleLbl="sibTrans1D1" presStyleIdx="3" presStyleCnt="5"/>
      <dgm:spPr/>
      <dgm:t>
        <a:bodyPr/>
        <a:lstStyle/>
        <a:p>
          <a:endParaRPr lang="en-US"/>
        </a:p>
      </dgm:t>
    </dgm:pt>
    <dgm:pt modelId="{B6BE1660-18F9-4B86-818D-5DF7FBB47366}" type="pres">
      <dgm:prSet presAssocID="{DBDCDC60-6FDB-4855-9341-70211FFFE356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127F21-FFD8-421E-BB5F-456366D3297F}" type="pres">
      <dgm:prSet presAssocID="{DBDCDC60-6FDB-4855-9341-70211FFFE356}" presName="spNode" presStyleCnt="0"/>
      <dgm:spPr/>
    </dgm:pt>
    <dgm:pt modelId="{5AED2E12-FA81-485E-8AF8-A8C3C87AA1F8}" type="pres">
      <dgm:prSet presAssocID="{5FC2E9A5-9439-4CB7-85D6-F709F19DB527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3884489F-8DFC-44AB-8E81-F5CE0BC01BB4}" srcId="{26FB4DC3-DEDA-4B1E-87E4-79076D32F0E0}" destId="{2EC39DBA-D492-4DB4-8D04-EEAB1992CCFF}" srcOrd="1" destOrd="0" parTransId="{7151C011-A090-4FCC-B50E-616ABFB6E5E6}" sibTransId="{08249464-122C-4D69-B526-F15BB0977C08}"/>
    <dgm:cxn modelId="{79CB3132-9260-4CC3-93B9-E23E65904066}" type="presOf" srcId="{B80C1D20-76A5-4E96-9975-B3A5D799A49E}" destId="{85CDC803-14B6-40B7-B0C2-D59D77C29BED}" srcOrd="0" destOrd="0" presId="urn:microsoft.com/office/officeart/2005/8/layout/cycle6"/>
    <dgm:cxn modelId="{A339C367-5959-420E-B62E-C78EA6E66329}" type="presOf" srcId="{26FB4DC3-DEDA-4B1E-87E4-79076D32F0E0}" destId="{FA57254A-03BA-4B79-979D-A9216DBCA1B5}" srcOrd="0" destOrd="0" presId="urn:microsoft.com/office/officeart/2005/8/layout/cycle6"/>
    <dgm:cxn modelId="{8D350E8D-F82D-465F-9421-DB082012E0F7}" srcId="{26FB4DC3-DEDA-4B1E-87E4-79076D32F0E0}" destId="{34061C7B-27BC-4C8F-BFF5-6E4AAC81B7BA}" srcOrd="3" destOrd="0" parTransId="{85092EC4-F74C-48B9-A977-823D5B9DDA5F}" sibTransId="{6835BE15-21FE-43FA-8937-464D81D63BD7}"/>
    <dgm:cxn modelId="{6D02003E-01C1-4714-8866-08C6DD79E955}" type="presOf" srcId="{5FC2E9A5-9439-4CB7-85D6-F709F19DB527}" destId="{5AED2E12-FA81-485E-8AF8-A8C3C87AA1F8}" srcOrd="0" destOrd="0" presId="urn:microsoft.com/office/officeart/2005/8/layout/cycle6"/>
    <dgm:cxn modelId="{D13FACC0-C99D-4B93-8D54-88876EE7C432}" srcId="{26FB4DC3-DEDA-4B1E-87E4-79076D32F0E0}" destId="{7CFF1822-6B79-4FD2-8382-C8F6508BF640}" srcOrd="2" destOrd="0" parTransId="{5F9A7C67-424B-482A-9490-EB65E0620E44}" sibTransId="{B80C1D20-76A5-4E96-9975-B3A5D799A49E}"/>
    <dgm:cxn modelId="{93F6DB05-028A-480B-B637-92F9C6AF9983}" type="presOf" srcId="{CE51B0A8-D363-4E64-AA7A-E19FEA72F126}" destId="{AB19F889-1139-4189-9D2C-3E222BACF2ED}" srcOrd="0" destOrd="0" presId="urn:microsoft.com/office/officeart/2005/8/layout/cycle6"/>
    <dgm:cxn modelId="{15C7B2DE-D033-4E5C-9AFB-835B146F1D86}" type="presOf" srcId="{08249464-122C-4D69-B526-F15BB0977C08}" destId="{CE0035AA-8C5E-4539-BEBC-10F6E0E4AE61}" srcOrd="0" destOrd="0" presId="urn:microsoft.com/office/officeart/2005/8/layout/cycle6"/>
    <dgm:cxn modelId="{F8A77F82-22C1-4C3F-8E06-8812FE4C2D15}" type="presOf" srcId="{34061C7B-27BC-4C8F-BFF5-6E4AAC81B7BA}" destId="{0221721E-AF38-4F5E-B954-4553BD51F06F}" srcOrd="0" destOrd="0" presId="urn:microsoft.com/office/officeart/2005/8/layout/cycle6"/>
    <dgm:cxn modelId="{5D9F5E12-294E-4707-8D68-B693195B7254}" type="presOf" srcId="{2EC39DBA-D492-4DB4-8D04-EEAB1992CCFF}" destId="{AA94CCD1-3880-437C-97C0-29B2E4879D6C}" srcOrd="0" destOrd="0" presId="urn:microsoft.com/office/officeart/2005/8/layout/cycle6"/>
    <dgm:cxn modelId="{A8E6ED96-4564-4988-B43A-3626FE452943}" type="presOf" srcId="{6835BE15-21FE-43FA-8937-464D81D63BD7}" destId="{B42A9FF2-15C0-429C-A007-639A75365790}" srcOrd="0" destOrd="0" presId="urn:microsoft.com/office/officeart/2005/8/layout/cycle6"/>
    <dgm:cxn modelId="{C976FC21-5ACE-4A8D-89DC-85325692CF14}" type="presOf" srcId="{DBDCDC60-6FDB-4855-9341-70211FFFE356}" destId="{B6BE1660-18F9-4B86-818D-5DF7FBB47366}" srcOrd="0" destOrd="0" presId="urn:microsoft.com/office/officeart/2005/8/layout/cycle6"/>
    <dgm:cxn modelId="{65C61805-C656-4FB5-A237-F2AC6E020ABA}" type="presOf" srcId="{18C0714A-3E36-4A79-8D6F-E04C13954432}" destId="{841D54EB-C92A-4421-B8BE-E706D6A2BF7F}" srcOrd="0" destOrd="0" presId="urn:microsoft.com/office/officeart/2005/8/layout/cycle6"/>
    <dgm:cxn modelId="{458D56BE-6063-4162-B474-87149E49A1B7}" type="presOf" srcId="{7CFF1822-6B79-4FD2-8382-C8F6508BF640}" destId="{09DF21FD-6A3B-40E5-8A60-37AAECAF43A6}" srcOrd="0" destOrd="0" presId="urn:microsoft.com/office/officeart/2005/8/layout/cycle6"/>
    <dgm:cxn modelId="{71A70BD4-8ABB-42C3-AF0A-D2ACCB95FDD6}" srcId="{26FB4DC3-DEDA-4B1E-87E4-79076D32F0E0}" destId="{DBDCDC60-6FDB-4855-9341-70211FFFE356}" srcOrd="4" destOrd="0" parTransId="{2A941A15-EF11-4034-A486-A19375FCD575}" sibTransId="{5FC2E9A5-9439-4CB7-85D6-F709F19DB527}"/>
    <dgm:cxn modelId="{69BB1834-30D7-4D4D-AFD7-45E128BF6F93}" srcId="{26FB4DC3-DEDA-4B1E-87E4-79076D32F0E0}" destId="{CE51B0A8-D363-4E64-AA7A-E19FEA72F126}" srcOrd="0" destOrd="0" parTransId="{3FB537DA-DF7A-456B-BC70-37A2E67A4AAF}" sibTransId="{18C0714A-3E36-4A79-8D6F-E04C13954432}"/>
    <dgm:cxn modelId="{51D829E6-B09F-4F9F-9431-2890D69D7916}" type="presParOf" srcId="{FA57254A-03BA-4B79-979D-A9216DBCA1B5}" destId="{AB19F889-1139-4189-9D2C-3E222BACF2ED}" srcOrd="0" destOrd="0" presId="urn:microsoft.com/office/officeart/2005/8/layout/cycle6"/>
    <dgm:cxn modelId="{9048E679-B719-4F94-8028-F9C74770E0FE}" type="presParOf" srcId="{FA57254A-03BA-4B79-979D-A9216DBCA1B5}" destId="{1A2E5B9F-F819-4424-A73D-8ED5D0CC3D4C}" srcOrd="1" destOrd="0" presId="urn:microsoft.com/office/officeart/2005/8/layout/cycle6"/>
    <dgm:cxn modelId="{C8C5B1CC-2D67-4B20-911B-90E4FD11FA4B}" type="presParOf" srcId="{FA57254A-03BA-4B79-979D-A9216DBCA1B5}" destId="{841D54EB-C92A-4421-B8BE-E706D6A2BF7F}" srcOrd="2" destOrd="0" presId="urn:microsoft.com/office/officeart/2005/8/layout/cycle6"/>
    <dgm:cxn modelId="{A464F4A9-EAF3-4E89-AAA9-20F0A7F80164}" type="presParOf" srcId="{FA57254A-03BA-4B79-979D-A9216DBCA1B5}" destId="{AA94CCD1-3880-437C-97C0-29B2E4879D6C}" srcOrd="3" destOrd="0" presId="urn:microsoft.com/office/officeart/2005/8/layout/cycle6"/>
    <dgm:cxn modelId="{A6E69633-1A86-452D-9167-C5C551B98F45}" type="presParOf" srcId="{FA57254A-03BA-4B79-979D-A9216DBCA1B5}" destId="{4D9F6F2E-76FE-490F-A81C-2252121216BF}" srcOrd="4" destOrd="0" presId="urn:microsoft.com/office/officeart/2005/8/layout/cycle6"/>
    <dgm:cxn modelId="{B156151B-2D49-4AEB-A703-2F32C671A7C2}" type="presParOf" srcId="{FA57254A-03BA-4B79-979D-A9216DBCA1B5}" destId="{CE0035AA-8C5E-4539-BEBC-10F6E0E4AE61}" srcOrd="5" destOrd="0" presId="urn:microsoft.com/office/officeart/2005/8/layout/cycle6"/>
    <dgm:cxn modelId="{CCBBA3B1-2164-4430-BED5-141A203F47BE}" type="presParOf" srcId="{FA57254A-03BA-4B79-979D-A9216DBCA1B5}" destId="{09DF21FD-6A3B-40E5-8A60-37AAECAF43A6}" srcOrd="6" destOrd="0" presId="urn:microsoft.com/office/officeart/2005/8/layout/cycle6"/>
    <dgm:cxn modelId="{B6D2F489-670C-4015-B503-06EAD2CA9ECA}" type="presParOf" srcId="{FA57254A-03BA-4B79-979D-A9216DBCA1B5}" destId="{C157BD63-E75C-40CC-93AE-45256E22E299}" srcOrd="7" destOrd="0" presId="urn:microsoft.com/office/officeart/2005/8/layout/cycle6"/>
    <dgm:cxn modelId="{8EFE5FFD-7375-4664-950A-FA99F7ECC84B}" type="presParOf" srcId="{FA57254A-03BA-4B79-979D-A9216DBCA1B5}" destId="{85CDC803-14B6-40B7-B0C2-D59D77C29BED}" srcOrd="8" destOrd="0" presId="urn:microsoft.com/office/officeart/2005/8/layout/cycle6"/>
    <dgm:cxn modelId="{C51BD8AA-1F21-429F-BF76-765C63D9CE12}" type="presParOf" srcId="{FA57254A-03BA-4B79-979D-A9216DBCA1B5}" destId="{0221721E-AF38-4F5E-B954-4553BD51F06F}" srcOrd="9" destOrd="0" presId="urn:microsoft.com/office/officeart/2005/8/layout/cycle6"/>
    <dgm:cxn modelId="{C5A14715-C827-4D80-8E43-7AB94B29B62C}" type="presParOf" srcId="{FA57254A-03BA-4B79-979D-A9216DBCA1B5}" destId="{E0C9611A-4EDB-456D-A2C7-C4627CA35573}" srcOrd="10" destOrd="0" presId="urn:microsoft.com/office/officeart/2005/8/layout/cycle6"/>
    <dgm:cxn modelId="{2A50688C-4BC1-4C0A-A1D4-0741845F0078}" type="presParOf" srcId="{FA57254A-03BA-4B79-979D-A9216DBCA1B5}" destId="{B42A9FF2-15C0-429C-A007-639A75365790}" srcOrd="11" destOrd="0" presId="urn:microsoft.com/office/officeart/2005/8/layout/cycle6"/>
    <dgm:cxn modelId="{B44E2546-1936-4537-90BC-A5A6C73BF670}" type="presParOf" srcId="{FA57254A-03BA-4B79-979D-A9216DBCA1B5}" destId="{B6BE1660-18F9-4B86-818D-5DF7FBB47366}" srcOrd="12" destOrd="0" presId="urn:microsoft.com/office/officeart/2005/8/layout/cycle6"/>
    <dgm:cxn modelId="{54456CBD-B21E-400C-8FE1-2C2552F10964}" type="presParOf" srcId="{FA57254A-03BA-4B79-979D-A9216DBCA1B5}" destId="{8C127F21-FFD8-421E-BB5F-456366D3297F}" srcOrd="13" destOrd="0" presId="urn:microsoft.com/office/officeart/2005/8/layout/cycle6"/>
    <dgm:cxn modelId="{BAAD008E-FEA7-48C4-9540-1D6DB5174991}" type="presParOf" srcId="{FA57254A-03BA-4B79-979D-A9216DBCA1B5}" destId="{5AED2E12-FA81-485E-8AF8-A8C3C87AA1F8}" srcOrd="14" destOrd="0" presId="urn:microsoft.com/office/officeart/2005/8/layout/cycle6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19F889-1139-4189-9D2C-3E222BACF2ED}">
      <dsp:nvSpPr>
        <dsp:cNvPr id="0" name=""/>
        <dsp:cNvSpPr/>
      </dsp:nvSpPr>
      <dsp:spPr>
        <a:xfrm>
          <a:off x="2644802" y="845"/>
          <a:ext cx="1275916" cy="82934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200" kern="1200" dirty="0"/>
            <a:t>הגנה לאומית</a:t>
          </a:r>
        </a:p>
      </dsp:txBody>
      <dsp:txXfrm>
        <a:off x="2685287" y="41330"/>
        <a:ext cx="1194946" cy="748375"/>
      </dsp:txXfrm>
    </dsp:sp>
    <dsp:sp modelId="{841D54EB-C92A-4421-B8BE-E706D6A2BF7F}">
      <dsp:nvSpPr>
        <dsp:cNvPr id="0" name=""/>
        <dsp:cNvSpPr/>
      </dsp:nvSpPr>
      <dsp:spPr>
        <a:xfrm>
          <a:off x="1625256" y="415518"/>
          <a:ext cx="3315009" cy="3315009"/>
        </a:xfrm>
        <a:custGeom>
          <a:avLst/>
          <a:gdLst/>
          <a:ahLst/>
          <a:cxnLst/>
          <a:rect l="0" t="0" r="0" b="0"/>
          <a:pathLst>
            <a:path>
              <a:moveTo>
                <a:pt x="2304235" y="131378"/>
              </a:moveTo>
              <a:arcTo wR="1657504" hR="1657504" stAng="17577954" swAng="1962297"/>
            </a:path>
          </a:pathLst>
        </a:custGeom>
        <a:noFill/>
        <a:ln w="8890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40000"/>
      </dsp:spPr>
      <dsp:style>
        <a:lnRef idx="3">
          <a:schemeClr val="accent2"/>
        </a:lnRef>
        <a:fillRef idx="0">
          <a:schemeClr val="accent2"/>
        </a:fillRef>
        <a:effectRef idx="2">
          <a:schemeClr val="accent2"/>
        </a:effectRef>
        <a:fontRef idx="minor">
          <a:schemeClr val="tx1"/>
        </a:fontRef>
      </dsp:style>
    </dsp:sp>
    <dsp:sp modelId="{AA94CCD1-3880-437C-97C0-29B2E4879D6C}">
      <dsp:nvSpPr>
        <dsp:cNvPr id="0" name=""/>
        <dsp:cNvSpPr/>
      </dsp:nvSpPr>
      <dsp:spPr>
        <a:xfrm>
          <a:off x="4221183" y="1146153"/>
          <a:ext cx="1275916" cy="829345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200" kern="1200" dirty="0"/>
            <a:t>מדינאות</a:t>
          </a:r>
        </a:p>
      </dsp:txBody>
      <dsp:txXfrm>
        <a:off x="4261668" y="1186638"/>
        <a:ext cx="1194946" cy="748375"/>
      </dsp:txXfrm>
    </dsp:sp>
    <dsp:sp modelId="{CE0035AA-8C5E-4539-BEBC-10F6E0E4AE61}">
      <dsp:nvSpPr>
        <dsp:cNvPr id="0" name=""/>
        <dsp:cNvSpPr/>
      </dsp:nvSpPr>
      <dsp:spPr>
        <a:xfrm>
          <a:off x="1625256" y="415518"/>
          <a:ext cx="3315009" cy="3315009"/>
        </a:xfrm>
        <a:custGeom>
          <a:avLst/>
          <a:gdLst/>
          <a:ahLst/>
          <a:cxnLst/>
          <a:rect l="0" t="0" r="0" b="0"/>
          <a:pathLst>
            <a:path>
              <a:moveTo>
                <a:pt x="3312728" y="1570578"/>
              </a:moveTo>
              <a:arcTo wR="1657504" hR="1657504" stAng="21419628" swAng="2196886"/>
            </a:path>
          </a:pathLst>
        </a:custGeom>
        <a:noFill/>
        <a:ln w="88900" cap="flat" cmpd="sng" algn="ctr">
          <a:solidFill>
            <a:schemeClr val="accent3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40000"/>
      </dsp:spPr>
      <dsp:style>
        <a:lnRef idx="1">
          <a:schemeClr val="accent3"/>
        </a:lnRef>
        <a:fillRef idx="0">
          <a:schemeClr val="accent3"/>
        </a:fillRef>
        <a:effectRef idx="0">
          <a:schemeClr val="accent3"/>
        </a:effectRef>
        <a:fontRef idx="minor">
          <a:schemeClr val="tx1"/>
        </a:fontRef>
      </dsp:style>
    </dsp:sp>
    <dsp:sp modelId="{09DF21FD-6A3B-40E5-8A60-37AAECAF43A6}">
      <dsp:nvSpPr>
        <dsp:cNvPr id="0" name=""/>
        <dsp:cNvSpPr/>
      </dsp:nvSpPr>
      <dsp:spPr>
        <a:xfrm>
          <a:off x="3619059" y="2999300"/>
          <a:ext cx="1275916" cy="82934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200" kern="1200" dirty="0"/>
            <a:t>טכנולוגיה</a:t>
          </a:r>
        </a:p>
      </dsp:txBody>
      <dsp:txXfrm>
        <a:off x="3659544" y="3039785"/>
        <a:ext cx="1194946" cy="748375"/>
      </dsp:txXfrm>
    </dsp:sp>
    <dsp:sp modelId="{85CDC803-14B6-40B7-B0C2-D59D77C29BED}">
      <dsp:nvSpPr>
        <dsp:cNvPr id="0" name=""/>
        <dsp:cNvSpPr/>
      </dsp:nvSpPr>
      <dsp:spPr>
        <a:xfrm>
          <a:off x="1625256" y="415518"/>
          <a:ext cx="3315009" cy="3315009"/>
        </a:xfrm>
        <a:custGeom>
          <a:avLst/>
          <a:gdLst/>
          <a:ahLst/>
          <a:cxnLst/>
          <a:rect l="0" t="0" r="0" b="0"/>
          <a:pathLst>
            <a:path>
              <a:moveTo>
                <a:pt x="1987214" y="3281885"/>
              </a:moveTo>
              <a:arcTo wR="1657504" hR="1657504" stAng="4711574" swAng="1376852"/>
            </a:path>
          </a:pathLst>
        </a:custGeom>
        <a:noFill/>
        <a:ln w="88900" cap="flat" cmpd="sng" algn="ctr">
          <a:solidFill>
            <a:schemeClr val="accent4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40000"/>
      </dsp:spPr>
      <dsp:style>
        <a:lnRef idx="1">
          <a:schemeClr val="accent4"/>
        </a:lnRef>
        <a:fillRef idx="0">
          <a:schemeClr val="accent4"/>
        </a:fillRef>
        <a:effectRef idx="0">
          <a:schemeClr val="accent4"/>
        </a:effectRef>
        <a:fontRef idx="minor">
          <a:schemeClr val="tx1"/>
        </a:fontRef>
      </dsp:style>
    </dsp:sp>
    <dsp:sp modelId="{0221721E-AF38-4F5E-B954-4553BD51F06F}">
      <dsp:nvSpPr>
        <dsp:cNvPr id="0" name=""/>
        <dsp:cNvSpPr/>
      </dsp:nvSpPr>
      <dsp:spPr>
        <a:xfrm>
          <a:off x="1670545" y="2999300"/>
          <a:ext cx="1275916" cy="829345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200" kern="1200" dirty="0"/>
            <a:t>כלכלה</a:t>
          </a:r>
        </a:p>
      </dsp:txBody>
      <dsp:txXfrm>
        <a:off x="1711030" y="3039785"/>
        <a:ext cx="1194946" cy="748375"/>
      </dsp:txXfrm>
    </dsp:sp>
    <dsp:sp modelId="{B42A9FF2-15C0-429C-A007-639A75365790}">
      <dsp:nvSpPr>
        <dsp:cNvPr id="0" name=""/>
        <dsp:cNvSpPr/>
      </dsp:nvSpPr>
      <dsp:spPr>
        <a:xfrm>
          <a:off x="1625256" y="415518"/>
          <a:ext cx="3315009" cy="3315009"/>
        </a:xfrm>
        <a:custGeom>
          <a:avLst/>
          <a:gdLst/>
          <a:ahLst/>
          <a:cxnLst/>
          <a:rect l="0" t="0" r="0" b="0"/>
          <a:pathLst>
            <a:path>
              <a:moveTo>
                <a:pt x="277070" y="2574960"/>
              </a:moveTo>
              <a:arcTo wR="1657504" hR="1657504" stAng="8783486" swAng="2196886"/>
            </a:path>
          </a:pathLst>
        </a:custGeom>
        <a:noFill/>
        <a:ln w="88900" cap="flat" cmpd="sng" algn="ctr">
          <a:solidFill>
            <a:schemeClr val="accent5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40000"/>
      </dsp:spPr>
      <dsp:style>
        <a:lnRef idx="1">
          <a:schemeClr val="accent5"/>
        </a:lnRef>
        <a:fillRef idx="0">
          <a:schemeClr val="accent5"/>
        </a:fillRef>
        <a:effectRef idx="0">
          <a:schemeClr val="accent5"/>
        </a:effectRef>
        <a:fontRef idx="minor">
          <a:schemeClr val="tx1"/>
        </a:fontRef>
      </dsp:style>
    </dsp:sp>
    <dsp:sp modelId="{B6BE1660-18F9-4B86-818D-5DF7FBB47366}">
      <dsp:nvSpPr>
        <dsp:cNvPr id="0" name=""/>
        <dsp:cNvSpPr/>
      </dsp:nvSpPr>
      <dsp:spPr>
        <a:xfrm>
          <a:off x="1068421" y="1146153"/>
          <a:ext cx="1275916" cy="829345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200" kern="1200" dirty="0"/>
            <a:t>חברה</a:t>
          </a:r>
        </a:p>
      </dsp:txBody>
      <dsp:txXfrm>
        <a:off x="1108906" y="1186638"/>
        <a:ext cx="1194946" cy="748375"/>
      </dsp:txXfrm>
    </dsp:sp>
    <dsp:sp modelId="{5AED2E12-FA81-485E-8AF8-A8C3C87AA1F8}">
      <dsp:nvSpPr>
        <dsp:cNvPr id="0" name=""/>
        <dsp:cNvSpPr/>
      </dsp:nvSpPr>
      <dsp:spPr>
        <a:xfrm>
          <a:off x="1625256" y="415518"/>
          <a:ext cx="3315009" cy="3315009"/>
        </a:xfrm>
        <a:custGeom>
          <a:avLst/>
          <a:gdLst/>
          <a:ahLst/>
          <a:cxnLst/>
          <a:rect l="0" t="0" r="0" b="0"/>
          <a:pathLst>
            <a:path>
              <a:moveTo>
                <a:pt x="288718" y="722761"/>
              </a:moveTo>
              <a:arcTo wR="1657504" hR="1657504" stAng="12859749" swAng="1962297"/>
            </a:path>
          </a:pathLst>
        </a:custGeom>
        <a:noFill/>
        <a:ln w="88900" cap="flat" cmpd="sng" algn="ctr">
          <a:solidFill>
            <a:schemeClr val="accent6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40000"/>
      </dsp:spPr>
      <dsp:style>
        <a:lnRef idx="3">
          <a:schemeClr val="accent6"/>
        </a:lnRef>
        <a:fillRef idx="0">
          <a:schemeClr val="accent6"/>
        </a:fillRef>
        <a:effectRef idx="2">
          <a:schemeClr val="accent6"/>
        </a:effectRef>
        <a:fontRef idx="minor">
          <a:schemeClr val="tx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כ"ו/אב/תש"פ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כ"ו/אב/תש"פ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2625" y="4773613"/>
            <a:ext cx="5454650" cy="39052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16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16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16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70474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16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16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16 אוגוסט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16 אוגוסט 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16 אוגוסט 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16 אוגוסט 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16 אוגוסט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16 אוגוסט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16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3" r:id="rId12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לאומי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024" y="5147738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2085905" y="2715427"/>
            <a:ext cx="8020190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e-IL" sz="8800" b="1" cap="none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ברוכים הבאים!</a:t>
            </a: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21383EB3-FAE7-4CB8-BF87-45961BEFBBF3}"/>
              </a:ext>
            </a:extLst>
          </p:cNvPr>
          <p:cNvSpPr txBox="1"/>
          <p:nvPr/>
        </p:nvSpPr>
        <p:spPr>
          <a:xfrm>
            <a:off x="8516983" y="5397196"/>
            <a:ext cx="2706993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>
                <a:latin typeface="Levenim MT" panose="02010502060101010101" pitchFamily="2" charset="-79"/>
                <a:cs typeface="Levenim MT" panose="02010502060101010101" pitchFamily="2" charset="-79"/>
              </a:rPr>
              <a:t>ספטמבר 2020</a:t>
            </a:r>
          </a:p>
        </p:txBody>
      </p:sp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808718"/>
            <a:ext cx="9637776" cy="1188920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sz="3600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תחומי הלימוד </a:t>
            </a:r>
            <a:r>
              <a:rPr lang="he-IL" altLang="he-IL" sz="3600" b="1" kern="1200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במב</a:t>
            </a:r>
            <a:r>
              <a:rPr lang="he-IL" altLang="he-IL" sz="3600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"ל</a:t>
            </a:r>
            <a:endParaRPr lang="en-US" altLang="he-IL" sz="36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10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396" y="5147738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graphicFrame>
        <p:nvGraphicFramePr>
          <p:cNvPr id="13" name="דיאגרמה 12">
            <a:extLst>
              <a:ext uri="{FF2B5EF4-FFF2-40B4-BE49-F238E27FC236}">
                <a16:creationId xmlns:a16="http://schemas.microsoft.com/office/drawing/2014/main" id="{8F0803C7-B7A2-4A97-9E92-F91156A1FE1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39106513"/>
              </p:ext>
            </p:extLst>
          </p:nvPr>
        </p:nvGraphicFramePr>
        <p:xfrm>
          <a:off x="2813239" y="1825437"/>
          <a:ext cx="6565522" cy="38844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6" name="קבוצה 15">
            <a:extLst>
              <a:ext uri="{FF2B5EF4-FFF2-40B4-BE49-F238E27FC236}">
                <a16:creationId xmlns:a16="http://schemas.microsoft.com/office/drawing/2014/main" id="{B7A16583-0DA0-4154-A55F-2CA690BF4E40}"/>
              </a:ext>
            </a:extLst>
          </p:cNvPr>
          <p:cNvGrpSpPr/>
          <p:nvPr/>
        </p:nvGrpSpPr>
        <p:grpSpPr>
          <a:xfrm>
            <a:off x="5257866" y="3322637"/>
            <a:ext cx="1698171" cy="1190956"/>
            <a:chOff x="4459735" y="1083464"/>
            <a:chExt cx="1542422" cy="1022808"/>
          </a:xfrm>
          <a:scene3d>
            <a:camera prst="orthographicFront"/>
            <a:lightRig rig="flat" dir="t"/>
          </a:scene3d>
        </p:grpSpPr>
        <p:sp>
          <p:nvSpPr>
            <p:cNvPr id="17" name="מלבן: פינות מעוגלות 16">
              <a:extLst>
                <a:ext uri="{FF2B5EF4-FFF2-40B4-BE49-F238E27FC236}">
                  <a16:creationId xmlns:a16="http://schemas.microsoft.com/office/drawing/2014/main" id="{82ED65F8-7891-456E-83DE-365B40B4E5EE}"/>
                </a:ext>
              </a:extLst>
            </p:cNvPr>
            <p:cNvSpPr/>
            <p:nvPr/>
          </p:nvSpPr>
          <p:spPr>
            <a:xfrm>
              <a:off x="4641608" y="1221915"/>
              <a:ext cx="1360549" cy="884357"/>
            </a:xfrm>
            <a:prstGeom prst="roundRect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מלבן: פינות מעוגלות 4">
              <a:extLst>
                <a:ext uri="{FF2B5EF4-FFF2-40B4-BE49-F238E27FC236}">
                  <a16:creationId xmlns:a16="http://schemas.microsoft.com/office/drawing/2014/main" id="{D2A6000C-CFED-4442-8577-76ED856A3935}"/>
                </a:ext>
              </a:extLst>
            </p:cNvPr>
            <p:cNvSpPr txBox="1"/>
            <p:nvPr/>
          </p:nvSpPr>
          <p:spPr>
            <a:xfrm>
              <a:off x="4459735" y="1083464"/>
              <a:ext cx="1499252" cy="979638"/>
            </a:xfrm>
            <a:prstGeom prst="rect">
              <a:avLst/>
            </a:prstGeom>
            <a:solidFill>
              <a:srgbClr val="7030A0"/>
            </a:solidFill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marL="0" lvl="0" indent="0" algn="ctr" defTabSz="10223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e-IL" sz="2300" kern="1200" dirty="0"/>
                <a:t>אסטרטגיה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1776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6159" y="735599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העונה הבינלאומית (1/4)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426" y="5147738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מציין מיקום תוכן 2">
            <a:extLst>
              <a:ext uri="{FF2B5EF4-FFF2-40B4-BE49-F238E27FC236}">
                <a16:creationId xmlns:a16="http://schemas.microsoft.com/office/drawing/2014/main" id="{DB12F009-1F6A-42CF-BA15-8F85F8596D58}"/>
              </a:ext>
            </a:extLst>
          </p:cNvPr>
          <p:cNvSpPr txBox="1">
            <a:spLocks/>
          </p:cNvSpPr>
          <p:nvPr/>
        </p:nvSpPr>
        <p:spPr>
          <a:xfrm>
            <a:off x="1903237" y="1727924"/>
            <a:ext cx="9297205" cy="353730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יסודות ומושגים בביטחון לאומי – ד"ר דורון נבות ותא"ל (מיל') איתי ברון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"מפגשי רשת" – היכרות אישית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גיאו</a:t>
            </a: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-אסטרטגיה – פרופ' יוסי בן ארצי ומירב צפרי-</a:t>
            </a:r>
            <a:r>
              <a:rPr lang="he-IL" altLang="he-IL" sz="20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אודיז</a:t>
            </a: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יום משרד החוץ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סיור ביטחון לאומי (</a:t>
            </a:r>
            <a:r>
              <a:rPr lang="he-IL" sz="20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בטל"מ</a:t>
            </a:r>
            <a:r>
              <a:rPr 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) צוותי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יום עיון איראן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לימודים באנגלית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סמינר וסיור לימודי באירופה</a:t>
            </a:r>
          </a:p>
          <a:p>
            <a:pPr marL="0" indent="0">
              <a:lnSpc>
                <a:spcPct val="150000"/>
              </a:lnSpc>
              <a:spcBef>
                <a:spcPts val="375"/>
              </a:spcBef>
              <a:buNone/>
              <a:defRPr/>
            </a:pPr>
            <a:endParaRPr 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47772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6159" y="892355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סמינר וסיור לימודי באירופה</a:t>
            </a:r>
            <a:r>
              <a:rPr lang="en-US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en-US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</a:br>
            <a:r>
              <a:rPr lang="he-IL" altLang="he-IL" sz="2400" b="1" kern="1200" dirty="0">
                <a:ln w="9525">
                  <a:solidFill>
                    <a:schemeClr val="bg1"/>
                  </a:solidFill>
                  <a:prstDash val="solid"/>
                </a:ln>
                <a:latin typeface="Levenim MT" panose="02010502060101010101" pitchFamily="2" charset="-79"/>
                <a:cs typeface="Levenim MT" panose="02010502060101010101" pitchFamily="2" charset="-79"/>
              </a:rPr>
              <a:t>1-5 בנובמבר 2020</a:t>
            </a:r>
            <a:endParaRPr lang="en-US" altLang="he-IL" sz="2400" b="1" kern="1200" dirty="0">
              <a:ln w="9525">
                <a:solidFill>
                  <a:schemeClr val="bg1"/>
                </a:solidFill>
                <a:prstDash val="solid"/>
              </a:ln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426" y="5147738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מציין מיקום תוכן 2">
            <a:extLst>
              <a:ext uri="{FF2B5EF4-FFF2-40B4-BE49-F238E27FC236}">
                <a16:creationId xmlns:a16="http://schemas.microsoft.com/office/drawing/2014/main" id="{DB12F009-1F6A-42CF-BA15-8F85F8596D58}"/>
              </a:ext>
            </a:extLst>
          </p:cNvPr>
          <p:cNvSpPr txBox="1">
            <a:spLocks/>
          </p:cNvSpPr>
          <p:nvPr/>
        </p:nvSpPr>
        <p:spPr>
          <a:xfrm>
            <a:off x="2269954" y="2092045"/>
            <a:ext cx="9297205" cy="353730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150000"/>
              </a:lnSpc>
              <a:spcBef>
                <a:spcPts val="375"/>
              </a:spcBef>
              <a:defRPr/>
            </a:pPr>
            <a:r>
              <a:rPr lang="he-IL" sz="2800" dirty="0">
                <a:latin typeface="Levenim MT" panose="02010502060101010101" pitchFamily="2" charset="-79"/>
                <a:cs typeface="Levenim MT" panose="02010502060101010101" pitchFamily="2" charset="-79"/>
              </a:rPr>
              <a:t>צוות 1 – סרביה</a:t>
            </a:r>
          </a:p>
          <a:p>
            <a:pPr lvl="1">
              <a:lnSpc>
                <a:spcPct val="150000"/>
              </a:lnSpc>
              <a:spcBef>
                <a:spcPts val="375"/>
              </a:spcBef>
              <a:defRPr/>
            </a:pPr>
            <a:r>
              <a:rPr lang="he-IL" sz="2800" dirty="0">
                <a:latin typeface="Levenim MT" panose="02010502060101010101" pitchFamily="2" charset="-79"/>
                <a:cs typeface="Levenim MT" panose="02010502060101010101" pitchFamily="2" charset="-79"/>
              </a:rPr>
              <a:t>צוות 2 – ליטא</a:t>
            </a:r>
          </a:p>
          <a:p>
            <a:pPr lvl="1">
              <a:lnSpc>
                <a:spcPct val="150000"/>
              </a:lnSpc>
              <a:spcBef>
                <a:spcPts val="375"/>
              </a:spcBef>
              <a:defRPr/>
            </a:pPr>
            <a:r>
              <a:rPr lang="he-IL" sz="2800" dirty="0">
                <a:latin typeface="Levenim MT" panose="02010502060101010101" pitchFamily="2" charset="-79"/>
                <a:cs typeface="Levenim MT" panose="02010502060101010101" pitchFamily="2" charset="-79"/>
              </a:rPr>
              <a:t>צוות 3 – קפריסין</a:t>
            </a:r>
          </a:p>
          <a:p>
            <a:pPr lvl="1">
              <a:lnSpc>
                <a:spcPct val="150000"/>
              </a:lnSpc>
              <a:spcBef>
                <a:spcPts val="375"/>
              </a:spcBef>
              <a:defRPr/>
            </a:pPr>
            <a:r>
              <a:rPr lang="he-IL" sz="2800" dirty="0">
                <a:latin typeface="Levenim MT" panose="02010502060101010101" pitchFamily="2" charset="-79"/>
                <a:cs typeface="Levenim MT" panose="02010502060101010101" pitchFamily="2" charset="-79"/>
              </a:rPr>
              <a:t>צוות 4 – יוון/פינלנד</a:t>
            </a:r>
          </a:p>
          <a:p>
            <a:pPr lvl="1">
              <a:lnSpc>
                <a:spcPct val="150000"/>
              </a:lnSpc>
              <a:spcBef>
                <a:spcPts val="375"/>
              </a:spcBef>
              <a:defRPr/>
            </a:pPr>
            <a:r>
              <a:rPr lang="he-IL" sz="2800" dirty="0">
                <a:latin typeface="Levenim MT" panose="02010502060101010101" pitchFamily="2" charset="-79"/>
                <a:cs typeface="Levenim MT" panose="02010502060101010101" pitchFamily="2" charset="-79"/>
              </a:rPr>
              <a:t>כלל הכיתה – בריסל (נאט"ו, איחוד אירופאי)</a:t>
            </a:r>
          </a:p>
          <a:p>
            <a:pPr marL="0" indent="0">
              <a:lnSpc>
                <a:spcPct val="150000"/>
              </a:lnSpc>
              <a:spcBef>
                <a:spcPts val="375"/>
              </a:spcBef>
              <a:buNone/>
              <a:defRPr/>
            </a:pPr>
            <a:endParaRPr 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38951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95018"/>
            <a:ext cx="9637776" cy="93614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העונה הישראלית (2/4)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13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024" y="5148368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מציין מיקום תוכן 2">
            <a:extLst>
              <a:ext uri="{FF2B5EF4-FFF2-40B4-BE49-F238E27FC236}">
                <a16:creationId xmlns:a16="http://schemas.microsoft.com/office/drawing/2014/main" id="{19ECE33D-C693-4028-B922-443921323AE0}"/>
              </a:ext>
            </a:extLst>
          </p:cNvPr>
          <p:cNvSpPr txBox="1">
            <a:spLocks/>
          </p:cNvSpPr>
          <p:nvPr/>
        </p:nvSpPr>
        <p:spPr>
          <a:xfrm>
            <a:off x="1138376" y="1844414"/>
            <a:ext cx="9937152" cy="3948183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סמינר ציונות: אבות האומה - פרופ' יוסי בן ארצי וד"ר ענת חן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לימודי אסטרטגיה – ד"ר דימה </a:t>
            </a:r>
            <a:r>
              <a:rPr lang="he-IL" altLang="he-IL" sz="22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אדמסקי</a:t>
            </a:r>
            <a: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, מרכז דדו, מפקד המכללות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גיאוגרפיה וסיורי הביטחון הלאומי (צפון, דרום, יו"ש, ירושלים, קו התפר ובקעה) – פרופ' יוסי בן ארצי 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מדינאות, דיפלומטיה ומדיניות חוץ – ד"ר עמנואל נבון (חיפה)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גישות ואסכולות במדע המדינה – ד"ר דורון נבות (חיפה)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endParaRPr lang="he-IL" alt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endParaRPr lang="he-IL" sz="3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4169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1018911"/>
            <a:ext cx="9637776" cy="93614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העונה הישראלית (2/4)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14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024" y="5147738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מציין מיקום תוכן 2">
            <a:extLst>
              <a:ext uri="{FF2B5EF4-FFF2-40B4-BE49-F238E27FC236}">
                <a16:creationId xmlns:a16="http://schemas.microsoft.com/office/drawing/2014/main" id="{19ECE33D-C693-4028-B922-443921323AE0}"/>
              </a:ext>
            </a:extLst>
          </p:cNvPr>
          <p:cNvSpPr txBox="1">
            <a:spLocks/>
          </p:cNvSpPr>
          <p:nvPr/>
        </p:nvSpPr>
        <p:spPr>
          <a:xfrm>
            <a:off x="1277112" y="1764796"/>
            <a:ext cx="9937152" cy="467861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סמינר בחירה מורחב: 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defRPr/>
            </a:pPr>
            <a:r>
              <a:rPr lang="he-IL" altLang="he-IL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משפט ציבורי – פרופ' אמנון רייכמן (חיפה)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defRPr/>
            </a:pPr>
            <a:r>
              <a:rPr lang="he-IL" altLang="he-IL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החברה הישראלית והביטחון הלאומי – ד"ר אביעד רובין (חיפה)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סמינר בחירה: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defRPr/>
            </a:pPr>
            <a:r>
              <a:rPr lang="he-IL" altLang="he-IL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חברה ישראלית – ד"ר נרי הורוביץ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defRPr/>
            </a:pPr>
            <a:r>
              <a:rPr lang="he-IL" altLang="he-IL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אנרגיה וגיאופוליטיקה – ד"ר עילי </a:t>
            </a:r>
            <a:r>
              <a:rPr lang="he-IL" altLang="he-IL" sz="18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רטיג</a:t>
            </a:r>
            <a:endParaRPr lang="he-IL" altLang="he-IL" sz="18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lvl="1">
              <a:lnSpc>
                <a:spcPct val="150000"/>
              </a:lnSpc>
              <a:spcBef>
                <a:spcPts val="0"/>
              </a:spcBef>
              <a:defRPr/>
            </a:pPr>
            <a:r>
              <a:rPr lang="he-IL" altLang="he-IL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רפואה וביטחון לאומי – פרופ' איציק </a:t>
            </a:r>
            <a:r>
              <a:rPr lang="he-IL" altLang="he-IL" sz="18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קרייס</a:t>
            </a:r>
            <a:endParaRPr lang="he-IL" altLang="he-IL" sz="18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מו"מ / מיומנויות שכנוע ועמידה מול מצלמה 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סימולציה מדינית ביטחונית מסכמת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endParaRPr lang="he-IL" alt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endParaRPr lang="he-IL" sz="3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624062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38910"/>
            <a:ext cx="9637776" cy="93614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עונת ההתמחות (3/4)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15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024" y="5115552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מציין מיקום תוכן 2">
            <a:extLst>
              <a:ext uri="{FF2B5EF4-FFF2-40B4-BE49-F238E27FC236}">
                <a16:creationId xmlns:a16="http://schemas.microsoft.com/office/drawing/2014/main" id="{D593C7DA-BB0B-4416-8577-09A3F51E0F9A}"/>
              </a:ext>
            </a:extLst>
          </p:cNvPr>
          <p:cNvSpPr txBox="1">
            <a:spLocks/>
          </p:cNvSpPr>
          <p:nvPr/>
        </p:nvSpPr>
        <p:spPr>
          <a:xfrm>
            <a:off x="1128366" y="1831991"/>
            <a:ext cx="9957172" cy="392815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העולם הדיגיטלי למקבלי החלטות – פרופ' דני רז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סיורים בארגונים הביטחוניים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סמינר בחירה: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defRPr/>
            </a:pPr>
            <a:r>
              <a:rPr lang="he-IL" altLang="he-IL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כלכלת ישראל – ד"ר עומר מואב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defRPr/>
            </a:pPr>
            <a:r>
              <a:rPr lang="he-IL" altLang="he-IL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תקשורת – ד"ר אופיר רייכמן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defRPr/>
            </a:pPr>
            <a:r>
              <a:rPr lang="he-IL" altLang="he-IL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סייבר – פרופ' אביתר מתניה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ימי עיון: שחיתות שלטונית, משפט בינ"ל, סייבר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סמינר וסיור לימודי במזרח</a:t>
            </a:r>
            <a:endParaRPr 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63378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93614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העונה האינטגרטיבית (4/4)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16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545" y="5112597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מציין מיקום תוכן 2">
            <a:extLst>
              <a:ext uri="{FF2B5EF4-FFF2-40B4-BE49-F238E27FC236}">
                <a16:creationId xmlns:a16="http://schemas.microsoft.com/office/drawing/2014/main" id="{2B5F1C19-1A3E-498C-89EB-64B19063C5F2}"/>
              </a:ext>
            </a:extLst>
          </p:cNvPr>
          <p:cNvSpPr txBox="1">
            <a:spLocks/>
          </p:cNvSpPr>
          <p:nvPr/>
        </p:nvSpPr>
        <p:spPr>
          <a:xfrm>
            <a:off x="1288064" y="2097424"/>
            <a:ext cx="9741297" cy="405023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71550" lvl="1" indent="-514350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סיורי </a:t>
            </a:r>
            <a:r>
              <a:rPr lang="he-IL" altLang="he-IL" sz="26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בטל"מ</a:t>
            </a:r>
            <a: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: אילת וערבה, תשתיות</a:t>
            </a:r>
          </a:p>
          <a:p>
            <a:pPr marL="971550" lvl="1" indent="-514350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סמינר וסיור לימודי בארה"ב</a:t>
            </a:r>
          </a:p>
          <a:p>
            <a:pPr marL="971550" lvl="1" indent="-514350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פרויקט גמר מחקרי (</a:t>
            </a:r>
            <a:r>
              <a:rPr lang="he-IL" altLang="he-IL" sz="26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פג"מ</a:t>
            </a:r>
            <a: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)</a:t>
            </a:r>
          </a:p>
          <a:p>
            <a:pPr marL="0" indent="0">
              <a:lnSpc>
                <a:spcPct val="150000"/>
              </a:lnSpc>
              <a:buNone/>
            </a:pPr>
            <a:endParaRPr lang="he-IL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0" indent="0">
              <a:lnSpc>
                <a:spcPct val="150000"/>
              </a:lnSpc>
              <a:buNone/>
            </a:pPr>
            <a:endParaRPr lang="he-IL" sz="3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lvl="1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he-IL" sz="3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7651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84282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ea typeface="+mj-ea"/>
                <a:cs typeface="Levenim MT" panose="02010502060101010101" pitchFamily="2" charset="-79"/>
              </a:rPr>
              <a:t>לימודים באנגלית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17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024" y="5125246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מציין מיקום תוכן 2">
            <a:extLst>
              <a:ext uri="{FF2B5EF4-FFF2-40B4-BE49-F238E27FC236}">
                <a16:creationId xmlns:a16="http://schemas.microsoft.com/office/drawing/2014/main" id="{08ADF8B7-67D3-4977-814A-8815790C0043}"/>
              </a:ext>
            </a:extLst>
          </p:cNvPr>
          <p:cNvSpPr txBox="1">
            <a:spLocks/>
          </p:cNvSpPr>
          <p:nvPr/>
        </p:nvSpPr>
        <p:spPr>
          <a:xfrm>
            <a:off x="1179368" y="2101960"/>
            <a:ext cx="9855168" cy="3677573"/>
          </a:xfrm>
          <a:prstGeom prst="rect">
            <a:avLst/>
          </a:prstGeom>
        </p:spPr>
        <p:txBody>
          <a:bodyPr/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4 רמות</a:t>
            </a:r>
          </a:p>
          <a:p>
            <a:pPr>
              <a:lnSpc>
                <a:spcPct val="150000"/>
              </a:lnSpc>
            </a:pPr>
            <a:r>
              <a:rPr 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הוראה אל מול שיח</a:t>
            </a:r>
          </a:p>
          <a:p>
            <a:pPr>
              <a:lnSpc>
                <a:spcPct val="150000"/>
              </a:lnSpc>
            </a:pPr>
            <a:r>
              <a:rPr 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מתכונת</a:t>
            </a:r>
          </a:p>
        </p:txBody>
      </p:sp>
    </p:spTree>
    <p:extLst>
      <p:ext uri="{BB962C8B-B14F-4D97-AF65-F5344CB8AC3E}">
        <p14:creationId xmlns:p14="http://schemas.microsoft.com/office/powerpoint/2010/main" val="285675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93614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תאום ציפיות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18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457" y="5147738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מציין מיקום תוכן 2">
            <a:extLst>
              <a:ext uri="{FF2B5EF4-FFF2-40B4-BE49-F238E27FC236}">
                <a16:creationId xmlns:a16="http://schemas.microsoft.com/office/drawing/2014/main" id="{2B5F1C19-1A3E-498C-89EB-64B19063C5F2}"/>
              </a:ext>
            </a:extLst>
          </p:cNvPr>
          <p:cNvSpPr txBox="1">
            <a:spLocks/>
          </p:cNvSpPr>
          <p:nvPr/>
        </p:nvSpPr>
        <p:spPr>
          <a:xfrm>
            <a:off x="1239750" y="1847632"/>
            <a:ext cx="10458843" cy="405023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150000"/>
              </a:lnSpc>
            </a:pPr>
            <a:r>
              <a:rPr lang="he-IL" alt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חובות הלימוד – השתתפות פעילה, הובלת משימות והגשת מטלות</a:t>
            </a:r>
          </a:p>
          <a:p>
            <a:pPr lvl="1">
              <a:lnSpc>
                <a:spcPct val="150000"/>
              </a:lnSpc>
            </a:pPr>
            <a:r>
              <a:rPr 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פרידה מארגון האם ותכנון חופשות על פי גרף </a:t>
            </a:r>
            <a:r>
              <a:rPr lang="he-IL" dirty="0" err="1"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endParaRPr lang="he-IL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lvl="1">
              <a:lnSpc>
                <a:spcPct val="150000"/>
              </a:lnSpc>
            </a:pPr>
            <a:r>
              <a:rPr lang="he-IL" altLang="he-IL" dirty="0" err="1">
                <a:latin typeface="Levenim MT" panose="02010502060101010101" pitchFamily="2" charset="-79"/>
                <a:cs typeface="Levenim MT" panose="02010502060101010101" pitchFamily="2" charset="-79"/>
              </a:rPr>
              <a:t>מאגוסיסטם</a:t>
            </a:r>
            <a:r>
              <a:rPr lang="he-IL" alt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altLang="he-IL" dirty="0" err="1">
                <a:latin typeface="Levenim MT" panose="02010502060101010101" pitchFamily="2" charset="-79"/>
                <a:cs typeface="Levenim MT" panose="02010502060101010101" pitchFamily="2" charset="-79"/>
              </a:rPr>
              <a:t>לאקוסיסטם</a:t>
            </a:r>
            <a:endParaRPr lang="he-IL" altLang="he-IL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lvl="1">
              <a:lnSpc>
                <a:spcPct val="150000"/>
              </a:lnSpc>
            </a:pPr>
            <a:r>
              <a:rPr lang="he-IL" alt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הצבת יעדים לפיתוח אישי</a:t>
            </a:r>
          </a:p>
          <a:p>
            <a:pPr lvl="1">
              <a:lnSpc>
                <a:spcPct val="150000"/>
              </a:lnSpc>
            </a:pPr>
            <a:r>
              <a:rPr lang="he-IL" alt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בטחון מידע</a:t>
            </a:r>
          </a:p>
          <a:p>
            <a:pPr lvl="1">
              <a:lnSpc>
                <a:spcPct val="150000"/>
              </a:lnSpc>
            </a:pPr>
            <a:r>
              <a:rPr lang="he-IL" alt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לימודים בצל קורונה – אחריות אישית</a:t>
            </a:r>
          </a:p>
          <a:p>
            <a:pPr marL="0" indent="0">
              <a:lnSpc>
                <a:spcPct val="150000"/>
              </a:lnSpc>
              <a:buNone/>
            </a:pPr>
            <a:endParaRPr lang="he-IL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0" indent="0">
              <a:lnSpc>
                <a:spcPct val="150000"/>
              </a:lnSpc>
              <a:buNone/>
            </a:pPr>
            <a:endParaRPr lang="he-IL" sz="3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lvl="1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he-IL" sz="3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78241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19</a:t>
            </a:fld>
            <a:endParaRPr lang="he-IL"/>
          </a:p>
        </p:txBody>
      </p:sp>
      <p:pic>
        <p:nvPicPr>
          <p:cNvPr id="2" name="תמונה 1">
            <a:extLst>
              <a:ext uri="{FF2B5EF4-FFF2-40B4-BE49-F238E27FC236}">
                <a16:creationId xmlns:a16="http://schemas.microsoft.com/office/drawing/2014/main" id="{3B7DE87B-3854-4DA3-BCB7-9F67097C15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024" y="958458"/>
            <a:ext cx="10255952" cy="4937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847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84189"/>
            <a:ext cx="9637776" cy="899674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כמה מילים עלי</a:t>
            </a:r>
            <a:endParaRPr lang="en-US" altLang="he-IL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658" y="5147738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4501" y="1954686"/>
            <a:ext cx="9745978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4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בוגרת </a:t>
            </a:r>
            <a:r>
              <a:rPr lang="he-IL" altLang="he-IL" sz="2400" dirty="0" err="1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מב"ל</a:t>
            </a:r>
            <a:r>
              <a:rPr lang="he-IL" altLang="he-IL" sz="24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- מחזור מ'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4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משפחה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4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מסלול לימודים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4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קריירה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4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יעדים אישיים למחזור מ"ח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4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36002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20</a:t>
            </a:fld>
            <a:endParaRPr lang="he-IL"/>
          </a:p>
        </p:txBody>
      </p:sp>
      <p:pic>
        <p:nvPicPr>
          <p:cNvPr id="3" name="תמונה 2">
            <a:extLst>
              <a:ext uri="{FF2B5EF4-FFF2-40B4-BE49-F238E27FC236}">
                <a16:creationId xmlns:a16="http://schemas.microsoft.com/office/drawing/2014/main" id="{FADCA489-26E4-4B4F-ABAA-CBCD076CAB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024" y="993185"/>
            <a:ext cx="10255951" cy="4871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879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735F7F3-C1B5-4B60-A00A-4EB618DDFB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he-IL" altLang="he-IL" sz="3600" dirty="0">
                <a:latin typeface="Levenim MT" panose="02010502060101010101" pitchFamily="2" charset="-79"/>
                <a:cs typeface="Levenim MT" panose="02010502060101010101" pitchFamily="2" charset="-79"/>
              </a:rPr>
              <a:t>קוד </a:t>
            </a:r>
            <a:r>
              <a:rPr lang="he-IL" altLang="he-IL" sz="36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endParaRPr lang="he-IL" altLang="he-IL" sz="36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78" name="תיבת טקסט 77">
            <a:extLst>
              <a:ext uri="{FF2B5EF4-FFF2-40B4-BE49-F238E27FC236}">
                <a16:creationId xmlns:a16="http://schemas.microsoft.com/office/drawing/2014/main" id="{C1CECF06-5765-4F0A-AF20-2B335EC80585}"/>
              </a:ext>
            </a:extLst>
          </p:cNvPr>
          <p:cNvSpPr txBox="1"/>
          <p:nvPr/>
        </p:nvSpPr>
        <p:spPr>
          <a:xfrm>
            <a:off x="6224960" y="3676365"/>
            <a:ext cx="273304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lnSpc>
                <a:spcPct val="100000"/>
              </a:lnSpc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מקומות ישיבה</a:t>
            </a:r>
          </a:p>
        </p:txBody>
      </p:sp>
      <p:sp>
        <p:nvSpPr>
          <p:cNvPr id="79" name="תיבת טקסט 78">
            <a:extLst>
              <a:ext uri="{FF2B5EF4-FFF2-40B4-BE49-F238E27FC236}">
                <a16:creationId xmlns:a16="http://schemas.microsoft.com/office/drawing/2014/main" id="{5CCD1607-3C8A-43E1-A763-C68CD14AFE52}"/>
              </a:ext>
            </a:extLst>
          </p:cNvPr>
          <p:cNvSpPr txBox="1"/>
          <p:nvPr/>
        </p:nvSpPr>
        <p:spPr>
          <a:xfrm>
            <a:off x="5896736" y="4391623"/>
            <a:ext cx="362712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 algn="ctr">
              <a:lnSpc>
                <a:spcPct val="100000"/>
              </a:lnSpc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פלאפונים </a:t>
            </a:r>
          </a:p>
          <a:p>
            <a:pPr lvl="1" algn="ctr">
              <a:lnSpc>
                <a:spcPct val="100000"/>
              </a:lnSpc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ומחשבים ניידים</a:t>
            </a:r>
          </a:p>
        </p:txBody>
      </p:sp>
      <p:sp>
        <p:nvSpPr>
          <p:cNvPr id="80" name="תיבת טקסט 79">
            <a:extLst>
              <a:ext uri="{FF2B5EF4-FFF2-40B4-BE49-F238E27FC236}">
                <a16:creationId xmlns:a16="http://schemas.microsoft.com/office/drawing/2014/main" id="{25FB0468-B1F5-4552-87AC-73F7AE80D471}"/>
              </a:ext>
            </a:extLst>
          </p:cNvPr>
          <p:cNvSpPr txBox="1"/>
          <p:nvPr/>
        </p:nvSpPr>
        <p:spPr>
          <a:xfrm>
            <a:off x="273333" y="3701256"/>
            <a:ext cx="327152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 algn="ctr">
              <a:lnSpc>
                <a:spcPct val="100000"/>
              </a:lnSpc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מיקרופונים </a:t>
            </a:r>
          </a:p>
        </p:txBody>
      </p:sp>
      <p:sp>
        <p:nvSpPr>
          <p:cNvPr id="81" name="תיבת טקסט 80">
            <a:extLst>
              <a:ext uri="{FF2B5EF4-FFF2-40B4-BE49-F238E27FC236}">
                <a16:creationId xmlns:a16="http://schemas.microsoft.com/office/drawing/2014/main" id="{41619687-224D-48DE-A6B9-69FD3CD8D7E5}"/>
              </a:ext>
            </a:extLst>
          </p:cNvPr>
          <p:cNvSpPr txBox="1"/>
          <p:nvPr/>
        </p:nvSpPr>
        <p:spPr>
          <a:xfrm>
            <a:off x="6361943" y="5555095"/>
            <a:ext cx="245907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lnSpc>
                <a:spcPct val="100000"/>
              </a:lnSpc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מזון ושתיה</a:t>
            </a:r>
          </a:p>
        </p:txBody>
      </p:sp>
      <p:sp>
        <p:nvSpPr>
          <p:cNvPr id="82" name="תיבת טקסט 81">
            <a:extLst>
              <a:ext uri="{FF2B5EF4-FFF2-40B4-BE49-F238E27FC236}">
                <a16:creationId xmlns:a16="http://schemas.microsoft.com/office/drawing/2014/main" id="{AA040BE5-721A-45FC-A033-61F82562B111}"/>
              </a:ext>
            </a:extLst>
          </p:cNvPr>
          <p:cNvSpPr txBox="1"/>
          <p:nvPr/>
        </p:nvSpPr>
        <p:spPr>
          <a:xfrm>
            <a:off x="655816" y="4608354"/>
            <a:ext cx="250655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lnSpc>
                <a:spcPct val="100000"/>
              </a:lnSpc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הצגת אורחים</a:t>
            </a:r>
          </a:p>
        </p:txBody>
      </p:sp>
      <p:sp>
        <p:nvSpPr>
          <p:cNvPr id="83" name="תיבת טקסט 82">
            <a:extLst>
              <a:ext uri="{FF2B5EF4-FFF2-40B4-BE49-F238E27FC236}">
                <a16:creationId xmlns:a16="http://schemas.microsoft.com/office/drawing/2014/main" id="{D69D92E7-618C-4CE8-90C4-57C7056D1D92}"/>
              </a:ext>
            </a:extLst>
          </p:cNvPr>
          <p:cNvSpPr txBox="1"/>
          <p:nvPr/>
        </p:nvSpPr>
        <p:spPr>
          <a:xfrm>
            <a:off x="430834" y="5477553"/>
            <a:ext cx="295651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lnSpc>
                <a:spcPct val="100000"/>
              </a:lnSpc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מפגש עם בכירים</a:t>
            </a:r>
          </a:p>
        </p:txBody>
      </p:sp>
      <p:sp>
        <p:nvSpPr>
          <p:cNvPr id="84" name="תיבת טקסט 83">
            <a:extLst>
              <a:ext uri="{FF2B5EF4-FFF2-40B4-BE49-F238E27FC236}">
                <a16:creationId xmlns:a16="http://schemas.microsoft.com/office/drawing/2014/main" id="{9E891616-113B-48D6-943A-3AE382219C33}"/>
              </a:ext>
            </a:extLst>
          </p:cNvPr>
          <p:cNvSpPr txBox="1"/>
          <p:nvPr/>
        </p:nvSpPr>
        <p:spPr>
          <a:xfrm>
            <a:off x="3220783" y="3701257"/>
            <a:ext cx="258209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lnSpc>
                <a:spcPct val="100000"/>
              </a:lnSpc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כיבוד זמן הדדי</a:t>
            </a:r>
          </a:p>
        </p:txBody>
      </p:sp>
      <p:sp>
        <p:nvSpPr>
          <p:cNvPr id="86" name="תיבת טקסט 85">
            <a:extLst>
              <a:ext uri="{FF2B5EF4-FFF2-40B4-BE49-F238E27FC236}">
                <a16:creationId xmlns:a16="http://schemas.microsoft.com/office/drawing/2014/main" id="{D2AA92FF-F2B5-4894-A0DE-0BA8B88E860E}"/>
              </a:ext>
            </a:extLst>
          </p:cNvPr>
          <p:cNvSpPr txBox="1"/>
          <p:nvPr/>
        </p:nvSpPr>
        <p:spPr>
          <a:xfrm>
            <a:off x="9380079" y="3709356"/>
            <a:ext cx="226746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ממלכתיות וייצוגיות</a:t>
            </a:r>
          </a:p>
        </p:txBody>
      </p:sp>
      <p:sp>
        <p:nvSpPr>
          <p:cNvPr id="60" name="Parallelogram 15">
            <a:extLst>
              <a:ext uri="{FF2B5EF4-FFF2-40B4-BE49-F238E27FC236}">
                <a16:creationId xmlns:a16="http://schemas.microsoft.com/office/drawing/2014/main" id="{4D11E217-E803-4D85-B3DE-807C4C30094D}"/>
              </a:ext>
            </a:extLst>
          </p:cNvPr>
          <p:cNvSpPr/>
          <p:nvPr/>
        </p:nvSpPr>
        <p:spPr>
          <a:xfrm flipH="1">
            <a:off x="3634765" y="1660344"/>
            <a:ext cx="1595371" cy="1619631"/>
          </a:xfrm>
          <a:custGeom>
            <a:avLst/>
            <a:gdLst/>
            <a:ahLst/>
            <a:cxnLst/>
            <a:rect l="l" t="t" r="r" b="b"/>
            <a:pathLst>
              <a:path w="3242753" h="3227814">
                <a:moveTo>
                  <a:pt x="1621376" y="1043635"/>
                </a:moveTo>
                <a:cubicBezTo>
                  <a:pt x="1557188" y="1043635"/>
                  <a:pt x="1505154" y="1095669"/>
                  <a:pt x="1505154" y="1159857"/>
                </a:cubicBezTo>
                <a:lnTo>
                  <a:pt x="1505154" y="1625483"/>
                </a:lnTo>
                <a:lnTo>
                  <a:pt x="1033577" y="1625483"/>
                </a:lnTo>
                <a:cubicBezTo>
                  <a:pt x="969389" y="1625483"/>
                  <a:pt x="917355" y="1677517"/>
                  <a:pt x="917355" y="1741705"/>
                </a:cubicBezTo>
                <a:cubicBezTo>
                  <a:pt x="917355" y="1805893"/>
                  <a:pt x="969389" y="1857927"/>
                  <a:pt x="1033577" y="1857927"/>
                </a:cubicBezTo>
                <a:lnTo>
                  <a:pt x="1614688" y="1857927"/>
                </a:lnTo>
                <a:lnTo>
                  <a:pt x="1619859" y="1856884"/>
                </a:lnTo>
                <a:cubicBezTo>
                  <a:pt x="1620361" y="1857187"/>
                  <a:pt x="1620868" y="1857190"/>
                  <a:pt x="1621376" y="1857190"/>
                </a:cubicBezTo>
                <a:cubicBezTo>
                  <a:pt x="1685564" y="1857190"/>
                  <a:pt x="1737598" y="1805156"/>
                  <a:pt x="1737598" y="1740968"/>
                </a:cubicBezTo>
                <a:lnTo>
                  <a:pt x="1737598" y="1159857"/>
                </a:lnTo>
                <a:cubicBezTo>
                  <a:pt x="1737598" y="1095669"/>
                  <a:pt x="1685564" y="1043635"/>
                  <a:pt x="1621376" y="1043635"/>
                </a:cubicBezTo>
                <a:close/>
                <a:moveTo>
                  <a:pt x="1621376" y="628818"/>
                </a:moveTo>
                <a:cubicBezTo>
                  <a:pt x="2206882" y="628818"/>
                  <a:pt x="2681529" y="1103464"/>
                  <a:pt x="2681529" y="1688970"/>
                </a:cubicBezTo>
                <a:cubicBezTo>
                  <a:pt x="2681529" y="2274476"/>
                  <a:pt x="2206882" y="2749122"/>
                  <a:pt x="1621376" y="2749122"/>
                </a:cubicBezTo>
                <a:cubicBezTo>
                  <a:pt x="1035870" y="2749122"/>
                  <a:pt x="561223" y="2274476"/>
                  <a:pt x="561223" y="1688970"/>
                </a:cubicBezTo>
                <a:cubicBezTo>
                  <a:pt x="561223" y="1103464"/>
                  <a:pt x="1035870" y="628818"/>
                  <a:pt x="1621376" y="628818"/>
                </a:cubicBezTo>
                <a:close/>
                <a:moveTo>
                  <a:pt x="1621376" y="424596"/>
                </a:moveTo>
                <a:cubicBezTo>
                  <a:pt x="923081" y="424596"/>
                  <a:pt x="357001" y="990676"/>
                  <a:pt x="357001" y="1688970"/>
                </a:cubicBezTo>
                <a:cubicBezTo>
                  <a:pt x="357001" y="2128645"/>
                  <a:pt x="581423" y="2515905"/>
                  <a:pt x="922189" y="2742109"/>
                </a:cubicBezTo>
                <a:lnTo>
                  <a:pt x="652992" y="3227814"/>
                </a:lnTo>
                <a:lnTo>
                  <a:pt x="911997" y="3227814"/>
                </a:lnTo>
                <a:lnTo>
                  <a:pt x="1121304" y="2850168"/>
                </a:lnTo>
                <a:cubicBezTo>
                  <a:pt x="1274563" y="2916691"/>
                  <a:pt x="1443689" y="2953344"/>
                  <a:pt x="1621376" y="2953344"/>
                </a:cubicBezTo>
                <a:cubicBezTo>
                  <a:pt x="1799063" y="2953344"/>
                  <a:pt x="1968189" y="2916691"/>
                  <a:pt x="2121449" y="2850168"/>
                </a:cubicBezTo>
                <a:lnTo>
                  <a:pt x="2330755" y="3227814"/>
                </a:lnTo>
                <a:lnTo>
                  <a:pt x="2589760" y="3227814"/>
                </a:lnTo>
                <a:lnTo>
                  <a:pt x="2320563" y="2742109"/>
                </a:lnTo>
                <a:cubicBezTo>
                  <a:pt x="2661329" y="2515905"/>
                  <a:pt x="2885751" y="2128645"/>
                  <a:pt x="2885751" y="1688970"/>
                </a:cubicBezTo>
                <a:cubicBezTo>
                  <a:pt x="2885751" y="990676"/>
                  <a:pt x="2319671" y="424596"/>
                  <a:pt x="1621376" y="424596"/>
                </a:cubicBezTo>
                <a:close/>
                <a:moveTo>
                  <a:pt x="2599800" y="123238"/>
                </a:moveTo>
                <a:cubicBezTo>
                  <a:pt x="2434609" y="120698"/>
                  <a:pt x="2268460" y="180476"/>
                  <a:pt x="2139563" y="303161"/>
                </a:cubicBezTo>
                <a:lnTo>
                  <a:pt x="3057258" y="1232053"/>
                </a:lnTo>
                <a:cubicBezTo>
                  <a:pt x="3305736" y="977255"/>
                  <a:pt x="3304415" y="570405"/>
                  <a:pt x="3054287" y="317226"/>
                </a:cubicBezTo>
                <a:cubicBezTo>
                  <a:pt x="2929224" y="190636"/>
                  <a:pt x="2764991" y="125778"/>
                  <a:pt x="2599800" y="123238"/>
                </a:cubicBezTo>
                <a:close/>
                <a:moveTo>
                  <a:pt x="642953" y="123238"/>
                </a:moveTo>
                <a:cubicBezTo>
                  <a:pt x="477762" y="125778"/>
                  <a:pt x="313529" y="190636"/>
                  <a:pt x="188466" y="317226"/>
                </a:cubicBezTo>
                <a:cubicBezTo>
                  <a:pt x="-61662" y="570405"/>
                  <a:pt x="-62983" y="977255"/>
                  <a:pt x="185495" y="1232053"/>
                </a:cubicBezTo>
                <a:lnTo>
                  <a:pt x="1103190" y="303161"/>
                </a:lnTo>
                <a:cubicBezTo>
                  <a:pt x="974294" y="180476"/>
                  <a:pt x="808144" y="120698"/>
                  <a:pt x="642953" y="123238"/>
                </a:cubicBezTo>
                <a:close/>
                <a:moveTo>
                  <a:pt x="1722692" y="0"/>
                </a:moveTo>
                <a:lnTo>
                  <a:pt x="1520061" y="0"/>
                </a:lnTo>
                <a:cubicBezTo>
                  <a:pt x="1440152" y="0"/>
                  <a:pt x="1375373" y="64779"/>
                  <a:pt x="1375373" y="144688"/>
                </a:cubicBezTo>
                <a:lnTo>
                  <a:pt x="1375373" y="289376"/>
                </a:lnTo>
                <a:lnTo>
                  <a:pt x="1867380" y="289376"/>
                </a:lnTo>
                <a:lnTo>
                  <a:pt x="1867380" y="144688"/>
                </a:lnTo>
                <a:cubicBezTo>
                  <a:pt x="1867380" y="64779"/>
                  <a:pt x="1802601" y="0"/>
                  <a:pt x="172269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/>
          </a:p>
        </p:txBody>
      </p:sp>
      <p:sp>
        <p:nvSpPr>
          <p:cNvPr id="61" name="Isosceles Triangle 68">
            <a:extLst>
              <a:ext uri="{FF2B5EF4-FFF2-40B4-BE49-F238E27FC236}">
                <a16:creationId xmlns:a16="http://schemas.microsoft.com/office/drawing/2014/main" id="{A8A7035E-777D-4CEC-9DA4-66B4D19C6684}"/>
              </a:ext>
            </a:extLst>
          </p:cNvPr>
          <p:cNvSpPr/>
          <p:nvPr/>
        </p:nvSpPr>
        <p:spPr>
          <a:xfrm rot="10800000">
            <a:off x="10080029" y="1755889"/>
            <a:ext cx="867566" cy="1619630"/>
          </a:xfrm>
          <a:custGeom>
            <a:avLst/>
            <a:gdLst/>
            <a:ahLst/>
            <a:cxnLst/>
            <a:rect l="l" t="t" r="r" b="b"/>
            <a:pathLst>
              <a:path w="1040400" h="3240000">
                <a:moveTo>
                  <a:pt x="41345" y="940666"/>
                </a:moveTo>
                <a:lnTo>
                  <a:pt x="1242" y="653403"/>
                </a:lnTo>
                <a:lnTo>
                  <a:pt x="0" y="653403"/>
                </a:lnTo>
                <a:lnTo>
                  <a:pt x="1057" y="652077"/>
                </a:lnTo>
                <a:lnTo>
                  <a:pt x="447" y="647712"/>
                </a:lnTo>
                <a:lnTo>
                  <a:pt x="4531" y="647712"/>
                </a:lnTo>
                <a:lnTo>
                  <a:pt x="520200" y="0"/>
                </a:lnTo>
                <a:lnTo>
                  <a:pt x="659109" y="174478"/>
                </a:lnTo>
                <a:close/>
                <a:moveTo>
                  <a:pt x="101622" y="1372451"/>
                </a:moveTo>
                <a:lnTo>
                  <a:pt x="61820" y="1087335"/>
                </a:lnTo>
                <a:lnTo>
                  <a:pt x="728036" y="261055"/>
                </a:lnTo>
                <a:lnTo>
                  <a:pt x="870500" y="439998"/>
                </a:lnTo>
                <a:lnTo>
                  <a:pt x="860164" y="431664"/>
                </a:lnTo>
                <a:close/>
                <a:moveTo>
                  <a:pt x="161365" y="1800403"/>
                </a:moveTo>
                <a:lnTo>
                  <a:pt x="122098" y="1519120"/>
                </a:lnTo>
                <a:lnTo>
                  <a:pt x="930953" y="515931"/>
                </a:lnTo>
                <a:lnTo>
                  <a:pt x="1035869" y="647712"/>
                </a:lnTo>
                <a:lnTo>
                  <a:pt x="1039954" y="647712"/>
                </a:lnTo>
                <a:lnTo>
                  <a:pt x="1039345" y="652078"/>
                </a:lnTo>
                <a:lnTo>
                  <a:pt x="1040400" y="653403"/>
                </a:lnTo>
                <a:lnTo>
                  <a:pt x="1039160" y="653403"/>
                </a:lnTo>
                <a:lnTo>
                  <a:pt x="1029316" y="723920"/>
                </a:lnTo>
                <a:close/>
                <a:moveTo>
                  <a:pt x="217894" y="2205330"/>
                </a:moveTo>
                <a:lnTo>
                  <a:pt x="181840" y="1947070"/>
                </a:lnTo>
                <a:lnTo>
                  <a:pt x="1000266" y="932012"/>
                </a:lnTo>
                <a:lnTo>
                  <a:pt x="949113" y="1298429"/>
                </a:lnTo>
                <a:close/>
                <a:moveTo>
                  <a:pt x="330192" y="2564220"/>
                </a:moveTo>
                <a:lnTo>
                  <a:pt x="267995" y="2564220"/>
                </a:lnTo>
                <a:lnTo>
                  <a:pt x="237100" y="2342912"/>
                </a:lnTo>
                <a:lnTo>
                  <a:pt x="242309" y="2347112"/>
                </a:lnTo>
                <a:lnTo>
                  <a:pt x="920063" y="1506522"/>
                </a:lnTo>
                <a:lnTo>
                  <a:pt x="865005" y="1900914"/>
                </a:lnTo>
                <a:close/>
                <a:moveTo>
                  <a:pt x="772406" y="2564220"/>
                </a:moveTo>
                <a:lnTo>
                  <a:pt x="468924" y="2564220"/>
                </a:lnTo>
                <a:lnTo>
                  <a:pt x="835955" y="2109008"/>
                </a:lnTo>
                <a:close/>
                <a:moveTo>
                  <a:pt x="892044" y="3240000"/>
                </a:moveTo>
                <a:lnTo>
                  <a:pt x="148356" y="3240000"/>
                </a:lnTo>
                <a:lnTo>
                  <a:pt x="276144" y="2663936"/>
                </a:lnTo>
                <a:lnTo>
                  <a:pt x="764256" y="26639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2" name="Chord 15">
            <a:extLst>
              <a:ext uri="{FF2B5EF4-FFF2-40B4-BE49-F238E27FC236}">
                <a16:creationId xmlns:a16="http://schemas.microsoft.com/office/drawing/2014/main" id="{B2FD624C-D91A-4CE3-BB5D-BF8F91DFFA29}"/>
              </a:ext>
            </a:extLst>
          </p:cNvPr>
          <p:cNvSpPr/>
          <p:nvPr/>
        </p:nvSpPr>
        <p:spPr>
          <a:xfrm>
            <a:off x="1244405" y="1636192"/>
            <a:ext cx="867566" cy="1619631"/>
          </a:xfrm>
          <a:custGeom>
            <a:avLst/>
            <a:gdLst/>
            <a:ahLst/>
            <a:cxnLst/>
            <a:rect l="l" t="t" r="r" b="b"/>
            <a:pathLst>
              <a:path w="1492970" h="3255081">
                <a:moveTo>
                  <a:pt x="1492970" y="1569688"/>
                </a:moveTo>
                <a:cubicBezTo>
                  <a:pt x="1492970" y="1957118"/>
                  <a:pt x="1197680" y="2277765"/>
                  <a:pt x="816277" y="2310957"/>
                </a:cubicBezTo>
                <a:lnTo>
                  <a:pt x="816277" y="2787043"/>
                </a:lnTo>
                <a:cubicBezTo>
                  <a:pt x="873982" y="2789209"/>
                  <a:pt x="931009" y="2798017"/>
                  <a:pt x="986081" y="2811674"/>
                </a:cubicBezTo>
                <a:cubicBezTo>
                  <a:pt x="1252919" y="2877847"/>
                  <a:pt x="1430830" y="3046369"/>
                  <a:pt x="1433593" y="3235566"/>
                </a:cubicBezTo>
                <a:lnTo>
                  <a:pt x="57488" y="3255081"/>
                </a:lnTo>
                <a:cubicBezTo>
                  <a:pt x="47920" y="3062506"/>
                  <a:pt x="221127" y="2886615"/>
                  <a:pt x="490574" y="2815284"/>
                </a:cubicBezTo>
                <a:cubicBezTo>
                  <a:pt x="549928" y="2799571"/>
                  <a:pt x="611777" y="2789553"/>
                  <a:pt x="674460" y="2787163"/>
                </a:cubicBezTo>
                <a:lnTo>
                  <a:pt x="674460" y="2310809"/>
                </a:lnTo>
                <a:cubicBezTo>
                  <a:pt x="317470" y="2280245"/>
                  <a:pt x="28405" y="1994114"/>
                  <a:pt x="0" y="1627428"/>
                </a:cubicBezTo>
                <a:lnTo>
                  <a:pt x="142201" y="1616413"/>
                </a:lnTo>
                <a:cubicBezTo>
                  <a:pt x="167304" y="1940464"/>
                  <a:pt x="443969" y="2186771"/>
                  <a:pt x="768748" y="2174211"/>
                </a:cubicBezTo>
                <a:cubicBezTo>
                  <a:pt x="1093527" y="2161650"/>
                  <a:pt x="1350342" y="1894710"/>
                  <a:pt x="1350342" y="1569689"/>
                </a:cubicBezTo>
                <a:close/>
                <a:moveTo>
                  <a:pt x="745368" y="0"/>
                </a:moveTo>
                <a:cubicBezTo>
                  <a:pt x="989132" y="0"/>
                  <a:pt x="1186742" y="197610"/>
                  <a:pt x="1186742" y="441374"/>
                </a:cubicBezTo>
                <a:lnTo>
                  <a:pt x="1186742" y="1575353"/>
                </a:lnTo>
                <a:cubicBezTo>
                  <a:pt x="1186742" y="1819117"/>
                  <a:pt x="989132" y="2016727"/>
                  <a:pt x="745368" y="2016727"/>
                </a:cubicBezTo>
                <a:cubicBezTo>
                  <a:pt x="501604" y="2016727"/>
                  <a:pt x="303994" y="1819117"/>
                  <a:pt x="303994" y="1575353"/>
                </a:cubicBezTo>
                <a:lnTo>
                  <a:pt x="303994" y="441374"/>
                </a:lnTo>
                <a:cubicBezTo>
                  <a:pt x="303994" y="197610"/>
                  <a:pt x="501604" y="0"/>
                  <a:pt x="74536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3" name="Trapezoid 13">
            <a:extLst>
              <a:ext uri="{FF2B5EF4-FFF2-40B4-BE49-F238E27FC236}">
                <a16:creationId xmlns:a16="http://schemas.microsoft.com/office/drawing/2014/main" id="{CC9863D0-69E2-458E-95B5-4096E359B0BB}"/>
              </a:ext>
            </a:extLst>
          </p:cNvPr>
          <p:cNvSpPr/>
          <p:nvPr/>
        </p:nvSpPr>
        <p:spPr>
          <a:xfrm>
            <a:off x="6540546" y="1821522"/>
            <a:ext cx="1833117" cy="1327122"/>
          </a:xfrm>
          <a:custGeom>
            <a:avLst/>
            <a:gdLst/>
            <a:ahLst/>
            <a:cxnLst/>
            <a:rect l="l" t="t" r="r" b="b"/>
            <a:pathLst>
              <a:path w="2736304" h="2313707">
                <a:moveTo>
                  <a:pt x="1046195" y="1945901"/>
                </a:moveTo>
                <a:lnTo>
                  <a:pt x="998316" y="2093032"/>
                </a:lnTo>
                <a:lnTo>
                  <a:pt x="1737988" y="2093032"/>
                </a:lnTo>
                <a:lnTo>
                  <a:pt x="1690109" y="1945901"/>
                </a:lnTo>
                <a:close/>
                <a:moveTo>
                  <a:pt x="396044" y="89541"/>
                </a:moveTo>
                <a:lnTo>
                  <a:pt x="396044" y="1241668"/>
                </a:lnTo>
                <a:lnTo>
                  <a:pt x="2340260" y="1241668"/>
                </a:lnTo>
                <a:lnTo>
                  <a:pt x="2340260" y="89541"/>
                </a:lnTo>
                <a:close/>
                <a:moveTo>
                  <a:pt x="252028" y="0"/>
                </a:moveTo>
                <a:lnTo>
                  <a:pt x="2484276" y="0"/>
                </a:lnTo>
                <a:lnTo>
                  <a:pt x="2484276" y="1331208"/>
                </a:lnTo>
                <a:lnTo>
                  <a:pt x="2484679" y="1331208"/>
                </a:lnTo>
                <a:lnTo>
                  <a:pt x="2736304" y="2195304"/>
                </a:lnTo>
                <a:lnTo>
                  <a:pt x="2736304" y="2313707"/>
                </a:lnTo>
                <a:lnTo>
                  <a:pt x="0" y="2313707"/>
                </a:lnTo>
                <a:lnTo>
                  <a:pt x="0" y="2195304"/>
                </a:lnTo>
                <a:lnTo>
                  <a:pt x="251625" y="1331208"/>
                </a:lnTo>
                <a:lnTo>
                  <a:pt x="252028" y="133120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5" name="תיבת טקסט 64">
            <a:extLst>
              <a:ext uri="{FF2B5EF4-FFF2-40B4-BE49-F238E27FC236}">
                <a16:creationId xmlns:a16="http://schemas.microsoft.com/office/drawing/2014/main" id="{6B8BB136-FD57-417F-87EE-2F35D9D397BB}"/>
              </a:ext>
            </a:extLst>
          </p:cNvPr>
          <p:cNvSpPr txBox="1"/>
          <p:nvPr/>
        </p:nvSpPr>
        <p:spPr>
          <a:xfrm>
            <a:off x="9475593" y="4739748"/>
            <a:ext cx="226746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לבוש והופעה</a:t>
            </a:r>
          </a:p>
        </p:txBody>
      </p:sp>
      <p:sp>
        <p:nvSpPr>
          <p:cNvPr id="67" name="Rounded Rectangle 7">
            <a:extLst>
              <a:ext uri="{FF2B5EF4-FFF2-40B4-BE49-F238E27FC236}">
                <a16:creationId xmlns:a16="http://schemas.microsoft.com/office/drawing/2014/main" id="{189D8931-21E9-41C8-ABF3-69F7A2F77E58}"/>
              </a:ext>
            </a:extLst>
          </p:cNvPr>
          <p:cNvSpPr/>
          <p:nvPr/>
        </p:nvSpPr>
        <p:spPr>
          <a:xfrm>
            <a:off x="8010616" y="2679904"/>
            <a:ext cx="271294" cy="469495"/>
          </a:xfrm>
          <a:custGeom>
            <a:avLst/>
            <a:gdLst/>
            <a:ahLst/>
            <a:cxnLst/>
            <a:rect l="l" t="t" r="r" b="b"/>
            <a:pathLst>
              <a:path w="1872208" h="3240000">
                <a:moveTo>
                  <a:pt x="936104" y="2852499"/>
                </a:moveTo>
                <a:cubicBezTo>
                  <a:pt x="861605" y="2852499"/>
                  <a:pt x="801211" y="2912893"/>
                  <a:pt x="801211" y="2987392"/>
                </a:cubicBezTo>
                <a:cubicBezTo>
                  <a:pt x="801211" y="3061891"/>
                  <a:pt x="861605" y="3122285"/>
                  <a:pt x="936104" y="3122285"/>
                </a:cubicBezTo>
                <a:cubicBezTo>
                  <a:pt x="1010603" y="3122285"/>
                  <a:pt x="1070997" y="3061891"/>
                  <a:pt x="1070997" y="2987392"/>
                </a:cubicBezTo>
                <a:cubicBezTo>
                  <a:pt x="1070997" y="2912893"/>
                  <a:pt x="1010603" y="2852499"/>
                  <a:pt x="936104" y="2852499"/>
                </a:cubicBezTo>
                <a:close/>
                <a:moveTo>
                  <a:pt x="144016" y="323096"/>
                </a:moveTo>
                <a:lnTo>
                  <a:pt x="144016" y="2699360"/>
                </a:lnTo>
                <a:lnTo>
                  <a:pt x="1728192" y="2699360"/>
                </a:lnTo>
                <a:lnTo>
                  <a:pt x="1728192" y="323096"/>
                </a:lnTo>
                <a:close/>
                <a:moveTo>
                  <a:pt x="720104" y="107072"/>
                </a:moveTo>
                <a:cubicBezTo>
                  <a:pt x="690281" y="107072"/>
                  <a:pt x="666104" y="131249"/>
                  <a:pt x="666104" y="161072"/>
                </a:cubicBezTo>
                <a:cubicBezTo>
                  <a:pt x="666104" y="190895"/>
                  <a:pt x="690281" y="215072"/>
                  <a:pt x="720104" y="215072"/>
                </a:cubicBezTo>
                <a:lnTo>
                  <a:pt x="1152104" y="215072"/>
                </a:lnTo>
                <a:cubicBezTo>
                  <a:pt x="1181927" y="215072"/>
                  <a:pt x="1206104" y="190895"/>
                  <a:pt x="1206104" y="161072"/>
                </a:cubicBezTo>
                <a:cubicBezTo>
                  <a:pt x="1206104" y="131249"/>
                  <a:pt x="1181927" y="107072"/>
                  <a:pt x="1152104" y="107072"/>
                </a:cubicBezTo>
                <a:close/>
                <a:moveTo>
                  <a:pt x="312041" y="0"/>
                </a:moveTo>
                <a:lnTo>
                  <a:pt x="1560167" y="0"/>
                </a:lnTo>
                <a:cubicBezTo>
                  <a:pt x="1732502" y="0"/>
                  <a:pt x="1872208" y="139706"/>
                  <a:pt x="1872208" y="312041"/>
                </a:cubicBezTo>
                <a:lnTo>
                  <a:pt x="1872208" y="2927959"/>
                </a:lnTo>
                <a:cubicBezTo>
                  <a:pt x="1872208" y="3100294"/>
                  <a:pt x="1732502" y="3240000"/>
                  <a:pt x="1560167" y="3240000"/>
                </a:cubicBezTo>
                <a:lnTo>
                  <a:pt x="312041" y="3240000"/>
                </a:lnTo>
                <a:cubicBezTo>
                  <a:pt x="139706" y="3240000"/>
                  <a:pt x="0" y="3100294"/>
                  <a:pt x="0" y="2927959"/>
                </a:cubicBezTo>
                <a:lnTo>
                  <a:pt x="0" y="312041"/>
                </a:lnTo>
                <a:cubicBezTo>
                  <a:pt x="0" y="139706"/>
                  <a:pt x="139706" y="0"/>
                  <a:pt x="31204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4" name="Freeform 18">
            <a:extLst>
              <a:ext uri="{FF2B5EF4-FFF2-40B4-BE49-F238E27FC236}">
                <a16:creationId xmlns:a16="http://schemas.microsoft.com/office/drawing/2014/main" id="{0520FCD3-7184-437F-85DD-9059D8AE7632}"/>
              </a:ext>
            </a:extLst>
          </p:cNvPr>
          <p:cNvSpPr/>
          <p:nvPr/>
        </p:nvSpPr>
        <p:spPr>
          <a:xfrm>
            <a:off x="7870465" y="2651272"/>
            <a:ext cx="722358" cy="724247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6" name="Rounded Rectangle 7">
            <a:extLst>
              <a:ext uri="{FF2B5EF4-FFF2-40B4-BE49-F238E27FC236}">
                <a16:creationId xmlns:a16="http://schemas.microsoft.com/office/drawing/2014/main" id="{7D6E4516-BCC2-4FD3-B5DE-639D3A538284}"/>
              </a:ext>
            </a:extLst>
          </p:cNvPr>
          <p:cNvSpPr/>
          <p:nvPr/>
        </p:nvSpPr>
        <p:spPr>
          <a:xfrm>
            <a:off x="6466768" y="2679904"/>
            <a:ext cx="426752" cy="724247"/>
          </a:xfrm>
          <a:custGeom>
            <a:avLst/>
            <a:gdLst/>
            <a:ahLst/>
            <a:cxnLst/>
            <a:rect l="l" t="t" r="r" b="b"/>
            <a:pathLst>
              <a:path w="1872208" h="3240000">
                <a:moveTo>
                  <a:pt x="936104" y="2852499"/>
                </a:moveTo>
                <a:cubicBezTo>
                  <a:pt x="861605" y="2852499"/>
                  <a:pt x="801211" y="2912893"/>
                  <a:pt x="801211" y="2987392"/>
                </a:cubicBezTo>
                <a:cubicBezTo>
                  <a:pt x="801211" y="3061891"/>
                  <a:pt x="861605" y="3122285"/>
                  <a:pt x="936104" y="3122285"/>
                </a:cubicBezTo>
                <a:cubicBezTo>
                  <a:pt x="1010603" y="3122285"/>
                  <a:pt x="1070997" y="3061891"/>
                  <a:pt x="1070997" y="2987392"/>
                </a:cubicBezTo>
                <a:cubicBezTo>
                  <a:pt x="1070997" y="2912893"/>
                  <a:pt x="1010603" y="2852499"/>
                  <a:pt x="936104" y="2852499"/>
                </a:cubicBezTo>
                <a:close/>
                <a:moveTo>
                  <a:pt x="144016" y="323096"/>
                </a:moveTo>
                <a:lnTo>
                  <a:pt x="144016" y="2699360"/>
                </a:lnTo>
                <a:lnTo>
                  <a:pt x="1728192" y="2699360"/>
                </a:lnTo>
                <a:lnTo>
                  <a:pt x="1728192" y="323096"/>
                </a:lnTo>
                <a:close/>
                <a:moveTo>
                  <a:pt x="720104" y="107072"/>
                </a:moveTo>
                <a:cubicBezTo>
                  <a:pt x="690281" y="107072"/>
                  <a:pt x="666104" y="131249"/>
                  <a:pt x="666104" y="161072"/>
                </a:cubicBezTo>
                <a:cubicBezTo>
                  <a:pt x="666104" y="190895"/>
                  <a:pt x="690281" y="215072"/>
                  <a:pt x="720104" y="215072"/>
                </a:cubicBezTo>
                <a:lnTo>
                  <a:pt x="1152104" y="215072"/>
                </a:lnTo>
                <a:cubicBezTo>
                  <a:pt x="1181927" y="215072"/>
                  <a:pt x="1206104" y="190895"/>
                  <a:pt x="1206104" y="161072"/>
                </a:cubicBezTo>
                <a:cubicBezTo>
                  <a:pt x="1206104" y="131249"/>
                  <a:pt x="1181927" y="107072"/>
                  <a:pt x="1152104" y="107072"/>
                </a:cubicBezTo>
                <a:close/>
                <a:moveTo>
                  <a:pt x="312041" y="0"/>
                </a:moveTo>
                <a:lnTo>
                  <a:pt x="1560167" y="0"/>
                </a:lnTo>
                <a:cubicBezTo>
                  <a:pt x="1732502" y="0"/>
                  <a:pt x="1872208" y="139706"/>
                  <a:pt x="1872208" y="312041"/>
                </a:cubicBezTo>
                <a:lnTo>
                  <a:pt x="1872208" y="2927959"/>
                </a:lnTo>
                <a:cubicBezTo>
                  <a:pt x="1872208" y="3100294"/>
                  <a:pt x="1732502" y="3240000"/>
                  <a:pt x="1560167" y="3240000"/>
                </a:cubicBezTo>
                <a:lnTo>
                  <a:pt x="312041" y="3240000"/>
                </a:lnTo>
                <a:cubicBezTo>
                  <a:pt x="139706" y="3240000"/>
                  <a:pt x="0" y="3100294"/>
                  <a:pt x="0" y="2927959"/>
                </a:cubicBezTo>
                <a:lnTo>
                  <a:pt x="0" y="312041"/>
                </a:lnTo>
                <a:cubicBezTo>
                  <a:pt x="0" y="139706"/>
                  <a:pt x="139706" y="0"/>
                  <a:pt x="312041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/>
          </a:p>
        </p:txBody>
      </p:sp>
    </p:spTree>
    <p:extLst>
      <p:ext uri="{BB962C8B-B14F-4D97-AF65-F5344CB8AC3E}">
        <p14:creationId xmlns:p14="http://schemas.microsoft.com/office/powerpoint/2010/main" val="1868998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735F7F3-C1B5-4B60-A00A-4EB618DDFB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he-IL" altLang="he-IL" sz="3600" dirty="0">
                <a:latin typeface="Levenim MT" panose="02010502060101010101" pitchFamily="2" charset="-79"/>
                <a:cs typeface="Levenim MT" panose="02010502060101010101" pitchFamily="2" charset="-79"/>
              </a:rPr>
              <a:t>קוד </a:t>
            </a:r>
            <a:r>
              <a:rPr lang="he-IL" altLang="he-IL" sz="36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endParaRPr lang="he-IL" altLang="he-IL" sz="36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18" name="תיבת טקסט 17">
            <a:extLst>
              <a:ext uri="{FF2B5EF4-FFF2-40B4-BE49-F238E27FC236}">
                <a16:creationId xmlns:a16="http://schemas.microsoft.com/office/drawing/2014/main" id="{8410A0E5-4724-4AA8-89C7-A3276F7E35E4}"/>
              </a:ext>
            </a:extLst>
          </p:cNvPr>
          <p:cNvSpPr txBox="1"/>
          <p:nvPr/>
        </p:nvSpPr>
        <p:spPr>
          <a:xfrm>
            <a:off x="8436093" y="2744358"/>
            <a:ext cx="273304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דיסקרטיות </a:t>
            </a:r>
          </a:p>
          <a:p>
            <a:pPr algn="ctr"/>
            <a:r>
              <a:rPr lang="en-US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Chatham House Rule </a:t>
            </a:r>
            <a:endParaRPr lang="he-IL" sz="2400" dirty="0"/>
          </a:p>
        </p:txBody>
      </p:sp>
      <p:sp>
        <p:nvSpPr>
          <p:cNvPr id="20" name="תיבת טקסט 19">
            <a:extLst>
              <a:ext uri="{FF2B5EF4-FFF2-40B4-BE49-F238E27FC236}">
                <a16:creationId xmlns:a16="http://schemas.microsoft.com/office/drawing/2014/main" id="{0159001E-56A4-4B61-BEFD-7670344432AE}"/>
              </a:ext>
            </a:extLst>
          </p:cNvPr>
          <p:cNvSpPr txBox="1"/>
          <p:nvPr/>
        </p:nvSpPr>
        <p:spPr>
          <a:xfrm>
            <a:off x="4373868" y="2874293"/>
            <a:ext cx="257388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פתיחות והקשבה</a:t>
            </a:r>
          </a:p>
        </p:txBody>
      </p:sp>
      <p:sp>
        <p:nvSpPr>
          <p:cNvPr id="22" name="תיבת טקסט 21">
            <a:extLst>
              <a:ext uri="{FF2B5EF4-FFF2-40B4-BE49-F238E27FC236}">
                <a16:creationId xmlns:a16="http://schemas.microsoft.com/office/drawing/2014/main" id="{2A11D1E6-1851-4D11-83DF-DAA476F0A9CF}"/>
              </a:ext>
            </a:extLst>
          </p:cNvPr>
          <p:cNvSpPr txBox="1"/>
          <p:nvPr/>
        </p:nvSpPr>
        <p:spPr>
          <a:xfrm>
            <a:off x="844159" y="5602700"/>
            <a:ext cx="226568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מדיניות היעדרויות</a:t>
            </a:r>
          </a:p>
        </p:txBody>
      </p:sp>
      <p:sp>
        <p:nvSpPr>
          <p:cNvPr id="24" name="תיבת טקסט 23">
            <a:extLst>
              <a:ext uri="{FF2B5EF4-FFF2-40B4-BE49-F238E27FC236}">
                <a16:creationId xmlns:a16="http://schemas.microsoft.com/office/drawing/2014/main" id="{92FAA9C2-C454-4697-9321-8F7BF4DDE454}"/>
              </a:ext>
            </a:extLst>
          </p:cNvPr>
          <p:cNvSpPr txBox="1"/>
          <p:nvPr/>
        </p:nvSpPr>
        <p:spPr>
          <a:xfrm>
            <a:off x="323529" y="2874293"/>
            <a:ext cx="315976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אתיקה של </a:t>
            </a:r>
          </a:p>
          <a:p>
            <a:pPr algn="ctr">
              <a:lnSpc>
                <a:spcPct val="100000"/>
              </a:lnSpc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כתיבה אקדמית</a:t>
            </a:r>
          </a:p>
        </p:txBody>
      </p:sp>
      <p:sp>
        <p:nvSpPr>
          <p:cNvPr id="26" name="תיבת טקסט 25">
            <a:extLst>
              <a:ext uri="{FF2B5EF4-FFF2-40B4-BE49-F238E27FC236}">
                <a16:creationId xmlns:a16="http://schemas.microsoft.com/office/drawing/2014/main" id="{65B3FB52-2E6F-4794-8B5D-BCE6E744C238}"/>
              </a:ext>
            </a:extLst>
          </p:cNvPr>
          <p:cNvSpPr txBox="1"/>
          <p:nvPr/>
        </p:nvSpPr>
        <p:spPr>
          <a:xfrm>
            <a:off x="9034712" y="5556533"/>
            <a:ext cx="168656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בטחון מידע</a:t>
            </a:r>
          </a:p>
        </p:txBody>
      </p:sp>
      <p:sp>
        <p:nvSpPr>
          <p:cNvPr id="28" name="תיבת טקסט 27">
            <a:extLst>
              <a:ext uri="{FF2B5EF4-FFF2-40B4-BE49-F238E27FC236}">
                <a16:creationId xmlns:a16="http://schemas.microsoft.com/office/drawing/2014/main" id="{2F63DF53-CF7F-4BDF-94D4-BB8BB8633E47}"/>
              </a:ext>
            </a:extLst>
          </p:cNvPr>
          <p:cNvSpPr txBox="1"/>
          <p:nvPr/>
        </p:nvSpPr>
        <p:spPr>
          <a:xfrm>
            <a:off x="4986871" y="5595350"/>
            <a:ext cx="196088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לוגיסטיקה ורכש</a:t>
            </a:r>
          </a:p>
        </p:txBody>
      </p:sp>
      <p:sp>
        <p:nvSpPr>
          <p:cNvPr id="29" name="Rectangle 130">
            <a:extLst>
              <a:ext uri="{FF2B5EF4-FFF2-40B4-BE49-F238E27FC236}">
                <a16:creationId xmlns:a16="http://schemas.microsoft.com/office/drawing/2014/main" id="{E84C46F1-2E5B-42B1-BBBB-645937ECB7F4}"/>
              </a:ext>
            </a:extLst>
          </p:cNvPr>
          <p:cNvSpPr/>
          <p:nvPr/>
        </p:nvSpPr>
        <p:spPr>
          <a:xfrm>
            <a:off x="5344172" y="4017946"/>
            <a:ext cx="1263231" cy="1296735"/>
          </a:xfrm>
          <a:custGeom>
            <a:avLst/>
            <a:gdLst/>
            <a:ahLst/>
            <a:cxnLst/>
            <a:rect l="l" t="t" r="r" b="b"/>
            <a:pathLst>
              <a:path w="371900" h="373588">
                <a:moveTo>
                  <a:pt x="297080" y="129105"/>
                </a:moveTo>
                <a:lnTo>
                  <a:pt x="284273" y="219737"/>
                </a:lnTo>
                <a:lnTo>
                  <a:pt x="305496" y="219737"/>
                </a:lnTo>
                <a:lnTo>
                  <a:pt x="333001" y="129105"/>
                </a:lnTo>
                <a:close/>
                <a:moveTo>
                  <a:pt x="228265" y="129105"/>
                </a:moveTo>
                <a:lnTo>
                  <a:pt x="228265" y="219737"/>
                </a:lnTo>
                <a:lnTo>
                  <a:pt x="250807" y="219737"/>
                </a:lnTo>
                <a:lnTo>
                  <a:pt x="263614" y="129105"/>
                </a:lnTo>
                <a:close/>
                <a:moveTo>
                  <a:pt x="157021" y="129105"/>
                </a:moveTo>
                <a:lnTo>
                  <a:pt x="175826" y="219737"/>
                </a:lnTo>
                <a:lnTo>
                  <a:pt x="195129" y="219737"/>
                </a:lnTo>
                <a:lnTo>
                  <a:pt x="195129" y="129105"/>
                </a:lnTo>
                <a:close/>
                <a:moveTo>
                  <a:pt x="93087" y="129105"/>
                </a:moveTo>
                <a:lnTo>
                  <a:pt x="117372" y="219737"/>
                </a:lnTo>
                <a:lnTo>
                  <a:pt x="141984" y="219737"/>
                </a:lnTo>
                <a:lnTo>
                  <a:pt x="123179" y="129105"/>
                </a:lnTo>
                <a:close/>
                <a:moveTo>
                  <a:pt x="58494" y="0"/>
                </a:moveTo>
                <a:lnTo>
                  <a:pt x="84208" y="95969"/>
                </a:lnTo>
                <a:lnTo>
                  <a:pt x="354346" y="95969"/>
                </a:lnTo>
                <a:lnTo>
                  <a:pt x="354346" y="97437"/>
                </a:lnTo>
                <a:cubicBezTo>
                  <a:pt x="356087" y="96136"/>
                  <a:pt x="357928" y="96353"/>
                  <a:pt x="359747" y="96905"/>
                </a:cubicBezTo>
                <a:lnTo>
                  <a:pt x="360371" y="97095"/>
                </a:lnTo>
                <a:cubicBezTo>
                  <a:pt x="368954" y="99700"/>
                  <a:pt x="373801" y="108770"/>
                  <a:pt x="371196" y="117354"/>
                </a:cubicBezTo>
                <a:lnTo>
                  <a:pt x="333339" y="242097"/>
                </a:lnTo>
                <a:cubicBezTo>
                  <a:pt x="331591" y="247858"/>
                  <a:pt x="326929" y="251935"/>
                  <a:pt x="321206" y="252122"/>
                </a:cubicBezTo>
                <a:lnTo>
                  <a:pt x="321206" y="252873"/>
                </a:lnTo>
                <a:lnTo>
                  <a:pt x="313576" y="252873"/>
                </a:lnTo>
                <a:cubicBezTo>
                  <a:pt x="313378" y="253010"/>
                  <a:pt x="313229" y="252967"/>
                  <a:pt x="313080" y="252922"/>
                </a:cubicBezTo>
                <a:lnTo>
                  <a:pt x="312919" y="252873"/>
                </a:lnTo>
                <a:lnTo>
                  <a:pt x="126251" y="252873"/>
                </a:lnTo>
                <a:lnTo>
                  <a:pt x="133971" y="281687"/>
                </a:lnTo>
                <a:lnTo>
                  <a:pt x="321075" y="281687"/>
                </a:lnTo>
                <a:lnTo>
                  <a:pt x="321075" y="314823"/>
                </a:lnTo>
                <a:lnTo>
                  <a:pt x="318480" y="314823"/>
                </a:lnTo>
                <a:cubicBezTo>
                  <a:pt x="329614" y="318311"/>
                  <a:pt x="336414" y="328969"/>
                  <a:pt x="336414" y="341215"/>
                </a:cubicBezTo>
                <a:cubicBezTo>
                  <a:pt x="336414" y="359094"/>
                  <a:pt x="321920" y="373588"/>
                  <a:pt x="304041" y="373588"/>
                </a:cubicBezTo>
                <a:cubicBezTo>
                  <a:pt x="286162" y="373588"/>
                  <a:pt x="271668" y="359094"/>
                  <a:pt x="271668" y="341215"/>
                </a:cubicBezTo>
                <a:cubicBezTo>
                  <a:pt x="271668" y="328969"/>
                  <a:pt x="278468" y="318311"/>
                  <a:pt x="289602" y="314823"/>
                </a:cubicBezTo>
                <a:lnTo>
                  <a:pt x="142850" y="314823"/>
                </a:lnTo>
                <a:lnTo>
                  <a:pt x="143397" y="316865"/>
                </a:lnTo>
                <a:cubicBezTo>
                  <a:pt x="151629" y="321811"/>
                  <a:pt x="156401" y="330956"/>
                  <a:pt x="156401" y="341215"/>
                </a:cubicBezTo>
                <a:cubicBezTo>
                  <a:pt x="156401" y="359094"/>
                  <a:pt x="141907" y="373588"/>
                  <a:pt x="124028" y="373588"/>
                </a:cubicBezTo>
                <a:cubicBezTo>
                  <a:pt x="106149" y="373588"/>
                  <a:pt x="91655" y="359094"/>
                  <a:pt x="91655" y="341215"/>
                </a:cubicBezTo>
                <a:cubicBezTo>
                  <a:pt x="91655" y="329356"/>
                  <a:pt x="98032" y="318986"/>
                  <a:pt x="108649" y="315212"/>
                </a:cubicBezTo>
                <a:lnTo>
                  <a:pt x="33542" y="34909"/>
                </a:lnTo>
                <a:lnTo>
                  <a:pt x="0" y="34909"/>
                </a:lnTo>
                <a:lnTo>
                  <a:pt x="0" y="1773"/>
                </a:lnTo>
                <a:lnTo>
                  <a:pt x="51879" y="177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30" name="Rectangle 9">
            <a:extLst>
              <a:ext uri="{FF2B5EF4-FFF2-40B4-BE49-F238E27FC236}">
                <a16:creationId xmlns:a16="http://schemas.microsoft.com/office/drawing/2014/main" id="{4A68FC14-E85F-4E75-A1DA-61268233646E}"/>
              </a:ext>
            </a:extLst>
          </p:cNvPr>
          <p:cNvSpPr/>
          <p:nvPr/>
        </p:nvSpPr>
        <p:spPr>
          <a:xfrm>
            <a:off x="1277660" y="1689981"/>
            <a:ext cx="1311549" cy="949786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31" name="Donut 22">
            <a:extLst>
              <a:ext uri="{FF2B5EF4-FFF2-40B4-BE49-F238E27FC236}">
                <a16:creationId xmlns:a16="http://schemas.microsoft.com/office/drawing/2014/main" id="{952A1B46-3E5A-48B5-8209-D509FDA76262}"/>
              </a:ext>
            </a:extLst>
          </p:cNvPr>
          <p:cNvSpPr>
            <a:spLocks noChangeAspect="1"/>
          </p:cNvSpPr>
          <p:nvPr/>
        </p:nvSpPr>
        <p:spPr>
          <a:xfrm>
            <a:off x="9170997" y="4590434"/>
            <a:ext cx="1413991" cy="724247"/>
          </a:xfrm>
          <a:custGeom>
            <a:avLst/>
            <a:gdLst/>
            <a:ahLst/>
            <a:cxnLst/>
            <a:rect l="l" t="t" r="r" b="b"/>
            <a:pathLst>
              <a:path w="3372524" h="1727404">
                <a:moveTo>
                  <a:pt x="1758003" y="666958"/>
                </a:moveTo>
                <a:cubicBezTo>
                  <a:pt x="1703684" y="666958"/>
                  <a:pt x="1659649" y="710993"/>
                  <a:pt x="1659649" y="765312"/>
                </a:cubicBezTo>
                <a:cubicBezTo>
                  <a:pt x="1659649" y="819631"/>
                  <a:pt x="1703684" y="863666"/>
                  <a:pt x="1758003" y="863666"/>
                </a:cubicBezTo>
                <a:cubicBezTo>
                  <a:pt x="1812322" y="863666"/>
                  <a:pt x="1856357" y="819631"/>
                  <a:pt x="1856357" y="765312"/>
                </a:cubicBezTo>
                <a:cubicBezTo>
                  <a:pt x="1856357" y="710993"/>
                  <a:pt x="1812322" y="666958"/>
                  <a:pt x="1758003" y="666958"/>
                </a:cubicBezTo>
                <a:close/>
                <a:moveTo>
                  <a:pt x="1686261" y="586208"/>
                </a:moveTo>
                <a:cubicBezTo>
                  <a:pt x="1849880" y="586208"/>
                  <a:pt x="1982519" y="718847"/>
                  <a:pt x="1982519" y="882466"/>
                </a:cubicBezTo>
                <a:cubicBezTo>
                  <a:pt x="1982519" y="1046085"/>
                  <a:pt x="1849880" y="1178724"/>
                  <a:pt x="1686261" y="1178724"/>
                </a:cubicBezTo>
                <a:cubicBezTo>
                  <a:pt x="1522642" y="1178724"/>
                  <a:pt x="1390003" y="1046085"/>
                  <a:pt x="1390003" y="882466"/>
                </a:cubicBezTo>
                <a:cubicBezTo>
                  <a:pt x="1390003" y="718847"/>
                  <a:pt x="1522642" y="586208"/>
                  <a:pt x="1686261" y="586208"/>
                </a:cubicBezTo>
                <a:close/>
                <a:moveTo>
                  <a:pt x="1686262" y="448985"/>
                </a:moveTo>
                <a:cubicBezTo>
                  <a:pt x="1446857" y="448985"/>
                  <a:pt x="1252780" y="643062"/>
                  <a:pt x="1252780" y="882467"/>
                </a:cubicBezTo>
                <a:cubicBezTo>
                  <a:pt x="1252780" y="1121872"/>
                  <a:pt x="1446857" y="1315949"/>
                  <a:pt x="1686262" y="1315949"/>
                </a:cubicBezTo>
                <a:cubicBezTo>
                  <a:pt x="1925667" y="1315949"/>
                  <a:pt x="2119744" y="1121872"/>
                  <a:pt x="2119744" y="882467"/>
                </a:cubicBezTo>
                <a:cubicBezTo>
                  <a:pt x="2119744" y="643062"/>
                  <a:pt x="1925667" y="448985"/>
                  <a:pt x="1686262" y="448985"/>
                </a:cubicBezTo>
                <a:close/>
                <a:moveTo>
                  <a:pt x="1893261" y="271274"/>
                </a:moveTo>
                <a:cubicBezTo>
                  <a:pt x="2150128" y="355123"/>
                  <a:pt x="2334334" y="597283"/>
                  <a:pt x="2334334" y="882467"/>
                </a:cubicBezTo>
                <a:cubicBezTo>
                  <a:pt x="2334334" y="1103921"/>
                  <a:pt x="2223259" y="1299432"/>
                  <a:pt x="2053457" y="1415856"/>
                </a:cubicBezTo>
                <a:cubicBezTo>
                  <a:pt x="2494577" y="1286853"/>
                  <a:pt x="2931337" y="1005905"/>
                  <a:pt x="2940842" y="882353"/>
                </a:cubicBezTo>
                <a:lnTo>
                  <a:pt x="2946401" y="882364"/>
                </a:lnTo>
                <a:lnTo>
                  <a:pt x="2943679" y="877137"/>
                </a:lnTo>
                <a:lnTo>
                  <a:pt x="2946401" y="872130"/>
                </a:lnTo>
                <a:lnTo>
                  <a:pt x="2941077" y="872141"/>
                </a:lnTo>
                <a:cubicBezTo>
                  <a:pt x="2875996" y="732702"/>
                  <a:pt x="2369865" y="377972"/>
                  <a:pt x="1893261" y="271274"/>
                </a:cubicBezTo>
                <a:close/>
                <a:moveTo>
                  <a:pt x="1525754" y="256843"/>
                </a:moveTo>
                <a:cubicBezTo>
                  <a:pt x="984953" y="339274"/>
                  <a:pt x="426123" y="752145"/>
                  <a:pt x="426123" y="877021"/>
                </a:cubicBezTo>
                <a:lnTo>
                  <a:pt x="426123" y="877247"/>
                </a:lnTo>
                <a:cubicBezTo>
                  <a:pt x="439083" y="984175"/>
                  <a:pt x="877625" y="1311577"/>
                  <a:pt x="1355183" y="1436828"/>
                </a:cubicBezTo>
                <a:cubicBezTo>
                  <a:pt x="1164798" y="1325758"/>
                  <a:pt x="1038190" y="1118898"/>
                  <a:pt x="1038190" y="882467"/>
                </a:cubicBezTo>
                <a:cubicBezTo>
                  <a:pt x="1038190" y="580157"/>
                  <a:pt x="1245184" y="326193"/>
                  <a:pt x="1525754" y="256843"/>
                </a:cubicBezTo>
                <a:close/>
                <a:moveTo>
                  <a:pt x="1682713" y="0"/>
                </a:moveTo>
                <a:cubicBezTo>
                  <a:pt x="2385858" y="36225"/>
                  <a:pt x="3265322" y="653066"/>
                  <a:pt x="3365400" y="875412"/>
                </a:cubicBezTo>
                <a:lnTo>
                  <a:pt x="3372524" y="875397"/>
                </a:lnTo>
                <a:lnTo>
                  <a:pt x="3368881" y="882344"/>
                </a:lnTo>
                <a:lnTo>
                  <a:pt x="3372524" y="889597"/>
                </a:lnTo>
                <a:lnTo>
                  <a:pt x="3365086" y="889581"/>
                </a:lnTo>
                <a:cubicBezTo>
                  <a:pt x="3348713" y="1110249"/>
                  <a:pt x="2385134" y="1692746"/>
                  <a:pt x="1682713" y="1727404"/>
                </a:cubicBezTo>
                <a:cubicBezTo>
                  <a:pt x="901706" y="1708470"/>
                  <a:pt x="21301" y="1064732"/>
                  <a:pt x="0" y="882497"/>
                </a:cubicBezTo>
                <a:lnTo>
                  <a:pt x="0" y="882184"/>
                </a:lnTo>
                <a:cubicBezTo>
                  <a:pt x="0" y="691908"/>
                  <a:pt x="901706" y="19770"/>
                  <a:pt x="168271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32" name="Rectangle 9">
            <a:extLst>
              <a:ext uri="{FF2B5EF4-FFF2-40B4-BE49-F238E27FC236}">
                <a16:creationId xmlns:a16="http://schemas.microsoft.com/office/drawing/2014/main" id="{AF32CFD9-5EF7-47C0-8E0F-D31C62ACC797}"/>
              </a:ext>
            </a:extLst>
          </p:cNvPr>
          <p:cNvSpPr/>
          <p:nvPr/>
        </p:nvSpPr>
        <p:spPr>
          <a:xfrm>
            <a:off x="1345384" y="4115051"/>
            <a:ext cx="1263231" cy="1296735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33" name="Isosceles Triangle 8">
            <a:extLst>
              <a:ext uri="{FF2B5EF4-FFF2-40B4-BE49-F238E27FC236}">
                <a16:creationId xmlns:a16="http://schemas.microsoft.com/office/drawing/2014/main" id="{76538640-94CD-448B-844A-C9F07B722D9F}"/>
              </a:ext>
            </a:extLst>
          </p:cNvPr>
          <p:cNvSpPr/>
          <p:nvPr/>
        </p:nvSpPr>
        <p:spPr>
          <a:xfrm rot="16200000">
            <a:off x="9162031" y="1272441"/>
            <a:ext cx="1281163" cy="1263231"/>
          </a:xfrm>
          <a:custGeom>
            <a:avLst/>
            <a:gdLst/>
            <a:ahLst/>
            <a:cxnLst/>
            <a:rect l="l" t="t" r="r" b="b"/>
            <a:pathLst>
              <a:path w="2708011" h="3228660">
                <a:moveTo>
                  <a:pt x="1895121" y="2005092"/>
                </a:moveTo>
                <a:cubicBezTo>
                  <a:pt x="1769067" y="2196199"/>
                  <a:pt x="1559641" y="2315968"/>
                  <a:pt x="1331007" y="2327705"/>
                </a:cubicBezTo>
                <a:cubicBezTo>
                  <a:pt x="1102373" y="2339443"/>
                  <a:pt x="881783" y="2241749"/>
                  <a:pt x="736821" y="2064556"/>
                </a:cubicBezTo>
                <a:lnTo>
                  <a:pt x="885891" y="1942602"/>
                </a:lnTo>
                <a:cubicBezTo>
                  <a:pt x="992076" y="2072396"/>
                  <a:pt x="1153658" y="2143956"/>
                  <a:pt x="1321132" y="2135359"/>
                </a:cubicBezTo>
                <a:cubicBezTo>
                  <a:pt x="1488607" y="2126761"/>
                  <a:pt x="1642011" y="2039030"/>
                  <a:pt x="1734346" y="1899045"/>
                </a:cubicBezTo>
                <a:close/>
                <a:moveTo>
                  <a:pt x="2315256" y="2179725"/>
                </a:moveTo>
                <a:cubicBezTo>
                  <a:pt x="2124977" y="2519973"/>
                  <a:pt x="1777729" y="2743099"/>
                  <a:pt x="1389179" y="2774782"/>
                </a:cubicBezTo>
                <a:cubicBezTo>
                  <a:pt x="1000629" y="2806465"/>
                  <a:pt x="621821" y="2642541"/>
                  <a:pt x="378934" y="2337614"/>
                </a:cubicBezTo>
                <a:lnTo>
                  <a:pt x="519502" y="2225645"/>
                </a:lnTo>
                <a:cubicBezTo>
                  <a:pt x="725082" y="2483736"/>
                  <a:pt x="1045705" y="2622480"/>
                  <a:pt x="1374574" y="2595664"/>
                </a:cubicBezTo>
                <a:cubicBezTo>
                  <a:pt x="1703443" y="2568848"/>
                  <a:pt x="1997353" y="2379994"/>
                  <a:pt x="2158406" y="2092008"/>
                </a:cubicBezTo>
                <a:close/>
                <a:moveTo>
                  <a:pt x="2315941" y="1615003"/>
                </a:moveTo>
                <a:lnTo>
                  <a:pt x="272242" y="1615003"/>
                </a:lnTo>
                <a:lnTo>
                  <a:pt x="872561" y="666216"/>
                </a:lnTo>
                <a:lnTo>
                  <a:pt x="872561" y="219906"/>
                </a:lnTo>
                <a:cubicBezTo>
                  <a:pt x="872561" y="98674"/>
                  <a:pt x="970839" y="396"/>
                  <a:pt x="1092071" y="396"/>
                </a:cubicBezTo>
                <a:lnTo>
                  <a:pt x="1293841" y="396"/>
                </a:lnTo>
                <a:lnTo>
                  <a:pt x="1294092" y="0"/>
                </a:lnTo>
                <a:lnTo>
                  <a:pt x="1294343" y="396"/>
                </a:lnTo>
                <a:lnTo>
                  <a:pt x="1470231" y="396"/>
                </a:lnTo>
                <a:cubicBezTo>
                  <a:pt x="1591463" y="396"/>
                  <a:pt x="1689741" y="98674"/>
                  <a:pt x="1689741" y="219906"/>
                </a:cubicBezTo>
                <a:lnTo>
                  <a:pt x="1689741" y="625313"/>
                </a:lnTo>
                <a:close/>
                <a:moveTo>
                  <a:pt x="2708011" y="2399368"/>
                </a:moveTo>
                <a:cubicBezTo>
                  <a:pt x="2440740" y="2877288"/>
                  <a:pt x="1950128" y="3187847"/>
                  <a:pt x="1403807" y="3224932"/>
                </a:cubicBezTo>
                <a:cubicBezTo>
                  <a:pt x="857486" y="3262017"/>
                  <a:pt x="329406" y="3020609"/>
                  <a:pt x="0" y="2583191"/>
                </a:cubicBezTo>
                <a:lnTo>
                  <a:pt x="143153" y="2475389"/>
                </a:lnTo>
                <a:cubicBezTo>
                  <a:pt x="436120" y="2864419"/>
                  <a:pt x="905784" y="3079123"/>
                  <a:pt x="1391671" y="3046140"/>
                </a:cubicBezTo>
                <a:cubicBezTo>
                  <a:pt x="1877558" y="3013157"/>
                  <a:pt x="2313899" y="2736952"/>
                  <a:pt x="2551604" y="231189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34" name="Block Arc 31">
            <a:extLst>
              <a:ext uri="{FF2B5EF4-FFF2-40B4-BE49-F238E27FC236}">
                <a16:creationId xmlns:a16="http://schemas.microsoft.com/office/drawing/2014/main" id="{3D099C95-2C03-42DC-ACD4-9F07C15759B5}"/>
              </a:ext>
            </a:extLst>
          </p:cNvPr>
          <p:cNvSpPr/>
          <p:nvPr/>
        </p:nvSpPr>
        <p:spPr>
          <a:xfrm>
            <a:off x="5400560" y="1385200"/>
            <a:ext cx="1133502" cy="1208424"/>
          </a:xfrm>
          <a:custGeom>
            <a:avLst/>
            <a:gdLst/>
            <a:ahLst/>
            <a:cxnLst/>
            <a:rect l="l" t="t" r="r" b="b"/>
            <a:pathLst>
              <a:path w="2890784" h="3200962">
                <a:moveTo>
                  <a:pt x="1107828" y="2097026"/>
                </a:moveTo>
                <a:cubicBezTo>
                  <a:pt x="1025313" y="2097026"/>
                  <a:pt x="958422" y="2163918"/>
                  <a:pt x="958422" y="2246432"/>
                </a:cubicBezTo>
                <a:cubicBezTo>
                  <a:pt x="958422" y="2302715"/>
                  <a:pt x="989545" y="2351730"/>
                  <a:pt x="1036589" y="2375275"/>
                </a:cubicBezTo>
                <a:lnTo>
                  <a:pt x="985421" y="2684898"/>
                </a:lnTo>
                <a:lnTo>
                  <a:pt x="1230235" y="2684898"/>
                </a:lnTo>
                <a:lnTo>
                  <a:pt x="1179067" y="2375275"/>
                </a:lnTo>
                <a:cubicBezTo>
                  <a:pt x="1226111" y="2351730"/>
                  <a:pt x="1257233" y="2302715"/>
                  <a:pt x="1257233" y="2246432"/>
                </a:cubicBezTo>
                <a:cubicBezTo>
                  <a:pt x="1257233" y="2163918"/>
                  <a:pt x="1190342" y="2097026"/>
                  <a:pt x="1107828" y="2097026"/>
                </a:cubicBezTo>
                <a:close/>
                <a:moveTo>
                  <a:pt x="2199259" y="56"/>
                </a:moveTo>
                <a:cubicBezTo>
                  <a:pt x="2572924" y="-4720"/>
                  <a:pt x="2881009" y="291773"/>
                  <a:pt x="2890561" y="665346"/>
                </a:cubicBezTo>
                <a:lnTo>
                  <a:pt x="2843000" y="666562"/>
                </a:lnTo>
                <a:lnTo>
                  <a:pt x="2890784" y="666562"/>
                </a:lnTo>
                <a:lnTo>
                  <a:pt x="2890784" y="1580962"/>
                </a:lnTo>
                <a:lnTo>
                  <a:pt x="2625345" y="1580962"/>
                </a:lnTo>
                <a:lnTo>
                  <a:pt x="2625345" y="672127"/>
                </a:lnTo>
                <a:lnTo>
                  <a:pt x="2623811" y="672166"/>
                </a:lnTo>
                <a:cubicBezTo>
                  <a:pt x="2617992" y="444585"/>
                  <a:pt x="2430306" y="263961"/>
                  <a:pt x="2202670" y="266871"/>
                </a:cubicBezTo>
                <a:cubicBezTo>
                  <a:pt x="1975033" y="269781"/>
                  <a:pt x="1792025" y="455143"/>
                  <a:pt x="1792025" y="682798"/>
                </a:cubicBezTo>
                <a:lnTo>
                  <a:pt x="1790626" y="682798"/>
                </a:lnTo>
                <a:lnTo>
                  <a:pt x="1790626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1525187" y="1580962"/>
                </a:lnTo>
                <a:lnTo>
                  <a:pt x="1525187" y="676764"/>
                </a:lnTo>
                <a:lnTo>
                  <a:pt x="1525791" y="676764"/>
                </a:lnTo>
                <a:cubicBezTo>
                  <a:pt x="1528430" y="305830"/>
                  <a:pt x="1827609" y="4806"/>
                  <a:pt x="2199259" y="5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7161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71219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משתתפים נושאי תפקיד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23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625" y="5147738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Rectangle 3">
            <a:extLst>
              <a:ext uri="{FF2B5EF4-FFF2-40B4-BE49-F238E27FC236}">
                <a16:creationId xmlns:a16="http://schemas.microsoft.com/office/drawing/2014/main" id="{7C3BC627-BA78-4BBE-8C8C-64E5C9B25881}"/>
              </a:ext>
            </a:extLst>
          </p:cNvPr>
          <p:cNvSpPr txBox="1">
            <a:spLocks noChangeArrowheads="1"/>
          </p:cNvSpPr>
          <p:nvPr/>
        </p:nvSpPr>
        <p:spPr>
          <a:xfrm>
            <a:off x="2039551" y="2110295"/>
            <a:ext cx="9126949" cy="388944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he-IL" altLang="he-IL" sz="32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altLang="he-IL" sz="3000" dirty="0">
                <a:latin typeface="Levenim MT" panose="02010502060101010101" pitchFamily="2" charset="-79"/>
                <a:cs typeface="Levenim MT" panose="02010502060101010101" pitchFamily="2" charset="-79"/>
              </a:rPr>
              <a:t>נשיאות כיתה </a:t>
            </a:r>
          </a:p>
          <a:p>
            <a:pPr>
              <a:lnSpc>
                <a:spcPct val="150000"/>
              </a:lnSpc>
            </a:pPr>
            <a:r>
              <a:rPr lang="he-IL" altLang="he-IL" sz="3000" dirty="0">
                <a:latin typeface="Levenim MT" panose="02010502060101010101" pitchFamily="2" charset="-79"/>
                <a:cs typeface="Levenim MT" panose="02010502060101010101" pitchFamily="2" charset="-79"/>
              </a:rPr>
              <a:t> מסכם/ת (עברית ואנגלית)</a:t>
            </a:r>
          </a:p>
          <a:p>
            <a:pPr>
              <a:lnSpc>
                <a:spcPct val="150000"/>
              </a:lnSpc>
            </a:pPr>
            <a:r>
              <a:rPr lang="he-IL" altLang="he-IL" sz="3000" dirty="0">
                <a:latin typeface="Levenim MT" panose="02010502060101010101" pitchFamily="2" charset="-79"/>
                <a:cs typeface="Levenim MT" panose="02010502060101010101" pitchFamily="2" charset="-79"/>
              </a:rPr>
              <a:t> צלם/ת</a:t>
            </a:r>
          </a:p>
          <a:p>
            <a:pPr>
              <a:lnSpc>
                <a:spcPct val="150000"/>
              </a:lnSpc>
            </a:pPr>
            <a:r>
              <a:rPr lang="he-IL" altLang="he-IL" sz="3000" dirty="0">
                <a:latin typeface="Levenim MT" panose="02010502060101010101" pitchFamily="2" charset="-79"/>
                <a:cs typeface="Levenim MT" panose="02010502060101010101" pitchFamily="2" charset="-79"/>
              </a:rPr>
              <a:t> גזבר/</a:t>
            </a:r>
            <a:r>
              <a:rPr lang="he-IL" altLang="he-IL" sz="30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ית</a:t>
            </a:r>
            <a:endParaRPr lang="he-IL" altLang="he-IL" sz="3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he-IL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en-US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3130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93614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sz="3600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מבנה שבוע (עקרוני) </a:t>
            </a:r>
            <a:r>
              <a:rPr lang="he-IL" altLang="he-IL" sz="3600" b="1" kern="1200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במב"ל</a:t>
            </a:r>
            <a:endParaRPr lang="en-US" altLang="he-IL" sz="36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24</a:t>
            </a:fld>
            <a:endParaRPr lang="he-IL"/>
          </a:p>
        </p:txBody>
      </p:sp>
      <p:graphicFrame>
        <p:nvGraphicFramePr>
          <p:cNvPr id="13" name="טבלה 12">
            <a:extLst>
              <a:ext uri="{FF2B5EF4-FFF2-40B4-BE49-F238E27FC236}">
                <a16:creationId xmlns:a16="http://schemas.microsoft.com/office/drawing/2014/main" id="{029E9008-669A-4ACF-A557-F86FFAC432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0543707"/>
              </p:ext>
            </p:extLst>
          </p:nvPr>
        </p:nvGraphicFramePr>
        <p:xfrm>
          <a:off x="1593669" y="1838226"/>
          <a:ext cx="8497725" cy="387874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8826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12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35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32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24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846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86149"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שעה</a:t>
                      </a:r>
                      <a:r>
                        <a:rPr lang="he-IL" sz="24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/ יום</a:t>
                      </a:r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א'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ב'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ג'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ד'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ה'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8149"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08:30-10:00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rtl="1"/>
                      <a:r>
                        <a:rPr lang="he-IL" sz="24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למידה עצמאית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1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1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1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1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8149"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10:30-12:00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2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2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2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2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8149"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13:00-14:15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3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</a:t>
                      </a:r>
                      <a:r>
                        <a:rPr lang="he-IL" sz="2400" baseline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</a:t>
                      </a:r>
                      <a:endParaRPr lang="he-IL" sz="240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3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שעת צוות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8149"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14:45-16:15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4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</a:t>
                      </a:r>
                      <a:r>
                        <a:rPr lang="he-IL" sz="24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4</a:t>
                      </a:r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4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עד 15:00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448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93614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שבוע הפתיחה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25</a:t>
            </a:fld>
            <a:endParaRPr lang="he-IL"/>
          </a:p>
        </p:txBody>
      </p:sp>
      <p:graphicFrame>
        <p:nvGraphicFramePr>
          <p:cNvPr id="13" name="טבלה 12">
            <a:extLst>
              <a:ext uri="{FF2B5EF4-FFF2-40B4-BE49-F238E27FC236}">
                <a16:creationId xmlns:a16="http://schemas.microsoft.com/office/drawing/2014/main" id="{029E9008-669A-4ACF-A557-F86FFAC432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4354344"/>
              </p:ext>
            </p:extLst>
          </p:nvPr>
        </p:nvGraphicFramePr>
        <p:xfrm>
          <a:off x="968025" y="1773515"/>
          <a:ext cx="10174591" cy="4232813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332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86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69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09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676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578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86149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שעה</a:t>
                      </a:r>
                      <a:r>
                        <a:rPr lang="he-IL" sz="20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/ יום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ד' 2.9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ה' 3.9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א' 6.9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ב' 7.9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ג'</a:t>
                      </a:r>
                      <a:r>
                        <a:rPr lang="he-IL" sz="20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8.9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8149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1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שיחת פתיחה מפקד המכללות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ראש </a:t>
                      </a:r>
                      <a:r>
                        <a:rPr lang="he-IL" sz="2000" dirty="0" err="1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המל"ל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למידה עצמאית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קפה קריאה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מפגשי רשת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8149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2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שיחת פתיחה </a:t>
                      </a:r>
                      <a:r>
                        <a:rPr lang="he-IL" sz="2000" kern="1200" dirty="0" err="1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מד"רית</a:t>
                      </a:r>
                      <a:endParaRPr lang="he-IL" sz="2000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יו"ר </a:t>
                      </a:r>
                      <a:r>
                        <a:rPr lang="he-IL" sz="2000" dirty="0" err="1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ועחו"ב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e-IL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 משכים:</a:t>
                      </a:r>
                    </a:p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בטחון לאומי: יסודות ומושגים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מפגשי רשת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8149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3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פרופ' אהרון </a:t>
                      </a:r>
                      <a:r>
                        <a:rPr lang="he-IL" sz="2000" kern="1200" dirty="0" err="1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צ'חנובר</a:t>
                      </a:r>
                      <a:endParaRPr lang="he-IL" sz="2000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הצגת מרכז</a:t>
                      </a:r>
                      <a:r>
                        <a:rPr lang="he-IL" sz="20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הלמידה לבכירים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e-IL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עיבוד צוותי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מרצה אורח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8149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4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שעת צוות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e-IL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לימודים באנגלית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הצגת תחומי הלימוד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201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26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024" y="5147738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2085905" y="2715427"/>
            <a:ext cx="8020190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e-IL" sz="8800" b="1" cap="none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בהצלחה!</a:t>
            </a:r>
          </a:p>
        </p:txBody>
      </p:sp>
    </p:spTree>
    <p:extLst>
      <p:ext uri="{BB962C8B-B14F-4D97-AF65-F5344CB8AC3E}">
        <p14:creationId xmlns:p14="http://schemas.microsoft.com/office/powerpoint/2010/main" val="2140027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913091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3</a:t>
            </a:fld>
            <a:endParaRPr lang="he-IL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4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6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590" y="5272494"/>
            <a:ext cx="562868" cy="589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57" name="מלבן מעוגל 12"/>
          <p:cNvSpPr/>
          <p:nvPr/>
        </p:nvSpPr>
        <p:spPr>
          <a:xfrm>
            <a:off x="1687132" y="3329243"/>
            <a:ext cx="2305319" cy="642710"/>
          </a:xfrm>
          <a:prstGeom prst="roundRect">
            <a:avLst/>
          </a:prstGeom>
          <a:solidFill>
            <a:schemeClr val="accent2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2000" b="1" dirty="0">
                <a:latin typeface="Assistant" panose="00000500000000000000" pitchFamily="2" charset="-79"/>
                <a:ea typeface="Segoe UI" panose="020B0502040204020203" pitchFamily="34" charset="0"/>
                <a:cs typeface="Assistant" panose="00000500000000000000" pitchFamily="2" charset="-79"/>
              </a:rPr>
              <a:t>המכללה </a:t>
            </a:r>
          </a:p>
          <a:p>
            <a:pPr algn="ctr"/>
            <a:r>
              <a:rPr lang="he-IL" sz="2000" b="1" dirty="0">
                <a:latin typeface="Assistant" panose="00000500000000000000" pitchFamily="2" charset="-79"/>
                <a:ea typeface="Segoe UI" panose="020B0502040204020203" pitchFamily="34" charset="0"/>
                <a:cs typeface="Assistant" panose="00000500000000000000" pitchFamily="2" charset="-79"/>
              </a:rPr>
              <a:t>לביטחון לאומי</a:t>
            </a:r>
          </a:p>
        </p:txBody>
      </p:sp>
      <p:cxnSp>
        <p:nvCxnSpPr>
          <p:cNvPr id="60" name="מחבר ישר 18"/>
          <p:cNvCxnSpPr>
            <a:cxnSpLocks/>
            <a:stCxn id="65" idx="2"/>
          </p:cNvCxnSpPr>
          <p:nvPr/>
        </p:nvCxnSpPr>
        <p:spPr>
          <a:xfrm flipH="1">
            <a:off x="6187340" y="3832879"/>
            <a:ext cx="1" cy="460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מחבר ישר 19"/>
          <p:cNvCxnSpPr/>
          <p:nvPr/>
        </p:nvCxnSpPr>
        <p:spPr>
          <a:xfrm>
            <a:off x="6078846" y="3036807"/>
            <a:ext cx="0" cy="4188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מחבר ישר 20"/>
          <p:cNvCxnSpPr/>
          <p:nvPr/>
        </p:nvCxnSpPr>
        <p:spPr>
          <a:xfrm>
            <a:off x="9892556" y="3061823"/>
            <a:ext cx="0" cy="3597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מחבר ישר 21"/>
          <p:cNvCxnSpPr/>
          <p:nvPr/>
        </p:nvCxnSpPr>
        <p:spPr>
          <a:xfrm>
            <a:off x="2498860" y="3009858"/>
            <a:ext cx="0" cy="3597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מלבן מעוגל 22"/>
          <p:cNvSpPr/>
          <p:nvPr/>
        </p:nvSpPr>
        <p:spPr>
          <a:xfrm>
            <a:off x="4524004" y="2037003"/>
            <a:ext cx="3132488" cy="638758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20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מפקד המכללות</a:t>
            </a:r>
          </a:p>
          <a:p>
            <a:pPr algn="ctr"/>
            <a:r>
              <a:rPr lang="he-IL" sz="20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</a:rPr>
              <a:t>(אלוף איתי </a:t>
            </a:r>
            <a:r>
              <a:rPr lang="he-IL" sz="2000" dirty="0" err="1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</a:rPr>
              <a:t>וירוב</a:t>
            </a:r>
            <a:r>
              <a:rPr lang="he-IL" sz="20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</a:rPr>
              <a:t>)</a:t>
            </a:r>
          </a:p>
        </p:txBody>
      </p:sp>
      <p:sp>
        <p:nvSpPr>
          <p:cNvPr id="65" name="מלבן מעוגל 23"/>
          <p:cNvSpPr/>
          <p:nvPr/>
        </p:nvSpPr>
        <p:spPr>
          <a:xfrm>
            <a:off x="4933022" y="3234620"/>
            <a:ext cx="2508638" cy="59825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מפקד פו"ם</a:t>
            </a:r>
          </a:p>
          <a:p>
            <a:pPr algn="ctr"/>
            <a:r>
              <a:rPr lang="he-IL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(תא"ל רפי מילוא)</a:t>
            </a:r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6" name="מלבן מעוגל 24"/>
          <p:cNvSpPr/>
          <p:nvPr/>
        </p:nvSpPr>
        <p:spPr>
          <a:xfrm>
            <a:off x="1851088" y="4693953"/>
            <a:ext cx="1705909" cy="71246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2000" b="1" dirty="0" err="1">
                <a:latin typeface="Assistant" panose="00000500000000000000" pitchFamily="2" charset="-79"/>
                <a:ea typeface="Segoe UI" panose="020B0502040204020203" pitchFamily="34" charset="0"/>
                <a:cs typeface="Assistant" panose="00000500000000000000" pitchFamily="2" charset="-79"/>
              </a:rPr>
              <a:t>מלט"ק</a:t>
            </a:r>
            <a:endParaRPr lang="en-US" sz="2000" b="1" dirty="0">
              <a:latin typeface="Assistant" panose="00000500000000000000" pitchFamily="2" charset="-79"/>
              <a:ea typeface="Segoe UI" panose="020B0502040204020203" pitchFamily="34" charset="0"/>
              <a:cs typeface="Assistant" panose="00000500000000000000" pitchFamily="2" charset="-79"/>
            </a:endParaRPr>
          </a:p>
        </p:txBody>
      </p:sp>
      <p:sp>
        <p:nvSpPr>
          <p:cNvPr id="67" name="מלבן מעוגל 25"/>
          <p:cNvSpPr/>
          <p:nvPr/>
        </p:nvSpPr>
        <p:spPr>
          <a:xfrm>
            <a:off x="4254629" y="4703338"/>
            <a:ext cx="1824217" cy="72474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2000" b="1" dirty="0">
                <a:latin typeface="Assistant" panose="00000500000000000000" pitchFamily="2" charset="-79"/>
                <a:ea typeface="Segoe UI" panose="020B0502040204020203" pitchFamily="34" charset="0"/>
                <a:cs typeface="Assistant" panose="00000500000000000000" pitchFamily="2" charset="-79"/>
              </a:rPr>
              <a:t>פו"ם אלון</a:t>
            </a:r>
          </a:p>
        </p:txBody>
      </p:sp>
      <p:sp>
        <p:nvSpPr>
          <p:cNvPr id="68" name="מלבן מעוגל 26"/>
          <p:cNvSpPr/>
          <p:nvPr/>
        </p:nvSpPr>
        <p:spPr>
          <a:xfrm>
            <a:off x="6642910" y="4693953"/>
            <a:ext cx="1685718" cy="78037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2000" b="1" dirty="0">
                <a:latin typeface="Assistant" panose="00000500000000000000" pitchFamily="2" charset="-79"/>
                <a:ea typeface="Segoe UI" panose="020B0502040204020203" pitchFamily="34" charset="0"/>
                <a:cs typeface="Assistant" panose="00000500000000000000" pitchFamily="2" charset="-79"/>
              </a:rPr>
              <a:t>פו"ם </a:t>
            </a:r>
            <a:r>
              <a:rPr lang="he-IL" sz="2000" b="1" dirty="0" err="1">
                <a:latin typeface="Assistant" panose="00000500000000000000" pitchFamily="2" charset="-79"/>
                <a:ea typeface="Segoe UI" panose="020B0502040204020203" pitchFamily="34" charset="0"/>
                <a:cs typeface="Assistant" panose="00000500000000000000" pitchFamily="2" charset="-79"/>
              </a:rPr>
              <a:t>אפק</a:t>
            </a:r>
            <a:endParaRPr lang="he-IL" sz="2000" b="1" dirty="0">
              <a:latin typeface="Assistant" panose="00000500000000000000" pitchFamily="2" charset="-79"/>
              <a:ea typeface="Segoe UI" panose="020B0502040204020203" pitchFamily="34" charset="0"/>
              <a:cs typeface="Assistant" panose="00000500000000000000" pitchFamily="2" charset="-79"/>
            </a:endParaRPr>
          </a:p>
        </p:txBody>
      </p:sp>
      <p:sp>
        <p:nvSpPr>
          <p:cNvPr id="69" name="מלבן מעוגל 27"/>
          <p:cNvSpPr/>
          <p:nvPr/>
        </p:nvSpPr>
        <p:spPr>
          <a:xfrm>
            <a:off x="8847208" y="4703338"/>
            <a:ext cx="1920395" cy="71246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2000" b="1" dirty="0">
                <a:latin typeface="Assistant" panose="00000500000000000000" pitchFamily="2" charset="-79"/>
                <a:ea typeface="Segoe UI" panose="020B0502040204020203" pitchFamily="34" charset="0"/>
                <a:cs typeface="Assistant" panose="00000500000000000000" pitchFamily="2" charset="-79"/>
              </a:rPr>
              <a:t>פו"ם גדעון</a:t>
            </a:r>
          </a:p>
        </p:txBody>
      </p:sp>
      <p:cxnSp>
        <p:nvCxnSpPr>
          <p:cNvPr id="71" name="מחבר ישר 29"/>
          <p:cNvCxnSpPr/>
          <p:nvPr/>
        </p:nvCxnSpPr>
        <p:spPr>
          <a:xfrm>
            <a:off x="2498858" y="3009859"/>
            <a:ext cx="7393697" cy="415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מחבר ישר 30"/>
          <p:cNvCxnSpPr>
            <a:cxnSpLocks/>
          </p:cNvCxnSpPr>
          <p:nvPr/>
        </p:nvCxnSpPr>
        <p:spPr>
          <a:xfrm flipV="1">
            <a:off x="2705036" y="4337645"/>
            <a:ext cx="0" cy="4093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מחבר ישר 31"/>
          <p:cNvCxnSpPr>
            <a:cxnSpLocks/>
          </p:cNvCxnSpPr>
          <p:nvPr/>
        </p:nvCxnSpPr>
        <p:spPr>
          <a:xfrm>
            <a:off x="2705036" y="4337645"/>
            <a:ext cx="703318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מחבר ישר 32"/>
          <p:cNvCxnSpPr>
            <a:cxnSpLocks/>
          </p:cNvCxnSpPr>
          <p:nvPr/>
        </p:nvCxnSpPr>
        <p:spPr>
          <a:xfrm>
            <a:off x="7441664" y="4337645"/>
            <a:ext cx="0" cy="4093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מחבר ישר 33"/>
          <p:cNvCxnSpPr>
            <a:cxnSpLocks/>
            <a:stCxn id="64" idx="2"/>
          </p:cNvCxnSpPr>
          <p:nvPr/>
        </p:nvCxnSpPr>
        <p:spPr>
          <a:xfrm>
            <a:off x="6090249" y="2675761"/>
            <a:ext cx="0" cy="3192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מחבר ישר 34"/>
          <p:cNvCxnSpPr>
            <a:cxnSpLocks/>
          </p:cNvCxnSpPr>
          <p:nvPr/>
        </p:nvCxnSpPr>
        <p:spPr>
          <a:xfrm>
            <a:off x="9738221" y="4337645"/>
            <a:ext cx="0" cy="36569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מחבר ישר 35"/>
          <p:cNvCxnSpPr>
            <a:cxnSpLocks/>
          </p:cNvCxnSpPr>
          <p:nvPr/>
        </p:nvCxnSpPr>
        <p:spPr>
          <a:xfrm>
            <a:off x="5252590" y="4330532"/>
            <a:ext cx="0" cy="41648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2" name="מלבן מעוגל 40"/>
          <p:cNvSpPr/>
          <p:nvPr/>
        </p:nvSpPr>
        <p:spPr>
          <a:xfrm>
            <a:off x="9079606" y="3329243"/>
            <a:ext cx="1558343" cy="59708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2000" b="1" dirty="0">
                <a:latin typeface="Segoe UI" panose="020B0502040204020203" pitchFamily="34" charset="0"/>
                <a:ea typeface="Segoe UI" panose="020B0502040204020203" pitchFamily="34" charset="0"/>
              </a:rPr>
              <a:t>קורס </a:t>
            </a:r>
            <a:r>
              <a:rPr lang="he-IL" sz="2000" b="1" dirty="0" err="1">
                <a:latin typeface="Segoe UI" panose="020B0502040204020203" pitchFamily="34" charset="0"/>
                <a:ea typeface="Segoe UI" panose="020B0502040204020203" pitchFamily="34" charset="0"/>
              </a:rPr>
              <a:t>תא"לים</a:t>
            </a:r>
            <a:endParaRPr lang="he-IL" sz="2000" b="1" dirty="0">
              <a:latin typeface="Segoe UI" panose="020B0502040204020203" pitchFamily="34" charset="0"/>
              <a:ea typeface="Segoe UI" panose="020B0502040204020203" pitchFamily="34" charset="0"/>
            </a:endParaRPr>
          </a:p>
        </p:txBody>
      </p:sp>
      <p:sp>
        <p:nvSpPr>
          <p:cNvPr id="49" name="כותרת 1">
            <a:extLst>
              <a:ext uri="{FF2B5EF4-FFF2-40B4-BE49-F238E27FC236}">
                <a16:creationId xmlns:a16="http://schemas.microsoft.com/office/drawing/2014/main" id="{3ED1E41B-7B57-454F-B790-A11BD24BA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51616"/>
            <a:ext cx="9637776" cy="321622"/>
          </a:xfrm>
        </p:spPr>
        <p:txBody>
          <a:bodyPr>
            <a:no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מבנה המכללות הצבאיות</a:t>
            </a:r>
            <a:endParaRPr lang="en-US" altLang="he-IL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9873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784301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4</a:t>
            </a:fld>
            <a:endParaRPr lang="he-IL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4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6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024" y="5279426"/>
            <a:ext cx="562868" cy="589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cxnSp>
        <p:nvCxnSpPr>
          <p:cNvPr id="60" name="מחבר ישר 18"/>
          <p:cNvCxnSpPr>
            <a:cxnSpLocks/>
            <a:stCxn id="65" idx="2"/>
          </p:cNvCxnSpPr>
          <p:nvPr/>
        </p:nvCxnSpPr>
        <p:spPr>
          <a:xfrm>
            <a:off x="6090247" y="3704089"/>
            <a:ext cx="16705" cy="111716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מחבר ישר 19"/>
          <p:cNvCxnSpPr/>
          <p:nvPr/>
        </p:nvCxnSpPr>
        <p:spPr>
          <a:xfrm>
            <a:off x="6078846" y="2908017"/>
            <a:ext cx="0" cy="4188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מחבר ישר 20"/>
          <p:cNvCxnSpPr/>
          <p:nvPr/>
        </p:nvCxnSpPr>
        <p:spPr>
          <a:xfrm>
            <a:off x="9892556" y="2933033"/>
            <a:ext cx="0" cy="3597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מחבר ישר 21"/>
          <p:cNvCxnSpPr/>
          <p:nvPr/>
        </p:nvCxnSpPr>
        <p:spPr>
          <a:xfrm>
            <a:off x="2498860" y="2881068"/>
            <a:ext cx="0" cy="3597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מלבן מעוגל 22"/>
          <p:cNvSpPr/>
          <p:nvPr/>
        </p:nvSpPr>
        <p:spPr>
          <a:xfrm>
            <a:off x="4524004" y="1908213"/>
            <a:ext cx="3132488" cy="638758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14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מפקד המכללות</a:t>
            </a:r>
          </a:p>
          <a:p>
            <a:pPr algn="ctr"/>
            <a:r>
              <a:rPr lang="he-IL" sz="14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</a:rPr>
              <a:t>(אלוף איתי </a:t>
            </a:r>
            <a:r>
              <a:rPr lang="he-IL" sz="1400" b="1" dirty="0" err="1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</a:rPr>
              <a:t>וירוב</a:t>
            </a:r>
            <a:r>
              <a:rPr lang="he-IL" sz="14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</a:rPr>
              <a:t>)</a:t>
            </a:r>
            <a:endParaRPr lang="he-IL" sz="1400" dirty="0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</a:endParaRPr>
          </a:p>
        </p:txBody>
      </p:sp>
      <p:sp>
        <p:nvSpPr>
          <p:cNvPr id="65" name="מלבן מעוגל 23"/>
          <p:cNvSpPr/>
          <p:nvPr/>
        </p:nvSpPr>
        <p:spPr>
          <a:xfrm>
            <a:off x="4933022" y="3105830"/>
            <a:ext cx="2314449" cy="59825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14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מפקד המכללה </a:t>
            </a:r>
            <a:r>
              <a:rPr lang="he-IL" sz="14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לפו"ם</a:t>
            </a:r>
            <a:endParaRPr lang="he-IL" sz="14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0" name="מלבן מעוגל 28"/>
          <p:cNvSpPr/>
          <p:nvPr/>
        </p:nvSpPr>
        <p:spPr>
          <a:xfrm>
            <a:off x="2307003" y="4978080"/>
            <a:ext cx="2102438" cy="52672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1400" b="1" dirty="0">
                <a:latin typeface="Segoe UI" panose="020B0502040204020203" pitchFamily="34" charset="0"/>
                <a:ea typeface="Segoe UI" panose="020B0502040204020203" pitchFamily="34" charset="0"/>
              </a:rPr>
              <a:t>ענף הדרכה</a:t>
            </a:r>
          </a:p>
        </p:txBody>
      </p:sp>
      <p:cxnSp>
        <p:nvCxnSpPr>
          <p:cNvPr id="71" name="מחבר ישר 29"/>
          <p:cNvCxnSpPr/>
          <p:nvPr/>
        </p:nvCxnSpPr>
        <p:spPr>
          <a:xfrm>
            <a:off x="2498858" y="2881069"/>
            <a:ext cx="7393697" cy="415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מחבר ישר 30"/>
          <p:cNvCxnSpPr/>
          <p:nvPr/>
        </p:nvCxnSpPr>
        <p:spPr>
          <a:xfrm flipV="1">
            <a:off x="2574930" y="4780862"/>
            <a:ext cx="0" cy="1655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מחבר ישר 31"/>
          <p:cNvCxnSpPr>
            <a:cxnSpLocks/>
          </p:cNvCxnSpPr>
          <p:nvPr/>
        </p:nvCxnSpPr>
        <p:spPr>
          <a:xfrm>
            <a:off x="2574930" y="4780862"/>
            <a:ext cx="689453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מחבר ישר 32"/>
          <p:cNvCxnSpPr>
            <a:cxnSpLocks/>
            <a:endCxn id="29" idx="0"/>
          </p:cNvCxnSpPr>
          <p:nvPr/>
        </p:nvCxnSpPr>
        <p:spPr>
          <a:xfrm>
            <a:off x="6106952" y="4780862"/>
            <a:ext cx="8385" cy="14658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מחבר ישר 33"/>
          <p:cNvCxnSpPr>
            <a:cxnSpLocks/>
            <a:stCxn id="64" idx="2"/>
          </p:cNvCxnSpPr>
          <p:nvPr/>
        </p:nvCxnSpPr>
        <p:spPr>
          <a:xfrm>
            <a:off x="6090249" y="2546971"/>
            <a:ext cx="0" cy="3192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מחבר ישר 34"/>
          <p:cNvCxnSpPr/>
          <p:nvPr/>
        </p:nvCxnSpPr>
        <p:spPr>
          <a:xfrm>
            <a:off x="9469466" y="4780862"/>
            <a:ext cx="0" cy="16552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4" name="מלבן מעוגל 42"/>
          <p:cNvSpPr/>
          <p:nvPr/>
        </p:nvSpPr>
        <p:spPr>
          <a:xfrm>
            <a:off x="8696281" y="3330144"/>
            <a:ext cx="2015167" cy="669467"/>
          </a:xfrm>
          <a:prstGeom prst="roundRect">
            <a:avLst/>
          </a:prstGeom>
          <a:solidFill>
            <a:schemeClr val="accent3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1400" b="1" dirty="0">
                <a:latin typeface="Segoe UI" panose="020B0502040204020203" pitchFamily="34" charset="0"/>
                <a:ea typeface="Segoe UI" panose="020B0502040204020203" pitchFamily="34" charset="0"/>
              </a:rPr>
              <a:t>הוצאת "מערכות"</a:t>
            </a:r>
          </a:p>
        </p:txBody>
      </p:sp>
      <p:sp>
        <p:nvSpPr>
          <p:cNvPr id="86" name="מלבן מעוגל 44"/>
          <p:cNvSpPr/>
          <p:nvPr/>
        </p:nvSpPr>
        <p:spPr>
          <a:xfrm>
            <a:off x="8696280" y="5006436"/>
            <a:ext cx="2015167" cy="49570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1400" b="1" dirty="0">
                <a:latin typeface="Segoe UI" panose="020B0502040204020203" pitchFamily="34" charset="0"/>
                <a:ea typeface="Segoe UI" panose="020B0502040204020203" pitchFamily="34" charset="0"/>
              </a:rPr>
              <a:t>ענף לוגיסטיקה</a:t>
            </a:r>
          </a:p>
        </p:txBody>
      </p:sp>
      <p:sp>
        <p:nvSpPr>
          <p:cNvPr id="88" name="מלבן מעוגל 46"/>
          <p:cNvSpPr/>
          <p:nvPr/>
        </p:nvSpPr>
        <p:spPr>
          <a:xfrm>
            <a:off x="1696830" y="3246308"/>
            <a:ext cx="2015167" cy="669467"/>
          </a:xfrm>
          <a:prstGeom prst="roundRect">
            <a:avLst/>
          </a:prstGeom>
          <a:solidFill>
            <a:schemeClr val="accent3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1400" b="1" dirty="0">
                <a:latin typeface="Segoe UI" panose="020B0502040204020203" pitchFamily="34" charset="0"/>
                <a:ea typeface="Segoe UI" panose="020B0502040204020203" pitchFamily="34" charset="0"/>
              </a:rPr>
              <a:t>ענף תחקור ולגיטימציה</a:t>
            </a:r>
          </a:p>
        </p:txBody>
      </p:sp>
      <p:sp>
        <p:nvSpPr>
          <p:cNvPr id="89" name="מלבן מעוגל 47"/>
          <p:cNvSpPr/>
          <p:nvPr/>
        </p:nvSpPr>
        <p:spPr>
          <a:xfrm>
            <a:off x="5071262" y="4048001"/>
            <a:ext cx="2015167" cy="47787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1400" b="1" dirty="0">
                <a:latin typeface="Segoe UI" panose="020B0502040204020203" pitchFamily="34" charset="0"/>
                <a:ea typeface="Segoe UI" panose="020B0502040204020203" pitchFamily="34" charset="0"/>
              </a:rPr>
              <a:t>קתדרה</a:t>
            </a:r>
          </a:p>
        </p:txBody>
      </p:sp>
      <p:sp>
        <p:nvSpPr>
          <p:cNvPr id="49" name="כותרת 1">
            <a:extLst>
              <a:ext uri="{FF2B5EF4-FFF2-40B4-BE49-F238E27FC236}">
                <a16:creationId xmlns:a16="http://schemas.microsoft.com/office/drawing/2014/main" id="{3ED1E41B-7B57-454F-B790-A11BD24BA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303132"/>
            <a:ext cx="9637776" cy="321622"/>
          </a:xfrm>
        </p:spPr>
        <p:txBody>
          <a:bodyPr>
            <a:no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מה עוד יש בחצר המכללות?</a:t>
            </a:r>
            <a:endParaRPr lang="en-US" altLang="he-IL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29" name="מלבן מעוגל 44">
            <a:extLst>
              <a:ext uri="{FF2B5EF4-FFF2-40B4-BE49-F238E27FC236}">
                <a16:creationId xmlns:a16="http://schemas.microsoft.com/office/drawing/2014/main" id="{9FEE3BB0-DFFE-4BAD-B3B3-747ECF4B43A9}"/>
              </a:ext>
            </a:extLst>
          </p:cNvPr>
          <p:cNvSpPr/>
          <p:nvPr/>
        </p:nvSpPr>
        <p:spPr>
          <a:xfrm>
            <a:off x="5107753" y="4927443"/>
            <a:ext cx="2015167" cy="97058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1400" b="1" dirty="0">
                <a:latin typeface="Segoe UI" panose="020B0502040204020203" pitchFamily="34" charset="0"/>
                <a:ea typeface="Segoe UI" panose="020B0502040204020203" pitchFamily="34" charset="0"/>
              </a:rPr>
              <a:t>ספריית צה"ל</a:t>
            </a:r>
          </a:p>
          <a:p>
            <a:pPr algn="ctr"/>
            <a:r>
              <a:rPr lang="he-IL" sz="1400" b="1" dirty="0" smtClean="0">
                <a:latin typeface="Segoe UI" panose="020B0502040204020203" pitchFamily="34" charset="0"/>
                <a:ea typeface="Segoe UI" panose="020B0502040204020203" pitchFamily="34" charset="0"/>
              </a:rPr>
              <a:t>מרכז </a:t>
            </a:r>
            <a:r>
              <a:rPr lang="he-IL" sz="1400" b="1" dirty="0">
                <a:latin typeface="Segoe UI" panose="020B0502040204020203" pitchFamily="34" charset="0"/>
                <a:ea typeface="Segoe UI" panose="020B0502040204020203" pitchFamily="34" charset="0"/>
              </a:rPr>
              <a:t>למידה </a:t>
            </a:r>
            <a:r>
              <a:rPr lang="he-IL" sz="1400" b="1" dirty="0" smtClean="0">
                <a:latin typeface="Segoe UI" panose="020B0502040204020203" pitchFamily="34" charset="0"/>
                <a:ea typeface="Segoe UI" panose="020B0502040204020203" pitchFamily="34" charset="0"/>
              </a:rPr>
              <a:t>לבכירים</a:t>
            </a:r>
          </a:p>
          <a:p>
            <a:pPr algn="ctr"/>
            <a:r>
              <a:rPr lang="he-IL" sz="1400" b="1" dirty="0" err="1" smtClean="0">
                <a:latin typeface="Segoe UI" panose="020B0502040204020203" pitchFamily="34" charset="0"/>
                <a:ea typeface="Segoe UI" panose="020B0502040204020203" pitchFamily="34" charset="0"/>
              </a:rPr>
              <a:t>מלו"פ</a:t>
            </a:r>
            <a:endParaRPr lang="he-IL" sz="1400" b="1" dirty="0">
              <a:latin typeface="Segoe UI" panose="020B0502040204020203" pitchFamily="34" charset="0"/>
              <a:ea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6173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5</a:t>
            </a:fld>
            <a:endParaRPr lang="he-IL"/>
          </a:p>
        </p:txBody>
      </p:sp>
      <p:sp>
        <p:nvSpPr>
          <p:cNvPr id="15" name="כותרת 1">
            <a:extLst>
              <a:ext uri="{FF2B5EF4-FFF2-40B4-BE49-F238E27FC236}">
                <a16:creationId xmlns:a16="http://schemas.microsoft.com/office/drawing/2014/main" id="{9735566C-416E-4CCF-82B9-BDA898C72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2258" y="1088899"/>
            <a:ext cx="4398633" cy="536323"/>
          </a:xfrm>
        </p:spPr>
        <p:txBody>
          <a:bodyPr>
            <a:no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מבנה </a:t>
            </a:r>
            <a:r>
              <a:rPr lang="he-IL" altLang="he-IL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המב"ל</a:t>
            </a:r>
            <a:endParaRPr lang="en-US" altLang="he-IL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7" name="תמונה 6">
            <a:extLst>
              <a:ext uri="{FF2B5EF4-FFF2-40B4-BE49-F238E27FC236}">
                <a16:creationId xmlns:a16="http://schemas.microsoft.com/office/drawing/2014/main" id="{B8231420-516E-4977-A3F5-F99DCC0A56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024" y="1693918"/>
            <a:ext cx="10277856" cy="4367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654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" name="מחבר ישר 62">
            <a:extLst>
              <a:ext uri="{FF2B5EF4-FFF2-40B4-BE49-F238E27FC236}">
                <a16:creationId xmlns:a16="http://schemas.microsoft.com/office/drawing/2014/main" id="{7EACA224-F369-46AB-8B97-B3EA747C6A87}"/>
              </a:ext>
            </a:extLst>
          </p:cNvPr>
          <p:cNvCxnSpPr>
            <a:cxnSpLocks/>
          </p:cNvCxnSpPr>
          <p:nvPr/>
        </p:nvCxnSpPr>
        <p:spPr>
          <a:xfrm>
            <a:off x="8901112" y="3251698"/>
            <a:ext cx="0" cy="35460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מחבר ישר 59">
            <a:extLst>
              <a:ext uri="{FF2B5EF4-FFF2-40B4-BE49-F238E27FC236}">
                <a16:creationId xmlns:a16="http://schemas.microsoft.com/office/drawing/2014/main" id="{7C630C7F-6411-4315-951F-7FD2352B418D}"/>
              </a:ext>
            </a:extLst>
          </p:cNvPr>
          <p:cNvCxnSpPr>
            <a:cxnSpLocks/>
          </p:cNvCxnSpPr>
          <p:nvPr/>
        </p:nvCxnSpPr>
        <p:spPr>
          <a:xfrm>
            <a:off x="2933700" y="3251699"/>
            <a:ext cx="0" cy="59277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מחבר ישר 29">
            <a:extLst>
              <a:ext uri="{FF2B5EF4-FFF2-40B4-BE49-F238E27FC236}">
                <a16:creationId xmlns:a16="http://schemas.microsoft.com/office/drawing/2014/main" id="{5D6C20A1-BDB5-41C3-8657-9119C415A384}"/>
              </a:ext>
            </a:extLst>
          </p:cNvPr>
          <p:cNvCxnSpPr>
            <a:cxnSpLocks/>
          </p:cNvCxnSpPr>
          <p:nvPr/>
        </p:nvCxnSpPr>
        <p:spPr>
          <a:xfrm>
            <a:off x="6096000" y="1051028"/>
            <a:ext cx="0" cy="663472"/>
          </a:xfrm>
          <a:prstGeom prst="line">
            <a:avLst/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מחבר ישר 27">
            <a:extLst>
              <a:ext uri="{FF2B5EF4-FFF2-40B4-BE49-F238E27FC236}">
                <a16:creationId xmlns:a16="http://schemas.microsoft.com/office/drawing/2014/main" id="{08B29F31-EFC9-4954-AA0A-32B56EC9807F}"/>
              </a:ext>
            </a:extLst>
          </p:cNvPr>
          <p:cNvCxnSpPr>
            <a:cxnSpLocks/>
          </p:cNvCxnSpPr>
          <p:nvPr/>
        </p:nvCxnSpPr>
        <p:spPr>
          <a:xfrm>
            <a:off x="5391150" y="1912302"/>
            <a:ext cx="0" cy="592773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קבוצה 2">
            <a:extLst>
              <a:ext uri="{FF2B5EF4-FFF2-40B4-BE49-F238E27FC236}">
                <a16:creationId xmlns:a16="http://schemas.microsoft.com/office/drawing/2014/main" id="{F6718F7D-2D7E-48D5-86FB-208B97B6C628}"/>
              </a:ext>
            </a:extLst>
          </p:cNvPr>
          <p:cNvGrpSpPr/>
          <p:nvPr/>
        </p:nvGrpSpPr>
        <p:grpSpPr>
          <a:xfrm>
            <a:off x="4904025" y="280454"/>
            <a:ext cx="2383950" cy="770574"/>
            <a:chOff x="3990280" y="956020"/>
            <a:chExt cx="2081849" cy="436248"/>
          </a:xfrm>
        </p:grpSpPr>
        <p:sp>
          <p:nvSpPr>
            <p:cNvPr id="4" name="מלבן 3">
              <a:extLst>
                <a:ext uri="{FF2B5EF4-FFF2-40B4-BE49-F238E27FC236}">
                  <a16:creationId xmlns:a16="http://schemas.microsoft.com/office/drawing/2014/main" id="{42D71A39-B4BF-43EA-8EA0-1FA89267605A}"/>
                </a:ext>
              </a:extLst>
            </p:cNvPr>
            <p:cNvSpPr/>
            <p:nvPr/>
          </p:nvSpPr>
          <p:spPr>
            <a:xfrm>
              <a:off x="3990280" y="956020"/>
              <a:ext cx="2081849" cy="436248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תיבת טקסט 4">
              <a:extLst>
                <a:ext uri="{FF2B5EF4-FFF2-40B4-BE49-F238E27FC236}">
                  <a16:creationId xmlns:a16="http://schemas.microsoft.com/office/drawing/2014/main" id="{B84F6EA7-B253-4F9D-A949-93A9A244EB58}"/>
                </a:ext>
              </a:extLst>
            </p:cNvPr>
            <p:cNvSpPr txBox="1"/>
            <p:nvPr/>
          </p:nvSpPr>
          <p:spPr>
            <a:xfrm>
              <a:off x="3990280" y="956020"/>
              <a:ext cx="2081849" cy="43624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marL="0" lvl="0" indent="0" algn="ctr" defTabSz="8890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e-IL" sz="2000" b="0" kern="1200" dirty="0">
                  <a:solidFill>
                    <a:schemeClr val="bg1"/>
                  </a:solidFill>
                  <a:latin typeface="Assistant" panose="00000500000000000000" pitchFamily="2" charset="-79"/>
                  <a:cs typeface="Assistant" panose="00000500000000000000" pitchFamily="2" charset="-79"/>
                </a:rPr>
                <a:t>מפקד </a:t>
              </a:r>
              <a:r>
                <a:rPr lang="he-IL" sz="2000" b="0" kern="1200" dirty="0" err="1">
                  <a:solidFill>
                    <a:schemeClr val="bg1"/>
                  </a:solidFill>
                  <a:latin typeface="Assistant" panose="00000500000000000000" pitchFamily="2" charset="-79"/>
                  <a:cs typeface="Assistant" panose="00000500000000000000" pitchFamily="2" charset="-79"/>
                </a:rPr>
                <a:t>מב"ל</a:t>
              </a:r>
              <a:endParaRPr lang="he-IL" sz="2000" b="0" kern="1200" dirty="0">
                <a:solidFill>
                  <a:schemeClr val="bg1"/>
                </a:solidFill>
                <a:latin typeface="Assistant" panose="00000500000000000000" pitchFamily="2" charset="-79"/>
                <a:cs typeface="Assistant" panose="00000500000000000000" pitchFamily="2" charset="-79"/>
              </a:endParaRPr>
            </a:p>
            <a:p>
              <a:pPr marL="0" lvl="0" indent="0" algn="ctr" defTabSz="8890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e-IL" sz="2000" b="0" kern="1200" dirty="0">
                  <a:solidFill>
                    <a:schemeClr val="bg1"/>
                  </a:solidFill>
                  <a:latin typeface="Assistant" panose="00000500000000000000" pitchFamily="2" charset="-79"/>
                  <a:cs typeface="Assistant" panose="00000500000000000000" pitchFamily="2" charset="-79"/>
                </a:rPr>
                <a:t>אלוף איתי </a:t>
              </a:r>
              <a:r>
                <a:rPr lang="he-IL" sz="2000" b="0" kern="1200" dirty="0" err="1">
                  <a:solidFill>
                    <a:schemeClr val="bg1"/>
                  </a:solidFill>
                  <a:latin typeface="Assistant" panose="00000500000000000000" pitchFamily="2" charset="-79"/>
                  <a:cs typeface="Assistant" panose="00000500000000000000" pitchFamily="2" charset="-79"/>
                </a:rPr>
                <a:t>וירוב</a:t>
              </a:r>
              <a:endParaRPr lang="he-IL" sz="2000" b="0" kern="1200" dirty="0">
                <a:solidFill>
                  <a:schemeClr val="bg1"/>
                </a:solidFill>
                <a:latin typeface="Assistant" panose="00000500000000000000" pitchFamily="2" charset="-79"/>
                <a:cs typeface="Assistant" panose="00000500000000000000" pitchFamily="2" charset="-79"/>
              </a:endParaRPr>
            </a:p>
          </p:txBody>
        </p:sp>
      </p:grpSp>
      <p:grpSp>
        <p:nvGrpSpPr>
          <p:cNvPr id="6" name="קבוצה 5">
            <a:extLst>
              <a:ext uri="{FF2B5EF4-FFF2-40B4-BE49-F238E27FC236}">
                <a16:creationId xmlns:a16="http://schemas.microsoft.com/office/drawing/2014/main" id="{67C471AB-DD89-4262-86F4-F51BF18EC53E}"/>
              </a:ext>
            </a:extLst>
          </p:cNvPr>
          <p:cNvGrpSpPr/>
          <p:nvPr/>
        </p:nvGrpSpPr>
        <p:grpSpPr>
          <a:xfrm>
            <a:off x="4273622" y="1262750"/>
            <a:ext cx="3644756" cy="636779"/>
            <a:chOff x="3893965" y="644515"/>
            <a:chExt cx="3644756" cy="1902207"/>
          </a:xfrm>
          <a:solidFill>
            <a:srgbClr val="7030A0"/>
          </a:solidFill>
        </p:grpSpPr>
        <p:sp>
          <p:nvSpPr>
            <p:cNvPr id="7" name="מלבן 6">
              <a:extLst>
                <a:ext uri="{FF2B5EF4-FFF2-40B4-BE49-F238E27FC236}">
                  <a16:creationId xmlns:a16="http://schemas.microsoft.com/office/drawing/2014/main" id="{92495648-2419-4EBA-87C4-3C1B1140867A}"/>
                </a:ext>
              </a:extLst>
            </p:cNvPr>
            <p:cNvSpPr/>
            <p:nvPr/>
          </p:nvSpPr>
          <p:spPr>
            <a:xfrm>
              <a:off x="3893965" y="644515"/>
              <a:ext cx="3644756" cy="1902207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תיבת טקסט 7">
              <a:extLst>
                <a:ext uri="{FF2B5EF4-FFF2-40B4-BE49-F238E27FC236}">
                  <a16:creationId xmlns:a16="http://schemas.microsoft.com/office/drawing/2014/main" id="{813C5558-EC91-4857-95A7-1010516B8B6D}"/>
                </a:ext>
              </a:extLst>
            </p:cNvPr>
            <p:cNvSpPr txBox="1"/>
            <p:nvPr/>
          </p:nvSpPr>
          <p:spPr>
            <a:xfrm>
              <a:off x="3893965" y="644515"/>
              <a:ext cx="3644756" cy="190220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marL="0" lvl="0" indent="0" algn="ctr" defTabSz="8890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e-IL" sz="2000" b="0" kern="1200" dirty="0">
                  <a:solidFill>
                    <a:schemeClr val="bg1"/>
                  </a:solidFill>
                  <a:latin typeface="Assistant" panose="00000500000000000000" pitchFamily="2" charset="-79"/>
                  <a:cs typeface="Assistant" panose="00000500000000000000" pitchFamily="2" charset="-79"/>
                </a:rPr>
                <a:t>מדריכה ראשית: מירב צפרי-</a:t>
              </a:r>
              <a:r>
                <a:rPr lang="he-IL" sz="2000" b="0" kern="1200" dirty="0" err="1">
                  <a:solidFill>
                    <a:schemeClr val="bg1"/>
                  </a:solidFill>
                  <a:latin typeface="Assistant" panose="00000500000000000000" pitchFamily="2" charset="-79"/>
                  <a:cs typeface="Assistant" panose="00000500000000000000" pitchFamily="2" charset="-79"/>
                </a:rPr>
                <a:t>אודיז</a:t>
              </a:r>
              <a:endParaRPr lang="en-US" sz="2000" b="0" kern="1200" dirty="0">
                <a:solidFill>
                  <a:schemeClr val="bg1"/>
                </a:solidFill>
                <a:latin typeface="Assistant" panose="00000500000000000000" pitchFamily="2" charset="-79"/>
                <a:cs typeface="Assistant" panose="00000500000000000000" pitchFamily="2" charset="-79"/>
              </a:endParaRPr>
            </a:p>
          </p:txBody>
        </p:sp>
      </p:grpSp>
      <p:grpSp>
        <p:nvGrpSpPr>
          <p:cNvPr id="9" name="קבוצה 8">
            <a:extLst>
              <a:ext uri="{FF2B5EF4-FFF2-40B4-BE49-F238E27FC236}">
                <a16:creationId xmlns:a16="http://schemas.microsoft.com/office/drawing/2014/main" id="{2402C355-8A72-422E-A7D0-84BC631FC7AB}"/>
              </a:ext>
            </a:extLst>
          </p:cNvPr>
          <p:cNvGrpSpPr/>
          <p:nvPr/>
        </p:nvGrpSpPr>
        <p:grpSpPr>
          <a:xfrm>
            <a:off x="5771137" y="3606301"/>
            <a:ext cx="1888924" cy="846999"/>
            <a:chOff x="6312731" y="2145262"/>
            <a:chExt cx="1888924" cy="846999"/>
          </a:xfrm>
          <a:solidFill>
            <a:schemeClr val="accent1"/>
          </a:solidFill>
        </p:grpSpPr>
        <p:sp>
          <p:nvSpPr>
            <p:cNvPr id="10" name="מלבן 9">
              <a:extLst>
                <a:ext uri="{FF2B5EF4-FFF2-40B4-BE49-F238E27FC236}">
                  <a16:creationId xmlns:a16="http://schemas.microsoft.com/office/drawing/2014/main" id="{E10757D3-7967-4626-B69B-B0AAC21BE469}"/>
                </a:ext>
              </a:extLst>
            </p:cNvPr>
            <p:cNvSpPr/>
            <p:nvPr/>
          </p:nvSpPr>
          <p:spPr>
            <a:xfrm>
              <a:off x="6312731" y="2145262"/>
              <a:ext cx="1888924" cy="846999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תיבת טקסט 10">
              <a:extLst>
                <a:ext uri="{FF2B5EF4-FFF2-40B4-BE49-F238E27FC236}">
                  <a16:creationId xmlns:a16="http://schemas.microsoft.com/office/drawing/2014/main" id="{11D160B8-60F6-4844-BEC3-AE810FBE6450}"/>
                </a:ext>
              </a:extLst>
            </p:cNvPr>
            <p:cNvSpPr txBox="1"/>
            <p:nvPr/>
          </p:nvSpPr>
          <p:spPr>
            <a:xfrm>
              <a:off x="6312731" y="2145262"/>
              <a:ext cx="1888924" cy="84699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marL="0" lvl="0" indent="0" algn="ctr" defTabSz="6223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e-IL" sz="2000" kern="1200" dirty="0">
                  <a:solidFill>
                    <a:schemeClr val="bg1"/>
                  </a:solidFill>
                  <a:latin typeface="Assistant" panose="00000500000000000000" pitchFamily="2" charset="-79"/>
                  <a:cs typeface="Assistant" panose="00000500000000000000" pitchFamily="2" charset="-79"/>
                </a:rPr>
                <a:t>מדריך צוות 3</a:t>
              </a:r>
            </a:p>
            <a:p>
              <a:pPr marL="0" lvl="0" indent="0" algn="ctr" defTabSz="6223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e-IL" sz="2000" kern="1200" dirty="0">
                  <a:solidFill>
                    <a:schemeClr val="bg1"/>
                  </a:solidFill>
                  <a:latin typeface="Assistant" panose="00000500000000000000" pitchFamily="2" charset="-79"/>
                  <a:cs typeface="Assistant" panose="00000500000000000000" pitchFamily="2" charset="-79"/>
                </a:rPr>
                <a:t>יהודה </a:t>
              </a:r>
              <a:r>
                <a:rPr lang="he-IL" sz="2000" kern="1200" dirty="0" err="1">
                  <a:solidFill>
                    <a:schemeClr val="bg1"/>
                  </a:solidFill>
                  <a:latin typeface="Assistant" panose="00000500000000000000" pitchFamily="2" charset="-79"/>
                  <a:cs typeface="Assistant" panose="00000500000000000000" pitchFamily="2" charset="-79"/>
                </a:rPr>
                <a:t>יוחננוף</a:t>
              </a:r>
              <a:endParaRPr lang="he-IL" sz="2000" kern="1200" dirty="0">
                <a:solidFill>
                  <a:schemeClr val="bg1"/>
                </a:solidFill>
                <a:latin typeface="Assistant" panose="00000500000000000000" pitchFamily="2" charset="-79"/>
                <a:cs typeface="Assistant" panose="00000500000000000000" pitchFamily="2" charset="-79"/>
              </a:endParaRPr>
            </a:p>
          </p:txBody>
        </p:sp>
      </p:grpSp>
      <p:grpSp>
        <p:nvGrpSpPr>
          <p:cNvPr id="12" name="קבוצה 11">
            <a:extLst>
              <a:ext uri="{FF2B5EF4-FFF2-40B4-BE49-F238E27FC236}">
                <a16:creationId xmlns:a16="http://schemas.microsoft.com/office/drawing/2014/main" id="{0194B4BF-BDFF-46A4-9F73-497FADB812B1}"/>
              </a:ext>
            </a:extLst>
          </p:cNvPr>
          <p:cNvGrpSpPr/>
          <p:nvPr/>
        </p:nvGrpSpPr>
        <p:grpSpPr>
          <a:xfrm>
            <a:off x="768315" y="2175984"/>
            <a:ext cx="1888924" cy="846999"/>
            <a:chOff x="6312731" y="2145262"/>
            <a:chExt cx="1888924" cy="846999"/>
          </a:xfrm>
          <a:solidFill>
            <a:schemeClr val="accent6"/>
          </a:solidFill>
        </p:grpSpPr>
        <p:sp>
          <p:nvSpPr>
            <p:cNvPr id="13" name="מלבן 12">
              <a:extLst>
                <a:ext uri="{FF2B5EF4-FFF2-40B4-BE49-F238E27FC236}">
                  <a16:creationId xmlns:a16="http://schemas.microsoft.com/office/drawing/2014/main" id="{ABC08E8B-9B67-4150-88BC-8BDED048EAF2}"/>
                </a:ext>
              </a:extLst>
            </p:cNvPr>
            <p:cNvSpPr/>
            <p:nvPr/>
          </p:nvSpPr>
          <p:spPr>
            <a:xfrm>
              <a:off x="6312731" y="2145262"/>
              <a:ext cx="1888924" cy="846999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תיבת טקסט 13">
              <a:extLst>
                <a:ext uri="{FF2B5EF4-FFF2-40B4-BE49-F238E27FC236}">
                  <a16:creationId xmlns:a16="http://schemas.microsoft.com/office/drawing/2014/main" id="{4DD18FB8-D01E-48D5-A534-01FF4B965ACF}"/>
                </a:ext>
              </a:extLst>
            </p:cNvPr>
            <p:cNvSpPr txBox="1"/>
            <p:nvPr/>
          </p:nvSpPr>
          <p:spPr>
            <a:xfrm>
              <a:off x="6312731" y="2145262"/>
              <a:ext cx="1888924" cy="84699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marL="0" lvl="0" indent="0" algn="ctr" defTabSz="6223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e-IL" sz="2000" kern="1200" dirty="0" err="1">
                  <a:solidFill>
                    <a:schemeClr val="bg1"/>
                  </a:solidFill>
                  <a:latin typeface="Assistant" panose="00000500000000000000" pitchFamily="2" charset="-79"/>
                  <a:cs typeface="Assistant" panose="00000500000000000000" pitchFamily="2" charset="-79"/>
                </a:rPr>
                <a:t>רע"ן</a:t>
              </a:r>
              <a:r>
                <a:rPr lang="he-IL" sz="2000" kern="1200" dirty="0">
                  <a:solidFill>
                    <a:schemeClr val="bg1"/>
                  </a:solidFill>
                  <a:latin typeface="Assistant" panose="00000500000000000000" pitchFamily="2" charset="-79"/>
                  <a:cs typeface="Assistant" panose="00000500000000000000" pitchFamily="2" charset="-79"/>
                </a:rPr>
                <a:t> הדרכה</a:t>
              </a:r>
            </a:p>
            <a:p>
              <a:pPr marL="0" lvl="0" indent="0" algn="ctr" defTabSz="6223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e-IL" sz="2000" kern="1200" dirty="0">
                  <a:solidFill>
                    <a:schemeClr val="bg1"/>
                  </a:solidFill>
                  <a:latin typeface="Assistant" panose="00000500000000000000" pitchFamily="2" charset="-79"/>
                  <a:cs typeface="Assistant" panose="00000500000000000000" pitchFamily="2" charset="-79"/>
                </a:rPr>
                <a:t>מתן אור</a:t>
              </a:r>
            </a:p>
          </p:txBody>
        </p:sp>
      </p:grpSp>
      <p:grpSp>
        <p:nvGrpSpPr>
          <p:cNvPr id="18" name="קבוצה 17">
            <a:extLst>
              <a:ext uri="{FF2B5EF4-FFF2-40B4-BE49-F238E27FC236}">
                <a16:creationId xmlns:a16="http://schemas.microsoft.com/office/drawing/2014/main" id="{801E731B-484B-461E-BEA8-B3136A0E6EE0}"/>
              </a:ext>
            </a:extLst>
          </p:cNvPr>
          <p:cNvGrpSpPr/>
          <p:nvPr/>
        </p:nvGrpSpPr>
        <p:grpSpPr>
          <a:xfrm>
            <a:off x="3680112" y="3606301"/>
            <a:ext cx="1888924" cy="846999"/>
            <a:chOff x="6312731" y="2145262"/>
            <a:chExt cx="1888924" cy="846999"/>
          </a:xfrm>
          <a:solidFill>
            <a:schemeClr val="accent1"/>
          </a:solidFill>
        </p:grpSpPr>
        <p:sp>
          <p:nvSpPr>
            <p:cNvPr id="19" name="מלבן 18">
              <a:extLst>
                <a:ext uri="{FF2B5EF4-FFF2-40B4-BE49-F238E27FC236}">
                  <a16:creationId xmlns:a16="http://schemas.microsoft.com/office/drawing/2014/main" id="{75E4CB4C-E7BC-4970-87D7-FAB4FF35D5A8}"/>
                </a:ext>
              </a:extLst>
            </p:cNvPr>
            <p:cNvSpPr/>
            <p:nvPr/>
          </p:nvSpPr>
          <p:spPr>
            <a:xfrm>
              <a:off x="6312731" y="2145262"/>
              <a:ext cx="1888924" cy="846999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תיבת טקסט 19">
              <a:extLst>
                <a:ext uri="{FF2B5EF4-FFF2-40B4-BE49-F238E27FC236}">
                  <a16:creationId xmlns:a16="http://schemas.microsoft.com/office/drawing/2014/main" id="{2AC2BB0A-680B-4977-938C-188F7E8A8493}"/>
                </a:ext>
              </a:extLst>
            </p:cNvPr>
            <p:cNvSpPr txBox="1"/>
            <p:nvPr/>
          </p:nvSpPr>
          <p:spPr>
            <a:xfrm>
              <a:off x="6312731" y="2145262"/>
              <a:ext cx="1888924" cy="84699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marL="0" lvl="0" indent="0" algn="ctr" defTabSz="6223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e-IL" sz="2000" kern="1200" dirty="0">
                  <a:solidFill>
                    <a:schemeClr val="bg1"/>
                  </a:solidFill>
                  <a:latin typeface="Assistant" panose="00000500000000000000" pitchFamily="2" charset="-79"/>
                  <a:cs typeface="Assistant" panose="00000500000000000000" pitchFamily="2" charset="-79"/>
                </a:rPr>
                <a:t>מדריך צוות 4</a:t>
              </a:r>
            </a:p>
            <a:p>
              <a:pPr marL="0" lvl="0" indent="0" algn="ctr" defTabSz="6223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e-IL" sz="2000" kern="1200" dirty="0">
                  <a:solidFill>
                    <a:schemeClr val="bg1"/>
                  </a:solidFill>
                  <a:latin typeface="Assistant" panose="00000500000000000000" pitchFamily="2" charset="-79"/>
                  <a:cs typeface="Assistant" panose="00000500000000000000" pitchFamily="2" charset="-79"/>
                </a:rPr>
                <a:t>אבי אלמוג</a:t>
              </a:r>
            </a:p>
          </p:txBody>
        </p:sp>
      </p:grpSp>
      <p:grpSp>
        <p:nvGrpSpPr>
          <p:cNvPr id="21" name="קבוצה 20">
            <a:extLst>
              <a:ext uri="{FF2B5EF4-FFF2-40B4-BE49-F238E27FC236}">
                <a16:creationId xmlns:a16="http://schemas.microsoft.com/office/drawing/2014/main" id="{19E47C67-A14E-475E-B49B-45AFB05114EF}"/>
              </a:ext>
            </a:extLst>
          </p:cNvPr>
          <p:cNvGrpSpPr/>
          <p:nvPr/>
        </p:nvGrpSpPr>
        <p:grpSpPr>
          <a:xfrm>
            <a:off x="7862162" y="3587976"/>
            <a:ext cx="1888924" cy="846999"/>
            <a:chOff x="6312731" y="2145262"/>
            <a:chExt cx="1888924" cy="846999"/>
          </a:xfrm>
          <a:solidFill>
            <a:schemeClr val="accent1"/>
          </a:solidFill>
        </p:grpSpPr>
        <p:sp>
          <p:nvSpPr>
            <p:cNvPr id="22" name="מלבן 21">
              <a:extLst>
                <a:ext uri="{FF2B5EF4-FFF2-40B4-BE49-F238E27FC236}">
                  <a16:creationId xmlns:a16="http://schemas.microsoft.com/office/drawing/2014/main" id="{893BCFB4-F62C-4290-86F1-0B0DE5A7279D}"/>
                </a:ext>
              </a:extLst>
            </p:cNvPr>
            <p:cNvSpPr/>
            <p:nvPr/>
          </p:nvSpPr>
          <p:spPr>
            <a:xfrm>
              <a:off x="6312731" y="2145262"/>
              <a:ext cx="1888924" cy="846999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תיבת טקסט 22">
              <a:extLst>
                <a:ext uri="{FF2B5EF4-FFF2-40B4-BE49-F238E27FC236}">
                  <a16:creationId xmlns:a16="http://schemas.microsoft.com/office/drawing/2014/main" id="{D4EB2EB0-3814-41B9-B60D-F67A4F97E449}"/>
                </a:ext>
              </a:extLst>
            </p:cNvPr>
            <p:cNvSpPr txBox="1"/>
            <p:nvPr/>
          </p:nvSpPr>
          <p:spPr>
            <a:xfrm>
              <a:off x="6312731" y="2145262"/>
              <a:ext cx="1888924" cy="84699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marL="0" lvl="0" indent="0" algn="ctr" defTabSz="6223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e-IL" sz="2000" kern="1200" dirty="0">
                  <a:solidFill>
                    <a:schemeClr val="bg1"/>
                  </a:solidFill>
                  <a:latin typeface="Assistant" panose="00000500000000000000" pitchFamily="2" charset="-79"/>
                  <a:cs typeface="Assistant" panose="00000500000000000000" pitchFamily="2" charset="-79"/>
                </a:rPr>
                <a:t>מדריך צוות 2</a:t>
              </a:r>
            </a:p>
            <a:p>
              <a:pPr marL="0" lvl="0" indent="0" algn="ctr" defTabSz="6223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e-IL" sz="2000" kern="1200" dirty="0">
                  <a:solidFill>
                    <a:schemeClr val="bg1"/>
                  </a:solidFill>
                  <a:latin typeface="Assistant" panose="00000500000000000000" pitchFamily="2" charset="-79"/>
                  <a:cs typeface="Assistant" panose="00000500000000000000" pitchFamily="2" charset="-79"/>
                </a:rPr>
                <a:t>אמיר מימון</a:t>
              </a:r>
            </a:p>
          </p:txBody>
        </p:sp>
      </p:grpSp>
      <p:grpSp>
        <p:nvGrpSpPr>
          <p:cNvPr id="24" name="קבוצה 23">
            <a:extLst>
              <a:ext uri="{FF2B5EF4-FFF2-40B4-BE49-F238E27FC236}">
                <a16:creationId xmlns:a16="http://schemas.microsoft.com/office/drawing/2014/main" id="{1D839699-2581-4BC6-8CC1-F724B7834394}"/>
              </a:ext>
            </a:extLst>
          </p:cNvPr>
          <p:cNvGrpSpPr/>
          <p:nvPr/>
        </p:nvGrpSpPr>
        <p:grpSpPr>
          <a:xfrm>
            <a:off x="9953187" y="3587976"/>
            <a:ext cx="1888924" cy="846999"/>
            <a:chOff x="6312731" y="2145262"/>
            <a:chExt cx="1888924" cy="846999"/>
          </a:xfrm>
        </p:grpSpPr>
        <p:sp>
          <p:nvSpPr>
            <p:cNvPr id="25" name="מלבן 24">
              <a:extLst>
                <a:ext uri="{FF2B5EF4-FFF2-40B4-BE49-F238E27FC236}">
                  <a16:creationId xmlns:a16="http://schemas.microsoft.com/office/drawing/2014/main" id="{657B8C5D-F48B-4038-AB0E-A0EF3A9DF0BE}"/>
                </a:ext>
              </a:extLst>
            </p:cNvPr>
            <p:cNvSpPr/>
            <p:nvPr/>
          </p:nvSpPr>
          <p:spPr>
            <a:xfrm>
              <a:off x="6312731" y="2145262"/>
              <a:ext cx="1888924" cy="846999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תיבת טקסט 25">
              <a:extLst>
                <a:ext uri="{FF2B5EF4-FFF2-40B4-BE49-F238E27FC236}">
                  <a16:creationId xmlns:a16="http://schemas.microsoft.com/office/drawing/2014/main" id="{07AB3BB6-C433-4B59-BB27-97742A80F1E1}"/>
                </a:ext>
              </a:extLst>
            </p:cNvPr>
            <p:cNvSpPr txBox="1"/>
            <p:nvPr/>
          </p:nvSpPr>
          <p:spPr>
            <a:xfrm>
              <a:off x="6312731" y="2145262"/>
              <a:ext cx="1888924" cy="846999"/>
            </a:xfrm>
            <a:prstGeom prst="rect">
              <a:avLst/>
            </a:prstGeom>
            <a:solidFill>
              <a:schemeClr val="accent1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marL="0" lvl="0" indent="0" algn="ctr" defTabSz="6223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e-IL" sz="2000" kern="1200" dirty="0">
                  <a:solidFill>
                    <a:schemeClr val="bg1"/>
                  </a:solidFill>
                  <a:latin typeface="Assistant" panose="00000500000000000000" pitchFamily="2" charset="-79"/>
                  <a:cs typeface="Assistant" panose="00000500000000000000" pitchFamily="2" charset="-79"/>
                </a:rPr>
                <a:t>מדריכה צוות 1</a:t>
              </a:r>
            </a:p>
            <a:p>
              <a:pPr marL="0" lvl="0" indent="0" algn="ctr" defTabSz="6223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e-IL" sz="2000" kern="1200" dirty="0">
                  <a:solidFill>
                    <a:schemeClr val="bg1"/>
                  </a:solidFill>
                  <a:latin typeface="Assistant" panose="00000500000000000000" pitchFamily="2" charset="-79"/>
                  <a:cs typeface="Assistant" panose="00000500000000000000" pitchFamily="2" charset="-79"/>
                </a:rPr>
                <a:t>אלונה פישר קם</a:t>
              </a:r>
            </a:p>
          </p:txBody>
        </p:sp>
      </p:grpSp>
      <p:grpSp>
        <p:nvGrpSpPr>
          <p:cNvPr id="37" name="קבוצה 36">
            <a:extLst>
              <a:ext uri="{FF2B5EF4-FFF2-40B4-BE49-F238E27FC236}">
                <a16:creationId xmlns:a16="http://schemas.microsoft.com/office/drawing/2014/main" id="{49E163FA-F268-4ACE-9D0A-783F0DE3416F}"/>
              </a:ext>
            </a:extLst>
          </p:cNvPr>
          <p:cNvGrpSpPr/>
          <p:nvPr/>
        </p:nvGrpSpPr>
        <p:grpSpPr>
          <a:xfrm>
            <a:off x="1608137" y="3606301"/>
            <a:ext cx="1888924" cy="846999"/>
            <a:chOff x="6312731" y="2145262"/>
            <a:chExt cx="1888924" cy="846999"/>
          </a:xfrm>
          <a:solidFill>
            <a:schemeClr val="accent1"/>
          </a:solidFill>
        </p:grpSpPr>
        <p:sp>
          <p:nvSpPr>
            <p:cNvPr id="38" name="מלבן 37">
              <a:extLst>
                <a:ext uri="{FF2B5EF4-FFF2-40B4-BE49-F238E27FC236}">
                  <a16:creationId xmlns:a16="http://schemas.microsoft.com/office/drawing/2014/main" id="{E0E7D62C-1CEB-4F0F-9A81-A4DA8D710488}"/>
                </a:ext>
              </a:extLst>
            </p:cNvPr>
            <p:cNvSpPr/>
            <p:nvPr/>
          </p:nvSpPr>
          <p:spPr>
            <a:xfrm>
              <a:off x="6312731" y="2145262"/>
              <a:ext cx="1888924" cy="846999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9" name="תיבת טקסט 38">
              <a:extLst>
                <a:ext uri="{FF2B5EF4-FFF2-40B4-BE49-F238E27FC236}">
                  <a16:creationId xmlns:a16="http://schemas.microsoft.com/office/drawing/2014/main" id="{78141CFB-B56D-4A29-AFF0-780133ECF65C}"/>
                </a:ext>
              </a:extLst>
            </p:cNvPr>
            <p:cNvSpPr txBox="1"/>
            <p:nvPr/>
          </p:nvSpPr>
          <p:spPr>
            <a:xfrm>
              <a:off x="6312731" y="2145262"/>
              <a:ext cx="1888924" cy="84699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marL="0" lvl="0" indent="0" algn="ctr" defTabSz="6223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e-IL" sz="2000" kern="1200" dirty="0">
                  <a:solidFill>
                    <a:schemeClr val="bg1"/>
                  </a:solidFill>
                  <a:latin typeface="Assistant" panose="00000500000000000000" pitchFamily="2" charset="-79"/>
                  <a:cs typeface="Assistant" panose="00000500000000000000" pitchFamily="2" charset="-79"/>
                </a:rPr>
                <a:t>מדריכה</a:t>
              </a:r>
            </a:p>
            <a:p>
              <a:pPr marL="0" lvl="0" indent="0" algn="ctr" defTabSz="6223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e-IL" sz="2000" kern="1200" dirty="0">
                  <a:solidFill>
                    <a:schemeClr val="bg1"/>
                  </a:solidFill>
                  <a:latin typeface="Assistant" panose="00000500000000000000" pitchFamily="2" charset="-79"/>
                  <a:cs typeface="Assistant" panose="00000500000000000000" pitchFamily="2" charset="-79"/>
                </a:rPr>
                <a:t>בשורה רגב</a:t>
              </a:r>
            </a:p>
          </p:txBody>
        </p:sp>
      </p:grpSp>
      <p:cxnSp>
        <p:nvCxnSpPr>
          <p:cNvPr id="42" name="מחבר ישר 41">
            <a:extLst>
              <a:ext uri="{FF2B5EF4-FFF2-40B4-BE49-F238E27FC236}">
                <a16:creationId xmlns:a16="http://schemas.microsoft.com/office/drawing/2014/main" id="{627094E0-FD50-4DEF-9D8E-B3B755F53B55}"/>
              </a:ext>
            </a:extLst>
          </p:cNvPr>
          <p:cNvCxnSpPr>
            <a:cxnSpLocks/>
          </p:cNvCxnSpPr>
          <p:nvPr/>
        </p:nvCxnSpPr>
        <p:spPr>
          <a:xfrm>
            <a:off x="6677499" y="1912302"/>
            <a:ext cx="1" cy="1374275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מחבר ישר 44">
            <a:extLst>
              <a:ext uri="{FF2B5EF4-FFF2-40B4-BE49-F238E27FC236}">
                <a16:creationId xmlns:a16="http://schemas.microsoft.com/office/drawing/2014/main" id="{9C959B6C-B62A-4226-A7FE-517FAAF4526C}"/>
              </a:ext>
            </a:extLst>
          </p:cNvPr>
          <p:cNvCxnSpPr>
            <a:cxnSpLocks/>
          </p:cNvCxnSpPr>
          <p:nvPr/>
        </p:nvCxnSpPr>
        <p:spPr>
          <a:xfrm flipH="1" flipV="1">
            <a:off x="2924175" y="3251699"/>
            <a:ext cx="8029575" cy="24901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מחבר ישר 51">
            <a:extLst>
              <a:ext uri="{FF2B5EF4-FFF2-40B4-BE49-F238E27FC236}">
                <a16:creationId xmlns:a16="http://schemas.microsoft.com/office/drawing/2014/main" id="{3FEF7E88-86F4-40BF-B819-2FBA6D76D8AE}"/>
              </a:ext>
            </a:extLst>
          </p:cNvPr>
          <p:cNvCxnSpPr>
            <a:cxnSpLocks/>
          </p:cNvCxnSpPr>
          <p:nvPr/>
        </p:nvCxnSpPr>
        <p:spPr>
          <a:xfrm>
            <a:off x="1209675" y="2911158"/>
            <a:ext cx="0" cy="2045658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מחבר ישר 53">
            <a:extLst>
              <a:ext uri="{FF2B5EF4-FFF2-40B4-BE49-F238E27FC236}">
                <a16:creationId xmlns:a16="http://schemas.microsoft.com/office/drawing/2014/main" id="{4EE2104D-3947-4436-B819-7F1EB9ACF345}"/>
              </a:ext>
            </a:extLst>
          </p:cNvPr>
          <p:cNvCxnSpPr>
            <a:cxnSpLocks/>
          </p:cNvCxnSpPr>
          <p:nvPr/>
        </p:nvCxnSpPr>
        <p:spPr>
          <a:xfrm flipH="1">
            <a:off x="1209675" y="4956816"/>
            <a:ext cx="9429750" cy="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מחבר ישר 54">
            <a:extLst>
              <a:ext uri="{FF2B5EF4-FFF2-40B4-BE49-F238E27FC236}">
                <a16:creationId xmlns:a16="http://schemas.microsoft.com/office/drawing/2014/main" id="{E335B6F4-B72C-4C29-A4AD-2D2BABFADB9D}"/>
              </a:ext>
            </a:extLst>
          </p:cNvPr>
          <p:cNvCxnSpPr>
            <a:cxnSpLocks/>
          </p:cNvCxnSpPr>
          <p:nvPr/>
        </p:nvCxnSpPr>
        <p:spPr>
          <a:xfrm flipH="1">
            <a:off x="2667000" y="2505075"/>
            <a:ext cx="2724151" cy="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מחבר ישר 60">
            <a:extLst>
              <a:ext uri="{FF2B5EF4-FFF2-40B4-BE49-F238E27FC236}">
                <a16:creationId xmlns:a16="http://schemas.microsoft.com/office/drawing/2014/main" id="{D88EBFB7-CC1E-4EA6-8FFA-BE8813B110D3}"/>
              </a:ext>
            </a:extLst>
          </p:cNvPr>
          <p:cNvCxnSpPr>
            <a:cxnSpLocks/>
          </p:cNvCxnSpPr>
          <p:nvPr/>
        </p:nvCxnSpPr>
        <p:spPr>
          <a:xfrm>
            <a:off x="4762500" y="3275534"/>
            <a:ext cx="0" cy="59277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מחבר ישר 61">
            <a:extLst>
              <a:ext uri="{FF2B5EF4-FFF2-40B4-BE49-F238E27FC236}">
                <a16:creationId xmlns:a16="http://schemas.microsoft.com/office/drawing/2014/main" id="{AB9FC93A-A750-4C7E-A332-B1F1D1E8F826}"/>
              </a:ext>
            </a:extLst>
          </p:cNvPr>
          <p:cNvCxnSpPr>
            <a:cxnSpLocks/>
          </p:cNvCxnSpPr>
          <p:nvPr/>
        </p:nvCxnSpPr>
        <p:spPr>
          <a:xfrm>
            <a:off x="6938962" y="3275534"/>
            <a:ext cx="0" cy="59277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מחבר ישר 71">
            <a:extLst>
              <a:ext uri="{FF2B5EF4-FFF2-40B4-BE49-F238E27FC236}">
                <a16:creationId xmlns:a16="http://schemas.microsoft.com/office/drawing/2014/main" id="{CFDA8068-CEFA-48F2-A2DA-58077A495928}"/>
              </a:ext>
            </a:extLst>
          </p:cNvPr>
          <p:cNvCxnSpPr>
            <a:cxnSpLocks/>
          </p:cNvCxnSpPr>
          <p:nvPr/>
        </p:nvCxnSpPr>
        <p:spPr>
          <a:xfrm>
            <a:off x="10953750" y="3286577"/>
            <a:ext cx="0" cy="35460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תיבת טקסט 73">
            <a:extLst>
              <a:ext uri="{FF2B5EF4-FFF2-40B4-BE49-F238E27FC236}">
                <a16:creationId xmlns:a16="http://schemas.microsoft.com/office/drawing/2014/main" id="{386143E0-30EF-4B05-9C32-D0DEFF326A1E}"/>
              </a:ext>
            </a:extLst>
          </p:cNvPr>
          <p:cNvSpPr txBox="1"/>
          <p:nvPr/>
        </p:nvSpPr>
        <p:spPr>
          <a:xfrm>
            <a:off x="9751086" y="5340687"/>
            <a:ext cx="1888924" cy="1015663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>
            <a:spAutoFit/>
          </a:bodyPr>
          <a:lstStyle/>
          <a:p>
            <a:pPr lvl="0" algn="ctr" rtl="1"/>
            <a:r>
              <a:rPr lang="he-IL" sz="2000" dirty="0">
                <a:solidFill>
                  <a:schemeClr val="bg1"/>
                </a:solidFill>
                <a:latin typeface="Assistant" panose="00000500000000000000" pitchFamily="2" charset="-79"/>
                <a:cs typeface="Assistant" panose="00000500000000000000" pitchFamily="2" charset="-79"/>
              </a:rPr>
              <a:t>רמ"ד ארגון ולוגיסטיקה</a:t>
            </a:r>
          </a:p>
          <a:p>
            <a:pPr lvl="0" algn="ctr" rtl="1"/>
            <a:r>
              <a:rPr lang="he-IL" sz="2000" dirty="0">
                <a:solidFill>
                  <a:schemeClr val="bg1"/>
                </a:solidFill>
                <a:latin typeface="Assistant" panose="00000500000000000000" pitchFamily="2" charset="-79"/>
                <a:cs typeface="Assistant" panose="00000500000000000000" pitchFamily="2" charset="-79"/>
              </a:rPr>
              <a:t>רנ"ג אבי </a:t>
            </a:r>
            <a:r>
              <a:rPr lang="he-IL" sz="2000" dirty="0" err="1">
                <a:solidFill>
                  <a:schemeClr val="bg1"/>
                </a:solidFill>
                <a:latin typeface="Assistant" panose="00000500000000000000" pitchFamily="2" charset="-79"/>
                <a:cs typeface="Assistant" panose="00000500000000000000" pitchFamily="2" charset="-79"/>
              </a:rPr>
              <a:t>פרטוק</a:t>
            </a:r>
            <a:endParaRPr lang="he-IL" sz="2000" dirty="0">
              <a:solidFill>
                <a:schemeClr val="bg1"/>
              </a:solidFill>
              <a:latin typeface="Assistant" panose="00000500000000000000" pitchFamily="2" charset="-79"/>
              <a:cs typeface="Assistant" panose="00000500000000000000" pitchFamily="2" charset="-79"/>
            </a:endParaRPr>
          </a:p>
        </p:txBody>
      </p:sp>
      <p:sp>
        <p:nvSpPr>
          <p:cNvPr id="77" name="תיבת טקסט 76">
            <a:extLst>
              <a:ext uri="{FF2B5EF4-FFF2-40B4-BE49-F238E27FC236}">
                <a16:creationId xmlns:a16="http://schemas.microsoft.com/office/drawing/2014/main" id="{4E17C4E9-1CE6-4AFA-9249-D2E47E85F2DF}"/>
              </a:ext>
            </a:extLst>
          </p:cNvPr>
          <p:cNvSpPr txBox="1"/>
          <p:nvPr/>
        </p:nvSpPr>
        <p:spPr>
          <a:xfrm>
            <a:off x="7660061" y="5346218"/>
            <a:ext cx="1888924" cy="70788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>
            <a:spAutoFit/>
          </a:bodyPr>
          <a:lstStyle/>
          <a:p>
            <a:pPr lvl="0" algn="ctr" rtl="1"/>
            <a:r>
              <a:rPr lang="he-IL" sz="2000" dirty="0">
                <a:solidFill>
                  <a:schemeClr val="bg1"/>
                </a:solidFill>
                <a:latin typeface="Assistant" panose="00000500000000000000" pitchFamily="2" charset="-79"/>
                <a:cs typeface="Assistant" panose="00000500000000000000" pitchFamily="2" charset="-79"/>
              </a:rPr>
              <a:t>קצין ניהול</a:t>
            </a:r>
          </a:p>
          <a:p>
            <a:pPr lvl="0" algn="ctr" rtl="1"/>
            <a:r>
              <a:rPr lang="he-IL" sz="2000" dirty="0">
                <a:solidFill>
                  <a:schemeClr val="bg1"/>
                </a:solidFill>
                <a:latin typeface="Assistant" panose="00000500000000000000" pitchFamily="2" charset="-79"/>
                <a:cs typeface="Assistant" panose="00000500000000000000" pitchFamily="2" charset="-79"/>
              </a:rPr>
              <a:t>רס"ב אבי </a:t>
            </a:r>
            <a:r>
              <a:rPr lang="he-IL" sz="2000" dirty="0" err="1">
                <a:solidFill>
                  <a:schemeClr val="bg1"/>
                </a:solidFill>
                <a:latin typeface="Assistant" panose="00000500000000000000" pitchFamily="2" charset="-79"/>
                <a:cs typeface="Assistant" panose="00000500000000000000" pitchFamily="2" charset="-79"/>
              </a:rPr>
              <a:t>זוכבאיה</a:t>
            </a:r>
            <a:endParaRPr lang="en-US" sz="2000" dirty="0">
              <a:solidFill>
                <a:schemeClr val="bg1"/>
              </a:solidFill>
              <a:latin typeface="Assistant" panose="00000500000000000000" pitchFamily="2" charset="-79"/>
              <a:cs typeface="Assistant" panose="00000500000000000000" pitchFamily="2" charset="-79"/>
            </a:endParaRPr>
          </a:p>
        </p:txBody>
      </p:sp>
      <p:sp>
        <p:nvSpPr>
          <p:cNvPr id="78" name="תיבת טקסט 77">
            <a:extLst>
              <a:ext uri="{FF2B5EF4-FFF2-40B4-BE49-F238E27FC236}">
                <a16:creationId xmlns:a16="http://schemas.microsoft.com/office/drawing/2014/main" id="{0F8800F8-A14B-4FF4-9611-6774990F7A6D}"/>
              </a:ext>
            </a:extLst>
          </p:cNvPr>
          <p:cNvSpPr txBox="1"/>
          <p:nvPr/>
        </p:nvSpPr>
        <p:spPr>
          <a:xfrm>
            <a:off x="5484913" y="5319228"/>
            <a:ext cx="1888924" cy="70788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>
            <a:spAutoFit/>
          </a:bodyPr>
          <a:lstStyle/>
          <a:p>
            <a:pPr lvl="0" algn="ctr" rtl="1"/>
            <a:r>
              <a:rPr lang="he-IL" sz="2000" dirty="0">
                <a:solidFill>
                  <a:schemeClr val="bg1"/>
                </a:solidFill>
                <a:latin typeface="Assistant" panose="00000500000000000000" pitchFamily="2" charset="-79"/>
                <a:cs typeface="Assistant" panose="00000500000000000000" pitchFamily="2" charset="-79"/>
              </a:rPr>
              <a:t>רמ"ד </a:t>
            </a:r>
            <a:r>
              <a:rPr lang="he-IL" sz="2000" dirty="0" err="1">
                <a:solidFill>
                  <a:schemeClr val="bg1"/>
                </a:solidFill>
                <a:latin typeface="Assistant" panose="00000500000000000000" pitchFamily="2" charset="-79"/>
                <a:cs typeface="Assistant" panose="00000500000000000000" pitchFamily="2" charset="-79"/>
              </a:rPr>
              <a:t>קש"ח</a:t>
            </a:r>
            <a:endParaRPr lang="he-IL" sz="2000" dirty="0">
              <a:solidFill>
                <a:schemeClr val="bg1"/>
              </a:solidFill>
              <a:latin typeface="Assistant" panose="00000500000000000000" pitchFamily="2" charset="-79"/>
              <a:cs typeface="Assistant" panose="00000500000000000000" pitchFamily="2" charset="-79"/>
            </a:endParaRPr>
          </a:p>
          <a:p>
            <a:pPr lvl="0" algn="ctr" rtl="1"/>
            <a:r>
              <a:rPr lang="he-IL" sz="2000" dirty="0">
                <a:solidFill>
                  <a:schemeClr val="bg1"/>
                </a:solidFill>
                <a:latin typeface="Assistant" panose="00000500000000000000" pitchFamily="2" charset="-79"/>
                <a:cs typeface="Assistant" panose="00000500000000000000" pitchFamily="2" charset="-79"/>
              </a:rPr>
              <a:t>רס"ן אליסה </a:t>
            </a:r>
            <a:r>
              <a:rPr lang="he-IL" sz="2000" dirty="0" err="1">
                <a:solidFill>
                  <a:schemeClr val="bg1"/>
                </a:solidFill>
                <a:latin typeface="Assistant" panose="00000500000000000000" pitchFamily="2" charset="-79"/>
                <a:cs typeface="Assistant" panose="00000500000000000000" pitchFamily="2" charset="-79"/>
              </a:rPr>
              <a:t>פניץ</a:t>
            </a:r>
            <a:r>
              <a:rPr lang="he-IL" sz="2000" dirty="0">
                <a:solidFill>
                  <a:schemeClr val="bg1"/>
                </a:solidFill>
                <a:latin typeface="Assistant" panose="00000500000000000000" pitchFamily="2" charset="-79"/>
                <a:cs typeface="Assistant" panose="00000500000000000000" pitchFamily="2" charset="-79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Assistant" panose="00000500000000000000" pitchFamily="2" charset="-79"/>
                <a:cs typeface="Assistant" panose="00000500000000000000" pitchFamily="2" charset="-79"/>
              </a:rPr>
              <a:t> </a:t>
            </a:r>
            <a:endParaRPr lang="he-IL" sz="2000" dirty="0">
              <a:solidFill>
                <a:schemeClr val="bg1"/>
              </a:solidFill>
              <a:latin typeface="Assistant" panose="00000500000000000000" pitchFamily="2" charset="-79"/>
              <a:cs typeface="Assistant" panose="00000500000000000000" pitchFamily="2" charset="-79"/>
            </a:endParaRPr>
          </a:p>
        </p:txBody>
      </p:sp>
      <p:cxnSp>
        <p:nvCxnSpPr>
          <p:cNvPr id="79" name="מחבר ישר 78">
            <a:extLst>
              <a:ext uri="{FF2B5EF4-FFF2-40B4-BE49-F238E27FC236}">
                <a16:creationId xmlns:a16="http://schemas.microsoft.com/office/drawing/2014/main" id="{E10B3676-7B6D-40BE-82D3-9D454699647A}"/>
              </a:ext>
            </a:extLst>
          </p:cNvPr>
          <p:cNvCxnSpPr>
            <a:cxnSpLocks/>
          </p:cNvCxnSpPr>
          <p:nvPr/>
        </p:nvCxnSpPr>
        <p:spPr>
          <a:xfrm>
            <a:off x="10639425" y="4971707"/>
            <a:ext cx="0" cy="36898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מחבר ישר 81">
            <a:extLst>
              <a:ext uri="{FF2B5EF4-FFF2-40B4-BE49-F238E27FC236}">
                <a16:creationId xmlns:a16="http://schemas.microsoft.com/office/drawing/2014/main" id="{BEDD427B-5D16-4486-AD89-3E57F4A59B5E}"/>
              </a:ext>
            </a:extLst>
          </p:cNvPr>
          <p:cNvCxnSpPr>
            <a:cxnSpLocks/>
          </p:cNvCxnSpPr>
          <p:nvPr/>
        </p:nvCxnSpPr>
        <p:spPr>
          <a:xfrm>
            <a:off x="8553450" y="4992574"/>
            <a:ext cx="0" cy="36898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מחבר ישר 82">
            <a:extLst>
              <a:ext uri="{FF2B5EF4-FFF2-40B4-BE49-F238E27FC236}">
                <a16:creationId xmlns:a16="http://schemas.microsoft.com/office/drawing/2014/main" id="{D8B18800-2D5E-4055-BE79-D98058300454}"/>
              </a:ext>
            </a:extLst>
          </p:cNvPr>
          <p:cNvCxnSpPr>
            <a:cxnSpLocks/>
          </p:cNvCxnSpPr>
          <p:nvPr/>
        </p:nvCxnSpPr>
        <p:spPr>
          <a:xfrm>
            <a:off x="6429375" y="4962088"/>
            <a:ext cx="0" cy="36898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מחבר ישר 83">
            <a:extLst>
              <a:ext uri="{FF2B5EF4-FFF2-40B4-BE49-F238E27FC236}">
                <a16:creationId xmlns:a16="http://schemas.microsoft.com/office/drawing/2014/main" id="{EDF6910B-AE8E-40E6-B999-9DDC2EE7E2A5}"/>
              </a:ext>
            </a:extLst>
          </p:cNvPr>
          <p:cNvCxnSpPr>
            <a:cxnSpLocks/>
          </p:cNvCxnSpPr>
          <p:nvPr/>
        </p:nvCxnSpPr>
        <p:spPr>
          <a:xfrm>
            <a:off x="6429375" y="6054104"/>
            <a:ext cx="0" cy="36898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תיבת טקסט 85">
            <a:extLst>
              <a:ext uri="{FF2B5EF4-FFF2-40B4-BE49-F238E27FC236}">
                <a16:creationId xmlns:a16="http://schemas.microsoft.com/office/drawing/2014/main" id="{4412B1E3-5BD7-48D9-8F43-CAFB592A4AE7}"/>
              </a:ext>
            </a:extLst>
          </p:cNvPr>
          <p:cNvSpPr txBox="1"/>
          <p:nvPr/>
        </p:nvSpPr>
        <p:spPr>
          <a:xfrm>
            <a:off x="511145" y="5319228"/>
            <a:ext cx="1979505" cy="70788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>
            <a:spAutoFit/>
          </a:bodyPr>
          <a:lstStyle/>
          <a:p>
            <a:pPr lvl="0" algn="ctr" rtl="1"/>
            <a:r>
              <a:rPr lang="he-IL" sz="2000" dirty="0">
                <a:solidFill>
                  <a:schemeClr val="bg1"/>
                </a:solidFill>
                <a:latin typeface="Assistant" panose="00000500000000000000" pitchFamily="2" charset="-79"/>
                <a:cs typeface="Assistant" panose="00000500000000000000" pitchFamily="2" charset="-79"/>
              </a:rPr>
              <a:t>רמ"ד מרכז למידה</a:t>
            </a:r>
          </a:p>
          <a:p>
            <a:pPr lvl="0" algn="ctr" rtl="1"/>
            <a:r>
              <a:rPr lang="he-IL" sz="2000" dirty="0">
                <a:solidFill>
                  <a:schemeClr val="bg1"/>
                </a:solidFill>
                <a:latin typeface="Assistant" panose="00000500000000000000" pitchFamily="2" charset="-79"/>
                <a:cs typeface="Assistant" panose="00000500000000000000" pitchFamily="2" charset="-79"/>
              </a:rPr>
              <a:t>ענת חן</a:t>
            </a:r>
          </a:p>
        </p:txBody>
      </p:sp>
      <p:cxnSp>
        <p:nvCxnSpPr>
          <p:cNvPr id="90" name="מחבר ישר 89">
            <a:extLst>
              <a:ext uri="{FF2B5EF4-FFF2-40B4-BE49-F238E27FC236}">
                <a16:creationId xmlns:a16="http://schemas.microsoft.com/office/drawing/2014/main" id="{08CF5FEF-7480-46B1-89C6-35582E4912CA}"/>
              </a:ext>
            </a:extLst>
          </p:cNvPr>
          <p:cNvCxnSpPr>
            <a:cxnSpLocks/>
          </p:cNvCxnSpPr>
          <p:nvPr/>
        </p:nvCxnSpPr>
        <p:spPr>
          <a:xfrm flipH="1" flipV="1">
            <a:off x="4981303" y="6423084"/>
            <a:ext cx="1448074" cy="2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תיבת טקסט 91">
            <a:extLst>
              <a:ext uri="{FF2B5EF4-FFF2-40B4-BE49-F238E27FC236}">
                <a16:creationId xmlns:a16="http://schemas.microsoft.com/office/drawing/2014/main" id="{B667A701-0937-4DE4-8BBD-437D2A11C6B4}"/>
              </a:ext>
            </a:extLst>
          </p:cNvPr>
          <p:cNvSpPr txBox="1"/>
          <p:nvPr/>
        </p:nvSpPr>
        <p:spPr>
          <a:xfrm>
            <a:off x="3192132" y="5991678"/>
            <a:ext cx="1888924" cy="70788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>
            <a:spAutoFit/>
          </a:bodyPr>
          <a:lstStyle/>
          <a:p>
            <a:pPr lvl="0" algn="ctr" rtl="1"/>
            <a:r>
              <a:rPr lang="he-IL" sz="2000" dirty="0">
                <a:solidFill>
                  <a:schemeClr val="bg1"/>
                </a:solidFill>
                <a:latin typeface="Assistant" panose="00000500000000000000" pitchFamily="2" charset="-79"/>
                <a:cs typeface="Assistant" panose="00000500000000000000" pitchFamily="2" charset="-79"/>
              </a:rPr>
              <a:t>ע. רמ"ד </a:t>
            </a:r>
            <a:r>
              <a:rPr lang="he-IL" sz="2000" dirty="0" err="1">
                <a:solidFill>
                  <a:schemeClr val="bg1"/>
                </a:solidFill>
                <a:latin typeface="Assistant" panose="00000500000000000000" pitchFamily="2" charset="-79"/>
                <a:cs typeface="Assistant" panose="00000500000000000000" pitchFamily="2" charset="-79"/>
              </a:rPr>
              <a:t>קש"ח</a:t>
            </a:r>
            <a:endParaRPr lang="he-IL" sz="2000" dirty="0">
              <a:solidFill>
                <a:schemeClr val="bg1"/>
              </a:solidFill>
              <a:latin typeface="Assistant" panose="00000500000000000000" pitchFamily="2" charset="-79"/>
              <a:cs typeface="Assistant" panose="00000500000000000000" pitchFamily="2" charset="-79"/>
            </a:endParaRPr>
          </a:p>
          <a:p>
            <a:pPr lvl="0" algn="ctr" rtl="1"/>
            <a:r>
              <a:rPr lang="he-IL" sz="2000" dirty="0">
                <a:solidFill>
                  <a:schemeClr val="bg1"/>
                </a:solidFill>
                <a:latin typeface="Assistant" panose="00000500000000000000" pitchFamily="2" charset="-79"/>
                <a:cs typeface="Assistant" panose="00000500000000000000" pitchFamily="2" charset="-79"/>
              </a:rPr>
              <a:t>סגן אהרון אבל </a:t>
            </a:r>
          </a:p>
        </p:txBody>
      </p:sp>
    </p:spTree>
    <p:extLst>
      <p:ext uri="{BB962C8B-B14F-4D97-AF65-F5344CB8AC3E}">
        <p14:creationId xmlns:p14="http://schemas.microsoft.com/office/powerpoint/2010/main" val="8820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827526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יחודיות</a:t>
            </a: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altLang="he-IL" b="1" kern="1200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המב"ל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7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658" y="5147738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1438" y="1902434"/>
            <a:ext cx="9745978" cy="2262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4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המוסד ותפקידו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4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הרכב המשתתפים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4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מה לומדים בו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4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שיטות הלימוד</a:t>
            </a:r>
          </a:p>
        </p:txBody>
      </p:sp>
    </p:spTree>
    <p:extLst>
      <p:ext uri="{BB962C8B-B14F-4D97-AF65-F5344CB8AC3E}">
        <p14:creationId xmlns:p14="http://schemas.microsoft.com/office/powerpoint/2010/main" val="362333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46375"/>
            <a:ext cx="9637776" cy="921869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עקרונות החלוקה לצוותים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8</a:t>
            </a:fld>
            <a:endParaRPr lang="he-IL"/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3B4C9289-F2FD-4AC8-B117-D66576374C80}"/>
              </a:ext>
            </a:extLst>
          </p:cNvPr>
          <p:cNvSpPr txBox="1">
            <a:spLocks noChangeArrowheads="1"/>
          </p:cNvSpPr>
          <p:nvPr/>
        </p:nvSpPr>
        <p:spPr>
          <a:xfrm>
            <a:off x="2039551" y="1909419"/>
            <a:ext cx="9133048" cy="415829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שני צוותים עם משתתפים בינ"ל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פיזור משתתפים מאותו ארגון בין הצוותים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הפרדה בין מדריך למשתתף מאותו ארגון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צוותים הטרוגניים: </a:t>
            </a:r>
          </a:p>
          <a:p>
            <a:pPr marL="914400" lvl="1" indent="-45720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אנשי צבא - אזרחים</a:t>
            </a:r>
          </a:p>
          <a:p>
            <a:pPr marL="914400" lvl="1" indent="-45720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תפקידים/תחום עיסוק</a:t>
            </a:r>
          </a:p>
          <a:p>
            <a:pPr marL="914400" lvl="1" indent="-45720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מגדר</a:t>
            </a:r>
            <a:endParaRPr lang="en-US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8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625" y="5147738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903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933281"/>
            <a:ext cx="9637776" cy="595149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sz="3600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חלוקת הצוותים</a:t>
            </a:r>
            <a:endParaRPr lang="en-US" altLang="he-IL" sz="36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9</a:t>
            </a:fld>
            <a:endParaRPr lang="he-IL"/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3B4C9289-F2FD-4AC8-B117-D66576374C80}"/>
              </a:ext>
            </a:extLst>
          </p:cNvPr>
          <p:cNvSpPr txBox="1">
            <a:spLocks noChangeArrowheads="1"/>
          </p:cNvSpPr>
          <p:nvPr/>
        </p:nvSpPr>
        <p:spPr>
          <a:xfrm>
            <a:off x="2039551" y="1909419"/>
            <a:ext cx="9133048" cy="415829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</a:pPr>
            <a:endParaRPr lang="en-US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1996956"/>
              </p:ext>
            </p:extLst>
          </p:nvPr>
        </p:nvGraphicFramePr>
        <p:xfrm>
          <a:off x="968023" y="1508749"/>
          <a:ext cx="10277857" cy="4389120"/>
        </p:xfrm>
        <a:graphic>
          <a:graphicData uri="http://schemas.openxmlformats.org/drawingml/2006/table">
            <a:tbl>
              <a:tblPr rtl="1" firstRow="1" bandRow="1">
                <a:tableStyleId>{00A15C55-8517-42AA-B614-E9B94910E393}</a:tableStyleId>
              </a:tblPr>
              <a:tblGrid>
                <a:gridCol w="2489635">
                  <a:extLst>
                    <a:ext uri="{9D8B030D-6E8A-4147-A177-3AD203B41FA5}">
                      <a16:colId xmlns:a16="http://schemas.microsoft.com/office/drawing/2014/main" val="1379950137"/>
                    </a:ext>
                  </a:extLst>
                </a:gridCol>
                <a:gridCol w="2596074">
                  <a:extLst>
                    <a:ext uri="{9D8B030D-6E8A-4147-A177-3AD203B41FA5}">
                      <a16:colId xmlns:a16="http://schemas.microsoft.com/office/drawing/2014/main" val="1296333704"/>
                    </a:ext>
                  </a:extLst>
                </a:gridCol>
                <a:gridCol w="2596074">
                  <a:extLst>
                    <a:ext uri="{9D8B030D-6E8A-4147-A177-3AD203B41FA5}">
                      <a16:colId xmlns:a16="http://schemas.microsoft.com/office/drawing/2014/main" val="1976429746"/>
                    </a:ext>
                  </a:extLst>
                </a:gridCol>
                <a:gridCol w="2596074">
                  <a:extLst>
                    <a:ext uri="{9D8B030D-6E8A-4147-A177-3AD203B41FA5}">
                      <a16:colId xmlns:a16="http://schemas.microsoft.com/office/drawing/2014/main" val="3535152530"/>
                    </a:ext>
                  </a:extLst>
                </a:gridCol>
              </a:tblGrid>
              <a:tr h="346525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צוות 1 – אלונה פישר קם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צוות 2 – אמיר מימון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צוות 3 – יהודה יוחננוף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צוות 4 – אבי אלמוג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5887461"/>
                  </a:ext>
                </a:extLst>
              </a:tr>
              <a:tr h="346525"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Rob </a:t>
                      </a:r>
                      <a:r>
                        <a:rPr lang="en-US" dirty="0" err="1"/>
                        <a:t>Sinram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Tim</a:t>
                      </a:r>
                      <a:r>
                        <a:rPr lang="en-US" baseline="0" dirty="0"/>
                        <a:t> Scott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חנן אדרי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ערן פייר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9682546"/>
                  </a:ext>
                </a:extLst>
              </a:tr>
              <a:tr h="346525"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Nicola </a:t>
                      </a:r>
                      <a:r>
                        <a:rPr lang="en-US" dirty="0" err="1"/>
                        <a:t>Mandolesi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Christian Bauer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ערן ראובני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יוסי </a:t>
                      </a:r>
                      <a:r>
                        <a:rPr lang="he-IL" dirty="0" err="1"/>
                        <a:t>כראדי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7104793"/>
                  </a:ext>
                </a:extLst>
              </a:tr>
              <a:tr h="346525"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Nikolaos </a:t>
                      </a:r>
                      <a:r>
                        <a:rPr lang="en-US" dirty="0" err="1"/>
                        <a:t>Skourellos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err="1"/>
                        <a:t>Mohit</a:t>
                      </a:r>
                      <a:r>
                        <a:rPr lang="en-US" dirty="0"/>
                        <a:t> Trivedi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אמיר אופק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שלומית</a:t>
                      </a:r>
                      <a:r>
                        <a:rPr lang="he-IL" baseline="0" dirty="0"/>
                        <a:t> סופה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1301718"/>
                  </a:ext>
                </a:extLst>
              </a:tr>
              <a:tr h="346525"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ירון </a:t>
                      </a:r>
                      <a:r>
                        <a:rPr lang="he-IL" dirty="0" err="1"/>
                        <a:t>יונגמן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אולגה </a:t>
                      </a:r>
                      <a:r>
                        <a:rPr lang="he-IL" dirty="0" err="1"/>
                        <a:t>פוליאקוב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עדנה אליה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אידית</a:t>
                      </a:r>
                      <a:r>
                        <a:rPr lang="he-IL" baseline="0" dirty="0"/>
                        <a:t> </a:t>
                      </a:r>
                      <a:r>
                        <a:rPr lang="he-IL" baseline="0" dirty="0" err="1"/>
                        <a:t>אלמליח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725273"/>
                  </a:ext>
                </a:extLst>
              </a:tr>
              <a:tr h="346525"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ליאת פרל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אלון מצליח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עמרי דור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אסף ורדי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3582742"/>
                  </a:ext>
                </a:extLst>
              </a:tr>
              <a:tr h="346525"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שרגא </a:t>
                      </a:r>
                      <a:r>
                        <a:rPr lang="he-IL" dirty="0" err="1"/>
                        <a:t>גליסקמן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גיא דוידסון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דוד שפירא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אליעד מאור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0975716"/>
                  </a:ext>
                </a:extLst>
              </a:tr>
              <a:tr h="346525"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שי סימן טוב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איתמר בן חיים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יאיר הכהן </a:t>
                      </a:r>
                      <a:r>
                        <a:rPr lang="he-IL" dirty="0" err="1"/>
                        <a:t>עראקי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יניב </a:t>
                      </a:r>
                      <a:r>
                        <a:rPr lang="he-IL" dirty="0" err="1"/>
                        <a:t>אביטן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437920"/>
                  </a:ext>
                </a:extLst>
              </a:tr>
              <a:tr h="346525"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גלעד עמית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גיא יצחקי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אהוד בוכריס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רועי לוי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0773026"/>
                  </a:ext>
                </a:extLst>
              </a:tr>
              <a:tr h="346525"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טל </a:t>
                      </a:r>
                      <a:r>
                        <a:rPr lang="he-IL" dirty="0" err="1"/>
                        <a:t>פוליטיס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יואב </a:t>
                      </a:r>
                      <a:r>
                        <a:rPr lang="he-IL" dirty="0" err="1"/>
                        <a:t>טורחנסקי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עודד צמח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אורי ארנון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9347770"/>
                  </a:ext>
                </a:extLst>
              </a:tr>
              <a:tr h="346525"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דורון </a:t>
                      </a:r>
                      <a:r>
                        <a:rPr lang="he-IL" dirty="0" err="1"/>
                        <a:t>סלובטיצקי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איתן מנשה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יוני רוט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רונן כהן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8874853"/>
                  </a:ext>
                </a:extLst>
              </a:tr>
              <a:tr h="346525"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גיל ברקת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דורון אברהמי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ערן פלד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יוסי יהושוע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16299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246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11562</TotalTime>
  <Words>875</Words>
  <Application>Microsoft Office PowerPoint</Application>
  <PresentationFormat>Widescreen</PresentationFormat>
  <Paragraphs>290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9" baseType="lpstr">
      <vt:lpstr>맑은 고딕</vt:lpstr>
      <vt:lpstr>Arial</vt:lpstr>
      <vt:lpstr>Assistant</vt:lpstr>
      <vt:lpstr>Calibri</vt:lpstr>
      <vt:lpstr>Calibri Light</vt:lpstr>
      <vt:lpstr>David</vt:lpstr>
      <vt:lpstr>Levenim MT</vt:lpstr>
      <vt:lpstr>Segoe UI</vt:lpstr>
      <vt:lpstr>Tahoma</vt:lpstr>
      <vt:lpstr>Times New Roman</vt:lpstr>
      <vt:lpstr>Wingdings</vt:lpstr>
      <vt:lpstr>Wingdings 2</vt:lpstr>
      <vt:lpstr>ערכת נושא Office</vt:lpstr>
      <vt:lpstr>המכללה לביטחון לאומי</vt:lpstr>
      <vt:lpstr>כמה מילים עלי</vt:lpstr>
      <vt:lpstr>מבנה המכללות הצבאיות</vt:lpstr>
      <vt:lpstr>מה עוד יש בחצר המכללות?</vt:lpstr>
      <vt:lpstr>מבנה המב"ל</vt:lpstr>
      <vt:lpstr>PowerPoint Presentation</vt:lpstr>
      <vt:lpstr>יחודיות המב"ל</vt:lpstr>
      <vt:lpstr>עקרונות החלוקה לצוותים</vt:lpstr>
      <vt:lpstr>חלוקת הצוותים</vt:lpstr>
      <vt:lpstr>תחומי הלימוד במב"ל</vt:lpstr>
      <vt:lpstr>העונה הבינלאומית (1/4)</vt:lpstr>
      <vt:lpstr>סמינר וסיור לימודי באירופה 1-5 בנובמבר 2020</vt:lpstr>
      <vt:lpstr>העונה הישראלית (2/4)</vt:lpstr>
      <vt:lpstr>העונה הישראלית (2/4)</vt:lpstr>
      <vt:lpstr>עונת ההתמחות (3/4)</vt:lpstr>
      <vt:lpstr>העונה האינטגרטיבית (4/4)</vt:lpstr>
      <vt:lpstr>לימודים באנגלית</vt:lpstr>
      <vt:lpstr>תאום ציפיות</vt:lpstr>
      <vt:lpstr>PowerPoint Presentation</vt:lpstr>
      <vt:lpstr>PowerPoint Presentation</vt:lpstr>
      <vt:lpstr>PowerPoint Presentation</vt:lpstr>
      <vt:lpstr>PowerPoint Presentation</vt:lpstr>
      <vt:lpstr>משתתפים נושאי תפקיד</vt:lpstr>
      <vt:lpstr>מבנה שבוע (עקרוני) במב"ל</vt:lpstr>
      <vt:lpstr>שבוע הפתיחה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u26632</cp:lastModifiedBy>
  <cp:revision>410</cp:revision>
  <cp:lastPrinted>2020-08-13T10:56:23Z</cp:lastPrinted>
  <dcterms:created xsi:type="dcterms:W3CDTF">2017-08-17T05:53:13Z</dcterms:created>
  <dcterms:modified xsi:type="dcterms:W3CDTF">2020-08-16T07:22:16Z</dcterms:modified>
</cp:coreProperties>
</file>