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06" r:id="rId2"/>
    <p:sldId id="390" r:id="rId3"/>
    <p:sldId id="392" r:id="rId4"/>
    <p:sldId id="391" r:id="rId5"/>
    <p:sldId id="408" r:id="rId6"/>
    <p:sldId id="394" r:id="rId7"/>
    <p:sldId id="399" r:id="rId8"/>
    <p:sldId id="400" r:id="rId9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ענת חן" initials="עח" lastIdx="1" clrIdx="0">
    <p:extLst>
      <p:ext uri="{19B8F6BF-5375-455C-9EA6-DF929625EA0E}">
        <p15:presenceInfo xmlns:p15="http://schemas.microsoft.com/office/powerpoint/2012/main" userId="ענת חן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C7C"/>
    <a:srgbClr val="FF0000"/>
    <a:srgbClr val="F4B183"/>
    <a:srgbClr val="5B9BD5"/>
    <a:srgbClr val="70AD47"/>
    <a:srgbClr val="7030A0"/>
    <a:srgbClr val="FFC000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כ"ד/אלול/תש"פ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כ"ד/אלול/תש"פ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77434"/>
            <a:ext cx="5436874" cy="390837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312" y="1805320"/>
            <a:ext cx="974597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buFont typeface="Arial" pitchFamily="34" charset="0"/>
              <a:buChar char="•"/>
            </a:pPr>
            <a:r>
              <a:rPr lang="en-US" sz="2400" dirty="0"/>
              <a:t>U.N. Security Council Rejects U.S. Proposal to Extend Arms Embargo on Iran (14 August)</a:t>
            </a:r>
          </a:p>
          <a:p>
            <a:pPr marL="457200" indent="-457200" algn="l" rtl="0">
              <a:buFont typeface="Arial" pitchFamily="34" charset="0"/>
              <a:buChar char="•"/>
            </a:pPr>
            <a:endParaRPr lang="en-US" sz="2400" dirty="0"/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400" dirty="0"/>
              <a:t>U.S. Heads to United Nations to Demand ‘Snapback’ of Sanctions Against Iran (19 August)</a:t>
            </a:r>
          </a:p>
          <a:p>
            <a:pPr marL="457200" indent="-457200" algn="l" rtl="0">
              <a:buFont typeface="Arial" pitchFamily="34" charset="0"/>
              <a:buChar char="•"/>
            </a:pPr>
            <a:endParaRPr lang="en-US" sz="2400" dirty="0"/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400" dirty="0"/>
              <a:t>Instead of Isolating Iran, U.S. Finds Itself on the Outside Over Iran Nuclear Deal (20 August)</a:t>
            </a:r>
          </a:p>
          <a:p>
            <a:pPr marL="457200" indent="-457200" algn="l" rtl="0">
              <a:buFont typeface="Arial" pitchFamily="34" charset="0"/>
              <a:buChar char="•"/>
            </a:pPr>
            <a:endParaRPr lang="en-US" sz="2400" dirty="0"/>
          </a:p>
          <a:p>
            <a:pPr marL="457200" indent="-457200" algn="l" rtl="0">
              <a:buFont typeface="Arial" pitchFamily="34" charset="0"/>
              <a:buChar char="•"/>
            </a:pPr>
            <a:r>
              <a:rPr lang="en-US" sz="2400" dirty="0"/>
              <a:t>Security Council Leader Rejects U.S. Demand for U.N. Sanctions on Iran (25 August)</a:t>
            </a:r>
            <a:endParaRPr lang="he-IL" sz="2400" dirty="0"/>
          </a:p>
        </p:txBody>
      </p:sp>
      <p:pic>
        <p:nvPicPr>
          <p:cNvPr id="2052" name="Picture 4" descr="New-York-Times-Logo - Marketing Land Events">
            <a:extLst>
              <a:ext uri="{FF2B5EF4-FFF2-40B4-BE49-F238E27FC236}">
                <a16:creationId xmlns:a16="http://schemas.microsoft.com/office/drawing/2014/main" id="{BABA5A85-BCD6-44F2-8B80-365A4127C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738" y="459107"/>
            <a:ext cx="5399549" cy="170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8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718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Nuclear Agreement with Iran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1855788"/>
            <a:ext cx="8925047" cy="416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22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853" y="85358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Nuclear Agreement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534" y="1976881"/>
            <a:ext cx="10267306" cy="320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u="sng" dirty="0" smtClean="0">
                <a:latin typeface="Levenim MT" pitchFamily="2" charset="-79"/>
                <a:cs typeface="Levenim MT" pitchFamily="2" charset="-79"/>
              </a:rPr>
              <a:t>Signed</a:t>
            </a:r>
            <a:r>
              <a:rPr lang="en-US" sz="2300" dirty="0" smtClean="0">
                <a:latin typeface="Levenim MT" pitchFamily="2" charset="-79"/>
                <a:cs typeface="Levenim MT" pitchFamily="2" charset="-79"/>
              </a:rPr>
              <a:t>: 14 July, 2015 (159 pages, 5 appendices)</a:t>
            </a: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u="sng" dirty="0" smtClean="0">
                <a:latin typeface="Levenim MT" pitchFamily="2" charset="-79"/>
                <a:cs typeface="Levenim MT" pitchFamily="2" charset="-79"/>
              </a:rPr>
              <a:t>Name</a:t>
            </a:r>
            <a:r>
              <a:rPr lang="en-US" sz="2300" dirty="0" smtClean="0">
                <a:latin typeface="Levenim MT" pitchFamily="2" charset="-79"/>
                <a:cs typeface="Levenim MT" pitchFamily="2" charset="-79"/>
              </a:rPr>
              <a:t>: </a:t>
            </a:r>
            <a:r>
              <a:rPr lang="en-US" sz="2300" b="1" dirty="0" smtClean="0">
                <a:latin typeface="Levenim MT" pitchFamily="2" charset="-79"/>
                <a:cs typeface="Levenim MT" pitchFamily="2" charset="-79"/>
              </a:rPr>
              <a:t>JCPOA - Joint Comprehensive Plan of Action</a:t>
            </a: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u="sng" dirty="0" smtClean="0">
                <a:latin typeface="Levenim MT" pitchFamily="2" charset="-79"/>
                <a:cs typeface="Levenim MT" pitchFamily="2" charset="-79"/>
              </a:rPr>
              <a:t>Parties</a:t>
            </a:r>
            <a:r>
              <a:rPr lang="en-US" sz="2300" dirty="0" smtClean="0">
                <a:latin typeface="Levenim MT" pitchFamily="2" charset="-79"/>
                <a:cs typeface="Levenim MT" pitchFamily="2" charset="-79"/>
              </a:rPr>
              <a:t>: </a:t>
            </a:r>
          </a:p>
          <a:p>
            <a:pPr marL="1314450" lvl="2" indent="-457200" algn="l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Levenim MT" pitchFamily="2" charset="-79"/>
                <a:cs typeface="Levenim MT" pitchFamily="2" charset="-79"/>
              </a:rPr>
              <a:t>Iran</a:t>
            </a:r>
          </a:p>
          <a:p>
            <a:pPr marL="1314450" lvl="2" indent="-457200" algn="l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200" dirty="0" smtClean="0">
                <a:latin typeface="Levenim MT" pitchFamily="2" charset="-79"/>
                <a:cs typeface="Levenim MT" pitchFamily="2" charset="-79"/>
              </a:rPr>
              <a:t>6 </a:t>
            </a:r>
            <a:r>
              <a:rPr lang="en-US" sz="2200" dirty="0">
                <a:latin typeface="Levenim MT" pitchFamily="2" charset="-79"/>
                <a:cs typeface="Levenim MT" pitchFamily="2" charset="-79"/>
              </a:rPr>
              <a:t>countries (US, UK, France, Russia, China and Germany - </a:t>
            </a:r>
            <a:r>
              <a:rPr lang="en-US" sz="2200" b="1" dirty="0">
                <a:latin typeface="Levenim MT" pitchFamily="2" charset="-79"/>
                <a:cs typeface="Levenim MT" pitchFamily="2" charset="-79"/>
              </a:rPr>
              <a:t>P5 + </a:t>
            </a:r>
            <a:r>
              <a:rPr lang="en-US" sz="2200" b="1" dirty="0" smtClean="0">
                <a:latin typeface="Levenim MT" pitchFamily="2" charset="-79"/>
                <a:cs typeface="Levenim MT" pitchFamily="2" charset="-79"/>
              </a:rPr>
              <a:t>1</a:t>
            </a:r>
            <a:r>
              <a:rPr lang="en-US" sz="2200" dirty="0" smtClean="0">
                <a:latin typeface="Levenim MT" pitchFamily="2" charset="-79"/>
                <a:cs typeface="Levenim MT" pitchFamily="2" charset="-79"/>
              </a:rPr>
              <a:t>)</a:t>
            </a:r>
          </a:p>
          <a:p>
            <a:pPr marL="1314450" lvl="2" indent="-457200" algn="l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200" dirty="0">
                <a:latin typeface="Levenim MT" pitchFamily="2" charset="-79"/>
                <a:cs typeface="Levenim MT" pitchFamily="2" charset="-79"/>
              </a:rPr>
              <a:t>T</a:t>
            </a:r>
            <a:r>
              <a:rPr lang="en-US" sz="2200" dirty="0" smtClean="0">
                <a:latin typeface="Levenim MT" pitchFamily="2" charset="-79"/>
                <a:cs typeface="Levenim MT" pitchFamily="2" charset="-79"/>
              </a:rPr>
              <a:t>he </a:t>
            </a:r>
            <a:r>
              <a:rPr lang="en-US" sz="2200" dirty="0">
                <a:latin typeface="Levenim MT" pitchFamily="2" charset="-79"/>
                <a:cs typeface="Levenim MT" pitchFamily="2" charset="-79"/>
              </a:rPr>
              <a:t>European </a:t>
            </a:r>
            <a:r>
              <a:rPr lang="en-US" sz="2200" dirty="0" smtClean="0">
                <a:latin typeface="Levenim MT" pitchFamily="2" charset="-79"/>
                <a:cs typeface="Levenim MT" pitchFamily="2" charset="-79"/>
              </a:rPr>
              <a:t>Union</a:t>
            </a:r>
            <a:endParaRPr lang="en-US" sz="2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843A6B-4BC4-42C7-830B-E5927B1D6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269" y="5003857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1580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Purpose of the Agreement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312" y="2470887"/>
            <a:ext cx="9745978" cy="133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rtl="0">
              <a:lnSpc>
                <a:spcPct val="150000"/>
              </a:lnSpc>
              <a:spcBef>
                <a:spcPts val="375"/>
              </a:spcBef>
            </a:pPr>
            <a:r>
              <a:rPr lang="en-US" sz="2800" b="1" dirty="0">
                <a:latin typeface="Levenim MT" pitchFamily="2" charset="-79"/>
                <a:cs typeface="Levenim MT" pitchFamily="2" charset="-79"/>
              </a:rPr>
              <a:t>Ensuring that Iran's nuclear program is for peaceful purposes only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843A6B-4BC4-42C7-830B-E5927B1D6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269" y="5003857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93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2087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UNSC Resolution 2231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534" y="2276328"/>
            <a:ext cx="10267306" cy="124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 smtClean="0">
                <a:latin typeface="Levenim MT" pitchFamily="2" charset="-79"/>
                <a:cs typeface="Levenim MT" pitchFamily="2" charset="-79"/>
              </a:rPr>
              <a:t>Adopted </a:t>
            </a:r>
            <a:r>
              <a:rPr lang="en-US" sz="2600" dirty="0">
                <a:latin typeface="Levenim MT" pitchFamily="2" charset="-79"/>
                <a:cs typeface="Levenim MT" pitchFamily="2" charset="-79"/>
              </a:rPr>
              <a:t>the </a:t>
            </a:r>
            <a:r>
              <a:rPr lang="en-US" sz="2600" dirty="0" smtClean="0">
                <a:latin typeface="Levenim MT" pitchFamily="2" charset="-79"/>
                <a:cs typeface="Levenim MT" pitchFamily="2" charset="-79"/>
              </a:rPr>
              <a:t>JCPOA</a:t>
            </a: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 smtClean="0">
                <a:latin typeface="Levenim MT" pitchFamily="2" charset="-79"/>
                <a:cs typeface="Levenim MT" pitchFamily="2" charset="-79"/>
              </a:rPr>
              <a:t>Valid for 10 years, until </a:t>
            </a:r>
            <a:r>
              <a:rPr lang="en-US" sz="2600" dirty="0">
                <a:latin typeface="Levenim MT" pitchFamily="2" charset="-79"/>
                <a:cs typeface="Levenim MT" pitchFamily="2" charset="-79"/>
              </a:rPr>
              <a:t>closure of the Iranian </a:t>
            </a:r>
            <a:r>
              <a:rPr lang="en-US" sz="2600" dirty="0" smtClean="0">
                <a:latin typeface="Levenim MT" pitchFamily="2" charset="-79"/>
                <a:cs typeface="Levenim MT" pitchFamily="2" charset="-79"/>
              </a:rPr>
              <a:t>file</a:t>
            </a:r>
            <a:endParaRPr lang="en-US" sz="26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843A6B-4BC4-42C7-830B-E5927B1D6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269" y="5003857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718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Essence of the Deal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009" y="1897935"/>
            <a:ext cx="10063391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>
                <a:latin typeface="Levenim MT" pitchFamily="2" charset="-79"/>
                <a:cs typeface="Levenim MT" pitchFamily="2" charset="-79"/>
              </a:rPr>
              <a:t>Limitations on the nuclear program for a </a:t>
            </a:r>
            <a:r>
              <a:rPr lang="en-US" sz="2600" b="1" dirty="0">
                <a:latin typeface="Levenim MT" pitchFamily="2" charset="-79"/>
                <a:cs typeface="Levenim MT" pitchFamily="2" charset="-79"/>
              </a:rPr>
              <a:t>defined period of time</a:t>
            </a:r>
            <a:r>
              <a:rPr lang="en-US" sz="2600" dirty="0">
                <a:latin typeface="Levenim MT" pitchFamily="2" charset="-79"/>
                <a:cs typeface="Levenim MT" pitchFamily="2" charset="-79"/>
              </a:rPr>
              <a:t> in exchange for partial and gradual removal of </a:t>
            </a:r>
            <a:r>
              <a:rPr lang="en-US" sz="2600" dirty="0" smtClean="0">
                <a:latin typeface="Levenim MT" pitchFamily="2" charset="-79"/>
                <a:cs typeface="Levenim MT" pitchFamily="2" charset="-79"/>
              </a:rPr>
              <a:t>sanctions (conventional – 5 years, missiles – 8 years)</a:t>
            </a:r>
            <a:endParaRPr lang="en-US" sz="2600" dirty="0">
              <a:latin typeface="Levenim MT" pitchFamily="2" charset="-79"/>
              <a:cs typeface="Levenim MT" pitchFamily="2" charset="-79"/>
            </a:endParaRP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>
                <a:latin typeface="Levenim MT" pitchFamily="2" charset="-79"/>
                <a:cs typeface="Levenim MT" pitchFamily="2" charset="-79"/>
              </a:rPr>
              <a:t>Tight safeguards by the International Atomic Energy Agency</a:t>
            </a: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b="1" dirty="0">
                <a:solidFill>
                  <a:srgbClr val="514843"/>
                </a:solidFill>
                <a:latin typeface="Levenim MT" pitchFamily="2" charset="-79"/>
                <a:cs typeface="Levenim MT" pitchFamily="2" charset="-79"/>
              </a:rPr>
              <a:t>“Snapback mechanism” </a:t>
            </a:r>
            <a:r>
              <a:rPr lang="en-US" altLang="he-IL" sz="2600" dirty="0">
                <a:latin typeface="Levenim MT" pitchFamily="2" charset="-79"/>
                <a:cs typeface="Levenim MT" pitchFamily="2" charset="-79"/>
              </a:rPr>
              <a:t>– substantial violation</a:t>
            </a:r>
            <a:endParaRPr lang="he-IL" altLang="he-IL" sz="2600" b="1" dirty="0">
              <a:solidFill>
                <a:srgbClr val="514843"/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843A6B-4BC4-42C7-830B-E5927B1D6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269" y="5003857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7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718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Happens Now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009" y="1897935"/>
            <a:ext cx="10063391" cy="281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Levenim MT" pitchFamily="2" charset="-79"/>
                <a:cs typeface="Levenim MT" pitchFamily="2" charset="-79"/>
              </a:rPr>
              <a:t>The U.S. withdrew from the agreement on 8 May, 2018 and re-imposed US sanctions (“maximum pressure” campaign)</a:t>
            </a: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Levenim MT" pitchFamily="2" charset="-79"/>
                <a:cs typeface="Levenim MT" pitchFamily="2" charset="-79"/>
              </a:rPr>
              <a:t>Iran has gradually withdrawn from its obligations under the agreement</a:t>
            </a: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Levenim MT" pitchFamily="2" charset="-79"/>
                <a:cs typeface="Levenim MT" pitchFamily="2" charset="-79"/>
              </a:rPr>
              <a:t>US failed to extend arms embargo (2:2:11)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843A6B-4BC4-42C7-830B-E5927B1D6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269" y="5003857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718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Happens Now (Cont.)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97" y="1670724"/>
            <a:ext cx="10063391" cy="429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U.S. requested to reinstate sanctions lifted by the agreement (effective 20 September)</a:t>
            </a: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Legal debates on US being a “JCPOA participant State”</a:t>
            </a:r>
            <a:br>
              <a:rPr lang="en-US" altLang="he-IL" sz="2300" dirty="0">
                <a:latin typeface="Levenim MT" pitchFamily="2" charset="-79"/>
                <a:cs typeface="Levenim MT" pitchFamily="2" charset="-79"/>
              </a:rPr>
            </a:b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(U.S. against all the others)</a:t>
            </a:r>
          </a:p>
          <a:p>
            <a:pPr marL="914400" lvl="1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If a resolution is introduced – U.S. will veto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391" y="2222161"/>
            <a:ext cx="2168768" cy="2645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64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14351</TotalTime>
  <Words>296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David</vt:lpstr>
      <vt:lpstr>Levenim MT</vt:lpstr>
      <vt:lpstr>Times New Roman</vt:lpstr>
      <vt:lpstr>ערכת נושא Office</vt:lpstr>
      <vt:lpstr>PowerPoint Presentation</vt:lpstr>
      <vt:lpstr>The Nuclear Agreement with Iran</vt:lpstr>
      <vt:lpstr>The Nuclear Agreement</vt:lpstr>
      <vt:lpstr>The Purpose of the Agreement</vt:lpstr>
      <vt:lpstr>UNSC Resolution 2231</vt:lpstr>
      <vt:lpstr>The Essence of the Deal</vt:lpstr>
      <vt:lpstr>What Happens Now</vt:lpstr>
      <vt:lpstr>What Happens Now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583</cp:revision>
  <cp:lastPrinted>2020-08-25T07:13:02Z</cp:lastPrinted>
  <dcterms:created xsi:type="dcterms:W3CDTF">2017-08-17T05:53:13Z</dcterms:created>
  <dcterms:modified xsi:type="dcterms:W3CDTF">2020-09-13T13:24:38Z</dcterms:modified>
</cp:coreProperties>
</file>