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theme/themeOverride6.xml" ContentType="application/vnd.openxmlformats-officedocument.themeOverride+xml"/>
  <Override PartName="/ppt/notesSlides/notesSlide4.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7.xml" ContentType="application/vnd.openxmlformats-officedocument.themeOverr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8.xml" ContentType="application/vnd.openxmlformats-officedocument.themeOverride+xml"/>
  <Override PartName="/ppt/notesSlides/notesSlide5.xml" ContentType="application/vnd.openxmlformats-officedocument.presentationml.notesSlide+xml"/>
  <Override PartName="/ppt/theme/themeOverride9.xml" ContentType="application/vnd.openxmlformats-officedocument.themeOverride+xml"/>
  <Override PartName="/ppt/notesSlides/notesSlide6.xml" ContentType="application/vnd.openxmlformats-officedocument.presentationml.notesSlide+xml"/>
  <Override PartName="/ppt/theme/themeOverride10.xml" ContentType="application/vnd.openxmlformats-officedocument.themeOverride+xml"/>
  <Override PartName="/ppt/notesSlides/notesSlide7.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1.xml" ContentType="application/vnd.openxmlformats-officedocument.themeOverride+xml"/>
  <Override PartName="/ppt/notesSlides/notesSlide8.xml" ContentType="application/vnd.openxmlformats-officedocument.presentationml.notesSlide+xml"/>
  <Override PartName="/ppt/theme/themeOverride12.xml" ContentType="application/vnd.openxmlformats-officedocument.themeOverride+xml"/>
  <Override PartName="/ppt/notesSlides/notesSlide9.xml" ContentType="application/vnd.openxmlformats-officedocument.presentationml.notesSlide+xml"/>
  <Override PartName="/ppt/theme/themeOverride13.xml" ContentType="application/vnd.openxmlformats-officedocument.themeOverride+xml"/>
  <Override PartName="/ppt/notesSlides/notesSlide10.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theme/themeOverride14.xml" ContentType="application/vnd.openxmlformats-officedocument.themeOverride+xml"/>
  <Override PartName="/ppt/theme/themeOverride15.xml" ContentType="application/vnd.openxmlformats-officedocument.themeOverr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theme/themeOverride16.xml" ContentType="application/vnd.openxmlformats-officedocument.themeOverride+xml"/>
  <Override PartName="/ppt/notesSlides/notesSlide11.xml" ContentType="application/vnd.openxmlformats-officedocument.presentationml.notesSlide+xml"/>
  <Override PartName="/ppt/theme/themeOverride17.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42"/>
  </p:notesMasterIdLst>
  <p:handoutMasterIdLst>
    <p:handoutMasterId r:id="rId43"/>
  </p:handoutMasterIdLst>
  <p:sldIdLst>
    <p:sldId id="256" r:id="rId5"/>
    <p:sldId id="355" r:id="rId6"/>
    <p:sldId id="356" r:id="rId7"/>
    <p:sldId id="357" r:id="rId8"/>
    <p:sldId id="300" r:id="rId9"/>
    <p:sldId id="284" r:id="rId10"/>
    <p:sldId id="358" r:id="rId11"/>
    <p:sldId id="294" r:id="rId12"/>
    <p:sldId id="396" r:id="rId13"/>
    <p:sldId id="361" r:id="rId14"/>
    <p:sldId id="362" r:id="rId15"/>
    <p:sldId id="363" r:id="rId16"/>
    <p:sldId id="368" r:id="rId17"/>
    <p:sldId id="365" r:id="rId18"/>
    <p:sldId id="367" r:id="rId19"/>
    <p:sldId id="369" r:id="rId20"/>
    <p:sldId id="380" r:id="rId21"/>
    <p:sldId id="395" r:id="rId22"/>
    <p:sldId id="379" r:id="rId23"/>
    <p:sldId id="370" r:id="rId24"/>
    <p:sldId id="348" r:id="rId25"/>
    <p:sldId id="373" r:id="rId26"/>
    <p:sldId id="381" r:id="rId27"/>
    <p:sldId id="375" r:id="rId28"/>
    <p:sldId id="382" r:id="rId29"/>
    <p:sldId id="383" r:id="rId30"/>
    <p:sldId id="384" r:id="rId31"/>
    <p:sldId id="385" r:id="rId32"/>
    <p:sldId id="389" r:id="rId33"/>
    <p:sldId id="386" r:id="rId34"/>
    <p:sldId id="390" r:id="rId35"/>
    <p:sldId id="388" r:id="rId36"/>
    <p:sldId id="391" r:id="rId37"/>
    <p:sldId id="392" r:id="rId38"/>
    <p:sldId id="393" r:id="rId39"/>
    <p:sldId id="394" r:id="rId40"/>
    <p:sldId id="282" r:id="rId41"/>
  </p:sldIdLst>
  <p:sldSz cx="12192000" cy="6858000"/>
  <p:notesSz cx="6797675" cy="9926638"/>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3A36"/>
    <a:srgbClr val="27AAE2"/>
    <a:srgbClr val="539860"/>
    <a:srgbClr val="E28542"/>
    <a:srgbClr val="008D8A"/>
    <a:srgbClr val="FFFFFF"/>
    <a:srgbClr val="F5F5F5"/>
    <a:srgbClr val="95969A"/>
    <a:srgbClr val="9294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53530-4D0B-4AA8-AEF1-035C478B6799}" v="2" dt="2019-11-19T19:37:17.321"/>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900" autoAdjust="0"/>
    <p:restoredTop sz="94660"/>
  </p:normalViewPr>
  <p:slideViewPr>
    <p:cSldViewPr snapToGrid="0">
      <p:cViewPr varScale="1">
        <p:scale>
          <a:sx n="113" d="100"/>
          <a:sy n="113" d="100"/>
        </p:scale>
        <p:origin x="102" y="1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77"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oleObject" Target="file:///\\verdi\drive-J\zrpr\weekly\Doch\doch14_macro\&#1513;&#1497;%20&#1510;&#1493;&#1512;%202016\doch17\&#1514;&#1493;&#1510;&#1512;%20&#1500;&#1504;&#1508;&#1513;%2019482018.xlsx"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__________Microsoft_Excel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1" Type="http://schemas.openxmlformats.org/officeDocument/2006/relationships/oleObject" Target="file:///\\verdi\drive-J\zrpr\weekly\Doch\doch14_macro\&#1513;&#1497;%20&#1510;&#1493;&#1512;%202016\doch17\&#1514;&#1493;&#1510;&#1512;%20&#1500;&#1504;&#1508;&#1513;%2019482018.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_______________Microsoft_Excel.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u56w\AppData\Local\Microsoft\Windows\INetCache\Content.Outlook\IU31J43A\&#1508;&#1512;&#1511;%20&#1492;-%20&#1488;&#1497;&#1493;&#1512;&#1497;&#1501;%20&#1500;&#1493;&#1495;&#1493;&#1514;.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z59b\AppData\Local\Microsoft\Windows\INetCache\Content.Outlook\1J4PQ611\edu-2019-4228-en-g029%20(002).xlsx" TargetMode="Externa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__________Microsoft_Excel1.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__________Microsoft_Excel2.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__________Microsoft_Excel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Pt>
            <c:idx val="1"/>
            <c:invertIfNegative val="0"/>
            <c:bubble3D val="0"/>
            <c:spPr>
              <a:noFill/>
              <a:ln>
                <a:noFill/>
              </a:ln>
            </c:spPr>
            <c:extLst>
              <c:ext xmlns:c16="http://schemas.microsoft.com/office/drawing/2014/chart" uri="{C3380CC4-5D6E-409C-BE32-E72D297353CC}">
                <c16:uniqueId val="{00000001-772A-4261-AE76-C4737A488A85}"/>
              </c:ext>
            </c:extLst>
          </c:dPt>
          <c:cat>
            <c:numRef>
              <c:f>גיליון1!$B$2:$D$2</c:f>
              <c:numCache>
                <c:formatCode>General</c:formatCode>
                <c:ptCount val="3"/>
                <c:pt idx="0">
                  <c:v>1950</c:v>
                </c:pt>
                <c:pt idx="1">
                  <c:v>1972</c:v>
                </c:pt>
                <c:pt idx="2">
                  <c:v>2018</c:v>
                </c:pt>
              </c:numCache>
            </c:numRef>
          </c:cat>
          <c:val>
            <c:numRef>
              <c:f>גיליון1!$B$3:$D$3</c:f>
              <c:numCache>
                <c:formatCode>General</c:formatCode>
                <c:ptCount val="3"/>
                <c:pt idx="0">
                  <c:v>29</c:v>
                </c:pt>
                <c:pt idx="1">
                  <c:v>60</c:v>
                </c:pt>
                <c:pt idx="2">
                  <c:v>62</c:v>
                </c:pt>
              </c:numCache>
            </c:numRef>
          </c:val>
          <c:extLst>
            <c:ext xmlns:c16="http://schemas.microsoft.com/office/drawing/2014/chart" uri="{C3380CC4-5D6E-409C-BE32-E72D297353CC}">
              <c16:uniqueId val="{00000002-772A-4261-AE76-C4737A488A85}"/>
            </c:ext>
          </c:extLst>
        </c:ser>
        <c:dLbls>
          <c:showLegendKey val="0"/>
          <c:showVal val="0"/>
          <c:showCatName val="0"/>
          <c:showSerName val="0"/>
          <c:showPercent val="0"/>
          <c:showBubbleSize val="0"/>
        </c:dLbls>
        <c:gapWidth val="150"/>
        <c:axId val="127846656"/>
        <c:axId val="127969152"/>
      </c:barChart>
      <c:catAx>
        <c:axId val="127846656"/>
        <c:scaling>
          <c:orientation val="minMax"/>
        </c:scaling>
        <c:delete val="0"/>
        <c:axPos val="b"/>
        <c:numFmt formatCode="General" sourceLinked="1"/>
        <c:majorTickMark val="out"/>
        <c:minorTickMark val="none"/>
        <c:tickLblPos val="nextTo"/>
        <c:crossAx val="127969152"/>
        <c:crosses val="autoZero"/>
        <c:auto val="1"/>
        <c:lblAlgn val="ctr"/>
        <c:lblOffset val="100"/>
        <c:noMultiLvlLbl val="0"/>
      </c:catAx>
      <c:valAx>
        <c:axId val="127969152"/>
        <c:scaling>
          <c:orientation val="minMax"/>
          <c:max val="100"/>
        </c:scaling>
        <c:delete val="0"/>
        <c:axPos val="l"/>
        <c:majorGridlines/>
        <c:numFmt formatCode="General" sourceLinked="1"/>
        <c:majorTickMark val="out"/>
        <c:minorTickMark val="none"/>
        <c:tickLblPos val="nextTo"/>
        <c:crossAx val="127846656"/>
        <c:crosses val="autoZero"/>
        <c:crossBetween val="between"/>
      </c:valAx>
    </c:plotArea>
    <c:plotVisOnly val="1"/>
    <c:dispBlanksAs val="gap"/>
    <c:showDLblsOverMax val="0"/>
  </c:chart>
  <c:txPr>
    <a:bodyPr/>
    <a:lstStyle/>
    <a:p>
      <a:pPr>
        <a:defRPr sz="2400"/>
      </a:pPr>
      <a:endParaRPr lang="he-IL"/>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00" b="0" i="0" u="none" strike="noStrike" kern="1200" spc="0" baseline="0">
                <a:solidFill>
                  <a:sysClr val="windowText" lastClr="000000"/>
                </a:solidFill>
                <a:latin typeface="David" panose="020E0502060401010101" pitchFamily="34" charset="-79"/>
                <a:ea typeface="+mn-ea"/>
                <a:cs typeface="David" panose="020E0502060401010101" pitchFamily="34" charset="-79"/>
              </a:defRPr>
            </a:pPr>
            <a:r>
              <a:rPr lang="he-IL" sz="1800" b="1" dirty="0">
                <a:effectLst/>
              </a:rPr>
              <a:t>זמן חציוני</a:t>
            </a:r>
            <a:r>
              <a:rPr lang="he-IL" sz="1800" b="1" baseline="0" dirty="0">
                <a:effectLst/>
              </a:rPr>
              <a:t> לרישום נכס </a:t>
            </a:r>
            <a:endParaRPr lang="he-IL" dirty="0">
              <a:effectLst/>
            </a:endParaRPr>
          </a:p>
        </c:rich>
      </c:tx>
      <c:layout>
        <c:manualLayout>
          <c:xMode val="edge"/>
          <c:yMode val="edge"/>
          <c:x val="0.41966379760601574"/>
          <c:y val="1.8374033692912604E-2"/>
        </c:manualLayout>
      </c:layout>
      <c:overlay val="0"/>
      <c:spPr>
        <a:noFill/>
        <a:ln>
          <a:noFill/>
        </a:ln>
        <a:effectLst/>
      </c:spPr>
      <c:txPr>
        <a:bodyPr rot="0" spcFirstLastPara="1" vertOverflow="ellipsis" vert="horz" wrap="square" anchor="ctr" anchorCtr="1"/>
        <a:lstStyle/>
        <a:p>
          <a:pPr algn="ctr" rtl="0">
            <a:defRPr sz="1400" b="0" i="0" u="none" strike="noStrike" kern="1200" spc="0" baseline="0">
              <a:solidFill>
                <a:sysClr val="windowText" lastClr="000000"/>
              </a:solidFill>
              <a:latin typeface="David" panose="020E0502060401010101" pitchFamily="34" charset="-79"/>
              <a:ea typeface="+mn-ea"/>
              <a:cs typeface="David" panose="020E0502060401010101" pitchFamily="34" charset="-79"/>
            </a:defRPr>
          </a:pPr>
          <a:endParaRPr lang="he-IL"/>
        </a:p>
      </c:txPr>
    </c:title>
    <c:autoTitleDeleted val="0"/>
    <c:plotArea>
      <c:layout>
        <c:manualLayout>
          <c:layoutTarget val="inner"/>
          <c:xMode val="edge"/>
          <c:yMode val="edge"/>
          <c:x val="9.4831517215556368E-2"/>
          <c:y val="3.3196958323719175E-2"/>
          <c:w val="0.8703144042108174"/>
          <c:h val="0.88172413616443635"/>
        </c:manualLayout>
      </c:layout>
      <c:barChart>
        <c:barDir val="bar"/>
        <c:grouping val="clustered"/>
        <c:varyColors val="0"/>
        <c:ser>
          <c:idx val="1"/>
          <c:order val="1"/>
          <c:tx>
            <c:strRef>
              <c:f>'4.4- update'!$B$5</c:f>
              <c:strCache>
                <c:ptCount val="1"/>
                <c:pt idx="0">
                  <c:v>Time (days)</c:v>
                </c:pt>
              </c:strCache>
            </c:strRef>
          </c:tx>
          <c:spPr>
            <a:solidFill>
              <a:schemeClr val="bg1">
                <a:lumMod val="50000"/>
              </a:schemeClr>
            </a:solidFill>
            <a:ln w="25400">
              <a:noFill/>
            </a:ln>
            <a:effectLst/>
          </c:spPr>
          <c:invertIfNegative val="0"/>
          <c:dPt>
            <c:idx val="7"/>
            <c:invertIfNegative val="0"/>
            <c:bubble3D val="0"/>
            <c:spPr>
              <a:solidFill>
                <a:srgbClr val="0070C0"/>
              </a:solidFill>
              <a:ln w="25400">
                <a:noFill/>
              </a:ln>
              <a:effectLst/>
            </c:spPr>
            <c:extLst>
              <c:ext xmlns:c16="http://schemas.microsoft.com/office/drawing/2014/chart" uri="{C3380CC4-5D6E-409C-BE32-E72D297353CC}">
                <c16:uniqueId val="{00000001-63D2-4CF2-83BB-1D8CB7217A5B}"/>
              </c:ext>
            </c:extLst>
          </c:dPt>
          <c:dPt>
            <c:idx val="31"/>
            <c:invertIfNegative val="0"/>
            <c:bubble3D val="0"/>
            <c:spPr>
              <a:solidFill>
                <a:schemeClr val="bg1">
                  <a:lumMod val="50000"/>
                </a:schemeClr>
              </a:solidFill>
              <a:ln w="25400">
                <a:noFill/>
              </a:ln>
              <a:effectLst/>
            </c:spPr>
            <c:extLst>
              <c:ext xmlns:c16="http://schemas.microsoft.com/office/drawing/2014/chart" uri="{C3380CC4-5D6E-409C-BE32-E72D297353CC}">
                <c16:uniqueId val="{00000003-63D2-4CF2-83BB-1D8CB7217A5B}"/>
              </c:ext>
            </c:extLst>
          </c:dPt>
          <c:cat>
            <c:strRef>
              <c:f>'4.4- update'!$A$6:$A$41</c:f>
              <c:strCache>
                <c:ptCount val="36"/>
                <c:pt idx="0">
                  <c:v>פולין</c:v>
                </c:pt>
                <c:pt idx="1">
                  <c:v>פינלנד</c:v>
                </c:pt>
                <c:pt idx="2">
                  <c:v>גרמניה</c:v>
                </c:pt>
                <c:pt idx="3">
                  <c:v>סלובניה</c:v>
                </c:pt>
                <c:pt idx="4">
                  <c:v>בלגיה</c:v>
                </c:pt>
                <c:pt idx="5">
                  <c:v>צרפת</c:v>
                </c:pt>
                <c:pt idx="6">
                  <c:v>מקסיקו</c:v>
                </c:pt>
                <c:pt idx="7">
                  <c:v>ישראל</c:v>
                </c:pt>
                <c:pt idx="8">
                  <c:v>אירלנד</c:v>
                </c:pt>
                <c:pt idx="9">
                  <c:v>צ'ילה</c:v>
                </c:pt>
                <c:pt idx="10">
                  <c:v>סלובקיה</c:v>
                </c:pt>
                <c:pt idx="11">
                  <c:v>לוקסמבורג</c:v>
                </c:pt>
                <c:pt idx="12">
                  <c:v>יוון</c:v>
                </c:pt>
                <c:pt idx="13">
                  <c:v>בריטניה</c:v>
                </c:pt>
                <c:pt idx="14">
                  <c:v>אוסטריה</c:v>
                </c:pt>
                <c:pt idx="15">
                  <c:v>אסטוניה</c:v>
                </c:pt>
                <c:pt idx="16">
                  <c:v>הונגריה</c:v>
                </c:pt>
                <c:pt idx="17">
                  <c:v>לטביה</c:v>
                </c:pt>
                <c:pt idx="18">
                  <c:v>צ'כיה</c:v>
                </c:pt>
                <c:pt idx="19">
                  <c:v>איטליה</c:v>
                </c:pt>
                <c:pt idx="20">
                  <c:v>שוויץ</c:v>
                </c:pt>
                <c:pt idx="21">
                  <c:v>ארצות הברית</c:v>
                </c:pt>
                <c:pt idx="22">
                  <c:v>יפן</c:v>
                </c:pt>
                <c:pt idx="23">
                  <c:v>ספרד</c:v>
                </c:pt>
                <c:pt idx="24">
                  <c:v>פורטוגל</c:v>
                </c:pt>
                <c:pt idx="25">
                  <c:v>שבדיה</c:v>
                </c:pt>
                <c:pt idx="26">
                  <c:v>קוריאה</c:v>
                </c:pt>
                <c:pt idx="27">
                  <c:v>אוסטרליה</c:v>
                </c:pt>
                <c:pt idx="28">
                  <c:v>טורקיה</c:v>
                </c:pt>
                <c:pt idx="29">
                  <c:v>קנדה</c:v>
                </c:pt>
                <c:pt idx="30">
                  <c:v>דנמרק</c:v>
                </c:pt>
                <c:pt idx="31">
                  <c:v>איסלנד</c:v>
                </c:pt>
                <c:pt idx="32">
                  <c:v>ליטא</c:v>
                </c:pt>
                <c:pt idx="33">
                  <c:v>ניו זילנד</c:v>
                </c:pt>
                <c:pt idx="34">
                  <c:v>נורווגיה</c:v>
                </c:pt>
                <c:pt idx="35">
                  <c:v>הולנד</c:v>
                </c:pt>
              </c:strCache>
            </c:strRef>
          </c:cat>
          <c:val>
            <c:numRef>
              <c:f>'4.4- update'!$B$6:$B$41</c:f>
              <c:numCache>
                <c:formatCode>General</c:formatCode>
                <c:ptCount val="36"/>
                <c:pt idx="0">
                  <c:v>135</c:v>
                </c:pt>
                <c:pt idx="1">
                  <c:v>61.5</c:v>
                </c:pt>
                <c:pt idx="2">
                  <c:v>52</c:v>
                </c:pt>
                <c:pt idx="3">
                  <c:v>50.5</c:v>
                </c:pt>
                <c:pt idx="4">
                  <c:v>49</c:v>
                </c:pt>
                <c:pt idx="5">
                  <c:v>42</c:v>
                </c:pt>
                <c:pt idx="6">
                  <c:v>39</c:v>
                </c:pt>
                <c:pt idx="7">
                  <c:v>37</c:v>
                </c:pt>
                <c:pt idx="8">
                  <c:v>31.5</c:v>
                </c:pt>
                <c:pt idx="9">
                  <c:v>28.5</c:v>
                </c:pt>
                <c:pt idx="10">
                  <c:v>27.5</c:v>
                </c:pt>
                <c:pt idx="11">
                  <c:v>26.5</c:v>
                </c:pt>
                <c:pt idx="12">
                  <c:v>26</c:v>
                </c:pt>
                <c:pt idx="13">
                  <c:v>21.5</c:v>
                </c:pt>
                <c:pt idx="14">
                  <c:v>20.5</c:v>
                </c:pt>
                <c:pt idx="15">
                  <c:v>17.5</c:v>
                </c:pt>
                <c:pt idx="16">
                  <c:v>17.5</c:v>
                </c:pt>
                <c:pt idx="17">
                  <c:v>16.5</c:v>
                </c:pt>
                <c:pt idx="18">
                  <c:v>16.5</c:v>
                </c:pt>
                <c:pt idx="19">
                  <c:v>16</c:v>
                </c:pt>
                <c:pt idx="20">
                  <c:v>16</c:v>
                </c:pt>
                <c:pt idx="21">
                  <c:v>15</c:v>
                </c:pt>
                <c:pt idx="22">
                  <c:v>13</c:v>
                </c:pt>
                <c:pt idx="23">
                  <c:v>13</c:v>
                </c:pt>
                <c:pt idx="24">
                  <c:v>10</c:v>
                </c:pt>
                <c:pt idx="25">
                  <c:v>7</c:v>
                </c:pt>
                <c:pt idx="26">
                  <c:v>5.5</c:v>
                </c:pt>
                <c:pt idx="27">
                  <c:v>4.5</c:v>
                </c:pt>
                <c:pt idx="28">
                  <c:v>4.5</c:v>
                </c:pt>
                <c:pt idx="29">
                  <c:v>4</c:v>
                </c:pt>
                <c:pt idx="30">
                  <c:v>4</c:v>
                </c:pt>
                <c:pt idx="31">
                  <c:v>3.5</c:v>
                </c:pt>
                <c:pt idx="32">
                  <c:v>3.5</c:v>
                </c:pt>
                <c:pt idx="33">
                  <c:v>3.5</c:v>
                </c:pt>
                <c:pt idx="34">
                  <c:v>3</c:v>
                </c:pt>
                <c:pt idx="35">
                  <c:v>2.5</c:v>
                </c:pt>
              </c:numCache>
            </c:numRef>
          </c:val>
          <c:extLst>
            <c:ext xmlns:c16="http://schemas.microsoft.com/office/drawing/2014/chart" uri="{C3380CC4-5D6E-409C-BE32-E72D297353CC}">
              <c16:uniqueId val="{00000004-63D2-4CF2-83BB-1D8CB7217A5B}"/>
            </c:ext>
          </c:extLst>
        </c:ser>
        <c:dLbls>
          <c:showLegendKey val="0"/>
          <c:showVal val="0"/>
          <c:showCatName val="0"/>
          <c:showSerName val="0"/>
          <c:showPercent val="0"/>
          <c:showBubbleSize val="0"/>
        </c:dLbls>
        <c:gapWidth val="59"/>
        <c:axId val="695914920"/>
        <c:axId val="695914264"/>
      </c:barChart>
      <c:scatterChart>
        <c:scatterStyle val="lineMarker"/>
        <c:varyColors val="0"/>
        <c:ser>
          <c:idx val="0"/>
          <c:order val="0"/>
          <c:tx>
            <c:strRef>
              <c:f>'4.4- update'!$A$43</c:f>
              <c:strCache>
                <c:ptCount val="1"/>
                <c:pt idx="0">
                  <c:v>Average</c:v>
                </c:pt>
              </c:strCache>
            </c:strRef>
          </c:tx>
          <c:spPr>
            <a:ln w="25400" cap="rnd">
              <a:noFill/>
              <a:round/>
            </a:ln>
            <a:effectLst/>
          </c:spPr>
          <c:marker>
            <c:symbol val="none"/>
          </c:marker>
          <c:errBars>
            <c:errDir val="y"/>
            <c:errBarType val="both"/>
            <c:errValType val="cust"/>
            <c:noEndCap val="1"/>
            <c:plus>
              <c:numLit>
                <c:formatCode>General</c:formatCode>
                <c:ptCount val="1"/>
                <c:pt idx="0">
                  <c:v>1</c:v>
                </c:pt>
              </c:numLit>
            </c:plus>
            <c:minus>
              <c:numLit>
                <c:formatCode>General</c:formatCode>
                <c:ptCount val="1"/>
                <c:pt idx="0">
                  <c:v>2</c:v>
                </c:pt>
              </c:numLit>
            </c:minus>
            <c:spPr>
              <a:noFill/>
              <a:ln w="41275" cap="flat" cmpd="sng" algn="ctr">
                <a:solidFill>
                  <a:srgbClr val="FFC000"/>
                </a:solidFill>
                <a:round/>
              </a:ln>
              <a:effectLst/>
            </c:spPr>
          </c:errBars>
          <c:xVal>
            <c:numRef>
              <c:f>'4.4- update'!$B$43</c:f>
              <c:numCache>
                <c:formatCode>0.0</c:formatCode>
                <c:ptCount val="1"/>
                <c:pt idx="0">
                  <c:v>23.458333333333332</c:v>
                </c:pt>
              </c:numCache>
            </c:numRef>
          </c:xVal>
          <c:yVal>
            <c:numRef>
              <c:f>'4.4- update'!$C$43</c:f>
              <c:numCache>
                <c:formatCode>General</c:formatCode>
                <c:ptCount val="1"/>
                <c:pt idx="0">
                  <c:v>0</c:v>
                </c:pt>
              </c:numCache>
            </c:numRef>
          </c:yVal>
          <c:smooth val="0"/>
          <c:extLst>
            <c:ext xmlns:c16="http://schemas.microsoft.com/office/drawing/2014/chart" uri="{C3380CC4-5D6E-409C-BE32-E72D297353CC}">
              <c16:uniqueId val="{00000005-63D2-4CF2-83BB-1D8CB7217A5B}"/>
            </c:ext>
          </c:extLst>
        </c:ser>
        <c:dLbls>
          <c:showLegendKey val="0"/>
          <c:showVal val="0"/>
          <c:showCatName val="0"/>
          <c:showSerName val="0"/>
          <c:showPercent val="0"/>
          <c:showBubbleSize val="0"/>
        </c:dLbls>
        <c:axId val="631256904"/>
        <c:axId val="631253296"/>
      </c:scatterChart>
      <c:catAx>
        <c:axId val="69591492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rtl="0">
              <a:defRPr sz="1000" b="0" i="0" u="none" strike="noStrike" kern="1200" baseline="0">
                <a:solidFill>
                  <a:sysClr val="windowText" lastClr="000000"/>
                </a:solidFill>
                <a:latin typeface="David" panose="020E0502060401010101" pitchFamily="34" charset="-79"/>
                <a:ea typeface="+mn-ea"/>
                <a:cs typeface="David" panose="020E0502060401010101" pitchFamily="34" charset="-79"/>
              </a:defRPr>
            </a:pPr>
            <a:endParaRPr lang="he-IL"/>
          </a:p>
        </c:txPr>
        <c:crossAx val="695914264"/>
        <c:crosses val="autoZero"/>
        <c:auto val="1"/>
        <c:lblAlgn val="l"/>
        <c:lblOffset val="100"/>
        <c:tickMarkSkip val="1"/>
        <c:noMultiLvlLbl val="0"/>
      </c:catAx>
      <c:valAx>
        <c:axId val="695914264"/>
        <c:scaling>
          <c:orientation val="minMax"/>
          <c:max val="80"/>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David" panose="020E0502060401010101" pitchFamily="34" charset="-79"/>
                    <a:ea typeface="+mn-ea"/>
                    <a:cs typeface="David" panose="020E0502060401010101" pitchFamily="34" charset="-79"/>
                  </a:defRPr>
                </a:pPr>
                <a:r>
                  <a:rPr lang="he-IL" sz="1400" dirty="0" smtClean="0">
                    <a:solidFill>
                      <a:sysClr val="windowText" lastClr="000000"/>
                    </a:solidFill>
                  </a:rPr>
                  <a:t>ימים</a:t>
                </a:r>
              </a:p>
            </c:rich>
          </c:tx>
          <c:layout>
            <c:manualLayout>
              <c:xMode val="edge"/>
              <c:yMode val="edge"/>
              <c:x val="0.48598286195358459"/>
              <c:y val="0.96110957365710903"/>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David" panose="020E0502060401010101" pitchFamily="34" charset="-79"/>
                  <a:ea typeface="+mn-ea"/>
                  <a:cs typeface="David" panose="020E0502060401010101" pitchFamily="34" charset="-79"/>
                </a:defRPr>
              </a:pPr>
              <a:endParaRPr lang="he-IL"/>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David" panose="020E0502060401010101" pitchFamily="34" charset="-79"/>
                <a:ea typeface="+mn-ea"/>
                <a:cs typeface="David" panose="020E0502060401010101" pitchFamily="34" charset="-79"/>
              </a:defRPr>
            </a:pPr>
            <a:endParaRPr lang="he-IL"/>
          </a:p>
        </c:txPr>
        <c:crossAx val="695914920"/>
        <c:crosses val="autoZero"/>
        <c:crossBetween val="between"/>
      </c:valAx>
      <c:valAx>
        <c:axId val="631253296"/>
        <c:scaling>
          <c:orientation val="minMax"/>
          <c:max val="1"/>
          <c:min val="0"/>
        </c:scaling>
        <c:delete val="0"/>
        <c:axPos val="r"/>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noFill/>
                <a:latin typeface="David" panose="020E0502060401010101" pitchFamily="34" charset="-79"/>
                <a:ea typeface="+mn-ea"/>
                <a:cs typeface="David" panose="020E0502060401010101" pitchFamily="34" charset="-79"/>
              </a:defRPr>
            </a:pPr>
            <a:endParaRPr lang="he-IL"/>
          </a:p>
        </c:txPr>
        <c:crossAx val="631256904"/>
        <c:crosses val="max"/>
        <c:crossBetween val="midCat"/>
      </c:valAx>
      <c:valAx>
        <c:axId val="631256904"/>
        <c:scaling>
          <c:orientation val="minMax"/>
        </c:scaling>
        <c:delete val="1"/>
        <c:axPos val="b"/>
        <c:numFmt formatCode="0.0" sourceLinked="1"/>
        <c:majorTickMark val="out"/>
        <c:minorTickMark val="none"/>
        <c:tickLblPos val="nextTo"/>
        <c:crossAx val="631253296"/>
        <c:crosses val="autoZero"/>
        <c:crossBetween val="midCat"/>
      </c:valAx>
      <c:spPr>
        <a:noFill/>
        <a:ln w="25400">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David" panose="020E0502060401010101" pitchFamily="34" charset="-79"/>
          <a:cs typeface="David" panose="020E0502060401010101" pitchFamily="34" charset="-79"/>
        </a:defRPr>
      </a:pPr>
      <a:endParaRPr lang="he-IL"/>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Pt>
            <c:idx val="1"/>
            <c:invertIfNegative val="0"/>
            <c:bubble3D val="0"/>
            <c:spPr>
              <a:solidFill>
                <a:schemeClr val="accent1"/>
              </a:solidFill>
              <a:ln>
                <a:noFill/>
              </a:ln>
            </c:spPr>
            <c:extLst>
              <c:ext xmlns:c16="http://schemas.microsoft.com/office/drawing/2014/chart" uri="{C3380CC4-5D6E-409C-BE32-E72D297353CC}">
                <c16:uniqueId val="{00000001-772A-4261-AE76-C4737A488A85}"/>
              </c:ext>
            </c:extLst>
          </c:dPt>
          <c:cat>
            <c:numRef>
              <c:f>גיליון1!$B$2:$D$2</c:f>
              <c:numCache>
                <c:formatCode>General</c:formatCode>
                <c:ptCount val="3"/>
                <c:pt idx="0">
                  <c:v>1950</c:v>
                </c:pt>
                <c:pt idx="1">
                  <c:v>1972</c:v>
                </c:pt>
                <c:pt idx="2">
                  <c:v>2018</c:v>
                </c:pt>
              </c:numCache>
            </c:numRef>
          </c:cat>
          <c:val>
            <c:numRef>
              <c:f>גיליון1!$B$3:$D$3</c:f>
              <c:numCache>
                <c:formatCode>General</c:formatCode>
                <c:ptCount val="3"/>
                <c:pt idx="0">
                  <c:v>29</c:v>
                </c:pt>
                <c:pt idx="1">
                  <c:v>60</c:v>
                </c:pt>
                <c:pt idx="2">
                  <c:v>62</c:v>
                </c:pt>
              </c:numCache>
            </c:numRef>
          </c:val>
          <c:extLst>
            <c:ext xmlns:c16="http://schemas.microsoft.com/office/drawing/2014/chart" uri="{C3380CC4-5D6E-409C-BE32-E72D297353CC}">
              <c16:uniqueId val="{00000002-772A-4261-AE76-C4737A488A85}"/>
            </c:ext>
          </c:extLst>
        </c:ser>
        <c:dLbls>
          <c:showLegendKey val="0"/>
          <c:showVal val="0"/>
          <c:showCatName val="0"/>
          <c:showSerName val="0"/>
          <c:showPercent val="0"/>
          <c:showBubbleSize val="0"/>
        </c:dLbls>
        <c:gapWidth val="150"/>
        <c:axId val="127846656"/>
        <c:axId val="127969152"/>
      </c:barChart>
      <c:catAx>
        <c:axId val="127846656"/>
        <c:scaling>
          <c:orientation val="minMax"/>
        </c:scaling>
        <c:delete val="0"/>
        <c:axPos val="b"/>
        <c:numFmt formatCode="General" sourceLinked="1"/>
        <c:majorTickMark val="out"/>
        <c:minorTickMark val="none"/>
        <c:tickLblPos val="nextTo"/>
        <c:crossAx val="127969152"/>
        <c:crosses val="autoZero"/>
        <c:auto val="1"/>
        <c:lblAlgn val="ctr"/>
        <c:lblOffset val="100"/>
        <c:noMultiLvlLbl val="0"/>
      </c:catAx>
      <c:valAx>
        <c:axId val="127969152"/>
        <c:scaling>
          <c:orientation val="minMax"/>
          <c:max val="100"/>
        </c:scaling>
        <c:delete val="0"/>
        <c:axPos val="l"/>
        <c:majorGridlines/>
        <c:numFmt formatCode="General" sourceLinked="1"/>
        <c:majorTickMark val="out"/>
        <c:minorTickMark val="none"/>
        <c:tickLblPos val="nextTo"/>
        <c:crossAx val="127846656"/>
        <c:crosses val="autoZero"/>
        <c:crossBetween val="between"/>
      </c:valAx>
    </c:plotArea>
    <c:plotVisOnly val="1"/>
    <c:dispBlanksAs val="gap"/>
    <c:showDLblsOverMax val="0"/>
  </c:chart>
  <c:txPr>
    <a:bodyPr/>
    <a:lstStyle/>
    <a:p>
      <a:pPr>
        <a:defRPr sz="2400"/>
      </a:pPr>
      <a:endParaRPr lang="he-I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a:pPr>
            <a:r>
              <a:rPr lang="he-IL" sz="1400" b="0" i="0" baseline="0" dirty="0">
                <a:effectLst/>
              </a:rPr>
              <a:t>הציון הממוצע במבחן המיומנויות </a:t>
            </a:r>
            <a:r>
              <a:rPr lang="he-IL" sz="1400" b="0" i="0" baseline="0" dirty="0" smtClean="0">
                <a:effectLst/>
              </a:rPr>
              <a:t>המתמטי</a:t>
            </a:r>
            <a:endParaRPr lang="he-IL" sz="1400" b="0" dirty="0">
              <a:effectLst/>
            </a:endParaRPr>
          </a:p>
        </c:rich>
      </c:tx>
      <c:layout>
        <c:manualLayout>
          <c:xMode val="edge"/>
          <c:yMode val="edge"/>
          <c:x val="0.21718176878972409"/>
          <c:y val="4.8013731195944223E-2"/>
        </c:manualLayout>
      </c:layout>
      <c:overlay val="0"/>
    </c:title>
    <c:autoTitleDeleted val="0"/>
    <c:plotArea>
      <c:layout>
        <c:manualLayout>
          <c:layoutTarget val="inner"/>
          <c:xMode val="edge"/>
          <c:yMode val="edge"/>
          <c:x val="5.0676583310104703E-2"/>
          <c:y val="0.12501983371751849"/>
          <c:w val="0.92286925055442592"/>
          <c:h val="0.5578123468239754"/>
        </c:manualLayout>
      </c:layout>
      <c:barChart>
        <c:barDir val="col"/>
        <c:grouping val="clustered"/>
        <c:varyColors val="0"/>
        <c:ser>
          <c:idx val="0"/>
          <c:order val="0"/>
          <c:spPr>
            <a:solidFill>
              <a:schemeClr val="bg1">
                <a:lumMod val="50000"/>
              </a:schemeClr>
            </a:solidFill>
          </c:spPr>
          <c:invertIfNegative val="0"/>
          <c:dPt>
            <c:idx val="3"/>
            <c:invertIfNegative val="0"/>
            <c:bubble3D val="0"/>
            <c:spPr>
              <a:solidFill>
                <a:srgbClr val="0070C0"/>
              </a:solidFill>
            </c:spPr>
            <c:extLst>
              <c:ext xmlns:c16="http://schemas.microsoft.com/office/drawing/2014/chart" uri="{C3380CC4-5D6E-409C-BE32-E72D297353CC}">
                <c16:uniqueId val="{00000001-206C-49BF-96D9-382D47B2626B}"/>
              </c:ext>
            </c:extLst>
          </c:dPt>
          <c:dPt>
            <c:idx val="6"/>
            <c:invertIfNegative val="0"/>
            <c:bubble3D val="0"/>
            <c:extLst>
              <c:ext xmlns:c16="http://schemas.microsoft.com/office/drawing/2014/chart" uri="{C3380CC4-5D6E-409C-BE32-E72D297353CC}">
                <c16:uniqueId val="{00000002-206C-49BF-96D9-382D47B2626B}"/>
              </c:ext>
            </c:extLst>
          </c:dPt>
          <c:dPt>
            <c:idx val="8"/>
            <c:invertIfNegative val="0"/>
            <c:bubble3D val="0"/>
            <c:extLst>
              <c:ext xmlns:c16="http://schemas.microsoft.com/office/drawing/2014/chart" uri="{C3380CC4-5D6E-409C-BE32-E72D297353CC}">
                <c16:uniqueId val="{00000003-206C-49BF-96D9-382D47B2626B}"/>
              </c:ext>
            </c:extLst>
          </c:dPt>
          <c:dPt>
            <c:idx val="9"/>
            <c:invertIfNegative val="0"/>
            <c:bubble3D val="0"/>
            <c:spPr>
              <a:solidFill>
                <a:schemeClr val="accent6">
                  <a:lumMod val="75000"/>
                </a:schemeClr>
              </a:solidFill>
            </c:spPr>
            <c:extLst>
              <c:ext xmlns:c16="http://schemas.microsoft.com/office/drawing/2014/chart" uri="{C3380CC4-5D6E-409C-BE32-E72D297353CC}">
                <c16:uniqueId val="{00000005-206C-49BF-96D9-382D47B2626B}"/>
              </c:ext>
            </c:extLst>
          </c:dPt>
          <c:dPt>
            <c:idx val="15"/>
            <c:invertIfNegative val="0"/>
            <c:bubble3D val="0"/>
            <c:extLst>
              <c:ext xmlns:c16="http://schemas.microsoft.com/office/drawing/2014/chart" uri="{C3380CC4-5D6E-409C-BE32-E72D297353CC}">
                <c16:uniqueId val="{00000006-206C-49BF-96D9-382D47B2626B}"/>
              </c:ext>
            </c:extLst>
          </c:dPt>
          <c:dPt>
            <c:idx val="16"/>
            <c:invertIfNegative val="0"/>
            <c:bubble3D val="0"/>
            <c:extLst>
              <c:ext xmlns:c16="http://schemas.microsoft.com/office/drawing/2014/chart" uri="{C3380CC4-5D6E-409C-BE32-E72D297353CC}">
                <c16:uniqueId val="{00000007-206C-49BF-96D9-382D47B2626B}"/>
              </c:ext>
            </c:extLst>
          </c:dPt>
          <c:dPt>
            <c:idx val="18"/>
            <c:invertIfNegative val="0"/>
            <c:bubble3D val="0"/>
            <c:extLst>
              <c:ext xmlns:c16="http://schemas.microsoft.com/office/drawing/2014/chart" uri="{C3380CC4-5D6E-409C-BE32-E72D297353CC}">
                <c16:uniqueId val="{00000008-206C-49BF-96D9-382D47B2626B}"/>
              </c:ext>
            </c:extLst>
          </c:dPt>
          <c:dLbls>
            <c:dLbl>
              <c:idx val="3"/>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06C-49BF-96D9-382D47B2626B}"/>
                </c:ext>
              </c:extLst>
            </c:dLbl>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06C-49BF-96D9-382D47B2626B}"/>
                </c:ext>
              </c:extLst>
            </c:dLbl>
            <c:numFmt formatCode="#,##0.0" sourceLinked="0"/>
            <c:spPr>
              <a:noFill/>
              <a:ln>
                <a:noFill/>
              </a:ln>
              <a:effectLst/>
            </c:spPr>
            <c:txPr>
              <a:bodyPr/>
              <a:lstStyle/>
              <a:p>
                <a:pPr>
                  <a:defRPr sz="1100"/>
                </a:pPr>
                <a:endParaRPr lang="he-IL"/>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'איור ה-3'!$L$4:$L$22</c:f>
              <c:strCache>
                <c:ptCount val="19"/>
                <c:pt idx="0">
                  <c:v>איטליה</c:v>
                </c:pt>
                <c:pt idx="1">
                  <c:v>יוון</c:v>
                </c:pt>
                <c:pt idx="2">
                  <c:v>ספרד</c:v>
                </c:pt>
                <c:pt idx="3">
                  <c:v>ישראל</c:v>
                </c:pt>
                <c:pt idx="4">
                  <c:v>צרפת</c:v>
                </c:pt>
                <c:pt idx="5">
                  <c:v>קוריאה</c:v>
                </c:pt>
                <c:pt idx="6">
                  <c:v>פולין</c:v>
                </c:pt>
                <c:pt idx="7">
                  <c:v>אירלנד</c:v>
                </c:pt>
                <c:pt idx="8">
                  <c:v>צ'כיה</c:v>
                </c:pt>
                <c:pt idx="9">
                  <c:v>הממוצע</c:v>
                </c:pt>
                <c:pt idx="10">
                  <c:v>דנמרק</c:v>
                </c:pt>
                <c:pt idx="11">
                  <c:v>סלובקיה</c:v>
                </c:pt>
                <c:pt idx="12">
                  <c:v>אסטוניה</c:v>
                </c:pt>
                <c:pt idx="13">
                  <c:v>בריטניה</c:v>
                </c:pt>
                <c:pt idx="14">
                  <c:v>בלגיה</c:v>
                </c:pt>
                <c:pt idx="15">
                  <c:v>נורווגיה</c:v>
                </c:pt>
                <c:pt idx="16">
                  <c:v>הולנד</c:v>
                </c:pt>
                <c:pt idx="17">
                  <c:v>פינלנד</c:v>
                </c:pt>
                <c:pt idx="18">
                  <c:v>יפן</c:v>
                </c:pt>
              </c:strCache>
            </c:strRef>
          </c:cat>
          <c:val>
            <c:numRef>
              <c:f>'איור ה-3'!$M$4:$M$22</c:f>
              <c:numCache>
                <c:formatCode>General</c:formatCode>
                <c:ptCount val="19"/>
                <c:pt idx="0">
                  <c:v>4.7569990978580003</c:v>
                </c:pt>
                <c:pt idx="1">
                  <c:v>9.5977256910269979</c:v>
                </c:pt>
                <c:pt idx="2">
                  <c:v>12.3006191945419</c:v>
                </c:pt>
                <c:pt idx="3">
                  <c:v>14.689383625740099</c:v>
                </c:pt>
                <c:pt idx="4">
                  <c:v>24.702611641184202</c:v>
                </c:pt>
                <c:pt idx="5">
                  <c:v>35.489021902791897</c:v>
                </c:pt>
                <c:pt idx="6">
                  <c:v>36.0547532956775</c:v>
                </c:pt>
                <c:pt idx="7">
                  <c:v>43.37660932910417</c:v>
                </c:pt>
                <c:pt idx="8">
                  <c:v>46.149249382424543</c:v>
                </c:pt>
                <c:pt idx="9">
                  <c:v>47.077505801856091</c:v>
                </c:pt>
                <c:pt idx="10">
                  <c:v>48.662235537671137</c:v>
                </c:pt>
                <c:pt idx="11">
                  <c:v>53.328158499595844</c:v>
                </c:pt>
                <c:pt idx="12">
                  <c:v>54.564442325716087</c:v>
                </c:pt>
                <c:pt idx="13">
                  <c:v>55.152900971882111</c:v>
                </c:pt>
                <c:pt idx="14">
                  <c:v>55.458687904051452</c:v>
                </c:pt>
                <c:pt idx="15">
                  <c:v>64.186859294804194</c:v>
                </c:pt>
                <c:pt idx="16">
                  <c:v>77.089886853633402</c:v>
                </c:pt>
                <c:pt idx="17">
                  <c:v>85.923960952202094</c:v>
                </c:pt>
                <c:pt idx="18">
                  <c:v>93.522876757387905</c:v>
                </c:pt>
              </c:numCache>
            </c:numRef>
          </c:val>
          <c:extLst>
            <c:ext xmlns:c16="http://schemas.microsoft.com/office/drawing/2014/chart" uri="{C3380CC4-5D6E-409C-BE32-E72D297353CC}">
              <c16:uniqueId val="{00000009-206C-49BF-96D9-382D47B2626B}"/>
            </c:ext>
          </c:extLst>
        </c:ser>
        <c:dLbls>
          <c:showLegendKey val="0"/>
          <c:showVal val="0"/>
          <c:showCatName val="0"/>
          <c:showSerName val="0"/>
          <c:showPercent val="0"/>
          <c:showBubbleSize val="0"/>
        </c:dLbls>
        <c:gapWidth val="40"/>
        <c:axId val="31695232"/>
        <c:axId val="31696768"/>
      </c:barChart>
      <c:catAx>
        <c:axId val="31695232"/>
        <c:scaling>
          <c:orientation val="minMax"/>
        </c:scaling>
        <c:delete val="0"/>
        <c:axPos val="b"/>
        <c:numFmt formatCode="General" sourceLinked="1"/>
        <c:majorTickMark val="in"/>
        <c:minorTickMark val="none"/>
        <c:tickLblPos val="nextTo"/>
        <c:spPr>
          <a:ln>
            <a:solidFill>
              <a:schemeClr val="tx1"/>
            </a:solidFill>
          </a:ln>
        </c:spPr>
        <c:crossAx val="31696768"/>
        <c:crosses val="autoZero"/>
        <c:auto val="1"/>
        <c:lblAlgn val="ctr"/>
        <c:lblOffset val="100"/>
        <c:noMultiLvlLbl val="0"/>
      </c:catAx>
      <c:valAx>
        <c:axId val="31696768"/>
        <c:scaling>
          <c:orientation val="minMax"/>
        </c:scaling>
        <c:delete val="0"/>
        <c:axPos val="l"/>
        <c:numFmt formatCode="#,##0" sourceLinked="0"/>
        <c:majorTickMark val="in"/>
        <c:minorTickMark val="none"/>
        <c:tickLblPos val="nextTo"/>
        <c:spPr>
          <a:ln>
            <a:solidFill>
              <a:schemeClr val="tx1"/>
            </a:solidFill>
          </a:ln>
        </c:spPr>
        <c:crossAx val="31695232"/>
        <c:crosses val="autoZero"/>
        <c:crossBetween val="between"/>
        <c:majorUnit val="20"/>
      </c:valAx>
      <c:spPr>
        <a:noFill/>
        <a:ln w="25400">
          <a:noFill/>
        </a:ln>
      </c:spPr>
    </c:plotArea>
    <c:plotVisOnly val="1"/>
    <c:dispBlanksAs val="gap"/>
    <c:showDLblsOverMax val="0"/>
  </c:chart>
  <c:spPr>
    <a:noFill/>
    <a:ln>
      <a:noFill/>
    </a:ln>
  </c:spPr>
  <c:txPr>
    <a:bodyPr/>
    <a:lstStyle/>
    <a:p>
      <a:pPr>
        <a:defRPr>
          <a:latin typeface="David" panose="020E0502060401010101" pitchFamily="34" charset="-79"/>
          <a:cs typeface="David" panose="020E0502060401010101" pitchFamily="34" charset="-79"/>
        </a:defRPr>
      </a:pPr>
      <a:endParaRPr lang="he-I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a:pPr>
            <a:r>
              <a:rPr lang="he-IL" sz="1400" b="0" i="0" baseline="0" dirty="0">
                <a:effectLst/>
              </a:rPr>
              <a:t>הציון הממוצע במבחן המיומנויות בתחום </a:t>
            </a:r>
            <a:r>
              <a:rPr lang="he-IL" sz="1400" b="0" i="0" baseline="0" dirty="0" smtClean="0">
                <a:effectLst/>
              </a:rPr>
              <a:t>האוריינות קריאה</a:t>
            </a:r>
            <a:endParaRPr lang="he-IL" sz="1400" b="0" dirty="0">
              <a:effectLst/>
            </a:endParaRPr>
          </a:p>
        </c:rich>
      </c:tx>
      <c:layout>
        <c:manualLayout>
          <c:xMode val="edge"/>
          <c:yMode val="edge"/>
          <c:x val="0.16750231032236279"/>
          <c:y val="5.1620988210618099E-2"/>
        </c:manualLayout>
      </c:layout>
      <c:overlay val="0"/>
    </c:title>
    <c:autoTitleDeleted val="0"/>
    <c:plotArea>
      <c:layout>
        <c:manualLayout>
          <c:layoutTarget val="inner"/>
          <c:xMode val="edge"/>
          <c:yMode val="edge"/>
          <c:x val="5.3688458446538745E-2"/>
          <c:y val="0.13905436851950748"/>
          <c:w val="0.9218013823799871"/>
          <c:h val="0.52224052131305065"/>
        </c:manualLayout>
      </c:layout>
      <c:barChart>
        <c:barDir val="col"/>
        <c:grouping val="clustered"/>
        <c:varyColors val="0"/>
        <c:ser>
          <c:idx val="0"/>
          <c:order val="0"/>
          <c:spPr>
            <a:solidFill>
              <a:schemeClr val="bg1">
                <a:lumMod val="50000"/>
              </a:schemeClr>
            </a:solidFill>
          </c:spPr>
          <c:invertIfNegative val="0"/>
          <c:dPt>
            <c:idx val="2"/>
            <c:invertIfNegative val="0"/>
            <c:bubble3D val="0"/>
            <c:spPr>
              <a:solidFill>
                <a:srgbClr val="0070C0"/>
              </a:solidFill>
            </c:spPr>
            <c:extLst>
              <c:ext xmlns:c16="http://schemas.microsoft.com/office/drawing/2014/chart" uri="{C3380CC4-5D6E-409C-BE32-E72D297353CC}">
                <c16:uniqueId val="{00000001-FDE7-42F6-A52C-73D4079D6CE9}"/>
              </c:ext>
            </c:extLst>
          </c:dPt>
          <c:dPt>
            <c:idx val="6"/>
            <c:invertIfNegative val="0"/>
            <c:bubble3D val="0"/>
            <c:extLst>
              <c:ext xmlns:c16="http://schemas.microsoft.com/office/drawing/2014/chart" uri="{C3380CC4-5D6E-409C-BE32-E72D297353CC}">
                <c16:uniqueId val="{00000002-FDE7-42F6-A52C-73D4079D6CE9}"/>
              </c:ext>
            </c:extLst>
          </c:dPt>
          <c:dPt>
            <c:idx val="8"/>
            <c:invertIfNegative val="0"/>
            <c:bubble3D val="0"/>
            <c:extLst>
              <c:ext xmlns:c16="http://schemas.microsoft.com/office/drawing/2014/chart" uri="{C3380CC4-5D6E-409C-BE32-E72D297353CC}">
                <c16:uniqueId val="{00000003-FDE7-42F6-A52C-73D4079D6CE9}"/>
              </c:ext>
            </c:extLst>
          </c:dPt>
          <c:dPt>
            <c:idx val="9"/>
            <c:invertIfNegative val="0"/>
            <c:bubble3D val="0"/>
            <c:spPr>
              <a:solidFill>
                <a:schemeClr val="accent6">
                  <a:lumMod val="75000"/>
                </a:schemeClr>
              </a:solidFill>
            </c:spPr>
            <c:extLst>
              <c:ext xmlns:c16="http://schemas.microsoft.com/office/drawing/2014/chart" uri="{C3380CC4-5D6E-409C-BE32-E72D297353CC}">
                <c16:uniqueId val="{00000005-FDE7-42F6-A52C-73D4079D6CE9}"/>
              </c:ext>
            </c:extLst>
          </c:dPt>
          <c:dPt>
            <c:idx val="15"/>
            <c:invertIfNegative val="0"/>
            <c:bubble3D val="0"/>
            <c:extLst>
              <c:ext xmlns:c16="http://schemas.microsoft.com/office/drawing/2014/chart" uri="{C3380CC4-5D6E-409C-BE32-E72D297353CC}">
                <c16:uniqueId val="{00000006-FDE7-42F6-A52C-73D4079D6CE9}"/>
              </c:ext>
            </c:extLst>
          </c:dPt>
          <c:dPt>
            <c:idx val="16"/>
            <c:invertIfNegative val="0"/>
            <c:bubble3D val="0"/>
            <c:extLst>
              <c:ext xmlns:c16="http://schemas.microsoft.com/office/drawing/2014/chart" uri="{C3380CC4-5D6E-409C-BE32-E72D297353CC}">
                <c16:uniqueId val="{00000007-FDE7-42F6-A52C-73D4079D6CE9}"/>
              </c:ext>
            </c:extLst>
          </c:dPt>
          <c:dPt>
            <c:idx val="18"/>
            <c:invertIfNegative val="0"/>
            <c:bubble3D val="0"/>
            <c:extLst>
              <c:ext xmlns:c16="http://schemas.microsoft.com/office/drawing/2014/chart" uri="{C3380CC4-5D6E-409C-BE32-E72D297353CC}">
                <c16:uniqueId val="{00000008-FDE7-42F6-A52C-73D4079D6CE9}"/>
              </c:ext>
            </c:extLst>
          </c:dPt>
          <c:dLbls>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DE7-42F6-A52C-73D4079D6CE9}"/>
                </c:ext>
              </c:extLst>
            </c:dLbl>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DE7-42F6-A52C-73D4079D6CE9}"/>
                </c:ext>
              </c:extLst>
            </c:dLbl>
            <c:numFmt formatCode="#,##0.0" sourceLinked="0"/>
            <c:spPr>
              <a:noFill/>
              <a:ln>
                <a:noFill/>
              </a:ln>
              <a:effectLst/>
            </c:spPr>
            <c:txPr>
              <a:bodyPr/>
              <a:lstStyle/>
              <a:p>
                <a:pPr>
                  <a:defRPr sz="1100"/>
                </a:pPr>
                <a:endParaRPr lang="he-IL"/>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'איור ה-3'!$F$4:$F$22</c:f>
              <c:strCache>
                <c:ptCount val="19"/>
                <c:pt idx="0">
                  <c:v>ספרד</c:v>
                </c:pt>
                <c:pt idx="1">
                  <c:v>איטליה</c:v>
                </c:pt>
                <c:pt idx="2">
                  <c:v>ישראל</c:v>
                </c:pt>
                <c:pt idx="3">
                  <c:v>צרפת</c:v>
                </c:pt>
                <c:pt idx="4">
                  <c:v>יוון</c:v>
                </c:pt>
                <c:pt idx="5">
                  <c:v>קוריאה</c:v>
                </c:pt>
                <c:pt idx="6">
                  <c:v>אירלנד</c:v>
                </c:pt>
                <c:pt idx="7">
                  <c:v>פולין</c:v>
                </c:pt>
                <c:pt idx="8">
                  <c:v>בריטניה</c:v>
                </c:pt>
                <c:pt idx="9">
                  <c:v>הממוצע</c:v>
                </c:pt>
                <c:pt idx="10">
                  <c:v>צ'כיה</c:v>
                </c:pt>
                <c:pt idx="11">
                  <c:v>אסטוניה</c:v>
                </c:pt>
                <c:pt idx="12">
                  <c:v>סלובקיה</c:v>
                </c:pt>
                <c:pt idx="13">
                  <c:v>בלגיה</c:v>
                </c:pt>
                <c:pt idx="14">
                  <c:v>נורווגיה</c:v>
                </c:pt>
                <c:pt idx="15">
                  <c:v>דנמרק</c:v>
                </c:pt>
                <c:pt idx="16">
                  <c:v>הולנד</c:v>
                </c:pt>
                <c:pt idx="17">
                  <c:v>פינלנד</c:v>
                </c:pt>
                <c:pt idx="18">
                  <c:v>יפן</c:v>
                </c:pt>
              </c:strCache>
            </c:strRef>
          </c:cat>
          <c:val>
            <c:numRef>
              <c:f>'איור ה-3'!$G$4:$G$22</c:f>
              <c:numCache>
                <c:formatCode>General</c:formatCode>
                <c:ptCount val="19"/>
                <c:pt idx="0">
                  <c:v>16.9992632033454</c:v>
                </c:pt>
                <c:pt idx="1">
                  <c:v>18.247831199284896</c:v>
                </c:pt>
                <c:pt idx="2">
                  <c:v>23.699692098917801</c:v>
                </c:pt>
                <c:pt idx="3">
                  <c:v>27.136096179402902</c:v>
                </c:pt>
                <c:pt idx="4">
                  <c:v>28.1182430574835</c:v>
                </c:pt>
                <c:pt idx="5">
                  <c:v>30.804228503617004</c:v>
                </c:pt>
                <c:pt idx="6">
                  <c:v>36.148515063153496</c:v>
                </c:pt>
                <c:pt idx="7">
                  <c:v>37.944858422532604</c:v>
                </c:pt>
                <c:pt idx="8">
                  <c:v>46.932334258241035</c:v>
                </c:pt>
                <c:pt idx="9">
                  <c:v>54.701718140766175</c:v>
                </c:pt>
                <c:pt idx="10">
                  <c:v>61.462994525547998</c:v>
                </c:pt>
                <c:pt idx="11">
                  <c:v>61.868330195347198</c:v>
                </c:pt>
                <c:pt idx="12">
                  <c:v>74.379557621651998</c:v>
                </c:pt>
                <c:pt idx="13">
                  <c:v>78.013329602429508</c:v>
                </c:pt>
                <c:pt idx="14">
                  <c:v>78.079180740949596</c:v>
                </c:pt>
                <c:pt idx="15">
                  <c:v>78.410785115313615</c:v>
                </c:pt>
                <c:pt idx="16">
                  <c:v>80.208392605282</c:v>
                </c:pt>
                <c:pt idx="17">
                  <c:v>86.701764502118706</c:v>
                </c:pt>
                <c:pt idx="18">
                  <c:v>88.473503597323699</c:v>
                </c:pt>
              </c:numCache>
            </c:numRef>
          </c:val>
          <c:extLst>
            <c:ext xmlns:c16="http://schemas.microsoft.com/office/drawing/2014/chart" uri="{C3380CC4-5D6E-409C-BE32-E72D297353CC}">
              <c16:uniqueId val="{00000009-FDE7-42F6-A52C-73D4079D6CE9}"/>
            </c:ext>
          </c:extLst>
        </c:ser>
        <c:dLbls>
          <c:showLegendKey val="0"/>
          <c:showVal val="0"/>
          <c:showCatName val="0"/>
          <c:showSerName val="0"/>
          <c:showPercent val="0"/>
          <c:showBubbleSize val="0"/>
        </c:dLbls>
        <c:gapWidth val="40"/>
        <c:axId val="31643520"/>
        <c:axId val="31645056"/>
      </c:barChart>
      <c:catAx>
        <c:axId val="31643520"/>
        <c:scaling>
          <c:orientation val="minMax"/>
        </c:scaling>
        <c:delete val="0"/>
        <c:axPos val="b"/>
        <c:numFmt formatCode="General" sourceLinked="1"/>
        <c:majorTickMark val="in"/>
        <c:minorTickMark val="none"/>
        <c:tickLblPos val="nextTo"/>
        <c:spPr>
          <a:ln>
            <a:solidFill>
              <a:schemeClr val="tx1"/>
            </a:solidFill>
          </a:ln>
        </c:spPr>
        <c:crossAx val="31645056"/>
        <c:crosses val="autoZero"/>
        <c:auto val="1"/>
        <c:lblAlgn val="ctr"/>
        <c:lblOffset val="100"/>
        <c:noMultiLvlLbl val="0"/>
      </c:catAx>
      <c:valAx>
        <c:axId val="31645056"/>
        <c:scaling>
          <c:orientation val="minMax"/>
          <c:max val="100"/>
          <c:min val="0"/>
        </c:scaling>
        <c:delete val="0"/>
        <c:axPos val="l"/>
        <c:numFmt formatCode="#,##0" sourceLinked="0"/>
        <c:majorTickMark val="in"/>
        <c:minorTickMark val="none"/>
        <c:tickLblPos val="nextTo"/>
        <c:spPr>
          <a:ln>
            <a:solidFill>
              <a:schemeClr val="tx1"/>
            </a:solidFill>
          </a:ln>
        </c:spPr>
        <c:crossAx val="31643520"/>
        <c:crosses val="autoZero"/>
        <c:crossBetween val="between"/>
        <c:majorUnit val="20"/>
      </c:valAx>
      <c:spPr>
        <a:noFill/>
        <a:ln w="25400">
          <a:noFill/>
        </a:ln>
      </c:spPr>
    </c:plotArea>
    <c:plotVisOnly val="1"/>
    <c:dispBlanksAs val="gap"/>
    <c:showDLblsOverMax val="0"/>
  </c:chart>
  <c:spPr>
    <a:noFill/>
    <a:ln>
      <a:noFill/>
    </a:ln>
  </c:spPr>
  <c:txPr>
    <a:bodyPr/>
    <a:lstStyle/>
    <a:p>
      <a:pPr>
        <a:defRPr>
          <a:latin typeface="David" panose="020E0502060401010101" pitchFamily="34" charset="-79"/>
          <a:cs typeface="David" panose="020E0502060401010101" pitchFamily="34" charset="-79"/>
        </a:defRPr>
      </a:pPr>
      <a:endParaRPr lang="he-I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pPr>
            <a:r>
              <a:rPr lang="he-IL" sz="2000" b="1" i="0" baseline="0" dirty="0">
                <a:effectLst/>
              </a:rPr>
              <a:t>ההוצאה על חינוך לתלמיד כשיעור מהתוצר </a:t>
            </a:r>
            <a:r>
              <a:rPr lang="he-IL" sz="2000" b="1" i="0" baseline="0" dirty="0" smtClean="0">
                <a:effectLst/>
              </a:rPr>
              <a:t>לנפש</a:t>
            </a:r>
          </a:p>
        </c:rich>
      </c:tx>
      <c:layout>
        <c:manualLayout>
          <c:xMode val="edge"/>
          <c:yMode val="edge"/>
          <c:x val="0.15631862705017374"/>
          <c:y val="3.5921142056547027E-2"/>
        </c:manualLayout>
      </c:layout>
      <c:overlay val="0"/>
    </c:title>
    <c:autoTitleDeleted val="0"/>
    <c:pivotFmts>
      <c:pivotFmt>
        <c:idx val="0"/>
        <c:marker>
          <c:symbol val="none"/>
        </c:marker>
      </c:pivotFmt>
    </c:pivotFmts>
    <c:plotArea>
      <c:layout/>
      <c:lineChart>
        <c:grouping val="standard"/>
        <c:varyColors val="0"/>
        <c:ser>
          <c:idx val="0"/>
          <c:order val="0"/>
          <c:spPr>
            <a:ln w="66675"/>
          </c:spPr>
          <c:marker>
            <c:symbol val="none"/>
          </c:marker>
          <c:cat>
            <c:numRef>
              <c:f>'מדד מסכם2'!$A$2:$A$20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'מדד מסכם2'!$F$2:$F$20</c:f>
              <c:numCache>
                <c:formatCode>General</c:formatCode>
                <c:ptCount val="19"/>
                <c:pt idx="0">
                  <c:v>15.41185308878951</c:v>
                </c:pt>
                <c:pt idx="1">
                  <c:v>16.739179078271174</c:v>
                </c:pt>
                <c:pt idx="2">
                  <c:v>16.157167380020759</c:v>
                </c:pt>
                <c:pt idx="3">
                  <c:v>16.323824899953184</c:v>
                </c:pt>
                <c:pt idx="4">
                  <c:v>16.271495306578661</c:v>
                </c:pt>
                <c:pt idx="5">
                  <c:v>15.563269228385215</c:v>
                </c:pt>
                <c:pt idx="6">
                  <c:v>14.780065329231338</c:v>
                </c:pt>
                <c:pt idx="7">
                  <c:v>14.898745988259291</c:v>
                </c:pt>
                <c:pt idx="8">
                  <c:v>14.997013462377474</c:v>
                </c:pt>
                <c:pt idx="9">
                  <c:v>14.902705651631665</c:v>
                </c:pt>
                <c:pt idx="10">
                  <c:v>15.355976576237037</c:v>
                </c:pt>
                <c:pt idx="11">
                  <c:v>15.450441392541169</c:v>
                </c:pt>
                <c:pt idx="12">
                  <c:v>15.948183548519149</c:v>
                </c:pt>
                <c:pt idx="13">
                  <c:v>15.947966322368945</c:v>
                </c:pt>
                <c:pt idx="14">
                  <c:v>15.907233750570379</c:v>
                </c:pt>
                <c:pt idx="15">
                  <c:v>16.031691903470545</c:v>
                </c:pt>
                <c:pt idx="16">
                  <c:v>16.162915439549643</c:v>
                </c:pt>
                <c:pt idx="17">
                  <c:v>17.013927095511246</c:v>
                </c:pt>
                <c:pt idx="18">
                  <c:v>17.009067064791829</c:v>
                </c:pt>
              </c:numCache>
            </c:numRef>
          </c:val>
          <c:smooth val="0"/>
          <c:extLst>
            <c:ext xmlns:c16="http://schemas.microsoft.com/office/drawing/2014/chart" uri="{C3380CC4-5D6E-409C-BE32-E72D297353CC}">
              <c16:uniqueId val="{00000000-5AD6-417C-A3DD-32DFEF16E21F}"/>
            </c:ext>
          </c:extLst>
        </c:ser>
        <c:dLbls>
          <c:showLegendKey val="0"/>
          <c:showVal val="0"/>
          <c:showCatName val="0"/>
          <c:showSerName val="0"/>
          <c:showPercent val="0"/>
          <c:showBubbleSize val="0"/>
        </c:dLbls>
        <c:smooth val="0"/>
        <c:axId val="240139264"/>
        <c:axId val="243468928"/>
      </c:lineChart>
      <c:catAx>
        <c:axId val="240139264"/>
        <c:scaling>
          <c:orientation val="minMax"/>
        </c:scaling>
        <c:delete val="0"/>
        <c:axPos val="b"/>
        <c:numFmt formatCode="General" sourceLinked="1"/>
        <c:majorTickMark val="out"/>
        <c:minorTickMark val="none"/>
        <c:tickLblPos val="nextTo"/>
        <c:txPr>
          <a:bodyPr rot="3060000"/>
          <a:lstStyle/>
          <a:p>
            <a:pPr>
              <a:defRPr sz="1400"/>
            </a:pPr>
            <a:endParaRPr lang="he-IL"/>
          </a:p>
        </c:txPr>
        <c:crossAx val="243468928"/>
        <c:crosses val="autoZero"/>
        <c:auto val="1"/>
        <c:lblAlgn val="ctr"/>
        <c:lblOffset val="100"/>
        <c:noMultiLvlLbl val="0"/>
      </c:catAx>
      <c:valAx>
        <c:axId val="243468928"/>
        <c:scaling>
          <c:orientation val="minMax"/>
          <c:max val="18"/>
          <c:min val="14"/>
        </c:scaling>
        <c:delete val="0"/>
        <c:axPos val="l"/>
        <c:numFmt formatCode="#,##0.0" sourceLinked="0"/>
        <c:majorTickMark val="out"/>
        <c:minorTickMark val="none"/>
        <c:tickLblPos val="nextTo"/>
        <c:txPr>
          <a:bodyPr/>
          <a:lstStyle/>
          <a:p>
            <a:pPr>
              <a:defRPr sz="1400"/>
            </a:pPr>
            <a:endParaRPr lang="he-IL"/>
          </a:p>
        </c:txPr>
        <c:crossAx val="240139264"/>
        <c:crosses val="autoZero"/>
        <c:crossBetween val="between"/>
      </c:valAx>
    </c:plotArea>
    <c:plotVisOnly val="1"/>
    <c:dispBlanksAs val="gap"/>
    <c:showDLblsOverMax val="0"/>
  </c:chart>
  <c:externalData r:id="rId2">
    <c:autoUpdate val="0"/>
  </c:externalData>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ysClr val="window" lastClr="FFFFFF">
                <a:lumMod val="65000"/>
              </a:sysClr>
            </a:solidFill>
            <a:ln>
              <a:noFill/>
            </a:ln>
            <a:effectLst/>
          </c:spPr>
          <c:invertIfNegative val="0"/>
          <c:dPt>
            <c:idx val="14"/>
            <c:invertIfNegative val="0"/>
            <c:bubble3D val="0"/>
            <c:spPr>
              <a:solidFill>
                <a:sysClr val="window" lastClr="FFFFFF">
                  <a:lumMod val="65000"/>
                </a:sysClr>
              </a:solidFill>
              <a:ln>
                <a:noFill/>
              </a:ln>
              <a:effectLst/>
            </c:spPr>
            <c:extLst>
              <c:ext xmlns:c16="http://schemas.microsoft.com/office/drawing/2014/chart" uri="{C3380CC4-5D6E-409C-BE32-E72D297353CC}">
                <c16:uniqueId val="{00000001-6572-4F4D-8C09-70F7A327163F}"/>
              </c:ext>
            </c:extLst>
          </c:dPt>
          <c:dPt>
            <c:idx val="15"/>
            <c:invertIfNegative val="0"/>
            <c:bubble3D val="0"/>
            <c:spPr>
              <a:solidFill>
                <a:sysClr val="window" lastClr="FFFFFF">
                  <a:lumMod val="65000"/>
                </a:sysClr>
              </a:solidFill>
              <a:ln>
                <a:noFill/>
              </a:ln>
              <a:effectLst/>
            </c:spPr>
            <c:extLst>
              <c:ext xmlns:c16="http://schemas.microsoft.com/office/drawing/2014/chart" uri="{C3380CC4-5D6E-409C-BE32-E72D297353CC}">
                <c16:uniqueId val="{00000003-6572-4F4D-8C09-70F7A327163F}"/>
              </c:ext>
            </c:extLst>
          </c:dPt>
          <c:dPt>
            <c:idx val="18"/>
            <c:invertIfNegative val="0"/>
            <c:bubble3D val="0"/>
            <c:spPr>
              <a:solidFill>
                <a:sysClr val="window" lastClr="FFFFFF">
                  <a:lumMod val="65000"/>
                </a:sysClr>
              </a:solidFill>
              <a:ln>
                <a:noFill/>
              </a:ln>
              <a:effectLst/>
            </c:spPr>
            <c:extLst>
              <c:ext xmlns:c16="http://schemas.microsoft.com/office/drawing/2014/chart" uri="{C3380CC4-5D6E-409C-BE32-E72D297353CC}">
                <c16:uniqueId val="{00000005-6572-4F4D-8C09-70F7A327163F}"/>
              </c:ext>
            </c:extLst>
          </c:dPt>
          <c:dPt>
            <c:idx val="22"/>
            <c:invertIfNegative val="0"/>
            <c:bubble3D val="0"/>
            <c:spPr>
              <a:solidFill>
                <a:srgbClr val="CC3A36"/>
              </a:solidFill>
              <a:ln>
                <a:noFill/>
              </a:ln>
              <a:effectLst/>
            </c:spPr>
            <c:extLst>
              <c:ext xmlns:c16="http://schemas.microsoft.com/office/drawing/2014/chart" uri="{C3380CC4-5D6E-409C-BE32-E72D297353CC}">
                <c16:uniqueId val="{00000007-6572-4F4D-8C09-70F7A327163F}"/>
              </c:ext>
            </c:extLst>
          </c:dPt>
          <c:dPt>
            <c:idx val="33"/>
            <c:invertIfNegative val="0"/>
            <c:bubble3D val="0"/>
            <c:spPr>
              <a:solidFill>
                <a:sysClr val="window" lastClr="FFFFFF">
                  <a:lumMod val="65000"/>
                </a:sysClr>
              </a:solidFill>
              <a:ln>
                <a:noFill/>
              </a:ln>
              <a:effectLst/>
            </c:spPr>
            <c:extLst>
              <c:ext xmlns:c16="http://schemas.microsoft.com/office/drawing/2014/chart" uri="{C3380CC4-5D6E-409C-BE32-E72D297353CC}">
                <c16:uniqueId val="{00000009-6572-4F4D-8C09-70F7A327163F}"/>
              </c:ext>
            </c:extLst>
          </c:dPt>
          <c:dPt>
            <c:idx val="34"/>
            <c:invertIfNegative val="0"/>
            <c:bubble3D val="0"/>
            <c:spPr>
              <a:solidFill>
                <a:srgbClr val="1D9CD3"/>
              </a:solidFill>
              <a:ln>
                <a:noFill/>
              </a:ln>
              <a:effectLst/>
            </c:spPr>
            <c:extLst>
              <c:ext xmlns:c16="http://schemas.microsoft.com/office/drawing/2014/chart" uri="{C3380CC4-5D6E-409C-BE32-E72D297353CC}">
                <c16:uniqueId val="{0000000B-6572-4F4D-8C09-70F7A327163F}"/>
              </c:ext>
            </c:extLst>
          </c:dPt>
          <c:dLbls>
            <c:dLbl>
              <c:idx val="2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6572-4F4D-8C09-70F7A327163F}"/>
                </c:ext>
              </c:extLst>
            </c:dLbl>
            <c:dLbl>
              <c:idx val="34"/>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6572-4F4D-8C09-70F7A327163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he-IL"/>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I.10.2'!$I$14:$I$51</c:f>
              <c:strCache>
                <c:ptCount val="38"/>
                <c:pt idx="0">
                  <c:v>Estonia</c:v>
                </c:pt>
                <c:pt idx="1">
                  <c:v>Japan</c:v>
                </c:pt>
                <c:pt idx="2">
                  <c:v>Canada</c:v>
                </c:pt>
                <c:pt idx="3">
                  <c:v>Denmark</c:v>
                </c:pt>
                <c:pt idx="4">
                  <c:v>Finland</c:v>
                </c:pt>
                <c:pt idx="5">
                  <c:v>Korea</c:v>
                </c:pt>
                <c:pt idx="6">
                  <c:v>Ireland</c:v>
                </c:pt>
                <c:pt idx="7">
                  <c:v>Latvia</c:v>
                </c:pt>
                <c:pt idx="8">
                  <c:v>Netherlands</c:v>
                </c:pt>
                <c:pt idx="9">
                  <c:v>Norway</c:v>
                </c:pt>
                <c:pt idx="10">
                  <c:v>Poland</c:v>
                </c:pt>
                <c:pt idx="11">
                  <c:v>Slovenia</c:v>
                </c:pt>
                <c:pt idx="12">
                  <c:v>Iceland</c:v>
                </c:pt>
                <c:pt idx="13">
                  <c:v>Switzerland</c:v>
                </c:pt>
                <c:pt idx="14">
                  <c:v>United Kingdom</c:v>
                </c:pt>
                <c:pt idx="15">
                  <c:v>Sweden</c:v>
                </c:pt>
                <c:pt idx="16">
                  <c:v>Australia</c:v>
                </c:pt>
                <c:pt idx="17">
                  <c:v>Austria</c:v>
                </c:pt>
                <c:pt idx="18">
                  <c:v>New Zealand</c:v>
                </c:pt>
                <c:pt idx="19">
                  <c:v>Italy</c:v>
                </c:pt>
                <c:pt idx="20">
                  <c:v>Germany</c:v>
                </c:pt>
                <c:pt idx="21">
                  <c:v>Spain</c:v>
                </c:pt>
                <c:pt idx="22">
                  <c:v>OECD average</c:v>
                </c:pt>
                <c:pt idx="23">
                  <c:v>Belgium</c:v>
                </c:pt>
                <c:pt idx="24">
                  <c:v>Czech Republic</c:v>
                </c:pt>
                <c:pt idx="25">
                  <c:v>Lithuania</c:v>
                </c:pt>
                <c:pt idx="26">
                  <c:v>Portugal</c:v>
                </c:pt>
                <c:pt idx="27">
                  <c:v>Turkey</c:v>
                </c:pt>
                <c:pt idx="28">
                  <c:v>France</c:v>
                </c:pt>
                <c:pt idx="29">
                  <c:v>United States</c:v>
                </c:pt>
                <c:pt idx="30">
                  <c:v>Luxembourg</c:v>
                </c:pt>
                <c:pt idx="31">
                  <c:v>Greece</c:v>
                </c:pt>
                <c:pt idx="32">
                  <c:v>Slovak Republic</c:v>
                </c:pt>
                <c:pt idx="33">
                  <c:v>Hungary</c:v>
                </c:pt>
                <c:pt idx="34">
                  <c:v>Israel</c:v>
                </c:pt>
                <c:pt idx="35">
                  <c:v>Mexico</c:v>
                </c:pt>
                <c:pt idx="36">
                  <c:v>Chile</c:v>
                </c:pt>
                <c:pt idx="37">
                  <c:v>Colombia</c:v>
                </c:pt>
              </c:strCache>
            </c:strRef>
          </c:cat>
          <c:val>
            <c:numRef>
              <c:f>'Table I.10.2'!$J$14:$J$51</c:f>
              <c:numCache>
                <c:formatCode>General</c:formatCode>
                <c:ptCount val="38"/>
                <c:pt idx="0">
                  <c:v>0.88</c:v>
                </c:pt>
                <c:pt idx="1">
                  <c:v>0.85</c:v>
                </c:pt>
                <c:pt idx="2">
                  <c:v>0.81</c:v>
                </c:pt>
                <c:pt idx="3">
                  <c:v>0.8</c:v>
                </c:pt>
                <c:pt idx="4">
                  <c:v>0.8</c:v>
                </c:pt>
                <c:pt idx="5">
                  <c:v>0.8</c:v>
                </c:pt>
                <c:pt idx="6">
                  <c:v>0.78</c:v>
                </c:pt>
                <c:pt idx="7">
                  <c:v>0.78</c:v>
                </c:pt>
                <c:pt idx="8">
                  <c:v>0.78</c:v>
                </c:pt>
                <c:pt idx="9">
                  <c:v>0.78</c:v>
                </c:pt>
                <c:pt idx="10">
                  <c:v>0.78</c:v>
                </c:pt>
                <c:pt idx="11">
                  <c:v>0.77</c:v>
                </c:pt>
                <c:pt idx="12">
                  <c:v>0.76</c:v>
                </c:pt>
                <c:pt idx="13">
                  <c:v>0.76</c:v>
                </c:pt>
                <c:pt idx="14">
                  <c:v>0.76</c:v>
                </c:pt>
                <c:pt idx="15">
                  <c:v>0.73</c:v>
                </c:pt>
                <c:pt idx="16">
                  <c:v>0.71</c:v>
                </c:pt>
                <c:pt idx="17">
                  <c:v>0.7</c:v>
                </c:pt>
                <c:pt idx="18">
                  <c:v>0.7</c:v>
                </c:pt>
                <c:pt idx="19">
                  <c:v>0.69</c:v>
                </c:pt>
                <c:pt idx="20">
                  <c:v>0.68</c:v>
                </c:pt>
                <c:pt idx="21">
                  <c:v>0.68</c:v>
                </c:pt>
                <c:pt idx="22">
                  <c:v>0.68</c:v>
                </c:pt>
                <c:pt idx="23">
                  <c:v>0.67</c:v>
                </c:pt>
                <c:pt idx="24">
                  <c:v>0.66</c:v>
                </c:pt>
                <c:pt idx="25">
                  <c:v>0.65</c:v>
                </c:pt>
                <c:pt idx="26">
                  <c:v>0.65</c:v>
                </c:pt>
                <c:pt idx="27">
                  <c:v>0.65</c:v>
                </c:pt>
                <c:pt idx="28">
                  <c:v>0.64</c:v>
                </c:pt>
                <c:pt idx="29">
                  <c:v>0.62</c:v>
                </c:pt>
                <c:pt idx="30">
                  <c:v>0.59</c:v>
                </c:pt>
                <c:pt idx="31">
                  <c:v>0.56999999999999995</c:v>
                </c:pt>
                <c:pt idx="32">
                  <c:v>0.56999999999999995</c:v>
                </c:pt>
                <c:pt idx="33">
                  <c:v>0.55000000000000004</c:v>
                </c:pt>
                <c:pt idx="34">
                  <c:v>0.53</c:v>
                </c:pt>
                <c:pt idx="35">
                  <c:v>0.44</c:v>
                </c:pt>
                <c:pt idx="36">
                  <c:v>0.39</c:v>
                </c:pt>
                <c:pt idx="37">
                  <c:v>0.34</c:v>
                </c:pt>
              </c:numCache>
            </c:numRef>
          </c:val>
          <c:extLst>
            <c:ext xmlns:c16="http://schemas.microsoft.com/office/drawing/2014/chart" uri="{C3380CC4-5D6E-409C-BE32-E72D297353CC}">
              <c16:uniqueId val="{0000000C-6572-4F4D-8C09-70F7A327163F}"/>
            </c:ext>
          </c:extLst>
        </c:ser>
        <c:dLbls>
          <c:showLegendKey val="0"/>
          <c:showVal val="0"/>
          <c:showCatName val="0"/>
          <c:showSerName val="0"/>
          <c:showPercent val="0"/>
          <c:showBubbleSize val="0"/>
        </c:dLbls>
        <c:gapWidth val="25"/>
        <c:axId val="673453600"/>
        <c:axId val="673449992"/>
      </c:barChart>
      <c:catAx>
        <c:axId val="67345360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David" panose="020E0502060401010101" pitchFamily="34" charset="-79"/>
                <a:ea typeface="+mn-ea"/>
                <a:cs typeface="David" panose="020E0502060401010101" pitchFamily="34" charset="-79"/>
              </a:defRPr>
            </a:pPr>
            <a:endParaRPr lang="he-IL"/>
          </a:p>
        </c:txPr>
        <c:crossAx val="673449992"/>
        <c:crosses val="autoZero"/>
        <c:auto val="1"/>
        <c:lblAlgn val="ctr"/>
        <c:lblOffset val="100"/>
        <c:noMultiLvlLbl val="0"/>
      </c:catAx>
      <c:valAx>
        <c:axId val="673449992"/>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673453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he-I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15378937007874"/>
          <c:y val="0"/>
          <c:w val="0.86672527066929139"/>
          <c:h val="0.58728726698779465"/>
        </c:manualLayout>
      </c:layout>
      <c:barChart>
        <c:barDir val="bar"/>
        <c:grouping val="clustered"/>
        <c:varyColors val="0"/>
        <c:ser>
          <c:idx val="0"/>
          <c:order val="0"/>
          <c:tx>
            <c:strRef>
              <c:f>גיליון1!$B$1</c:f>
              <c:strCache>
                <c:ptCount val="1"/>
                <c:pt idx="0">
                  <c:v>מורים מישובים מרקע חלש</c:v>
                </c:pt>
              </c:strCache>
            </c:strRef>
          </c:tx>
          <c:spPr>
            <a:solidFill>
              <a:schemeClr val="accent1"/>
            </a:solidFill>
            <a:ln>
              <a:noFill/>
            </a:ln>
            <a:effectLst/>
          </c:spPr>
          <c:invertIfNegative val="0"/>
          <c:cat>
            <c:strRef>
              <c:f>גיליון1!$A$2</c:f>
              <c:strCache>
                <c:ptCount val="1"/>
                <c:pt idx="0">
                  <c:v>הציון הפסיכומטרי</c:v>
                </c:pt>
              </c:strCache>
            </c:strRef>
          </c:cat>
          <c:val>
            <c:numRef>
              <c:f>גיליון1!$B$2</c:f>
              <c:numCache>
                <c:formatCode>General</c:formatCode>
                <c:ptCount val="1"/>
                <c:pt idx="0">
                  <c:v>500</c:v>
                </c:pt>
              </c:numCache>
            </c:numRef>
          </c:val>
          <c:extLst>
            <c:ext xmlns:c16="http://schemas.microsoft.com/office/drawing/2014/chart" uri="{C3380CC4-5D6E-409C-BE32-E72D297353CC}">
              <c16:uniqueId val="{00000000-6C51-4C77-9A11-9304FCD5998D}"/>
            </c:ext>
          </c:extLst>
        </c:ser>
        <c:ser>
          <c:idx val="1"/>
          <c:order val="1"/>
          <c:tx>
            <c:strRef>
              <c:f>גיליון1!$C$1</c:f>
              <c:strCache>
                <c:ptCount val="1"/>
                <c:pt idx="0">
                  <c:v>מורים מישובים מרקע חזק</c:v>
                </c:pt>
              </c:strCache>
            </c:strRef>
          </c:tx>
          <c:spPr>
            <a:solidFill>
              <a:schemeClr val="accent2"/>
            </a:solidFill>
            <a:ln>
              <a:noFill/>
            </a:ln>
            <a:effectLst/>
          </c:spPr>
          <c:invertIfNegative val="0"/>
          <c:cat>
            <c:strRef>
              <c:f>גיליון1!$A$2</c:f>
              <c:strCache>
                <c:ptCount val="1"/>
                <c:pt idx="0">
                  <c:v>הציון הפסיכומטרי</c:v>
                </c:pt>
              </c:strCache>
            </c:strRef>
          </c:cat>
          <c:val>
            <c:numRef>
              <c:f>גיליון1!$C$2</c:f>
              <c:numCache>
                <c:formatCode>General</c:formatCode>
                <c:ptCount val="1"/>
                <c:pt idx="0">
                  <c:v>535</c:v>
                </c:pt>
              </c:numCache>
            </c:numRef>
          </c:val>
          <c:extLst>
            <c:ext xmlns:c16="http://schemas.microsoft.com/office/drawing/2014/chart" uri="{C3380CC4-5D6E-409C-BE32-E72D297353CC}">
              <c16:uniqueId val="{00000001-6C51-4C77-9A11-9304FCD5998D}"/>
            </c:ext>
          </c:extLst>
        </c:ser>
        <c:dLbls>
          <c:showLegendKey val="0"/>
          <c:showVal val="0"/>
          <c:showCatName val="0"/>
          <c:showSerName val="0"/>
          <c:showPercent val="0"/>
          <c:showBubbleSize val="0"/>
        </c:dLbls>
        <c:gapWidth val="182"/>
        <c:axId val="590086808"/>
        <c:axId val="590087792"/>
      </c:barChart>
      <c:catAx>
        <c:axId val="590086808"/>
        <c:scaling>
          <c:orientation val="minMax"/>
        </c:scaling>
        <c:delete val="1"/>
        <c:axPos val="l"/>
        <c:numFmt formatCode="General" sourceLinked="1"/>
        <c:majorTickMark val="none"/>
        <c:minorTickMark val="none"/>
        <c:tickLblPos val="nextTo"/>
        <c:crossAx val="590087792"/>
        <c:crosses val="autoZero"/>
        <c:auto val="1"/>
        <c:lblAlgn val="ctr"/>
        <c:lblOffset val="100"/>
        <c:noMultiLvlLbl val="0"/>
      </c:catAx>
      <c:valAx>
        <c:axId val="590087792"/>
        <c:scaling>
          <c:orientation val="minMax"/>
          <c:max val="600"/>
          <c:min val="4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crossAx val="590086808"/>
        <c:crosses val="autoZero"/>
        <c:crossBetween val="between"/>
      </c:valAx>
      <c:spPr>
        <a:noFill/>
        <a:ln>
          <a:noFill/>
        </a:ln>
        <a:effectLst/>
      </c:spPr>
    </c:plotArea>
    <c:legend>
      <c:legendPos val="b"/>
      <c:layout>
        <c:manualLayout>
          <c:xMode val="edge"/>
          <c:yMode val="edge"/>
          <c:x val="8.6191077557837378E-2"/>
          <c:y val="0.73655190190734365"/>
          <c:w val="0.79385568405511808"/>
          <c:h val="0.1881005114998906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chart>
  <c:spPr>
    <a:noFill/>
    <a:ln>
      <a:noFill/>
    </a:ln>
    <a:effectLst/>
  </c:spPr>
  <c:txPr>
    <a:bodyPr/>
    <a:lstStyle/>
    <a:p>
      <a:pPr>
        <a:defRPr sz="1800"/>
      </a:pPr>
      <a:endParaRPr lang="he-I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he-IL" sz="2000" b="1" dirty="0">
                <a:solidFill>
                  <a:schemeClr val="tx1"/>
                </a:solidFill>
                <a:latin typeface="David" panose="020E0502060401010101" pitchFamily="34" charset="-79"/>
                <a:cs typeface="David" panose="020E0502060401010101" pitchFamily="34" charset="-79"/>
              </a:rPr>
              <a:t>שיעור עובדי המחשבים והטכנולוגיה</a:t>
            </a:r>
          </a:p>
          <a:p>
            <a:pPr>
              <a:defRPr sz="1800">
                <a:solidFill>
                  <a:schemeClr val="tx1"/>
                </a:solidFill>
              </a:defRPr>
            </a:pPr>
            <a:r>
              <a:rPr lang="he-IL" sz="2000" b="1" dirty="0">
                <a:solidFill>
                  <a:schemeClr val="tx1"/>
                </a:solidFill>
                <a:latin typeface="David" panose="020E0502060401010101" pitchFamily="34" charset="-79"/>
                <a:cs typeface="David" panose="020E0502060401010101" pitchFamily="34" charset="-79"/>
              </a:rPr>
              <a:t> מסך העובדים במשק</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he-IL"/>
        </a:p>
      </c:txPr>
    </c:title>
    <c:autoTitleDeleted val="0"/>
    <c:plotArea>
      <c:layout>
        <c:manualLayout>
          <c:layoutTarget val="inner"/>
          <c:xMode val="edge"/>
          <c:yMode val="edge"/>
          <c:x val="5.0547967809014244E-2"/>
          <c:y val="0.10503256364712849"/>
          <c:w val="0.93336598137633719"/>
          <c:h val="0.70813778828268148"/>
        </c:manualLayout>
      </c:layout>
      <c:barChart>
        <c:barDir val="col"/>
        <c:grouping val="stacked"/>
        <c:varyColors val="0"/>
        <c:ser>
          <c:idx val="1"/>
          <c:order val="0"/>
          <c:tx>
            <c:strRef>
              <c:f>גיליון1!$E$1</c:f>
              <c:strCache>
                <c:ptCount val="1"/>
                <c:pt idx="0">
                  <c:v>מזה בכל היתר</c:v>
                </c:pt>
              </c:strCache>
            </c:strRef>
          </c:tx>
          <c:spPr>
            <a:solidFill>
              <a:schemeClr val="bg2">
                <a:lumMod val="75000"/>
              </a:schemeClr>
            </a:solidFill>
            <a:ln>
              <a:noFill/>
            </a:ln>
            <a:effectLst/>
          </c:spPr>
          <c:invertIfNegative val="0"/>
          <c:dPt>
            <c:idx val="21"/>
            <c:invertIfNegative val="0"/>
            <c:bubble3D val="0"/>
            <c:spPr>
              <a:solidFill>
                <a:schemeClr val="accent1">
                  <a:lumMod val="50000"/>
                </a:schemeClr>
              </a:solidFill>
              <a:ln>
                <a:noFill/>
              </a:ln>
              <a:effectLst/>
            </c:spPr>
            <c:extLst>
              <c:ext xmlns:c16="http://schemas.microsoft.com/office/drawing/2014/chart" uri="{C3380CC4-5D6E-409C-BE32-E72D297353CC}">
                <c16:uniqueId val="{00000001-CC37-41AF-9918-51BDCA2E6E5C}"/>
              </c:ext>
            </c:extLst>
          </c:dPt>
          <c:cat>
            <c:strRef>
              <c:f>גיליון1!$A$2:$A$28</c:f>
              <c:strCache>
                <c:ptCount val="27"/>
                <c:pt idx="0">
                  <c:v>אינדוניזיה</c:v>
                </c:pt>
                <c:pt idx="1">
                  <c:v>טורקיה</c:v>
                </c:pt>
                <c:pt idx="2">
                  <c:v>צ'ילה</c:v>
                </c:pt>
                <c:pt idx="3">
                  <c:v>יוון</c:v>
                </c:pt>
                <c:pt idx="4">
                  <c:v>קוריאה</c:v>
                </c:pt>
                <c:pt idx="5">
                  <c:v>לטביה</c:v>
                </c:pt>
                <c:pt idx="6">
                  <c:v>פולין</c:v>
                </c:pt>
                <c:pt idx="7">
                  <c:v>אירלנד</c:v>
                </c:pt>
                <c:pt idx="8">
                  <c:v>ספרד</c:v>
                </c:pt>
                <c:pt idx="9">
                  <c:v>איטליה</c:v>
                </c:pt>
                <c:pt idx="10">
                  <c:v>בריטניה</c:v>
                </c:pt>
                <c:pt idx="11">
                  <c:v>קפריסין</c:v>
                </c:pt>
                <c:pt idx="12">
                  <c:v>גרמניה</c:v>
                </c:pt>
                <c:pt idx="13">
                  <c:v>יפן</c:v>
                </c:pt>
                <c:pt idx="14">
                  <c:v>הולנד</c:v>
                </c:pt>
                <c:pt idx="15">
                  <c:v>רוסיה</c:v>
                </c:pt>
                <c:pt idx="16">
                  <c:v>ארה"ב</c:v>
                </c:pt>
                <c:pt idx="17">
                  <c:v>בלגיה</c:v>
                </c:pt>
                <c:pt idx="18">
                  <c:v>נורבגיה</c:v>
                </c:pt>
                <c:pt idx="19">
                  <c:v>ניו-זילנד</c:v>
                </c:pt>
                <c:pt idx="20">
                  <c:v>צ'כיה</c:v>
                </c:pt>
                <c:pt idx="21">
                  <c:v>ישראל</c:v>
                </c:pt>
                <c:pt idx="22">
                  <c:v>סלובקיה</c:v>
                </c:pt>
                <c:pt idx="23">
                  <c:v>צרפת</c:v>
                </c:pt>
                <c:pt idx="24">
                  <c:v>שבדיה</c:v>
                </c:pt>
                <c:pt idx="25">
                  <c:v>סינגפור</c:v>
                </c:pt>
                <c:pt idx="26">
                  <c:v>דנמרק</c:v>
                </c:pt>
              </c:strCache>
            </c:strRef>
          </c:cat>
          <c:val>
            <c:numRef>
              <c:f>גיליון1!$E$2:$E$28</c:f>
              <c:numCache>
                <c:formatCode>General</c:formatCode>
                <c:ptCount val="27"/>
                <c:pt idx="0">
                  <c:v>1.4714599999999998E-2</c:v>
                </c:pt>
                <c:pt idx="1">
                  <c:v>3.9230800000000003E-2</c:v>
                </c:pt>
                <c:pt idx="2">
                  <c:v>4.53777E-2</c:v>
                </c:pt>
                <c:pt idx="3">
                  <c:v>5.1607600000000003E-2</c:v>
                </c:pt>
                <c:pt idx="4">
                  <c:v>4.7343199999999995E-2</c:v>
                </c:pt>
                <c:pt idx="5">
                  <c:v>5.6755899999999991E-2</c:v>
                </c:pt>
                <c:pt idx="6">
                  <c:v>5.4226499999999997E-2</c:v>
                </c:pt>
                <c:pt idx="7">
                  <c:v>4.8840399999999992E-2</c:v>
                </c:pt>
                <c:pt idx="8">
                  <c:v>5.1104800000000006E-2</c:v>
                </c:pt>
                <c:pt idx="9">
                  <c:v>5.8285699999999996E-2</c:v>
                </c:pt>
                <c:pt idx="10">
                  <c:v>5.1826800000000006E-2</c:v>
                </c:pt>
                <c:pt idx="11">
                  <c:v>6.4441200000000004E-2</c:v>
                </c:pt>
                <c:pt idx="12">
                  <c:v>6.5641200000000011E-2</c:v>
                </c:pt>
                <c:pt idx="13">
                  <c:v>5.9142499999999994E-2</c:v>
                </c:pt>
                <c:pt idx="14">
                  <c:v>6.7159600000000014E-2</c:v>
                </c:pt>
                <c:pt idx="15">
                  <c:v>6.5873700000000007E-2</c:v>
                </c:pt>
                <c:pt idx="16">
                  <c:v>6.7656899999999992E-2</c:v>
                </c:pt>
                <c:pt idx="17">
                  <c:v>7.6758800000000002E-2</c:v>
                </c:pt>
                <c:pt idx="18">
                  <c:v>7.6008499999999993E-2</c:v>
                </c:pt>
                <c:pt idx="19">
                  <c:v>6.7181699999999997E-2</c:v>
                </c:pt>
                <c:pt idx="20">
                  <c:v>8.3375699999999997E-2</c:v>
                </c:pt>
                <c:pt idx="21">
                  <c:v>5.5586099999999999E-2</c:v>
                </c:pt>
                <c:pt idx="22">
                  <c:v>8.5539900000000002E-2</c:v>
                </c:pt>
                <c:pt idx="23">
                  <c:v>9.4726199999999997E-2</c:v>
                </c:pt>
                <c:pt idx="24">
                  <c:v>9.0371900000000005E-2</c:v>
                </c:pt>
                <c:pt idx="25">
                  <c:v>8.8885099999999995E-2</c:v>
                </c:pt>
                <c:pt idx="26">
                  <c:v>0.1002111</c:v>
                </c:pt>
              </c:numCache>
            </c:numRef>
          </c:val>
          <c:extLst>
            <c:ext xmlns:c16="http://schemas.microsoft.com/office/drawing/2014/chart" uri="{C3380CC4-5D6E-409C-BE32-E72D297353CC}">
              <c16:uniqueId val="{00000002-CC37-41AF-9918-51BDCA2E6E5C}"/>
            </c:ext>
          </c:extLst>
        </c:ser>
        <c:ser>
          <c:idx val="0"/>
          <c:order val="1"/>
          <c:tx>
            <c:strRef>
              <c:f>גיליון1!$D$1</c:f>
              <c:strCache>
                <c:ptCount val="1"/>
                <c:pt idx="0">
                  <c:v>מזה בהיי-טק</c:v>
                </c:pt>
              </c:strCache>
            </c:strRef>
          </c:tx>
          <c:spPr>
            <a:solidFill>
              <a:schemeClr val="bg2"/>
            </a:solidFill>
            <a:ln>
              <a:noFill/>
            </a:ln>
            <a:effectLst/>
          </c:spPr>
          <c:invertIfNegative val="0"/>
          <c:dPt>
            <c:idx val="21"/>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CC37-41AF-9918-51BDCA2E6E5C}"/>
              </c:ext>
            </c:extLst>
          </c:dPt>
          <c:cat>
            <c:strRef>
              <c:f>גיליון1!$A$2:$A$28</c:f>
              <c:strCache>
                <c:ptCount val="27"/>
                <c:pt idx="0">
                  <c:v>אינדוניזיה</c:v>
                </c:pt>
                <c:pt idx="1">
                  <c:v>טורקיה</c:v>
                </c:pt>
                <c:pt idx="2">
                  <c:v>צ'ילה</c:v>
                </c:pt>
                <c:pt idx="3">
                  <c:v>יוון</c:v>
                </c:pt>
                <c:pt idx="4">
                  <c:v>קוריאה</c:v>
                </c:pt>
                <c:pt idx="5">
                  <c:v>לטביה</c:v>
                </c:pt>
                <c:pt idx="6">
                  <c:v>פולין</c:v>
                </c:pt>
                <c:pt idx="7">
                  <c:v>אירלנד</c:v>
                </c:pt>
                <c:pt idx="8">
                  <c:v>ספרד</c:v>
                </c:pt>
                <c:pt idx="9">
                  <c:v>איטליה</c:v>
                </c:pt>
                <c:pt idx="10">
                  <c:v>בריטניה</c:v>
                </c:pt>
                <c:pt idx="11">
                  <c:v>קפריסין</c:v>
                </c:pt>
                <c:pt idx="12">
                  <c:v>גרמניה</c:v>
                </c:pt>
                <c:pt idx="13">
                  <c:v>יפן</c:v>
                </c:pt>
                <c:pt idx="14">
                  <c:v>הולנד</c:v>
                </c:pt>
                <c:pt idx="15">
                  <c:v>רוסיה</c:v>
                </c:pt>
                <c:pt idx="16">
                  <c:v>ארה"ב</c:v>
                </c:pt>
                <c:pt idx="17">
                  <c:v>בלגיה</c:v>
                </c:pt>
                <c:pt idx="18">
                  <c:v>נורבגיה</c:v>
                </c:pt>
                <c:pt idx="19">
                  <c:v>ניו-זילנד</c:v>
                </c:pt>
                <c:pt idx="20">
                  <c:v>צ'כיה</c:v>
                </c:pt>
                <c:pt idx="21">
                  <c:v>ישראל</c:v>
                </c:pt>
                <c:pt idx="22">
                  <c:v>סלובקיה</c:v>
                </c:pt>
                <c:pt idx="23">
                  <c:v>צרפת</c:v>
                </c:pt>
                <c:pt idx="24">
                  <c:v>שבדיה</c:v>
                </c:pt>
                <c:pt idx="25">
                  <c:v>סינגפור</c:v>
                </c:pt>
                <c:pt idx="26">
                  <c:v>דנמרק</c:v>
                </c:pt>
              </c:strCache>
            </c:strRef>
          </c:cat>
          <c:val>
            <c:numRef>
              <c:f>גיליון1!$D$2:$D$28</c:f>
              <c:numCache>
                <c:formatCode>General</c:formatCode>
                <c:ptCount val="27"/>
                <c:pt idx="0">
                  <c:v>3.6499000000000002E-3</c:v>
                </c:pt>
                <c:pt idx="1">
                  <c:v>3.3048999999999999E-3</c:v>
                </c:pt>
                <c:pt idx="2">
                  <c:v>1.04545E-2</c:v>
                </c:pt>
                <c:pt idx="3">
                  <c:v>8.5719999999999998E-3</c:v>
                </c:pt>
                <c:pt idx="4">
                  <c:v>1.6346699999999999E-2</c:v>
                </c:pt>
                <c:pt idx="5">
                  <c:v>7.4802999999999996E-3</c:v>
                </c:pt>
                <c:pt idx="6">
                  <c:v>1.1266200000000001E-2</c:v>
                </c:pt>
                <c:pt idx="7">
                  <c:v>1.7075900000000001E-2</c:v>
                </c:pt>
                <c:pt idx="8">
                  <c:v>1.51979E-2</c:v>
                </c:pt>
                <c:pt idx="9">
                  <c:v>1.30165E-2</c:v>
                </c:pt>
                <c:pt idx="10">
                  <c:v>2.0114099999999999E-2</c:v>
                </c:pt>
                <c:pt idx="11">
                  <c:v>1.1474099999999999E-2</c:v>
                </c:pt>
                <c:pt idx="12">
                  <c:v>1.19801E-2</c:v>
                </c:pt>
                <c:pt idx="13">
                  <c:v>2.3992300000000001E-2</c:v>
                </c:pt>
                <c:pt idx="14">
                  <c:v>1.90035E-2</c:v>
                </c:pt>
                <c:pt idx="15">
                  <c:v>2.2252600000000001E-2</c:v>
                </c:pt>
                <c:pt idx="16">
                  <c:v>2.1255699999999999E-2</c:v>
                </c:pt>
                <c:pt idx="17">
                  <c:v>1.2276799999999999E-2</c:v>
                </c:pt>
                <c:pt idx="18">
                  <c:v>1.5794900000000001E-2</c:v>
                </c:pt>
                <c:pt idx="19">
                  <c:v>2.6589600000000001E-2</c:v>
                </c:pt>
                <c:pt idx="20">
                  <c:v>2.0179599999999999E-2</c:v>
                </c:pt>
                <c:pt idx="21">
                  <c:v>4.8182900000000001E-2</c:v>
                </c:pt>
                <c:pt idx="22">
                  <c:v>2.0967900000000001E-2</c:v>
                </c:pt>
                <c:pt idx="23">
                  <c:v>1.3356700000000001E-2</c:v>
                </c:pt>
                <c:pt idx="24">
                  <c:v>2.2738700000000001E-2</c:v>
                </c:pt>
                <c:pt idx="25">
                  <c:v>3.2735199999999999E-2</c:v>
                </c:pt>
                <c:pt idx="26">
                  <c:v>2.67878E-2</c:v>
                </c:pt>
              </c:numCache>
            </c:numRef>
          </c:val>
          <c:extLst>
            <c:ext xmlns:c16="http://schemas.microsoft.com/office/drawing/2014/chart" uri="{C3380CC4-5D6E-409C-BE32-E72D297353CC}">
              <c16:uniqueId val="{00000005-CC37-41AF-9918-51BDCA2E6E5C}"/>
            </c:ext>
          </c:extLst>
        </c:ser>
        <c:dLbls>
          <c:showLegendKey val="0"/>
          <c:showVal val="0"/>
          <c:showCatName val="0"/>
          <c:showSerName val="0"/>
          <c:showPercent val="0"/>
          <c:showBubbleSize val="0"/>
        </c:dLbls>
        <c:gapWidth val="50"/>
        <c:overlap val="100"/>
        <c:axId val="697604888"/>
        <c:axId val="697605216"/>
      </c:barChart>
      <c:catAx>
        <c:axId val="697604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e-IL"/>
          </a:p>
        </c:txPr>
        <c:crossAx val="697605216"/>
        <c:crosses val="autoZero"/>
        <c:auto val="1"/>
        <c:lblAlgn val="ctr"/>
        <c:lblOffset val="100"/>
        <c:noMultiLvlLbl val="0"/>
      </c:catAx>
      <c:valAx>
        <c:axId val="697605216"/>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crossAx val="6976048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he-IL" sz="1800" dirty="0"/>
              <a:t>ניקוד כולל (0-100) למדינות </a:t>
            </a:r>
            <a:r>
              <a:rPr lang="he-IL" sz="1800" dirty="0" smtClean="0"/>
              <a:t>ה-</a:t>
            </a:r>
            <a:r>
              <a:rPr lang="en-US" sz="1800" dirty="0" smtClean="0"/>
              <a:t>OECD</a:t>
            </a:r>
            <a:r>
              <a:rPr lang="he-IL" sz="1800" dirty="0" smtClean="0"/>
              <a:t> במדד </a:t>
            </a:r>
            <a:r>
              <a:rPr lang="en-US" sz="1800" dirty="0"/>
              <a:t>Doing Business
</a:t>
            </a:r>
            <a:r>
              <a:rPr lang="en-US" sz="1800" b="0" dirty="0" smtClean="0"/>
              <a:t>2020</a:t>
            </a:r>
            <a:endParaRPr lang="en-US" sz="1800" b="0" dirty="0"/>
          </a:p>
        </c:rich>
      </c:tx>
      <c:layout>
        <c:manualLayout>
          <c:xMode val="edge"/>
          <c:yMode val="edge"/>
          <c:x val="0.25600920117256215"/>
          <c:y val="1.1731234060557153E-2"/>
        </c:manualLayout>
      </c:layout>
      <c:overlay val="1"/>
    </c:title>
    <c:autoTitleDeleted val="0"/>
    <c:plotArea>
      <c:layout>
        <c:manualLayout>
          <c:layoutTarget val="inner"/>
          <c:xMode val="edge"/>
          <c:yMode val="edge"/>
          <c:x val="4.5377670257509134E-2"/>
          <c:y val="0.13294593550328215"/>
          <c:w val="0.94823790192694779"/>
          <c:h val="0.74580609642271467"/>
        </c:manualLayout>
      </c:layout>
      <c:barChart>
        <c:barDir val="col"/>
        <c:grouping val="clustered"/>
        <c:varyColors val="0"/>
        <c:ser>
          <c:idx val="0"/>
          <c:order val="0"/>
          <c:spPr>
            <a:solidFill>
              <a:schemeClr val="accent3">
                <a:lumMod val="75000"/>
              </a:schemeClr>
            </a:solidFill>
          </c:spPr>
          <c:invertIfNegative val="0"/>
          <c:dPt>
            <c:idx val="14"/>
            <c:invertIfNegative val="0"/>
            <c:bubble3D val="0"/>
            <c:spPr>
              <a:solidFill>
                <a:schemeClr val="accent1">
                  <a:lumMod val="75000"/>
                </a:schemeClr>
              </a:solidFill>
              <a:ln w="9525" cap="flat" cmpd="sng" algn="ctr">
                <a:solidFill>
                  <a:srgbClr val="F79646">
                    <a:lumMod val="100000"/>
                  </a:srgbClr>
                </a:solidFill>
                <a:prstDash val="solid"/>
                <a:round/>
                <a:headEnd type="none" w="med" len="med"/>
                <a:tailEnd type="none" w="med" len="med"/>
              </a:ln>
            </c:spPr>
            <c:extLst>
              <c:ext xmlns:c16="http://schemas.microsoft.com/office/drawing/2014/chart" uri="{C3380CC4-5D6E-409C-BE32-E72D297353CC}">
                <c16:uniqueId val="{00000001-6D7C-44A2-95B9-894795C7FC0A}"/>
              </c:ext>
            </c:extLst>
          </c:dPt>
          <c:dLbls>
            <c:dLbl>
              <c:idx val="14"/>
              <c:layout/>
              <c:spPr>
                <a:noFill/>
                <a:ln w="25400">
                  <a:noFill/>
                </a:ln>
              </c:spPr>
              <c:txPr>
                <a:bodyPr wrap="square" lIns="38100" tIns="19050" rIns="38100" bIns="19050" anchor="ctr">
                  <a:spAutoFit/>
                </a:bodyPr>
                <a:lstStyle/>
                <a:p>
                  <a:pPr>
                    <a:defRPr sz="1600"/>
                  </a:pPr>
                  <a:endParaRPr lang="he-IL"/>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D7C-44A2-95B9-894795C7FC0A}"/>
                </c:ext>
              </c:extLst>
            </c:dLbl>
            <c:spPr>
              <a:noFill/>
              <a:ln>
                <a:noFill/>
              </a:ln>
              <a:effectLst/>
            </c:spPr>
            <c:txPr>
              <a:bodyPr wrap="square" lIns="38100" tIns="19050" rIns="38100" bIns="19050" anchor="ctr">
                <a:spAutoFit/>
              </a:bodyPr>
              <a:lstStyle/>
              <a:p>
                <a:pPr>
                  <a:defRPr sz="1600"/>
                </a:pPr>
                <a:endParaRPr lang="he-IL"/>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data29!$A$4:$A$39</c:f>
              <c:strCache>
                <c:ptCount val="36"/>
                <c:pt idx="0">
                  <c:v>יוון</c:v>
                </c:pt>
                <c:pt idx="1">
                  <c:v>לוקסמבורג</c:v>
                </c:pt>
                <c:pt idx="2">
                  <c:v>מקסיקו</c:v>
                </c:pt>
                <c:pt idx="3">
                  <c:v>צ'ילה</c:v>
                </c:pt>
                <c:pt idx="4">
                  <c:v>איטליה</c:v>
                </c:pt>
                <c:pt idx="5">
                  <c:v>הונגריה</c:v>
                </c:pt>
                <c:pt idx="6">
                  <c:v>בלגיה</c:v>
                </c:pt>
                <c:pt idx="7">
                  <c:v>סלובקיה</c:v>
                </c:pt>
                <c:pt idx="8">
                  <c:v>הולנד</c:v>
                </c:pt>
                <c:pt idx="9">
                  <c:v>צ'כיה</c:v>
                </c:pt>
                <c:pt idx="10">
                  <c:v>פולין</c:v>
                </c:pt>
                <c:pt idx="11">
                  <c:v>פורטוגל</c:v>
                </c:pt>
                <c:pt idx="12">
                  <c:v>סלובניה</c:v>
                </c:pt>
                <c:pt idx="13">
                  <c:v>שוויץ</c:v>
                </c:pt>
                <c:pt idx="14">
                  <c:v>ישראל</c:v>
                </c:pt>
                <c:pt idx="15">
                  <c:v>טורקיה</c:v>
                </c:pt>
                <c:pt idx="16">
                  <c:v>צרפת</c:v>
                </c:pt>
                <c:pt idx="17">
                  <c:v>ספרד</c:v>
                </c:pt>
                <c:pt idx="18">
                  <c:v>יפן</c:v>
                </c:pt>
                <c:pt idx="19">
                  <c:v>אוסטריה</c:v>
                </c:pt>
                <c:pt idx="20">
                  <c:v>איסלנד</c:v>
                </c:pt>
                <c:pt idx="21">
                  <c:v>אירלנד</c:v>
                </c:pt>
                <c:pt idx="22">
                  <c:v>קנדה</c:v>
                </c:pt>
                <c:pt idx="23">
                  <c:v>גרמניה</c:v>
                </c:pt>
                <c:pt idx="24">
                  <c:v>פינלנד</c:v>
                </c:pt>
                <c:pt idx="25">
                  <c:v>לטביה</c:v>
                </c:pt>
                <c:pt idx="26">
                  <c:v>אסטוניה</c:v>
                </c:pt>
                <c:pt idx="27">
                  <c:v>אוסטרליה</c:v>
                </c:pt>
                <c:pt idx="28">
                  <c:v>ליטא</c:v>
                </c:pt>
                <c:pt idx="29">
                  <c:v>שבדיה</c:v>
                </c:pt>
                <c:pt idx="30">
                  <c:v>נורבגיה</c:v>
                </c:pt>
                <c:pt idx="31">
                  <c:v>בריטניה</c:v>
                </c:pt>
                <c:pt idx="32">
                  <c:v>ארה"ב</c:v>
                </c:pt>
                <c:pt idx="33">
                  <c:v>קוריאה</c:v>
                </c:pt>
                <c:pt idx="34">
                  <c:v>דנמרק</c:v>
                </c:pt>
                <c:pt idx="35">
                  <c:v>ניו זילנד</c:v>
                </c:pt>
              </c:strCache>
            </c:strRef>
          </c:cat>
          <c:val>
            <c:numRef>
              <c:f>data29!$C$4:$C$39</c:f>
              <c:numCache>
                <c:formatCode>0.0</c:formatCode>
                <c:ptCount val="36"/>
                <c:pt idx="0">
                  <c:v>68.423910000000006</c:v>
                </c:pt>
                <c:pt idx="1">
                  <c:v>69.603099999999998</c:v>
                </c:pt>
                <c:pt idx="2">
                  <c:v>72.355559999999997</c:v>
                </c:pt>
                <c:pt idx="3">
                  <c:v>72.58023</c:v>
                </c:pt>
                <c:pt idx="4">
                  <c:v>72.850549999999998</c:v>
                </c:pt>
                <c:pt idx="5">
                  <c:v>73.415840000000003</c:v>
                </c:pt>
                <c:pt idx="6">
                  <c:v>74.989040000000003</c:v>
                </c:pt>
                <c:pt idx="7">
                  <c:v>75.585419999999999</c:v>
                </c:pt>
                <c:pt idx="8">
                  <c:v>76.103759999999994</c:v>
                </c:pt>
                <c:pt idx="9">
                  <c:v>76.340540000000004</c:v>
                </c:pt>
                <c:pt idx="10">
                  <c:v>76.381219999999999</c:v>
                </c:pt>
                <c:pt idx="11">
                  <c:v>76.466160000000002</c:v>
                </c:pt>
                <c:pt idx="12">
                  <c:v>76.517510000000001</c:v>
                </c:pt>
                <c:pt idx="13">
                  <c:v>76.618639999999999</c:v>
                </c:pt>
                <c:pt idx="14">
                  <c:v>76.675719999999998</c:v>
                </c:pt>
                <c:pt idx="15">
                  <c:v>76.791039999999995</c:v>
                </c:pt>
                <c:pt idx="16">
                  <c:v>76.804649999999995</c:v>
                </c:pt>
                <c:pt idx="17">
                  <c:v>77.935879999999997</c:v>
                </c:pt>
                <c:pt idx="18">
                  <c:v>77.999830000000003</c:v>
                </c:pt>
                <c:pt idx="19">
                  <c:v>78.745490000000004</c:v>
                </c:pt>
                <c:pt idx="20">
                  <c:v>78.961539999999999</c:v>
                </c:pt>
                <c:pt idx="21">
                  <c:v>79.576139999999995</c:v>
                </c:pt>
                <c:pt idx="22">
                  <c:v>79.640429999999995</c:v>
                </c:pt>
                <c:pt idx="23">
                  <c:v>79.710040000000006</c:v>
                </c:pt>
                <c:pt idx="24">
                  <c:v>80.178340000000006</c:v>
                </c:pt>
                <c:pt idx="25">
                  <c:v>80.280540000000002</c:v>
                </c:pt>
                <c:pt idx="26">
                  <c:v>80.616849999999999</c:v>
                </c:pt>
                <c:pt idx="27">
                  <c:v>81.215059999999994</c:v>
                </c:pt>
                <c:pt idx="28">
                  <c:v>81.619479999999996</c:v>
                </c:pt>
                <c:pt idx="29">
                  <c:v>81.991550000000004</c:v>
                </c:pt>
                <c:pt idx="30">
                  <c:v>82.627290000000002</c:v>
                </c:pt>
                <c:pt idx="31">
                  <c:v>83.549679999999995</c:v>
                </c:pt>
                <c:pt idx="32">
                  <c:v>83.996679999999998</c:v>
                </c:pt>
                <c:pt idx="33">
                  <c:v>84.000829999999993</c:v>
                </c:pt>
                <c:pt idx="34">
                  <c:v>85.288560000000004</c:v>
                </c:pt>
                <c:pt idx="35">
                  <c:v>86.764650000000003</c:v>
                </c:pt>
              </c:numCache>
            </c:numRef>
          </c:val>
          <c:extLst>
            <c:ext xmlns:c16="http://schemas.microsoft.com/office/drawing/2014/chart" uri="{C3380CC4-5D6E-409C-BE32-E72D297353CC}">
              <c16:uniqueId val="{00000002-6D7C-44A2-95B9-894795C7FC0A}"/>
            </c:ext>
          </c:extLst>
        </c:ser>
        <c:dLbls>
          <c:showLegendKey val="0"/>
          <c:showVal val="0"/>
          <c:showCatName val="0"/>
          <c:showSerName val="0"/>
          <c:showPercent val="0"/>
          <c:showBubbleSize val="0"/>
        </c:dLbls>
        <c:gapWidth val="70"/>
        <c:axId val="1014413712"/>
        <c:axId val="1"/>
      </c:barChart>
      <c:catAx>
        <c:axId val="1014413712"/>
        <c:scaling>
          <c:orientation val="minMax"/>
        </c:scaling>
        <c:delete val="0"/>
        <c:axPos val="b"/>
        <c:numFmt formatCode="General" sourceLinked="0"/>
        <c:majorTickMark val="out"/>
        <c:minorTickMark val="none"/>
        <c:tickLblPos val="nextTo"/>
        <c:txPr>
          <a:bodyPr/>
          <a:lstStyle/>
          <a:p>
            <a:pPr>
              <a:defRPr sz="1200" b="0"/>
            </a:pPr>
            <a:endParaRPr lang="he-IL"/>
          </a:p>
        </c:txPr>
        <c:crossAx val="1"/>
        <c:crosses val="autoZero"/>
        <c:auto val="1"/>
        <c:lblAlgn val="ctr"/>
        <c:lblOffset val="100"/>
        <c:noMultiLvlLbl val="0"/>
      </c:catAx>
      <c:valAx>
        <c:axId val="1"/>
        <c:scaling>
          <c:orientation val="minMax"/>
          <c:max val="87"/>
          <c:min val="67"/>
        </c:scaling>
        <c:delete val="0"/>
        <c:axPos val="l"/>
        <c:numFmt formatCode="0.0" sourceLinked="1"/>
        <c:majorTickMark val="out"/>
        <c:minorTickMark val="none"/>
        <c:tickLblPos val="nextTo"/>
        <c:txPr>
          <a:bodyPr/>
          <a:lstStyle/>
          <a:p>
            <a:pPr>
              <a:defRPr b="1"/>
            </a:pPr>
            <a:endParaRPr lang="he-IL"/>
          </a:p>
        </c:txPr>
        <c:crossAx val="1014413712"/>
        <c:crosses val="autoZero"/>
        <c:crossBetween val="between"/>
        <c:majorUnit val="5"/>
      </c:valAx>
      <c:spPr>
        <a:noFill/>
        <a:ln w="25400">
          <a:noFill/>
        </a:ln>
      </c:spPr>
    </c:plotArea>
    <c:plotVisOnly val="1"/>
    <c:dispBlanksAs val="gap"/>
    <c:showDLblsOverMax val="0"/>
  </c:chart>
  <c:spPr>
    <a:ln>
      <a:noFill/>
    </a:ln>
  </c:spPr>
  <c:txPr>
    <a:bodyPr/>
    <a:lstStyle/>
    <a:p>
      <a:pPr>
        <a:defRPr sz="1400">
          <a:latin typeface="David" panose="020E0502060401010101" pitchFamily="34" charset="-79"/>
          <a:cs typeface="David" panose="020E0502060401010101" pitchFamily="34" charset="-79"/>
        </a:defRPr>
      </a:pPr>
      <a:endParaRPr lang="he-IL"/>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0.13345</cdr:x>
      <cdr:y>0.1029</cdr:y>
    </cdr:from>
    <cdr:to>
      <cdr:x>0.2605</cdr:x>
      <cdr:y>0.19999</cdr:y>
    </cdr:to>
    <cdr:sp macro="" textlink="">
      <cdr:nvSpPr>
        <cdr:cNvPr id="2" name="מלבן 1"/>
        <cdr:cNvSpPr/>
      </cdr:nvSpPr>
      <cdr:spPr>
        <a:xfrm xmlns:a="http://schemas.openxmlformats.org/drawingml/2006/main">
          <a:off x="1558636" y="525332"/>
          <a:ext cx="1483866" cy="495670"/>
        </a:xfrm>
        <a:prstGeom xmlns:a="http://schemas.openxmlformats.org/drawingml/2006/main" prst="rect">
          <a:avLst/>
        </a:prstGeom>
        <a:solidFill xmlns:a="http://schemas.openxmlformats.org/drawingml/2006/main">
          <a:schemeClr val="bg1">
            <a:lumMod val="95000"/>
          </a:schemeClr>
        </a:solidFill>
        <a:ln xmlns:a="http://schemas.openxmlformats.org/drawingml/2006/main">
          <a:no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1" anchor="ctr"/>
        <a:lstStyle xmlns:a="http://schemas.openxmlformats.org/drawingml/2006/main">
          <a:defPPr>
            <a:defRPr lang="en-US"/>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xmlns:a="http://schemas.openxmlformats.org/drawingml/2006/main">
          <a:pPr algn="ctr"/>
          <a:r>
            <a:rPr lang="he-IL" sz="1400" dirty="0" smtClean="0">
              <a:solidFill>
                <a:schemeClr val="tx1">
                  <a:lumMod val="85000"/>
                  <a:lumOff val="15000"/>
                </a:schemeClr>
              </a:solidFill>
              <a:latin typeface="David" panose="020E0502060401010101" pitchFamily="34" charset="-79"/>
              <a:cs typeface="David" panose="020E0502060401010101" pitchFamily="34" charset="-79"/>
            </a:rPr>
            <a:t>דירוג ישראל מבין כלל המדינות</a:t>
          </a:r>
          <a:endParaRPr lang="he-IL" sz="1400" dirty="0">
            <a:solidFill>
              <a:schemeClr val="tx1">
                <a:lumMod val="85000"/>
                <a:lumOff val="15000"/>
              </a:schemeClr>
            </a:solidFill>
            <a:latin typeface="David" panose="020E0502060401010101" pitchFamily="34" charset="-79"/>
            <a:cs typeface="David" panose="020E0502060401010101" pitchFamily="34" charset="-79"/>
          </a:endParaRPr>
        </a:p>
      </cdr:txBody>
    </cdr:sp>
  </cdr:relSizeAnchor>
  <cdr:relSizeAnchor xmlns:cdr="http://schemas.openxmlformats.org/drawingml/2006/chartDrawing">
    <cdr:from>
      <cdr:x>0.57063</cdr:x>
      <cdr:y>0.91945</cdr:y>
    </cdr:from>
    <cdr:to>
      <cdr:x>1</cdr:x>
      <cdr:y>1</cdr:y>
    </cdr:to>
    <cdr:sp macro="" textlink="">
      <cdr:nvSpPr>
        <cdr:cNvPr id="4" name="TextBox 3"/>
        <cdr:cNvSpPr txBox="1"/>
      </cdr:nvSpPr>
      <cdr:spPr>
        <a:xfrm xmlns:a="http://schemas.openxmlformats.org/drawingml/2006/main">
          <a:off x="5047071" y="4539258"/>
          <a:ext cx="3797663" cy="39767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pPr algn="r" rtl="1"/>
          <a:endParaRPr lang="he-IL" sz="1200" b="1" dirty="0">
            <a:latin typeface="David" panose="020E0502060401010101" pitchFamily="34" charset="-79"/>
            <a:cs typeface="David" panose="020E0502060401010101" pitchFamily="34" charset="-79"/>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0.27003</cdr:x>
      <cdr:y>0.24834</cdr:y>
    </cdr:from>
    <cdr:to>
      <cdr:x>0.42637</cdr:x>
      <cdr:y>0.41106</cdr:y>
    </cdr:to>
    <cdr:sp macro="" textlink="">
      <cdr:nvSpPr>
        <cdr:cNvPr id="3" name="אליפסה 2"/>
        <cdr:cNvSpPr/>
      </cdr:nvSpPr>
      <cdr:spPr>
        <a:xfrm xmlns:a="http://schemas.openxmlformats.org/drawingml/2006/main">
          <a:off x="2264470" y="1360414"/>
          <a:ext cx="1311070" cy="891386"/>
        </a:xfrm>
        <a:prstGeom xmlns:a="http://schemas.openxmlformats.org/drawingml/2006/main" prst="ellipse">
          <a:avLst/>
        </a:prstGeom>
        <a:solidFill xmlns:a="http://schemas.openxmlformats.org/drawingml/2006/main">
          <a:srgbClr val="FFC000"/>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rtl="1"/>
          <a:r>
            <a:rPr lang="he-IL" sz="1600" b="1" dirty="0">
              <a:solidFill>
                <a:sysClr val="windowText" lastClr="000000"/>
              </a:solidFill>
              <a:latin typeface="David" panose="020E0502060401010101" pitchFamily="34" charset="-79"/>
              <a:cs typeface="David" panose="020E0502060401010101" pitchFamily="34" charset="-79"/>
            </a:rPr>
            <a:t>ממוצע</a:t>
          </a:r>
          <a:r>
            <a:rPr lang="he-IL" sz="1600" b="1" dirty="0" smtClean="0">
              <a:solidFill>
                <a:sysClr val="windowText" lastClr="000000"/>
              </a:solidFill>
              <a:latin typeface="David" panose="020E0502060401010101" pitchFamily="34" charset="-79"/>
              <a:cs typeface="David" panose="020E0502060401010101" pitchFamily="34" charset="-79"/>
            </a:rPr>
            <a:t>:</a:t>
          </a:r>
          <a:r>
            <a:rPr lang="en-US" sz="1600" b="1" dirty="0">
              <a:solidFill>
                <a:sysClr val="windowText" lastClr="000000"/>
              </a:solidFill>
              <a:latin typeface="David" panose="020E0502060401010101" pitchFamily="34" charset="-79"/>
              <a:cs typeface="David" panose="020E0502060401010101" pitchFamily="34" charset="-79"/>
            </a:rPr>
            <a:t/>
          </a:r>
          <a:br>
            <a:rPr lang="en-US" sz="1600" b="1" dirty="0">
              <a:solidFill>
                <a:sysClr val="windowText" lastClr="000000"/>
              </a:solidFill>
              <a:latin typeface="David" panose="020E0502060401010101" pitchFamily="34" charset="-79"/>
              <a:cs typeface="David" panose="020E0502060401010101" pitchFamily="34" charset="-79"/>
            </a:rPr>
          </a:br>
          <a:r>
            <a:rPr lang="he-IL" sz="1600" b="1" dirty="0">
              <a:solidFill>
                <a:sysClr val="windowText" lastClr="000000"/>
              </a:solidFill>
              <a:latin typeface="David" panose="020E0502060401010101" pitchFamily="34" charset="-79"/>
              <a:cs typeface="David" panose="020E0502060401010101" pitchFamily="34" charset="-79"/>
            </a:rPr>
            <a:t>23.5 ימים</a:t>
          </a:r>
        </a:p>
      </cdr:txBody>
    </cdr:sp>
  </cdr:relSizeAnchor>
  <cdr:relSizeAnchor xmlns:cdr="http://schemas.openxmlformats.org/drawingml/2006/chartDrawing">
    <cdr:from>
      <cdr:x>0.69889</cdr:x>
      <cdr:y>0.6377</cdr:y>
    </cdr:from>
    <cdr:to>
      <cdr:x>0.92491</cdr:x>
      <cdr:y>0.82971</cdr:y>
    </cdr:to>
    <cdr:sp macro="" textlink="">
      <cdr:nvSpPr>
        <cdr:cNvPr id="4" name="הסבר קווי 2 3"/>
        <cdr:cNvSpPr/>
      </cdr:nvSpPr>
      <cdr:spPr>
        <a:xfrm xmlns:a="http://schemas.openxmlformats.org/drawingml/2006/main">
          <a:off x="5860929" y="3609757"/>
          <a:ext cx="1895370" cy="1086899"/>
        </a:xfrm>
        <a:prstGeom xmlns:a="http://schemas.openxmlformats.org/drawingml/2006/main" prst="borderCallout2">
          <a:avLst>
            <a:gd name="adj1" fmla="val 20878"/>
            <a:gd name="adj2" fmla="val -1397"/>
            <a:gd name="adj3" fmla="val 18750"/>
            <a:gd name="adj4" fmla="val -16667"/>
            <a:gd name="adj5" fmla="val 40720"/>
            <a:gd name="adj6" fmla="val -86984"/>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1" anchor="ctr"/>
        <a:lstStyle xmlns:a="http://schemas.openxmlformats.org/drawingml/2006/main">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xmlns:a="http://schemas.openxmlformats.org/drawingml/2006/main">
          <a:pPr algn="ctr"/>
          <a:r>
            <a:rPr lang="he-IL" sz="1400" b="1" u="sng" dirty="0" smtClean="0">
              <a:solidFill>
                <a:schemeClr val="tx1"/>
              </a:solidFill>
            </a:rPr>
            <a:t>ישראל:</a:t>
          </a:r>
        </a:p>
        <a:p xmlns:a="http://schemas.openxmlformats.org/drawingml/2006/main">
          <a:pPr algn="ctr"/>
          <a:r>
            <a:rPr lang="he-IL" sz="1400" dirty="0" smtClean="0">
              <a:solidFill>
                <a:schemeClr val="tx1"/>
              </a:solidFill>
            </a:rPr>
            <a:t>זמן חציוני לרישום נכס: 37 ימים.</a:t>
          </a:r>
        </a:p>
        <a:p xmlns:a="http://schemas.openxmlformats.org/drawingml/2006/main">
          <a:pPr algn="ctr"/>
          <a:r>
            <a:rPr lang="he-IL" sz="1400" dirty="0" smtClean="0">
              <a:solidFill>
                <a:schemeClr val="tx1"/>
              </a:solidFill>
            </a:rPr>
            <a:t>שיעור הליכים דיגיטליים:</a:t>
          </a:r>
          <a:r>
            <a:rPr lang="en-US" sz="1400" dirty="0" smtClean="0">
              <a:solidFill>
                <a:schemeClr val="tx1"/>
              </a:solidFill>
            </a:rPr>
            <a:t> </a:t>
          </a:r>
          <a:r>
            <a:rPr lang="he-IL" sz="1400" dirty="0" smtClean="0">
              <a:solidFill>
                <a:schemeClr val="tx1"/>
              </a:solidFill>
            </a:rPr>
            <a:t>33.3%</a:t>
          </a:r>
          <a:endParaRPr lang="he-IL" sz="1400" dirty="0">
            <a:solidFill>
              <a:schemeClr val="tx1"/>
            </a:solidFill>
          </a:endParaRPr>
        </a:p>
      </cdr:txBody>
    </cdr:sp>
  </cdr:relSizeAnchor>
  <cdr:relSizeAnchor xmlns:cdr="http://schemas.openxmlformats.org/drawingml/2006/chartDrawing">
    <cdr:from>
      <cdr:x>0.51319</cdr:x>
      <cdr:y>0.13049</cdr:y>
    </cdr:from>
    <cdr:to>
      <cdr:x>0.74391</cdr:x>
      <cdr:y>0.3437</cdr:y>
    </cdr:to>
    <cdr:sp macro="" textlink="">
      <cdr:nvSpPr>
        <cdr:cNvPr id="5" name="הסבר קווי 2 4"/>
        <cdr:cNvSpPr/>
      </cdr:nvSpPr>
      <cdr:spPr>
        <a:xfrm xmlns:a="http://schemas.openxmlformats.org/drawingml/2006/main">
          <a:off x="4303602" y="738655"/>
          <a:ext cx="1934817" cy="1206871"/>
        </a:xfrm>
        <a:prstGeom xmlns:a="http://schemas.openxmlformats.org/drawingml/2006/main" prst="borderCallout2">
          <a:avLst>
            <a:gd name="adj1" fmla="val 20878"/>
            <a:gd name="adj2" fmla="val -1397"/>
            <a:gd name="adj3" fmla="val 18750"/>
            <a:gd name="adj4" fmla="val -16667"/>
            <a:gd name="adj5" fmla="val -39180"/>
            <a:gd name="adj6" fmla="val -172718"/>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1" anchor="ctr"/>
        <a:lstStyle xmlns:a="http://schemas.openxmlformats.org/drawingml/2006/main">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xmlns:a="http://schemas.openxmlformats.org/drawingml/2006/main">
          <a:pPr algn="ctr"/>
          <a:r>
            <a:rPr lang="he-IL" sz="1400" b="1" u="sng" dirty="0" smtClean="0">
              <a:solidFill>
                <a:schemeClr val="tx1"/>
              </a:solidFill>
            </a:rPr>
            <a:t>הולנד</a:t>
          </a:r>
        </a:p>
        <a:p xmlns:a="http://schemas.openxmlformats.org/drawingml/2006/main">
          <a:pPr algn="ctr"/>
          <a:r>
            <a:rPr lang="he-IL" sz="1400" dirty="0" smtClean="0">
              <a:solidFill>
                <a:schemeClr val="tx1"/>
              </a:solidFill>
            </a:rPr>
            <a:t>זמן חציוני לרישום נכס: </a:t>
          </a:r>
          <a:r>
            <a:rPr lang="he-IL" sz="1400" b="1" dirty="0" smtClean="0">
              <a:solidFill>
                <a:schemeClr val="tx1"/>
              </a:solidFill>
            </a:rPr>
            <a:t>2.5</a:t>
          </a:r>
          <a:r>
            <a:rPr lang="he-IL" sz="1400" dirty="0" smtClean="0">
              <a:solidFill>
                <a:schemeClr val="tx1"/>
              </a:solidFill>
            </a:rPr>
            <a:t> ימים.</a:t>
          </a:r>
        </a:p>
        <a:p xmlns:a="http://schemas.openxmlformats.org/drawingml/2006/main">
          <a:pPr algn="ctr"/>
          <a:r>
            <a:rPr lang="he-IL" sz="1400" dirty="0" smtClean="0">
              <a:solidFill>
                <a:schemeClr val="tx1"/>
              </a:solidFill>
            </a:rPr>
            <a:t>שיעור הליכים דיגיטליים:</a:t>
          </a:r>
          <a:r>
            <a:rPr lang="en-US" sz="1400" dirty="0" smtClean="0">
              <a:solidFill>
                <a:schemeClr val="tx1"/>
              </a:solidFill>
            </a:rPr>
            <a:t> </a:t>
          </a:r>
          <a:r>
            <a:rPr lang="he-IL" sz="1400" b="1" dirty="0" smtClean="0">
              <a:solidFill>
                <a:schemeClr val="tx1"/>
              </a:solidFill>
            </a:rPr>
            <a:t>75%</a:t>
          </a:r>
          <a:endParaRPr lang="he-IL" sz="1400" b="1"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1275" y="0"/>
            <a:ext cx="2946400" cy="4968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46400" cy="496888"/>
          </a:xfrm>
          <a:prstGeom prst="rect">
            <a:avLst/>
          </a:prstGeom>
        </p:spPr>
        <p:txBody>
          <a:bodyPr vert="horz" lIns="91440" tIns="45720" rIns="91440" bIns="45720" rtlCol="1"/>
          <a:lstStyle>
            <a:lvl1pPr algn="l">
              <a:defRPr sz="1200"/>
            </a:lvl1pPr>
          </a:lstStyle>
          <a:p>
            <a:fld id="{C788EA02-75E1-4BE4-B55D-809A0D21D2A0}" type="datetimeFigureOut">
              <a:rPr lang="he-IL" smtClean="0"/>
              <a:t>ח'/אדר/תש"פ</a:t>
            </a:fld>
            <a:endParaRPr lang="he-IL"/>
          </a:p>
        </p:txBody>
      </p:sp>
      <p:sp>
        <p:nvSpPr>
          <p:cNvPr id="4" name="מציין מיקום של כותרת תחתונה 3"/>
          <p:cNvSpPr>
            <a:spLocks noGrp="1"/>
          </p:cNvSpPr>
          <p:nvPr>
            <p:ph type="ftr" sz="quarter" idx="2"/>
          </p:nvPr>
        </p:nvSpPr>
        <p:spPr>
          <a:xfrm>
            <a:off x="3851275" y="9429750"/>
            <a:ext cx="2946400" cy="496888"/>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9429750"/>
            <a:ext cx="2946400" cy="496888"/>
          </a:xfrm>
          <a:prstGeom prst="rect">
            <a:avLst/>
          </a:prstGeom>
        </p:spPr>
        <p:txBody>
          <a:bodyPr vert="horz" lIns="91440" tIns="45720" rIns="91440" bIns="45720" rtlCol="1" anchor="b"/>
          <a:lstStyle>
            <a:lvl1pPr algn="l">
              <a:defRPr sz="1200"/>
            </a:lvl1pPr>
          </a:lstStyle>
          <a:p>
            <a:fld id="{0F2EE6A3-2844-4142-9CFB-25E48A7290C6}" type="slidenum">
              <a:rPr lang="he-IL" smtClean="0"/>
              <a:t>‹#›</a:t>
            </a:fld>
            <a:endParaRPr lang="he-IL"/>
          </a:p>
        </p:txBody>
      </p:sp>
    </p:spTree>
    <p:extLst>
      <p:ext uri="{BB962C8B-B14F-4D97-AF65-F5344CB8AC3E}">
        <p14:creationId xmlns:p14="http://schemas.microsoft.com/office/powerpoint/2010/main" val="2711979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1275" y="0"/>
            <a:ext cx="2946400" cy="4968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46400" cy="496888"/>
          </a:xfrm>
          <a:prstGeom prst="rect">
            <a:avLst/>
          </a:prstGeom>
        </p:spPr>
        <p:txBody>
          <a:bodyPr vert="horz" lIns="91440" tIns="45720" rIns="91440" bIns="45720" rtlCol="1"/>
          <a:lstStyle>
            <a:lvl1pPr algn="l">
              <a:defRPr sz="1200"/>
            </a:lvl1pPr>
          </a:lstStyle>
          <a:p>
            <a:fld id="{6B3C8943-F7A9-419C-85C1-2E5C3EA72F1B}" type="datetimeFigureOut">
              <a:rPr lang="he-IL" smtClean="0"/>
              <a:t>ח'/אדר/תש"פ</a:t>
            </a:fld>
            <a:endParaRPr lang="he-IL"/>
          </a:p>
        </p:txBody>
      </p:sp>
      <p:sp>
        <p:nvSpPr>
          <p:cNvPr id="4" name="מציין מיקום של תמונת שקופית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79450" y="4776788"/>
            <a:ext cx="5438775" cy="3908425"/>
          </a:xfrm>
          <a:prstGeom prst="rect">
            <a:avLst/>
          </a:prstGeom>
        </p:spPr>
        <p:txBody>
          <a:bodyPr vert="horz" lIns="91440" tIns="45720" rIns="91440" bIns="45720" rtlCol="1"/>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51275" y="9429750"/>
            <a:ext cx="2946400" cy="496888"/>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9429750"/>
            <a:ext cx="2946400" cy="496888"/>
          </a:xfrm>
          <a:prstGeom prst="rect">
            <a:avLst/>
          </a:prstGeom>
        </p:spPr>
        <p:txBody>
          <a:bodyPr vert="horz" lIns="91440" tIns="45720" rIns="91440" bIns="45720" rtlCol="1" anchor="b"/>
          <a:lstStyle>
            <a:lvl1pPr algn="l">
              <a:defRPr sz="1200"/>
            </a:lvl1pPr>
          </a:lstStyle>
          <a:p>
            <a:fld id="{F55A97D6-215A-4EC3-97C3-A6D80E014A70}" type="slidenum">
              <a:rPr lang="he-IL" smtClean="0"/>
              <a:t>‹#›</a:t>
            </a:fld>
            <a:endParaRPr lang="he-IL"/>
          </a:p>
        </p:txBody>
      </p:sp>
    </p:spTree>
    <p:extLst>
      <p:ext uri="{BB962C8B-B14F-4D97-AF65-F5344CB8AC3E}">
        <p14:creationId xmlns:p14="http://schemas.microsoft.com/office/powerpoint/2010/main" val="279561353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6D109A9D-8A17-4C88-AD2C-C3704722716E}" type="slidenum">
              <a:rPr lang="en-US" smtClean="0"/>
              <a:t>9</a:t>
            </a:fld>
            <a:endParaRPr lang="en-US"/>
          </a:p>
        </p:txBody>
      </p:sp>
    </p:spTree>
    <p:extLst>
      <p:ext uri="{BB962C8B-B14F-4D97-AF65-F5344CB8AC3E}">
        <p14:creationId xmlns:p14="http://schemas.microsoft.com/office/powerpoint/2010/main" val="2187036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עלינו</a:t>
            </a:r>
            <a:r>
              <a:rPr lang="he-IL" baseline="0" dirty="0" smtClean="0"/>
              <a:t> בדירוג המדינות ב14 מקומות</a:t>
            </a:r>
            <a:endParaRPr lang="he-IL" dirty="0" smtClean="0"/>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109A9D-8A17-4C88-AD2C-C370472271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7685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608B593-DC7C-4FEA-988C-23E1DCC701E5}" type="slidenum">
              <a:rPr lang="en-US" smtClean="0"/>
              <a:t>34</a:t>
            </a:fld>
            <a:endParaRPr lang="en-US"/>
          </a:p>
        </p:txBody>
      </p:sp>
    </p:spTree>
    <p:extLst>
      <p:ext uri="{BB962C8B-B14F-4D97-AF65-F5344CB8AC3E}">
        <p14:creationId xmlns:p14="http://schemas.microsoft.com/office/powerpoint/2010/main" val="2954754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רואים כאן שני דברים:</a:t>
            </a:r>
          </a:p>
          <a:p>
            <a:r>
              <a:rPr lang="he-IL" dirty="0" smtClean="0"/>
              <a:t>איור ראשון: יש לנו פער גדול</a:t>
            </a:r>
            <a:r>
              <a:rPr lang="he-IL" baseline="0" dirty="0" smtClean="0"/>
              <a:t> באופן כללי</a:t>
            </a:r>
            <a:r>
              <a:rPr lang="he-IL" dirty="0" smtClean="0"/>
              <a:t>.</a:t>
            </a:r>
          </a:p>
          <a:p>
            <a:r>
              <a:rPr lang="he-IL" dirty="0" smtClean="0"/>
              <a:t>ב. הפער הולך ומתעצם עם העוני.</a:t>
            </a:r>
          </a:p>
          <a:p>
            <a:endParaRPr lang="he-IL" dirty="0" smtClean="0"/>
          </a:p>
          <a:p>
            <a:r>
              <a:rPr lang="he-IL" dirty="0" smtClean="0"/>
              <a:t>ציון ה</a:t>
            </a:r>
            <a:r>
              <a:rPr lang="en-US" dirty="0" smtClean="0"/>
              <a:t>PIAAC</a:t>
            </a:r>
            <a:r>
              <a:rPr lang="he-IL" dirty="0" smtClean="0"/>
              <a:t> מנורמל ל100</a:t>
            </a:r>
            <a:r>
              <a:rPr lang="he-IL" baseline="0" dirty="0" smtClean="0"/>
              <a:t> (מהציון של כל תצפית הוחסר הממוצע, ואז חולק בסטיית התקן + קבוע בגודל 0.5 * 100)</a:t>
            </a:r>
            <a:endParaRPr lang="he-IL" dirty="0" smtClean="0"/>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109A9D-8A17-4C88-AD2C-C370472271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502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smtClean="0"/>
              <a:t>גם "בניכוי חרדים וערבים" אנחנו רחוקים מהמוצע בפער גדול.</a:t>
            </a:r>
          </a:p>
          <a:p>
            <a:endParaRPr lang="he-IL" baseline="0" dirty="0" smtClean="0"/>
          </a:p>
        </p:txBody>
      </p:sp>
      <p:sp>
        <p:nvSpPr>
          <p:cNvPr id="4" name="מציין מיקום של מספר שקופית 3"/>
          <p:cNvSpPr>
            <a:spLocks noGrp="1"/>
          </p:cNvSpPr>
          <p:nvPr>
            <p:ph type="sldNum" sz="quarter" idx="10"/>
          </p:nvPr>
        </p:nvSpPr>
        <p:spPr/>
        <p:txBody>
          <a:bodyPr/>
          <a:lstStyle/>
          <a:p>
            <a:fld id="{1608B593-DC7C-4FEA-988C-23E1DCC701E5}" type="slidenum">
              <a:rPr lang="en-US" smtClean="0"/>
              <a:t>11</a:t>
            </a:fld>
            <a:endParaRPr lang="en-US"/>
          </a:p>
        </p:txBody>
      </p:sp>
    </p:spTree>
    <p:extLst>
      <p:ext uri="{BB962C8B-B14F-4D97-AF65-F5344CB8AC3E}">
        <p14:creationId xmlns:p14="http://schemas.microsoft.com/office/powerpoint/2010/main" val="3938555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השקף הראשון הוא סיבה: בפריפריה המורים פחות איכותיים.</a:t>
            </a:r>
          </a:p>
          <a:p>
            <a:r>
              <a:rPr lang="he-IL" dirty="0" smtClean="0"/>
              <a:t>השקף השני תוצאה: שוויון</a:t>
            </a:r>
            <a:r>
              <a:rPr lang="he-IL" baseline="0" dirty="0" smtClean="0"/>
              <a:t> </a:t>
            </a:r>
            <a:r>
              <a:rPr lang="he-IL" baseline="0" dirty="0" err="1" smtClean="0"/>
              <a:t>ההיזדמנויות</a:t>
            </a:r>
            <a:r>
              <a:rPr lang="he-IL" baseline="0" dirty="0" smtClean="0"/>
              <a:t> אצלנו נמוך מאד מהמוצע</a:t>
            </a:r>
            <a:endParaRPr lang="he-IL" dirty="0" smtClean="0"/>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109A9D-8A17-4C88-AD2C-C370472271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2506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הגרף הראשון</a:t>
            </a:r>
            <a:r>
              <a:rPr lang="he-IL" baseline="0" dirty="0" smtClean="0"/>
              <a:t> מעביר את המספר בכותרת. הפיק ב2014 זה התחלת הגדלת מספר הכיתות, מה שהצריך גיוס המוני יותר של מורים ולכן ירידה באיכות</a:t>
            </a:r>
          </a:p>
          <a:p>
            <a:endParaRPr lang="he-IL" baseline="0" dirty="0" smtClean="0"/>
          </a:p>
          <a:p>
            <a:r>
              <a:rPr lang="he-IL" baseline="0" dirty="0" smtClean="0"/>
              <a:t>הגרף השני יכול להוות סיבה לכך: צעירים איכותיים לא נמשכים להוראה, מקצוע לא מתגמל עבור מורה מתחיל.</a:t>
            </a:r>
          </a:p>
          <a:p>
            <a:endParaRPr lang="he-IL" dirty="0" smtClean="0"/>
          </a:p>
          <a:p>
            <a:r>
              <a:rPr lang="he-IL" dirty="0" smtClean="0"/>
              <a:t>אפשר</a:t>
            </a:r>
            <a:r>
              <a:rPr lang="he-IL" baseline="0" dirty="0" smtClean="0"/>
              <a:t> גם לומר שזו בעיית תמריצים עם השפעה יותר רחבה: התגמול הוא על וותק ולא על איכות ההוראה, מה שמסביר חלק בהישגים המנוכים של התלמידים.</a:t>
            </a:r>
            <a:endParaRPr lang="he-IL" dirty="0"/>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109A9D-8A17-4C88-AD2C-C370472271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220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608B593-DC7C-4FEA-988C-23E1DCC701E5}" type="slidenum">
              <a:rPr lang="en-US" smtClean="0"/>
              <a:t>15</a:t>
            </a:fld>
            <a:endParaRPr lang="en-US"/>
          </a:p>
        </p:txBody>
      </p:sp>
    </p:spTree>
    <p:extLst>
      <p:ext uri="{BB962C8B-B14F-4D97-AF65-F5344CB8AC3E}">
        <p14:creationId xmlns:p14="http://schemas.microsoft.com/office/powerpoint/2010/main" val="823917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608B593-DC7C-4FEA-988C-23E1DCC701E5}" type="slidenum">
              <a:rPr lang="en-US" smtClean="0"/>
              <a:t>18</a:t>
            </a:fld>
            <a:endParaRPr lang="en-US"/>
          </a:p>
        </p:txBody>
      </p:sp>
    </p:spTree>
    <p:extLst>
      <p:ext uri="{BB962C8B-B14F-4D97-AF65-F5344CB8AC3E}">
        <p14:creationId xmlns:p14="http://schemas.microsoft.com/office/powerpoint/2010/main" val="314560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608B593-DC7C-4FEA-988C-23E1DCC701E5}" type="slidenum">
              <a:rPr lang="en-US" smtClean="0"/>
              <a:t>22</a:t>
            </a:fld>
            <a:endParaRPr lang="en-US"/>
          </a:p>
        </p:txBody>
      </p:sp>
    </p:spTree>
    <p:extLst>
      <p:ext uri="{BB962C8B-B14F-4D97-AF65-F5344CB8AC3E}">
        <p14:creationId xmlns:p14="http://schemas.microsoft.com/office/powerpoint/2010/main" val="1235347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608B593-DC7C-4FEA-988C-23E1DCC701E5}" type="slidenum">
              <a:rPr lang="en-US" smtClean="0"/>
              <a:t>23</a:t>
            </a:fld>
            <a:endParaRPr lang="en-US"/>
          </a:p>
        </p:txBody>
      </p:sp>
    </p:spTree>
    <p:extLst>
      <p:ext uri="{BB962C8B-B14F-4D97-AF65-F5344CB8AC3E}">
        <p14:creationId xmlns:p14="http://schemas.microsoft.com/office/powerpoint/2010/main" val="917944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B32480-1103-4DBF-B4EC-A2982FA2E3F9}"/>
              </a:ext>
            </a:extLst>
          </p:cNvPr>
          <p:cNvSpPr>
            <a:spLocks noGrp="1"/>
          </p:cNvSpPr>
          <p:nvPr>
            <p:ph type="ctrTitle"/>
          </p:nvPr>
        </p:nvSpPr>
        <p:spPr>
          <a:xfrm>
            <a:off x="933752" y="3160712"/>
            <a:ext cx="5336420" cy="2387600"/>
          </a:xfrm>
        </p:spPr>
        <p:txBody>
          <a:bodyPr anchor="t" anchorCtr="0"/>
          <a:lstStyle>
            <a:lvl1pPr algn="r">
              <a:defRPr sz="6000" b="0">
                <a:solidFill>
                  <a:schemeClr val="bg1"/>
                </a:solidFill>
              </a:defRPr>
            </a:lvl1pPr>
          </a:lstStyle>
          <a:p>
            <a:r>
              <a:rPr lang="he-IL" dirty="0"/>
              <a:t>לחץ כדי לערוך סגנון כותרת של תבנית בסיס</a:t>
            </a:r>
          </a:p>
        </p:txBody>
      </p:sp>
      <p:sp>
        <p:nvSpPr>
          <p:cNvPr id="3" name="כותרת משנה 2">
            <a:extLst>
              <a:ext uri="{FF2B5EF4-FFF2-40B4-BE49-F238E27FC236}">
                <a16:creationId xmlns:a16="http://schemas.microsoft.com/office/drawing/2014/main" id="{2257B990-044C-426A-AA2A-85E54DC629E9}"/>
              </a:ext>
            </a:extLst>
          </p:cNvPr>
          <p:cNvSpPr>
            <a:spLocks noGrp="1"/>
          </p:cNvSpPr>
          <p:nvPr>
            <p:ph type="subTitle" idx="1"/>
          </p:nvPr>
        </p:nvSpPr>
        <p:spPr>
          <a:xfrm>
            <a:off x="933752" y="5548312"/>
            <a:ext cx="5336420" cy="644208"/>
          </a:xfrm>
        </p:spPr>
        <p:txBody>
          <a:bodyPr>
            <a:normAutofit/>
          </a:bodyPr>
          <a:lstStyle>
            <a:lvl1pPr marL="0" indent="0" algn="r">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כדי לערוך סגנון כותרת משנה של תבנית בסיס</a:t>
            </a:r>
          </a:p>
        </p:txBody>
      </p:sp>
      <p:pic>
        <p:nvPicPr>
          <p:cNvPr id="8" name="תמונה 7">
            <a:extLst>
              <a:ext uri="{FF2B5EF4-FFF2-40B4-BE49-F238E27FC236}">
                <a16:creationId xmlns:a16="http://schemas.microsoft.com/office/drawing/2014/main" id="{A1D48BF9-6AA3-408A-AF90-2AF990825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2047" y="1384355"/>
            <a:ext cx="1420475" cy="1460445"/>
          </a:xfrm>
          <a:prstGeom prst="rect">
            <a:avLst/>
          </a:prstGeom>
        </p:spPr>
      </p:pic>
    </p:spTree>
    <p:extLst>
      <p:ext uri="{BB962C8B-B14F-4D97-AF65-F5344CB8AC3E}">
        <p14:creationId xmlns:p14="http://schemas.microsoft.com/office/powerpoint/2010/main" val="402347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6539695" y="339617"/>
            <a:ext cx="4462133" cy="898874"/>
          </a:xfrm>
        </p:spPr>
        <p:txBody>
          <a:bodyPr>
            <a:normAutofit/>
          </a:bodyPr>
          <a:lstStyle>
            <a:lvl1pPr>
              <a:defRPr sz="2800"/>
            </a:lvl1pPr>
          </a:lstStyle>
          <a:p>
            <a:r>
              <a:rPr lang="he-IL" dirty="0"/>
              <a:t>לחץ כדי לערוך סגנון כותרת של</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6539695" y="1238491"/>
            <a:ext cx="4462133" cy="462987"/>
          </a:xfrm>
        </p:spPr>
        <p:txBody>
          <a:bodyPr/>
          <a:lstStyle>
            <a:lvl1pPr marL="0" indent="0">
              <a:buSzPct val="120000"/>
              <a:buFont typeface="Arial" panose="020B0604020202020204" pitchFamily="34" charset="0"/>
              <a:buNone/>
              <a:defRPr>
                <a:solidFill>
                  <a:schemeClr val="tx1"/>
                </a:solidFill>
              </a:defRPr>
            </a:lvl1pPr>
            <a:lvl2pPr marL="685800" indent="-228600">
              <a:buSzPct val="120000"/>
              <a:buFontTx/>
              <a:buBlip>
                <a:blip r:embed="rId3"/>
              </a:buBlip>
              <a:defRPr/>
            </a:lvl2pPr>
            <a:lvl3pPr marL="1143000" indent="-228600">
              <a:buSzPct val="120000"/>
              <a:buFontTx/>
              <a:buBlip>
                <a:blip r:embed="rId3"/>
              </a:buBlip>
              <a:defRPr/>
            </a:lvl3pPr>
            <a:lvl4pPr marL="1600200" indent="-228600">
              <a:buSzPct val="120000"/>
              <a:buFontTx/>
              <a:buBlip>
                <a:blip r:embed="rId3"/>
              </a:buBlip>
              <a:defRPr/>
            </a:lvl4pPr>
            <a:lvl5pPr marL="2057400" indent="-228600">
              <a:buSzPct val="120000"/>
              <a:buFontTx/>
              <a:buBlip>
                <a:blip r:embed="rId3"/>
              </a:buBlip>
              <a:defRPr/>
            </a:lvl5pPr>
          </a:lstStyle>
          <a:p>
            <a:pPr lvl="0"/>
            <a:r>
              <a:rPr lang="he-IL" dirty="0"/>
              <a:t>ערוך סגנונות טקסט של תבנית בסיס</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ח'/אדר/תש"פ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Tree>
    <p:extLst>
      <p:ext uri="{BB962C8B-B14F-4D97-AF65-F5344CB8AC3E}">
        <p14:creationId xmlns:p14="http://schemas.microsoft.com/office/powerpoint/2010/main" val="8363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3292997" y="432214"/>
            <a:ext cx="7708832" cy="540059"/>
          </a:xfrm>
        </p:spPr>
        <p:txBody>
          <a:bodyPr>
            <a:normAutofit/>
          </a:bodyPr>
          <a:lstStyle>
            <a:lvl1pPr>
              <a:defRPr sz="2000">
                <a:solidFill>
                  <a:schemeClr val="tx1"/>
                </a:solidFill>
              </a:defRPr>
            </a:lvl1pPr>
          </a:lstStyle>
          <a:p>
            <a:r>
              <a:rPr lang="he-IL" dirty="0"/>
              <a:t>לחץ כדי לערוך סגנון כותרת של</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949124" y="1435261"/>
            <a:ext cx="10052705" cy="4693534"/>
          </a:xfrm>
        </p:spPr>
        <p:txBody>
          <a:bodyPr/>
          <a:lstStyle>
            <a:lvl1pPr marL="285750" indent="-285750">
              <a:buSzPct val="120000"/>
              <a:buFontTx/>
              <a:buBlip>
                <a:blip r:embed="rId3"/>
              </a:buBlip>
              <a:defRPr>
                <a:solidFill>
                  <a:schemeClr val="tx1"/>
                </a:solidFill>
              </a:defRPr>
            </a:lvl1pPr>
            <a:lvl2pPr marL="685800" indent="-228600">
              <a:buSzPct val="120000"/>
              <a:buFontTx/>
              <a:buBlip>
                <a:blip r:embed="rId4"/>
              </a:buBlip>
              <a:defRPr/>
            </a:lvl2pPr>
            <a:lvl3pPr marL="1143000" indent="-228600">
              <a:buSzPct val="120000"/>
              <a:buFontTx/>
              <a:buBlip>
                <a:blip r:embed="rId4"/>
              </a:buBlip>
              <a:defRPr/>
            </a:lvl3pPr>
            <a:lvl4pPr marL="1600200" indent="-228600">
              <a:buSzPct val="120000"/>
              <a:buFontTx/>
              <a:buBlip>
                <a:blip r:embed="rId4"/>
              </a:buBlip>
              <a:defRPr/>
            </a:lvl4pPr>
            <a:lvl5pPr marL="2057400" indent="-228600">
              <a:buSzPct val="120000"/>
              <a:buFontTx/>
              <a:buBlip>
                <a:blip r:embed="rId4"/>
              </a:buBlip>
              <a:defRPr/>
            </a:lvl5pPr>
          </a:lstStyle>
          <a:p>
            <a:pPr lvl="0"/>
            <a:r>
              <a:rPr lang="he-IL" dirty="0"/>
              <a:t>ערוך סגנונות טקסט של תבנית בסיס</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ח'/אדר/תש"פ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Tree>
    <p:extLst>
      <p:ext uri="{BB962C8B-B14F-4D97-AF65-F5344CB8AC3E}">
        <p14:creationId xmlns:p14="http://schemas.microsoft.com/office/powerpoint/2010/main" val="119832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B32480-1103-4DBF-B4EC-A2982FA2E3F9}"/>
              </a:ext>
            </a:extLst>
          </p:cNvPr>
          <p:cNvSpPr>
            <a:spLocks noGrp="1"/>
          </p:cNvSpPr>
          <p:nvPr>
            <p:ph type="ctrTitle"/>
          </p:nvPr>
        </p:nvSpPr>
        <p:spPr>
          <a:xfrm>
            <a:off x="4243010" y="2807531"/>
            <a:ext cx="6749142" cy="584775"/>
          </a:xfrm>
        </p:spPr>
        <p:txBody>
          <a:bodyPr wrap="square" anchor="t" anchorCtr="0">
            <a:spAutoFit/>
          </a:bodyPr>
          <a:lstStyle>
            <a:lvl1pPr algn="r">
              <a:defRPr sz="4000" b="1">
                <a:solidFill>
                  <a:schemeClr val="bg1"/>
                </a:solidFill>
              </a:defRPr>
            </a:lvl1pPr>
          </a:lstStyle>
          <a:p>
            <a:r>
              <a:rPr lang="he-IL" dirty="0"/>
              <a:t>לחץ כדי לערוך סגנון</a:t>
            </a:r>
          </a:p>
        </p:txBody>
      </p:sp>
      <p:sp>
        <p:nvSpPr>
          <p:cNvPr id="3" name="כותרת משנה 2">
            <a:extLst>
              <a:ext uri="{FF2B5EF4-FFF2-40B4-BE49-F238E27FC236}">
                <a16:creationId xmlns:a16="http://schemas.microsoft.com/office/drawing/2014/main" id="{2257B990-044C-426A-AA2A-85E54DC629E9}"/>
              </a:ext>
            </a:extLst>
          </p:cNvPr>
          <p:cNvSpPr>
            <a:spLocks noGrp="1"/>
          </p:cNvSpPr>
          <p:nvPr>
            <p:ph type="subTitle" idx="1"/>
          </p:nvPr>
        </p:nvSpPr>
        <p:spPr>
          <a:xfrm>
            <a:off x="4243010" y="3317724"/>
            <a:ext cx="6749142" cy="646331"/>
          </a:xfrm>
        </p:spPr>
        <p:txBody>
          <a:bodyPr wrap="square">
            <a:spAutoFit/>
          </a:bodyPr>
          <a:lstStyle>
            <a:lvl1pPr marL="0" indent="0" algn="r">
              <a:buNone/>
              <a:defRPr sz="4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כדי לערוך סגנון כותרת</a:t>
            </a:r>
          </a:p>
        </p:txBody>
      </p:sp>
    </p:spTree>
    <p:extLst>
      <p:ext uri="{BB962C8B-B14F-4D97-AF65-F5344CB8AC3E}">
        <p14:creationId xmlns:p14="http://schemas.microsoft.com/office/powerpoint/2010/main" val="425961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B32480-1103-4DBF-B4EC-A2982FA2E3F9}"/>
              </a:ext>
            </a:extLst>
          </p:cNvPr>
          <p:cNvSpPr>
            <a:spLocks noGrp="1"/>
          </p:cNvSpPr>
          <p:nvPr>
            <p:ph type="ctrTitle"/>
          </p:nvPr>
        </p:nvSpPr>
        <p:spPr>
          <a:xfrm>
            <a:off x="214131" y="3325207"/>
            <a:ext cx="5548039" cy="584775"/>
          </a:xfrm>
        </p:spPr>
        <p:txBody>
          <a:bodyPr wrap="square" anchor="t" anchorCtr="0">
            <a:spAutoFit/>
          </a:bodyPr>
          <a:lstStyle>
            <a:lvl1pPr algn="r">
              <a:defRPr sz="4000" b="1">
                <a:solidFill>
                  <a:schemeClr val="bg1"/>
                </a:solidFill>
              </a:defRPr>
            </a:lvl1pPr>
          </a:lstStyle>
          <a:p>
            <a:r>
              <a:rPr lang="he-IL" dirty="0"/>
              <a:t>לחץ כדי לערוך סגנון</a:t>
            </a:r>
          </a:p>
        </p:txBody>
      </p:sp>
      <p:sp>
        <p:nvSpPr>
          <p:cNvPr id="3" name="כותרת משנה 2">
            <a:extLst>
              <a:ext uri="{FF2B5EF4-FFF2-40B4-BE49-F238E27FC236}">
                <a16:creationId xmlns:a16="http://schemas.microsoft.com/office/drawing/2014/main" id="{2257B990-044C-426A-AA2A-85E54DC629E9}"/>
              </a:ext>
            </a:extLst>
          </p:cNvPr>
          <p:cNvSpPr>
            <a:spLocks noGrp="1"/>
          </p:cNvSpPr>
          <p:nvPr>
            <p:ph type="subTitle" idx="1"/>
          </p:nvPr>
        </p:nvSpPr>
        <p:spPr>
          <a:xfrm>
            <a:off x="214131" y="3835400"/>
            <a:ext cx="5548039" cy="646331"/>
          </a:xfrm>
        </p:spPr>
        <p:txBody>
          <a:bodyPr wrap="square">
            <a:spAutoFit/>
          </a:bodyPr>
          <a:lstStyle>
            <a:lvl1pPr marL="0" indent="0" algn="r">
              <a:buNone/>
              <a:defRPr sz="4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כדי לערוך סגנון כותרת</a:t>
            </a:r>
          </a:p>
        </p:txBody>
      </p:sp>
    </p:spTree>
    <p:extLst>
      <p:ext uri="{BB962C8B-B14F-4D97-AF65-F5344CB8AC3E}">
        <p14:creationId xmlns:p14="http://schemas.microsoft.com/office/powerpoint/2010/main" val="362484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B32480-1103-4DBF-B4EC-A2982FA2E3F9}"/>
              </a:ext>
            </a:extLst>
          </p:cNvPr>
          <p:cNvSpPr>
            <a:spLocks noGrp="1"/>
          </p:cNvSpPr>
          <p:nvPr>
            <p:ph type="ctrTitle"/>
          </p:nvPr>
        </p:nvSpPr>
        <p:spPr>
          <a:xfrm>
            <a:off x="3952755" y="2839070"/>
            <a:ext cx="7070110" cy="584775"/>
          </a:xfrm>
        </p:spPr>
        <p:txBody>
          <a:bodyPr wrap="square" anchor="t" anchorCtr="0">
            <a:spAutoFit/>
          </a:bodyPr>
          <a:lstStyle>
            <a:lvl1pPr algn="r">
              <a:defRPr sz="4000" b="1">
                <a:solidFill>
                  <a:schemeClr val="bg1"/>
                </a:solidFill>
              </a:defRPr>
            </a:lvl1pPr>
          </a:lstStyle>
          <a:p>
            <a:r>
              <a:rPr lang="he-IL" dirty="0"/>
              <a:t>לחץ כדי לערוך סגנון</a:t>
            </a:r>
          </a:p>
        </p:txBody>
      </p:sp>
      <p:sp>
        <p:nvSpPr>
          <p:cNvPr id="3" name="כותרת משנה 2">
            <a:extLst>
              <a:ext uri="{FF2B5EF4-FFF2-40B4-BE49-F238E27FC236}">
                <a16:creationId xmlns:a16="http://schemas.microsoft.com/office/drawing/2014/main" id="{2257B990-044C-426A-AA2A-85E54DC629E9}"/>
              </a:ext>
            </a:extLst>
          </p:cNvPr>
          <p:cNvSpPr>
            <a:spLocks noGrp="1"/>
          </p:cNvSpPr>
          <p:nvPr>
            <p:ph type="subTitle" idx="1"/>
          </p:nvPr>
        </p:nvSpPr>
        <p:spPr>
          <a:xfrm>
            <a:off x="3952755" y="3349263"/>
            <a:ext cx="7070110" cy="646331"/>
          </a:xfrm>
        </p:spPr>
        <p:txBody>
          <a:bodyPr wrap="square">
            <a:spAutoFit/>
          </a:bodyPr>
          <a:lstStyle>
            <a:lvl1pPr marL="0" indent="0" algn="r">
              <a:buNone/>
              <a:defRPr sz="4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כדי לערוך סגנון כותרת</a:t>
            </a:r>
          </a:p>
        </p:txBody>
      </p:sp>
    </p:spTree>
    <p:extLst>
      <p:ext uri="{BB962C8B-B14F-4D97-AF65-F5344CB8AC3E}">
        <p14:creationId xmlns:p14="http://schemas.microsoft.com/office/powerpoint/2010/main" val="175518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מציין מיקום של תמונה 4">
            <a:extLst>
              <a:ext uri="{FF2B5EF4-FFF2-40B4-BE49-F238E27FC236}">
                <a16:creationId xmlns:a16="http://schemas.microsoft.com/office/drawing/2014/main" id="{BD4BBB0D-3C74-4B22-B297-217DADFBEBFD}"/>
              </a:ext>
            </a:extLst>
          </p:cNvPr>
          <p:cNvSpPr>
            <a:spLocks noGrp="1"/>
          </p:cNvSpPr>
          <p:nvPr>
            <p:ph type="pic" sz="quarter" idx="10"/>
          </p:nvPr>
        </p:nvSpPr>
        <p:spPr>
          <a:xfrm>
            <a:off x="0" y="1135063"/>
            <a:ext cx="4519613" cy="5722937"/>
          </a:xfrm>
          <a:solidFill>
            <a:schemeClr val="bg1">
              <a:lumMod val="85000"/>
            </a:schemeClr>
          </a:solidFill>
          <a:ln>
            <a:noFill/>
          </a:ln>
        </p:spPr>
        <p:txBody>
          <a:bodyPr anchor="ctr" anchorCtr="0">
            <a:normAutofit/>
          </a:bodyPr>
          <a:lstStyle>
            <a:lvl1pPr marL="0" indent="0" algn="ctr">
              <a:buNone/>
              <a:defRPr sz="2400"/>
            </a:lvl1pPr>
          </a:lstStyle>
          <a:p>
            <a:endParaRPr lang="he-IL"/>
          </a:p>
        </p:txBody>
      </p:sp>
      <p:sp>
        <p:nvSpPr>
          <p:cNvPr id="2" name="כותרת 1">
            <a:extLst>
              <a:ext uri="{FF2B5EF4-FFF2-40B4-BE49-F238E27FC236}">
                <a16:creationId xmlns:a16="http://schemas.microsoft.com/office/drawing/2014/main" id="{3DB32480-1103-4DBF-B4EC-A2982FA2E3F9}"/>
              </a:ext>
            </a:extLst>
          </p:cNvPr>
          <p:cNvSpPr>
            <a:spLocks noGrp="1"/>
          </p:cNvSpPr>
          <p:nvPr>
            <p:ph type="ctrTitle"/>
          </p:nvPr>
        </p:nvSpPr>
        <p:spPr>
          <a:xfrm>
            <a:off x="4844005" y="2839070"/>
            <a:ext cx="6178860" cy="584775"/>
          </a:xfrm>
        </p:spPr>
        <p:txBody>
          <a:bodyPr wrap="square" anchor="t" anchorCtr="0">
            <a:spAutoFit/>
          </a:bodyPr>
          <a:lstStyle>
            <a:lvl1pPr algn="r">
              <a:defRPr sz="4000" b="1">
                <a:solidFill>
                  <a:schemeClr val="bg1"/>
                </a:solidFill>
              </a:defRPr>
            </a:lvl1pPr>
          </a:lstStyle>
          <a:p>
            <a:r>
              <a:rPr lang="he-IL" dirty="0"/>
              <a:t>לחץ כדי לערוך</a:t>
            </a:r>
          </a:p>
        </p:txBody>
      </p:sp>
      <p:sp>
        <p:nvSpPr>
          <p:cNvPr id="3" name="כותרת משנה 2">
            <a:extLst>
              <a:ext uri="{FF2B5EF4-FFF2-40B4-BE49-F238E27FC236}">
                <a16:creationId xmlns:a16="http://schemas.microsoft.com/office/drawing/2014/main" id="{2257B990-044C-426A-AA2A-85E54DC629E9}"/>
              </a:ext>
            </a:extLst>
          </p:cNvPr>
          <p:cNvSpPr>
            <a:spLocks noGrp="1"/>
          </p:cNvSpPr>
          <p:nvPr>
            <p:ph type="subTitle" idx="1"/>
          </p:nvPr>
        </p:nvSpPr>
        <p:spPr>
          <a:xfrm>
            <a:off x="4844005" y="3349263"/>
            <a:ext cx="6178860" cy="646331"/>
          </a:xfrm>
        </p:spPr>
        <p:txBody>
          <a:bodyPr wrap="square">
            <a:spAutoFit/>
          </a:bodyPr>
          <a:lstStyle>
            <a:lvl1pPr marL="0" indent="0" algn="r">
              <a:buNone/>
              <a:defRPr sz="4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כדי לערוך</a:t>
            </a:r>
          </a:p>
        </p:txBody>
      </p:sp>
    </p:spTree>
    <p:extLst>
      <p:ext uri="{BB962C8B-B14F-4D97-AF65-F5344CB8AC3E}">
        <p14:creationId xmlns:p14="http://schemas.microsoft.com/office/powerpoint/2010/main" val="383971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86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r>
              <a:rPr lang="he-IL" smtClean="0"/>
              <a:t>סקירה מוניטרית אוקטובר 2015</a:t>
            </a:r>
            <a:endParaRPr lang="he-IL" dirty="0"/>
          </a:p>
        </p:txBody>
      </p:sp>
      <p:sp>
        <p:nvSpPr>
          <p:cNvPr id="3" name="מציין מיקום של כותרת תחתונה 2"/>
          <p:cNvSpPr>
            <a:spLocks noGrp="1"/>
          </p:cNvSpPr>
          <p:nvPr>
            <p:ph type="ftr" sz="quarter" idx="11"/>
          </p:nvPr>
        </p:nvSpPr>
        <p:spPr>
          <a:xfrm>
            <a:off x="4165600" y="6356351"/>
            <a:ext cx="3860800" cy="365125"/>
          </a:xfrm>
          <a:prstGeom prst="rect">
            <a:avLst/>
          </a:prstGeom>
        </p:spPr>
        <p:txBody>
          <a:bodyPr/>
          <a:lstStyle/>
          <a:p>
            <a:r>
              <a:rPr lang="he-IL" smtClean="0"/>
              <a:t>סקירה מוניטרית-פיננסית אוקטובר 2015</a:t>
            </a:r>
            <a:endParaRPr lang="he-IL"/>
          </a:p>
        </p:txBody>
      </p:sp>
      <p:sp>
        <p:nvSpPr>
          <p:cNvPr id="4" name="מציין מיקום של מספר שקופית 3"/>
          <p:cNvSpPr>
            <a:spLocks noGrp="1"/>
          </p:cNvSpPr>
          <p:nvPr>
            <p:ph type="sldNum" sz="quarter" idx="12"/>
          </p:nvPr>
        </p:nvSpPr>
        <p:spPr/>
        <p:txBody>
          <a:bodyPr/>
          <a:lstStyle/>
          <a:p>
            <a:fld id="{8B678C89-231D-4659-9827-F1BD2ACBD65B}" type="slidenum">
              <a:rPr lang="he-IL" smtClean="0"/>
              <a:pPr/>
              <a:t>‹#›</a:t>
            </a:fld>
            <a:endParaRPr lang="he-IL"/>
          </a:p>
        </p:txBody>
      </p:sp>
    </p:spTree>
    <p:extLst>
      <p:ext uri="{BB962C8B-B14F-4D97-AF65-F5344CB8AC3E}">
        <p14:creationId xmlns:p14="http://schemas.microsoft.com/office/powerpoint/2010/main" val="3851386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p:txBody>
          <a:bodyPr/>
          <a:lstStyle>
            <a:lvl1pPr>
              <a:defRPr>
                <a:solidFill>
                  <a:schemeClr val="accent1"/>
                </a:solidFill>
              </a:defRPr>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ח'/אדר/תש"פ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Tree>
    <p:extLst>
      <p:ext uri="{BB962C8B-B14F-4D97-AF65-F5344CB8AC3E}">
        <p14:creationId xmlns:p14="http://schemas.microsoft.com/office/powerpoint/2010/main" val="370123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כותרת ותוכן">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838201" y="1514448"/>
            <a:ext cx="10163628" cy="835213"/>
          </a:xfrm>
        </p:spPr>
        <p:txBody>
          <a:bodyPr/>
          <a:lstStyle/>
          <a:p>
            <a:r>
              <a:rPr lang="he-IL" dirty="0"/>
              <a:t>לחץ כדי לערוך סגנון כותרת של תבנית בסיס</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881743" y="2239935"/>
            <a:ext cx="10120086" cy="1504475"/>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ח'/אדר/תש"פ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
        <p:nvSpPr>
          <p:cNvPr id="8" name="מציין מיקום של תמונה 7">
            <a:extLst>
              <a:ext uri="{FF2B5EF4-FFF2-40B4-BE49-F238E27FC236}">
                <a16:creationId xmlns:a16="http://schemas.microsoft.com/office/drawing/2014/main" id="{33B0F283-7632-48CC-8F57-280D861B8AE3}"/>
              </a:ext>
            </a:extLst>
          </p:cNvPr>
          <p:cNvSpPr>
            <a:spLocks noGrp="1"/>
          </p:cNvSpPr>
          <p:nvPr>
            <p:ph type="pic" sz="quarter" idx="13"/>
          </p:nvPr>
        </p:nvSpPr>
        <p:spPr>
          <a:xfrm>
            <a:off x="0" y="3998913"/>
            <a:ext cx="12192000" cy="2859087"/>
          </a:xfrm>
          <a:solidFill>
            <a:schemeClr val="bg1">
              <a:lumMod val="85000"/>
            </a:schemeClr>
          </a:solidFill>
        </p:spPr>
        <p:txBody>
          <a:bodyPr>
            <a:normAutofit/>
          </a:bodyPr>
          <a:lstStyle>
            <a:lvl1pPr marL="0" indent="0" algn="ctr">
              <a:buNone/>
              <a:defRPr sz="2400"/>
            </a:lvl1pPr>
          </a:lstStyle>
          <a:p>
            <a:endParaRPr lang="he-IL"/>
          </a:p>
        </p:txBody>
      </p:sp>
    </p:spTree>
    <p:extLst>
      <p:ext uri="{BB962C8B-B14F-4D97-AF65-F5344CB8AC3E}">
        <p14:creationId xmlns:p14="http://schemas.microsoft.com/office/powerpoint/2010/main" val="63412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5317363" y="1144058"/>
            <a:ext cx="5684466" cy="1325563"/>
          </a:xfrm>
        </p:spPr>
        <p:txBody>
          <a:bodyPr/>
          <a:lstStyle/>
          <a:p>
            <a:r>
              <a:rPr lang="he-IL" dirty="0"/>
              <a:t>לחץ כדי לערוך סגנון כותרת של תבנית בסיס</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5341716" y="2430917"/>
            <a:ext cx="5660113" cy="3713464"/>
          </a:xfrm>
        </p:spPr>
        <p:txBody>
          <a:bodyPr>
            <a:normAutofit/>
          </a:bodyPr>
          <a:lstStyle>
            <a:lvl1pPr marL="228600" indent="-228600">
              <a:buSzPct val="120000"/>
              <a:buFontTx/>
              <a:buBlip>
                <a:blip r:embed="rId3"/>
              </a:buBlip>
              <a:defRPr sz="2400">
                <a:solidFill>
                  <a:srgbClr val="95969A"/>
                </a:solidFill>
              </a:defRPr>
            </a:lvl1pPr>
            <a:lvl2pPr marL="685800" indent="-228600">
              <a:buSzPct val="120000"/>
              <a:buFontTx/>
              <a:buBlip>
                <a:blip r:embed="rId3"/>
              </a:buBlip>
              <a:defRPr sz="2000">
                <a:solidFill>
                  <a:srgbClr val="95969A"/>
                </a:solidFill>
              </a:defRPr>
            </a:lvl2pPr>
            <a:lvl3pPr marL="1143000" indent="-228600">
              <a:buSzPct val="120000"/>
              <a:buFontTx/>
              <a:buBlip>
                <a:blip r:embed="rId3"/>
              </a:buBlip>
              <a:defRPr sz="1800">
                <a:solidFill>
                  <a:srgbClr val="95969A"/>
                </a:solidFill>
              </a:defRPr>
            </a:lvl3pPr>
            <a:lvl4pPr marL="1600200" indent="-228600">
              <a:buSzPct val="120000"/>
              <a:buFontTx/>
              <a:buBlip>
                <a:blip r:embed="rId3"/>
              </a:buBlip>
              <a:defRPr sz="1600">
                <a:solidFill>
                  <a:srgbClr val="95969A"/>
                </a:solidFill>
              </a:defRPr>
            </a:lvl4pPr>
            <a:lvl5pPr marL="2057400" indent="-228600">
              <a:buSzPct val="120000"/>
              <a:buFontTx/>
              <a:buBlip>
                <a:blip r:embed="rId3"/>
              </a:buBlip>
              <a:defRPr sz="1600">
                <a:solidFill>
                  <a:srgbClr val="95969A"/>
                </a:solidFill>
              </a:defRPr>
            </a:lvl5pPr>
          </a:lstStyle>
          <a:p>
            <a:pPr lvl="0"/>
            <a:r>
              <a:rPr lang="he-IL" dirty="0"/>
              <a:t>ערוך סגנונות טקסט של תבנית בסיס</a:t>
            </a:r>
          </a:p>
          <a:p>
            <a:pPr lvl="1"/>
            <a:r>
              <a:rPr lang="he-IL" dirty="0"/>
              <a:t>רמה שניה</a:t>
            </a:r>
          </a:p>
          <a:p>
            <a:pPr lvl="2"/>
            <a:r>
              <a:rPr lang="he-IL" dirty="0"/>
              <a:t>רמה שלישית</a:t>
            </a:r>
          </a:p>
          <a:p>
            <a:pPr lvl="3"/>
            <a:r>
              <a:rPr lang="he-IL" dirty="0"/>
              <a:t>רמה רביעית</a:t>
            </a:r>
          </a:p>
          <a:p>
            <a:pPr lvl="4"/>
            <a:r>
              <a:rPr lang="he-IL" dirty="0"/>
              <a:t>רמה חמישית</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ח'/אדר/תש"פ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
        <p:nvSpPr>
          <p:cNvPr id="8" name="מציין מיקום של תמונה 7">
            <a:extLst>
              <a:ext uri="{FF2B5EF4-FFF2-40B4-BE49-F238E27FC236}">
                <a16:creationId xmlns:a16="http://schemas.microsoft.com/office/drawing/2014/main" id="{A6938753-2457-4BB2-B640-52D6B66802DC}"/>
              </a:ext>
            </a:extLst>
          </p:cNvPr>
          <p:cNvSpPr>
            <a:spLocks noGrp="1"/>
          </p:cNvSpPr>
          <p:nvPr>
            <p:ph type="pic" sz="quarter" idx="13"/>
          </p:nvPr>
        </p:nvSpPr>
        <p:spPr>
          <a:xfrm>
            <a:off x="0" y="1144588"/>
            <a:ext cx="5133372" cy="4567237"/>
          </a:xfrm>
          <a:solidFill>
            <a:schemeClr val="bg1">
              <a:lumMod val="85000"/>
            </a:schemeClr>
          </a:solidFill>
        </p:spPr>
        <p:txBody>
          <a:bodyPr>
            <a:normAutofit/>
          </a:bodyPr>
          <a:lstStyle>
            <a:lvl1pPr marL="0" indent="0" algn="ctr">
              <a:buNone/>
              <a:defRPr sz="2400"/>
            </a:lvl1pPr>
          </a:lstStyle>
          <a:p>
            <a:endParaRPr lang="he-IL"/>
          </a:p>
        </p:txBody>
      </p:sp>
    </p:spTree>
    <p:extLst>
      <p:ext uri="{BB962C8B-B14F-4D97-AF65-F5344CB8AC3E}">
        <p14:creationId xmlns:p14="http://schemas.microsoft.com/office/powerpoint/2010/main" val="43693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השוואה">
    <p:bg>
      <p:bgPr>
        <a:solidFill>
          <a:schemeClr val="bg1"/>
        </a:solidFill>
        <a:effectLst/>
      </p:bgPr>
    </p:bg>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D8C751C0-B779-4DC0-9C48-B8702AF25443}"/>
              </a:ext>
            </a:extLst>
          </p:cNvPr>
          <p:cNvSpPr>
            <a:spLocks noGrp="1"/>
          </p:cNvSpPr>
          <p:nvPr>
            <p:ph type="body" idx="1"/>
          </p:nvPr>
        </p:nvSpPr>
        <p:spPr>
          <a:xfrm>
            <a:off x="1429473" y="1611715"/>
            <a:ext cx="4446567" cy="823912"/>
          </a:xfrm>
        </p:spPr>
        <p:txBody>
          <a:bodyPr anchor="t" anchorCtr="0">
            <a:noAutofit/>
          </a:bodyPr>
          <a:lstStyle>
            <a:lvl1pPr marL="0" indent="0">
              <a:buNone/>
              <a:defRPr sz="3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ערוך סגנונות טקסט של</a:t>
            </a:r>
          </a:p>
        </p:txBody>
      </p:sp>
      <p:sp>
        <p:nvSpPr>
          <p:cNvPr id="4" name="מציין מיקום תוכן 3">
            <a:extLst>
              <a:ext uri="{FF2B5EF4-FFF2-40B4-BE49-F238E27FC236}">
                <a16:creationId xmlns:a16="http://schemas.microsoft.com/office/drawing/2014/main" id="{136D711D-0048-49B1-A2EC-858292FBCF3F}"/>
              </a:ext>
            </a:extLst>
          </p:cNvPr>
          <p:cNvSpPr>
            <a:spLocks noGrp="1"/>
          </p:cNvSpPr>
          <p:nvPr>
            <p:ph sz="half" idx="2"/>
          </p:nvPr>
        </p:nvSpPr>
        <p:spPr>
          <a:xfrm>
            <a:off x="1429473" y="2435627"/>
            <a:ext cx="4446567" cy="3684588"/>
          </a:xfrm>
        </p:spPr>
        <p:txBody>
          <a:bodyPr>
            <a:normAutofit/>
          </a:bodyPr>
          <a:lstStyle>
            <a:lvl1pPr marL="228600" indent="-228600">
              <a:spcBef>
                <a:spcPts val="1200"/>
              </a:spcBef>
              <a:buSzPct val="120000"/>
              <a:buFontTx/>
              <a:buBlip>
                <a:blip r:embed="rId2"/>
              </a:buBlip>
              <a:defRPr sz="2000">
                <a:solidFill>
                  <a:schemeClr val="tx1"/>
                </a:solidFill>
              </a:defRPr>
            </a:lvl1pPr>
            <a:lvl2pPr marL="685800" indent="-228600">
              <a:spcBef>
                <a:spcPts val="1200"/>
              </a:spcBef>
              <a:buSzPct val="120000"/>
              <a:buFontTx/>
              <a:buBlip>
                <a:blip r:embed="rId2"/>
              </a:buBlip>
              <a:defRPr sz="1800">
                <a:solidFill>
                  <a:schemeClr val="tx1"/>
                </a:solidFill>
              </a:defRPr>
            </a:lvl2pPr>
            <a:lvl3pPr marL="1143000" indent="-228600">
              <a:spcBef>
                <a:spcPts val="1200"/>
              </a:spcBef>
              <a:buSzPct val="120000"/>
              <a:buFontTx/>
              <a:buBlip>
                <a:blip r:embed="rId2"/>
              </a:buBlip>
              <a:defRPr sz="1600">
                <a:solidFill>
                  <a:schemeClr val="tx1"/>
                </a:solidFill>
              </a:defRPr>
            </a:lvl3pPr>
            <a:lvl4pPr marL="1600200" indent="-228600">
              <a:spcBef>
                <a:spcPts val="1200"/>
              </a:spcBef>
              <a:buSzPct val="120000"/>
              <a:buFontTx/>
              <a:buBlip>
                <a:blip r:embed="rId2"/>
              </a:buBlip>
              <a:defRPr sz="1400">
                <a:solidFill>
                  <a:schemeClr val="tx1"/>
                </a:solidFill>
              </a:defRPr>
            </a:lvl4pPr>
            <a:lvl5pPr marL="2057400" indent="-228600">
              <a:spcBef>
                <a:spcPts val="1200"/>
              </a:spcBef>
              <a:buSzPct val="120000"/>
              <a:buFontTx/>
              <a:buBlip>
                <a:blip r:embed="rId2"/>
              </a:buBlip>
              <a:defRPr sz="1400">
                <a:solidFill>
                  <a:schemeClr val="tx1"/>
                </a:solidFill>
              </a:defRPr>
            </a:lvl5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A40B90A0-BA17-4C35-8F56-FC47E853AF58}"/>
              </a:ext>
            </a:extLst>
          </p:cNvPr>
          <p:cNvSpPr>
            <a:spLocks noGrp="1"/>
          </p:cNvSpPr>
          <p:nvPr>
            <p:ph type="body" sz="quarter" idx="3"/>
          </p:nvPr>
        </p:nvSpPr>
        <p:spPr>
          <a:xfrm>
            <a:off x="6533894" y="1611715"/>
            <a:ext cx="4468465" cy="823912"/>
          </a:xfrm>
        </p:spPr>
        <p:txBody>
          <a:bodyPr anchor="t" anchorCtr="0">
            <a:noAutofit/>
          </a:bodyPr>
          <a:lstStyle>
            <a:lvl1pPr marL="0" indent="0">
              <a:buNone/>
              <a:defRPr sz="3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ערוך סגנונות טקסט של</a:t>
            </a:r>
          </a:p>
        </p:txBody>
      </p:sp>
      <p:sp>
        <p:nvSpPr>
          <p:cNvPr id="6" name="מציין מיקום תוכן 5">
            <a:extLst>
              <a:ext uri="{FF2B5EF4-FFF2-40B4-BE49-F238E27FC236}">
                <a16:creationId xmlns:a16="http://schemas.microsoft.com/office/drawing/2014/main" id="{43D4A1B1-B6E5-4D88-9FBF-6FFB55324B30}"/>
              </a:ext>
            </a:extLst>
          </p:cNvPr>
          <p:cNvSpPr>
            <a:spLocks noGrp="1"/>
          </p:cNvSpPr>
          <p:nvPr>
            <p:ph sz="quarter" idx="4"/>
          </p:nvPr>
        </p:nvSpPr>
        <p:spPr>
          <a:xfrm>
            <a:off x="6533894" y="2435627"/>
            <a:ext cx="4468465" cy="3684588"/>
          </a:xfrm>
        </p:spPr>
        <p:txBody>
          <a:bodyPr>
            <a:normAutofit/>
          </a:bodyPr>
          <a:lstStyle>
            <a:lvl1pPr marL="228600" indent="-228600">
              <a:spcBef>
                <a:spcPts val="1200"/>
              </a:spcBef>
              <a:buSzPct val="120000"/>
              <a:buFontTx/>
              <a:buBlip>
                <a:blip r:embed="rId2"/>
              </a:buBlip>
              <a:defRPr sz="2000">
                <a:solidFill>
                  <a:schemeClr val="tx1"/>
                </a:solidFill>
              </a:defRPr>
            </a:lvl1pPr>
            <a:lvl2pPr marL="685800" indent="-228600">
              <a:spcBef>
                <a:spcPts val="1200"/>
              </a:spcBef>
              <a:buSzPct val="120000"/>
              <a:buFontTx/>
              <a:buBlip>
                <a:blip r:embed="rId2"/>
              </a:buBlip>
              <a:defRPr sz="1800">
                <a:solidFill>
                  <a:schemeClr val="tx1"/>
                </a:solidFill>
              </a:defRPr>
            </a:lvl2pPr>
            <a:lvl3pPr marL="1143000" indent="-228600">
              <a:spcBef>
                <a:spcPts val="1200"/>
              </a:spcBef>
              <a:buSzPct val="120000"/>
              <a:buFontTx/>
              <a:buBlip>
                <a:blip r:embed="rId2"/>
              </a:buBlip>
              <a:defRPr sz="1600">
                <a:solidFill>
                  <a:schemeClr val="tx1"/>
                </a:solidFill>
              </a:defRPr>
            </a:lvl3pPr>
            <a:lvl4pPr marL="1600200" indent="-228600">
              <a:spcBef>
                <a:spcPts val="1200"/>
              </a:spcBef>
              <a:buSzPct val="120000"/>
              <a:buFontTx/>
              <a:buBlip>
                <a:blip r:embed="rId2"/>
              </a:buBlip>
              <a:defRPr sz="1400">
                <a:solidFill>
                  <a:schemeClr val="tx1"/>
                </a:solidFill>
              </a:defRPr>
            </a:lvl4pPr>
            <a:lvl5pPr marL="2057400" indent="-228600">
              <a:spcBef>
                <a:spcPts val="1200"/>
              </a:spcBef>
              <a:buSzPct val="120000"/>
              <a:buFontTx/>
              <a:buBlip>
                <a:blip r:embed="rId2"/>
              </a:buBlip>
              <a:defRPr sz="1400">
                <a:solidFill>
                  <a:schemeClr val="tx1"/>
                </a:solidFill>
              </a:defRPr>
            </a:lvl5pPr>
          </a:lstStyle>
          <a:p>
            <a:pPr lvl="0"/>
            <a:r>
              <a:rPr lang="he-IL" dirty="0"/>
              <a:t>ערוך סגנונות טקסט של תבנית בסיס</a:t>
            </a:r>
          </a:p>
          <a:p>
            <a:pPr lvl="1"/>
            <a:r>
              <a:rPr lang="he-IL" dirty="0"/>
              <a:t>רמה שניה</a:t>
            </a:r>
          </a:p>
          <a:p>
            <a:pPr lvl="2"/>
            <a:r>
              <a:rPr lang="he-IL" dirty="0"/>
              <a:t>רמה שלישית</a:t>
            </a:r>
          </a:p>
          <a:p>
            <a:pPr lvl="3"/>
            <a:r>
              <a:rPr lang="he-IL" dirty="0"/>
              <a:t>רמה רביעית</a:t>
            </a:r>
          </a:p>
          <a:p>
            <a:pPr lvl="4"/>
            <a:r>
              <a:rPr lang="he-IL" dirty="0"/>
              <a:t>רמה חמישית</a:t>
            </a:r>
          </a:p>
        </p:txBody>
      </p:sp>
      <p:sp>
        <p:nvSpPr>
          <p:cNvPr id="7" name="מציין מיקום של תאריך 6">
            <a:extLst>
              <a:ext uri="{FF2B5EF4-FFF2-40B4-BE49-F238E27FC236}">
                <a16:creationId xmlns:a16="http://schemas.microsoft.com/office/drawing/2014/main" id="{71FA9B60-6D06-4A98-856E-9BF623D79734}"/>
              </a:ext>
            </a:extLst>
          </p:cNvPr>
          <p:cNvSpPr>
            <a:spLocks noGrp="1"/>
          </p:cNvSpPr>
          <p:nvPr>
            <p:ph type="dt" sz="half" idx="10"/>
          </p:nvPr>
        </p:nvSpPr>
        <p:spPr/>
        <p:txBody>
          <a:bodyPr/>
          <a:lstStyle/>
          <a:p>
            <a:fld id="{AAC68475-BB45-45C8-8714-3D7601296CF7}" type="datetimeFigureOut">
              <a:rPr lang="he-IL" smtClean="0"/>
              <a:t>ח'/אדר/תש"פ</a:t>
            </a:fld>
            <a:endParaRPr lang="he-IL"/>
          </a:p>
        </p:txBody>
      </p:sp>
      <p:sp>
        <p:nvSpPr>
          <p:cNvPr id="8" name="מציין מיקום של כותרת תחתונה 7">
            <a:extLst>
              <a:ext uri="{FF2B5EF4-FFF2-40B4-BE49-F238E27FC236}">
                <a16:creationId xmlns:a16="http://schemas.microsoft.com/office/drawing/2014/main" id="{BC1578E0-E455-4637-AC19-B71FAA18CC63}"/>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60EA9B37-9D15-4275-8231-29B86FF6802D}"/>
              </a:ext>
            </a:extLst>
          </p:cNvPr>
          <p:cNvSpPr>
            <a:spLocks noGrp="1"/>
          </p:cNvSpPr>
          <p:nvPr>
            <p:ph type="sldNum" sz="quarter" idx="12"/>
          </p:nvPr>
        </p:nvSpPr>
        <p:spPr/>
        <p:txBody>
          <a:bodyPr/>
          <a:lstStyle/>
          <a:p>
            <a:fld id="{B88A7A85-268D-467E-B3EA-60823CB7EAE6}" type="slidenum">
              <a:rPr lang="he-IL" smtClean="0"/>
              <a:t>‹#›</a:t>
            </a:fld>
            <a:endParaRPr lang="he-IL"/>
          </a:p>
        </p:txBody>
      </p:sp>
    </p:spTree>
    <p:extLst>
      <p:ext uri="{BB962C8B-B14F-4D97-AF65-F5344CB8AC3E}">
        <p14:creationId xmlns:p14="http://schemas.microsoft.com/office/powerpoint/2010/main" val="358518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השוואה">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D8F65DB-4E3C-4B35-85FA-2687FBE66AEC}"/>
              </a:ext>
            </a:extLst>
          </p:cNvPr>
          <p:cNvSpPr>
            <a:spLocks noGrp="1"/>
          </p:cNvSpPr>
          <p:nvPr>
            <p:ph type="title"/>
          </p:nvPr>
        </p:nvSpPr>
        <p:spPr>
          <a:xfrm>
            <a:off x="839788" y="1337400"/>
            <a:ext cx="10173523" cy="676596"/>
          </a:xfrm>
        </p:spPr>
        <p:txBody>
          <a:bodyPr/>
          <a:lstStyle/>
          <a:p>
            <a:r>
              <a:rPr lang="he-IL" dirty="0"/>
              <a:t>לחץ כדי לערוך סגנון כותרת של תבנית בסיס</a:t>
            </a:r>
          </a:p>
        </p:txBody>
      </p:sp>
      <p:sp>
        <p:nvSpPr>
          <p:cNvPr id="3" name="מציין מיקום טקסט 2">
            <a:extLst>
              <a:ext uri="{FF2B5EF4-FFF2-40B4-BE49-F238E27FC236}">
                <a16:creationId xmlns:a16="http://schemas.microsoft.com/office/drawing/2014/main" id="{B109FBA2-4010-4342-8851-BBF76153A855}"/>
              </a:ext>
            </a:extLst>
          </p:cNvPr>
          <p:cNvSpPr>
            <a:spLocks noGrp="1"/>
          </p:cNvSpPr>
          <p:nvPr>
            <p:ph type="body" idx="1"/>
          </p:nvPr>
        </p:nvSpPr>
        <p:spPr>
          <a:xfrm>
            <a:off x="1303136" y="2212975"/>
            <a:ext cx="4556527" cy="674909"/>
          </a:xfrm>
        </p:spPr>
        <p:txBody>
          <a:bodyPr vert="horz" lIns="91440" tIns="45720" rIns="91440" bIns="45720" rtlCol="1" anchor="t" anchorCtr="0">
            <a:noAutofit/>
          </a:bodyPr>
          <a:lstStyle>
            <a:lvl1pPr>
              <a:defRPr lang="he-IL" sz="2400" b="1" smtClean="0">
                <a:solidFill>
                  <a:schemeClr val="tx1"/>
                </a:solidFill>
              </a:defRPr>
            </a:lvl1pPr>
          </a:lstStyle>
          <a:p>
            <a:pPr marL="0" lvl="0" indent="0">
              <a:buNone/>
            </a:pPr>
            <a:r>
              <a:rPr lang="he-IL" dirty="0"/>
              <a:t>ערוך סגנונות טקסט של</a:t>
            </a:r>
          </a:p>
        </p:txBody>
      </p:sp>
      <p:sp>
        <p:nvSpPr>
          <p:cNvPr id="4" name="מציין מיקום תוכן 3">
            <a:extLst>
              <a:ext uri="{FF2B5EF4-FFF2-40B4-BE49-F238E27FC236}">
                <a16:creationId xmlns:a16="http://schemas.microsoft.com/office/drawing/2014/main" id="{F4971D60-2342-4A83-BAAC-B8C21A0427BB}"/>
              </a:ext>
            </a:extLst>
          </p:cNvPr>
          <p:cNvSpPr>
            <a:spLocks noGrp="1"/>
          </p:cNvSpPr>
          <p:nvPr>
            <p:ph sz="half" idx="2"/>
          </p:nvPr>
        </p:nvSpPr>
        <p:spPr>
          <a:xfrm>
            <a:off x="1303136" y="2997000"/>
            <a:ext cx="4556527" cy="2877152"/>
          </a:xfrm>
        </p:spPr>
        <p:txBody>
          <a:bodyPr vert="horz" lIns="91440" tIns="45720" rIns="91440" bIns="45720" rtlCol="1">
            <a:normAutofit/>
          </a:bodyPr>
          <a:lstStyle>
            <a:lvl1pPr marL="228600" indent="-228600">
              <a:buFontTx/>
              <a:buBlip>
                <a:blip r:embed="rId2"/>
              </a:buBlip>
              <a:defRPr lang="he-IL" sz="2000" smtClean="0">
                <a:solidFill>
                  <a:schemeClr val="tx1"/>
                </a:solidFill>
              </a:defRPr>
            </a:lvl1pPr>
            <a:lvl2pPr marL="685800" indent="-228600">
              <a:buFontTx/>
              <a:buBlip>
                <a:blip r:embed="rId2"/>
              </a:buBlip>
              <a:defRPr lang="he-IL" sz="1800" smtClean="0">
                <a:solidFill>
                  <a:schemeClr val="tx1"/>
                </a:solidFill>
              </a:defRPr>
            </a:lvl2pPr>
            <a:lvl3pPr marL="1143000" indent="-228600">
              <a:buFontTx/>
              <a:buBlip>
                <a:blip r:embed="rId2"/>
              </a:buBlip>
              <a:defRPr lang="he-IL" sz="1600" smtClean="0">
                <a:solidFill>
                  <a:schemeClr val="tx1"/>
                </a:solidFill>
              </a:defRPr>
            </a:lvl3pPr>
            <a:lvl4pPr marL="1600200" indent="-228600">
              <a:buFontTx/>
              <a:buBlip>
                <a:blip r:embed="rId2"/>
              </a:buBlip>
              <a:defRPr lang="he-IL" sz="1400" smtClean="0">
                <a:solidFill>
                  <a:schemeClr val="tx1"/>
                </a:solidFill>
              </a:defRPr>
            </a:lvl4pPr>
            <a:lvl5pPr marL="2057400" indent="-228600">
              <a:buFontTx/>
              <a:buBlip>
                <a:blip r:embed="rId2"/>
              </a:buBlip>
              <a:defRPr lang="he-IL" sz="1400">
                <a:solidFill>
                  <a:schemeClr val="tx1"/>
                </a:solidFill>
              </a:defRPr>
            </a:lvl5pPr>
          </a:lstStyle>
          <a:p>
            <a:pPr lvl="0">
              <a:buSzPct val="120000"/>
              <a:buFontTx/>
              <a:buBlip>
                <a:blip r:embed="rId3"/>
              </a:buBlip>
            </a:pPr>
            <a:r>
              <a:rPr lang="he-IL" dirty="0"/>
              <a:t>ערוך סגנונות טקסט של תבנית בסיס</a:t>
            </a:r>
          </a:p>
          <a:p>
            <a:pPr lvl="1">
              <a:buSzPct val="120000"/>
              <a:buFontTx/>
              <a:buBlip>
                <a:blip r:embed="rId3"/>
              </a:buBlip>
            </a:pPr>
            <a:r>
              <a:rPr lang="he-IL" dirty="0"/>
              <a:t>רמה שניה</a:t>
            </a:r>
          </a:p>
          <a:p>
            <a:pPr lvl="2">
              <a:buSzPct val="120000"/>
              <a:buFontTx/>
              <a:buBlip>
                <a:blip r:embed="rId3"/>
              </a:buBlip>
            </a:pPr>
            <a:r>
              <a:rPr lang="he-IL" dirty="0"/>
              <a:t>רמה שלישית</a:t>
            </a:r>
          </a:p>
          <a:p>
            <a:pPr lvl="3">
              <a:buSzPct val="120000"/>
              <a:buFontTx/>
              <a:buBlip>
                <a:blip r:embed="rId3"/>
              </a:buBlip>
            </a:pPr>
            <a:r>
              <a:rPr lang="he-IL" dirty="0"/>
              <a:t>רמה רביעית</a:t>
            </a:r>
          </a:p>
          <a:p>
            <a:pPr lvl="4">
              <a:buSzPct val="120000"/>
              <a:buFontTx/>
              <a:buBlip>
                <a:blip r:embed="rId3"/>
              </a:buBlip>
            </a:pPr>
            <a:r>
              <a:rPr lang="he-IL" dirty="0"/>
              <a:t>רמה חמישית</a:t>
            </a:r>
          </a:p>
        </p:txBody>
      </p:sp>
      <p:sp>
        <p:nvSpPr>
          <p:cNvPr id="5" name="מציין מיקום טקסט 4">
            <a:extLst>
              <a:ext uri="{FF2B5EF4-FFF2-40B4-BE49-F238E27FC236}">
                <a16:creationId xmlns:a16="http://schemas.microsoft.com/office/drawing/2014/main" id="{B06E2598-5675-4A68-9968-42C84EC4B22C}"/>
              </a:ext>
            </a:extLst>
          </p:cNvPr>
          <p:cNvSpPr>
            <a:spLocks noGrp="1"/>
          </p:cNvSpPr>
          <p:nvPr>
            <p:ph type="body" sz="quarter" idx="3"/>
          </p:nvPr>
        </p:nvSpPr>
        <p:spPr>
          <a:xfrm>
            <a:off x="6434343" y="2212975"/>
            <a:ext cx="4578967" cy="674909"/>
          </a:xfrm>
        </p:spPr>
        <p:txBody>
          <a:bodyPr vert="horz" lIns="91440" tIns="45720" rIns="91440" bIns="45720" rtlCol="1" anchor="t" anchorCtr="0">
            <a:noAutofit/>
          </a:bodyPr>
          <a:lstStyle>
            <a:lvl1pPr>
              <a:defRPr lang="he-IL" sz="2400" b="1" smtClean="0">
                <a:solidFill>
                  <a:schemeClr val="tx1"/>
                </a:solidFill>
              </a:defRPr>
            </a:lvl1pPr>
          </a:lstStyle>
          <a:p>
            <a:pPr marL="0" lvl="0" indent="0">
              <a:buNone/>
            </a:pPr>
            <a:r>
              <a:rPr lang="he-IL" dirty="0"/>
              <a:t>ערוך סגנונות טקסט של</a:t>
            </a:r>
          </a:p>
        </p:txBody>
      </p:sp>
      <p:sp>
        <p:nvSpPr>
          <p:cNvPr id="6" name="מציין מיקום תוכן 5">
            <a:extLst>
              <a:ext uri="{FF2B5EF4-FFF2-40B4-BE49-F238E27FC236}">
                <a16:creationId xmlns:a16="http://schemas.microsoft.com/office/drawing/2014/main" id="{F0D28D05-A830-4993-8D3F-C92089C011DD}"/>
              </a:ext>
            </a:extLst>
          </p:cNvPr>
          <p:cNvSpPr>
            <a:spLocks noGrp="1"/>
          </p:cNvSpPr>
          <p:nvPr>
            <p:ph sz="quarter" idx="4"/>
          </p:nvPr>
        </p:nvSpPr>
        <p:spPr>
          <a:xfrm>
            <a:off x="6442236" y="2997000"/>
            <a:ext cx="4578967" cy="2877152"/>
          </a:xfrm>
        </p:spPr>
        <p:txBody>
          <a:bodyPr vert="horz" lIns="91440" tIns="45720" rIns="91440" bIns="45720" rtlCol="1">
            <a:normAutofit/>
          </a:bodyPr>
          <a:lstStyle>
            <a:lvl1pPr marL="228600" indent="-228600">
              <a:buFontTx/>
              <a:buBlip>
                <a:blip r:embed="rId2"/>
              </a:buBlip>
              <a:defRPr lang="he-IL" sz="2000" dirty="0" smtClean="0">
                <a:solidFill>
                  <a:schemeClr val="tx1"/>
                </a:solidFill>
              </a:defRPr>
            </a:lvl1pPr>
            <a:lvl2pPr marL="685800" indent="-228600">
              <a:buFontTx/>
              <a:buBlip>
                <a:blip r:embed="rId2"/>
              </a:buBlip>
              <a:defRPr lang="he-IL" sz="1800" dirty="0" smtClean="0">
                <a:solidFill>
                  <a:schemeClr val="tx1"/>
                </a:solidFill>
              </a:defRPr>
            </a:lvl2pPr>
            <a:lvl3pPr marL="1143000" indent="-228600">
              <a:buFontTx/>
              <a:buBlip>
                <a:blip r:embed="rId2"/>
              </a:buBlip>
              <a:defRPr lang="he-IL" sz="1600" dirty="0" smtClean="0">
                <a:solidFill>
                  <a:schemeClr val="tx1"/>
                </a:solidFill>
              </a:defRPr>
            </a:lvl3pPr>
            <a:lvl4pPr marL="1600200" indent="-228600">
              <a:buFontTx/>
              <a:buBlip>
                <a:blip r:embed="rId2"/>
              </a:buBlip>
              <a:defRPr lang="he-IL" sz="1400" dirty="0" smtClean="0">
                <a:solidFill>
                  <a:schemeClr val="tx1"/>
                </a:solidFill>
              </a:defRPr>
            </a:lvl4pPr>
            <a:lvl5pPr marL="2057400" indent="-228600">
              <a:buFontTx/>
              <a:buBlip>
                <a:blip r:embed="rId2"/>
              </a:buBlip>
              <a:defRPr lang="he-IL" sz="1400" dirty="0">
                <a:solidFill>
                  <a:schemeClr val="tx1"/>
                </a:solidFill>
              </a:defRPr>
            </a:lvl5pPr>
          </a:lstStyle>
          <a:p>
            <a:pPr lvl="0">
              <a:buSzPct val="120000"/>
              <a:buFontTx/>
              <a:buBlip>
                <a:blip r:embed="rId3"/>
              </a:buBlip>
            </a:pPr>
            <a:r>
              <a:rPr lang="he-IL" dirty="0"/>
              <a:t>ערוך סגנונות טקסט של תבנית בסיס</a:t>
            </a:r>
          </a:p>
          <a:p>
            <a:pPr lvl="1">
              <a:buSzPct val="120000"/>
              <a:buFontTx/>
              <a:buBlip>
                <a:blip r:embed="rId3"/>
              </a:buBlip>
            </a:pPr>
            <a:r>
              <a:rPr lang="he-IL" dirty="0"/>
              <a:t>רמה שניה</a:t>
            </a:r>
          </a:p>
          <a:p>
            <a:pPr lvl="2">
              <a:buSzPct val="120000"/>
              <a:buFontTx/>
              <a:buBlip>
                <a:blip r:embed="rId3"/>
              </a:buBlip>
            </a:pPr>
            <a:r>
              <a:rPr lang="he-IL" dirty="0"/>
              <a:t>רמה שלישית</a:t>
            </a:r>
          </a:p>
          <a:p>
            <a:pPr lvl="3">
              <a:buSzPct val="120000"/>
              <a:buFontTx/>
              <a:buBlip>
                <a:blip r:embed="rId3"/>
              </a:buBlip>
            </a:pPr>
            <a:r>
              <a:rPr lang="he-IL" dirty="0"/>
              <a:t>רמה רביעית</a:t>
            </a:r>
          </a:p>
          <a:p>
            <a:pPr lvl="4">
              <a:buSzPct val="120000"/>
              <a:buFontTx/>
              <a:buBlip>
                <a:blip r:embed="rId3"/>
              </a:buBlip>
            </a:pPr>
            <a:r>
              <a:rPr lang="he-IL" dirty="0"/>
              <a:t>רמה חמישית</a:t>
            </a:r>
          </a:p>
        </p:txBody>
      </p:sp>
      <p:sp>
        <p:nvSpPr>
          <p:cNvPr id="7" name="מציין מיקום של תאריך 6">
            <a:extLst>
              <a:ext uri="{FF2B5EF4-FFF2-40B4-BE49-F238E27FC236}">
                <a16:creationId xmlns:a16="http://schemas.microsoft.com/office/drawing/2014/main" id="{B77D91C8-603D-4B8B-B388-BE069B0FEFD7}"/>
              </a:ext>
            </a:extLst>
          </p:cNvPr>
          <p:cNvSpPr>
            <a:spLocks noGrp="1"/>
          </p:cNvSpPr>
          <p:nvPr>
            <p:ph type="dt" sz="half" idx="10"/>
          </p:nvPr>
        </p:nvSpPr>
        <p:spPr/>
        <p:txBody>
          <a:bodyPr/>
          <a:lstStyle/>
          <a:p>
            <a:fld id="{3D69881F-F393-4F94-AAD9-3A8B6A1E1BB7}" type="datetimeFigureOut">
              <a:rPr lang="he-IL" smtClean="0"/>
              <a:t>ח'/אדר/תש"פ</a:t>
            </a:fld>
            <a:endParaRPr lang="he-IL"/>
          </a:p>
        </p:txBody>
      </p:sp>
      <p:sp>
        <p:nvSpPr>
          <p:cNvPr id="8" name="מציין מיקום של כותרת תחתונה 7">
            <a:extLst>
              <a:ext uri="{FF2B5EF4-FFF2-40B4-BE49-F238E27FC236}">
                <a16:creationId xmlns:a16="http://schemas.microsoft.com/office/drawing/2014/main" id="{1BDA4E76-980F-4B6C-9FC7-0DA422631DF2}"/>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21A2526-A6FF-47B8-9CF5-EED000DA4E54}"/>
              </a:ext>
            </a:extLst>
          </p:cNvPr>
          <p:cNvSpPr>
            <a:spLocks noGrp="1"/>
          </p:cNvSpPr>
          <p:nvPr>
            <p:ph type="sldNum" sz="quarter" idx="12"/>
          </p:nvPr>
        </p:nvSpPr>
        <p:spPr/>
        <p:txBody>
          <a:bodyPr/>
          <a:lstStyle/>
          <a:p>
            <a:fld id="{0E19F1C3-8DFC-4A5F-8F22-E1D5E25FFABE}" type="slidenum">
              <a:rPr lang="he-IL" smtClean="0"/>
              <a:t>‹#›</a:t>
            </a:fld>
            <a:endParaRPr lang="he-IL"/>
          </a:p>
        </p:txBody>
      </p:sp>
    </p:spTree>
    <p:extLst>
      <p:ext uri="{BB962C8B-B14F-4D97-AF65-F5344CB8AC3E}">
        <p14:creationId xmlns:p14="http://schemas.microsoft.com/office/powerpoint/2010/main" val="80529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2662177" y="1144058"/>
            <a:ext cx="8339652" cy="1325563"/>
          </a:xfrm>
        </p:spPr>
        <p:txBody>
          <a:bodyPr/>
          <a:lstStyle/>
          <a:p>
            <a:r>
              <a:rPr lang="he-IL" dirty="0"/>
              <a:t>לחץ כדי לערוך סגנון כותרת של תבנית בסיס</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2662177" y="2469621"/>
            <a:ext cx="8339652" cy="3713464"/>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ח'/אדר/תש"פ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Tree>
    <p:extLst>
      <p:ext uri="{BB962C8B-B14F-4D97-AF65-F5344CB8AC3E}">
        <p14:creationId xmlns:p14="http://schemas.microsoft.com/office/powerpoint/2010/main" val="190515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2662177" y="1144058"/>
            <a:ext cx="8339652" cy="690529"/>
          </a:xfrm>
        </p:spPr>
        <p:txBody>
          <a:bodyPr/>
          <a:lstStyle>
            <a:lvl1pPr>
              <a:defRPr>
                <a:solidFill>
                  <a:schemeClr val="accent1"/>
                </a:solidFill>
              </a:defRPr>
            </a:lvl1pPr>
          </a:lstStyle>
          <a:p>
            <a:r>
              <a:rPr lang="he-IL" dirty="0"/>
              <a:t>לחץ כדי לערוך סגנון כותרת של</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2662177" y="1886673"/>
            <a:ext cx="8339652" cy="1458411"/>
          </a:xfrm>
        </p:spPr>
        <p:txBody>
          <a:bodyPr/>
          <a:lstStyle>
            <a:lvl1pPr marL="228600" indent="-228600">
              <a:buSzPct val="120000"/>
              <a:buFontTx/>
              <a:buBlip>
                <a:blip r:embed="rId3"/>
              </a:buBlip>
              <a:defRPr>
                <a:solidFill>
                  <a:schemeClr val="tx1"/>
                </a:solidFill>
              </a:defRPr>
            </a:lvl1pPr>
            <a:lvl2pPr marL="685800" indent="-228600">
              <a:buSzPct val="120000"/>
              <a:buFontTx/>
              <a:buBlip>
                <a:blip r:embed="rId4"/>
              </a:buBlip>
              <a:defRPr/>
            </a:lvl2pPr>
            <a:lvl3pPr marL="1143000" indent="-228600">
              <a:buSzPct val="120000"/>
              <a:buFontTx/>
              <a:buBlip>
                <a:blip r:embed="rId4"/>
              </a:buBlip>
              <a:defRPr/>
            </a:lvl3pPr>
            <a:lvl4pPr marL="1600200" indent="-228600">
              <a:buSzPct val="120000"/>
              <a:buFontTx/>
              <a:buBlip>
                <a:blip r:embed="rId4"/>
              </a:buBlip>
              <a:defRPr/>
            </a:lvl4pPr>
            <a:lvl5pPr marL="2057400" indent="-228600">
              <a:buSzPct val="120000"/>
              <a:buFontTx/>
              <a:buBlip>
                <a:blip r:embed="rId4"/>
              </a:buBlip>
              <a:defRPr/>
            </a:lvl5pPr>
          </a:lstStyle>
          <a:p>
            <a:pPr lvl="0"/>
            <a:r>
              <a:rPr lang="he-IL" dirty="0"/>
              <a:t>ערוך סגנונות טקסט של תבנית בסיס</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ח'/אדר/תש"פ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
        <p:nvSpPr>
          <p:cNvPr id="8" name="מציין מיקום תוכן 2">
            <a:extLst>
              <a:ext uri="{FF2B5EF4-FFF2-40B4-BE49-F238E27FC236}">
                <a16:creationId xmlns:a16="http://schemas.microsoft.com/office/drawing/2014/main" id="{A4B2DAA9-B516-485F-AAE0-7C4EAB77D0AE}"/>
              </a:ext>
            </a:extLst>
          </p:cNvPr>
          <p:cNvSpPr>
            <a:spLocks noGrp="1"/>
          </p:cNvSpPr>
          <p:nvPr>
            <p:ph idx="13"/>
          </p:nvPr>
        </p:nvSpPr>
        <p:spPr>
          <a:xfrm>
            <a:off x="2662177" y="4207397"/>
            <a:ext cx="8339652" cy="1458411"/>
          </a:xfrm>
        </p:spPr>
        <p:txBody>
          <a:bodyPr/>
          <a:lstStyle>
            <a:lvl1pPr marL="228600" indent="-228600">
              <a:buSzPct val="120000"/>
              <a:buFontTx/>
              <a:buBlip>
                <a:blip r:embed="rId3"/>
              </a:buBlip>
              <a:defRPr>
                <a:solidFill>
                  <a:schemeClr val="tx1"/>
                </a:solidFill>
              </a:defRPr>
            </a:lvl1pPr>
            <a:lvl2pPr marL="685800" indent="-228600">
              <a:buSzPct val="120000"/>
              <a:buFontTx/>
              <a:buBlip>
                <a:blip r:embed="rId4"/>
              </a:buBlip>
              <a:defRPr/>
            </a:lvl2pPr>
            <a:lvl3pPr marL="1143000" indent="-228600">
              <a:buSzPct val="120000"/>
              <a:buFontTx/>
              <a:buBlip>
                <a:blip r:embed="rId4"/>
              </a:buBlip>
              <a:defRPr/>
            </a:lvl3pPr>
            <a:lvl4pPr marL="1600200" indent="-228600">
              <a:buSzPct val="120000"/>
              <a:buFontTx/>
              <a:buBlip>
                <a:blip r:embed="rId4"/>
              </a:buBlip>
              <a:defRPr/>
            </a:lvl4pPr>
            <a:lvl5pPr marL="2057400" indent="-228600">
              <a:buSzPct val="120000"/>
              <a:buFontTx/>
              <a:buBlip>
                <a:blip r:embed="rId4"/>
              </a:buBlip>
              <a:defRPr/>
            </a:lvl5pPr>
          </a:lstStyle>
          <a:p>
            <a:pPr lvl="0"/>
            <a:r>
              <a:rPr lang="he-IL" dirty="0"/>
              <a:t>ערוך סגנונות טקסט של תבנית בסיס</a:t>
            </a:r>
          </a:p>
        </p:txBody>
      </p:sp>
      <p:sp>
        <p:nvSpPr>
          <p:cNvPr id="10" name="מציין מיקום טקסט 9">
            <a:extLst>
              <a:ext uri="{FF2B5EF4-FFF2-40B4-BE49-F238E27FC236}">
                <a16:creationId xmlns:a16="http://schemas.microsoft.com/office/drawing/2014/main" id="{32DF736B-BDAD-4439-8C86-D8C11AF99782}"/>
              </a:ext>
            </a:extLst>
          </p:cNvPr>
          <p:cNvSpPr>
            <a:spLocks noGrp="1"/>
          </p:cNvSpPr>
          <p:nvPr>
            <p:ph type="body" sz="quarter" idx="14"/>
          </p:nvPr>
        </p:nvSpPr>
        <p:spPr>
          <a:xfrm>
            <a:off x="2662238" y="3457935"/>
            <a:ext cx="8339137" cy="690562"/>
          </a:xfrm>
        </p:spPr>
        <p:txBody>
          <a:bodyPr vert="horz" lIns="91440" tIns="45720" rIns="91440" bIns="45720" rtlCol="1" anchor="t" anchorCtr="0">
            <a:normAutofit/>
          </a:bodyPr>
          <a:lstStyle>
            <a:lvl1pPr marL="0" indent="0">
              <a:defRPr lang="he-IL" sz="4400" b="1" dirty="0" smtClean="0">
                <a:solidFill>
                  <a:schemeClr val="accent1"/>
                </a:solidFill>
                <a:latin typeface="+mj-lt"/>
                <a:ea typeface="+mj-ea"/>
                <a:cs typeface="+mj-cs"/>
              </a:defRPr>
            </a:lvl1pPr>
            <a:lvl2pPr>
              <a:defRPr lang="he-IL" dirty="0"/>
            </a:lvl2pPr>
          </a:lstStyle>
          <a:p>
            <a:pPr lvl="0">
              <a:lnSpc>
                <a:spcPct val="80000"/>
              </a:lnSpc>
              <a:spcBef>
                <a:spcPct val="0"/>
              </a:spcBef>
              <a:buNone/>
            </a:pPr>
            <a:r>
              <a:rPr lang="he-IL" dirty="0"/>
              <a:t>ערוך סגנונות טקסט של תבנית</a:t>
            </a:r>
          </a:p>
        </p:txBody>
      </p:sp>
    </p:spTree>
    <p:extLst>
      <p:ext uri="{BB962C8B-B14F-4D97-AF65-F5344CB8AC3E}">
        <p14:creationId xmlns:p14="http://schemas.microsoft.com/office/powerpoint/2010/main" val="96439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3292997" y="339617"/>
            <a:ext cx="7708832" cy="898874"/>
          </a:xfrm>
        </p:spPr>
        <p:txBody>
          <a:bodyPr>
            <a:normAutofit/>
          </a:bodyPr>
          <a:lstStyle>
            <a:lvl1pPr>
              <a:defRPr sz="2800"/>
            </a:lvl1pPr>
          </a:lstStyle>
          <a:p>
            <a:r>
              <a:rPr lang="he-IL" dirty="0"/>
              <a:t>לחץ כדי לערוך סגנון כותרת של</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3292997" y="1238491"/>
            <a:ext cx="7708832" cy="462987"/>
          </a:xfrm>
        </p:spPr>
        <p:txBody>
          <a:bodyPr/>
          <a:lstStyle>
            <a:lvl1pPr marL="0" indent="0">
              <a:buSzPct val="120000"/>
              <a:buFont typeface="Arial" panose="020B0604020202020204" pitchFamily="34" charset="0"/>
              <a:buNone/>
              <a:defRPr>
                <a:solidFill>
                  <a:schemeClr val="tx1"/>
                </a:solidFill>
              </a:defRPr>
            </a:lvl1pPr>
            <a:lvl2pPr marL="685800" indent="-228600">
              <a:buSzPct val="120000"/>
              <a:buFontTx/>
              <a:buBlip>
                <a:blip r:embed="rId3"/>
              </a:buBlip>
              <a:defRPr/>
            </a:lvl2pPr>
            <a:lvl3pPr marL="1143000" indent="-228600">
              <a:buSzPct val="120000"/>
              <a:buFontTx/>
              <a:buBlip>
                <a:blip r:embed="rId3"/>
              </a:buBlip>
              <a:defRPr/>
            </a:lvl3pPr>
            <a:lvl4pPr marL="1600200" indent="-228600">
              <a:buSzPct val="120000"/>
              <a:buFontTx/>
              <a:buBlip>
                <a:blip r:embed="rId3"/>
              </a:buBlip>
              <a:defRPr/>
            </a:lvl4pPr>
            <a:lvl5pPr marL="2057400" indent="-228600">
              <a:buSzPct val="120000"/>
              <a:buFontTx/>
              <a:buBlip>
                <a:blip r:embed="rId3"/>
              </a:buBlip>
              <a:defRPr/>
            </a:lvl5pPr>
          </a:lstStyle>
          <a:p>
            <a:pPr lvl="0"/>
            <a:r>
              <a:rPr lang="he-IL" dirty="0"/>
              <a:t>ערוך סגנונות טקסט של תבנית בסיס</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ח'/אדר/תש"פ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Tree>
    <p:extLst>
      <p:ext uri="{BB962C8B-B14F-4D97-AF65-F5344CB8AC3E}">
        <p14:creationId xmlns:p14="http://schemas.microsoft.com/office/powerpoint/2010/main" val="99492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28458BAD-E3E7-49B4-88CC-CFFC046D1FEC}"/>
              </a:ext>
            </a:extLst>
          </p:cNvPr>
          <p:cNvSpPr>
            <a:spLocks noGrp="1"/>
          </p:cNvSpPr>
          <p:nvPr>
            <p:ph type="title"/>
          </p:nvPr>
        </p:nvSpPr>
        <p:spPr>
          <a:xfrm>
            <a:off x="838201" y="1144058"/>
            <a:ext cx="10163628" cy="1325563"/>
          </a:xfrm>
          <a:prstGeom prst="rect">
            <a:avLst/>
          </a:prstGeom>
        </p:spPr>
        <p:txBody>
          <a:bodyPr vert="horz" lIns="91440" tIns="45720" rIns="91440" bIns="45720" rtlCol="1" anchor="t" anchorCtr="0">
            <a:normAutofit/>
          </a:bodyPr>
          <a:lstStyle/>
          <a:p>
            <a:r>
              <a:rPr lang="he-IL" dirty="0"/>
              <a:t>לחץ כדי לערוך סגנון כותרת של תבנית בסיס</a:t>
            </a:r>
          </a:p>
        </p:txBody>
      </p:sp>
      <p:sp>
        <p:nvSpPr>
          <p:cNvPr id="3" name="מציין מיקום טקסט 2">
            <a:extLst>
              <a:ext uri="{FF2B5EF4-FFF2-40B4-BE49-F238E27FC236}">
                <a16:creationId xmlns:a16="http://schemas.microsoft.com/office/drawing/2014/main" id="{FF11C19D-8DA6-4228-B472-BDB52AD8450A}"/>
              </a:ext>
            </a:extLst>
          </p:cNvPr>
          <p:cNvSpPr>
            <a:spLocks noGrp="1"/>
          </p:cNvSpPr>
          <p:nvPr>
            <p:ph type="body" idx="1"/>
          </p:nvPr>
        </p:nvSpPr>
        <p:spPr>
          <a:xfrm>
            <a:off x="881743" y="2469621"/>
            <a:ext cx="10120086" cy="3713464"/>
          </a:xfrm>
          <a:prstGeom prst="rect">
            <a:avLst/>
          </a:prstGeom>
        </p:spPr>
        <p:txBody>
          <a:bodyPr vert="horz" lIns="91440" tIns="45720" rIns="91440" bIns="45720" rtlCol="1">
            <a:normAutofit/>
          </a:bodyPr>
          <a:lstStyle/>
          <a:p>
            <a:pPr lvl="0"/>
            <a:r>
              <a:rPr lang="he-IL" dirty="0"/>
              <a:t>ערוך סגנונות טקסט של תבנית בסיס</a:t>
            </a:r>
          </a:p>
          <a:p>
            <a:pPr lvl="1"/>
            <a:r>
              <a:rPr lang="he-IL" dirty="0"/>
              <a:t>רמה שניה</a:t>
            </a:r>
          </a:p>
          <a:p>
            <a:pPr lvl="2"/>
            <a:r>
              <a:rPr lang="he-IL" dirty="0"/>
              <a:t>רמה שלישית</a:t>
            </a:r>
          </a:p>
          <a:p>
            <a:pPr lvl="3"/>
            <a:r>
              <a:rPr lang="he-IL" dirty="0"/>
              <a:t>רמה רביעית</a:t>
            </a:r>
          </a:p>
          <a:p>
            <a:pPr lvl="4"/>
            <a:r>
              <a:rPr lang="he-IL" dirty="0"/>
              <a:t>רמה חמישית</a:t>
            </a:r>
          </a:p>
        </p:txBody>
      </p:sp>
      <p:sp>
        <p:nvSpPr>
          <p:cNvPr id="4" name="מציין מיקום של תאריך 3">
            <a:extLst>
              <a:ext uri="{FF2B5EF4-FFF2-40B4-BE49-F238E27FC236}">
                <a16:creationId xmlns:a16="http://schemas.microsoft.com/office/drawing/2014/main" id="{D1515A1D-C8B2-47F4-8D48-72969FBD92D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1FC347D-BA90-49F5-B06B-B25F7CF92A95}" type="datetimeFigureOut">
              <a:rPr lang="he-IL" smtClean="0"/>
              <a:t>ח'/אדר/תש"פ</a:t>
            </a:fld>
            <a:endParaRPr lang="he-IL"/>
          </a:p>
        </p:txBody>
      </p:sp>
      <p:sp>
        <p:nvSpPr>
          <p:cNvPr id="5" name="מציין מיקום של כותרת תחתונה 4">
            <a:extLst>
              <a:ext uri="{FF2B5EF4-FFF2-40B4-BE49-F238E27FC236}">
                <a16:creationId xmlns:a16="http://schemas.microsoft.com/office/drawing/2014/main" id="{590C731C-7C52-4CF3-B881-D99A06A690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4FDD14DE-5D96-4AFD-BAA9-69DD4B217454}"/>
              </a:ext>
            </a:extLst>
          </p:cNvPr>
          <p:cNvSpPr>
            <a:spLocks noGrp="1"/>
          </p:cNvSpPr>
          <p:nvPr>
            <p:ph type="sldNum" sz="quarter" idx="4"/>
          </p:nvPr>
        </p:nvSpPr>
        <p:spPr>
          <a:xfrm>
            <a:off x="271041" y="6356350"/>
            <a:ext cx="845916"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63447EC-DA57-4181-BC76-EDB94460F89C}" type="slidenum">
              <a:rPr lang="he-IL" smtClean="0"/>
              <a:t>‹#›</a:t>
            </a:fld>
            <a:endParaRPr lang="he-IL"/>
          </a:p>
        </p:txBody>
      </p:sp>
      <p:pic>
        <p:nvPicPr>
          <p:cNvPr id="8" name="תמונה 7">
            <a:extLst>
              <a:ext uri="{FF2B5EF4-FFF2-40B4-BE49-F238E27FC236}">
                <a16:creationId xmlns:a16="http://schemas.microsoft.com/office/drawing/2014/main" id="{AC01B134-66B0-4133-8E67-3AB3DF8F989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102340" y="127000"/>
            <a:ext cx="886587" cy="914389"/>
          </a:xfrm>
          <a:prstGeom prst="rect">
            <a:avLst/>
          </a:prstGeom>
        </p:spPr>
      </p:pic>
    </p:spTree>
    <p:extLst>
      <p:ext uri="{BB962C8B-B14F-4D97-AF65-F5344CB8AC3E}">
        <p14:creationId xmlns:p14="http://schemas.microsoft.com/office/powerpoint/2010/main" val="34831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5" r:id="rId4"/>
    <p:sldLayoutId id="2147483672" r:id="rId5"/>
    <p:sldLayoutId id="2147483678" r:id="rId6"/>
    <p:sldLayoutId id="2147483679" r:id="rId7"/>
    <p:sldLayoutId id="2147483680" r:id="rId8"/>
    <p:sldLayoutId id="2147483681" r:id="rId9"/>
    <p:sldLayoutId id="2147483682" r:id="rId10"/>
    <p:sldLayoutId id="2147483683" r:id="rId11"/>
    <p:sldLayoutId id="2147483660" r:id="rId12"/>
    <p:sldLayoutId id="2147483661" r:id="rId13"/>
    <p:sldLayoutId id="2147483662" r:id="rId14"/>
    <p:sldLayoutId id="2147483663" r:id="rId15"/>
    <p:sldLayoutId id="2147483684" r:id="rId16"/>
    <p:sldLayoutId id="214748368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1" eaLnBrk="1" latinLnBrk="0" hangingPunct="1">
        <a:lnSpc>
          <a:spcPct val="80000"/>
        </a:lnSpc>
        <a:spcBef>
          <a:spcPct val="0"/>
        </a:spcBef>
        <a:buNone/>
        <a:defRPr sz="4400" b="1" kern="1200">
          <a:solidFill>
            <a:schemeClr val="accent1"/>
          </a:solidFill>
          <a:latin typeface="+mj-lt"/>
          <a:ea typeface="+mj-ea"/>
          <a:cs typeface="+mj-cs"/>
        </a:defRPr>
      </a:lvl1pPr>
    </p:titleStyle>
    <p:bodyStyle>
      <a:lvl1pPr marL="228600" indent="-228600" algn="r" defTabSz="914400" rtl="1"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685800" indent="-228600" algn="r" defTabSz="914400" rtl="1"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mn-cs"/>
        </a:defRPr>
      </a:lvl2pPr>
      <a:lvl3pPr marL="1143000" indent="-228600" algn="r" defTabSz="914400" rtl="1"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mn-cs"/>
        </a:defRPr>
      </a:lvl3pPr>
      <a:lvl4pPr marL="1600200" indent="-228600" algn="r" defTabSz="914400" rtl="1" eaLnBrk="1" latinLnBrk="0" hangingPunct="1">
        <a:lnSpc>
          <a:spcPct val="90000"/>
        </a:lnSpc>
        <a:spcBef>
          <a:spcPts val="1200"/>
        </a:spcBef>
        <a:buFont typeface="Arial" panose="020B0604020202020204" pitchFamily="34" charset="0"/>
        <a:buChar char="•"/>
        <a:defRPr sz="1200" kern="1200">
          <a:solidFill>
            <a:schemeClr val="tx1"/>
          </a:solidFill>
          <a:latin typeface="+mn-lt"/>
          <a:ea typeface="+mn-ea"/>
          <a:cs typeface="+mn-cs"/>
        </a:defRPr>
      </a:lvl4pPr>
      <a:lvl5pPr marL="2057400" indent="-228600" algn="r" defTabSz="914400" rtl="1" eaLnBrk="1" latinLnBrk="0" hangingPunct="1">
        <a:lnSpc>
          <a:spcPct val="90000"/>
        </a:lnSpc>
        <a:spcBef>
          <a:spcPts val="1200"/>
        </a:spcBef>
        <a:buFont typeface="Arial" panose="020B0604020202020204" pitchFamily="34" charset="0"/>
        <a:buChar char="•"/>
        <a:defRPr sz="12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2.png"/><Relationship Id="rId2" Type="http://schemas.openxmlformats.org/officeDocument/2006/relationships/slideLayout" Target="../slideLayouts/slideLayout17.xml"/><Relationship Id="rId1" Type="http://schemas.openxmlformats.org/officeDocument/2006/relationships/themeOverride" Target="../theme/themeOverride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23.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7.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4.jpeg"/><Relationship Id="rId2" Type="http://schemas.openxmlformats.org/officeDocument/2006/relationships/slideLayout" Target="../slideLayouts/slideLayout17.xml"/><Relationship Id="rId1" Type="http://schemas.openxmlformats.org/officeDocument/2006/relationships/themeOverride" Target="../theme/themeOverride6.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hemeOverride" Target="../theme/themeOverride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5.png"/><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5.png"/><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hemeOverride" Target="../theme/themeOverride11.xml"/><Relationship Id="rId6" Type="http://schemas.openxmlformats.org/officeDocument/2006/relationships/image" Target="../media/image31.jpg"/><Relationship Id="rId5" Type="http://schemas.openxmlformats.org/officeDocument/2006/relationships/hyperlink" Target="https://www.youtube.com/watch?v=12lThqXA-Dg" TargetMode="External"/><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12.xml"/><Relationship Id="rId5" Type="http://schemas.openxmlformats.org/officeDocument/2006/relationships/image" Target="../media/image5.png"/><Relationship Id="rId4" Type="http://schemas.openxmlformats.org/officeDocument/2006/relationships/image" Target="../media/image8.jp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18.PNG"/><Relationship Id="rId12"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6.jp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hemeOverride" Target="../theme/themeOverride13.xml"/><Relationship Id="rId5" Type="http://schemas.openxmlformats.org/officeDocument/2006/relationships/chart" Target="../charts/chart9.xml"/><Relationship Id="rId4" Type="http://schemas.openxmlformats.org/officeDocument/2006/relationships/image" Target="../media/image8.jpg"/></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7.xml"/><Relationship Id="rId1" Type="http://schemas.openxmlformats.org/officeDocument/2006/relationships/themeOverride" Target="../theme/themeOverride14.xml"/><Relationship Id="rId5" Type="http://schemas.openxmlformats.org/officeDocument/2006/relationships/image" Target="../media/image53.png"/><Relationship Id="rId4" Type="http://schemas.openxmlformats.org/officeDocument/2006/relationships/hyperlink" Target="https://www.youtube.com/watch?v=yKIE3IUkkp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7.xml"/><Relationship Id="rId1" Type="http://schemas.openxmlformats.org/officeDocument/2006/relationships/themeOverride" Target="../theme/themeOverride15.xml"/><Relationship Id="rId5" Type="http://schemas.openxmlformats.org/officeDocument/2006/relationships/image" Target="../media/image54.jpg"/><Relationship Id="rId4" Type="http://schemas.openxmlformats.org/officeDocument/2006/relationships/hyperlink" Target="https://www.youtube.com/watch?v=COiSX6U4S04" TargetMode="Externa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6.xml"/><Relationship Id="rId5" Type="http://schemas.openxmlformats.org/officeDocument/2006/relationships/image" Target="../media/image5.png"/><Relationship Id="rId4" Type="http://schemas.openxmlformats.org/officeDocument/2006/relationships/image" Target="../media/image8.jpg"/></Relationships>
</file>

<file path=ppt/slides/_rels/slide35.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7.xml"/><Relationship Id="rId1" Type="http://schemas.openxmlformats.org/officeDocument/2006/relationships/themeOverride" Target="../theme/themeOverride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youtube.com/watch?v=5n92Ev-wwTA" TargetMode="Externa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hemeOverride" Target="../theme/themeOverride1.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39992B2-9320-4EF3-B045-B5FC6EBF545B}"/>
              </a:ext>
            </a:extLst>
          </p:cNvPr>
          <p:cNvSpPr>
            <a:spLocks noGrp="1"/>
          </p:cNvSpPr>
          <p:nvPr>
            <p:ph type="ctrTitle"/>
          </p:nvPr>
        </p:nvSpPr>
        <p:spPr>
          <a:xfrm>
            <a:off x="556953" y="2961207"/>
            <a:ext cx="5713219" cy="2387600"/>
          </a:xfrm>
        </p:spPr>
        <p:txBody>
          <a:bodyPr>
            <a:noAutofit/>
          </a:bodyPr>
          <a:lstStyle/>
          <a:p>
            <a:r>
              <a:rPr lang="he-IL" sz="4400" dirty="0" smtClean="0"/>
              <a:t>דו"ח מיוחד של חטיבת המחקר: העלאת רמת החיים בישראל באמצעות הגדלת פריון העבודה</a:t>
            </a:r>
            <a:endParaRPr lang="he-IL" sz="4400" dirty="0"/>
          </a:p>
        </p:txBody>
      </p:sp>
      <p:sp>
        <p:nvSpPr>
          <p:cNvPr id="3" name="כותרת משנה 2">
            <a:extLst>
              <a:ext uri="{FF2B5EF4-FFF2-40B4-BE49-F238E27FC236}">
                <a16:creationId xmlns:a16="http://schemas.microsoft.com/office/drawing/2014/main" id="{31E0629E-B61D-467F-A70A-68ABF237DAD5}"/>
              </a:ext>
            </a:extLst>
          </p:cNvPr>
          <p:cNvSpPr>
            <a:spLocks noGrp="1"/>
          </p:cNvSpPr>
          <p:nvPr>
            <p:ph type="subTitle" idx="1"/>
          </p:nvPr>
        </p:nvSpPr>
        <p:spPr>
          <a:xfrm>
            <a:off x="675707" y="5483903"/>
            <a:ext cx="5621779" cy="644208"/>
          </a:xfrm>
        </p:spPr>
        <p:txBody>
          <a:bodyPr>
            <a:noAutofit/>
          </a:bodyPr>
          <a:lstStyle/>
          <a:p>
            <a:r>
              <a:rPr lang="he-IL" sz="1800" dirty="0"/>
              <a:t>ד"ר איל ארגוב</a:t>
            </a:r>
          </a:p>
          <a:p>
            <a:r>
              <a:rPr lang="he-IL" dirty="0"/>
              <a:t>ראש תחום מקרו ופעילות המשק – חטיבת המחקר – בנק ישראל</a:t>
            </a:r>
          </a:p>
          <a:p>
            <a:r>
              <a:rPr lang="he-IL" sz="1800" b="1" dirty="0" err="1" smtClean="0"/>
              <a:t>מב"ל</a:t>
            </a:r>
            <a:r>
              <a:rPr lang="he-IL" sz="1800" b="1" dirty="0" smtClean="0"/>
              <a:t> – מחזור מ"ז – 17.3.2020</a:t>
            </a:r>
            <a:endParaRPr lang="he-IL" sz="1800" b="1" dirty="0"/>
          </a:p>
        </p:txBody>
      </p:sp>
    </p:spTree>
    <p:extLst>
      <p:ext uri="{BB962C8B-B14F-4D97-AF65-F5344CB8AC3E}">
        <p14:creationId xmlns:p14="http://schemas.microsoft.com/office/powerpoint/2010/main" val="252223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מציין מיקום של מספר שקופית 2"/>
          <p:cNvSpPr>
            <a:spLocks noGrp="1"/>
          </p:cNvSpPr>
          <p:nvPr>
            <p:ph type="sldNum" sz="quarter" idx="12"/>
          </p:nvPr>
        </p:nvSpPr>
        <p:spPr>
          <a:xfrm>
            <a:off x="1651000" y="390331"/>
            <a:ext cx="8890000" cy="6350000"/>
          </a:xfrm>
        </p:spPr>
        <p:txBody>
          <a:bodyPr/>
          <a:lstStyle/>
          <a:p>
            <a:pPr algn="ctr" rtl="0"/>
            <a:fld id="{8B678C89-231D-4659-9827-F1BD2ACBD65B}" type="slidenum">
              <a:rPr lang="he-IL">
                <a:solidFill>
                  <a:prstClr val="white"/>
                </a:solidFill>
              </a:rPr>
              <a:pPr algn="ctr" rtl="0"/>
              <a:t>10</a:t>
            </a:fld>
            <a:endParaRPr lang="he-IL" dirty="0">
              <a:solidFill>
                <a:prstClr val="white"/>
              </a:solidFill>
            </a:endParaRPr>
          </a:p>
        </p:txBody>
      </p:sp>
      <p:sp>
        <p:nvSpPr>
          <p:cNvPr id="7" name="כותרת 1"/>
          <p:cNvSpPr txBox="1">
            <a:spLocks/>
          </p:cNvSpPr>
          <p:nvPr/>
        </p:nvSpPr>
        <p:spPr>
          <a:xfrm>
            <a:off x="3167248" y="145474"/>
            <a:ext cx="7787207" cy="994617"/>
          </a:xfrm>
          <a:prstGeom prst="rect">
            <a:avLst/>
          </a:prstGeom>
        </p:spPr>
        <p:txBody>
          <a:bodyPr vert="horz" lIns="91440" tIns="45720" rIns="91440" bIns="45720" rtlCol="1" anchor="t" anchorCtr="0">
            <a:normAutofit/>
          </a:bodyPr>
          <a:lstStyle>
            <a:lvl1pPr>
              <a:lnSpc>
                <a:spcPct val="80000"/>
              </a:lnSpc>
              <a:spcBef>
                <a:spcPct val="0"/>
              </a:spcBef>
              <a:buNone/>
              <a:defRPr sz="2800" b="1">
                <a:solidFill>
                  <a:schemeClr val="accent1"/>
                </a:solidFill>
                <a:latin typeface="+mj-lt"/>
                <a:ea typeface="+mj-ea"/>
                <a:cs typeface="+mj-cs"/>
              </a:defRPr>
            </a:lvl1pPr>
          </a:lstStyle>
          <a:p>
            <a:r>
              <a:rPr lang="he-IL" dirty="0"/>
              <a:t>ניכרת בישראל חולשה באיכות מיומנויות היסוד של העובדים במשק</a:t>
            </a:r>
          </a:p>
        </p:txBody>
      </p:sp>
      <p:sp>
        <p:nvSpPr>
          <p:cNvPr id="12" name="מציין מיקום של כותרת תחתונה 3"/>
          <p:cNvSpPr txBox="1">
            <a:spLocks/>
          </p:cNvSpPr>
          <p:nvPr/>
        </p:nvSpPr>
        <p:spPr>
          <a:xfrm>
            <a:off x="3627295" y="6492875"/>
            <a:ext cx="7582957"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e-IL" dirty="0">
                <a:solidFill>
                  <a:schemeClr val="tx1"/>
                </a:solidFill>
                <a:latin typeface="David" panose="020E0502060401010101" pitchFamily="34" charset="-79"/>
                <a:cs typeface="David" panose="020E0502060401010101" pitchFamily="34" charset="-79"/>
              </a:rPr>
              <a:t>מקור: </a:t>
            </a:r>
            <a:r>
              <a:rPr lang="he-IL" dirty="0" smtClean="0">
                <a:solidFill>
                  <a:schemeClr val="tx1"/>
                </a:solidFill>
                <a:latin typeface="David" panose="020E0502060401010101" pitchFamily="34" charset="-79"/>
                <a:cs typeface="David" panose="020E0502060401010101" pitchFamily="34" charset="-79"/>
              </a:rPr>
              <a:t>סקר </a:t>
            </a:r>
            <a:r>
              <a:rPr lang="en-US" dirty="0" smtClean="0">
                <a:solidFill>
                  <a:schemeClr val="tx1"/>
                </a:solidFill>
                <a:latin typeface="David" panose="020E0502060401010101" pitchFamily="34" charset="-79"/>
                <a:cs typeface="David" panose="020E0502060401010101" pitchFamily="34" charset="-79"/>
              </a:rPr>
              <a:t>PIACC</a:t>
            </a:r>
            <a:r>
              <a:rPr lang="he-IL" dirty="0" smtClean="0">
                <a:solidFill>
                  <a:schemeClr val="tx1"/>
                </a:solidFill>
                <a:latin typeface="David" panose="020E0502060401010101" pitchFamily="34" charset="-79"/>
                <a:cs typeface="David" panose="020E0502060401010101" pitchFamily="34" charset="-79"/>
              </a:rPr>
              <a:t> ועיבודי בנק ישראל</a:t>
            </a:r>
            <a:endParaRPr lang="en-US" dirty="0">
              <a:solidFill>
                <a:schemeClr val="tx1"/>
              </a:solidFill>
              <a:latin typeface="David" panose="020E0502060401010101" pitchFamily="34" charset="-79"/>
              <a:cs typeface="David" panose="020E0502060401010101" pitchFamily="34" charset="-79"/>
            </a:endParaRPr>
          </a:p>
        </p:txBody>
      </p:sp>
      <p:sp>
        <p:nvSpPr>
          <p:cNvPr id="8" name="מציין מיקום של מספר שקופית 1"/>
          <p:cNvSpPr txBox="1">
            <a:spLocks/>
          </p:cNvSpPr>
          <p:nvPr/>
        </p:nvSpPr>
        <p:spPr>
          <a:xfrm>
            <a:off x="11367911" y="6492868"/>
            <a:ext cx="742245"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B678C89-231D-4659-9827-F1BD2ACBD65B}" type="slidenum">
              <a:rPr lang="he-IL" smtClean="0"/>
              <a:pPr/>
              <a:t>10</a:t>
            </a:fld>
            <a:endParaRPr lang="he-IL"/>
          </a:p>
        </p:txBody>
      </p:sp>
      <p:sp>
        <p:nvSpPr>
          <p:cNvPr id="11" name="מלבן 10"/>
          <p:cNvSpPr/>
          <p:nvPr/>
        </p:nvSpPr>
        <p:spPr>
          <a:xfrm>
            <a:off x="3057524" y="1200463"/>
            <a:ext cx="6096000" cy="338554"/>
          </a:xfrm>
          <a:prstGeom prst="rect">
            <a:avLst/>
          </a:prstGeom>
        </p:spPr>
        <p:txBody>
          <a:bodyPr>
            <a:spAutoFit/>
          </a:bodyPr>
          <a:lstStyle/>
          <a:p>
            <a:pPr algn="ctr"/>
            <a:r>
              <a:rPr lang="he-IL" sz="1600" b="1" dirty="0" smtClean="0">
                <a:latin typeface="David" panose="020E0502060401010101" pitchFamily="34" charset="-79"/>
                <a:cs typeface="David" panose="020E0502060401010101" pitchFamily="34" charset="-79"/>
              </a:rPr>
              <a:t>פער </a:t>
            </a:r>
            <a:r>
              <a:rPr lang="he-IL" sz="1600" b="1" dirty="0">
                <a:latin typeface="David" panose="020E0502060401010101" pitchFamily="34" charset="-79"/>
                <a:cs typeface="David" panose="020E0502060401010101" pitchFamily="34" charset="-79"/>
              </a:rPr>
              <a:t>במיומנויות בין ישראל למדינות ה-</a:t>
            </a:r>
            <a:r>
              <a:rPr lang="en-US" sz="1600" b="1" dirty="0" smtClean="0">
                <a:latin typeface="David" panose="020E0502060401010101" pitchFamily="34" charset="-79"/>
                <a:cs typeface="David" panose="020E0502060401010101" pitchFamily="34" charset="-79"/>
              </a:rPr>
              <a:t>OECD </a:t>
            </a:r>
            <a:endParaRPr lang="he-IL" sz="1600" dirty="0">
              <a:latin typeface="David" panose="020E0502060401010101" pitchFamily="34" charset="-79"/>
              <a:cs typeface="David" panose="020E0502060401010101" pitchFamily="34" charset="-79"/>
            </a:endParaRPr>
          </a:p>
        </p:txBody>
      </p:sp>
      <p:graphicFrame>
        <p:nvGraphicFramePr>
          <p:cNvPr id="13" name="תרשים 12"/>
          <p:cNvGraphicFramePr>
            <a:graphicFrameLocks/>
          </p:cNvGraphicFramePr>
          <p:nvPr>
            <p:extLst/>
          </p:nvPr>
        </p:nvGraphicFramePr>
        <p:xfrm>
          <a:off x="6556665" y="1599389"/>
          <a:ext cx="5553492" cy="321321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תרשים 13"/>
          <p:cNvGraphicFramePr>
            <a:graphicFrameLocks/>
          </p:cNvGraphicFramePr>
          <p:nvPr>
            <p:extLst>
              <p:ext uri="{D42A27DB-BD31-4B8C-83A1-F6EECF244321}">
                <p14:modId xmlns:p14="http://schemas.microsoft.com/office/powerpoint/2010/main" val="1724467471"/>
              </p:ext>
            </p:extLst>
          </p:nvPr>
        </p:nvGraphicFramePr>
        <p:xfrm>
          <a:off x="367146" y="1487409"/>
          <a:ext cx="5964897" cy="3472404"/>
        </p:xfrm>
        <a:graphic>
          <a:graphicData uri="http://schemas.openxmlformats.org/drawingml/2006/chart">
            <c:chart xmlns:c="http://schemas.openxmlformats.org/drawingml/2006/chart" xmlns:r="http://schemas.openxmlformats.org/officeDocument/2006/relationships" r:id="rId6"/>
          </a:graphicData>
        </a:graphic>
      </p:graphicFrame>
      <p:sp>
        <p:nvSpPr>
          <p:cNvPr id="16" name="מציין מיקום של מספר שקופית 3"/>
          <p:cNvSpPr txBox="1">
            <a:spLocks/>
          </p:cNvSpPr>
          <p:nvPr/>
        </p:nvSpPr>
        <p:spPr>
          <a:xfrm>
            <a:off x="271041" y="6356350"/>
            <a:ext cx="845916"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4F5154F6-7B8D-4F73-B44A-B3BE3B609D1E}" type="slidenum">
              <a:rPr lang="en-US" smtClean="0"/>
              <a:pPr/>
              <a:t>10</a:t>
            </a:fld>
            <a:endParaRPr lang="en-US" dirty="0"/>
          </a:p>
        </p:txBody>
      </p:sp>
      <p:sp>
        <p:nvSpPr>
          <p:cNvPr id="17" name="TextBox 5">
            <a:extLst>
              <a:ext uri="{FF2B5EF4-FFF2-40B4-BE49-F238E27FC236}">
                <a16:creationId xmlns:a16="http://schemas.microsoft.com/office/drawing/2014/main" id="{00000000-0008-0000-0400-000006000000}"/>
              </a:ext>
            </a:extLst>
          </p:cNvPr>
          <p:cNvSpPr txBox="1"/>
          <p:nvPr/>
        </p:nvSpPr>
        <p:spPr>
          <a:xfrm>
            <a:off x="3286264" y="4257138"/>
            <a:ext cx="6760810" cy="59894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400" b="1" dirty="0">
                <a:latin typeface="Times New Roman" panose="02020603050405020304" pitchFamily="18" charset="0"/>
                <a:cs typeface="Times New Roman" panose="02020603050405020304" pitchFamily="18" charset="0"/>
              </a:rPr>
              <a:t>Figure 2.3</a:t>
            </a:r>
          </a:p>
          <a:p>
            <a:pPr algn="l" rtl="0"/>
            <a:r>
              <a:rPr lang="en-US" sz="1400" b="1" baseline="0" dirty="0">
                <a:latin typeface="Times New Roman" panose="02020603050405020304" pitchFamily="18" charset="0"/>
                <a:cs typeface="Times New Roman" panose="02020603050405020304" pitchFamily="18" charset="0"/>
              </a:rPr>
              <a:t>Skills Gap between Israel and the OECD, by Decile, 2015</a:t>
            </a:r>
            <a:endParaRPr lang="he-IL" sz="1200" b="0" dirty="0">
              <a:latin typeface="Times New Roman" panose="02020603050405020304" pitchFamily="18" charset="0"/>
              <a:cs typeface="Times New Roman" panose="02020603050405020304" pitchFamily="18" charset="0"/>
            </a:endParaRPr>
          </a:p>
        </p:txBody>
      </p:sp>
      <p:pic>
        <p:nvPicPr>
          <p:cNvPr id="4" name="תמונה 3"/>
          <p:cNvPicPr>
            <a:picLocks noChangeAspect="1"/>
          </p:cNvPicPr>
          <p:nvPr/>
        </p:nvPicPr>
        <p:blipFill>
          <a:blip r:embed="rId7"/>
          <a:stretch>
            <a:fillRect/>
          </a:stretch>
        </p:blipFill>
        <p:spPr>
          <a:xfrm>
            <a:off x="1300144" y="4812604"/>
            <a:ext cx="9579523" cy="1724568"/>
          </a:xfrm>
          <a:prstGeom prst="rect">
            <a:avLst/>
          </a:prstGeom>
        </p:spPr>
      </p:pic>
    </p:spTree>
    <p:extLst>
      <p:ext uri="{BB962C8B-B14F-4D97-AF65-F5344CB8AC3E}">
        <p14:creationId xmlns:p14="http://schemas.microsoft.com/office/powerpoint/2010/main" val="35886870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3200401" y="165826"/>
            <a:ext cx="7714210" cy="798167"/>
          </a:xfrm>
          <a:prstGeom prst="rect">
            <a:avLst/>
          </a:prstGeom>
        </p:spPr>
        <p:txBody>
          <a:bodyPr vert="horz" lIns="91440" tIns="45720" rIns="91440" bIns="45720" rtlCol="1" anchor="t" anchorCtr="0">
            <a:normAutofit/>
          </a:bodyPr>
          <a:lstStyle/>
          <a:p>
            <a:pPr>
              <a:lnSpc>
                <a:spcPct val="80000"/>
              </a:lnSpc>
              <a:spcBef>
                <a:spcPct val="0"/>
              </a:spcBef>
            </a:pPr>
            <a:r>
              <a:rPr lang="he-IL" sz="2800" b="1" dirty="0">
                <a:solidFill>
                  <a:schemeClr val="accent1"/>
                </a:solidFill>
                <a:latin typeface="+mj-lt"/>
                <a:ea typeface="+mj-ea"/>
                <a:cs typeface="+mj-cs"/>
              </a:rPr>
              <a:t>הפערים בתוך החברה הישראלית הם לא רק בין "השבטים" אלא גם בתוכם</a:t>
            </a:r>
          </a:p>
        </p:txBody>
      </p:sp>
      <p:sp>
        <p:nvSpPr>
          <p:cNvPr id="4" name="מציין מיקום של מספר שקופית 3"/>
          <p:cNvSpPr>
            <a:spLocks noGrp="1"/>
          </p:cNvSpPr>
          <p:nvPr>
            <p:ph type="sldNum" sz="quarter" idx="12"/>
          </p:nvPr>
        </p:nvSpPr>
        <p:spPr/>
        <p:txBody>
          <a:bodyPr/>
          <a:lstStyle/>
          <a:p>
            <a:fld id="{4F5154F6-7B8D-4F73-B44A-B3BE3B609D1E}" type="slidenum">
              <a:rPr lang="en-US" smtClean="0"/>
              <a:pPr/>
              <a:t>11</a:t>
            </a:fld>
            <a:endParaRPr lang="en-US" dirty="0"/>
          </a:p>
        </p:txBody>
      </p:sp>
      <p:sp>
        <p:nvSpPr>
          <p:cNvPr id="3" name="מלבן 2"/>
          <p:cNvSpPr/>
          <p:nvPr/>
        </p:nvSpPr>
        <p:spPr>
          <a:xfrm>
            <a:off x="8547671" y="6492868"/>
            <a:ext cx="2903359" cy="369332"/>
          </a:xfrm>
          <a:prstGeom prst="rect">
            <a:avLst/>
          </a:prstGeom>
        </p:spPr>
        <p:txBody>
          <a:bodyPr wrap="none">
            <a:spAutoFit/>
          </a:bodyPr>
          <a:lstStyle/>
          <a:p>
            <a:r>
              <a:rPr lang="he-IL" dirty="0">
                <a:latin typeface="David" panose="020E0502060401010101" pitchFamily="34" charset="-79"/>
                <a:cs typeface="David" panose="020E0502060401010101" pitchFamily="34" charset="-79"/>
              </a:rPr>
              <a:t>מקור: </a:t>
            </a:r>
            <a:r>
              <a:rPr lang="en-US" dirty="0" smtClean="0">
                <a:latin typeface="David" panose="020E0502060401010101" pitchFamily="34" charset="-79"/>
                <a:cs typeface="David" panose="020E0502060401010101" pitchFamily="34" charset="-79"/>
              </a:rPr>
              <a:t>PISA</a:t>
            </a:r>
            <a:r>
              <a:rPr lang="he-IL" dirty="0" smtClean="0">
                <a:latin typeface="David" panose="020E0502060401010101" pitchFamily="34" charset="-79"/>
                <a:cs typeface="David" panose="020E0502060401010101" pitchFamily="34" charset="-79"/>
              </a:rPr>
              <a:t> </a:t>
            </a:r>
            <a:r>
              <a:rPr lang="he-IL" dirty="0">
                <a:latin typeface="David" panose="020E0502060401010101" pitchFamily="34" charset="-79"/>
                <a:cs typeface="David" panose="020E0502060401010101" pitchFamily="34" charset="-79"/>
              </a:rPr>
              <a:t>ועיבודי בנק ישראל</a:t>
            </a:r>
            <a:endParaRPr lang="en-US" dirty="0">
              <a:latin typeface="David" panose="020E0502060401010101" pitchFamily="34" charset="-79"/>
              <a:cs typeface="David" panose="020E0502060401010101" pitchFamily="34" charset="-79"/>
            </a:endParaRPr>
          </a:p>
        </p:txBody>
      </p:sp>
      <p:sp>
        <p:nvSpPr>
          <p:cNvPr id="9" name="כוכב עם 10 פינות 8"/>
          <p:cNvSpPr/>
          <p:nvPr/>
        </p:nvSpPr>
        <p:spPr>
          <a:xfrm>
            <a:off x="25406" y="1156894"/>
            <a:ext cx="2372812" cy="2280786"/>
          </a:xfrm>
          <a:prstGeom prst="star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מקום 1 מבין 36 מדינות ה-</a:t>
            </a:r>
            <a:r>
              <a:rPr lang="en-US" dirty="0" smtClean="0"/>
              <a:t>OECD</a:t>
            </a:r>
            <a:r>
              <a:rPr lang="he-IL" dirty="0" smtClean="0"/>
              <a:t> באי-השוויון הכללי</a:t>
            </a:r>
            <a:endParaRPr lang="he-IL" dirty="0"/>
          </a:p>
        </p:txBody>
      </p:sp>
      <p:pic>
        <p:nvPicPr>
          <p:cNvPr id="10" name="תמונה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4177" y="1156894"/>
            <a:ext cx="4644483" cy="3870404"/>
          </a:xfrm>
          <a:prstGeom prst="rect">
            <a:avLst/>
          </a:prstGeom>
        </p:spPr>
      </p:pic>
      <p:sp>
        <p:nvSpPr>
          <p:cNvPr id="12" name="כוכב עם 10 פינות 11"/>
          <p:cNvSpPr/>
          <p:nvPr/>
        </p:nvSpPr>
        <p:spPr>
          <a:xfrm>
            <a:off x="4215145" y="3185326"/>
            <a:ext cx="2372812" cy="2280786"/>
          </a:xfrm>
          <a:prstGeom prst="star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מקום 4 מבין 36 מדינות ה-</a:t>
            </a:r>
            <a:r>
              <a:rPr lang="en-US" dirty="0" smtClean="0"/>
              <a:t>OECD</a:t>
            </a:r>
            <a:r>
              <a:rPr lang="he-IL" dirty="0" smtClean="0"/>
              <a:t> באי-השוויון בתוך המגזר היהודים</a:t>
            </a:r>
            <a:endParaRPr lang="he-IL" dirty="0"/>
          </a:p>
        </p:txBody>
      </p:sp>
      <p:sp>
        <p:nvSpPr>
          <p:cNvPr id="13" name="כוכב עם 10 פינות 12"/>
          <p:cNvSpPr/>
          <p:nvPr/>
        </p:nvSpPr>
        <p:spPr>
          <a:xfrm>
            <a:off x="2120276" y="2147962"/>
            <a:ext cx="2372812" cy="2280786"/>
          </a:xfrm>
          <a:prstGeom prst="star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מקום 2 מבין 36 מדינות ה-</a:t>
            </a:r>
            <a:r>
              <a:rPr lang="en-US" dirty="0" smtClean="0"/>
              <a:t>OECD</a:t>
            </a:r>
            <a:r>
              <a:rPr lang="he-IL" dirty="0" smtClean="0"/>
              <a:t> באי-השוויון בתוך החינוך הממלכתי דתי</a:t>
            </a:r>
            <a:endParaRPr lang="he-IL" dirty="0"/>
          </a:p>
        </p:txBody>
      </p:sp>
      <p:sp>
        <p:nvSpPr>
          <p:cNvPr id="14" name="כוכב עם 10 פינות 13"/>
          <p:cNvSpPr/>
          <p:nvPr/>
        </p:nvSpPr>
        <p:spPr>
          <a:xfrm>
            <a:off x="6310015" y="4142044"/>
            <a:ext cx="2372812" cy="2280786"/>
          </a:xfrm>
          <a:prstGeom prst="star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מקום 9 מבין 36 מדינות ה-</a:t>
            </a:r>
            <a:r>
              <a:rPr lang="en-US" dirty="0" smtClean="0"/>
              <a:t>OECD</a:t>
            </a:r>
            <a:r>
              <a:rPr lang="he-IL" dirty="0" smtClean="0"/>
              <a:t> באי-השוויון בתוך החינוך הממלכתי</a:t>
            </a:r>
            <a:endParaRPr lang="he-IL" dirty="0"/>
          </a:p>
        </p:txBody>
      </p:sp>
    </p:spTree>
    <p:extLst>
      <p:ext uri="{BB962C8B-B14F-4D97-AF65-F5344CB8AC3E}">
        <p14:creationId xmlns:p14="http://schemas.microsoft.com/office/powerpoint/2010/main" val="2819407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8B678C89-231D-4659-9827-F1BD2ACBD65B}" type="slidenum">
              <a:rPr lang="he-IL" smtClean="0"/>
              <a:pPr/>
              <a:t>12</a:t>
            </a:fld>
            <a:endParaRPr lang="he-IL"/>
          </a:p>
        </p:txBody>
      </p:sp>
      <p:graphicFrame>
        <p:nvGraphicFramePr>
          <p:cNvPr id="3" name="תרשים 2"/>
          <p:cNvGraphicFramePr/>
          <p:nvPr>
            <p:extLst>
              <p:ext uri="{D42A27DB-BD31-4B8C-83A1-F6EECF244321}">
                <p14:modId xmlns:p14="http://schemas.microsoft.com/office/powerpoint/2010/main" val="3431670332"/>
              </p:ext>
            </p:extLst>
          </p:nvPr>
        </p:nvGraphicFramePr>
        <p:xfrm>
          <a:off x="347241" y="1388962"/>
          <a:ext cx="6910085" cy="4799402"/>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קבוצה 14"/>
          <p:cNvGrpSpPr/>
          <p:nvPr/>
        </p:nvGrpSpPr>
        <p:grpSpPr>
          <a:xfrm>
            <a:off x="8090704" y="1238491"/>
            <a:ext cx="4019452" cy="5150734"/>
            <a:chOff x="8844741" y="1363287"/>
            <a:chExt cx="3225340" cy="5320146"/>
          </a:xfrm>
        </p:grpSpPr>
        <p:sp>
          <p:nvSpPr>
            <p:cNvPr id="8" name="מלבן 7"/>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4" name="קבוצה 13"/>
            <p:cNvGrpSpPr/>
            <p:nvPr/>
          </p:nvGrpSpPr>
          <p:grpSpPr>
            <a:xfrm>
              <a:off x="8844744" y="1399163"/>
              <a:ext cx="3225337" cy="5276271"/>
              <a:chOff x="8844744" y="1399163"/>
              <a:chExt cx="3225337" cy="5276271"/>
            </a:xfrm>
          </p:grpSpPr>
          <p:pic>
            <p:nvPicPr>
              <p:cNvPr id="9" name="תמונה 8">
                <a:extLst>
                  <a:ext uri="{FF2B5EF4-FFF2-40B4-BE49-F238E27FC236}">
                    <a16:creationId xmlns:a16="http://schemas.microsoft.com/office/drawing/2014/main" id="{3C09C77D-13AF-4662-BA36-8288ED0131C9}"/>
                  </a:ext>
                </a:extLst>
              </p:cNvPr>
              <p:cNvPicPr>
                <a:picLocks noChangeAspect="1"/>
              </p:cNvPicPr>
              <p:nvPr/>
            </p:nvPicPr>
            <p:blipFill rotWithShape="1">
              <a:blip r:embed="rId5">
                <a:extLst>
                  <a:ext uri="{28A0092B-C50C-407E-A947-70E740481C1C}">
                    <a14:useLocalDpi xmlns:a14="http://schemas.microsoft.com/office/drawing/2010/main" val="0"/>
                  </a:ext>
                </a:extLst>
              </a:blip>
              <a:srcRect r="32883"/>
              <a:stretch/>
            </p:blipFill>
            <p:spPr>
              <a:xfrm rot="16200000">
                <a:off x="9829644" y="4434997"/>
                <a:ext cx="1255537" cy="3225337"/>
              </a:xfrm>
              <a:prstGeom prst="rect">
                <a:avLst/>
              </a:prstGeom>
            </p:spPr>
          </p:pic>
          <p:grpSp>
            <p:nvGrpSpPr>
              <p:cNvPr id="10" name="קבוצה 9">
                <a:extLst>
                  <a:ext uri="{FF2B5EF4-FFF2-40B4-BE49-F238E27FC236}">
                    <a16:creationId xmlns:a16="http://schemas.microsoft.com/office/drawing/2014/main" id="{1286E0BB-CADC-4C25-BD53-EE222A84ADBD}"/>
                  </a:ext>
                </a:extLst>
              </p:cNvPr>
              <p:cNvGrpSpPr/>
              <p:nvPr/>
            </p:nvGrpSpPr>
            <p:grpSpPr>
              <a:xfrm>
                <a:off x="8930935" y="1399163"/>
                <a:ext cx="3013362" cy="3874947"/>
                <a:chOff x="9136844" y="1502651"/>
                <a:chExt cx="2801389" cy="171195"/>
              </a:xfrm>
            </p:grpSpPr>
            <p:cxnSp>
              <p:nvCxnSpPr>
                <p:cNvPr id="11" name="מחבר ישר 10">
                  <a:extLst>
                    <a:ext uri="{FF2B5EF4-FFF2-40B4-BE49-F238E27FC236}">
                      <a16:creationId xmlns:a16="http://schemas.microsoft.com/office/drawing/2014/main" id="{634C2CDA-D2FD-4550-8CDA-C8D332F7D95E}"/>
                    </a:ext>
                  </a:extLst>
                </p:cNvPr>
                <p:cNvCxnSpPr>
                  <a:cxnSpLocks/>
                </p:cNvCxnSpPr>
                <p:nvPr/>
              </p:nvCxnSpPr>
              <p:spPr>
                <a:xfrm>
                  <a:off x="9136844" y="1502651"/>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0F1E2CF9-A4A2-4A0D-82AE-D9E6D0C6E94D}"/>
                    </a:ext>
                  </a:extLst>
                </p:cNvPr>
                <p:cNvCxnSpPr>
                  <a:cxnSpLocks/>
                </p:cNvCxnSpPr>
                <p:nvPr/>
              </p:nvCxnSpPr>
              <p:spPr>
                <a:xfrm>
                  <a:off x="9136844"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grpSp>
      <p:grpSp>
        <p:nvGrpSpPr>
          <p:cNvPr id="13" name="קבוצה 12"/>
          <p:cNvGrpSpPr/>
          <p:nvPr/>
        </p:nvGrpSpPr>
        <p:grpSpPr>
          <a:xfrm>
            <a:off x="7983286" y="1610514"/>
            <a:ext cx="3970118" cy="3101999"/>
            <a:chOff x="7569842" y="1782501"/>
            <a:chExt cx="3970118" cy="3101999"/>
          </a:xfrm>
        </p:grpSpPr>
        <p:sp>
          <p:nvSpPr>
            <p:cNvPr id="5" name="TextBox 4"/>
            <p:cNvSpPr txBox="1"/>
            <p:nvPr/>
          </p:nvSpPr>
          <p:spPr>
            <a:xfrm>
              <a:off x="7569843" y="1782501"/>
              <a:ext cx="3970117" cy="923330"/>
            </a:xfrm>
            <a:prstGeom prst="rect">
              <a:avLst/>
            </a:prstGeom>
            <a:noFill/>
          </p:spPr>
          <p:txBody>
            <a:bodyPr wrap="square" rtlCol="1">
              <a:spAutoFit/>
            </a:bodyPr>
            <a:lstStyle/>
            <a:p>
              <a:r>
                <a:rPr lang="he-IL" dirty="0" smtClean="0"/>
                <a:t>ההוצאה לתלמיד בישראל (נכון לשנת 2016) נמוכה בכ-7.5% מאשר הממוצע במדינות ה-</a:t>
              </a:r>
              <a:r>
                <a:rPr lang="en-US" dirty="0" smtClean="0"/>
                <a:t>OECD</a:t>
              </a:r>
              <a:r>
                <a:rPr lang="he-IL" dirty="0" smtClean="0"/>
                <a:t>.</a:t>
              </a:r>
              <a:endParaRPr lang="he-IL" dirty="0"/>
            </a:p>
          </p:txBody>
        </p:sp>
        <p:sp>
          <p:nvSpPr>
            <p:cNvPr id="6" name="TextBox 5"/>
            <p:cNvSpPr txBox="1"/>
            <p:nvPr/>
          </p:nvSpPr>
          <p:spPr>
            <a:xfrm>
              <a:off x="7569843" y="3010335"/>
              <a:ext cx="3970117" cy="646331"/>
            </a:xfrm>
            <a:prstGeom prst="rect">
              <a:avLst/>
            </a:prstGeom>
            <a:noFill/>
          </p:spPr>
          <p:txBody>
            <a:bodyPr wrap="square" rtlCol="1">
              <a:spAutoFit/>
            </a:bodyPr>
            <a:lstStyle/>
            <a:p>
              <a:r>
                <a:rPr lang="he-IL" dirty="0" smtClean="0"/>
                <a:t>הפערים בהוצאה לתלמיד לעומת המדינות האחרות מצטמצמים בשנים האחרונות.</a:t>
              </a:r>
              <a:endParaRPr lang="he-IL" dirty="0"/>
            </a:p>
          </p:txBody>
        </p:sp>
        <p:sp>
          <p:nvSpPr>
            <p:cNvPr id="7" name="TextBox 6"/>
            <p:cNvSpPr txBox="1"/>
            <p:nvPr/>
          </p:nvSpPr>
          <p:spPr>
            <a:xfrm>
              <a:off x="7569842" y="3961170"/>
              <a:ext cx="3970117" cy="923330"/>
            </a:xfrm>
            <a:prstGeom prst="rect">
              <a:avLst/>
            </a:prstGeom>
            <a:noFill/>
          </p:spPr>
          <p:txBody>
            <a:bodyPr wrap="square" rtlCol="1">
              <a:spAutoFit/>
            </a:bodyPr>
            <a:lstStyle/>
            <a:p>
              <a:r>
                <a:rPr lang="he-IL" dirty="0" smtClean="0"/>
                <a:t>העלייה בתקציב החינוך בשנים האחרונות רק החזירה את רמת ההוצאה לתלמיד למקום בו הייתה בראשית שנות ה-2000</a:t>
              </a:r>
              <a:endParaRPr lang="he-IL" dirty="0"/>
            </a:p>
          </p:txBody>
        </p:sp>
      </p:grpSp>
      <p:sp>
        <p:nvSpPr>
          <p:cNvPr id="16" name="TextBox 15"/>
          <p:cNvSpPr txBox="1"/>
          <p:nvPr/>
        </p:nvSpPr>
        <p:spPr>
          <a:xfrm>
            <a:off x="3250275" y="187992"/>
            <a:ext cx="7804179" cy="929100"/>
          </a:xfrm>
          <a:prstGeom prst="rect">
            <a:avLst/>
          </a:prstGeom>
        </p:spPr>
        <p:txBody>
          <a:bodyPr vert="horz" lIns="91440" tIns="45720" rIns="91440" bIns="45720" rtlCol="1" anchor="t" anchorCtr="0">
            <a:normAutofit/>
          </a:bodyPr>
          <a:lstStyle>
            <a:lvl1pPr>
              <a:lnSpc>
                <a:spcPct val="80000"/>
              </a:lnSpc>
              <a:spcBef>
                <a:spcPct val="0"/>
              </a:spcBef>
              <a:buNone/>
              <a:defRPr sz="2800" b="1">
                <a:solidFill>
                  <a:schemeClr val="accent1"/>
                </a:solidFill>
                <a:latin typeface="+mj-lt"/>
                <a:ea typeface="+mj-ea"/>
                <a:cs typeface="+mj-cs"/>
              </a:defRPr>
            </a:lvl1pPr>
          </a:lstStyle>
          <a:p>
            <a:r>
              <a:rPr lang="he-IL" dirty="0"/>
              <a:t>תקציב החינוך גדל בשנים האחרונות אך ההוצאה לתלמיד עדיין נמוכה בהשוואה לממוצע ב-</a:t>
            </a:r>
            <a:r>
              <a:rPr lang="en-US" dirty="0"/>
              <a:t>OECD</a:t>
            </a:r>
            <a:endParaRPr lang="he-IL" dirty="0"/>
          </a:p>
        </p:txBody>
      </p:sp>
    </p:spTree>
    <p:extLst>
      <p:ext uri="{BB962C8B-B14F-4D97-AF65-F5344CB8AC3E}">
        <p14:creationId xmlns:p14="http://schemas.microsoft.com/office/powerpoint/2010/main" val="1574288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כותרת 1"/>
          <p:cNvSpPr txBox="1">
            <a:spLocks/>
          </p:cNvSpPr>
          <p:nvPr/>
        </p:nvSpPr>
        <p:spPr>
          <a:xfrm>
            <a:off x="1866130" y="265098"/>
            <a:ext cx="8945510" cy="994617"/>
          </a:xfrm>
          <a:prstGeom prst="rect">
            <a:avLst/>
          </a:prstGeom>
        </p:spPr>
        <p:txBody>
          <a:bodyPr vert="horz" lIns="91440" tIns="45720" rIns="91440" bIns="45720" rtlCol="1" anchor="t" anchorCtr="0">
            <a:normAutofit/>
          </a:bodyPr>
          <a:lstStyle>
            <a:lvl1pPr>
              <a:lnSpc>
                <a:spcPct val="80000"/>
              </a:lnSpc>
              <a:spcBef>
                <a:spcPct val="0"/>
              </a:spcBef>
              <a:buNone/>
              <a:defRPr sz="2800" b="1">
                <a:solidFill>
                  <a:schemeClr val="accent1"/>
                </a:solidFill>
                <a:latin typeface="+mj-lt"/>
                <a:ea typeface="+mj-ea"/>
                <a:cs typeface="+mj-cs"/>
              </a:defRPr>
            </a:lvl1pPr>
          </a:lstStyle>
          <a:p>
            <a:r>
              <a:rPr lang="he-IL" dirty="0"/>
              <a:t>אך האם התקציב מוקצה באופן יעיל?</a:t>
            </a:r>
          </a:p>
        </p:txBody>
      </p:sp>
      <p:sp>
        <p:nvSpPr>
          <p:cNvPr id="8" name="מציין מיקום של כותרת תחתונה 3"/>
          <p:cNvSpPr txBox="1">
            <a:spLocks/>
          </p:cNvSpPr>
          <p:nvPr/>
        </p:nvSpPr>
        <p:spPr>
          <a:xfrm>
            <a:off x="2271432" y="6348553"/>
            <a:ext cx="3213871"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e-IL" dirty="0">
                <a:solidFill>
                  <a:schemeClr val="tx1"/>
                </a:solidFill>
                <a:latin typeface="David" panose="020E0502060401010101" pitchFamily="34" charset="-79"/>
                <a:cs typeface="David" panose="020E0502060401010101" pitchFamily="34" charset="-79"/>
              </a:rPr>
              <a:t>מקור: </a:t>
            </a:r>
            <a:r>
              <a:rPr lang="he-IL" dirty="0" smtClean="0">
                <a:solidFill>
                  <a:schemeClr val="tx1"/>
                </a:solidFill>
                <a:latin typeface="David" panose="020E0502060401010101" pitchFamily="34" charset="-79"/>
                <a:cs typeface="David" panose="020E0502060401010101" pitchFamily="34" charset="-79"/>
              </a:rPr>
              <a:t>ה</a:t>
            </a:r>
            <a:r>
              <a:rPr lang="en-US" dirty="0" smtClean="0">
                <a:solidFill>
                  <a:schemeClr val="tx1"/>
                </a:solidFill>
                <a:latin typeface="David" panose="020E0502060401010101" pitchFamily="34" charset="-79"/>
                <a:cs typeface="David" panose="020E0502060401010101" pitchFamily="34" charset="-79"/>
              </a:rPr>
              <a:t>OECD</a:t>
            </a:r>
            <a:r>
              <a:rPr lang="he-IL" dirty="0" smtClean="0">
                <a:solidFill>
                  <a:schemeClr val="tx1"/>
                </a:solidFill>
                <a:latin typeface="David" panose="020E0502060401010101" pitchFamily="34" charset="-79"/>
                <a:cs typeface="David" panose="020E0502060401010101" pitchFamily="34" charset="-79"/>
              </a:rPr>
              <a:t>, </a:t>
            </a:r>
            <a:r>
              <a:rPr lang="he-IL" dirty="0" err="1" smtClean="0">
                <a:solidFill>
                  <a:schemeClr val="tx1"/>
                </a:solidFill>
                <a:latin typeface="David" panose="020E0502060401010101" pitchFamily="34" charset="-79"/>
                <a:cs typeface="David" panose="020E0502060401010101" pitchFamily="34" charset="-79"/>
              </a:rPr>
              <a:t>הלמ"ס</a:t>
            </a:r>
            <a:r>
              <a:rPr lang="he-IL" dirty="0" smtClean="0">
                <a:solidFill>
                  <a:schemeClr val="tx1"/>
                </a:solidFill>
                <a:latin typeface="David" panose="020E0502060401010101" pitchFamily="34" charset="-79"/>
                <a:cs typeface="David" panose="020E0502060401010101" pitchFamily="34" charset="-79"/>
              </a:rPr>
              <a:t> </a:t>
            </a:r>
            <a:r>
              <a:rPr lang="he-IL" dirty="0">
                <a:solidFill>
                  <a:schemeClr val="tx1"/>
                </a:solidFill>
                <a:latin typeface="David" panose="020E0502060401010101" pitchFamily="34" charset="-79"/>
                <a:cs typeface="David" panose="020E0502060401010101" pitchFamily="34" charset="-79"/>
              </a:rPr>
              <a:t>ועיבודי בנק ישראל</a:t>
            </a:r>
            <a:endParaRPr lang="en-US" dirty="0">
              <a:solidFill>
                <a:schemeClr val="tx1"/>
              </a:solidFill>
              <a:latin typeface="David" panose="020E0502060401010101" pitchFamily="34" charset="-79"/>
              <a:cs typeface="David" panose="020E0502060401010101" pitchFamily="34" charset="-79"/>
            </a:endParaRPr>
          </a:p>
        </p:txBody>
      </p:sp>
      <p:sp>
        <p:nvSpPr>
          <p:cNvPr id="6" name="מציין מיקום של מספר שקופית 1"/>
          <p:cNvSpPr txBox="1">
            <a:spLocks/>
          </p:cNvSpPr>
          <p:nvPr/>
        </p:nvSpPr>
        <p:spPr>
          <a:xfrm>
            <a:off x="11367911" y="6492868"/>
            <a:ext cx="742245"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B678C89-231D-4659-9827-F1BD2ACBD65B}" type="slidenum">
              <a:rPr lang="he-IL" smtClean="0"/>
              <a:pPr/>
              <a:t>13</a:t>
            </a:fld>
            <a:endParaRPr lang="he-IL"/>
          </a:p>
        </p:txBody>
      </p:sp>
      <p:graphicFrame>
        <p:nvGraphicFramePr>
          <p:cNvPr id="9" name="תרשים 8"/>
          <p:cNvGraphicFramePr>
            <a:graphicFrameLocks/>
          </p:cNvGraphicFramePr>
          <p:nvPr>
            <p:extLst>
              <p:ext uri="{D42A27DB-BD31-4B8C-83A1-F6EECF244321}">
                <p14:modId xmlns:p14="http://schemas.microsoft.com/office/powerpoint/2010/main" val="2684763559"/>
              </p:ext>
            </p:extLst>
          </p:nvPr>
        </p:nvGraphicFramePr>
        <p:xfrm>
          <a:off x="5715827" y="1390073"/>
          <a:ext cx="6023206" cy="5467927"/>
        </p:xfrm>
        <a:graphic>
          <a:graphicData uri="http://schemas.openxmlformats.org/drawingml/2006/chart">
            <c:chart xmlns:c="http://schemas.openxmlformats.org/drawingml/2006/chart" xmlns:r="http://schemas.openxmlformats.org/officeDocument/2006/relationships" r:id="rId5"/>
          </a:graphicData>
        </a:graphic>
      </p:graphicFrame>
      <p:sp>
        <p:nvSpPr>
          <p:cNvPr id="10" name="מציין מיקום של כותרת תחתונה 3"/>
          <p:cNvSpPr txBox="1">
            <a:spLocks/>
          </p:cNvSpPr>
          <p:nvPr/>
        </p:nvSpPr>
        <p:spPr>
          <a:xfrm>
            <a:off x="6338885" y="1024948"/>
            <a:ext cx="5190836"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tx1"/>
                </a:solidFill>
                <a:latin typeface="David" panose="020E0502060401010101" pitchFamily="34" charset="-79"/>
                <a:cs typeface="David" panose="020E0502060401010101" pitchFamily="34" charset="-79"/>
              </a:rPr>
              <a:t>Parity Index</a:t>
            </a:r>
            <a:r>
              <a:rPr lang="he-IL" dirty="0" smtClean="0">
                <a:solidFill>
                  <a:schemeClr val="tx1"/>
                </a:solidFill>
                <a:latin typeface="David" panose="020E0502060401010101" pitchFamily="34" charset="-79"/>
                <a:cs typeface="David" panose="020E0502060401010101" pitchFamily="34" charset="-79"/>
              </a:rPr>
              <a:t>: היחס בין מספר התלמידים עם ציון "עובר" ב-</a:t>
            </a:r>
            <a:r>
              <a:rPr lang="en-US" dirty="0" smtClean="0">
                <a:solidFill>
                  <a:schemeClr val="tx1"/>
                </a:solidFill>
                <a:latin typeface="David" panose="020E0502060401010101" pitchFamily="34" charset="-79"/>
                <a:cs typeface="David" panose="020E0502060401010101" pitchFamily="34" charset="-79"/>
              </a:rPr>
              <a:t>PISA</a:t>
            </a:r>
            <a:r>
              <a:rPr lang="he-IL" dirty="0" smtClean="0">
                <a:solidFill>
                  <a:schemeClr val="tx1"/>
                </a:solidFill>
                <a:latin typeface="David" panose="020E0502060401010101" pitchFamily="34" charset="-79"/>
                <a:cs typeface="David" panose="020E0502060401010101" pitchFamily="34" charset="-79"/>
              </a:rPr>
              <a:t> הבאים מרקע חברתי-כלכלי חלש, לבין המספר מרקע חזק</a:t>
            </a:r>
            <a:endParaRPr lang="en-US" dirty="0">
              <a:solidFill>
                <a:schemeClr val="tx1"/>
              </a:solidFill>
              <a:latin typeface="David" panose="020E0502060401010101" pitchFamily="34" charset="-79"/>
              <a:cs typeface="David" panose="020E0502060401010101" pitchFamily="34" charset="-79"/>
            </a:endParaRPr>
          </a:p>
        </p:txBody>
      </p:sp>
      <p:graphicFrame>
        <p:nvGraphicFramePr>
          <p:cNvPr id="12" name="תרשים 11"/>
          <p:cNvGraphicFramePr/>
          <p:nvPr>
            <p:extLst>
              <p:ext uri="{D42A27DB-BD31-4B8C-83A1-F6EECF244321}">
                <p14:modId xmlns:p14="http://schemas.microsoft.com/office/powerpoint/2010/main" val="2094088626"/>
              </p:ext>
            </p:extLst>
          </p:nvPr>
        </p:nvGraphicFramePr>
        <p:xfrm>
          <a:off x="510925" y="3280278"/>
          <a:ext cx="4974378" cy="3079240"/>
        </p:xfrm>
        <a:graphic>
          <a:graphicData uri="http://schemas.openxmlformats.org/drawingml/2006/chart">
            <c:chart xmlns:c="http://schemas.openxmlformats.org/drawingml/2006/chart" xmlns:r="http://schemas.openxmlformats.org/officeDocument/2006/relationships" r:id="rId6"/>
          </a:graphicData>
        </a:graphic>
      </p:graphicFrame>
      <p:sp>
        <p:nvSpPr>
          <p:cNvPr id="14" name="מלבן 13"/>
          <p:cNvSpPr/>
          <p:nvPr/>
        </p:nvSpPr>
        <p:spPr>
          <a:xfrm>
            <a:off x="1373380" y="2633947"/>
            <a:ext cx="3249468" cy="646331"/>
          </a:xfrm>
          <a:prstGeom prst="rect">
            <a:avLst/>
          </a:prstGeom>
        </p:spPr>
        <p:txBody>
          <a:bodyPr wrap="square">
            <a:spAutoFit/>
          </a:bodyPr>
          <a:lstStyle/>
          <a:p>
            <a:pPr algn="ctr"/>
            <a:r>
              <a:rPr lang="he-IL" b="1" dirty="0">
                <a:latin typeface="David" panose="020E0502060401010101" pitchFamily="34" charset="-79"/>
                <a:cs typeface="David" panose="020E0502060401010101" pitchFamily="34" charset="-79"/>
              </a:rPr>
              <a:t>ציוני פסיכומטרי של מורים </a:t>
            </a:r>
            <a:r>
              <a:rPr lang="he-IL" b="1" dirty="0" smtClean="0">
                <a:latin typeface="David" panose="020E0502060401010101" pitchFamily="34" charset="-79"/>
                <a:cs typeface="David" panose="020E0502060401010101" pitchFamily="34" charset="-79"/>
              </a:rPr>
              <a:t>חדשים לפי </a:t>
            </a:r>
            <a:r>
              <a:rPr lang="he-IL" b="1" dirty="0">
                <a:latin typeface="David" panose="020E0502060401010101" pitchFamily="34" charset="-79"/>
                <a:cs typeface="David" panose="020E0502060401010101" pitchFamily="34" charset="-79"/>
              </a:rPr>
              <a:t>אשכול </a:t>
            </a:r>
            <a:r>
              <a:rPr lang="he-IL" b="1" dirty="0" err="1" smtClean="0">
                <a:latin typeface="David" panose="020E0502060401010101" pitchFamily="34" charset="-79"/>
                <a:cs typeface="David" panose="020E0502060401010101" pitchFamily="34" charset="-79"/>
              </a:rPr>
              <a:t>חברתי־כלכלי</a:t>
            </a:r>
            <a:r>
              <a:rPr lang="he-IL" b="1" dirty="0" smtClean="0">
                <a:latin typeface="David" panose="020E0502060401010101" pitchFamily="34" charset="-79"/>
                <a:cs typeface="David" panose="020E0502060401010101" pitchFamily="34" charset="-79"/>
              </a:rPr>
              <a:t> (2017)</a:t>
            </a:r>
            <a:endParaRPr lang="he-IL" b="1" dirty="0">
              <a:latin typeface="David" panose="020E0502060401010101" pitchFamily="34" charset="-79"/>
              <a:cs typeface="David" panose="020E0502060401010101" pitchFamily="34" charset="-79"/>
            </a:endParaRPr>
          </a:p>
        </p:txBody>
      </p:sp>
      <p:sp>
        <p:nvSpPr>
          <p:cNvPr id="2" name="מלבן 1"/>
          <p:cNvSpPr/>
          <p:nvPr/>
        </p:nvSpPr>
        <p:spPr>
          <a:xfrm>
            <a:off x="221673" y="2633947"/>
            <a:ext cx="5263630" cy="370032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208418" y="1184237"/>
            <a:ext cx="1579391" cy="1391838"/>
          </a:xfrm>
          <a:prstGeom prst="rect">
            <a:avLst/>
          </a:prstGeom>
        </p:spPr>
      </p:pic>
      <p:sp>
        <p:nvSpPr>
          <p:cNvPr id="11"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13</a:t>
            </a:fld>
            <a:endParaRPr lang="en-US" dirty="0"/>
          </a:p>
        </p:txBody>
      </p:sp>
    </p:spTree>
    <p:extLst>
      <p:ext uri="{BB962C8B-B14F-4D97-AF65-F5344CB8AC3E}">
        <p14:creationId xmlns:p14="http://schemas.microsoft.com/office/powerpoint/2010/main" val="33820592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מציין מיקום של מספר שקופית 2"/>
          <p:cNvSpPr>
            <a:spLocks noGrp="1"/>
          </p:cNvSpPr>
          <p:nvPr>
            <p:ph type="sldNum" sz="quarter" idx="12"/>
          </p:nvPr>
        </p:nvSpPr>
        <p:spPr>
          <a:xfrm>
            <a:off x="1651000" y="431802"/>
            <a:ext cx="8890000" cy="6192973"/>
          </a:xfrm>
        </p:spPr>
        <p:txBody>
          <a:bodyPr/>
          <a:lstStyle/>
          <a:p>
            <a:pPr algn="ctr" rtl="0"/>
            <a:fld id="{8B678C89-231D-4659-9827-F1BD2ACBD65B}" type="slidenum">
              <a:rPr lang="he-IL">
                <a:solidFill>
                  <a:prstClr val="white"/>
                </a:solidFill>
              </a:rPr>
              <a:pPr algn="ctr" rtl="0"/>
              <a:t>14</a:t>
            </a:fld>
            <a:endParaRPr lang="he-IL" dirty="0">
              <a:solidFill>
                <a:prstClr val="white"/>
              </a:solidFill>
            </a:endParaRPr>
          </a:p>
        </p:txBody>
      </p:sp>
      <p:sp>
        <p:nvSpPr>
          <p:cNvPr id="7" name="כותרת 1"/>
          <p:cNvSpPr txBox="1">
            <a:spLocks/>
          </p:cNvSpPr>
          <p:nvPr/>
        </p:nvSpPr>
        <p:spPr>
          <a:xfrm>
            <a:off x="3360700" y="314117"/>
            <a:ext cx="7787207" cy="994617"/>
          </a:xfrm>
          <a:prstGeom prst="rect">
            <a:avLst/>
          </a:prstGeom>
        </p:spPr>
        <p:txBody>
          <a:bodyPr vert="horz" lIns="91440" tIns="45720" rIns="91440" bIns="45720" rtlCol="1" anchor="t" anchorCtr="0">
            <a:normAutofit/>
          </a:bodyPr>
          <a:lstStyle>
            <a:lvl1pPr>
              <a:lnSpc>
                <a:spcPct val="80000"/>
              </a:lnSpc>
              <a:spcBef>
                <a:spcPct val="0"/>
              </a:spcBef>
              <a:buNone/>
              <a:defRPr sz="2800" b="1">
                <a:solidFill>
                  <a:schemeClr val="accent1"/>
                </a:solidFill>
                <a:latin typeface="+mj-lt"/>
                <a:ea typeface="+mj-ea"/>
                <a:cs typeface="+mj-cs"/>
              </a:defRPr>
            </a:lvl1pPr>
          </a:lstStyle>
          <a:p>
            <a:r>
              <a:rPr lang="he-IL" dirty="0"/>
              <a:t>לאחר שיפור זמני באיכות המורים חלה תפנית שלילית</a:t>
            </a:r>
          </a:p>
        </p:txBody>
      </p:sp>
      <p:sp>
        <p:nvSpPr>
          <p:cNvPr id="8" name="מציין מיקום של כותרת תחתונה 3"/>
          <p:cNvSpPr txBox="1">
            <a:spLocks/>
          </p:cNvSpPr>
          <p:nvPr/>
        </p:nvSpPr>
        <p:spPr>
          <a:xfrm>
            <a:off x="3564950" y="6483560"/>
            <a:ext cx="7582957"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e-IL" dirty="0">
                <a:solidFill>
                  <a:schemeClr val="tx1"/>
                </a:solidFill>
                <a:latin typeface="David" panose="020E0502060401010101" pitchFamily="34" charset="-79"/>
                <a:cs typeface="David" panose="020E0502060401010101" pitchFamily="34" charset="-79"/>
              </a:rPr>
              <a:t>מקור: </a:t>
            </a:r>
            <a:r>
              <a:rPr lang="he-IL" dirty="0" err="1">
                <a:solidFill>
                  <a:schemeClr val="tx1"/>
                </a:solidFill>
                <a:latin typeface="David" panose="020E0502060401010101" pitchFamily="34" charset="-79"/>
                <a:cs typeface="David" panose="020E0502060401010101" pitchFamily="34" charset="-79"/>
              </a:rPr>
              <a:t>הלמ"ס</a:t>
            </a:r>
            <a:r>
              <a:rPr lang="he-IL" dirty="0">
                <a:solidFill>
                  <a:schemeClr val="tx1"/>
                </a:solidFill>
                <a:latin typeface="David" panose="020E0502060401010101" pitchFamily="34" charset="-79"/>
                <a:cs typeface="David" panose="020E0502060401010101" pitchFamily="34" charset="-79"/>
              </a:rPr>
              <a:t> ועיבודי בנק ישראל</a:t>
            </a:r>
            <a:endParaRPr lang="en-US" dirty="0">
              <a:solidFill>
                <a:schemeClr val="tx1"/>
              </a:solidFill>
              <a:latin typeface="David" panose="020E0502060401010101" pitchFamily="34" charset="-79"/>
              <a:cs typeface="David" panose="020E0502060401010101" pitchFamily="34" charset="-79"/>
            </a:endParaRPr>
          </a:p>
        </p:txBody>
      </p:sp>
      <p:sp>
        <p:nvSpPr>
          <p:cNvPr id="6" name="מציין מיקום של מספר שקופית 1"/>
          <p:cNvSpPr txBox="1">
            <a:spLocks/>
          </p:cNvSpPr>
          <p:nvPr/>
        </p:nvSpPr>
        <p:spPr>
          <a:xfrm>
            <a:off x="11367911" y="6492868"/>
            <a:ext cx="742245"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B678C89-231D-4659-9827-F1BD2ACBD65B}" type="slidenum">
              <a:rPr lang="he-IL" smtClean="0"/>
              <a:pPr/>
              <a:t>14</a:t>
            </a:fld>
            <a:endParaRPr lang="he-IL"/>
          </a:p>
        </p:txBody>
      </p:sp>
      <p:sp>
        <p:nvSpPr>
          <p:cNvPr id="9" name="מציין מיקום של מספר שקופית 3"/>
          <p:cNvSpPr txBox="1">
            <a:spLocks/>
          </p:cNvSpPr>
          <p:nvPr/>
        </p:nvSpPr>
        <p:spPr>
          <a:xfrm>
            <a:off x="271041" y="6407152"/>
            <a:ext cx="845916"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4F5154F6-7B8D-4F73-B44A-B3BE3B609D1E}" type="slidenum">
              <a:rPr lang="en-US" smtClean="0"/>
              <a:pPr/>
              <a:t>14</a:t>
            </a:fld>
            <a:endParaRPr lang="en-US" dirty="0"/>
          </a:p>
        </p:txBody>
      </p:sp>
      <p:sp>
        <p:nvSpPr>
          <p:cNvPr id="11" name="TextBox 5">
            <a:extLst>
              <a:ext uri="{FF2B5EF4-FFF2-40B4-BE49-F238E27FC236}">
                <a16:creationId xmlns:a16="http://schemas.microsoft.com/office/drawing/2014/main" id="{00000000-0008-0000-0400-000006000000}"/>
              </a:ext>
            </a:extLst>
          </p:cNvPr>
          <p:cNvSpPr txBox="1"/>
          <p:nvPr/>
        </p:nvSpPr>
        <p:spPr>
          <a:xfrm>
            <a:off x="3121554" y="780006"/>
            <a:ext cx="6375224" cy="5269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300" b="1" dirty="0">
                <a:latin typeface="Times New Roman" panose="02020603050405020304" pitchFamily="18" charset="0"/>
                <a:cs typeface="Times New Roman" panose="02020603050405020304" pitchFamily="18" charset="0"/>
              </a:rPr>
              <a:t>Figure 2.5</a:t>
            </a:r>
          </a:p>
          <a:p>
            <a:pPr algn="l" rtl="0"/>
            <a:r>
              <a:rPr lang="en-US" sz="1300" b="1" baseline="0" dirty="0">
                <a:latin typeface="Times New Roman" panose="02020603050405020304" pitchFamily="18" charset="0"/>
                <a:cs typeface="Times New Roman" panose="02020603050405020304" pitchFamily="18" charset="0"/>
              </a:rPr>
              <a:t>Normalized Scores of Young New Teachers in Language and Mathematics, 2007</a:t>
            </a:r>
            <a:r>
              <a:rPr lang="en-US" sz="1100" b="1" dirty="0">
                <a:solidFill>
                  <a:schemeClr val="dk1"/>
                </a:solidFill>
                <a:effectLst/>
                <a:latin typeface="+mn-lt"/>
                <a:ea typeface="+mn-ea"/>
                <a:cs typeface="+mn-cs"/>
              </a:rPr>
              <a:t>–</a:t>
            </a:r>
            <a:r>
              <a:rPr lang="en-US" sz="1300" b="1" baseline="0" dirty="0">
                <a:latin typeface="Times New Roman" panose="02020603050405020304" pitchFamily="18" charset="0"/>
                <a:cs typeface="Times New Roman" panose="02020603050405020304" pitchFamily="18" charset="0"/>
              </a:rPr>
              <a:t>2017</a:t>
            </a:r>
            <a:endParaRPr lang="he-IL" sz="1100" b="0" dirty="0">
              <a:latin typeface="Times New Roman" panose="02020603050405020304" pitchFamily="18" charset="0"/>
              <a:cs typeface="Times New Roman" panose="02020603050405020304" pitchFamily="18" charset="0"/>
            </a:endParaRPr>
          </a:p>
        </p:txBody>
      </p:sp>
      <p:pic>
        <p:nvPicPr>
          <p:cNvPr id="5" name="תמונה 4"/>
          <p:cNvPicPr>
            <a:picLocks noChangeAspect="1"/>
          </p:cNvPicPr>
          <p:nvPr/>
        </p:nvPicPr>
        <p:blipFill>
          <a:blip r:embed="rId5"/>
          <a:stretch>
            <a:fillRect/>
          </a:stretch>
        </p:blipFill>
        <p:spPr>
          <a:xfrm>
            <a:off x="1826707" y="1286055"/>
            <a:ext cx="8964918" cy="2542462"/>
          </a:xfrm>
          <a:prstGeom prst="rect">
            <a:avLst/>
          </a:prstGeom>
        </p:spPr>
      </p:pic>
      <p:sp>
        <p:nvSpPr>
          <p:cNvPr id="14" name="TextBox 5">
            <a:extLst>
              <a:ext uri="{FF2B5EF4-FFF2-40B4-BE49-F238E27FC236}">
                <a16:creationId xmlns:a16="http://schemas.microsoft.com/office/drawing/2014/main" id="{00000000-0008-0000-0400-000006000000}"/>
              </a:ext>
            </a:extLst>
          </p:cNvPr>
          <p:cNvSpPr txBox="1"/>
          <p:nvPr/>
        </p:nvSpPr>
        <p:spPr>
          <a:xfrm>
            <a:off x="1718734" y="3606802"/>
            <a:ext cx="9567333" cy="5173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300" b="1" dirty="0">
                <a:latin typeface="Times New Roman" panose="02020603050405020304" pitchFamily="18" charset="0"/>
                <a:cs typeface="Times New Roman" panose="02020603050405020304" pitchFamily="18" charset="0"/>
              </a:rPr>
              <a:t>Figure 2.6</a:t>
            </a:r>
          </a:p>
          <a:p>
            <a:pPr algn="l" rtl="0"/>
            <a:r>
              <a:rPr lang="en-US" sz="1300" b="1" baseline="0" dirty="0">
                <a:latin typeface="Times New Roman" panose="02020603050405020304" pitchFamily="18" charset="0"/>
                <a:cs typeface="Times New Roman" panose="02020603050405020304" pitchFamily="18" charset="0"/>
              </a:rPr>
              <a:t>The Ratio between the Salaries of Teachers at the Top of the Wage Scale and Those Starting Out in Primary Education, 2017 </a:t>
            </a:r>
            <a:r>
              <a:rPr lang="en-US" sz="1100" b="0" baseline="0" dirty="0">
                <a:latin typeface="Times New Roman" panose="02020603050405020304" pitchFamily="18" charset="0"/>
                <a:cs typeface="Times New Roman" panose="02020603050405020304" pitchFamily="18" charset="0"/>
              </a:rPr>
              <a:t>(percent)</a:t>
            </a:r>
            <a:endParaRPr lang="he-IL" sz="1100" b="0" dirty="0">
              <a:latin typeface="Times New Roman" panose="02020603050405020304" pitchFamily="18" charset="0"/>
              <a:cs typeface="Times New Roman" panose="02020603050405020304" pitchFamily="18" charset="0"/>
            </a:endParaRPr>
          </a:p>
        </p:txBody>
      </p:sp>
      <p:pic>
        <p:nvPicPr>
          <p:cNvPr id="17" name="תמונה 16"/>
          <p:cNvPicPr>
            <a:picLocks noChangeAspect="1"/>
          </p:cNvPicPr>
          <p:nvPr/>
        </p:nvPicPr>
        <p:blipFill>
          <a:blip r:embed="rId6"/>
          <a:stretch>
            <a:fillRect/>
          </a:stretch>
        </p:blipFill>
        <p:spPr>
          <a:xfrm>
            <a:off x="1991331" y="4033750"/>
            <a:ext cx="8480271" cy="2591025"/>
          </a:xfrm>
          <a:prstGeom prst="rect">
            <a:avLst/>
          </a:prstGeom>
        </p:spPr>
      </p:pic>
    </p:spTree>
    <p:extLst>
      <p:ext uri="{BB962C8B-B14F-4D97-AF65-F5344CB8AC3E}">
        <p14:creationId xmlns:p14="http://schemas.microsoft.com/office/powerpoint/2010/main" val="37669032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כותרת 3"/>
          <p:cNvSpPr>
            <a:spLocks noGrp="1"/>
          </p:cNvSpPr>
          <p:nvPr>
            <p:ph type="title"/>
          </p:nvPr>
        </p:nvSpPr>
        <p:spPr>
          <a:xfrm>
            <a:off x="3095625" y="179694"/>
            <a:ext cx="7712364" cy="1325563"/>
          </a:xfrm>
        </p:spPr>
        <p:txBody>
          <a:bodyPr vert="horz" lIns="91440" tIns="45720" rIns="91440" bIns="45720" rtlCol="1" anchor="t" anchorCtr="0">
            <a:normAutofit/>
          </a:bodyPr>
          <a:lstStyle/>
          <a:p>
            <a:r>
              <a:rPr lang="he-IL" sz="2800" dirty="0"/>
              <a:t>אז מה כיווני המדיניות המומלצים בתחום ההון האנושי?</a:t>
            </a:r>
          </a:p>
        </p:txBody>
      </p:sp>
      <p:sp>
        <p:nvSpPr>
          <p:cNvPr id="2" name="מציין מיקום תוכן 1"/>
          <p:cNvSpPr>
            <a:spLocks noGrp="1"/>
          </p:cNvSpPr>
          <p:nvPr>
            <p:ph idx="1"/>
          </p:nvPr>
        </p:nvSpPr>
        <p:spPr>
          <a:xfrm>
            <a:off x="369547" y="1281333"/>
            <a:ext cx="10544536" cy="4828954"/>
          </a:xfrm>
        </p:spPr>
        <p:txBody>
          <a:bodyPr vert="horz" lIns="91440" tIns="45720" rIns="91440" bIns="45720" rtlCol="0">
            <a:noAutofit/>
          </a:bodyPr>
          <a:lstStyle/>
          <a:p>
            <a:pPr>
              <a:buSzPct val="120000"/>
              <a:buFontTx/>
              <a:buBlip>
                <a:blip r:embed="rId5"/>
              </a:buBlip>
            </a:pPr>
            <a:r>
              <a:rPr lang="he-IL" sz="2800" dirty="0">
                <a:solidFill>
                  <a:schemeClr val="tx1"/>
                </a:solidFill>
                <a:latin typeface="David" panose="020E0502060401010101" pitchFamily="34" charset="-79"/>
                <a:cs typeface="David" panose="020E0502060401010101" pitchFamily="34" charset="-79"/>
              </a:rPr>
              <a:t>יצירת תמריץ להסטת מורים איכותיים לבתי-ספר מרקע חלש, העלאת שכרם של מורים בתחילת דרכם גם בהסכמי שכר עתידיים על חשבון צמצום התגמול לפי ותק שאינו מבוסס ביצועים.</a:t>
            </a:r>
            <a:endParaRPr lang="en-US" sz="2800" dirty="0">
              <a:solidFill>
                <a:schemeClr val="tx1"/>
              </a:solidFill>
              <a:latin typeface="David" panose="020E0502060401010101" pitchFamily="34" charset="-79"/>
              <a:cs typeface="David" panose="020E0502060401010101" pitchFamily="34" charset="-79"/>
            </a:endParaRPr>
          </a:p>
          <a:p>
            <a:pPr>
              <a:buSzPct val="120000"/>
              <a:buFontTx/>
              <a:buBlip>
                <a:blip r:embed="rId5"/>
              </a:buBlip>
            </a:pPr>
            <a:r>
              <a:rPr lang="he-IL" sz="2800" dirty="0">
                <a:solidFill>
                  <a:schemeClr val="tx1"/>
                </a:solidFill>
                <a:latin typeface="David" panose="020E0502060401010101" pitchFamily="34" charset="-79"/>
                <a:cs typeface="David" panose="020E0502060401010101" pitchFamily="34" charset="-79"/>
              </a:rPr>
              <a:t>שיפור התגמול של מורים בעלי הכשרה מתאימה בהוראת מתמטיקה, אנגלית ומדעים.</a:t>
            </a:r>
          </a:p>
          <a:p>
            <a:pPr>
              <a:buSzPct val="120000"/>
              <a:buFontTx/>
              <a:buBlip>
                <a:blip r:embed="rId5"/>
              </a:buBlip>
            </a:pPr>
            <a:r>
              <a:rPr lang="he-IL" sz="2800" dirty="0">
                <a:solidFill>
                  <a:schemeClr val="tx1"/>
                </a:solidFill>
                <a:latin typeface="David" panose="020E0502060401010101" pitchFamily="34" charset="-79"/>
                <a:cs typeface="David" panose="020E0502060401010101" pitchFamily="34" charset="-79"/>
              </a:rPr>
              <a:t>בניית תשתית להערכת מורים אפקטיבית המבוססת על מדדי איכות אמינים, למשל הצלחתם לשפר את ציוני התלמידים או קידום יעדים חינוכיים אחרים.</a:t>
            </a:r>
          </a:p>
          <a:p>
            <a:pPr>
              <a:buSzPct val="120000"/>
              <a:buFontTx/>
              <a:buBlip>
                <a:blip r:embed="rId5"/>
              </a:buBlip>
            </a:pPr>
            <a:r>
              <a:rPr lang="he-IL" sz="2800" dirty="0">
                <a:solidFill>
                  <a:schemeClr val="tx1"/>
                </a:solidFill>
                <a:latin typeface="David" panose="020E0502060401010101" pitchFamily="34" charset="-79"/>
                <a:cs typeface="David" panose="020E0502060401010101" pitchFamily="34" charset="-79"/>
              </a:rPr>
              <a:t>שיפור בסביבת ההוראה של מורים ותלמידים בבית הספר.</a:t>
            </a:r>
          </a:p>
          <a:p>
            <a:pPr>
              <a:buSzPct val="120000"/>
              <a:buFontTx/>
              <a:buBlip>
                <a:blip r:embed="rId5"/>
              </a:buBlip>
            </a:pPr>
            <a:r>
              <a:rPr lang="he-IL" sz="2800" dirty="0">
                <a:solidFill>
                  <a:schemeClr val="bg1">
                    <a:lumMod val="85000"/>
                  </a:schemeClr>
                </a:solidFill>
                <a:latin typeface="David" panose="020E0502060401010101" pitchFamily="34" charset="-79"/>
                <a:cs typeface="David" panose="020E0502060401010101" pitchFamily="34" charset="-79"/>
              </a:rPr>
              <a:t>שיפור איכות מעונות היום לגילי 0-3 תוך הגברת הרכיב הפדגוגי והגברת הנגישות לילדים מרקע כלכלי - חברתי חלש</a:t>
            </a:r>
            <a:r>
              <a:rPr lang="he-IL" sz="2800" dirty="0" smtClean="0">
                <a:solidFill>
                  <a:schemeClr val="bg1">
                    <a:lumMod val="85000"/>
                  </a:schemeClr>
                </a:solidFill>
                <a:latin typeface="David" panose="020E0502060401010101" pitchFamily="34" charset="-79"/>
                <a:cs typeface="David" panose="020E0502060401010101" pitchFamily="34" charset="-79"/>
              </a:rPr>
              <a:t>.</a:t>
            </a:r>
          </a:p>
          <a:p>
            <a:pPr>
              <a:buSzPct val="120000"/>
              <a:buFontTx/>
              <a:buBlip>
                <a:blip r:embed="rId5"/>
              </a:buBlip>
            </a:pPr>
            <a:r>
              <a:rPr lang="he-IL" sz="2800" dirty="0" smtClean="0">
                <a:solidFill>
                  <a:schemeClr val="bg1">
                    <a:lumMod val="85000"/>
                  </a:schemeClr>
                </a:solidFill>
                <a:latin typeface="David" panose="020E0502060401010101" pitchFamily="34" charset="-79"/>
                <a:cs typeface="David" panose="020E0502060401010101" pitchFamily="34" charset="-79"/>
              </a:rPr>
              <a:t>עידוד חרדים ללימוד מקצועות רלוונטיים לשוק העבודה, במיוחד: הבנת הנקרא, מתמטיקה, מחשבים ואנגלית.</a:t>
            </a:r>
            <a:endParaRPr lang="he-IL" sz="2800" dirty="0">
              <a:solidFill>
                <a:schemeClr val="bg1">
                  <a:lumMod val="85000"/>
                </a:schemeClr>
              </a:solidFill>
              <a:latin typeface="David" panose="020E0502060401010101" pitchFamily="34" charset="-79"/>
              <a:cs typeface="David" panose="020E0502060401010101" pitchFamily="34" charset="-79"/>
            </a:endParaRPr>
          </a:p>
        </p:txBody>
      </p:sp>
      <p:sp>
        <p:nvSpPr>
          <p:cNvPr id="3" name="מציין מיקום של מספר שקופית 2">
            <a:extLst>
              <a:ext uri="{FF2B5EF4-FFF2-40B4-BE49-F238E27FC236}">
                <a16:creationId xmlns:a16="http://schemas.microsoft.com/office/drawing/2014/main" id="{A2AA7E31-3849-4222-98C3-3124BB4340DB}"/>
              </a:ext>
            </a:extLst>
          </p:cNvPr>
          <p:cNvSpPr>
            <a:spLocks noGrp="1"/>
          </p:cNvSpPr>
          <p:nvPr>
            <p:ph type="sldNum" sz="quarter" idx="12"/>
          </p:nvPr>
        </p:nvSpPr>
        <p:spPr/>
        <p:txBody>
          <a:bodyPr/>
          <a:lstStyle/>
          <a:p>
            <a:fld id="{09EDED6A-05C0-4C6E-99A6-9B384A60FEB6}" type="slidenum">
              <a:rPr lang="en-US" smtClean="0"/>
              <a:t>15</a:t>
            </a:fld>
            <a:endParaRPr lang="en-US"/>
          </a:p>
        </p:txBody>
      </p:sp>
      <p:cxnSp>
        <p:nvCxnSpPr>
          <p:cNvPr id="10" name="מחבר ישר 9">
            <a:extLst>
              <a:ext uri="{FF2B5EF4-FFF2-40B4-BE49-F238E27FC236}">
                <a16:creationId xmlns:a16="http://schemas.microsoft.com/office/drawing/2014/main" id="{C5FA86D1-0950-4D17-8810-F71FDBD02432}"/>
              </a:ext>
            </a:extLst>
          </p:cNvPr>
          <p:cNvCxnSpPr>
            <a:cxnSpLocks/>
          </p:cNvCxnSpPr>
          <p:nvPr/>
        </p:nvCxnSpPr>
        <p:spPr>
          <a:xfrm flipH="1">
            <a:off x="9231485" y="1687820"/>
            <a:ext cx="2586268"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מחבר ישר 10">
            <a:extLst>
              <a:ext uri="{FF2B5EF4-FFF2-40B4-BE49-F238E27FC236}">
                <a16:creationId xmlns:a16="http://schemas.microsoft.com/office/drawing/2014/main" id="{FC69CC5E-D8E2-4E02-BC40-19504FECFF96}"/>
              </a:ext>
            </a:extLst>
          </p:cNvPr>
          <p:cNvCxnSpPr>
            <a:cxnSpLocks/>
          </p:cNvCxnSpPr>
          <p:nvPr/>
        </p:nvCxnSpPr>
        <p:spPr>
          <a:xfrm flipH="1">
            <a:off x="9287627" y="4609657"/>
            <a:ext cx="2586268" cy="0"/>
          </a:xfrm>
          <a:prstGeom prst="line">
            <a:avLst/>
          </a:prstGeom>
        </p:spPr>
      </p:cxnSp>
      <p:sp>
        <p:nvSpPr>
          <p:cNvPr id="5" name="סוגר מסולסל ימני 4"/>
          <p:cNvSpPr/>
          <p:nvPr/>
        </p:nvSpPr>
        <p:spPr>
          <a:xfrm>
            <a:off x="10923608" y="2632886"/>
            <a:ext cx="149762" cy="1307304"/>
          </a:xfrm>
          <a:prstGeom prst="rightBrace">
            <a:avLst>
              <a:gd name="adj1" fmla="val 8333"/>
              <a:gd name="adj2" fmla="val 48265"/>
            </a:avLst>
          </a:prstGeom>
          <a:ln w="57150"/>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6" name="TextBox 5"/>
          <p:cNvSpPr txBox="1"/>
          <p:nvPr/>
        </p:nvSpPr>
        <p:spPr>
          <a:xfrm>
            <a:off x="11255571" y="2701763"/>
            <a:ext cx="945954" cy="1169551"/>
          </a:xfrm>
          <a:prstGeom prst="rect">
            <a:avLst/>
          </a:prstGeom>
          <a:noFill/>
        </p:spPr>
        <p:txBody>
          <a:bodyPr wrap="square" rtlCol="1">
            <a:spAutoFit/>
          </a:bodyPr>
          <a:lstStyle/>
          <a:p>
            <a:pPr algn="ctr"/>
            <a:r>
              <a:rPr lang="he-IL" sz="1400" dirty="0" smtClean="0">
                <a:solidFill>
                  <a:schemeClr val="accent1"/>
                </a:solidFill>
              </a:rPr>
              <a:t>במיוחד בבתי ספר המאכלסים תלמידים מרקע חלש</a:t>
            </a:r>
            <a:endParaRPr lang="he-IL" sz="1400" dirty="0">
              <a:solidFill>
                <a:schemeClr val="accent1"/>
              </a:solidFill>
            </a:endParaRPr>
          </a:p>
        </p:txBody>
      </p:sp>
    </p:spTree>
    <p:extLst>
      <p:ext uri="{BB962C8B-B14F-4D97-AF65-F5344CB8AC3E}">
        <p14:creationId xmlns:p14="http://schemas.microsoft.com/office/powerpoint/2010/main" val="1555867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2886627" y="288619"/>
            <a:ext cx="8092375" cy="757853"/>
          </a:xfrm>
        </p:spPr>
        <p:txBody>
          <a:bodyPr vert="horz" lIns="91440" tIns="45720" rIns="91440" bIns="45720" rtlCol="1" anchor="t" anchorCtr="0">
            <a:normAutofit/>
          </a:bodyPr>
          <a:lstStyle/>
          <a:p>
            <a:r>
              <a:rPr lang="he-IL" sz="2800" dirty="0" smtClean="0">
                <a:solidFill>
                  <a:schemeClr val="accent1"/>
                </a:solidFill>
              </a:rPr>
              <a:t>חינוך לגיל הרך- ישראל ומדינות ה-</a:t>
            </a:r>
            <a:r>
              <a:rPr lang="en-US" sz="2800" dirty="0" smtClean="0">
                <a:solidFill>
                  <a:schemeClr val="accent1"/>
                </a:solidFill>
              </a:rPr>
              <a:t>OECD</a:t>
            </a:r>
            <a:endParaRPr lang="he-IL" sz="2800" dirty="0">
              <a:solidFill>
                <a:schemeClr val="accent1"/>
              </a:solidFill>
            </a:endParaRP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a:extLst>
              <a:ext uri="{28A0092B-C50C-407E-A947-70E740481C1C}">
                <a14:useLocalDpi xmlns:a14="http://schemas.microsoft.com/office/drawing/2010/main" val="0"/>
              </a:ext>
            </a:extLst>
          </a:blip>
          <a:srcRect r="32883"/>
          <a:stretch/>
        </p:blipFill>
        <p:spPr>
          <a:xfrm rot="16200000">
            <a:off x="9829644" y="4434997"/>
            <a:ext cx="1255537" cy="3225337"/>
          </a:xfrm>
          <a:prstGeom prst="rect">
            <a:avLst/>
          </a:prstGeom>
        </p:spPr>
      </p:pic>
      <p:sp>
        <p:nvSpPr>
          <p:cNvPr id="15" name="TextBox 14"/>
          <p:cNvSpPr txBox="1"/>
          <p:nvPr/>
        </p:nvSpPr>
        <p:spPr>
          <a:xfrm>
            <a:off x="8936178" y="1887034"/>
            <a:ext cx="3042458" cy="2893100"/>
          </a:xfrm>
          <a:prstGeom prst="rect">
            <a:avLst/>
          </a:prstGeom>
          <a:noFill/>
        </p:spPr>
        <p:txBody>
          <a:bodyPr wrap="square" rtlCol="1">
            <a:spAutoFit/>
          </a:bodyPr>
          <a:lstStyle/>
          <a:p>
            <a:r>
              <a:rPr lang="he-IL" sz="2600" b="1" dirty="0" smtClean="0">
                <a:solidFill>
                  <a:srgbClr val="27AAE2"/>
                </a:solidFill>
              </a:rPr>
              <a:t>ההשקעה בחינוך לגיל הרך בישראל נמוכה באופן משמעותי.</a:t>
            </a:r>
          </a:p>
          <a:p>
            <a:r>
              <a:rPr lang="he-IL" sz="2600" b="1" dirty="0" smtClean="0">
                <a:solidFill>
                  <a:srgbClr val="27AAE2"/>
                </a:solidFill>
              </a:rPr>
              <a:t>מסגרות הטיפול נועדו לאפשר להורים לעבוד ואינם ממוקדים בהתחלת רצף חינוכי</a:t>
            </a:r>
            <a:endParaRPr lang="he-IL" sz="2600" dirty="0">
              <a:solidFill>
                <a:srgbClr val="27AAE2"/>
              </a:solidFill>
            </a:endParaRPr>
          </a:p>
        </p:txBody>
      </p:sp>
      <p:grpSp>
        <p:nvGrpSpPr>
          <p:cNvPr id="10" name="קבוצה 9">
            <a:extLst>
              <a:ext uri="{FF2B5EF4-FFF2-40B4-BE49-F238E27FC236}">
                <a16:creationId xmlns:a16="http://schemas.microsoft.com/office/drawing/2014/main" id="{1286E0BB-CADC-4C25-BD53-EE222A84ADBD}"/>
              </a:ext>
            </a:extLst>
          </p:cNvPr>
          <p:cNvGrpSpPr/>
          <p:nvPr/>
        </p:nvGrpSpPr>
        <p:grpSpPr>
          <a:xfrm>
            <a:off x="9056713" y="1501065"/>
            <a:ext cx="2801389" cy="3773045"/>
            <a:chOff x="9056713" y="1501066"/>
            <a:chExt cx="2801389" cy="172780"/>
          </a:xfrm>
        </p:grpSpPr>
        <p:cxnSp>
          <p:nvCxnSpPr>
            <p:cNvPr id="12" name="מחבר ישר 11">
              <a:extLst>
                <a:ext uri="{FF2B5EF4-FFF2-40B4-BE49-F238E27FC236}">
                  <a16:creationId xmlns:a16="http://schemas.microsoft.com/office/drawing/2014/main" id="{634C2CDA-D2FD-4550-8CDA-C8D332F7D95E}"/>
                </a:ext>
              </a:extLst>
            </p:cNvPr>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0F1E2CF9-A4A2-4A0D-82AE-D9E6D0C6E94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7"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16</a:t>
            </a:fld>
            <a:endParaRPr lang="en-US" dirty="0"/>
          </a:p>
        </p:txBody>
      </p:sp>
      <p:sp>
        <p:nvSpPr>
          <p:cNvPr id="20" name="TextBox 5">
            <a:extLst>
              <a:ext uri="{FF2B5EF4-FFF2-40B4-BE49-F238E27FC236}">
                <a16:creationId xmlns:a16="http://schemas.microsoft.com/office/drawing/2014/main" id="{00000000-0008-0000-0400-000006000000}"/>
              </a:ext>
            </a:extLst>
          </p:cNvPr>
          <p:cNvSpPr txBox="1"/>
          <p:nvPr/>
        </p:nvSpPr>
        <p:spPr>
          <a:xfrm>
            <a:off x="2270125" y="1340171"/>
            <a:ext cx="5053542" cy="6858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300" b="1" dirty="0">
                <a:latin typeface="Times New Roman" panose="02020603050405020304" pitchFamily="18" charset="0"/>
                <a:cs typeface="Times New Roman" panose="02020603050405020304" pitchFamily="18" charset="0"/>
              </a:rPr>
              <a:t>Figure 2.4</a:t>
            </a:r>
          </a:p>
          <a:p>
            <a:pPr algn="l" rtl="0"/>
            <a:r>
              <a:rPr lang="en-US" sz="1300" b="1" baseline="0" dirty="0">
                <a:latin typeface="Times New Roman" panose="02020603050405020304" pitchFamily="18" charset="0"/>
                <a:cs typeface="Times New Roman" panose="02020603050405020304" pitchFamily="18" charset="0"/>
              </a:rPr>
              <a:t>Total Per-Child Expenditure on Early Childhood Daycare</a:t>
            </a:r>
          </a:p>
          <a:p>
            <a:pPr algn="l" rtl="0"/>
            <a:r>
              <a:rPr lang="en-US" sz="1300" b="1" baseline="0" dirty="0">
                <a:latin typeface="Times New Roman" panose="02020603050405020304" pitchFamily="18" charset="0"/>
                <a:cs typeface="Times New Roman" panose="02020603050405020304" pitchFamily="18" charset="0"/>
              </a:rPr>
              <a:t>(Age 0</a:t>
            </a:r>
            <a:r>
              <a:rPr lang="en-US" sz="1100" b="1" dirty="0">
                <a:solidFill>
                  <a:schemeClr val="dk1"/>
                </a:solidFill>
                <a:effectLst/>
                <a:latin typeface="+mn-lt"/>
                <a:ea typeface="+mn-ea"/>
                <a:cs typeface="+mn-cs"/>
              </a:rPr>
              <a:t>–</a:t>
            </a:r>
            <a:r>
              <a:rPr lang="en-US" sz="1300" b="1" baseline="0" dirty="0">
                <a:latin typeface="Times New Roman" panose="02020603050405020304" pitchFamily="18" charset="0"/>
                <a:cs typeface="Times New Roman" panose="02020603050405020304" pitchFamily="18" charset="0"/>
              </a:rPr>
              <a:t>2), 2015 </a:t>
            </a:r>
            <a:r>
              <a:rPr lang="en-US" sz="1100" b="0" baseline="0" dirty="0">
                <a:latin typeface="Times New Roman" panose="02020603050405020304" pitchFamily="18" charset="0"/>
                <a:cs typeface="Times New Roman" panose="02020603050405020304" pitchFamily="18" charset="0"/>
              </a:rPr>
              <a:t>(2015 PPP dollars)</a:t>
            </a:r>
            <a:endParaRPr lang="he-IL" sz="1100" b="0" dirty="0">
              <a:latin typeface="Times New Roman" panose="02020603050405020304" pitchFamily="18" charset="0"/>
              <a:cs typeface="Times New Roman" panose="02020603050405020304" pitchFamily="18" charset="0"/>
            </a:endParaRPr>
          </a:p>
        </p:txBody>
      </p:sp>
      <p:sp>
        <p:nvSpPr>
          <p:cNvPr id="21" name="TextBox 7">
            <a:extLst>
              <a:ext uri="{FF2B5EF4-FFF2-40B4-BE49-F238E27FC236}">
                <a16:creationId xmlns:a16="http://schemas.microsoft.com/office/drawing/2014/main" id="{00000000-0008-0000-1500-000003000000}"/>
              </a:ext>
            </a:extLst>
          </p:cNvPr>
          <p:cNvSpPr txBox="1"/>
          <p:nvPr/>
        </p:nvSpPr>
        <p:spPr>
          <a:xfrm>
            <a:off x="578935" y="6087533"/>
            <a:ext cx="8099398" cy="702734"/>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900" dirty="0">
                <a:latin typeface="Arial" panose="020B0604020202020204" pitchFamily="34" charset="0"/>
                <a:cs typeface="Arial" panose="020B0604020202020204" pitchFamily="34" charset="0"/>
              </a:rPr>
              <a:t>SOURCE: Based on OECD.</a:t>
            </a:r>
            <a:endParaRPr lang="he-IL" sz="1300" dirty="0">
              <a:latin typeface="Narkisim" panose="020E0502050101010101" pitchFamily="34" charset="-79"/>
              <a:cs typeface="Narkisim" panose="020E0502050101010101" pitchFamily="34" charset="-79"/>
            </a:endParaRPr>
          </a:p>
          <a:p>
            <a:pPr algn="l" rtl="0"/>
            <a:r>
              <a:rPr lang="en-US" sz="900" dirty="0" smtClean="0">
                <a:latin typeface="Arial" panose="020B0604020202020204" pitchFamily="34" charset="0"/>
                <a:cs typeface="Arial" panose="020B0604020202020204" pitchFamily="34" charset="0"/>
              </a:rPr>
              <a:t>Due </a:t>
            </a:r>
            <a:r>
              <a:rPr lang="en-US" sz="900" dirty="0">
                <a:latin typeface="Arial" panose="020B0604020202020204" pitchFamily="34" charset="0"/>
                <a:cs typeface="Arial" panose="020B0604020202020204" pitchFamily="34" charset="0"/>
              </a:rPr>
              <a:t>to a specific problem in the OECD data on Israel, the source for the expenditure</a:t>
            </a:r>
            <a:r>
              <a:rPr lang="en-US" sz="900" baseline="0" dirty="0">
                <a:latin typeface="Arial" panose="020B0604020202020204" pitchFamily="34" charset="0"/>
                <a:cs typeface="Arial" panose="020B0604020202020204" pitchFamily="34" charset="0"/>
              </a:rPr>
              <a:t> distribution for Israel between governmental and nongovernmental is a Bank of Israel calculation based on the 2015 budget and based on additional information from the Central Bureau of Statistics.  The amended figure is higher than what the OECD originally reported.</a:t>
            </a:r>
          </a:p>
          <a:p>
            <a:pPr algn="l" rtl="0"/>
            <a:endParaRPr lang="en-US" sz="200" dirty="0">
              <a:latin typeface="Arial" panose="020B0604020202020204" pitchFamily="34" charset="0"/>
              <a:cs typeface="Arial" panose="020B0604020202020204" pitchFamily="34" charset="0"/>
            </a:endParaRPr>
          </a:p>
        </p:txBody>
      </p:sp>
      <p:pic>
        <p:nvPicPr>
          <p:cNvPr id="5" name="תמונה 4"/>
          <p:cNvPicPr>
            <a:picLocks noChangeAspect="1"/>
          </p:cNvPicPr>
          <p:nvPr/>
        </p:nvPicPr>
        <p:blipFill>
          <a:blip r:embed="rId3"/>
          <a:stretch>
            <a:fillRect/>
          </a:stretch>
        </p:blipFill>
        <p:spPr>
          <a:xfrm>
            <a:off x="307151" y="2083121"/>
            <a:ext cx="8426525" cy="3852012"/>
          </a:xfrm>
          <a:prstGeom prst="rect">
            <a:avLst/>
          </a:prstGeom>
        </p:spPr>
      </p:pic>
    </p:spTree>
    <p:extLst>
      <p:ext uri="{BB962C8B-B14F-4D97-AF65-F5344CB8AC3E}">
        <p14:creationId xmlns:p14="http://schemas.microsoft.com/office/powerpoint/2010/main" val="362823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2886627" y="288619"/>
            <a:ext cx="8092375" cy="757853"/>
          </a:xfrm>
        </p:spPr>
        <p:txBody>
          <a:bodyPr vert="horz" lIns="91440" tIns="45720" rIns="91440" bIns="45720" rtlCol="1" anchor="t" anchorCtr="0">
            <a:normAutofit/>
          </a:bodyPr>
          <a:lstStyle/>
          <a:p>
            <a:r>
              <a:rPr lang="he-IL" sz="2800" dirty="0" smtClean="0">
                <a:solidFill>
                  <a:schemeClr val="accent1"/>
                </a:solidFill>
              </a:rPr>
              <a:t>אתגר ההון האנושי בחברה החרדית</a:t>
            </a:r>
            <a:endParaRPr lang="he-IL" sz="2800" dirty="0">
              <a:solidFill>
                <a:schemeClr val="accent1"/>
              </a:solidFill>
            </a:endParaRP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a:extLst>
              <a:ext uri="{28A0092B-C50C-407E-A947-70E740481C1C}">
                <a14:useLocalDpi xmlns:a14="http://schemas.microsoft.com/office/drawing/2010/main" val="0"/>
              </a:ext>
            </a:extLst>
          </a:blip>
          <a:srcRect r="32883"/>
          <a:stretch/>
        </p:blipFill>
        <p:spPr>
          <a:xfrm rot="16200000">
            <a:off x="9829644" y="4434997"/>
            <a:ext cx="1255537" cy="3225337"/>
          </a:xfrm>
          <a:prstGeom prst="rect">
            <a:avLst/>
          </a:prstGeom>
        </p:spPr>
      </p:pic>
      <p:sp>
        <p:nvSpPr>
          <p:cNvPr id="15" name="TextBox 14"/>
          <p:cNvSpPr txBox="1"/>
          <p:nvPr/>
        </p:nvSpPr>
        <p:spPr>
          <a:xfrm>
            <a:off x="8936178" y="1887034"/>
            <a:ext cx="3042458" cy="2092881"/>
          </a:xfrm>
          <a:prstGeom prst="rect">
            <a:avLst/>
          </a:prstGeom>
          <a:noFill/>
        </p:spPr>
        <p:txBody>
          <a:bodyPr wrap="square" rtlCol="1">
            <a:spAutoFit/>
          </a:bodyPr>
          <a:lstStyle/>
          <a:p>
            <a:r>
              <a:rPr lang="he-IL" sz="2600" b="1" dirty="0" smtClean="0">
                <a:solidFill>
                  <a:srgbClr val="27AAE2"/>
                </a:solidFill>
              </a:rPr>
              <a:t>מיומנויות היסוד של גברים חרדים צעירים נמוכות באופן ניכר מאלה של גברים יהודים לא-חרדים</a:t>
            </a:r>
            <a:endParaRPr lang="he-IL" sz="2600" dirty="0">
              <a:solidFill>
                <a:srgbClr val="27AAE2"/>
              </a:solidFill>
            </a:endParaRPr>
          </a:p>
        </p:txBody>
      </p:sp>
      <p:grpSp>
        <p:nvGrpSpPr>
          <p:cNvPr id="10" name="קבוצה 9">
            <a:extLst>
              <a:ext uri="{FF2B5EF4-FFF2-40B4-BE49-F238E27FC236}">
                <a16:creationId xmlns:a16="http://schemas.microsoft.com/office/drawing/2014/main" id="{1286E0BB-CADC-4C25-BD53-EE222A84ADBD}"/>
              </a:ext>
            </a:extLst>
          </p:cNvPr>
          <p:cNvGrpSpPr/>
          <p:nvPr/>
        </p:nvGrpSpPr>
        <p:grpSpPr>
          <a:xfrm>
            <a:off x="9056713" y="1501065"/>
            <a:ext cx="2801389" cy="3773045"/>
            <a:chOff x="9056713" y="1501066"/>
            <a:chExt cx="2801389" cy="172780"/>
          </a:xfrm>
        </p:grpSpPr>
        <p:cxnSp>
          <p:nvCxnSpPr>
            <p:cNvPr id="12" name="מחבר ישר 11">
              <a:extLst>
                <a:ext uri="{FF2B5EF4-FFF2-40B4-BE49-F238E27FC236}">
                  <a16:creationId xmlns:a16="http://schemas.microsoft.com/office/drawing/2014/main" id="{634C2CDA-D2FD-4550-8CDA-C8D332F7D95E}"/>
                </a:ext>
              </a:extLst>
            </p:cNvPr>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0F1E2CF9-A4A2-4A0D-82AE-D9E6D0C6E94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17</a:t>
            </a:fld>
            <a:endParaRPr lang="en-US" dirty="0"/>
          </a:p>
        </p:txBody>
      </p:sp>
      <p:sp>
        <p:nvSpPr>
          <p:cNvPr id="18" name="TextBox 7">
            <a:extLst>
              <a:ext uri="{FF2B5EF4-FFF2-40B4-BE49-F238E27FC236}">
                <a16:creationId xmlns:a16="http://schemas.microsoft.com/office/drawing/2014/main" id="{00000000-0008-0000-1500-000003000000}"/>
              </a:ext>
            </a:extLst>
          </p:cNvPr>
          <p:cNvSpPr txBox="1"/>
          <p:nvPr/>
        </p:nvSpPr>
        <p:spPr>
          <a:xfrm>
            <a:off x="693999" y="6137287"/>
            <a:ext cx="5067300" cy="538147"/>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900" dirty="0">
                <a:latin typeface="Arial" panose="020B0604020202020204" pitchFamily="34" charset="0"/>
                <a:cs typeface="Arial" panose="020B0604020202020204" pitchFamily="34" charset="0"/>
              </a:rPr>
              <a:t>The horizontal lines represent the upper and lower bounds of the confidence interval </a:t>
            </a:r>
            <a:r>
              <a:rPr lang="en-US" sz="900" baseline="0" dirty="0">
                <a:latin typeface="Arial" panose="020B0604020202020204" pitchFamily="34" charset="0"/>
                <a:cs typeface="Arial" panose="020B0604020202020204" pitchFamily="34" charset="0"/>
              </a:rPr>
              <a:t>at a 5% significance level.</a:t>
            </a:r>
          </a:p>
          <a:p>
            <a:pPr algn="l" rtl="0"/>
            <a:endParaRPr lang="en-US" sz="200" dirty="0">
              <a:latin typeface="Arial" panose="020B0604020202020204" pitchFamily="34" charset="0"/>
              <a:cs typeface="Arial" panose="020B0604020202020204" pitchFamily="34" charset="0"/>
            </a:endParaRPr>
          </a:p>
          <a:p>
            <a:pPr algn="l" rtl="0"/>
            <a:r>
              <a:rPr lang="en-US" sz="900" dirty="0">
                <a:latin typeface="Arial" panose="020B0604020202020204" pitchFamily="34" charset="0"/>
                <a:cs typeface="Arial" panose="020B0604020202020204" pitchFamily="34" charset="0"/>
              </a:rPr>
              <a:t>SOURCE: Based on PIAAC survey.</a:t>
            </a:r>
            <a:endParaRPr lang="he-IL" sz="1300" dirty="0">
              <a:latin typeface="Narkisim" panose="020E0502050101010101" pitchFamily="34" charset="-79"/>
              <a:cs typeface="Narkisim" panose="020E0502050101010101" pitchFamily="34" charset="-79"/>
            </a:endParaRPr>
          </a:p>
        </p:txBody>
      </p:sp>
      <p:sp>
        <p:nvSpPr>
          <p:cNvPr id="19" name="TextBox 5">
            <a:extLst>
              <a:ext uri="{FF2B5EF4-FFF2-40B4-BE49-F238E27FC236}">
                <a16:creationId xmlns:a16="http://schemas.microsoft.com/office/drawing/2014/main" id="{00000000-0008-0000-0400-000006000000}"/>
              </a:ext>
            </a:extLst>
          </p:cNvPr>
          <p:cNvSpPr txBox="1"/>
          <p:nvPr/>
        </p:nvSpPr>
        <p:spPr>
          <a:xfrm>
            <a:off x="563473" y="1217695"/>
            <a:ext cx="7741731" cy="49500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300" b="1">
                <a:latin typeface="Times New Roman" panose="02020603050405020304" pitchFamily="18" charset="0"/>
                <a:cs typeface="Times New Roman" panose="02020603050405020304" pitchFamily="18" charset="0"/>
              </a:rPr>
              <a:t>Figure 2.11</a:t>
            </a:r>
          </a:p>
          <a:p>
            <a:pPr algn="l" rtl="0"/>
            <a:r>
              <a:rPr lang="en-US" sz="1300" b="1" baseline="0">
                <a:latin typeface="Times New Roman" panose="02020603050405020304" pitchFamily="18" charset="0"/>
                <a:cs typeface="Times New Roman" panose="02020603050405020304" pitchFamily="18" charset="0"/>
              </a:rPr>
              <a:t>Average Scores in Mathematical Skills Test, Haredi and Non-Haredi Jews, by Age Group and Gender, 2015</a:t>
            </a:r>
            <a:endParaRPr lang="he-IL" sz="1100" b="0">
              <a:latin typeface="Times New Roman" panose="02020603050405020304" pitchFamily="18" charset="0"/>
              <a:cs typeface="Times New Roman" panose="02020603050405020304" pitchFamily="18" charset="0"/>
            </a:endParaRPr>
          </a:p>
        </p:txBody>
      </p:sp>
      <p:pic>
        <p:nvPicPr>
          <p:cNvPr id="3" name="תמונה 2"/>
          <p:cNvPicPr>
            <a:picLocks noChangeAspect="1"/>
          </p:cNvPicPr>
          <p:nvPr/>
        </p:nvPicPr>
        <p:blipFill rotWithShape="1">
          <a:blip r:embed="rId3"/>
          <a:srcRect r="47831"/>
          <a:stretch/>
        </p:blipFill>
        <p:spPr>
          <a:xfrm>
            <a:off x="1947949" y="1802547"/>
            <a:ext cx="4025322" cy="4354736"/>
          </a:xfrm>
          <a:prstGeom prst="rect">
            <a:avLst/>
          </a:prstGeom>
        </p:spPr>
      </p:pic>
    </p:spTree>
    <p:extLst>
      <p:ext uri="{BB962C8B-B14F-4D97-AF65-F5344CB8AC3E}">
        <p14:creationId xmlns:p14="http://schemas.microsoft.com/office/powerpoint/2010/main" val="34087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כותרת 3"/>
          <p:cNvSpPr>
            <a:spLocks noGrp="1"/>
          </p:cNvSpPr>
          <p:nvPr>
            <p:ph type="title"/>
          </p:nvPr>
        </p:nvSpPr>
        <p:spPr>
          <a:xfrm>
            <a:off x="3095625" y="179694"/>
            <a:ext cx="7712364" cy="1325563"/>
          </a:xfrm>
        </p:spPr>
        <p:txBody>
          <a:bodyPr vert="horz" lIns="91440" tIns="45720" rIns="91440" bIns="45720" rtlCol="1" anchor="t" anchorCtr="0">
            <a:normAutofit/>
          </a:bodyPr>
          <a:lstStyle/>
          <a:p>
            <a:r>
              <a:rPr lang="he-IL" sz="2800" dirty="0"/>
              <a:t>אז מה כיווני המדיניות המומלצים בתחום ההון האנושי?</a:t>
            </a:r>
          </a:p>
        </p:txBody>
      </p:sp>
      <p:sp>
        <p:nvSpPr>
          <p:cNvPr id="2" name="מציין מיקום תוכן 1"/>
          <p:cNvSpPr>
            <a:spLocks noGrp="1"/>
          </p:cNvSpPr>
          <p:nvPr>
            <p:ph idx="1"/>
          </p:nvPr>
        </p:nvSpPr>
        <p:spPr>
          <a:xfrm>
            <a:off x="369547" y="1281333"/>
            <a:ext cx="10544536" cy="4828954"/>
          </a:xfrm>
        </p:spPr>
        <p:txBody>
          <a:bodyPr vert="horz" lIns="91440" tIns="45720" rIns="91440" bIns="45720" rtlCol="0">
            <a:noAutofit/>
          </a:bodyPr>
          <a:lstStyle/>
          <a:p>
            <a:pPr>
              <a:buSzPct val="120000"/>
              <a:buFontTx/>
              <a:buBlip>
                <a:blip r:embed="rId5"/>
              </a:buBlip>
            </a:pPr>
            <a:r>
              <a:rPr lang="he-IL" sz="2800" dirty="0">
                <a:solidFill>
                  <a:schemeClr val="bg1">
                    <a:lumMod val="85000"/>
                  </a:schemeClr>
                </a:solidFill>
                <a:latin typeface="David" panose="020E0502060401010101" pitchFamily="34" charset="-79"/>
                <a:cs typeface="David" panose="020E0502060401010101" pitchFamily="34" charset="-79"/>
              </a:rPr>
              <a:t>יצירת תמריץ להסטת מורים איכותיים לבתי-ספר מרקע חלש, העלאת שכרם של מורים בתחילת דרכם גם בהסכמי שכר עתידיים על חשבון צמצום התגמול לפי ותק שאינו מבוסס ביצועים.</a:t>
            </a:r>
            <a:endParaRPr lang="en-US" sz="2800" dirty="0">
              <a:solidFill>
                <a:schemeClr val="bg1">
                  <a:lumMod val="85000"/>
                </a:schemeClr>
              </a:solidFill>
              <a:latin typeface="David" panose="020E0502060401010101" pitchFamily="34" charset="-79"/>
              <a:cs typeface="David" panose="020E0502060401010101" pitchFamily="34" charset="-79"/>
            </a:endParaRPr>
          </a:p>
          <a:p>
            <a:pPr>
              <a:buSzPct val="120000"/>
              <a:buFontTx/>
              <a:buBlip>
                <a:blip r:embed="rId5"/>
              </a:buBlip>
            </a:pPr>
            <a:r>
              <a:rPr lang="he-IL" sz="2800" dirty="0">
                <a:solidFill>
                  <a:schemeClr val="bg1">
                    <a:lumMod val="85000"/>
                  </a:schemeClr>
                </a:solidFill>
                <a:latin typeface="David" panose="020E0502060401010101" pitchFamily="34" charset="-79"/>
                <a:cs typeface="David" panose="020E0502060401010101" pitchFamily="34" charset="-79"/>
              </a:rPr>
              <a:t>שיפור התגמול של מורים בעלי הכשרה מתאימה בהוראת מתמטיקה, אנגלית ומדעים.</a:t>
            </a:r>
          </a:p>
          <a:p>
            <a:pPr>
              <a:buSzPct val="120000"/>
              <a:buFontTx/>
              <a:buBlip>
                <a:blip r:embed="rId5"/>
              </a:buBlip>
            </a:pPr>
            <a:r>
              <a:rPr lang="he-IL" sz="2800" dirty="0">
                <a:solidFill>
                  <a:schemeClr val="bg1">
                    <a:lumMod val="85000"/>
                  </a:schemeClr>
                </a:solidFill>
                <a:latin typeface="David" panose="020E0502060401010101" pitchFamily="34" charset="-79"/>
                <a:cs typeface="David" panose="020E0502060401010101" pitchFamily="34" charset="-79"/>
              </a:rPr>
              <a:t>בניית תשתית להערכת מורים אפקטיבית המבוססת על מדדי איכות אמינים, למשל הצלחתם לשפר את ציוני התלמידים או קידום יעדים חינוכיים אחרים.</a:t>
            </a:r>
          </a:p>
          <a:p>
            <a:pPr>
              <a:buSzPct val="120000"/>
              <a:buFontTx/>
              <a:buBlip>
                <a:blip r:embed="rId5"/>
              </a:buBlip>
            </a:pPr>
            <a:r>
              <a:rPr lang="he-IL" sz="2800" dirty="0">
                <a:solidFill>
                  <a:schemeClr val="bg1">
                    <a:lumMod val="85000"/>
                  </a:schemeClr>
                </a:solidFill>
                <a:latin typeface="David" panose="020E0502060401010101" pitchFamily="34" charset="-79"/>
                <a:cs typeface="David" panose="020E0502060401010101" pitchFamily="34" charset="-79"/>
              </a:rPr>
              <a:t>שיפור בסביבת ההוראה של מורים ותלמידים בבית הספר.</a:t>
            </a:r>
          </a:p>
          <a:p>
            <a:pPr>
              <a:buSzPct val="120000"/>
              <a:buFontTx/>
              <a:buBlip>
                <a:blip r:embed="rId5"/>
              </a:buBlip>
            </a:pPr>
            <a:r>
              <a:rPr lang="he-IL" sz="2800" dirty="0">
                <a:solidFill>
                  <a:schemeClr val="tx1"/>
                </a:solidFill>
                <a:latin typeface="David" panose="020E0502060401010101" pitchFamily="34" charset="-79"/>
                <a:cs typeface="David" panose="020E0502060401010101" pitchFamily="34" charset="-79"/>
              </a:rPr>
              <a:t>שיפור איכות מעונות היום לגילי 0-3 תוך הגברת הרכיב הפדגוגי והגברת הנגישות לילדים מרקע כלכלי - חברתי חלש</a:t>
            </a:r>
            <a:r>
              <a:rPr lang="he-IL" sz="2800" dirty="0" smtClean="0">
                <a:solidFill>
                  <a:schemeClr val="tx1"/>
                </a:solidFill>
                <a:latin typeface="David" panose="020E0502060401010101" pitchFamily="34" charset="-79"/>
                <a:cs typeface="David" panose="020E0502060401010101" pitchFamily="34" charset="-79"/>
              </a:rPr>
              <a:t>.</a:t>
            </a:r>
          </a:p>
          <a:p>
            <a:pPr>
              <a:buSzPct val="120000"/>
              <a:buFontTx/>
              <a:buBlip>
                <a:blip r:embed="rId5"/>
              </a:buBlip>
            </a:pPr>
            <a:r>
              <a:rPr lang="he-IL" sz="2800" dirty="0" smtClean="0">
                <a:latin typeface="David" panose="020E0502060401010101" pitchFamily="34" charset="-79"/>
                <a:cs typeface="David" panose="020E0502060401010101" pitchFamily="34" charset="-79"/>
              </a:rPr>
              <a:t>עידוד חרדים ללימוד מקצועות רלוונטיים לשוק העבודה, במיוחד: הבנת הנקרא, מתמטיקה, מחשבים ואנגלית.</a:t>
            </a:r>
            <a:endParaRPr lang="he-IL" sz="2800" dirty="0">
              <a:latin typeface="David" panose="020E0502060401010101" pitchFamily="34" charset="-79"/>
              <a:cs typeface="David" panose="020E0502060401010101" pitchFamily="34" charset="-79"/>
            </a:endParaRPr>
          </a:p>
        </p:txBody>
      </p:sp>
      <p:sp>
        <p:nvSpPr>
          <p:cNvPr id="3" name="מציין מיקום של מספר שקופית 2">
            <a:extLst>
              <a:ext uri="{FF2B5EF4-FFF2-40B4-BE49-F238E27FC236}">
                <a16:creationId xmlns:a16="http://schemas.microsoft.com/office/drawing/2014/main" id="{A2AA7E31-3849-4222-98C3-3124BB4340DB}"/>
              </a:ext>
            </a:extLst>
          </p:cNvPr>
          <p:cNvSpPr>
            <a:spLocks noGrp="1"/>
          </p:cNvSpPr>
          <p:nvPr>
            <p:ph type="sldNum" sz="quarter" idx="12"/>
          </p:nvPr>
        </p:nvSpPr>
        <p:spPr/>
        <p:txBody>
          <a:bodyPr/>
          <a:lstStyle/>
          <a:p>
            <a:fld id="{09EDED6A-05C0-4C6E-99A6-9B384A60FEB6}" type="slidenum">
              <a:rPr lang="en-US" smtClean="0"/>
              <a:t>18</a:t>
            </a:fld>
            <a:endParaRPr lang="en-US"/>
          </a:p>
        </p:txBody>
      </p:sp>
      <p:cxnSp>
        <p:nvCxnSpPr>
          <p:cNvPr id="10" name="מחבר ישר 9">
            <a:extLst>
              <a:ext uri="{FF2B5EF4-FFF2-40B4-BE49-F238E27FC236}">
                <a16:creationId xmlns:a16="http://schemas.microsoft.com/office/drawing/2014/main" id="{C5FA86D1-0950-4D17-8810-F71FDBD02432}"/>
              </a:ext>
            </a:extLst>
          </p:cNvPr>
          <p:cNvCxnSpPr>
            <a:cxnSpLocks/>
          </p:cNvCxnSpPr>
          <p:nvPr/>
        </p:nvCxnSpPr>
        <p:spPr>
          <a:xfrm flipH="1">
            <a:off x="9231485" y="1687820"/>
            <a:ext cx="2586268"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מחבר ישר 10">
            <a:extLst>
              <a:ext uri="{FF2B5EF4-FFF2-40B4-BE49-F238E27FC236}">
                <a16:creationId xmlns:a16="http://schemas.microsoft.com/office/drawing/2014/main" id="{FC69CC5E-D8E2-4E02-BC40-19504FECFF96}"/>
              </a:ext>
            </a:extLst>
          </p:cNvPr>
          <p:cNvCxnSpPr>
            <a:cxnSpLocks/>
          </p:cNvCxnSpPr>
          <p:nvPr/>
        </p:nvCxnSpPr>
        <p:spPr>
          <a:xfrm flipH="1">
            <a:off x="9287627" y="4609657"/>
            <a:ext cx="2586268" cy="0"/>
          </a:xfrm>
          <a:prstGeom prst="line">
            <a:avLst/>
          </a:prstGeom>
        </p:spPr>
      </p:cxnSp>
      <p:sp>
        <p:nvSpPr>
          <p:cNvPr id="5" name="סוגר מסולסל ימני 4"/>
          <p:cNvSpPr/>
          <p:nvPr/>
        </p:nvSpPr>
        <p:spPr>
          <a:xfrm>
            <a:off x="10923608" y="2632886"/>
            <a:ext cx="149762" cy="1307304"/>
          </a:xfrm>
          <a:prstGeom prst="rightBrace">
            <a:avLst>
              <a:gd name="adj1" fmla="val 8333"/>
              <a:gd name="adj2" fmla="val 48265"/>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solidFill>
                <a:schemeClr val="accent1">
                  <a:lumMod val="20000"/>
                  <a:lumOff val="80000"/>
                </a:schemeClr>
              </a:solidFill>
            </a:endParaRPr>
          </a:p>
        </p:txBody>
      </p:sp>
      <p:sp>
        <p:nvSpPr>
          <p:cNvPr id="6" name="TextBox 5"/>
          <p:cNvSpPr txBox="1"/>
          <p:nvPr/>
        </p:nvSpPr>
        <p:spPr>
          <a:xfrm>
            <a:off x="11255571" y="2701763"/>
            <a:ext cx="945954" cy="1169551"/>
          </a:xfrm>
          <a:prstGeom prst="rect">
            <a:avLst/>
          </a:prstGeom>
          <a:noFill/>
          <a:ln>
            <a:solidFill>
              <a:schemeClr val="accent1">
                <a:lumMod val="20000"/>
                <a:lumOff val="80000"/>
              </a:schemeClr>
            </a:solidFill>
          </a:ln>
        </p:spPr>
        <p:txBody>
          <a:bodyPr wrap="square" rtlCol="1">
            <a:spAutoFit/>
          </a:bodyPr>
          <a:lstStyle/>
          <a:p>
            <a:pPr algn="ctr"/>
            <a:r>
              <a:rPr lang="he-IL" sz="1400" dirty="0" smtClean="0">
                <a:solidFill>
                  <a:schemeClr val="accent1">
                    <a:lumMod val="20000"/>
                    <a:lumOff val="80000"/>
                  </a:schemeClr>
                </a:solidFill>
              </a:rPr>
              <a:t>במיוחד בבתי ספר המאכלסים תלמידים מרקע חלש</a:t>
            </a:r>
            <a:endParaRPr lang="he-IL" sz="1400" dirty="0">
              <a:solidFill>
                <a:schemeClr val="accent1">
                  <a:lumMod val="20000"/>
                  <a:lumOff val="80000"/>
                </a:schemeClr>
              </a:solidFill>
            </a:endParaRPr>
          </a:p>
        </p:txBody>
      </p:sp>
    </p:spTree>
    <p:extLst>
      <p:ext uri="{BB962C8B-B14F-4D97-AF65-F5344CB8AC3E}">
        <p14:creationId xmlns:p14="http://schemas.microsoft.com/office/powerpoint/2010/main" val="30781946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של תמונה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675" r="23675"/>
          <a:stretch>
            <a:fillRect/>
          </a:stretch>
        </p:blipFill>
        <p:spPr>
          <a:xfrm>
            <a:off x="0" y="1126750"/>
            <a:ext cx="4519613" cy="5722937"/>
          </a:xfrm>
        </p:spPr>
      </p:pic>
      <p:sp>
        <p:nvSpPr>
          <p:cNvPr id="3" name="כותרת 2">
            <a:extLst>
              <a:ext uri="{FF2B5EF4-FFF2-40B4-BE49-F238E27FC236}">
                <a16:creationId xmlns:a16="http://schemas.microsoft.com/office/drawing/2014/main" id="{566EF43B-4941-47F9-ACAC-A1B8A3D9E372}"/>
              </a:ext>
            </a:extLst>
          </p:cNvPr>
          <p:cNvSpPr>
            <a:spLocks noGrp="1"/>
          </p:cNvSpPr>
          <p:nvPr>
            <p:ph type="ctrTitle"/>
          </p:nvPr>
        </p:nvSpPr>
        <p:spPr>
          <a:xfrm>
            <a:off x="5752863" y="2444399"/>
            <a:ext cx="5485944" cy="2456057"/>
          </a:xfrm>
        </p:spPr>
        <p:txBody>
          <a:bodyPr/>
          <a:lstStyle/>
          <a:p>
            <a:pPr algn="ctr"/>
            <a:r>
              <a:rPr lang="he-IL" sz="9600" dirty="0" smtClean="0"/>
              <a:t>הון פיזי עסקי</a:t>
            </a:r>
            <a:endParaRPr lang="he-IL" sz="9600" dirty="0"/>
          </a:p>
        </p:txBody>
      </p:sp>
      <p:pic>
        <p:nvPicPr>
          <p:cNvPr id="5" name="תמונה 4">
            <a:extLst>
              <a:ext uri="{FF2B5EF4-FFF2-40B4-BE49-F238E27FC236}">
                <a16:creationId xmlns:a16="http://schemas.microsoft.com/office/drawing/2014/main" id="{3C09C77D-13AF-4662-BA36-8288ED01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062"/>
            <a:ext cx="3853444" cy="5722937"/>
          </a:xfrm>
          <a:prstGeom prst="rect">
            <a:avLst/>
          </a:prstGeom>
        </p:spPr>
      </p:pic>
    </p:spTree>
    <p:extLst>
      <p:ext uri="{BB962C8B-B14F-4D97-AF65-F5344CB8AC3E}">
        <p14:creationId xmlns:p14="http://schemas.microsoft.com/office/powerpoint/2010/main" val="164869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309623" y="325902"/>
            <a:ext cx="7708832" cy="540059"/>
          </a:xfrm>
        </p:spPr>
        <p:txBody>
          <a:bodyPr vert="horz" lIns="91440" tIns="45720" rIns="91440" bIns="45720" rtlCol="1" anchor="t" anchorCtr="0">
            <a:normAutofit/>
          </a:bodyPr>
          <a:lstStyle/>
          <a:p>
            <a:r>
              <a:rPr lang="he-IL" sz="2800" dirty="0">
                <a:solidFill>
                  <a:schemeClr val="accent1"/>
                </a:solidFill>
              </a:rPr>
              <a:t>נהוג למדוד את רמת החיים באמצעות התוצר לנפש</a:t>
            </a:r>
          </a:p>
        </p:txBody>
      </p:sp>
      <p:grpSp>
        <p:nvGrpSpPr>
          <p:cNvPr id="3" name="קבוצה 2"/>
          <p:cNvGrpSpPr/>
          <p:nvPr/>
        </p:nvGrpSpPr>
        <p:grpSpPr>
          <a:xfrm>
            <a:off x="9035933" y="1373846"/>
            <a:ext cx="3059085" cy="5320146"/>
            <a:chOff x="8844741" y="1363287"/>
            <a:chExt cx="3225340" cy="5320146"/>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grpSp>
          <p:nvGrpSpPr>
            <p:cNvPr id="5" name="קבוצה 4">
              <a:extLst>
                <a:ext uri="{FF2B5EF4-FFF2-40B4-BE49-F238E27FC236}">
                  <a16:creationId xmlns:a16="http://schemas.microsoft.com/office/drawing/2014/main" id="{483F7FDB-57AD-4B63-AF23-E00848C77C6B}"/>
                </a:ext>
              </a:extLst>
            </p:cNvPr>
            <p:cNvGrpSpPr/>
            <p:nvPr/>
          </p:nvGrpSpPr>
          <p:grpSpPr>
            <a:xfrm>
              <a:off x="9056713" y="1501065"/>
              <a:ext cx="2801389" cy="3773045"/>
              <a:chOff x="9056713" y="1501066"/>
              <a:chExt cx="2801389" cy="172780"/>
            </a:xfrm>
          </p:grpSpPr>
          <p:cxnSp>
            <p:nvCxnSpPr>
              <p:cNvPr id="7" name="מחבר ישר 6"/>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F7A98790-2398-441D-AFC5-70ACDFD9998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9236979" y="2483562"/>
            <a:ext cx="2718260" cy="2215991"/>
          </a:xfrm>
          <a:prstGeom prst="rect">
            <a:avLst/>
          </a:prstGeom>
          <a:noFill/>
        </p:spPr>
        <p:txBody>
          <a:bodyPr wrap="square" rtlCol="1">
            <a:spAutoFit/>
          </a:bodyPr>
          <a:lstStyle/>
          <a:p>
            <a:pPr algn="ctr"/>
            <a:r>
              <a:rPr lang="he-IL" sz="2800" b="1" dirty="0">
                <a:solidFill>
                  <a:srgbClr val="009FDF"/>
                </a:solidFill>
              </a:rPr>
              <a:t>71 שנות כלכלה ישראלית</a:t>
            </a:r>
            <a:r>
              <a:rPr lang="he-IL" sz="2800" b="1" dirty="0" smtClean="0">
                <a:solidFill>
                  <a:srgbClr val="009FDF"/>
                </a:solidFill>
              </a:rPr>
              <a:t>:</a:t>
            </a:r>
          </a:p>
          <a:p>
            <a:pPr algn="ctr"/>
            <a:r>
              <a:rPr lang="he-IL" sz="2800" b="1" dirty="0" smtClean="0">
                <a:solidFill>
                  <a:srgbClr val="009FDF"/>
                </a:solidFill>
              </a:rPr>
              <a:t> </a:t>
            </a:r>
            <a:r>
              <a:rPr lang="he-IL" sz="2800" b="1" dirty="0">
                <a:solidFill>
                  <a:srgbClr val="009FDF"/>
                </a:solidFill>
              </a:rPr>
              <a:t>יש במה להתגאות!</a:t>
            </a:r>
          </a:p>
          <a:p>
            <a:pPr algn="ctr"/>
            <a:endParaRPr lang="he-IL" sz="2600" dirty="0">
              <a:solidFill>
                <a:srgbClr val="27AAE2"/>
              </a:solidFill>
            </a:endParaRPr>
          </a:p>
        </p:txBody>
      </p:sp>
      <p:sp>
        <p:nvSpPr>
          <p:cNvPr id="10" name="מלבן 9"/>
          <p:cNvSpPr/>
          <p:nvPr/>
        </p:nvSpPr>
        <p:spPr>
          <a:xfrm>
            <a:off x="1025155" y="1238491"/>
            <a:ext cx="7119257" cy="769441"/>
          </a:xfrm>
          <a:prstGeom prst="rect">
            <a:avLst/>
          </a:prstGeom>
        </p:spPr>
        <p:txBody>
          <a:bodyPr wrap="square">
            <a:spAutoFit/>
          </a:bodyPr>
          <a:lstStyle/>
          <a:p>
            <a:pPr algn="ctr"/>
            <a:r>
              <a:rPr lang="he-IL" sz="2400" b="1" dirty="0" smtClean="0">
                <a:solidFill>
                  <a:schemeClr val="tx1">
                    <a:lumMod val="65000"/>
                    <a:lumOff val="35000"/>
                  </a:schemeClr>
                </a:solidFill>
              </a:rPr>
              <a:t>התוצר לנפש בישראל בהשוואה לתוצר לנפש בארה"ב</a:t>
            </a:r>
            <a:endParaRPr lang="he-IL" sz="2400" b="1" dirty="0">
              <a:solidFill>
                <a:schemeClr val="tx1">
                  <a:lumMod val="65000"/>
                  <a:lumOff val="35000"/>
                </a:schemeClr>
              </a:solidFill>
            </a:endParaRPr>
          </a:p>
          <a:p>
            <a:pPr algn="ctr"/>
            <a:r>
              <a:rPr lang="he-IL" sz="2000" dirty="0" smtClean="0">
                <a:solidFill>
                  <a:schemeClr val="tx1">
                    <a:lumMod val="65000"/>
                    <a:lumOff val="35000"/>
                  </a:schemeClr>
                </a:solidFill>
                <a:latin typeface="Arial" panose="020B0604020202020204" pitchFamily="34" charset="0"/>
                <a:cs typeface="Arial" panose="020B0604020202020204" pitchFamily="34" charset="0"/>
              </a:rPr>
              <a:t>1950-2018</a:t>
            </a:r>
            <a:endParaRPr lang="he-IL" sz="2000" dirty="0">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13" name="תרשים 12"/>
          <p:cNvGraphicFramePr>
            <a:graphicFrameLocks/>
          </p:cNvGraphicFramePr>
          <p:nvPr>
            <p:extLst>
              <p:ext uri="{D42A27DB-BD31-4B8C-83A1-F6EECF244321}">
                <p14:modId xmlns:p14="http://schemas.microsoft.com/office/powerpoint/2010/main" val="3285099288"/>
              </p:ext>
            </p:extLst>
          </p:nvPr>
        </p:nvGraphicFramePr>
        <p:xfrm>
          <a:off x="316029" y="1833553"/>
          <a:ext cx="7810500" cy="4555672"/>
        </p:xfrm>
        <a:graphic>
          <a:graphicData uri="http://schemas.openxmlformats.org/drawingml/2006/chart">
            <c:chart xmlns:c="http://schemas.openxmlformats.org/drawingml/2006/chart" xmlns:r="http://schemas.openxmlformats.org/officeDocument/2006/relationships" r:id="rId3"/>
          </a:graphicData>
        </a:graphic>
      </p:graphicFrame>
      <p:sp>
        <p:nvSpPr>
          <p:cNvPr id="16" name="מציין מיקום של מספר שקופית 3"/>
          <p:cNvSpPr>
            <a:spLocks noGrp="1"/>
          </p:cNvSpPr>
          <p:nvPr>
            <p:ph type="sldNum" sz="quarter" idx="12"/>
          </p:nvPr>
        </p:nvSpPr>
        <p:spPr>
          <a:xfrm>
            <a:off x="271041" y="6375400"/>
            <a:ext cx="845916" cy="365125"/>
          </a:xfrm>
        </p:spPr>
        <p:txBody>
          <a:bodyPr/>
          <a:lstStyle/>
          <a:p>
            <a:fld id="{4F5154F6-7B8D-4F73-B44A-B3BE3B609D1E}" type="slidenum">
              <a:rPr lang="en-US" smtClean="0"/>
              <a:pPr/>
              <a:t>2</a:t>
            </a:fld>
            <a:endParaRPr lang="en-US" dirty="0"/>
          </a:p>
        </p:txBody>
      </p:sp>
    </p:spTree>
    <p:extLst>
      <p:ext uri="{BB962C8B-B14F-4D97-AF65-F5344CB8AC3E}">
        <p14:creationId xmlns:p14="http://schemas.microsoft.com/office/powerpoint/2010/main" val="149595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250277" y="288619"/>
            <a:ext cx="7728726" cy="757853"/>
          </a:xfrm>
        </p:spPr>
        <p:txBody>
          <a:bodyPr vert="horz" lIns="91440" tIns="45720" rIns="91440" bIns="45720" rtlCol="1" anchor="t" anchorCtr="0">
            <a:normAutofit fontScale="90000"/>
          </a:bodyPr>
          <a:lstStyle/>
          <a:p>
            <a:r>
              <a:rPr lang="he-IL" sz="2800" dirty="0" smtClean="0">
                <a:solidFill>
                  <a:schemeClr val="accent1"/>
                </a:solidFill>
              </a:rPr>
              <a:t>ההשקעה בהון פיזי עסקי (מכונות, כלי תחבורה, מבנים)</a:t>
            </a:r>
            <a:endParaRPr lang="he-IL" sz="2800" dirty="0">
              <a:solidFill>
                <a:schemeClr val="accent1"/>
              </a:solidFill>
            </a:endParaRP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a:extLst>
              <a:ext uri="{28A0092B-C50C-407E-A947-70E740481C1C}">
                <a14:useLocalDpi xmlns:a14="http://schemas.microsoft.com/office/drawing/2010/main" val="0"/>
              </a:ext>
            </a:extLst>
          </a:blip>
          <a:srcRect r="32883"/>
          <a:stretch/>
        </p:blipFill>
        <p:spPr>
          <a:xfrm rot="16200000">
            <a:off x="9829644" y="4434997"/>
            <a:ext cx="1255537" cy="3225337"/>
          </a:xfrm>
          <a:prstGeom prst="rect">
            <a:avLst/>
          </a:prstGeom>
        </p:spPr>
      </p:pic>
      <p:sp>
        <p:nvSpPr>
          <p:cNvPr id="15" name="TextBox 14"/>
          <p:cNvSpPr txBox="1"/>
          <p:nvPr/>
        </p:nvSpPr>
        <p:spPr>
          <a:xfrm>
            <a:off x="8936178" y="1668090"/>
            <a:ext cx="3042458" cy="3293209"/>
          </a:xfrm>
          <a:prstGeom prst="rect">
            <a:avLst/>
          </a:prstGeom>
          <a:noFill/>
        </p:spPr>
        <p:txBody>
          <a:bodyPr wrap="square" rtlCol="1">
            <a:spAutoFit/>
          </a:bodyPr>
          <a:lstStyle/>
          <a:p>
            <a:r>
              <a:rPr lang="he-IL" sz="2600" b="1" dirty="0">
                <a:solidFill>
                  <a:srgbClr val="27AAE2"/>
                </a:solidFill>
              </a:rPr>
              <a:t>שיעורי ההשקעה של ישראל נמוכים ביחס לממוצע ב- </a:t>
            </a:r>
            <a:r>
              <a:rPr lang="en-US" sz="2600" b="1" dirty="0" smtClean="0">
                <a:solidFill>
                  <a:srgbClr val="27AAE2"/>
                </a:solidFill>
              </a:rPr>
              <a:t>OECD</a:t>
            </a:r>
            <a:r>
              <a:rPr lang="he-IL" sz="2600" b="1" dirty="0" smtClean="0">
                <a:solidFill>
                  <a:srgbClr val="27AAE2"/>
                </a:solidFill>
              </a:rPr>
              <a:t>.</a:t>
            </a:r>
          </a:p>
          <a:p>
            <a:endParaRPr lang="he-IL" sz="2600" b="1" dirty="0">
              <a:solidFill>
                <a:srgbClr val="27AAE2"/>
              </a:solidFill>
            </a:endParaRPr>
          </a:p>
          <a:p>
            <a:r>
              <a:rPr lang="he-IL" sz="2600" b="1" dirty="0" smtClean="0">
                <a:solidFill>
                  <a:srgbClr val="27AAE2"/>
                </a:solidFill>
              </a:rPr>
              <a:t>שיעורי ההשקעה נמוכים במיוחד בענפים לא תעשייתיים.</a:t>
            </a:r>
            <a:endParaRPr lang="en-US" sz="2600" b="1" dirty="0">
              <a:solidFill>
                <a:srgbClr val="27AAE2"/>
              </a:solidFill>
            </a:endParaRPr>
          </a:p>
        </p:txBody>
      </p:sp>
      <p:grpSp>
        <p:nvGrpSpPr>
          <p:cNvPr id="10" name="קבוצה 9">
            <a:extLst>
              <a:ext uri="{FF2B5EF4-FFF2-40B4-BE49-F238E27FC236}">
                <a16:creationId xmlns:a16="http://schemas.microsoft.com/office/drawing/2014/main" id="{1286E0BB-CADC-4C25-BD53-EE222A84ADBD}"/>
              </a:ext>
            </a:extLst>
          </p:cNvPr>
          <p:cNvGrpSpPr/>
          <p:nvPr/>
        </p:nvGrpSpPr>
        <p:grpSpPr>
          <a:xfrm>
            <a:off x="9056713" y="1501065"/>
            <a:ext cx="2801389" cy="3773045"/>
            <a:chOff x="9056713" y="1501066"/>
            <a:chExt cx="2801389" cy="172780"/>
          </a:xfrm>
        </p:grpSpPr>
        <p:cxnSp>
          <p:nvCxnSpPr>
            <p:cNvPr id="12" name="מחבר ישר 11">
              <a:extLst>
                <a:ext uri="{FF2B5EF4-FFF2-40B4-BE49-F238E27FC236}">
                  <a16:creationId xmlns:a16="http://schemas.microsoft.com/office/drawing/2014/main" id="{634C2CDA-D2FD-4550-8CDA-C8D332F7D95E}"/>
                </a:ext>
              </a:extLst>
            </p:cNvPr>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0F1E2CF9-A4A2-4A0D-82AE-D9E6D0C6E94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22"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20</a:t>
            </a:fld>
            <a:endParaRPr lang="en-US" dirty="0"/>
          </a:p>
        </p:txBody>
      </p:sp>
      <p:sp>
        <p:nvSpPr>
          <p:cNvPr id="17" name="TextBox 5">
            <a:extLst>
              <a:ext uri="{FF2B5EF4-FFF2-40B4-BE49-F238E27FC236}">
                <a16:creationId xmlns:a16="http://schemas.microsoft.com/office/drawing/2014/main" id="{00000000-0008-0000-0400-000006000000}"/>
              </a:ext>
            </a:extLst>
          </p:cNvPr>
          <p:cNvSpPr txBox="1"/>
          <p:nvPr/>
        </p:nvSpPr>
        <p:spPr>
          <a:xfrm>
            <a:off x="1698025" y="1260377"/>
            <a:ext cx="6945185" cy="48137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300" b="1" dirty="0">
                <a:latin typeface="Times New Roman" panose="02020603050405020304" pitchFamily="18" charset="0"/>
                <a:cs typeface="Times New Roman" panose="02020603050405020304" pitchFamily="18" charset="0"/>
              </a:rPr>
              <a:t>Figure 3.1</a:t>
            </a:r>
          </a:p>
          <a:p>
            <a:pPr algn="l" rtl="0"/>
            <a:r>
              <a:rPr lang="en-US" sz="1300" b="1" baseline="0" dirty="0">
                <a:latin typeface="Times New Roman" panose="02020603050405020304" pitchFamily="18" charset="0"/>
                <a:cs typeface="Times New Roman" panose="02020603050405020304" pitchFamily="18" charset="0"/>
              </a:rPr>
              <a:t>Gross Investment As A Share of GDP, Israel and OECD, 2000</a:t>
            </a:r>
            <a:r>
              <a:rPr lang="en-US" sz="1300" b="1" dirty="0">
                <a:solidFill>
                  <a:schemeClr val="dk1"/>
                </a:solidFill>
                <a:effectLst/>
                <a:latin typeface="Times New Roman" panose="02020603050405020304" pitchFamily="18" charset="0"/>
                <a:ea typeface="+mn-ea"/>
                <a:cs typeface="Times New Roman" panose="02020603050405020304" pitchFamily="18" charset="0"/>
              </a:rPr>
              <a:t>–2017</a:t>
            </a:r>
            <a:r>
              <a:rPr lang="en-US" sz="1300" b="1" baseline="0" dirty="0">
                <a:latin typeface="Times New Roman" panose="02020603050405020304" pitchFamily="18" charset="0"/>
                <a:cs typeface="Times New Roman" panose="02020603050405020304" pitchFamily="18" charset="0"/>
              </a:rPr>
              <a:t> </a:t>
            </a:r>
            <a:r>
              <a:rPr lang="en-US" sz="1100" b="0" baseline="0" dirty="0">
                <a:latin typeface="Times New Roman" panose="02020603050405020304" pitchFamily="18" charset="0"/>
                <a:cs typeface="Times New Roman" panose="02020603050405020304" pitchFamily="18" charset="0"/>
              </a:rPr>
              <a:t>(percent)</a:t>
            </a:r>
            <a:endParaRPr lang="he-IL" sz="1100" b="0" dirty="0">
              <a:latin typeface="Times New Roman" panose="02020603050405020304" pitchFamily="18" charset="0"/>
              <a:cs typeface="Times New Roman" panose="02020603050405020304" pitchFamily="18" charset="0"/>
            </a:endParaRPr>
          </a:p>
        </p:txBody>
      </p:sp>
      <p:sp>
        <p:nvSpPr>
          <p:cNvPr id="20" name="TextBox 7">
            <a:extLst>
              <a:ext uri="{FF2B5EF4-FFF2-40B4-BE49-F238E27FC236}">
                <a16:creationId xmlns:a16="http://schemas.microsoft.com/office/drawing/2014/main" id="{00000000-0008-0000-1500-000003000000}"/>
              </a:ext>
            </a:extLst>
          </p:cNvPr>
          <p:cNvSpPr txBox="1"/>
          <p:nvPr/>
        </p:nvSpPr>
        <p:spPr>
          <a:xfrm>
            <a:off x="1016687" y="6382860"/>
            <a:ext cx="4500582" cy="156052"/>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900" dirty="0">
                <a:latin typeface="Arial" panose="020B0604020202020204" pitchFamily="34" charset="0"/>
                <a:cs typeface="Arial" panose="020B0604020202020204" pitchFamily="34" charset="0"/>
              </a:rPr>
              <a:t>SOURCE: Based on OECD.</a:t>
            </a:r>
            <a:endParaRPr lang="he-IL" sz="1300" dirty="0">
              <a:latin typeface="Narkisim" panose="020E0502050101010101" pitchFamily="34" charset="-79"/>
              <a:cs typeface="Narkisim" panose="020E0502050101010101" pitchFamily="34" charset="-79"/>
            </a:endParaRPr>
          </a:p>
        </p:txBody>
      </p:sp>
      <p:pic>
        <p:nvPicPr>
          <p:cNvPr id="3" name="תמונה 2"/>
          <p:cNvPicPr>
            <a:picLocks noChangeAspect="1"/>
          </p:cNvPicPr>
          <p:nvPr/>
        </p:nvPicPr>
        <p:blipFill>
          <a:blip r:embed="rId3"/>
          <a:stretch>
            <a:fillRect/>
          </a:stretch>
        </p:blipFill>
        <p:spPr>
          <a:xfrm>
            <a:off x="1219956" y="1884907"/>
            <a:ext cx="6320730" cy="3980439"/>
          </a:xfrm>
          <a:prstGeom prst="rect">
            <a:avLst/>
          </a:prstGeom>
        </p:spPr>
      </p:pic>
    </p:spTree>
    <p:extLst>
      <p:ext uri="{BB962C8B-B14F-4D97-AF65-F5344CB8AC3E}">
        <p14:creationId xmlns:p14="http://schemas.microsoft.com/office/powerpoint/2010/main" val="333445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108960" y="325902"/>
            <a:ext cx="7909495" cy="763065"/>
          </a:xfrm>
        </p:spPr>
        <p:txBody>
          <a:bodyPr vert="horz" lIns="91440" tIns="45720" rIns="91440" bIns="45720" rtlCol="1" anchor="t" anchorCtr="0">
            <a:normAutofit/>
          </a:bodyPr>
          <a:lstStyle/>
          <a:p>
            <a:r>
              <a:rPr lang="he-IL" sz="2800" dirty="0" smtClean="0">
                <a:solidFill>
                  <a:schemeClr val="accent1"/>
                </a:solidFill>
              </a:rPr>
              <a:t>איפה נמצאים עובדי הטכנולוגיה</a:t>
            </a:r>
            <a:endParaRPr lang="he-IL" sz="2800" dirty="0">
              <a:solidFill>
                <a:schemeClr val="accent1"/>
              </a:solidFill>
            </a:endParaRPr>
          </a:p>
        </p:txBody>
      </p:sp>
      <p:grpSp>
        <p:nvGrpSpPr>
          <p:cNvPr id="3" name="קבוצה 2"/>
          <p:cNvGrpSpPr/>
          <p:nvPr/>
        </p:nvGrpSpPr>
        <p:grpSpPr>
          <a:xfrm>
            <a:off x="9035933" y="1373846"/>
            <a:ext cx="3059085" cy="5320146"/>
            <a:chOff x="8844741" y="1363287"/>
            <a:chExt cx="3225340" cy="5320146"/>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grpSp>
          <p:nvGrpSpPr>
            <p:cNvPr id="5" name="קבוצה 4">
              <a:extLst>
                <a:ext uri="{FF2B5EF4-FFF2-40B4-BE49-F238E27FC236}">
                  <a16:creationId xmlns:a16="http://schemas.microsoft.com/office/drawing/2014/main" id="{483F7FDB-57AD-4B63-AF23-E00848C77C6B}"/>
                </a:ext>
              </a:extLst>
            </p:cNvPr>
            <p:cNvGrpSpPr/>
            <p:nvPr/>
          </p:nvGrpSpPr>
          <p:grpSpPr>
            <a:xfrm>
              <a:off x="9056713" y="1501065"/>
              <a:ext cx="2801389" cy="3773045"/>
              <a:chOff x="9056713" y="1501066"/>
              <a:chExt cx="2801389" cy="172780"/>
            </a:xfrm>
          </p:grpSpPr>
          <p:cxnSp>
            <p:nvCxnSpPr>
              <p:cNvPr id="7" name="מחבר ישר 6"/>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F7A98790-2398-441D-AFC5-70ACDFD9998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9175706" y="2009870"/>
            <a:ext cx="2718260" cy="2492990"/>
          </a:xfrm>
          <a:prstGeom prst="rect">
            <a:avLst/>
          </a:prstGeom>
          <a:noFill/>
        </p:spPr>
        <p:txBody>
          <a:bodyPr wrap="square" rtlCol="1">
            <a:spAutoFit/>
          </a:bodyPr>
          <a:lstStyle/>
          <a:p>
            <a:r>
              <a:rPr lang="he-IL" sz="2600" b="1" dirty="0">
                <a:solidFill>
                  <a:srgbClr val="27AAE2"/>
                </a:solidFill>
              </a:rPr>
              <a:t>הענפים שאינם טכנולוגיים מתקשים לגייס בעלי מקצוע טכנולוגי שיסייעו באימוץ חדשנות</a:t>
            </a:r>
          </a:p>
        </p:txBody>
      </p:sp>
      <p:graphicFrame>
        <p:nvGraphicFramePr>
          <p:cNvPr id="10" name="תרשים 9"/>
          <p:cNvGraphicFramePr>
            <a:graphicFrameLocks/>
          </p:cNvGraphicFramePr>
          <p:nvPr>
            <p:extLst>
              <p:ext uri="{D42A27DB-BD31-4B8C-83A1-F6EECF244321}">
                <p14:modId xmlns:p14="http://schemas.microsoft.com/office/powerpoint/2010/main" val="3397571605"/>
              </p:ext>
            </p:extLst>
          </p:nvPr>
        </p:nvGraphicFramePr>
        <p:xfrm>
          <a:off x="180975" y="1171575"/>
          <a:ext cx="8684543" cy="5362575"/>
        </p:xfrm>
        <a:graphic>
          <a:graphicData uri="http://schemas.openxmlformats.org/drawingml/2006/chart">
            <c:chart xmlns:c="http://schemas.openxmlformats.org/drawingml/2006/chart" xmlns:r="http://schemas.openxmlformats.org/officeDocument/2006/relationships" r:id="rId3"/>
          </a:graphicData>
        </a:graphic>
      </p:graphicFrame>
      <p:sp>
        <p:nvSpPr>
          <p:cNvPr id="13"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21</a:t>
            </a:fld>
            <a:endParaRPr lang="en-US" dirty="0"/>
          </a:p>
        </p:txBody>
      </p:sp>
    </p:spTree>
    <p:extLst>
      <p:ext uri="{BB962C8B-B14F-4D97-AF65-F5344CB8AC3E}">
        <p14:creationId xmlns:p14="http://schemas.microsoft.com/office/powerpoint/2010/main" val="43363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8B678C89-231D-4659-9827-F1BD2ACBD65B}" type="slidenum">
              <a:rPr lang="he-IL" smtClean="0"/>
              <a:pPr/>
              <a:t>22</a:t>
            </a:fld>
            <a:endParaRPr lang="he-IL"/>
          </a:p>
        </p:txBody>
      </p:sp>
      <p:sp>
        <p:nvSpPr>
          <p:cNvPr id="6" name="כותרת 1"/>
          <p:cNvSpPr txBox="1">
            <a:spLocks/>
          </p:cNvSpPr>
          <p:nvPr/>
        </p:nvSpPr>
        <p:spPr>
          <a:xfrm>
            <a:off x="2056569" y="357447"/>
            <a:ext cx="9015972" cy="806182"/>
          </a:xfrm>
          <a:prstGeom prst="rect">
            <a:avLst/>
          </a:prstGeom>
        </p:spPr>
        <p:txBody>
          <a:bodyPr vert="horz" lIns="91440" tIns="45720" rIns="91440" bIns="45720" rtlCol="1" anchor="t" anchorCtr="0">
            <a:normAutofit fontScale="97500"/>
          </a:bodyPr>
          <a:lstStyle>
            <a:defPPr>
              <a:defRPr lang="he-IL"/>
            </a:defPPr>
            <a:lvl1pPr>
              <a:lnSpc>
                <a:spcPct val="80000"/>
              </a:lnSpc>
              <a:spcBef>
                <a:spcPct val="0"/>
              </a:spcBef>
              <a:buNone/>
              <a:defRPr sz="2800" b="1">
                <a:solidFill>
                  <a:schemeClr val="accent1"/>
                </a:solidFill>
                <a:latin typeface="+mj-lt"/>
                <a:ea typeface="+mj-ea"/>
                <a:cs typeface="+mj-cs"/>
              </a:defRPr>
            </a:lvl1pPr>
          </a:lstStyle>
          <a:p>
            <a:r>
              <a:rPr lang="he-IL" dirty="0"/>
              <a:t>בשביל מה צריך בכלל חדשנות בענפים שאינם היי-טק??</a:t>
            </a:r>
          </a:p>
        </p:txBody>
      </p:sp>
      <p:sp>
        <p:nvSpPr>
          <p:cNvPr id="14" name="מלבן 13"/>
          <p:cNvSpPr/>
          <p:nvPr/>
        </p:nvSpPr>
        <p:spPr>
          <a:xfrm>
            <a:off x="3644849" y="3244334"/>
            <a:ext cx="4902303" cy="369332"/>
          </a:xfrm>
          <a:prstGeom prst="rect">
            <a:avLst/>
          </a:prstGeom>
        </p:spPr>
        <p:txBody>
          <a:bodyPr wrap="none">
            <a:spAutoFit/>
          </a:bodyPr>
          <a:lstStyle/>
          <a:p>
            <a:pPr algn="l" rtl="0"/>
            <a:r>
              <a:rPr lang="he-IL" dirty="0">
                <a:hlinkClick r:id="rId5"/>
              </a:rPr>
              <a:t>https://www.youtube.com/watch?v=12lThqXA-Dg</a:t>
            </a:r>
            <a:endParaRPr lang="he-IL" dirty="0"/>
          </a:p>
        </p:txBody>
      </p:sp>
      <p:pic>
        <p:nvPicPr>
          <p:cNvPr id="15" name="תמונה 14">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1442" y="1367028"/>
            <a:ext cx="8774418" cy="4913674"/>
          </a:xfrm>
          <a:prstGeom prst="rect">
            <a:avLst/>
          </a:prstGeom>
        </p:spPr>
      </p:pic>
    </p:spTree>
    <p:extLst>
      <p:ext uri="{BB962C8B-B14F-4D97-AF65-F5344CB8AC3E}">
        <p14:creationId xmlns:p14="http://schemas.microsoft.com/office/powerpoint/2010/main" val="16527879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כותרת 3"/>
          <p:cNvSpPr>
            <a:spLocks noGrp="1"/>
          </p:cNvSpPr>
          <p:nvPr>
            <p:ph type="title"/>
          </p:nvPr>
        </p:nvSpPr>
        <p:spPr>
          <a:xfrm>
            <a:off x="3245255" y="250351"/>
            <a:ext cx="7712364" cy="876022"/>
          </a:xfrm>
        </p:spPr>
        <p:txBody>
          <a:bodyPr vert="horz" lIns="91440" tIns="45720" rIns="91440" bIns="45720" rtlCol="1" anchor="t" anchorCtr="0">
            <a:normAutofit/>
          </a:bodyPr>
          <a:lstStyle/>
          <a:p>
            <a:r>
              <a:rPr lang="he-IL" sz="2800" dirty="0"/>
              <a:t>אז מה כיווני המדיניות המומלצים לתמיכה בהשקעה בהון הפיסי של המגזר העסקי?</a:t>
            </a:r>
          </a:p>
        </p:txBody>
      </p:sp>
      <p:sp>
        <p:nvSpPr>
          <p:cNvPr id="2" name="מציין מיקום תוכן 1"/>
          <p:cNvSpPr>
            <a:spLocks noGrp="1"/>
          </p:cNvSpPr>
          <p:nvPr>
            <p:ph idx="1"/>
          </p:nvPr>
        </p:nvSpPr>
        <p:spPr>
          <a:xfrm>
            <a:off x="1116957" y="1605529"/>
            <a:ext cx="10544536" cy="4828954"/>
          </a:xfrm>
        </p:spPr>
        <p:txBody>
          <a:bodyPr vert="horz" lIns="91440" tIns="45720" rIns="91440" bIns="45720" rtlCol="0">
            <a:noAutofit/>
          </a:bodyPr>
          <a:lstStyle/>
          <a:p>
            <a:pPr lvl="0">
              <a:buSzPct val="120000"/>
              <a:buFontTx/>
              <a:buBlip>
                <a:blip r:embed="rId5"/>
              </a:buBlip>
            </a:pPr>
            <a:r>
              <a:rPr lang="he-IL" sz="2800" dirty="0">
                <a:latin typeface="David" panose="020E0502060401010101" pitchFamily="34" charset="-79"/>
                <a:cs typeface="David" panose="020E0502060401010101" pitchFamily="34" charset="-79"/>
              </a:rPr>
              <a:t>ביטול הדרגתי של הטבות המס הניתנות על פי קריטריון היצוא במסגרת החוק לעידוד השקעות הון. לחלופין, יש לקדם הטבות שיעודדו פעילות בעלת השפעות חיצוניות חיוביות, או הפחתה כללית של מס החברות. </a:t>
            </a:r>
            <a:endParaRPr lang="he-IL" sz="2800" dirty="0" smtClean="0">
              <a:latin typeface="David" panose="020E0502060401010101" pitchFamily="34" charset="-79"/>
              <a:cs typeface="David" panose="020E0502060401010101" pitchFamily="34" charset="-79"/>
            </a:endParaRPr>
          </a:p>
          <a:p>
            <a:pPr marL="0" lvl="0" indent="0">
              <a:buSzPct val="120000"/>
              <a:buNone/>
            </a:pPr>
            <a:endParaRPr lang="he-IL" sz="2800" dirty="0">
              <a:latin typeface="David" panose="020E0502060401010101" pitchFamily="34" charset="-79"/>
              <a:cs typeface="David" panose="020E0502060401010101" pitchFamily="34" charset="-79"/>
            </a:endParaRPr>
          </a:p>
          <a:p>
            <a:pPr lvl="0">
              <a:buSzPct val="120000"/>
              <a:buFontTx/>
              <a:buBlip>
                <a:blip r:embed="rId5"/>
              </a:buBlip>
            </a:pPr>
            <a:r>
              <a:rPr lang="he-IL" sz="2800" dirty="0">
                <a:latin typeface="David" panose="020E0502060401010101" pitchFamily="34" charset="-79"/>
                <a:cs typeface="David" panose="020E0502060401010101" pitchFamily="34" charset="-79"/>
              </a:rPr>
              <a:t>קידום חדשנות בענפים שאינם היי-טק באמצעות תכניות ייחודיות.</a:t>
            </a:r>
          </a:p>
          <a:p>
            <a:pPr marL="0" lvl="0" indent="0">
              <a:buSzPct val="120000"/>
              <a:buNone/>
            </a:pPr>
            <a:endParaRPr lang="he-IL" sz="2800" dirty="0">
              <a:latin typeface="David" panose="020E0502060401010101" pitchFamily="34" charset="-79"/>
              <a:cs typeface="David" panose="020E0502060401010101" pitchFamily="34" charset="-79"/>
            </a:endParaRPr>
          </a:p>
          <a:p>
            <a:pPr lvl="0">
              <a:buSzPct val="120000"/>
              <a:buFontTx/>
              <a:buBlip>
                <a:blip r:embed="rId5"/>
              </a:buBlip>
            </a:pPr>
            <a:r>
              <a:rPr lang="he-IL" sz="2800" dirty="0">
                <a:latin typeface="David" panose="020E0502060401010101" pitchFamily="34" charset="-79"/>
                <a:cs typeface="David" panose="020E0502060401010101" pitchFamily="34" charset="-79"/>
              </a:rPr>
              <a:t>שמירה על מתן הטבות לחברות רב-לאומיות עתירות ידע.</a:t>
            </a:r>
          </a:p>
          <a:p>
            <a:pPr marL="0" lvl="0" indent="0">
              <a:buSzPct val="120000"/>
              <a:buFontTx/>
              <a:buNone/>
            </a:pPr>
            <a:endParaRPr lang="he-IL" sz="2800" dirty="0">
              <a:latin typeface="David" panose="020E0502060401010101" pitchFamily="34" charset="-79"/>
              <a:cs typeface="David" panose="020E0502060401010101" pitchFamily="34" charset="-79"/>
            </a:endParaRPr>
          </a:p>
          <a:p>
            <a:pPr lvl="0">
              <a:buSzPct val="120000"/>
              <a:buFontTx/>
              <a:buBlip>
                <a:blip r:embed="rId5"/>
              </a:buBlip>
            </a:pPr>
            <a:r>
              <a:rPr lang="he-IL" sz="2800" dirty="0">
                <a:latin typeface="David" panose="020E0502060401010101" pitchFamily="34" charset="-79"/>
                <a:cs typeface="David" panose="020E0502060401010101" pitchFamily="34" charset="-79"/>
              </a:rPr>
              <a:t>העלאת אטרקטיביות המשק בעיני כלל החברות על-ידי הסרת חסמים בירוקרטיים והשקעה בתשתיות הפיזיות והאנושיות.</a:t>
            </a:r>
          </a:p>
        </p:txBody>
      </p:sp>
      <p:sp>
        <p:nvSpPr>
          <p:cNvPr id="3" name="מציין מיקום של מספר שקופית 2">
            <a:extLst>
              <a:ext uri="{FF2B5EF4-FFF2-40B4-BE49-F238E27FC236}">
                <a16:creationId xmlns:a16="http://schemas.microsoft.com/office/drawing/2014/main" id="{A2AA7E31-3849-4222-98C3-3124BB4340DB}"/>
              </a:ext>
            </a:extLst>
          </p:cNvPr>
          <p:cNvSpPr>
            <a:spLocks noGrp="1"/>
          </p:cNvSpPr>
          <p:nvPr>
            <p:ph type="sldNum" sz="quarter" idx="12"/>
          </p:nvPr>
        </p:nvSpPr>
        <p:spPr/>
        <p:txBody>
          <a:bodyPr/>
          <a:lstStyle/>
          <a:p>
            <a:fld id="{09EDED6A-05C0-4C6E-99A6-9B384A60FEB6}" type="slidenum">
              <a:rPr lang="en-US" smtClean="0"/>
              <a:t>23</a:t>
            </a:fld>
            <a:endParaRPr lang="en-US"/>
          </a:p>
        </p:txBody>
      </p:sp>
      <p:cxnSp>
        <p:nvCxnSpPr>
          <p:cNvPr id="10" name="מחבר ישר 9">
            <a:extLst>
              <a:ext uri="{FF2B5EF4-FFF2-40B4-BE49-F238E27FC236}">
                <a16:creationId xmlns:a16="http://schemas.microsoft.com/office/drawing/2014/main" id="{C5FA86D1-0950-4D17-8810-F71FDBD02432}"/>
              </a:ext>
            </a:extLst>
          </p:cNvPr>
          <p:cNvCxnSpPr>
            <a:cxnSpLocks/>
          </p:cNvCxnSpPr>
          <p:nvPr/>
        </p:nvCxnSpPr>
        <p:spPr>
          <a:xfrm flipH="1">
            <a:off x="9231485" y="1687820"/>
            <a:ext cx="2586268"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מחבר ישר 10">
            <a:extLst>
              <a:ext uri="{FF2B5EF4-FFF2-40B4-BE49-F238E27FC236}">
                <a16:creationId xmlns:a16="http://schemas.microsoft.com/office/drawing/2014/main" id="{FC69CC5E-D8E2-4E02-BC40-19504FECFF96}"/>
              </a:ext>
            </a:extLst>
          </p:cNvPr>
          <p:cNvCxnSpPr>
            <a:cxnSpLocks/>
          </p:cNvCxnSpPr>
          <p:nvPr/>
        </p:nvCxnSpPr>
        <p:spPr>
          <a:xfrm flipH="1">
            <a:off x="9287627" y="4609657"/>
            <a:ext cx="2586268" cy="0"/>
          </a:xfrm>
          <a:prstGeom prst="line">
            <a:avLst/>
          </a:prstGeom>
        </p:spPr>
      </p:cxnSp>
    </p:spTree>
    <p:extLst>
      <p:ext uri="{BB962C8B-B14F-4D97-AF65-F5344CB8AC3E}">
        <p14:creationId xmlns:p14="http://schemas.microsoft.com/office/powerpoint/2010/main" val="1545571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כותרת 2">
            <a:extLst>
              <a:ext uri="{FF2B5EF4-FFF2-40B4-BE49-F238E27FC236}">
                <a16:creationId xmlns:a16="http://schemas.microsoft.com/office/drawing/2014/main" id="{566EF43B-4941-47F9-ACAC-A1B8A3D9E372}"/>
              </a:ext>
            </a:extLst>
          </p:cNvPr>
          <p:cNvSpPr txBox="1">
            <a:spLocks/>
          </p:cNvSpPr>
          <p:nvPr/>
        </p:nvSpPr>
        <p:spPr>
          <a:xfrm>
            <a:off x="5752863" y="2444399"/>
            <a:ext cx="5485944" cy="2012859"/>
          </a:xfrm>
          <a:prstGeom prst="rect">
            <a:avLst/>
          </a:prstGeom>
        </p:spPr>
        <p:txBody>
          <a:bodyPr vert="horz" wrap="square" lIns="91440" tIns="45720" rIns="91440" bIns="45720" rtlCol="1" anchor="t" anchorCtr="0">
            <a:spAutoFit/>
          </a:bodyPr>
          <a:lstStyle>
            <a:lvl1pPr algn="r" defTabSz="914400" rtl="1" eaLnBrk="1" latinLnBrk="0" hangingPunct="1">
              <a:lnSpc>
                <a:spcPct val="80000"/>
              </a:lnSpc>
              <a:spcBef>
                <a:spcPct val="0"/>
              </a:spcBef>
              <a:buNone/>
              <a:defRPr sz="4000" b="1" kern="1200">
                <a:solidFill>
                  <a:schemeClr val="bg1"/>
                </a:solidFill>
                <a:latin typeface="+mj-lt"/>
                <a:ea typeface="+mj-ea"/>
                <a:cs typeface="+mj-cs"/>
              </a:defRPr>
            </a:lvl1pPr>
          </a:lstStyle>
          <a:p>
            <a:pPr algn="ctr"/>
            <a:r>
              <a:rPr lang="he-IL" sz="9600" smtClean="0"/>
              <a:t>תשתיות</a:t>
            </a:r>
            <a:br>
              <a:rPr lang="he-IL" sz="9600" smtClean="0"/>
            </a:br>
            <a:r>
              <a:rPr lang="he-IL" sz="6000" smtClean="0"/>
              <a:t>(תחבורה)</a:t>
            </a:r>
            <a:endParaRPr lang="he-IL" sz="6000" dirty="0"/>
          </a:p>
        </p:txBody>
      </p:sp>
      <p:grpSp>
        <p:nvGrpSpPr>
          <p:cNvPr id="16" name="קבוצה 15">
            <a:extLst>
              <a:ext uri="{FF2B5EF4-FFF2-40B4-BE49-F238E27FC236}">
                <a16:creationId xmlns:a16="http://schemas.microsoft.com/office/drawing/2014/main" id="{A9FE96E7-0FA6-4BF1-ACBF-476E61E8579D}"/>
              </a:ext>
            </a:extLst>
          </p:cNvPr>
          <p:cNvGrpSpPr/>
          <p:nvPr/>
        </p:nvGrpSpPr>
        <p:grpSpPr>
          <a:xfrm>
            <a:off x="7522818" y="1881373"/>
            <a:ext cx="4402847" cy="1431685"/>
            <a:chOff x="5030511" y="4265231"/>
            <a:chExt cx="4402847" cy="1431685"/>
          </a:xfrm>
        </p:grpSpPr>
        <p:pic>
          <p:nvPicPr>
            <p:cNvPr id="10" name="תמונה 9">
              <a:extLst>
                <a:ext uri="{FF2B5EF4-FFF2-40B4-BE49-F238E27FC236}">
                  <a16:creationId xmlns:a16="http://schemas.microsoft.com/office/drawing/2014/main" id="{064005AA-24B1-4BAC-B646-FA322965A5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30511" y="4265231"/>
              <a:ext cx="4402847" cy="1431685"/>
            </a:xfrm>
            <a:prstGeom prst="rect">
              <a:avLst/>
            </a:prstGeom>
            <a:ln w="19050">
              <a:solidFill>
                <a:schemeClr val="tx1"/>
              </a:solidFill>
            </a:ln>
          </p:spPr>
        </p:pic>
        <p:pic>
          <p:nvPicPr>
            <p:cNvPr id="15" name="תמונה 14">
              <a:extLst>
                <a:ext uri="{FF2B5EF4-FFF2-40B4-BE49-F238E27FC236}">
                  <a16:creationId xmlns:a16="http://schemas.microsoft.com/office/drawing/2014/main" id="{B35D5212-9EBF-4F99-BE92-25A2019355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7429" y="4467046"/>
              <a:ext cx="478778" cy="334586"/>
            </a:xfrm>
            <a:prstGeom prst="rect">
              <a:avLst/>
            </a:prstGeom>
            <a:ln w="19050">
              <a:noFill/>
            </a:ln>
          </p:spPr>
        </p:pic>
      </p:grpSp>
      <p:grpSp>
        <p:nvGrpSpPr>
          <p:cNvPr id="21" name="קבוצה 20">
            <a:extLst>
              <a:ext uri="{FF2B5EF4-FFF2-40B4-BE49-F238E27FC236}">
                <a16:creationId xmlns:a16="http://schemas.microsoft.com/office/drawing/2014/main" id="{1252637A-7A93-4551-BB69-5D8433D7A1B2}"/>
              </a:ext>
            </a:extLst>
          </p:cNvPr>
          <p:cNvGrpSpPr/>
          <p:nvPr/>
        </p:nvGrpSpPr>
        <p:grpSpPr>
          <a:xfrm>
            <a:off x="5057442" y="2454225"/>
            <a:ext cx="4066752" cy="1431685"/>
            <a:chOff x="7645254" y="4532113"/>
            <a:chExt cx="4066752" cy="1431685"/>
          </a:xfrm>
        </p:grpSpPr>
        <p:pic>
          <p:nvPicPr>
            <p:cNvPr id="19" name="תמונה 18">
              <a:extLst>
                <a:ext uri="{FF2B5EF4-FFF2-40B4-BE49-F238E27FC236}">
                  <a16:creationId xmlns:a16="http://schemas.microsoft.com/office/drawing/2014/main" id="{3B1F4CFD-254A-4A69-81D9-F225FE74A4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45254" y="4532113"/>
              <a:ext cx="4066752" cy="1431685"/>
            </a:xfrm>
            <a:prstGeom prst="rect">
              <a:avLst/>
            </a:prstGeom>
            <a:ln w="19050">
              <a:solidFill>
                <a:schemeClr val="tx1"/>
              </a:solidFill>
            </a:ln>
          </p:spPr>
        </p:pic>
        <p:pic>
          <p:nvPicPr>
            <p:cNvPr id="20" name="תמונה 19">
              <a:extLst>
                <a:ext uri="{FF2B5EF4-FFF2-40B4-BE49-F238E27FC236}">
                  <a16:creationId xmlns:a16="http://schemas.microsoft.com/office/drawing/2014/main" id="{55A40656-ECF3-419A-8A91-9CFFF590D2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9616" y="4532113"/>
              <a:ext cx="607576" cy="607576"/>
            </a:xfrm>
            <a:prstGeom prst="rect">
              <a:avLst/>
            </a:prstGeom>
          </p:spPr>
        </p:pic>
      </p:grpSp>
      <p:pic>
        <p:nvPicPr>
          <p:cNvPr id="9" name="מציין מיקום של תמונה 8"/>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l="23675" r="23675"/>
          <a:stretch>
            <a:fillRect/>
          </a:stretch>
        </p:blipFill>
        <p:spPr/>
      </p:pic>
      <p:sp>
        <p:nvSpPr>
          <p:cNvPr id="4" name="כותרת משנה 3">
            <a:extLst>
              <a:ext uri="{FF2B5EF4-FFF2-40B4-BE49-F238E27FC236}">
                <a16:creationId xmlns:a16="http://schemas.microsoft.com/office/drawing/2014/main" id="{47C5B606-5DF5-407C-8302-7F33B6F9C1F6}"/>
              </a:ext>
            </a:extLst>
          </p:cNvPr>
          <p:cNvSpPr>
            <a:spLocks noGrp="1"/>
          </p:cNvSpPr>
          <p:nvPr>
            <p:ph type="subTitle" idx="1"/>
          </p:nvPr>
        </p:nvSpPr>
        <p:spPr>
          <a:xfrm>
            <a:off x="2689950" y="209238"/>
            <a:ext cx="6178860" cy="604781"/>
          </a:xfrm>
          <a:noFill/>
        </p:spPr>
        <p:txBody>
          <a:bodyPr>
            <a:noAutofit/>
          </a:bodyPr>
          <a:lstStyle/>
          <a:p>
            <a:pPr>
              <a:spcBef>
                <a:spcPct val="0"/>
              </a:spcBef>
            </a:pPr>
            <a:r>
              <a:rPr lang="he-IL" sz="4400" b="1" dirty="0" smtClean="0">
                <a:latin typeface="David" panose="020E0502060401010101" pitchFamily="34" charset="-79"/>
                <a:ea typeface="+mj-ea"/>
                <a:cs typeface="David" panose="020E0502060401010101" pitchFamily="34" charset="-79"/>
              </a:rPr>
              <a:t>גם הפריון תקוע בפקק</a:t>
            </a:r>
            <a:endParaRPr lang="he-IL" sz="4400" b="1" dirty="0">
              <a:latin typeface="David" panose="020E0502060401010101" pitchFamily="34" charset="-79"/>
              <a:ea typeface="+mj-ea"/>
              <a:cs typeface="David" panose="020E0502060401010101" pitchFamily="34" charset="-79"/>
            </a:endParaRPr>
          </a:p>
        </p:txBody>
      </p:sp>
      <p:pic>
        <p:nvPicPr>
          <p:cNvPr id="5" name="תמונה 4">
            <a:extLst>
              <a:ext uri="{FF2B5EF4-FFF2-40B4-BE49-F238E27FC236}">
                <a16:creationId xmlns:a16="http://schemas.microsoft.com/office/drawing/2014/main" id="{3C09C77D-13AF-4662-BA36-8288ED0131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35062"/>
            <a:ext cx="3853444" cy="5722937"/>
          </a:xfrm>
          <a:prstGeom prst="rect">
            <a:avLst/>
          </a:prstGeom>
        </p:spPr>
      </p:pic>
      <p:grpSp>
        <p:nvGrpSpPr>
          <p:cNvPr id="17" name="קבוצה 16">
            <a:extLst>
              <a:ext uri="{FF2B5EF4-FFF2-40B4-BE49-F238E27FC236}">
                <a16:creationId xmlns:a16="http://schemas.microsoft.com/office/drawing/2014/main" id="{38D345CC-34C7-4F9B-92EC-C00E86485CF9}"/>
              </a:ext>
            </a:extLst>
          </p:cNvPr>
          <p:cNvGrpSpPr/>
          <p:nvPr/>
        </p:nvGrpSpPr>
        <p:grpSpPr>
          <a:xfrm>
            <a:off x="7576865" y="3090032"/>
            <a:ext cx="4486390" cy="1494384"/>
            <a:chOff x="5557188" y="3313058"/>
            <a:chExt cx="5080401" cy="1826677"/>
          </a:xfrm>
        </p:grpSpPr>
        <p:pic>
          <p:nvPicPr>
            <p:cNvPr id="7" name="תמונה 6">
              <a:extLst>
                <a:ext uri="{FF2B5EF4-FFF2-40B4-BE49-F238E27FC236}">
                  <a16:creationId xmlns:a16="http://schemas.microsoft.com/office/drawing/2014/main" id="{98F3F181-D2FC-4986-A3E9-1C46A691300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57188" y="3313058"/>
              <a:ext cx="5080401" cy="1826677"/>
            </a:xfrm>
            <a:prstGeom prst="rect">
              <a:avLst/>
            </a:prstGeom>
            <a:ln w="19050">
              <a:solidFill>
                <a:schemeClr val="tx1"/>
              </a:solidFill>
            </a:ln>
          </p:spPr>
        </p:pic>
        <p:pic>
          <p:nvPicPr>
            <p:cNvPr id="14" name="תמונה 13">
              <a:extLst>
                <a:ext uri="{FF2B5EF4-FFF2-40B4-BE49-F238E27FC236}">
                  <a16:creationId xmlns:a16="http://schemas.microsoft.com/office/drawing/2014/main" id="{4696C238-13C8-4D0D-A8B5-1BEAEB916DA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36805" y="3429000"/>
              <a:ext cx="478778" cy="334586"/>
            </a:xfrm>
            <a:prstGeom prst="rect">
              <a:avLst/>
            </a:prstGeom>
            <a:ln w="19050">
              <a:noFill/>
            </a:ln>
          </p:spPr>
        </p:pic>
      </p:grpSp>
      <p:grpSp>
        <p:nvGrpSpPr>
          <p:cNvPr id="22" name="קבוצה 21">
            <a:extLst>
              <a:ext uri="{FF2B5EF4-FFF2-40B4-BE49-F238E27FC236}">
                <a16:creationId xmlns:a16="http://schemas.microsoft.com/office/drawing/2014/main" id="{14DD4DDA-28B2-4A56-9D38-0C44F5FB18CE}"/>
              </a:ext>
            </a:extLst>
          </p:cNvPr>
          <p:cNvGrpSpPr/>
          <p:nvPr/>
        </p:nvGrpSpPr>
        <p:grpSpPr>
          <a:xfrm>
            <a:off x="4753644" y="3697608"/>
            <a:ext cx="4570783" cy="1454925"/>
            <a:chOff x="201902" y="1720485"/>
            <a:chExt cx="4570783" cy="1454925"/>
          </a:xfrm>
        </p:grpSpPr>
        <p:pic>
          <p:nvPicPr>
            <p:cNvPr id="8" name="תמונה 7">
              <a:extLst>
                <a:ext uri="{FF2B5EF4-FFF2-40B4-BE49-F238E27FC236}">
                  <a16:creationId xmlns:a16="http://schemas.microsoft.com/office/drawing/2014/main" id="{F1716776-4409-4E40-9A17-634C23418F1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01902" y="1720485"/>
              <a:ext cx="4570783" cy="1454925"/>
            </a:xfrm>
            <a:prstGeom prst="rect">
              <a:avLst/>
            </a:prstGeom>
            <a:ln w="19050">
              <a:solidFill>
                <a:schemeClr val="tx1"/>
              </a:solidFill>
            </a:ln>
          </p:spPr>
        </p:pic>
        <p:pic>
          <p:nvPicPr>
            <p:cNvPr id="13" name="תמונה 12">
              <a:extLst>
                <a:ext uri="{FF2B5EF4-FFF2-40B4-BE49-F238E27FC236}">
                  <a16:creationId xmlns:a16="http://schemas.microsoft.com/office/drawing/2014/main" id="{75E33BA1-7DFD-47C0-95C4-342052D5DB4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66954" y="1748503"/>
              <a:ext cx="348673" cy="243664"/>
            </a:xfrm>
            <a:prstGeom prst="rect">
              <a:avLst/>
            </a:prstGeom>
            <a:ln w="19050">
              <a:noFill/>
            </a:ln>
          </p:spPr>
        </p:pic>
      </p:grpSp>
      <p:pic>
        <p:nvPicPr>
          <p:cNvPr id="6" name="תמונה 5">
            <a:extLst>
              <a:ext uri="{FF2B5EF4-FFF2-40B4-BE49-F238E27FC236}">
                <a16:creationId xmlns:a16="http://schemas.microsoft.com/office/drawing/2014/main" id="{DAE68FE7-C015-4012-9318-1760D652E00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888630" y="4499251"/>
            <a:ext cx="3862859" cy="1696198"/>
          </a:xfrm>
          <a:prstGeom prst="rect">
            <a:avLst/>
          </a:prstGeom>
          <a:ln w="19050">
            <a:solidFill>
              <a:schemeClr val="tx1"/>
            </a:solidFill>
          </a:ln>
        </p:spPr>
      </p:pic>
      <p:grpSp>
        <p:nvGrpSpPr>
          <p:cNvPr id="24" name="קבוצה 23">
            <a:extLst>
              <a:ext uri="{FF2B5EF4-FFF2-40B4-BE49-F238E27FC236}">
                <a16:creationId xmlns:a16="http://schemas.microsoft.com/office/drawing/2014/main" id="{697D7879-DDF4-4778-A227-E7554E8B0034}"/>
              </a:ext>
            </a:extLst>
          </p:cNvPr>
          <p:cNvGrpSpPr/>
          <p:nvPr/>
        </p:nvGrpSpPr>
        <p:grpSpPr>
          <a:xfrm>
            <a:off x="5267554" y="4979997"/>
            <a:ext cx="5380659" cy="1531606"/>
            <a:chOff x="5267554" y="4979997"/>
            <a:chExt cx="5380659" cy="1531606"/>
          </a:xfrm>
        </p:grpSpPr>
        <p:pic>
          <p:nvPicPr>
            <p:cNvPr id="23" name="תמונה 22">
              <a:extLst>
                <a:ext uri="{FF2B5EF4-FFF2-40B4-BE49-F238E27FC236}">
                  <a16:creationId xmlns:a16="http://schemas.microsoft.com/office/drawing/2014/main" id="{D258E599-3220-44A4-A0AA-52605FCDF54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268648" y="5023049"/>
              <a:ext cx="5379565" cy="1488554"/>
            </a:xfrm>
            <a:prstGeom prst="rect">
              <a:avLst/>
            </a:prstGeom>
            <a:ln w="19050">
              <a:solidFill>
                <a:schemeClr val="tx1"/>
              </a:solidFill>
            </a:ln>
          </p:spPr>
        </p:pic>
        <p:pic>
          <p:nvPicPr>
            <p:cNvPr id="1026" name="Picture 2" descr="תוצאת תמונה עבור גלובס סמל&quot;">
              <a:extLst>
                <a:ext uri="{FF2B5EF4-FFF2-40B4-BE49-F238E27FC236}">
                  <a16:creationId xmlns:a16="http://schemas.microsoft.com/office/drawing/2014/main" id="{695D5FCA-9931-4D94-B93F-B933E2049AF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267554" y="4979997"/>
              <a:ext cx="1242946" cy="64633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כותרת 1"/>
          <p:cNvSpPr>
            <a:spLocks noGrp="1"/>
          </p:cNvSpPr>
          <p:nvPr>
            <p:ph type="ctrTitle"/>
          </p:nvPr>
        </p:nvSpPr>
        <p:spPr/>
        <p:txBody>
          <a:bodyPr/>
          <a:lstStyle/>
          <a:p>
            <a:endParaRPr lang="he-IL"/>
          </a:p>
        </p:txBody>
      </p:sp>
    </p:spTree>
    <p:extLst>
      <p:ext uri="{BB962C8B-B14F-4D97-AF65-F5344CB8AC3E}">
        <p14:creationId xmlns:p14="http://schemas.microsoft.com/office/powerpoint/2010/main" val="414576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2000"/>
                            </p:stCondLst>
                            <p:childTnLst>
                              <p:par>
                                <p:cTn id="17" presetID="10" presetClass="entr" presetSubtype="0" fill="hold" nodeType="afterEffect">
                                  <p:stCondLst>
                                    <p:cond delay="25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750"/>
                            </p:stCondLst>
                            <p:childTnLst>
                              <p:par>
                                <p:cTn id="21" presetID="10" presetClass="entr" presetSubtype="0" fill="hold" nodeType="afterEffect">
                                  <p:stCondLst>
                                    <p:cond delay="2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3500"/>
                            </p:stCondLst>
                            <p:childTnLst>
                              <p:par>
                                <p:cTn id="25" presetID="10" presetClass="entr" presetSubtype="0" fill="hold" nodeType="afterEffect">
                                  <p:stCondLst>
                                    <p:cond delay="25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309623" y="325902"/>
            <a:ext cx="7708832" cy="540059"/>
          </a:xfrm>
        </p:spPr>
        <p:txBody>
          <a:bodyPr vert="horz" lIns="91440" tIns="45720" rIns="91440" bIns="45720" rtlCol="1" anchor="t" anchorCtr="0">
            <a:normAutofit fontScale="90000"/>
          </a:bodyPr>
          <a:lstStyle/>
          <a:p>
            <a:r>
              <a:rPr lang="he-IL" sz="2800" dirty="0">
                <a:solidFill>
                  <a:schemeClr val="accent1"/>
                </a:solidFill>
              </a:rPr>
              <a:t>הפחתת הגודש באמצעות תחבורה ציבורית לא ממומשת בישראל</a:t>
            </a: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sp>
        <p:nvSpPr>
          <p:cNvPr id="15" name="TextBox 14"/>
          <p:cNvSpPr txBox="1"/>
          <p:nvPr/>
        </p:nvSpPr>
        <p:spPr>
          <a:xfrm>
            <a:off x="9056713" y="1672095"/>
            <a:ext cx="2801389" cy="2092881"/>
          </a:xfrm>
          <a:prstGeom prst="rect">
            <a:avLst/>
          </a:prstGeom>
          <a:noFill/>
        </p:spPr>
        <p:txBody>
          <a:bodyPr wrap="square" rtlCol="1">
            <a:spAutoFit/>
          </a:bodyPr>
          <a:lstStyle/>
          <a:p>
            <a:r>
              <a:rPr lang="he-IL" sz="2600" b="1" dirty="0">
                <a:solidFill>
                  <a:srgbClr val="27AAE2"/>
                </a:solidFill>
              </a:rPr>
              <a:t>שיעור השימוש בתחבורה ציבורית </a:t>
            </a:r>
            <a:r>
              <a:rPr lang="he-IL" sz="2600" dirty="0">
                <a:solidFill>
                  <a:srgbClr val="27AAE2"/>
                </a:solidFill>
              </a:rPr>
              <a:t>בישראל נמוך ביחס </a:t>
            </a:r>
            <a:r>
              <a:rPr lang="he-IL" sz="2600" dirty="0" err="1">
                <a:solidFill>
                  <a:srgbClr val="27AAE2"/>
                </a:solidFill>
              </a:rPr>
              <a:t>למטרופולינים</a:t>
            </a:r>
            <a:r>
              <a:rPr lang="he-IL" sz="2600" dirty="0">
                <a:solidFill>
                  <a:srgbClr val="27AAE2"/>
                </a:solidFill>
              </a:rPr>
              <a:t> דומים באירופה.</a:t>
            </a:r>
          </a:p>
        </p:txBody>
      </p:sp>
      <p:grpSp>
        <p:nvGrpSpPr>
          <p:cNvPr id="10" name="קבוצה 9">
            <a:extLst>
              <a:ext uri="{FF2B5EF4-FFF2-40B4-BE49-F238E27FC236}">
                <a16:creationId xmlns:a16="http://schemas.microsoft.com/office/drawing/2014/main" id="{1286E0BB-CADC-4C25-BD53-EE222A84ADBD}"/>
              </a:ext>
            </a:extLst>
          </p:cNvPr>
          <p:cNvGrpSpPr/>
          <p:nvPr/>
        </p:nvGrpSpPr>
        <p:grpSpPr>
          <a:xfrm>
            <a:off x="9056713" y="1501065"/>
            <a:ext cx="2801389" cy="3773045"/>
            <a:chOff x="9056713" y="1501066"/>
            <a:chExt cx="2801389" cy="172780"/>
          </a:xfrm>
        </p:grpSpPr>
        <p:cxnSp>
          <p:nvCxnSpPr>
            <p:cNvPr id="12" name="מחבר ישר 11">
              <a:extLst>
                <a:ext uri="{FF2B5EF4-FFF2-40B4-BE49-F238E27FC236}">
                  <a16:creationId xmlns:a16="http://schemas.microsoft.com/office/drawing/2014/main" id="{634C2CDA-D2FD-4550-8CDA-C8D332F7D95E}"/>
                </a:ext>
              </a:extLst>
            </p:cNvPr>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0F1E2CF9-A4A2-4A0D-82AE-D9E6D0C6E94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7"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25</a:t>
            </a:fld>
            <a:endParaRPr lang="en-US" dirty="0"/>
          </a:p>
        </p:txBody>
      </p:sp>
      <p:pic>
        <p:nvPicPr>
          <p:cNvPr id="3" name="תמונה 2"/>
          <p:cNvPicPr>
            <a:picLocks noChangeAspect="1"/>
          </p:cNvPicPr>
          <p:nvPr/>
        </p:nvPicPr>
        <p:blipFill>
          <a:blip r:embed="rId3"/>
          <a:stretch>
            <a:fillRect/>
          </a:stretch>
        </p:blipFill>
        <p:spPr>
          <a:xfrm>
            <a:off x="1113423" y="1340170"/>
            <a:ext cx="7379799" cy="5151577"/>
          </a:xfrm>
          <a:prstGeom prst="rect">
            <a:avLst/>
          </a:prstGeom>
        </p:spPr>
      </p:pic>
    </p:spTree>
    <p:extLst>
      <p:ext uri="{BB962C8B-B14F-4D97-AF65-F5344CB8AC3E}">
        <p14:creationId xmlns:p14="http://schemas.microsoft.com/office/powerpoint/2010/main" val="198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309623" y="325902"/>
            <a:ext cx="7708832" cy="540059"/>
          </a:xfrm>
        </p:spPr>
        <p:txBody>
          <a:bodyPr vert="horz" lIns="91440" tIns="45720" rIns="91440" bIns="45720" rtlCol="1" anchor="t" anchorCtr="0">
            <a:normAutofit fontScale="90000"/>
          </a:bodyPr>
          <a:lstStyle/>
          <a:p>
            <a:r>
              <a:rPr lang="he-IL" sz="2800" dirty="0">
                <a:solidFill>
                  <a:schemeClr val="accent1"/>
                </a:solidFill>
              </a:rPr>
              <a:t>איכות תשתיות התחבורה הציבורית בישראל היא נמוכה</a:t>
            </a: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sp>
        <p:nvSpPr>
          <p:cNvPr id="15" name="TextBox 14"/>
          <p:cNvSpPr txBox="1"/>
          <p:nvPr/>
        </p:nvSpPr>
        <p:spPr>
          <a:xfrm>
            <a:off x="9056713" y="1672095"/>
            <a:ext cx="2801389" cy="3293209"/>
          </a:xfrm>
          <a:prstGeom prst="rect">
            <a:avLst/>
          </a:prstGeom>
          <a:noFill/>
        </p:spPr>
        <p:txBody>
          <a:bodyPr wrap="square" rtlCol="1">
            <a:spAutoFit/>
          </a:bodyPr>
          <a:lstStyle/>
          <a:p>
            <a:r>
              <a:rPr lang="he-IL" sz="2600" b="1" dirty="0">
                <a:solidFill>
                  <a:srgbClr val="27AAE2"/>
                </a:solidFill>
              </a:rPr>
              <a:t>שיעור ההשקעה בתשתיות תחבורה </a:t>
            </a:r>
            <a:r>
              <a:rPr lang="he-IL" sz="2600" dirty="0">
                <a:solidFill>
                  <a:srgbClr val="27AAE2"/>
                </a:solidFill>
              </a:rPr>
              <a:t>בישראל אינו מספיק על מנת לצמצם, או אפילו לשמר, את הפער באיכות התשתיות מול מדיניות מתקדמות</a:t>
            </a:r>
          </a:p>
        </p:txBody>
      </p:sp>
      <p:grpSp>
        <p:nvGrpSpPr>
          <p:cNvPr id="10" name="קבוצה 9">
            <a:extLst>
              <a:ext uri="{FF2B5EF4-FFF2-40B4-BE49-F238E27FC236}">
                <a16:creationId xmlns:a16="http://schemas.microsoft.com/office/drawing/2014/main" id="{D8DB1962-530E-4E7A-BA4E-F053DB8F3AE5}"/>
              </a:ext>
            </a:extLst>
          </p:cNvPr>
          <p:cNvGrpSpPr/>
          <p:nvPr/>
        </p:nvGrpSpPr>
        <p:grpSpPr>
          <a:xfrm>
            <a:off x="9056713" y="1501065"/>
            <a:ext cx="2801389" cy="3773045"/>
            <a:chOff x="9056713" y="1501066"/>
            <a:chExt cx="2801389" cy="172780"/>
          </a:xfrm>
        </p:grpSpPr>
        <p:cxnSp>
          <p:nvCxnSpPr>
            <p:cNvPr id="13" name="מחבר ישר 12">
              <a:extLst>
                <a:ext uri="{FF2B5EF4-FFF2-40B4-BE49-F238E27FC236}">
                  <a16:creationId xmlns:a16="http://schemas.microsoft.com/office/drawing/2014/main" id="{36C0BF07-2DAE-4CC3-BA80-FA543AEB3948}"/>
                </a:ext>
              </a:extLst>
            </p:cNvPr>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2E13E90C-D803-413B-92C6-D095017DBB58}"/>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2"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26</a:t>
            </a:fld>
            <a:endParaRPr lang="en-US" dirty="0"/>
          </a:p>
        </p:txBody>
      </p:sp>
      <p:sp>
        <p:nvSpPr>
          <p:cNvPr id="17" name="TextBox 5">
            <a:extLst>
              <a:ext uri="{FF2B5EF4-FFF2-40B4-BE49-F238E27FC236}">
                <a16:creationId xmlns:a16="http://schemas.microsoft.com/office/drawing/2014/main" id="{00000000-0008-0000-0400-000006000000}"/>
              </a:ext>
            </a:extLst>
          </p:cNvPr>
          <p:cNvSpPr txBox="1"/>
          <p:nvPr/>
        </p:nvSpPr>
        <p:spPr>
          <a:xfrm>
            <a:off x="1772136" y="1078743"/>
            <a:ext cx="6494778" cy="59335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300" b="1" dirty="0">
                <a:latin typeface="Times New Roman" panose="02020603050405020304" pitchFamily="18" charset="0"/>
                <a:cs typeface="Times New Roman" panose="02020603050405020304" pitchFamily="18" charset="0"/>
              </a:rPr>
              <a:t>Figure 3.7</a:t>
            </a:r>
          </a:p>
          <a:p>
            <a:pPr algn="l" rtl="0"/>
            <a:r>
              <a:rPr lang="en-US" sz="1300" b="1" baseline="0" dirty="0">
                <a:latin typeface="Times New Roman" panose="02020603050405020304" pitchFamily="18" charset="0"/>
                <a:cs typeface="Times New Roman" panose="02020603050405020304" pitchFamily="18" charset="0"/>
              </a:rPr>
              <a:t>Transport Infrastructure Quality Index (Scale of 1-7) by International Comparison, </a:t>
            </a:r>
            <a:r>
              <a:rPr lang="en-US" sz="1300" b="1" dirty="0">
                <a:solidFill>
                  <a:schemeClr val="dk1"/>
                </a:solidFill>
                <a:effectLst/>
                <a:latin typeface="Times New Roman" panose="02020603050405020304" pitchFamily="18" charset="0"/>
                <a:ea typeface="+mn-ea"/>
                <a:cs typeface="Times New Roman" panose="02020603050405020304" pitchFamily="18" charset="0"/>
              </a:rPr>
              <a:t>2017</a:t>
            </a:r>
            <a:endParaRPr lang="he-IL" sz="1100" b="0" dirty="0">
              <a:latin typeface="Times New Roman" panose="02020603050405020304" pitchFamily="18" charset="0"/>
              <a:cs typeface="Times New Roman" panose="02020603050405020304" pitchFamily="18" charset="0"/>
            </a:endParaRPr>
          </a:p>
        </p:txBody>
      </p:sp>
      <p:pic>
        <p:nvPicPr>
          <p:cNvPr id="4" name="תמונה 3"/>
          <p:cNvPicPr>
            <a:picLocks noChangeAspect="1"/>
          </p:cNvPicPr>
          <p:nvPr/>
        </p:nvPicPr>
        <p:blipFill>
          <a:blip r:embed="rId3"/>
          <a:stretch>
            <a:fillRect/>
          </a:stretch>
        </p:blipFill>
        <p:spPr>
          <a:xfrm>
            <a:off x="430556" y="5820940"/>
            <a:ext cx="8125272" cy="560881"/>
          </a:xfrm>
          <a:prstGeom prst="rect">
            <a:avLst/>
          </a:prstGeom>
        </p:spPr>
      </p:pic>
      <p:pic>
        <p:nvPicPr>
          <p:cNvPr id="5" name="תמונה 4"/>
          <p:cNvPicPr>
            <a:picLocks noChangeAspect="1"/>
          </p:cNvPicPr>
          <p:nvPr/>
        </p:nvPicPr>
        <p:blipFill rotWithShape="1">
          <a:blip r:embed="rId4"/>
          <a:srcRect t="12163"/>
          <a:stretch/>
        </p:blipFill>
        <p:spPr>
          <a:xfrm>
            <a:off x="1772135" y="1735456"/>
            <a:ext cx="6494779" cy="4096305"/>
          </a:xfrm>
          <a:prstGeom prst="rect">
            <a:avLst/>
          </a:prstGeom>
        </p:spPr>
      </p:pic>
    </p:spTree>
    <p:extLst>
      <p:ext uri="{BB962C8B-B14F-4D97-AF65-F5344CB8AC3E}">
        <p14:creationId xmlns:p14="http://schemas.microsoft.com/office/powerpoint/2010/main" val="387660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מציין מיקום של תמונה 6"/>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a:stretch>
            <a:fillRect/>
          </a:stretch>
        </p:blipFill>
        <p:spPr>
          <a:xfrm>
            <a:off x="0" y="1144588"/>
            <a:ext cx="4610100" cy="4567237"/>
          </a:xfrm>
        </p:spPr>
      </p:pic>
      <p:sp>
        <p:nvSpPr>
          <p:cNvPr id="2" name="כותרת 1">
            <a:extLst>
              <a:ext uri="{FF2B5EF4-FFF2-40B4-BE49-F238E27FC236}">
                <a16:creationId xmlns:a16="http://schemas.microsoft.com/office/drawing/2014/main" id="{D94A1A6F-8319-42A5-9D6A-5E72DFE84971}"/>
              </a:ext>
            </a:extLst>
          </p:cNvPr>
          <p:cNvSpPr>
            <a:spLocks noGrp="1"/>
          </p:cNvSpPr>
          <p:nvPr>
            <p:ph type="title"/>
          </p:nvPr>
        </p:nvSpPr>
        <p:spPr>
          <a:xfrm>
            <a:off x="5341716" y="113280"/>
            <a:ext cx="5684466" cy="1325563"/>
          </a:xfrm>
        </p:spPr>
        <p:txBody>
          <a:bodyPr>
            <a:normAutofit fontScale="90000"/>
          </a:bodyPr>
          <a:lstStyle/>
          <a:p>
            <a:r>
              <a:rPr lang="he-IL" dirty="0"/>
              <a:t>כיווני מדיניות מומלצים בתחום תשתיות התחבורה</a:t>
            </a:r>
          </a:p>
        </p:txBody>
      </p:sp>
      <p:sp>
        <p:nvSpPr>
          <p:cNvPr id="3" name="מציין מיקום תוכן 2">
            <a:extLst>
              <a:ext uri="{FF2B5EF4-FFF2-40B4-BE49-F238E27FC236}">
                <a16:creationId xmlns:a16="http://schemas.microsoft.com/office/drawing/2014/main" id="{2418C02C-8840-45AD-9614-254A2EF80A76}"/>
              </a:ext>
            </a:extLst>
          </p:cNvPr>
          <p:cNvSpPr>
            <a:spLocks noGrp="1"/>
          </p:cNvSpPr>
          <p:nvPr>
            <p:ph idx="1"/>
          </p:nvPr>
        </p:nvSpPr>
        <p:spPr>
          <a:xfrm>
            <a:off x="5341716" y="1376097"/>
            <a:ext cx="5776491" cy="4335198"/>
          </a:xfrm>
        </p:spPr>
        <p:txBody>
          <a:bodyPr>
            <a:normAutofit/>
          </a:bodyPr>
          <a:lstStyle/>
          <a:p>
            <a:r>
              <a:rPr lang="he-IL" dirty="0"/>
              <a:t>הגדלת היקף ההשקעה בתשתיות תחבורה ציבורית במטרה לסגור את הפער במלאי לעומת ה-</a:t>
            </a:r>
            <a:r>
              <a:rPr lang="en-US" dirty="0"/>
              <a:t>OECD</a:t>
            </a:r>
            <a:r>
              <a:rPr lang="he-IL" dirty="0"/>
              <a:t>.</a:t>
            </a:r>
          </a:p>
          <a:p>
            <a:r>
              <a:rPr lang="he-IL" dirty="0"/>
              <a:t>מתן העדפה לשימוש בתחבורה ציבורית תת-קרקעית במרכז מטרופולין תל אביב, ובתחבורה ציבורית עם נתיבים ייעודיים באזורים פחות צפופים.</a:t>
            </a:r>
          </a:p>
          <a:p>
            <a:r>
              <a:rPr lang="he-IL" dirty="0"/>
              <a:t>הקמת רשויות </a:t>
            </a:r>
            <a:r>
              <a:rPr lang="he-IL" dirty="0" err="1"/>
              <a:t>מטרופוליניות</a:t>
            </a:r>
            <a:r>
              <a:rPr lang="he-IL" dirty="0"/>
              <a:t>, בעלות סמכות כוללנית, שיסנכרנו את צרכי הערים השונות במרחב, ויקלו על התכנון וההוצאה לפעול של </a:t>
            </a:r>
            <a:r>
              <a:rPr lang="he-IL" dirty="0" err="1"/>
              <a:t>פרוייקטים</a:t>
            </a:r>
            <a:r>
              <a:rPr lang="he-IL" dirty="0"/>
              <a:t> תשתיתיים </a:t>
            </a:r>
            <a:r>
              <a:rPr lang="he-IL" dirty="0" err="1"/>
              <a:t>חוצי</a:t>
            </a:r>
            <a:r>
              <a:rPr lang="he-IL" dirty="0"/>
              <a:t>-רשויות.  </a:t>
            </a:r>
          </a:p>
        </p:txBody>
      </p:sp>
      <p:pic>
        <p:nvPicPr>
          <p:cNvPr id="5" name="תמונה 4">
            <a:extLst>
              <a:ext uri="{FF2B5EF4-FFF2-40B4-BE49-F238E27FC236}">
                <a16:creationId xmlns:a16="http://schemas.microsoft.com/office/drawing/2014/main" id="{BF69D0D0-D00E-4049-9421-4BAF854546D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1131846"/>
            <a:ext cx="2569580" cy="4579449"/>
          </a:xfrm>
          <a:prstGeom prst="rect">
            <a:avLst/>
          </a:prstGeom>
        </p:spPr>
      </p:pic>
      <p:pic>
        <p:nvPicPr>
          <p:cNvPr id="6" name="תמונה 5">
            <a:extLst>
              <a:ext uri="{FF2B5EF4-FFF2-40B4-BE49-F238E27FC236}">
                <a16:creationId xmlns:a16="http://schemas.microsoft.com/office/drawing/2014/main" id="{1A696247-4FE8-489E-AF96-96A9B8E9539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3159890" y="4467828"/>
            <a:ext cx="694480" cy="1243467"/>
          </a:xfrm>
          <a:prstGeom prst="rect">
            <a:avLst/>
          </a:prstGeom>
        </p:spPr>
      </p:pic>
      <p:pic>
        <p:nvPicPr>
          <p:cNvPr id="9" name="מציין מיקום של תמונה 9"/>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2827767" y="1131846"/>
            <a:ext cx="2513949" cy="4567237"/>
          </a:xfrm>
          <a:prstGeom prst="rect">
            <a:avLst/>
          </a:prstGeom>
          <a:solidFill>
            <a:schemeClr val="bg1">
              <a:lumMod val="85000"/>
            </a:schemeClr>
          </a:solidFill>
        </p:spPr>
      </p:pic>
    </p:spTree>
    <p:extLst>
      <p:ext uri="{BB962C8B-B14F-4D97-AF65-F5344CB8AC3E}">
        <p14:creationId xmlns:p14="http://schemas.microsoft.com/office/powerpoint/2010/main" val="96635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תרשים זרימה: סרט מנוקב 18"/>
          <p:cNvSpPr/>
          <p:nvPr/>
        </p:nvSpPr>
        <p:spPr>
          <a:xfrm>
            <a:off x="5536263" y="1268574"/>
            <a:ext cx="6043366" cy="1438759"/>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 name="תרשים זרימה: סרט מנוקב 20"/>
          <p:cNvSpPr/>
          <p:nvPr/>
        </p:nvSpPr>
        <p:spPr>
          <a:xfrm>
            <a:off x="5536263" y="2524647"/>
            <a:ext cx="6043366" cy="1438759"/>
          </a:xfrm>
          <a:prstGeom prst="flowChartPunchedTape">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he-IL"/>
          </a:p>
        </p:txBody>
      </p:sp>
      <p:sp>
        <p:nvSpPr>
          <p:cNvPr id="22" name="תרשים זרימה: סרט מנוקב 21"/>
          <p:cNvSpPr/>
          <p:nvPr/>
        </p:nvSpPr>
        <p:spPr>
          <a:xfrm>
            <a:off x="5536263" y="3793137"/>
            <a:ext cx="6043366" cy="1438759"/>
          </a:xfrm>
          <a:prstGeom prst="flowChartPunchedTape">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p>
        </p:txBody>
      </p:sp>
      <p:sp>
        <p:nvSpPr>
          <p:cNvPr id="23" name="תרשים זרימה: סרט מנוקב 22"/>
          <p:cNvSpPr/>
          <p:nvPr/>
        </p:nvSpPr>
        <p:spPr>
          <a:xfrm>
            <a:off x="5536263" y="5099686"/>
            <a:ext cx="6043366" cy="1438759"/>
          </a:xfrm>
          <a:prstGeom prst="flowChartPunchedTap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he-IL"/>
          </a:p>
        </p:txBody>
      </p:sp>
      <p:pic>
        <p:nvPicPr>
          <p:cNvPr id="18" name="מציין מיקום של תמונה 17"/>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a:stretch>
            <a:fillRect/>
          </a:stretch>
        </p:blipFill>
        <p:spPr>
          <a:xfrm>
            <a:off x="7012" y="1389708"/>
            <a:ext cx="5133372" cy="4567237"/>
          </a:xfrm>
        </p:spPr>
      </p:pic>
      <p:sp>
        <p:nvSpPr>
          <p:cNvPr id="2" name="כותרת 1">
            <a:extLst>
              <a:ext uri="{FF2B5EF4-FFF2-40B4-BE49-F238E27FC236}">
                <a16:creationId xmlns:a16="http://schemas.microsoft.com/office/drawing/2014/main" id="{D94A1A6F-8319-42A5-9D6A-5E72DFE84971}"/>
              </a:ext>
            </a:extLst>
          </p:cNvPr>
          <p:cNvSpPr>
            <a:spLocks noGrp="1"/>
          </p:cNvSpPr>
          <p:nvPr>
            <p:ph type="title"/>
          </p:nvPr>
        </p:nvSpPr>
        <p:spPr>
          <a:xfrm>
            <a:off x="2818015" y="113280"/>
            <a:ext cx="8208167" cy="1325563"/>
          </a:xfrm>
        </p:spPr>
        <p:txBody>
          <a:bodyPr>
            <a:normAutofit/>
          </a:bodyPr>
          <a:lstStyle/>
          <a:p>
            <a:r>
              <a:rPr lang="he-IL" dirty="0"/>
              <a:t>צעדים משלימים בתחום התחבורה</a:t>
            </a:r>
          </a:p>
        </p:txBody>
      </p:sp>
      <p:pic>
        <p:nvPicPr>
          <p:cNvPr id="5" name="תמונה 4">
            <a:extLst>
              <a:ext uri="{FF2B5EF4-FFF2-40B4-BE49-F238E27FC236}">
                <a16:creationId xmlns:a16="http://schemas.microsoft.com/office/drawing/2014/main" id="{BF69D0D0-D00E-4049-9421-4BAF854546D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1131846"/>
            <a:ext cx="2569580" cy="4579449"/>
          </a:xfrm>
          <a:prstGeom prst="rect">
            <a:avLst/>
          </a:prstGeom>
        </p:spPr>
      </p:pic>
      <p:sp>
        <p:nvSpPr>
          <p:cNvPr id="14" name="TextBox 13"/>
          <p:cNvSpPr txBox="1"/>
          <p:nvPr/>
        </p:nvSpPr>
        <p:spPr>
          <a:xfrm>
            <a:off x="5656804" y="1550213"/>
            <a:ext cx="5802283" cy="830997"/>
          </a:xfrm>
          <a:prstGeom prst="rect">
            <a:avLst/>
          </a:prstGeom>
          <a:noFill/>
        </p:spPr>
        <p:txBody>
          <a:bodyPr wrap="square" rtlCol="1">
            <a:spAutoFit/>
          </a:bodyPr>
          <a:lstStyle/>
          <a:p>
            <a:pPr algn="ctr"/>
            <a:r>
              <a:rPr lang="he-IL" sz="2400" b="1" dirty="0">
                <a:solidFill>
                  <a:schemeClr val="bg1"/>
                </a:solidFill>
              </a:rPr>
              <a:t>קידום חלופות נסיעה: </a:t>
            </a:r>
          </a:p>
          <a:p>
            <a:pPr algn="ctr"/>
            <a:r>
              <a:rPr lang="en-US" sz="2400" dirty="0">
                <a:solidFill>
                  <a:schemeClr val="bg1"/>
                </a:solidFill>
              </a:rPr>
              <a:t>Carpool</a:t>
            </a:r>
            <a:r>
              <a:rPr lang="he-IL" sz="2400" dirty="0">
                <a:solidFill>
                  <a:schemeClr val="bg1"/>
                </a:solidFill>
              </a:rPr>
              <a:t>,הסעות מאורגנות</a:t>
            </a:r>
          </a:p>
        </p:txBody>
      </p:sp>
      <p:sp>
        <p:nvSpPr>
          <p:cNvPr id="24" name="TextBox 23"/>
          <p:cNvSpPr txBox="1"/>
          <p:nvPr/>
        </p:nvSpPr>
        <p:spPr>
          <a:xfrm>
            <a:off x="5596533" y="2838901"/>
            <a:ext cx="5802283" cy="646331"/>
          </a:xfrm>
          <a:prstGeom prst="rect">
            <a:avLst/>
          </a:prstGeom>
          <a:noFill/>
        </p:spPr>
        <p:txBody>
          <a:bodyPr wrap="square" rtlCol="1">
            <a:spAutoFit/>
          </a:bodyPr>
          <a:lstStyle/>
          <a:p>
            <a:pPr algn="ctr"/>
            <a:r>
              <a:rPr lang="he-IL" sz="3600" b="1" dirty="0">
                <a:solidFill>
                  <a:schemeClr val="bg1"/>
                </a:solidFill>
              </a:rPr>
              <a:t>מס נסועה</a:t>
            </a:r>
            <a:endParaRPr lang="he-IL" sz="3600" dirty="0">
              <a:solidFill>
                <a:schemeClr val="bg1"/>
              </a:solidFill>
            </a:endParaRPr>
          </a:p>
        </p:txBody>
      </p:sp>
      <p:sp>
        <p:nvSpPr>
          <p:cNvPr id="25" name="TextBox 24"/>
          <p:cNvSpPr txBox="1"/>
          <p:nvPr/>
        </p:nvSpPr>
        <p:spPr>
          <a:xfrm>
            <a:off x="5723682" y="4113391"/>
            <a:ext cx="5802283" cy="646331"/>
          </a:xfrm>
          <a:prstGeom prst="rect">
            <a:avLst/>
          </a:prstGeom>
          <a:noFill/>
        </p:spPr>
        <p:txBody>
          <a:bodyPr wrap="square" rtlCol="1">
            <a:spAutoFit/>
          </a:bodyPr>
          <a:lstStyle/>
          <a:p>
            <a:pPr algn="ctr"/>
            <a:r>
              <a:rPr lang="he-IL" sz="3600" b="1" dirty="0">
                <a:solidFill>
                  <a:schemeClr val="bg1"/>
                </a:solidFill>
              </a:rPr>
              <a:t>תמחור חנייה</a:t>
            </a:r>
            <a:endParaRPr lang="he-IL" sz="3600" dirty="0">
              <a:solidFill>
                <a:schemeClr val="bg1"/>
              </a:solidFill>
            </a:endParaRPr>
          </a:p>
        </p:txBody>
      </p:sp>
      <p:sp>
        <p:nvSpPr>
          <p:cNvPr id="26" name="TextBox 25"/>
          <p:cNvSpPr txBox="1"/>
          <p:nvPr/>
        </p:nvSpPr>
        <p:spPr>
          <a:xfrm>
            <a:off x="5656804" y="5388129"/>
            <a:ext cx="5681742" cy="830997"/>
          </a:xfrm>
          <a:prstGeom prst="rect">
            <a:avLst/>
          </a:prstGeom>
          <a:noFill/>
        </p:spPr>
        <p:txBody>
          <a:bodyPr wrap="square" rtlCol="1">
            <a:spAutoFit/>
          </a:bodyPr>
          <a:lstStyle/>
          <a:p>
            <a:pPr algn="ctr"/>
            <a:r>
              <a:rPr lang="he-IL" sz="2400" b="1" dirty="0">
                <a:solidFill>
                  <a:schemeClr val="bg1"/>
                </a:solidFill>
              </a:rPr>
              <a:t>טיפול בהטבות שכר ומס המעודדות שימוש ברכב פרטי</a:t>
            </a:r>
            <a:endParaRPr lang="he-IL" sz="2400" dirty="0">
              <a:solidFill>
                <a:schemeClr val="bg1"/>
              </a:solidFill>
            </a:endParaRPr>
          </a:p>
        </p:txBody>
      </p:sp>
    </p:spTree>
    <p:extLst>
      <p:ext uri="{BB962C8B-B14F-4D97-AF65-F5344CB8AC3E}">
        <p14:creationId xmlns:p14="http://schemas.microsoft.com/office/powerpoint/2010/main" val="206428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מציין מיקום של תמונה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723" r="23723"/>
          <a:stretch>
            <a:fillRect/>
          </a:stretch>
        </p:blipFill>
        <p:spPr/>
      </p:pic>
      <p:sp>
        <p:nvSpPr>
          <p:cNvPr id="3" name="כותרת 2">
            <a:extLst>
              <a:ext uri="{FF2B5EF4-FFF2-40B4-BE49-F238E27FC236}">
                <a16:creationId xmlns:a16="http://schemas.microsoft.com/office/drawing/2014/main" id="{566EF43B-4941-47F9-ACAC-A1B8A3D9E372}"/>
              </a:ext>
            </a:extLst>
          </p:cNvPr>
          <p:cNvSpPr>
            <a:spLocks noGrp="1"/>
          </p:cNvSpPr>
          <p:nvPr>
            <p:ph type="ctrTitle"/>
          </p:nvPr>
        </p:nvSpPr>
        <p:spPr>
          <a:xfrm>
            <a:off x="5752863" y="2444399"/>
            <a:ext cx="5485944" cy="2899255"/>
          </a:xfrm>
        </p:spPr>
        <p:txBody>
          <a:bodyPr/>
          <a:lstStyle/>
          <a:p>
            <a:pPr algn="ctr"/>
            <a:r>
              <a:rPr lang="he-IL" sz="9600" dirty="0" smtClean="0"/>
              <a:t>גורמים נוספים</a:t>
            </a:r>
            <a:br>
              <a:rPr lang="he-IL" sz="9600" dirty="0" smtClean="0"/>
            </a:br>
            <a:r>
              <a:rPr lang="he-IL" sz="3600" dirty="0" smtClean="0"/>
              <a:t>(בירוקרטיה, רגולציה)</a:t>
            </a:r>
            <a:endParaRPr lang="he-IL" sz="3600" dirty="0"/>
          </a:p>
        </p:txBody>
      </p:sp>
      <p:pic>
        <p:nvPicPr>
          <p:cNvPr id="5" name="תמונה 4">
            <a:extLst>
              <a:ext uri="{FF2B5EF4-FFF2-40B4-BE49-F238E27FC236}">
                <a16:creationId xmlns:a16="http://schemas.microsoft.com/office/drawing/2014/main" id="{3C09C77D-13AF-4662-BA36-8288ED01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062"/>
            <a:ext cx="3853444" cy="5722937"/>
          </a:xfrm>
          <a:prstGeom prst="rect">
            <a:avLst/>
          </a:prstGeom>
        </p:spPr>
      </p:pic>
    </p:spTree>
    <p:extLst>
      <p:ext uri="{BB962C8B-B14F-4D97-AF65-F5344CB8AC3E}">
        <p14:creationId xmlns:p14="http://schemas.microsoft.com/office/powerpoint/2010/main" val="59456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309623" y="325902"/>
            <a:ext cx="7708832" cy="540059"/>
          </a:xfrm>
        </p:spPr>
        <p:txBody>
          <a:bodyPr vert="horz" lIns="91440" tIns="45720" rIns="91440" bIns="45720" rtlCol="1" anchor="t" anchorCtr="0">
            <a:normAutofit/>
          </a:bodyPr>
          <a:lstStyle/>
          <a:p>
            <a:r>
              <a:rPr lang="he-IL" sz="2800" dirty="0">
                <a:solidFill>
                  <a:schemeClr val="accent1"/>
                </a:solidFill>
              </a:rPr>
              <a:t>נהוג למדוד את רמת החיים באמצעות התוצר לנפש</a:t>
            </a:r>
          </a:p>
        </p:txBody>
      </p:sp>
      <p:grpSp>
        <p:nvGrpSpPr>
          <p:cNvPr id="3" name="קבוצה 2"/>
          <p:cNvGrpSpPr/>
          <p:nvPr/>
        </p:nvGrpSpPr>
        <p:grpSpPr>
          <a:xfrm>
            <a:off x="9035933" y="1373846"/>
            <a:ext cx="3059085" cy="5320146"/>
            <a:chOff x="8844741" y="1363287"/>
            <a:chExt cx="3225340" cy="5320146"/>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grpSp>
          <p:nvGrpSpPr>
            <p:cNvPr id="5" name="קבוצה 4">
              <a:extLst>
                <a:ext uri="{FF2B5EF4-FFF2-40B4-BE49-F238E27FC236}">
                  <a16:creationId xmlns:a16="http://schemas.microsoft.com/office/drawing/2014/main" id="{483F7FDB-57AD-4B63-AF23-E00848C77C6B}"/>
                </a:ext>
              </a:extLst>
            </p:cNvPr>
            <p:cNvGrpSpPr/>
            <p:nvPr/>
          </p:nvGrpSpPr>
          <p:grpSpPr>
            <a:xfrm>
              <a:off x="9056713" y="1501065"/>
              <a:ext cx="2801389" cy="3773045"/>
              <a:chOff x="9056713" y="1501066"/>
              <a:chExt cx="2801389" cy="172780"/>
            </a:xfrm>
          </p:grpSpPr>
          <p:cxnSp>
            <p:nvCxnSpPr>
              <p:cNvPr id="7" name="מחבר ישר 6"/>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F7A98790-2398-441D-AFC5-70ACDFD9998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9236979" y="2483562"/>
            <a:ext cx="2718260" cy="2215991"/>
          </a:xfrm>
          <a:prstGeom prst="rect">
            <a:avLst/>
          </a:prstGeom>
          <a:noFill/>
        </p:spPr>
        <p:txBody>
          <a:bodyPr wrap="square" rtlCol="1">
            <a:spAutoFit/>
          </a:bodyPr>
          <a:lstStyle/>
          <a:p>
            <a:pPr algn="ctr"/>
            <a:r>
              <a:rPr lang="he-IL" sz="2800" b="1" dirty="0">
                <a:solidFill>
                  <a:srgbClr val="009FDF"/>
                </a:solidFill>
              </a:rPr>
              <a:t>אבל "קצת" נתקענו ויש לאן לשאוף...</a:t>
            </a:r>
          </a:p>
          <a:p>
            <a:pPr algn="ctr"/>
            <a:endParaRPr lang="he-IL" sz="2800" b="1" dirty="0">
              <a:solidFill>
                <a:srgbClr val="009FDF"/>
              </a:solidFill>
            </a:endParaRPr>
          </a:p>
          <a:p>
            <a:pPr algn="ctr"/>
            <a:endParaRPr lang="he-IL" sz="2600" dirty="0">
              <a:solidFill>
                <a:srgbClr val="27AAE2"/>
              </a:solidFill>
            </a:endParaRPr>
          </a:p>
        </p:txBody>
      </p:sp>
      <p:sp>
        <p:nvSpPr>
          <p:cNvPr id="10" name="מלבן 9"/>
          <p:cNvSpPr/>
          <p:nvPr/>
        </p:nvSpPr>
        <p:spPr>
          <a:xfrm>
            <a:off x="1025155" y="1238491"/>
            <a:ext cx="7119257" cy="769441"/>
          </a:xfrm>
          <a:prstGeom prst="rect">
            <a:avLst/>
          </a:prstGeom>
        </p:spPr>
        <p:txBody>
          <a:bodyPr wrap="square">
            <a:spAutoFit/>
          </a:bodyPr>
          <a:lstStyle/>
          <a:p>
            <a:pPr algn="ctr"/>
            <a:r>
              <a:rPr lang="he-IL" sz="2400" b="1" dirty="0" smtClean="0">
                <a:solidFill>
                  <a:schemeClr val="tx1">
                    <a:lumMod val="65000"/>
                    <a:lumOff val="35000"/>
                  </a:schemeClr>
                </a:solidFill>
              </a:rPr>
              <a:t>התוצר לנפש בישראל בהשוואה לתוצר לנפש בארה"ב</a:t>
            </a:r>
            <a:endParaRPr lang="he-IL" sz="2400" b="1" dirty="0">
              <a:solidFill>
                <a:schemeClr val="tx1">
                  <a:lumMod val="65000"/>
                  <a:lumOff val="35000"/>
                </a:schemeClr>
              </a:solidFill>
            </a:endParaRPr>
          </a:p>
          <a:p>
            <a:pPr algn="ctr"/>
            <a:r>
              <a:rPr lang="he-IL" sz="2000" dirty="0" smtClean="0">
                <a:solidFill>
                  <a:schemeClr val="tx1">
                    <a:lumMod val="65000"/>
                    <a:lumOff val="35000"/>
                  </a:schemeClr>
                </a:solidFill>
                <a:latin typeface="Arial" panose="020B0604020202020204" pitchFamily="34" charset="0"/>
                <a:cs typeface="Arial" panose="020B0604020202020204" pitchFamily="34" charset="0"/>
              </a:rPr>
              <a:t>1950-2018</a:t>
            </a:r>
            <a:endParaRPr lang="he-IL" sz="2000" dirty="0">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13" name="תרשים 12"/>
          <p:cNvGraphicFramePr>
            <a:graphicFrameLocks/>
          </p:cNvGraphicFramePr>
          <p:nvPr>
            <p:extLst>
              <p:ext uri="{D42A27DB-BD31-4B8C-83A1-F6EECF244321}">
                <p14:modId xmlns:p14="http://schemas.microsoft.com/office/powerpoint/2010/main" val="3634858890"/>
              </p:ext>
            </p:extLst>
          </p:nvPr>
        </p:nvGraphicFramePr>
        <p:xfrm>
          <a:off x="316029" y="1833553"/>
          <a:ext cx="7810500" cy="4555672"/>
        </p:xfrm>
        <a:graphic>
          <a:graphicData uri="http://schemas.openxmlformats.org/drawingml/2006/chart">
            <c:chart xmlns:c="http://schemas.openxmlformats.org/drawingml/2006/chart" xmlns:r="http://schemas.openxmlformats.org/officeDocument/2006/relationships" r:id="rId3"/>
          </a:graphicData>
        </a:graphic>
      </p:graphicFrame>
      <p:sp>
        <p:nvSpPr>
          <p:cNvPr id="16" name="מציין מיקום של מספר שקופית 3"/>
          <p:cNvSpPr>
            <a:spLocks noGrp="1"/>
          </p:cNvSpPr>
          <p:nvPr>
            <p:ph type="sldNum" sz="quarter" idx="12"/>
          </p:nvPr>
        </p:nvSpPr>
        <p:spPr>
          <a:xfrm>
            <a:off x="271041" y="6375400"/>
            <a:ext cx="845916" cy="365125"/>
          </a:xfrm>
        </p:spPr>
        <p:txBody>
          <a:bodyPr/>
          <a:lstStyle/>
          <a:p>
            <a:fld id="{4F5154F6-7B8D-4F73-B44A-B3BE3B609D1E}" type="slidenum">
              <a:rPr lang="en-US" smtClean="0"/>
              <a:pPr/>
              <a:t>3</a:t>
            </a:fld>
            <a:endParaRPr lang="en-US" dirty="0"/>
          </a:p>
        </p:txBody>
      </p:sp>
    </p:spTree>
    <p:extLst>
      <p:ext uri="{BB962C8B-B14F-4D97-AF65-F5344CB8AC3E}">
        <p14:creationId xmlns:p14="http://schemas.microsoft.com/office/powerpoint/2010/main" val="256620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מציין מיקום של כותרת תחתונה 3"/>
          <p:cNvSpPr txBox="1">
            <a:spLocks/>
          </p:cNvSpPr>
          <p:nvPr/>
        </p:nvSpPr>
        <p:spPr>
          <a:xfrm>
            <a:off x="3564950" y="6483560"/>
            <a:ext cx="7582957"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e-IL" dirty="0">
                <a:solidFill>
                  <a:prstClr val="white"/>
                </a:solidFill>
                <a:latin typeface="David" panose="020E0502060401010101" pitchFamily="34" charset="-79"/>
                <a:cs typeface="David" panose="020E0502060401010101" pitchFamily="34" charset="-79"/>
              </a:rPr>
              <a:t>מקור: </a:t>
            </a:r>
            <a:r>
              <a:rPr lang="en-US" dirty="0">
                <a:solidFill>
                  <a:prstClr val="white"/>
                </a:solidFill>
                <a:latin typeface="David" panose="020E0502060401010101" pitchFamily="34" charset="-79"/>
                <a:cs typeface="David" panose="020E0502060401010101" pitchFamily="34" charset="-79"/>
              </a:rPr>
              <a:t>Doing Business</a:t>
            </a:r>
          </a:p>
        </p:txBody>
      </p:sp>
      <p:sp>
        <p:nvSpPr>
          <p:cNvPr id="7" name="כותרת 1"/>
          <p:cNvSpPr txBox="1">
            <a:spLocks/>
          </p:cNvSpPr>
          <p:nvPr/>
        </p:nvSpPr>
        <p:spPr>
          <a:xfrm>
            <a:off x="2516578" y="181949"/>
            <a:ext cx="8430967" cy="994617"/>
          </a:xfrm>
          <a:prstGeom prst="rect">
            <a:avLst/>
          </a:prstGeom>
        </p:spPr>
        <p:txBody>
          <a:bodyPr vert="horz" lIns="91440" tIns="45720" rIns="91440" bIns="45720" rtlCol="1" anchor="t" anchorCtr="0">
            <a:normAutofit fontScale="92500" lnSpcReduction="10000"/>
          </a:bodyPr>
          <a:lstStyle>
            <a:lvl1pPr>
              <a:lnSpc>
                <a:spcPct val="80000"/>
              </a:lnSpc>
              <a:spcBef>
                <a:spcPct val="0"/>
              </a:spcBef>
              <a:buNone/>
              <a:defRPr sz="4400" b="1">
                <a:solidFill>
                  <a:schemeClr val="accent1"/>
                </a:solidFill>
                <a:latin typeface="+mj-lt"/>
                <a:ea typeface="+mj-ea"/>
                <a:cs typeface="+mj-cs"/>
              </a:defRPr>
            </a:lvl1pPr>
          </a:lstStyle>
          <a:p>
            <a:r>
              <a:rPr lang="he-IL" dirty="0"/>
              <a:t>תהליכי הבירוקרטיה אמנם השתפרו לאחרונה, אך יש עוד לאן להתקדם</a:t>
            </a:r>
            <a:endParaRPr lang="en-US" dirty="0"/>
          </a:p>
        </p:txBody>
      </p:sp>
      <p:sp>
        <p:nvSpPr>
          <p:cNvPr id="6" name="מציין מיקום של מספר שקופית 1"/>
          <p:cNvSpPr txBox="1">
            <a:spLocks/>
          </p:cNvSpPr>
          <p:nvPr/>
        </p:nvSpPr>
        <p:spPr>
          <a:xfrm>
            <a:off x="11367911" y="6492868"/>
            <a:ext cx="742245"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B678C89-231D-4659-9827-F1BD2ACBD65B}" type="slidenum">
              <a:rPr lang="he-IL" smtClean="0"/>
              <a:pPr/>
              <a:t>30</a:t>
            </a:fld>
            <a:endParaRPr lang="he-IL"/>
          </a:p>
        </p:txBody>
      </p:sp>
      <p:graphicFrame>
        <p:nvGraphicFramePr>
          <p:cNvPr id="10" name="תרשים 9"/>
          <p:cNvGraphicFramePr>
            <a:graphicFrameLocks noGrp="1"/>
          </p:cNvGraphicFramePr>
          <p:nvPr>
            <p:extLst>
              <p:ext uri="{D42A27DB-BD31-4B8C-83A1-F6EECF244321}">
                <p14:modId xmlns:p14="http://schemas.microsoft.com/office/powerpoint/2010/main" val="1556475823"/>
              </p:ext>
            </p:extLst>
          </p:nvPr>
        </p:nvGraphicFramePr>
        <p:xfrm>
          <a:off x="0" y="1194954"/>
          <a:ext cx="11918373" cy="52979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טבלה 1"/>
          <p:cNvGraphicFramePr>
            <a:graphicFrameLocks noGrp="1"/>
          </p:cNvGraphicFramePr>
          <p:nvPr>
            <p:extLst/>
          </p:nvPr>
        </p:nvGraphicFramePr>
        <p:xfrm>
          <a:off x="1403927" y="2226348"/>
          <a:ext cx="1950028" cy="741680"/>
        </p:xfrm>
        <a:graphic>
          <a:graphicData uri="http://schemas.openxmlformats.org/drawingml/2006/table">
            <a:tbl>
              <a:tblPr rtl="1" firstRow="1" bandRow="1">
                <a:tableStyleId>{5C22544A-7EE6-4342-B048-85BDC9FD1C3A}</a:tableStyleId>
              </a:tblPr>
              <a:tblGrid>
                <a:gridCol w="975014">
                  <a:extLst>
                    <a:ext uri="{9D8B030D-6E8A-4147-A177-3AD203B41FA5}">
                      <a16:colId xmlns:a16="http://schemas.microsoft.com/office/drawing/2014/main" val="1528329108"/>
                    </a:ext>
                  </a:extLst>
                </a:gridCol>
                <a:gridCol w="975014">
                  <a:extLst>
                    <a:ext uri="{9D8B030D-6E8A-4147-A177-3AD203B41FA5}">
                      <a16:colId xmlns:a16="http://schemas.microsoft.com/office/drawing/2014/main" val="3556678761"/>
                    </a:ext>
                  </a:extLst>
                </a:gridCol>
              </a:tblGrid>
              <a:tr h="370840">
                <a:tc>
                  <a:txBody>
                    <a:bodyPr/>
                    <a:lstStyle/>
                    <a:p>
                      <a:pPr algn="ctr" rtl="1"/>
                      <a:r>
                        <a:rPr lang="he-IL" b="0" dirty="0" smtClean="0"/>
                        <a:t>2018</a:t>
                      </a:r>
                      <a:endParaRPr lang="he-IL" b="0" dirty="0"/>
                    </a:p>
                  </a:txBody>
                  <a:tcPr>
                    <a:solidFill>
                      <a:srgbClr val="FF0000"/>
                    </a:solidFill>
                  </a:tcPr>
                </a:tc>
                <a:tc>
                  <a:txBody>
                    <a:bodyPr/>
                    <a:lstStyle/>
                    <a:p>
                      <a:pPr algn="ctr" rtl="1"/>
                      <a:r>
                        <a:rPr lang="he-IL" b="0" dirty="0" smtClean="0"/>
                        <a:t>49/190</a:t>
                      </a:r>
                      <a:endParaRPr lang="he-IL" b="0" dirty="0"/>
                    </a:p>
                  </a:txBody>
                  <a:tcPr>
                    <a:solidFill>
                      <a:srgbClr val="FF0000"/>
                    </a:solidFill>
                  </a:tcPr>
                </a:tc>
                <a:extLst>
                  <a:ext uri="{0D108BD9-81ED-4DB2-BD59-A6C34878D82A}">
                    <a16:rowId xmlns:a16="http://schemas.microsoft.com/office/drawing/2014/main" val="3510192060"/>
                  </a:ext>
                </a:extLst>
              </a:tr>
              <a:tr h="370840">
                <a:tc>
                  <a:txBody>
                    <a:bodyPr/>
                    <a:lstStyle/>
                    <a:p>
                      <a:pPr algn="ctr" rtl="1"/>
                      <a:r>
                        <a:rPr lang="he-IL" b="1" dirty="0" smtClean="0">
                          <a:solidFill>
                            <a:schemeClr val="bg1"/>
                          </a:solidFill>
                        </a:rPr>
                        <a:t>2019</a:t>
                      </a:r>
                      <a:endParaRPr lang="he-IL" b="1" dirty="0">
                        <a:solidFill>
                          <a:schemeClr val="bg1"/>
                        </a:solidFill>
                      </a:endParaRPr>
                    </a:p>
                  </a:txBody>
                  <a:tcPr>
                    <a:solidFill>
                      <a:srgbClr val="00B050"/>
                    </a:solidFill>
                  </a:tcPr>
                </a:tc>
                <a:tc>
                  <a:txBody>
                    <a:bodyPr/>
                    <a:lstStyle/>
                    <a:p>
                      <a:pPr algn="ctr" rtl="1"/>
                      <a:r>
                        <a:rPr lang="he-IL" b="1" dirty="0" smtClean="0">
                          <a:solidFill>
                            <a:schemeClr val="bg1"/>
                          </a:solidFill>
                        </a:rPr>
                        <a:t>35/190</a:t>
                      </a:r>
                      <a:endParaRPr lang="he-IL" b="1" dirty="0">
                        <a:solidFill>
                          <a:schemeClr val="bg1"/>
                        </a:solidFill>
                      </a:endParaRPr>
                    </a:p>
                  </a:txBody>
                  <a:tcPr>
                    <a:solidFill>
                      <a:srgbClr val="00B050"/>
                    </a:solidFill>
                  </a:tcPr>
                </a:tc>
                <a:extLst>
                  <a:ext uri="{0D108BD9-81ED-4DB2-BD59-A6C34878D82A}">
                    <a16:rowId xmlns:a16="http://schemas.microsoft.com/office/drawing/2014/main" val="3517902654"/>
                  </a:ext>
                </a:extLst>
              </a:tr>
            </a:tbl>
          </a:graphicData>
        </a:graphic>
      </p:graphicFrame>
      <p:sp>
        <p:nvSpPr>
          <p:cNvPr id="9"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30</a:t>
            </a:fld>
            <a:endParaRPr lang="en-US" dirty="0"/>
          </a:p>
        </p:txBody>
      </p:sp>
    </p:spTree>
    <p:extLst>
      <p:ext uri="{BB962C8B-B14F-4D97-AF65-F5344CB8AC3E}">
        <p14:creationId xmlns:p14="http://schemas.microsoft.com/office/powerpoint/2010/main" val="8807763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8B678C89-231D-4659-9827-F1BD2ACBD65B}" type="slidenum">
              <a:rPr lang="he-IL" smtClean="0"/>
              <a:pPr/>
              <a:t>31</a:t>
            </a:fld>
            <a:endParaRPr lang="he-IL"/>
          </a:p>
        </p:txBody>
      </p:sp>
      <p:sp>
        <p:nvSpPr>
          <p:cNvPr id="4" name="כותרת 1"/>
          <p:cNvSpPr txBox="1">
            <a:spLocks/>
          </p:cNvSpPr>
          <p:nvPr/>
        </p:nvSpPr>
        <p:spPr>
          <a:xfrm>
            <a:off x="2331720" y="243840"/>
            <a:ext cx="8430967" cy="994617"/>
          </a:xfrm>
          <a:prstGeom prst="rect">
            <a:avLst/>
          </a:prstGeom>
        </p:spPr>
        <p:txBody>
          <a:bodyPr vert="horz" lIns="91440" tIns="45720" rIns="91440" bIns="45720" rtlCol="1" anchor="t" anchorCtr="0">
            <a:normAutofit/>
          </a:bodyPr>
          <a:lstStyle>
            <a:lvl1pPr>
              <a:lnSpc>
                <a:spcPct val="80000"/>
              </a:lnSpc>
              <a:spcBef>
                <a:spcPct val="0"/>
              </a:spcBef>
              <a:buNone/>
              <a:defRPr sz="4400" b="1">
                <a:solidFill>
                  <a:schemeClr val="accent1"/>
                </a:solidFill>
                <a:latin typeface="+mj-lt"/>
                <a:ea typeface="+mj-ea"/>
                <a:cs typeface="+mj-cs"/>
              </a:defRPr>
            </a:lvl1pPr>
          </a:lstStyle>
          <a:p>
            <a:r>
              <a:rPr lang="he-IL" dirty="0"/>
              <a:t>איך נראית בירוקרטיה...?</a:t>
            </a:r>
          </a:p>
        </p:txBody>
      </p:sp>
      <p:pic>
        <p:nvPicPr>
          <p:cNvPr id="5" name="תמונה 4">
            <a:hlinkClick r:id="rId4"/>
          </p:cNvPr>
          <p:cNvPicPr>
            <a:picLocks noChangeAspect="1"/>
          </p:cNvPicPr>
          <p:nvPr/>
        </p:nvPicPr>
        <p:blipFill rotWithShape="1">
          <a:blip r:embed="rId5" cstate="email">
            <a:extLst>
              <a:ext uri="{28A0092B-C50C-407E-A947-70E740481C1C}">
                <a14:useLocalDpi xmlns:a14="http://schemas.microsoft.com/office/drawing/2010/main"/>
              </a:ext>
            </a:extLst>
          </a:blip>
          <a:srcRect l="16489" t="21611" r="20531" b="22753"/>
          <a:stretch/>
        </p:blipFill>
        <p:spPr>
          <a:xfrm>
            <a:off x="1741714" y="1596572"/>
            <a:ext cx="9405257" cy="4673600"/>
          </a:xfrm>
          <a:prstGeom prst="rect">
            <a:avLst/>
          </a:prstGeom>
        </p:spPr>
      </p:pic>
    </p:spTree>
    <p:extLst>
      <p:ext uri="{BB962C8B-B14F-4D97-AF65-F5344CB8AC3E}">
        <p14:creationId xmlns:p14="http://schemas.microsoft.com/office/powerpoint/2010/main" val="9053267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8B678C89-231D-4659-9827-F1BD2ACBD65B}" type="slidenum">
              <a:rPr lang="he-IL" smtClean="0"/>
              <a:pPr/>
              <a:t>32</a:t>
            </a:fld>
            <a:endParaRPr lang="he-IL"/>
          </a:p>
        </p:txBody>
      </p:sp>
      <p:pic>
        <p:nvPicPr>
          <p:cNvPr id="3" name="תמונה 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9458" y="1641348"/>
            <a:ext cx="9359646" cy="4393692"/>
          </a:xfrm>
          <a:prstGeom prst="rect">
            <a:avLst/>
          </a:prstGeom>
        </p:spPr>
      </p:pic>
      <p:sp>
        <p:nvSpPr>
          <p:cNvPr id="4" name="כותרת 1"/>
          <p:cNvSpPr txBox="1">
            <a:spLocks/>
          </p:cNvSpPr>
          <p:nvPr/>
        </p:nvSpPr>
        <p:spPr>
          <a:xfrm>
            <a:off x="2331720" y="243840"/>
            <a:ext cx="8430967" cy="994617"/>
          </a:xfrm>
          <a:prstGeom prst="rect">
            <a:avLst/>
          </a:prstGeom>
        </p:spPr>
        <p:txBody>
          <a:bodyPr vert="horz" lIns="91440" tIns="45720" rIns="91440" bIns="45720" rtlCol="1" anchor="t" anchorCtr="0">
            <a:normAutofit/>
          </a:bodyPr>
          <a:lstStyle>
            <a:lvl1pPr>
              <a:lnSpc>
                <a:spcPct val="80000"/>
              </a:lnSpc>
              <a:spcBef>
                <a:spcPct val="0"/>
              </a:spcBef>
              <a:buNone/>
              <a:defRPr sz="4400" b="1">
                <a:solidFill>
                  <a:schemeClr val="accent1"/>
                </a:solidFill>
                <a:latin typeface="+mj-lt"/>
                <a:ea typeface="+mj-ea"/>
                <a:cs typeface="+mj-cs"/>
              </a:defRPr>
            </a:lvl1pPr>
          </a:lstStyle>
          <a:p>
            <a:r>
              <a:rPr lang="he-IL" dirty="0"/>
              <a:t>איך נראית בירוקרטיה...?</a:t>
            </a:r>
          </a:p>
        </p:txBody>
      </p:sp>
    </p:spTree>
    <p:extLst>
      <p:ext uri="{BB962C8B-B14F-4D97-AF65-F5344CB8AC3E}">
        <p14:creationId xmlns:p14="http://schemas.microsoft.com/office/powerpoint/2010/main" val="35015057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309623" y="325902"/>
            <a:ext cx="7708832" cy="540059"/>
          </a:xfrm>
        </p:spPr>
        <p:txBody>
          <a:bodyPr vert="horz" lIns="91440" tIns="45720" rIns="91440" bIns="45720" rtlCol="1" anchor="t" anchorCtr="0">
            <a:normAutofit/>
          </a:bodyPr>
          <a:lstStyle/>
          <a:p>
            <a:r>
              <a:rPr lang="he-IL" sz="2800" dirty="0" smtClean="0">
                <a:solidFill>
                  <a:schemeClr val="accent1"/>
                </a:solidFill>
              </a:rPr>
              <a:t>בירוקרטיה וטכנולוגיה</a:t>
            </a:r>
            <a:endParaRPr lang="he-IL" sz="2800" dirty="0">
              <a:solidFill>
                <a:schemeClr val="accent1"/>
              </a:solidFill>
            </a:endParaRP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sp>
        <p:nvSpPr>
          <p:cNvPr id="15" name="TextBox 14"/>
          <p:cNvSpPr txBox="1"/>
          <p:nvPr/>
        </p:nvSpPr>
        <p:spPr>
          <a:xfrm>
            <a:off x="9056712" y="1891692"/>
            <a:ext cx="2801389" cy="2893100"/>
          </a:xfrm>
          <a:prstGeom prst="rect">
            <a:avLst/>
          </a:prstGeom>
          <a:noFill/>
        </p:spPr>
        <p:txBody>
          <a:bodyPr wrap="square" rtlCol="1">
            <a:spAutoFit/>
          </a:bodyPr>
          <a:lstStyle/>
          <a:p>
            <a:r>
              <a:rPr lang="he-IL" sz="2600" b="1" dirty="0">
                <a:solidFill>
                  <a:srgbClr val="27AAE2"/>
                </a:solidFill>
              </a:rPr>
              <a:t>ביצוע יעיל של תהליכים אדמיניסטרטיביים מחייב התקדמות לטכנולוגיה מתקדמת לפישוט ההליכים</a:t>
            </a:r>
          </a:p>
        </p:txBody>
      </p:sp>
      <p:grpSp>
        <p:nvGrpSpPr>
          <p:cNvPr id="10" name="קבוצה 9">
            <a:extLst>
              <a:ext uri="{FF2B5EF4-FFF2-40B4-BE49-F238E27FC236}">
                <a16:creationId xmlns:a16="http://schemas.microsoft.com/office/drawing/2014/main" id="{D8DB1962-530E-4E7A-BA4E-F053DB8F3AE5}"/>
              </a:ext>
            </a:extLst>
          </p:cNvPr>
          <p:cNvGrpSpPr/>
          <p:nvPr/>
        </p:nvGrpSpPr>
        <p:grpSpPr>
          <a:xfrm>
            <a:off x="9056713" y="1501065"/>
            <a:ext cx="2801389" cy="3773045"/>
            <a:chOff x="9056713" y="1501066"/>
            <a:chExt cx="2801389" cy="172780"/>
          </a:xfrm>
        </p:grpSpPr>
        <p:cxnSp>
          <p:nvCxnSpPr>
            <p:cNvPr id="13" name="מחבר ישר 12">
              <a:extLst>
                <a:ext uri="{FF2B5EF4-FFF2-40B4-BE49-F238E27FC236}">
                  <a16:creationId xmlns:a16="http://schemas.microsoft.com/office/drawing/2014/main" id="{36C0BF07-2DAE-4CC3-BA80-FA543AEB3948}"/>
                </a:ext>
              </a:extLst>
            </p:cNvPr>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2E13E90C-D803-413B-92C6-D095017DBB58}"/>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aphicFrame>
        <p:nvGraphicFramePr>
          <p:cNvPr id="12" name="תרשים 11"/>
          <p:cNvGraphicFramePr>
            <a:graphicFrameLocks/>
          </p:cNvGraphicFramePr>
          <p:nvPr>
            <p:extLst>
              <p:ext uri="{D42A27DB-BD31-4B8C-83A1-F6EECF244321}">
                <p14:modId xmlns:p14="http://schemas.microsoft.com/office/powerpoint/2010/main" val="391907261"/>
              </p:ext>
            </p:extLst>
          </p:nvPr>
        </p:nvGraphicFramePr>
        <p:xfrm>
          <a:off x="246743" y="1197402"/>
          <a:ext cx="8386020" cy="5660597"/>
        </p:xfrm>
        <a:graphic>
          <a:graphicData uri="http://schemas.openxmlformats.org/drawingml/2006/chart">
            <c:chart xmlns:c="http://schemas.openxmlformats.org/drawingml/2006/chart" xmlns:r="http://schemas.openxmlformats.org/officeDocument/2006/relationships" r:id="rId3"/>
          </a:graphicData>
        </a:graphic>
      </p:graphicFrame>
      <p:sp>
        <p:nvSpPr>
          <p:cNvPr id="17"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33</a:t>
            </a:fld>
            <a:endParaRPr lang="en-US" dirty="0"/>
          </a:p>
        </p:txBody>
      </p:sp>
    </p:spTree>
    <p:extLst>
      <p:ext uri="{BB962C8B-B14F-4D97-AF65-F5344CB8AC3E}">
        <p14:creationId xmlns:p14="http://schemas.microsoft.com/office/powerpoint/2010/main" val="55248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כותרת 3"/>
          <p:cNvSpPr>
            <a:spLocks noGrp="1"/>
          </p:cNvSpPr>
          <p:nvPr>
            <p:ph type="title"/>
          </p:nvPr>
        </p:nvSpPr>
        <p:spPr>
          <a:xfrm>
            <a:off x="3245255" y="250351"/>
            <a:ext cx="7712364" cy="876022"/>
          </a:xfrm>
        </p:spPr>
        <p:txBody>
          <a:bodyPr vert="horz" lIns="91440" tIns="45720" rIns="91440" bIns="45720" rtlCol="1" anchor="t" anchorCtr="0">
            <a:normAutofit/>
          </a:bodyPr>
          <a:lstStyle/>
          <a:p>
            <a:r>
              <a:rPr lang="he-IL" sz="2800" dirty="0"/>
              <a:t>אז מה כיווני המדיניות המומלצים בתחום </a:t>
            </a:r>
            <a:r>
              <a:rPr lang="he-IL" sz="2800" dirty="0" smtClean="0"/>
              <a:t>הבירוקרטיה והרגולציה</a:t>
            </a:r>
            <a:r>
              <a:rPr lang="he-IL" sz="2800" dirty="0"/>
              <a:t>?</a:t>
            </a:r>
          </a:p>
        </p:txBody>
      </p:sp>
      <p:sp>
        <p:nvSpPr>
          <p:cNvPr id="2" name="מציין מיקום תוכן 1"/>
          <p:cNvSpPr>
            <a:spLocks noGrp="1"/>
          </p:cNvSpPr>
          <p:nvPr>
            <p:ph idx="1"/>
          </p:nvPr>
        </p:nvSpPr>
        <p:spPr>
          <a:xfrm>
            <a:off x="1116957" y="1605529"/>
            <a:ext cx="10544536" cy="4828954"/>
          </a:xfrm>
        </p:spPr>
        <p:txBody>
          <a:bodyPr vert="horz" lIns="91440" tIns="45720" rIns="91440" bIns="45720" rtlCol="0">
            <a:noAutofit/>
          </a:bodyPr>
          <a:lstStyle/>
          <a:p>
            <a:pPr lvl="0">
              <a:buSzPct val="120000"/>
              <a:buFontTx/>
              <a:buBlip>
                <a:blip r:embed="rId5"/>
              </a:buBlip>
            </a:pPr>
            <a:r>
              <a:rPr lang="he-IL" sz="2800" dirty="0">
                <a:latin typeface="David" panose="020E0502060401010101" pitchFamily="34" charset="-79"/>
                <a:cs typeface="David" panose="020E0502060401010101" pitchFamily="34" charset="-79"/>
              </a:rPr>
              <a:t>הוספת בית-משפט ייעודי לעניינים מסחריים. זאת בדומה, למשל, לקיום של בתי משפט מיוחדים לענייני משפחה ותעבורה. </a:t>
            </a:r>
          </a:p>
          <a:p>
            <a:pPr lvl="0">
              <a:buSzPct val="120000"/>
              <a:buFontTx/>
              <a:buBlip>
                <a:blip r:embed="rId5"/>
              </a:buBlip>
            </a:pPr>
            <a:r>
              <a:rPr lang="he-IL" sz="2800" dirty="0">
                <a:latin typeface="David" panose="020E0502060401010101" pitchFamily="34" charset="-79"/>
                <a:cs typeface="David" panose="020E0502060401010101" pitchFamily="34" charset="-79"/>
              </a:rPr>
              <a:t>קביעת יעדים בהסכמי השכר לאימוץ תהליכים דיגיטליים בקשר שבין הממשלה לבין המגזר העסקי.</a:t>
            </a:r>
          </a:p>
          <a:p>
            <a:pPr lvl="0">
              <a:buSzPct val="120000"/>
              <a:buFontTx/>
              <a:buBlip>
                <a:blip r:embed="rId5"/>
              </a:buBlip>
            </a:pPr>
            <a:r>
              <a:rPr lang="he-IL" sz="2800" dirty="0">
                <a:latin typeface="David" panose="020E0502060401010101" pitchFamily="34" charset="-79"/>
                <a:cs typeface="David" panose="020E0502060401010101" pitchFamily="34" charset="-79"/>
              </a:rPr>
              <a:t>יש צורך בתיקון חקיקה שיאפשר קיצור תהליכים מקדימים בנושאי רישוי עסקי, והחלפתם בהצהרה ופיקוח בדיעבד (תוך תקצוב מתאים של האכיפה).</a:t>
            </a:r>
          </a:p>
          <a:p>
            <a:pPr lvl="0">
              <a:buSzPct val="120000"/>
              <a:buFontTx/>
              <a:buBlip>
                <a:blip r:embed="rId5"/>
              </a:buBlip>
            </a:pPr>
            <a:r>
              <a:rPr lang="he-IL" sz="2800" dirty="0">
                <a:latin typeface="David" panose="020E0502060401010101" pitchFamily="34" charset="-79"/>
                <a:cs typeface="David" panose="020E0502060401010101" pitchFamily="34" charset="-79"/>
              </a:rPr>
              <a:t>יש להסיר מעובדי הציבור את האחריות האישית להתממשותו של סיכון כזה או אחר הנוגע לתחומים המפוקחים ברגולציה, למעט כמובן במקרים של רשלנות קיצונית.</a:t>
            </a:r>
          </a:p>
        </p:txBody>
      </p:sp>
      <p:sp>
        <p:nvSpPr>
          <p:cNvPr id="3" name="מציין מיקום של מספר שקופית 2">
            <a:extLst>
              <a:ext uri="{FF2B5EF4-FFF2-40B4-BE49-F238E27FC236}">
                <a16:creationId xmlns:a16="http://schemas.microsoft.com/office/drawing/2014/main" id="{A2AA7E31-3849-4222-98C3-3124BB4340DB}"/>
              </a:ext>
            </a:extLst>
          </p:cNvPr>
          <p:cNvSpPr>
            <a:spLocks noGrp="1"/>
          </p:cNvSpPr>
          <p:nvPr>
            <p:ph type="sldNum" sz="quarter" idx="12"/>
          </p:nvPr>
        </p:nvSpPr>
        <p:spPr/>
        <p:txBody>
          <a:bodyPr/>
          <a:lstStyle/>
          <a:p>
            <a:fld id="{09EDED6A-05C0-4C6E-99A6-9B384A60FEB6}" type="slidenum">
              <a:rPr lang="en-US" smtClean="0"/>
              <a:t>34</a:t>
            </a:fld>
            <a:endParaRPr lang="en-US"/>
          </a:p>
        </p:txBody>
      </p:sp>
      <p:cxnSp>
        <p:nvCxnSpPr>
          <p:cNvPr id="10" name="מחבר ישר 9">
            <a:extLst>
              <a:ext uri="{FF2B5EF4-FFF2-40B4-BE49-F238E27FC236}">
                <a16:creationId xmlns:a16="http://schemas.microsoft.com/office/drawing/2014/main" id="{C5FA86D1-0950-4D17-8810-F71FDBD02432}"/>
              </a:ext>
            </a:extLst>
          </p:cNvPr>
          <p:cNvCxnSpPr>
            <a:cxnSpLocks/>
          </p:cNvCxnSpPr>
          <p:nvPr/>
        </p:nvCxnSpPr>
        <p:spPr>
          <a:xfrm flipH="1">
            <a:off x="9231485" y="1687820"/>
            <a:ext cx="2586268"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מחבר ישר 10">
            <a:extLst>
              <a:ext uri="{FF2B5EF4-FFF2-40B4-BE49-F238E27FC236}">
                <a16:creationId xmlns:a16="http://schemas.microsoft.com/office/drawing/2014/main" id="{FC69CC5E-D8E2-4E02-BC40-19504FECFF96}"/>
              </a:ext>
            </a:extLst>
          </p:cNvPr>
          <p:cNvCxnSpPr>
            <a:cxnSpLocks/>
          </p:cNvCxnSpPr>
          <p:nvPr/>
        </p:nvCxnSpPr>
        <p:spPr>
          <a:xfrm flipH="1">
            <a:off x="9287627" y="4609657"/>
            <a:ext cx="2586268" cy="0"/>
          </a:xfrm>
          <a:prstGeom prst="line">
            <a:avLst/>
          </a:prstGeom>
        </p:spPr>
      </p:cxnSp>
    </p:spTree>
    <p:extLst>
      <p:ext uri="{BB962C8B-B14F-4D97-AF65-F5344CB8AC3E}">
        <p14:creationId xmlns:p14="http://schemas.microsoft.com/office/powerpoint/2010/main" val="1068955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668D0840-2A4B-4E36-88D5-D6682E70E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479" y="1363662"/>
            <a:ext cx="7553969" cy="4141788"/>
          </a:xfrm>
          <a:prstGeom prst="rect">
            <a:avLst/>
          </a:prstGeom>
        </p:spPr>
      </p:pic>
      <p:sp>
        <p:nvSpPr>
          <p:cNvPr id="4" name="כותרת 3"/>
          <p:cNvSpPr>
            <a:spLocks noGrp="1"/>
          </p:cNvSpPr>
          <p:nvPr>
            <p:ph type="ctrTitle"/>
          </p:nvPr>
        </p:nvSpPr>
        <p:spPr>
          <a:xfrm>
            <a:off x="2552700" y="273881"/>
            <a:ext cx="8287052" cy="634020"/>
          </a:xfrm>
        </p:spPr>
        <p:txBody>
          <a:bodyPr vert="horz" lIns="91440" tIns="45720" rIns="91440" bIns="45720" rtlCol="1" anchor="t" anchorCtr="0">
            <a:normAutofit fontScale="90000"/>
          </a:bodyPr>
          <a:lstStyle/>
          <a:p>
            <a:r>
              <a:rPr lang="he-IL" sz="4400" dirty="0">
                <a:solidFill>
                  <a:schemeClr val="accent1"/>
                </a:solidFill>
              </a:rPr>
              <a:t>כמה זה עולה לנו? זה משתלם בכלל?</a:t>
            </a:r>
          </a:p>
        </p:txBody>
      </p:sp>
    </p:spTree>
    <p:extLst>
      <p:ext uri="{BB962C8B-B14F-4D97-AF65-F5344CB8AC3E}">
        <p14:creationId xmlns:p14="http://schemas.microsoft.com/office/powerpoint/2010/main" val="319263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8" name="מלבן עם פינות אלכסוניות מעוגלות 67"/>
          <p:cNvSpPr/>
          <p:nvPr/>
        </p:nvSpPr>
        <p:spPr>
          <a:xfrm>
            <a:off x="326805" y="2593847"/>
            <a:ext cx="1353521" cy="268070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7" name="מלבן עם פינות אלכסוניות מעוגלות 66"/>
          <p:cNvSpPr/>
          <p:nvPr/>
        </p:nvSpPr>
        <p:spPr>
          <a:xfrm>
            <a:off x="1717455" y="2584322"/>
            <a:ext cx="1353521" cy="268070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6" name="מלבן עם פינות אלכסוניות מעוגלות 65"/>
          <p:cNvSpPr/>
          <p:nvPr/>
        </p:nvSpPr>
        <p:spPr>
          <a:xfrm>
            <a:off x="3110506" y="2565272"/>
            <a:ext cx="1317378" cy="268070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5" name="מלבן עם פינות אלכסוניות מעוגלות 64"/>
          <p:cNvSpPr/>
          <p:nvPr/>
        </p:nvSpPr>
        <p:spPr>
          <a:xfrm>
            <a:off x="4486644" y="2565272"/>
            <a:ext cx="1246165" cy="268070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1" name="מלבן מעוגל 40"/>
          <p:cNvSpPr/>
          <p:nvPr/>
        </p:nvSpPr>
        <p:spPr>
          <a:xfrm>
            <a:off x="8018711" y="3599146"/>
            <a:ext cx="3519752" cy="238894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40" name="מלבן מעוגל 39"/>
          <p:cNvSpPr/>
          <p:nvPr/>
        </p:nvSpPr>
        <p:spPr>
          <a:xfrm>
            <a:off x="8011801" y="2637450"/>
            <a:ext cx="3456299" cy="7439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4" name="כותרת 1"/>
          <p:cNvSpPr txBox="1">
            <a:spLocks/>
          </p:cNvSpPr>
          <p:nvPr/>
        </p:nvSpPr>
        <p:spPr>
          <a:xfrm>
            <a:off x="3152775" y="243840"/>
            <a:ext cx="7609912" cy="994617"/>
          </a:xfrm>
          <a:prstGeom prst="rect">
            <a:avLst/>
          </a:prstGeom>
        </p:spPr>
        <p:txBody>
          <a:bodyPr vert="horz" lIns="91440" tIns="45720" rIns="91440" bIns="45720" rtlCol="1" anchor="t" anchorCtr="0">
            <a:normAutofit fontScale="92500" lnSpcReduction="10000"/>
          </a:bodyPr>
          <a:lstStyle>
            <a:lvl1pPr>
              <a:lnSpc>
                <a:spcPct val="80000"/>
              </a:lnSpc>
              <a:spcBef>
                <a:spcPct val="0"/>
              </a:spcBef>
              <a:buNone/>
              <a:defRPr sz="4400" b="1">
                <a:solidFill>
                  <a:schemeClr val="accent1"/>
                </a:solidFill>
                <a:latin typeface="+mj-lt"/>
                <a:ea typeface="+mj-ea"/>
                <a:cs typeface="+mj-cs"/>
              </a:defRPr>
            </a:lvl1pPr>
          </a:lstStyle>
          <a:p>
            <a:r>
              <a:rPr lang="he-IL" dirty="0"/>
              <a:t>האתגרים הכלכליים המרכזיים של המשק</a:t>
            </a:r>
          </a:p>
        </p:txBody>
      </p:sp>
      <p:sp>
        <p:nvSpPr>
          <p:cNvPr id="5" name="מלבן 4"/>
          <p:cNvSpPr/>
          <p:nvPr/>
        </p:nvSpPr>
        <p:spPr>
          <a:xfrm>
            <a:off x="9524" y="1456570"/>
            <a:ext cx="12192001" cy="481910"/>
          </a:xfrm>
          <a:prstGeom prst="rect">
            <a:avLst/>
          </a:prstGeom>
          <a:gradFill flip="none" rotWithShape="1">
            <a:gsLst>
              <a:gs pos="8547">
                <a:schemeClr val="bg1">
                  <a:lumMod val="75000"/>
                </a:schemeClr>
              </a:gs>
              <a:gs pos="100000">
                <a:schemeClr val="bg1">
                  <a:lumMod val="95000"/>
                </a:schemeClr>
              </a:gs>
              <a:gs pos="34000">
                <a:srgbClr val="E8E8E8"/>
              </a:gs>
              <a:gs pos="19000">
                <a:schemeClr val="bg1">
                  <a:lumMod val="75000"/>
                </a:schemeClr>
              </a:gs>
              <a:gs pos="64000">
                <a:schemeClr val="bg1">
                  <a:lumMod val="8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2000" b="0" i="0" u="none" strike="noStrike" kern="1200" cap="none" spc="0" normalizeH="0" baseline="0" noProof="0">
              <a:ln>
                <a:noFill/>
              </a:ln>
              <a:solidFill>
                <a:prstClr val="white"/>
              </a:solidFill>
              <a:effectLst/>
              <a:uLnTx/>
              <a:uFillTx/>
              <a:latin typeface="Segoe UI"/>
              <a:ea typeface="+mn-ea"/>
              <a:cs typeface="Arial" panose="020B0604020202020204" pitchFamily="34" charset="0"/>
            </a:endParaRPr>
          </a:p>
        </p:txBody>
      </p:sp>
      <p:sp>
        <p:nvSpPr>
          <p:cNvPr id="8" name="TextBox 7"/>
          <p:cNvSpPr txBox="1"/>
          <p:nvPr/>
        </p:nvSpPr>
        <p:spPr>
          <a:xfrm>
            <a:off x="8904171" y="1454064"/>
            <a:ext cx="1311578" cy="461665"/>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טווח קצר</a:t>
            </a:r>
            <a:endParaRPr kumimoji="0" lang="he-IL" sz="24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p:txBody>
      </p:sp>
      <p:sp>
        <p:nvSpPr>
          <p:cNvPr id="9" name="מלבן 8"/>
          <p:cNvSpPr/>
          <p:nvPr/>
        </p:nvSpPr>
        <p:spPr>
          <a:xfrm>
            <a:off x="7843745" y="1947089"/>
            <a:ext cx="379241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גירעון פיסקאלי מבני</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(4.0-4.5%)</a:t>
            </a:r>
            <a:endParaRPr kumimoji="0" lang="he-IL" sz="2000" b="0" i="1"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2000" b="0" i="1"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2126150" y="1471908"/>
            <a:ext cx="1401346" cy="461665"/>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smtClean="0">
                <a:ln>
                  <a:noFill/>
                </a:ln>
                <a:solidFill>
                  <a:schemeClr val="accent1"/>
                </a:solidFill>
                <a:effectLst/>
                <a:uLnTx/>
                <a:uFillTx/>
                <a:latin typeface="Arial" panose="020B0604020202020204" pitchFamily="34" charset="0"/>
                <a:ea typeface="+mn-ea"/>
                <a:cs typeface="Arial" panose="020B0604020202020204" pitchFamily="34" charset="0"/>
              </a:rPr>
              <a:t>טווח ארוך</a:t>
            </a:r>
            <a:endParaRPr kumimoji="0" lang="he-IL" sz="24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11" name="מלבן 10"/>
          <p:cNvSpPr/>
          <p:nvPr/>
        </p:nvSpPr>
        <p:spPr>
          <a:xfrm>
            <a:off x="2191005" y="1932562"/>
            <a:ext cx="153599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2000" b="0" i="1" u="none" strike="noStrike" kern="1200" cap="none" spc="0" normalizeH="0" baseline="0" noProof="0" dirty="0" smtClean="0">
                <a:ln>
                  <a:noFill/>
                </a:ln>
                <a:solidFill>
                  <a:schemeClr val="accent1"/>
                </a:solidFill>
                <a:effectLst/>
                <a:uLnTx/>
                <a:uFillTx/>
                <a:latin typeface="Arial" panose="020B0604020202020204" pitchFamily="34" charset="0"/>
                <a:ea typeface="+mn-ea"/>
                <a:cs typeface="Arial" panose="020B0604020202020204" pitchFamily="34" charset="0"/>
              </a:rPr>
              <a:t>הגדלת הפריון</a:t>
            </a:r>
            <a:endParaRPr kumimoji="0" lang="he-IL" sz="2000" b="0" i="1"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pic>
        <p:nvPicPr>
          <p:cNvPr id="16" name="תמונה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7182" y="1451917"/>
            <a:ext cx="495532" cy="470386"/>
          </a:xfrm>
          <a:prstGeom prst="rect">
            <a:avLst/>
          </a:prstGeom>
        </p:spPr>
      </p:pic>
      <p:sp>
        <p:nvSpPr>
          <p:cNvPr id="19" name="מלבן 18"/>
          <p:cNvSpPr/>
          <p:nvPr/>
        </p:nvSpPr>
        <p:spPr>
          <a:xfrm>
            <a:off x="8115817" y="2765433"/>
            <a:ext cx="3297543" cy="456535"/>
          </a:xfrm>
          <a:prstGeom prst="rect">
            <a:avLst/>
          </a:prstGeom>
        </p:spPr>
        <p:txBody>
          <a:bodyPr wrap="square">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18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ייצוב החוב/תוצר על 60%</a:t>
            </a:r>
          </a:p>
        </p:txBody>
      </p:sp>
      <p:sp>
        <p:nvSpPr>
          <p:cNvPr id="20" name="מלבן 19"/>
          <p:cNvSpPr/>
          <p:nvPr/>
        </p:nvSpPr>
        <p:spPr>
          <a:xfrm>
            <a:off x="2212701" y="2250413"/>
            <a:ext cx="141096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smtClean="0">
                <a:ln>
                  <a:noFill/>
                </a:ln>
                <a:solidFill>
                  <a:schemeClr val="accent1"/>
                </a:solidFill>
                <a:effectLst/>
                <a:uLnTx/>
                <a:uFillTx/>
                <a:latin typeface="Arial" panose="020B0604020202020204" pitchFamily="34" charset="0"/>
                <a:ea typeface="+mn-ea"/>
                <a:cs typeface="Arial" panose="020B0604020202020204" pitchFamily="34" charset="0"/>
              </a:rPr>
              <a:t>תכנית בנק ישראל</a:t>
            </a:r>
            <a:endParaRPr kumimoji="0" lang="he-IL" sz="14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pic>
        <p:nvPicPr>
          <p:cNvPr id="32" name="תמונה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4983605" y="1517986"/>
            <a:ext cx="259794" cy="367688"/>
          </a:xfrm>
          <a:prstGeom prst="rect">
            <a:avLst/>
          </a:prstGeom>
        </p:spPr>
      </p:pic>
      <p:pic>
        <p:nvPicPr>
          <p:cNvPr id="33" name="תמונה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226367" y="1507137"/>
            <a:ext cx="259794" cy="367688"/>
          </a:xfrm>
          <a:prstGeom prst="rect">
            <a:avLst/>
          </a:prstGeom>
        </p:spPr>
      </p:pic>
      <p:pic>
        <p:nvPicPr>
          <p:cNvPr id="34" name="תמונה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162497" y="1501053"/>
            <a:ext cx="259794" cy="367688"/>
          </a:xfrm>
          <a:prstGeom prst="rect">
            <a:avLst/>
          </a:prstGeom>
        </p:spPr>
      </p:pic>
      <p:pic>
        <p:nvPicPr>
          <p:cNvPr id="35" name="תמונה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405259" y="1490204"/>
            <a:ext cx="259794" cy="367688"/>
          </a:xfrm>
          <a:prstGeom prst="rect">
            <a:avLst/>
          </a:prstGeom>
        </p:spPr>
      </p:pic>
      <p:pic>
        <p:nvPicPr>
          <p:cNvPr id="36" name="תמונה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750157" y="1494438"/>
            <a:ext cx="259794" cy="367688"/>
          </a:xfrm>
          <a:prstGeom prst="rect">
            <a:avLst/>
          </a:prstGeom>
        </p:spPr>
      </p:pic>
      <p:pic>
        <p:nvPicPr>
          <p:cNvPr id="37" name="תמונה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992919" y="1483589"/>
            <a:ext cx="259794" cy="367688"/>
          </a:xfrm>
          <a:prstGeom prst="rect">
            <a:avLst/>
          </a:prstGeom>
        </p:spPr>
      </p:pic>
      <p:pic>
        <p:nvPicPr>
          <p:cNvPr id="38" name="תמונה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381452" y="1517986"/>
            <a:ext cx="259794" cy="367688"/>
          </a:xfrm>
          <a:prstGeom prst="rect">
            <a:avLst/>
          </a:prstGeom>
        </p:spPr>
      </p:pic>
      <p:pic>
        <p:nvPicPr>
          <p:cNvPr id="39" name="תמונה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279011" y="1509111"/>
            <a:ext cx="259794" cy="367688"/>
          </a:xfrm>
          <a:prstGeom prst="rect">
            <a:avLst/>
          </a:prstGeom>
        </p:spPr>
      </p:pic>
      <p:sp>
        <p:nvSpPr>
          <p:cNvPr id="42" name="מלבן 41"/>
          <p:cNvSpPr/>
          <p:nvPr/>
        </p:nvSpPr>
        <p:spPr>
          <a:xfrm>
            <a:off x="8127019" y="3783060"/>
            <a:ext cx="3297543" cy="1754326"/>
          </a:xfrm>
          <a:prstGeom prst="rect">
            <a:avLst/>
          </a:prstGeom>
        </p:spPr>
        <p:txBody>
          <a:bodyPr wrap="square">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18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הוצאה אזרחית לתוצר נמוכה</a:t>
            </a:r>
            <a:r>
              <a:rPr kumimoji="0" lang="en-US" sz="18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(33% לעומת 39% ב-</a:t>
            </a:r>
            <a:r>
              <a:rPr kumimoji="0" lang="en-US" sz="18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OECD</a:t>
            </a:r>
            <a:r>
              <a:rPr kumimoji="0" lang="he-IL" sz="18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18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ככל הנראה תידרש לייצוב פיסקאלי באמצעות שילוב של קיצוצים ומיסים</a:t>
            </a:r>
            <a:endParaRPr kumimoji="0" lang="he-IL"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8" name="מלבן 47"/>
          <p:cNvSpPr/>
          <p:nvPr/>
        </p:nvSpPr>
        <p:spPr>
          <a:xfrm>
            <a:off x="332755" y="2628649"/>
            <a:ext cx="1366135" cy="646331"/>
          </a:xfrm>
          <a:prstGeom prst="rect">
            <a:avLst/>
          </a:prstGeom>
        </p:spPr>
        <p:txBody>
          <a:bodyPr wrap="square">
            <a:spAutoFit/>
          </a:bodyPr>
          <a:lstStyle/>
          <a:p>
            <a:pPr marL="0" marR="0" lvl="0" indent="0" algn="ctr" defTabSz="914400" rtl="0" eaLnBrk="1" fontAlgn="auto" latinLnBrk="0" hangingPunct="1">
              <a:spcBef>
                <a:spcPts val="0"/>
              </a:spcBef>
              <a:spcAft>
                <a:spcPts val="600"/>
              </a:spcAft>
              <a:buClrTx/>
              <a:buSzTx/>
              <a:buFontTx/>
              <a:buNone/>
              <a:tabLst/>
              <a:defRPr/>
            </a:pPr>
            <a:r>
              <a:rPr lang="he-IL" b="1" dirty="0" smtClean="0">
                <a:solidFill>
                  <a:schemeClr val="bg1"/>
                </a:solidFill>
                <a:latin typeface="Arial" panose="020B0604020202020204" pitchFamily="34" charset="0"/>
                <a:cs typeface="Arial" panose="020B0604020202020204" pitchFamily="34" charset="0"/>
              </a:rPr>
              <a:t>שיפור עשיית עסקים</a:t>
            </a:r>
            <a:endParaRPr kumimoji="0" lang="he-IL"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9" name="מלבן 48"/>
          <p:cNvSpPr/>
          <p:nvPr/>
        </p:nvSpPr>
        <p:spPr>
          <a:xfrm>
            <a:off x="210642" y="3763448"/>
            <a:ext cx="1468008" cy="523220"/>
          </a:xfrm>
          <a:prstGeom prst="rect">
            <a:avLst/>
          </a:prstGeom>
        </p:spPr>
        <p:txBody>
          <a:bodyPr wrap="square">
            <a:spAutoFit/>
          </a:bodyPr>
          <a:lstStyle/>
          <a:p>
            <a:pPr marL="0" marR="0" lvl="0" indent="0" algn="ctr" defTabSz="914400" rtl="0" eaLnBrk="1" fontAlgn="auto" latinLnBrk="0" hangingPunct="1">
              <a:spcBef>
                <a:spcPts val="0"/>
              </a:spcBef>
              <a:spcAft>
                <a:spcPts val="600"/>
              </a:spcAft>
              <a:buClrTx/>
              <a:buSzTx/>
              <a:buFontTx/>
              <a:buNone/>
              <a:tabLst/>
              <a:defRPr/>
            </a:pPr>
            <a:r>
              <a:rPr lang="he-IL" sz="1400" noProof="0" dirty="0" smtClean="0">
                <a:solidFill>
                  <a:schemeClr val="bg1"/>
                </a:solidFill>
                <a:latin typeface="Arial" panose="020B0604020202020204" pitchFamily="34" charset="0"/>
                <a:cs typeface="Arial" panose="020B0604020202020204" pitchFamily="34" charset="0"/>
              </a:rPr>
              <a:t>דיגיטציה ושיפור בירוקרטיה</a:t>
            </a:r>
            <a:endParaRPr kumimoji="0" lang="en-US" sz="14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50" name="מלבן 49"/>
          <p:cNvSpPr/>
          <p:nvPr/>
        </p:nvSpPr>
        <p:spPr>
          <a:xfrm>
            <a:off x="1412678" y="2622337"/>
            <a:ext cx="1904668" cy="723275"/>
          </a:xfrm>
          <a:prstGeom prst="rect">
            <a:avLst/>
          </a:prstGeom>
        </p:spPr>
        <p:txBody>
          <a:bodyPr wrap="square">
            <a:spAutoFit/>
          </a:bodyPr>
          <a:lstStyle/>
          <a:p>
            <a:pPr marL="0" marR="0" lvl="0" indent="0" algn="ctr" defTabSz="914400" rtl="0" eaLnBrk="1" fontAlgn="auto" latinLnBrk="0" hangingPunct="1">
              <a:spcBef>
                <a:spcPts val="0"/>
              </a:spcBef>
              <a:spcAft>
                <a:spcPts val="600"/>
              </a:spcAft>
              <a:buClrTx/>
              <a:buSzTx/>
              <a:buFontTx/>
              <a:buNone/>
              <a:tabLst/>
              <a:defRPr/>
            </a:pPr>
            <a:r>
              <a:rPr lang="he-IL" b="1" dirty="0" smtClean="0">
                <a:solidFill>
                  <a:schemeClr val="bg1"/>
                </a:solidFill>
                <a:latin typeface="Arial" panose="020B0604020202020204" pitchFamily="34" charset="0"/>
                <a:cs typeface="Arial" panose="020B0604020202020204" pitchFamily="34" charset="0"/>
              </a:rPr>
              <a:t>שיפור</a:t>
            </a:r>
          </a:p>
          <a:p>
            <a:pPr marL="0" marR="0" lvl="0" indent="0" algn="ctr" defTabSz="914400" rtl="0" eaLnBrk="1" fontAlgn="auto" latinLnBrk="0" hangingPunct="1">
              <a:spcBef>
                <a:spcPts val="0"/>
              </a:spcBef>
              <a:spcAft>
                <a:spcPts val="600"/>
              </a:spcAft>
              <a:buClrTx/>
              <a:buSzTx/>
              <a:buFontTx/>
              <a:buNone/>
              <a:tabLst/>
              <a:defRPr/>
            </a:pPr>
            <a:r>
              <a:rPr lang="he-IL" b="1" dirty="0" smtClean="0">
                <a:solidFill>
                  <a:schemeClr val="bg1"/>
                </a:solidFill>
                <a:latin typeface="Arial" panose="020B0604020202020204" pitchFamily="34" charset="0"/>
                <a:cs typeface="Arial" panose="020B0604020202020204" pitchFamily="34" charset="0"/>
              </a:rPr>
              <a:t> ההון האנושי</a:t>
            </a:r>
            <a:endParaRPr kumimoji="0" lang="he-IL"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1" name="מלבן 50"/>
          <p:cNvSpPr/>
          <p:nvPr/>
        </p:nvSpPr>
        <p:spPr>
          <a:xfrm>
            <a:off x="1753534" y="3784296"/>
            <a:ext cx="1142956" cy="1107996"/>
          </a:xfrm>
          <a:prstGeom prst="rect">
            <a:avLst/>
          </a:prstGeom>
        </p:spPr>
        <p:txBody>
          <a:bodyPr wrap="square">
            <a:spAutoFit/>
          </a:bodyPr>
          <a:lstStyle/>
          <a:p>
            <a:pPr marR="0" lvl="0" algn="ctr" defTabSz="914400" eaLnBrk="1" fontAlgn="auto" latinLnBrk="0" hangingPunct="1">
              <a:spcBef>
                <a:spcPts val="0"/>
              </a:spcBef>
              <a:spcAft>
                <a:spcPts val="600"/>
              </a:spcAft>
              <a:buClrTx/>
              <a:buSzTx/>
              <a:tabLst/>
              <a:defRPr/>
            </a:pPr>
            <a:r>
              <a:rPr lang="he-IL" sz="1400" noProof="0" dirty="0" smtClean="0">
                <a:solidFill>
                  <a:schemeClr val="bg1"/>
                </a:solidFill>
                <a:latin typeface="Arial" panose="020B0604020202020204" pitchFamily="34" charset="0"/>
                <a:cs typeface="Arial" panose="020B0604020202020204" pitchFamily="34" charset="0"/>
              </a:rPr>
              <a:t>שיפור מיומנויות</a:t>
            </a:r>
          </a:p>
          <a:p>
            <a:pPr marR="0" lvl="0" algn="ctr" defTabSz="914400" eaLnBrk="1" fontAlgn="auto" latinLnBrk="0" hangingPunct="1">
              <a:spcBef>
                <a:spcPts val="0"/>
              </a:spcBef>
              <a:spcAft>
                <a:spcPts val="600"/>
              </a:spcAft>
              <a:buClrTx/>
              <a:buSzTx/>
              <a:tabLst/>
              <a:defRPr/>
            </a:pPr>
            <a:r>
              <a:rPr lang="he-IL" sz="1400" noProof="0" dirty="0" smtClean="0">
                <a:solidFill>
                  <a:schemeClr val="bg1"/>
                </a:solidFill>
                <a:latin typeface="Arial" panose="020B0604020202020204" pitchFamily="34" charset="0"/>
                <a:cs typeface="Arial" panose="020B0604020202020204" pitchFamily="34" charset="0"/>
              </a:rPr>
              <a:t>חינוך מוקדם</a:t>
            </a:r>
            <a:endParaRPr kumimoji="0" lang="en-US" sz="14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a:p>
            <a:pPr marR="0" lvl="0" algn="ctr" defTabSz="914400" eaLnBrk="1" fontAlgn="auto" latinLnBrk="0" hangingPunct="1">
              <a:spcBef>
                <a:spcPts val="0"/>
              </a:spcBef>
              <a:spcAft>
                <a:spcPts val="600"/>
              </a:spcAft>
              <a:buClrTx/>
              <a:buSzTx/>
              <a:tabLst/>
              <a:defRPr/>
            </a:pPr>
            <a:r>
              <a:rPr lang="he-IL" sz="1400" dirty="0" smtClean="0">
                <a:solidFill>
                  <a:schemeClr val="bg1"/>
                </a:solidFill>
                <a:latin typeface="Arial" panose="020B0604020202020204" pitchFamily="34" charset="0"/>
                <a:cs typeface="Arial" panose="020B0604020202020204" pitchFamily="34" charset="0"/>
              </a:rPr>
              <a:t>שיפור המורים</a:t>
            </a:r>
            <a:endParaRPr kumimoji="0" lang="he-IL" sz="14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53" name="מלבן 52"/>
          <p:cNvSpPr/>
          <p:nvPr/>
        </p:nvSpPr>
        <p:spPr>
          <a:xfrm>
            <a:off x="3327038" y="5748575"/>
            <a:ext cx="124104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5B81B9"/>
                </a:solidFill>
                <a:effectLst/>
                <a:uLnTx/>
                <a:uFillTx/>
                <a:latin typeface="Assistant" panose="00000500000000000000" pitchFamily="2" charset="-79"/>
                <a:ea typeface="+mn-ea"/>
                <a:cs typeface="Assistant" panose="00000500000000000000" pitchFamily="2" charset="-79"/>
              </a:rPr>
              <a:t>1%         6.6%</a:t>
            </a:r>
            <a:endParaRPr kumimoji="0" lang="he-IL" sz="1600" b="0" i="0" u="none" strike="noStrike" kern="1200" cap="none" spc="0" normalizeH="0" baseline="0" noProof="0" dirty="0">
              <a:ln>
                <a:noFill/>
              </a:ln>
              <a:solidFill>
                <a:srgbClr val="5B81B9"/>
              </a:solidFill>
              <a:effectLst/>
              <a:uLnTx/>
              <a:uFillTx/>
              <a:latin typeface="Assistant" panose="00000500000000000000" pitchFamily="2" charset="-79"/>
              <a:ea typeface="+mn-ea"/>
              <a:cs typeface="Assistant" panose="00000500000000000000" pitchFamily="2" charset="-79"/>
            </a:endParaRPr>
          </a:p>
        </p:txBody>
      </p:sp>
      <p:sp>
        <p:nvSpPr>
          <p:cNvPr id="54" name="מלבן 53"/>
          <p:cNvSpPr/>
          <p:nvPr/>
        </p:nvSpPr>
        <p:spPr>
          <a:xfrm>
            <a:off x="1454704" y="5765085"/>
            <a:ext cx="13500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5B81B9"/>
                </a:solidFill>
                <a:effectLst/>
                <a:uLnTx/>
                <a:uFillTx/>
                <a:latin typeface="Assistant" panose="00000500000000000000" pitchFamily="2" charset="-79"/>
                <a:ea typeface="+mn-ea"/>
                <a:cs typeface="Assistant" panose="00000500000000000000" pitchFamily="2" charset="-79"/>
              </a:rPr>
              <a:t>0.05%         4%</a:t>
            </a:r>
            <a:endParaRPr kumimoji="0" lang="he-IL" sz="1600" b="0" i="0" u="none" strike="noStrike" kern="1200" cap="none" spc="0" normalizeH="0" baseline="0" noProof="0" dirty="0">
              <a:ln>
                <a:noFill/>
              </a:ln>
              <a:solidFill>
                <a:srgbClr val="5B81B9"/>
              </a:solidFill>
              <a:effectLst/>
              <a:uLnTx/>
              <a:uFillTx/>
              <a:latin typeface="Assistant" panose="00000500000000000000" pitchFamily="2" charset="-79"/>
              <a:ea typeface="+mn-ea"/>
              <a:cs typeface="Assistant" panose="00000500000000000000" pitchFamily="2" charset="-79"/>
            </a:endParaRPr>
          </a:p>
        </p:txBody>
      </p:sp>
      <p:cxnSp>
        <p:nvCxnSpPr>
          <p:cNvPr id="55" name="מחבר חץ ישר 54"/>
          <p:cNvCxnSpPr/>
          <p:nvPr/>
        </p:nvCxnSpPr>
        <p:spPr>
          <a:xfrm>
            <a:off x="3785552" y="5906407"/>
            <a:ext cx="1332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מחבר חץ ישר 55"/>
          <p:cNvCxnSpPr/>
          <p:nvPr/>
        </p:nvCxnSpPr>
        <p:spPr>
          <a:xfrm>
            <a:off x="5589934" y="5908490"/>
            <a:ext cx="1332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מחבר חץ ישר 56"/>
          <p:cNvCxnSpPr/>
          <p:nvPr/>
        </p:nvCxnSpPr>
        <p:spPr>
          <a:xfrm>
            <a:off x="2102507" y="5906407"/>
            <a:ext cx="1332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מלבן 58"/>
          <p:cNvSpPr/>
          <p:nvPr/>
        </p:nvSpPr>
        <p:spPr>
          <a:xfrm>
            <a:off x="2870410" y="2612422"/>
            <a:ext cx="1830284" cy="723275"/>
          </a:xfrm>
          <a:prstGeom prst="rect">
            <a:avLst/>
          </a:prstGeom>
        </p:spPr>
        <p:txBody>
          <a:bodyPr wrap="square">
            <a:spAutoFit/>
          </a:bodyPr>
          <a:lstStyle/>
          <a:p>
            <a:pPr marL="0" marR="0" lvl="0" indent="0" algn="ctr" defTabSz="914400" rtl="0" eaLnBrk="1" fontAlgn="auto" latinLnBrk="0" hangingPunct="1">
              <a:spcBef>
                <a:spcPts val="0"/>
              </a:spcBef>
              <a:spcAft>
                <a:spcPts val="600"/>
              </a:spcAft>
              <a:buClrTx/>
              <a:buSzTx/>
              <a:buFontTx/>
              <a:buNone/>
              <a:tabLst/>
              <a:defRPr/>
            </a:pPr>
            <a:r>
              <a:rPr lang="he-IL" b="1" dirty="0" smtClean="0">
                <a:solidFill>
                  <a:schemeClr val="bg1"/>
                </a:solidFill>
                <a:latin typeface="Arial" panose="020B0604020202020204" pitchFamily="34" charset="0"/>
                <a:cs typeface="Arial" panose="020B0604020202020204" pitchFamily="34" charset="0"/>
              </a:rPr>
              <a:t>שיפור </a:t>
            </a:r>
          </a:p>
          <a:p>
            <a:pPr marL="0" marR="0" lvl="0" indent="0" algn="ctr" defTabSz="914400" rtl="0" eaLnBrk="1" fontAlgn="auto" latinLnBrk="0" hangingPunct="1">
              <a:spcBef>
                <a:spcPts val="0"/>
              </a:spcBef>
              <a:spcAft>
                <a:spcPts val="600"/>
              </a:spcAft>
              <a:buClrTx/>
              <a:buSzTx/>
              <a:buFontTx/>
              <a:buNone/>
              <a:tabLst/>
              <a:defRPr/>
            </a:pPr>
            <a:r>
              <a:rPr lang="he-IL" b="1" dirty="0" smtClean="0">
                <a:solidFill>
                  <a:schemeClr val="bg1"/>
                </a:solidFill>
                <a:latin typeface="Arial" panose="020B0604020202020204" pitchFamily="34" charset="0"/>
                <a:cs typeface="Arial" panose="020B0604020202020204" pitchFamily="34" charset="0"/>
              </a:rPr>
              <a:t>תשתיות</a:t>
            </a:r>
            <a:endParaRPr kumimoji="0" lang="en-US" b="1"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60" name="מלבן 59"/>
          <p:cNvSpPr/>
          <p:nvPr/>
        </p:nvSpPr>
        <p:spPr>
          <a:xfrm>
            <a:off x="3094709" y="3726340"/>
            <a:ext cx="1342139" cy="307777"/>
          </a:xfrm>
          <a:prstGeom prst="rect">
            <a:avLst/>
          </a:prstGeom>
        </p:spPr>
        <p:txBody>
          <a:bodyPr wrap="square">
            <a:spAutoFit/>
          </a:bodyPr>
          <a:lstStyle/>
          <a:p>
            <a:pPr marL="0" marR="0" lvl="0" indent="0" algn="ctr" defTabSz="914400" rtl="0" eaLnBrk="1" fontAlgn="auto" latinLnBrk="0" hangingPunct="1">
              <a:spcBef>
                <a:spcPts val="0"/>
              </a:spcBef>
              <a:spcAft>
                <a:spcPts val="600"/>
              </a:spcAft>
              <a:buClrTx/>
              <a:buSzTx/>
              <a:buFontTx/>
              <a:buNone/>
              <a:tabLst/>
              <a:defRPr/>
            </a:pPr>
            <a:r>
              <a:rPr lang="he-IL" sz="1400" dirty="0" smtClean="0">
                <a:solidFill>
                  <a:schemeClr val="bg1"/>
                </a:solidFill>
                <a:latin typeface="Arial" panose="020B0604020202020204" pitchFamily="34" charset="0"/>
                <a:cs typeface="Arial" panose="020B0604020202020204" pitchFamily="34" charset="0"/>
              </a:rPr>
              <a:t>תחבורה ציבורית</a:t>
            </a:r>
            <a:endParaRPr kumimoji="0" lang="he-IL" sz="14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graphicFrame>
        <p:nvGraphicFramePr>
          <p:cNvPr id="61" name="טבלה 60"/>
          <p:cNvGraphicFramePr>
            <a:graphicFrameLocks noGrp="1"/>
          </p:cNvGraphicFramePr>
          <p:nvPr>
            <p:extLst>
              <p:ext uri="{D42A27DB-BD31-4B8C-83A1-F6EECF244321}">
                <p14:modId xmlns:p14="http://schemas.microsoft.com/office/powerpoint/2010/main" val="435072993"/>
              </p:ext>
            </p:extLst>
          </p:nvPr>
        </p:nvGraphicFramePr>
        <p:xfrm>
          <a:off x="241594" y="5309304"/>
          <a:ext cx="7130755" cy="1158240"/>
        </p:xfrm>
        <a:graphic>
          <a:graphicData uri="http://schemas.openxmlformats.org/drawingml/2006/table">
            <a:tbl>
              <a:tblPr rtl="1" firstRow="1" bandRow="1">
                <a:tableStyleId>{5C22544A-7EE6-4342-B048-85BDC9FD1C3A}</a:tableStyleId>
              </a:tblPr>
              <a:tblGrid>
                <a:gridCol w="1627091">
                  <a:extLst>
                    <a:ext uri="{9D8B030D-6E8A-4147-A177-3AD203B41FA5}">
                      <a16:colId xmlns:a16="http://schemas.microsoft.com/office/drawing/2014/main" val="4249683585"/>
                    </a:ext>
                  </a:extLst>
                </a:gridCol>
                <a:gridCol w="1288786">
                  <a:extLst>
                    <a:ext uri="{9D8B030D-6E8A-4147-A177-3AD203B41FA5}">
                      <a16:colId xmlns:a16="http://schemas.microsoft.com/office/drawing/2014/main" val="3036813542"/>
                    </a:ext>
                  </a:extLst>
                </a:gridCol>
                <a:gridCol w="1360847">
                  <a:extLst>
                    <a:ext uri="{9D8B030D-6E8A-4147-A177-3AD203B41FA5}">
                      <a16:colId xmlns:a16="http://schemas.microsoft.com/office/drawing/2014/main" val="3936724702"/>
                    </a:ext>
                  </a:extLst>
                </a:gridCol>
                <a:gridCol w="1402232">
                  <a:extLst>
                    <a:ext uri="{9D8B030D-6E8A-4147-A177-3AD203B41FA5}">
                      <a16:colId xmlns:a16="http://schemas.microsoft.com/office/drawing/2014/main" val="3869784704"/>
                    </a:ext>
                  </a:extLst>
                </a:gridCol>
                <a:gridCol w="1451799">
                  <a:extLst>
                    <a:ext uri="{9D8B030D-6E8A-4147-A177-3AD203B41FA5}">
                      <a16:colId xmlns:a16="http://schemas.microsoft.com/office/drawing/2014/main" val="2974306808"/>
                    </a:ext>
                  </a:extLst>
                </a:gridCol>
              </a:tblGrid>
              <a:tr h="412749">
                <a:tc>
                  <a:txBody>
                    <a:bodyPr/>
                    <a:lstStyle/>
                    <a:p>
                      <a:pPr algn="ctr" rtl="1"/>
                      <a:r>
                        <a:rPr lang="he-IL" sz="1600" b="1" dirty="0" smtClean="0">
                          <a:solidFill>
                            <a:schemeClr val="tx1">
                              <a:lumMod val="75000"/>
                              <a:lumOff val="25000"/>
                            </a:schemeClr>
                          </a:solidFill>
                          <a:latin typeface="Arial" panose="020B0604020202020204" pitchFamily="34" charset="0"/>
                          <a:cs typeface="Arial" panose="020B0604020202020204" pitchFamily="34" charset="0"/>
                        </a:rPr>
                        <a:t>עלות</a:t>
                      </a:r>
                    </a:p>
                    <a:p>
                      <a:pPr algn="ctr" rtl="1"/>
                      <a:r>
                        <a:rPr lang="he-IL" sz="1600" b="1" dirty="0" smtClean="0">
                          <a:solidFill>
                            <a:schemeClr val="tx1">
                              <a:lumMod val="75000"/>
                              <a:lumOff val="25000"/>
                            </a:schemeClr>
                          </a:solidFill>
                          <a:latin typeface="Arial" panose="020B0604020202020204" pitchFamily="34" charset="0"/>
                          <a:cs typeface="Arial" panose="020B0604020202020204" pitchFamily="34" charset="0"/>
                        </a:rPr>
                        <a:t> (אחוזי תוצר)</a:t>
                      </a:r>
                      <a:endParaRPr lang="he-IL" sz="16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0.05%</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2%</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1%</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0.2%</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val="1583310420"/>
                  </a:ext>
                </a:extLst>
              </a:tr>
              <a:tr h="45287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600" b="1" kern="1200" dirty="0" smtClean="0">
                          <a:solidFill>
                            <a:schemeClr val="tx1">
                              <a:lumMod val="75000"/>
                              <a:lumOff val="25000"/>
                            </a:schemeClr>
                          </a:solidFill>
                          <a:latin typeface="Arial" panose="020B0604020202020204" pitchFamily="34" charset="0"/>
                          <a:ea typeface="+mn-ea"/>
                          <a:cs typeface="Arial" panose="020B0604020202020204" pitchFamily="34" charset="0"/>
                        </a:rPr>
                        <a:t>תועלת</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600" b="1" kern="1200" dirty="0" smtClean="0">
                          <a:solidFill>
                            <a:schemeClr val="tx1">
                              <a:lumMod val="75000"/>
                              <a:lumOff val="25000"/>
                            </a:schemeClr>
                          </a:solidFill>
                          <a:latin typeface="Arial" panose="020B0604020202020204" pitchFamily="34" charset="0"/>
                          <a:ea typeface="+mn-ea"/>
                          <a:cs typeface="Arial" panose="020B0604020202020204" pitchFamily="34" charset="0"/>
                        </a:rPr>
                        <a:t> (אחוזי תוצר)</a:t>
                      </a:r>
                    </a:p>
                  </a:txBody>
                  <a:tcPr>
                    <a:solidFill>
                      <a:schemeClr val="accent6">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4%</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7.5%</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6.6%</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2.1%</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765976106"/>
                  </a:ext>
                </a:extLst>
              </a:tr>
            </a:tbl>
          </a:graphicData>
        </a:graphic>
      </p:graphicFrame>
      <p:sp>
        <p:nvSpPr>
          <p:cNvPr id="63" name="מלבן 62"/>
          <p:cNvSpPr/>
          <p:nvPr/>
        </p:nvSpPr>
        <p:spPr>
          <a:xfrm>
            <a:off x="4235437" y="2552160"/>
            <a:ext cx="1830284" cy="723275"/>
          </a:xfrm>
          <a:prstGeom prst="rect">
            <a:avLst/>
          </a:prstGeom>
        </p:spPr>
        <p:txBody>
          <a:bodyPr wrap="square">
            <a:spAutoFit/>
          </a:bodyPr>
          <a:lstStyle/>
          <a:p>
            <a:pPr marL="0" marR="0" lvl="0" indent="0" algn="ctr" defTabSz="914400" rtl="0" eaLnBrk="1" fontAlgn="auto" latinLnBrk="0" hangingPunct="1">
              <a:spcBef>
                <a:spcPts val="0"/>
              </a:spcBef>
              <a:spcAft>
                <a:spcPts val="600"/>
              </a:spcAft>
              <a:buClrTx/>
              <a:buSzTx/>
              <a:buFontTx/>
              <a:buNone/>
              <a:tabLst/>
              <a:defRPr/>
            </a:pPr>
            <a:r>
              <a:rPr lang="he-IL" b="1" dirty="0" smtClean="0">
                <a:solidFill>
                  <a:schemeClr val="bg1"/>
                </a:solidFill>
                <a:latin typeface="Arial" panose="020B0604020202020204" pitchFamily="34" charset="0"/>
                <a:cs typeface="Arial" panose="020B0604020202020204" pitchFamily="34" charset="0"/>
              </a:rPr>
              <a:t>שיפור </a:t>
            </a:r>
          </a:p>
          <a:p>
            <a:pPr marL="0" marR="0" lvl="0" indent="0" algn="ctr" defTabSz="914400" rtl="0" eaLnBrk="1" fontAlgn="auto" latinLnBrk="0" hangingPunct="1">
              <a:spcBef>
                <a:spcPts val="0"/>
              </a:spcBef>
              <a:spcAft>
                <a:spcPts val="600"/>
              </a:spcAft>
              <a:buClrTx/>
              <a:buSzTx/>
              <a:buFontTx/>
              <a:buNone/>
              <a:tabLst/>
              <a:defRPr/>
            </a:pPr>
            <a:r>
              <a:rPr lang="he-IL" b="1" dirty="0" smtClean="0">
                <a:solidFill>
                  <a:schemeClr val="bg1"/>
                </a:solidFill>
                <a:latin typeface="Arial" panose="020B0604020202020204" pitchFamily="34" charset="0"/>
                <a:cs typeface="Arial" panose="020B0604020202020204" pitchFamily="34" charset="0"/>
              </a:rPr>
              <a:t>הון פיזי</a:t>
            </a:r>
            <a:endParaRPr kumimoji="0" lang="en-US" b="1"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64" name="מלבן 63"/>
          <p:cNvSpPr/>
          <p:nvPr/>
        </p:nvSpPr>
        <p:spPr>
          <a:xfrm>
            <a:off x="4467415" y="3726340"/>
            <a:ext cx="1265394" cy="523220"/>
          </a:xfrm>
          <a:prstGeom prst="rect">
            <a:avLst/>
          </a:prstGeom>
        </p:spPr>
        <p:txBody>
          <a:bodyPr wrap="square">
            <a:spAutoFit/>
          </a:bodyPr>
          <a:lstStyle/>
          <a:p>
            <a:pPr marL="0" marR="0" lvl="0" indent="0" algn="ctr" defTabSz="914400" rtl="0" eaLnBrk="1" fontAlgn="auto" latinLnBrk="0" hangingPunct="1">
              <a:spcBef>
                <a:spcPts val="0"/>
              </a:spcBef>
              <a:spcAft>
                <a:spcPts val="600"/>
              </a:spcAft>
              <a:buClrTx/>
              <a:buSzTx/>
              <a:buFontTx/>
              <a:buNone/>
              <a:tabLst/>
              <a:defRPr/>
            </a:pPr>
            <a:r>
              <a:rPr lang="he-IL" sz="1400" dirty="0" smtClean="0">
                <a:solidFill>
                  <a:schemeClr val="bg1"/>
                </a:solidFill>
                <a:latin typeface="Arial" panose="020B0604020202020204" pitchFamily="34" charset="0"/>
                <a:cs typeface="Arial" panose="020B0604020202020204" pitchFamily="34" charset="0"/>
              </a:rPr>
              <a:t>עידוד השקעות במגזר העסקי</a:t>
            </a:r>
            <a:endParaRPr kumimoji="0" lang="he-IL" sz="14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pic>
        <p:nvPicPr>
          <p:cNvPr id="69" name="תמונה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741" y="1244688"/>
            <a:ext cx="959905" cy="959905"/>
          </a:xfrm>
          <a:prstGeom prst="rect">
            <a:avLst/>
          </a:prstGeom>
        </p:spPr>
      </p:pic>
      <p:sp>
        <p:nvSpPr>
          <p:cNvPr id="70" name="מלבן 69"/>
          <p:cNvSpPr/>
          <p:nvPr/>
        </p:nvSpPr>
        <p:spPr>
          <a:xfrm>
            <a:off x="10690700" y="6493679"/>
            <a:ext cx="1124026" cy="261610"/>
          </a:xfrm>
          <a:prstGeom prst="rect">
            <a:avLst/>
          </a:prstGeom>
        </p:spPr>
        <p:txBody>
          <a:bodyPr wrap="none">
            <a:spAutoFit/>
          </a:bodyPr>
          <a:lstStyle/>
          <a:p>
            <a:r>
              <a:rPr lang="he-IL" sz="1100" dirty="0">
                <a:latin typeface="David" panose="020E0502060401010101" pitchFamily="34" charset="-79"/>
              </a:rPr>
              <a:t>מקור: </a:t>
            </a:r>
            <a:r>
              <a:rPr lang="he-IL" sz="1100" dirty="0" smtClean="0">
                <a:latin typeface="David" panose="020E0502060401010101" pitchFamily="34" charset="-79"/>
              </a:rPr>
              <a:t>בנק </a:t>
            </a:r>
            <a:r>
              <a:rPr lang="he-IL" sz="1100" dirty="0">
                <a:latin typeface="David" panose="020E0502060401010101" pitchFamily="34" charset="-79"/>
              </a:rPr>
              <a:t>ישראל</a:t>
            </a:r>
            <a:endParaRPr lang="en-US" sz="1100" dirty="0">
              <a:latin typeface="David" panose="020E0502060401010101" pitchFamily="34" charset="-79"/>
            </a:endParaRPr>
          </a:p>
        </p:txBody>
      </p:sp>
      <p:sp>
        <p:nvSpPr>
          <p:cNvPr id="71"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36</a:t>
            </a:fld>
            <a:endParaRPr lang="en-US" dirty="0"/>
          </a:p>
        </p:txBody>
      </p:sp>
    </p:spTree>
    <p:extLst>
      <p:ext uri="{BB962C8B-B14F-4D97-AF65-F5344CB8AC3E}">
        <p14:creationId xmlns:p14="http://schemas.microsoft.com/office/powerpoint/2010/main" val="10273197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39992B2-9320-4EF3-B045-B5FC6EBF545B}"/>
              </a:ext>
            </a:extLst>
          </p:cNvPr>
          <p:cNvSpPr>
            <a:spLocks noGrp="1"/>
          </p:cNvSpPr>
          <p:nvPr>
            <p:ph type="ctrTitle"/>
          </p:nvPr>
        </p:nvSpPr>
        <p:spPr>
          <a:xfrm>
            <a:off x="0" y="3384999"/>
            <a:ext cx="6261545" cy="600405"/>
          </a:xfrm>
        </p:spPr>
        <p:txBody>
          <a:bodyPr>
            <a:noAutofit/>
          </a:bodyPr>
          <a:lstStyle/>
          <a:p>
            <a:r>
              <a:rPr lang="he-IL" sz="4400" dirty="0">
                <a:latin typeface="Calibri" panose="020F0502020204030204" pitchFamily="34" charset="0"/>
                <a:cs typeface="+mn-cs"/>
              </a:rPr>
              <a:t>תודה</a:t>
            </a:r>
            <a:r>
              <a:rPr lang="he-IL" sz="4000" dirty="0">
                <a:cs typeface="+mn-cs"/>
              </a:rPr>
              <a:t> </a:t>
            </a:r>
            <a:r>
              <a:rPr lang="en-US" sz="4000" dirty="0">
                <a:cs typeface="+mn-cs"/>
              </a:rPr>
              <a:t> </a:t>
            </a:r>
            <a:r>
              <a:rPr lang="en-US" sz="4000" dirty="0">
                <a:latin typeface="Calibri" panose="020F0502020204030204" pitchFamily="34" charset="0"/>
                <a:cs typeface="+mn-cs"/>
              </a:rPr>
              <a:t>THANK YOU</a:t>
            </a:r>
            <a:r>
              <a:rPr lang="ar-SA" sz="4000" dirty="0"/>
              <a:t>شُكراً جَزيلاً</a:t>
            </a:r>
            <a:endParaRPr lang="he-IL" sz="4000" dirty="0">
              <a:latin typeface="Calibri" panose="020F0502020204030204" pitchFamily="34" charset="0"/>
              <a:cs typeface="+mn-cs"/>
            </a:endParaRPr>
          </a:p>
        </p:txBody>
      </p:sp>
    </p:spTree>
    <p:extLst>
      <p:ext uri="{BB962C8B-B14F-4D97-AF65-F5344CB8AC3E}">
        <p14:creationId xmlns:p14="http://schemas.microsoft.com/office/powerpoint/2010/main" val="257809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309623" y="325902"/>
            <a:ext cx="7708832" cy="540059"/>
          </a:xfrm>
        </p:spPr>
        <p:txBody>
          <a:bodyPr vert="horz" lIns="91440" tIns="45720" rIns="91440" bIns="45720" rtlCol="1" anchor="t" anchorCtr="0">
            <a:normAutofit/>
          </a:bodyPr>
          <a:lstStyle/>
          <a:p>
            <a:r>
              <a:rPr lang="he-IL" sz="2800" dirty="0" smtClean="0">
                <a:solidFill>
                  <a:schemeClr val="accent1"/>
                </a:solidFill>
              </a:rPr>
              <a:t>מה מרכיב את התוצר לנפש</a:t>
            </a:r>
            <a:endParaRPr lang="he-IL" sz="2800" dirty="0">
              <a:solidFill>
                <a:schemeClr val="accent1"/>
              </a:solidFill>
            </a:endParaRPr>
          </a:p>
        </p:txBody>
      </p:sp>
      <p:grpSp>
        <p:nvGrpSpPr>
          <p:cNvPr id="3" name="קבוצה 2"/>
          <p:cNvGrpSpPr/>
          <p:nvPr/>
        </p:nvGrpSpPr>
        <p:grpSpPr>
          <a:xfrm>
            <a:off x="9035933" y="1373846"/>
            <a:ext cx="3059085" cy="5320146"/>
            <a:chOff x="8844741" y="1363287"/>
            <a:chExt cx="3225340" cy="5320146"/>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grpSp>
          <p:nvGrpSpPr>
            <p:cNvPr id="5" name="קבוצה 4">
              <a:extLst>
                <a:ext uri="{FF2B5EF4-FFF2-40B4-BE49-F238E27FC236}">
                  <a16:creationId xmlns:a16="http://schemas.microsoft.com/office/drawing/2014/main" id="{483F7FDB-57AD-4B63-AF23-E00848C77C6B}"/>
                </a:ext>
              </a:extLst>
            </p:cNvPr>
            <p:cNvGrpSpPr/>
            <p:nvPr/>
          </p:nvGrpSpPr>
          <p:grpSpPr>
            <a:xfrm>
              <a:off x="9056713" y="1501065"/>
              <a:ext cx="2801389" cy="3773045"/>
              <a:chOff x="9056713" y="1501066"/>
              <a:chExt cx="2801389" cy="172780"/>
            </a:xfrm>
          </p:grpSpPr>
          <p:cxnSp>
            <p:nvCxnSpPr>
              <p:cNvPr id="7" name="מחבר ישר 6"/>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F7A98790-2398-441D-AFC5-70ACDFD9998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9139999" y="2019510"/>
            <a:ext cx="2718260" cy="3939540"/>
          </a:xfrm>
          <a:prstGeom prst="rect">
            <a:avLst/>
          </a:prstGeom>
          <a:noFill/>
        </p:spPr>
        <p:txBody>
          <a:bodyPr wrap="square" rtlCol="1">
            <a:spAutoFit/>
          </a:bodyPr>
          <a:lstStyle/>
          <a:p>
            <a:pPr algn="ctr"/>
            <a:r>
              <a:rPr lang="he-IL" sz="2800" b="1" dirty="0" smtClean="0">
                <a:solidFill>
                  <a:srgbClr val="009FDF"/>
                </a:solidFill>
              </a:rPr>
              <a:t>התוצר לנפש מורכב מעצימות העבודה (תעסוקה לנפש) ומפריון העבודה (התוצר לעובד או שעת עבודה)</a:t>
            </a:r>
            <a:endParaRPr lang="he-IL" sz="2800" b="1" dirty="0">
              <a:solidFill>
                <a:srgbClr val="009FDF"/>
              </a:solidFill>
            </a:endParaRPr>
          </a:p>
          <a:p>
            <a:pPr algn="ctr"/>
            <a:endParaRPr lang="he-IL" sz="2800" b="1" dirty="0">
              <a:solidFill>
                <a:srgbClr val="009FDF"/>
              </a:solidFill>
            </a:endParaRPr>
          </a:p>
          <a:p>
            <a:pPr algn="ctr"/>
            <a:endParaRPr lang="he-IL" sz="2600" dirty="0">
              <a:solidFill>
                <a:srgbClr val="27AAE2"/>
              </a:solidFill>
            </a:endParaRPr>
          </a:p>
        </p:txBody>
      </p:sp>
      <p:sp>
        <p:nvSpPr>
          <p:cNvPr id="4" name="מלבן מעוגל 3"/>
          <p:cNvSpPr/>
          <p:nvPr/>
        </p:nvSpPr>
        <p:spPr>
          <a:xfrm>
            <a:off x="2227810" y="1945178"/>
            <a:ext cx="4987637" cy="12718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p:cNvSpPr txBox="1"/>
          <p:nvPr/>
        </p:nvSpPr>
        <p:spPr>
          <a:xfrm>
            <a:off x="2285999" y="2021897"/>
            <a:ext cx="4663440" cy="461665"/>
          </a:xfrm>
          <a:prstGeom prst="rect">
            <a:avLst/>
          </a:prstGeom>
          <a:noFill/>
        </p:spPr>
        <p:txBody>
          <a:bodyPr wrap="square" rtlCol="1">
            <a:spAutoFit/>
          </a:bodyPr>
          <a:lstStyle/>
          <a:p>
            <a:r>
              <a:rPr lang="he-IL" sz="2400" b="1" dirty="0" smtClean="0"/>
              <a:t>התוצר לנפש  -  </a:t>
            </a:r>
            <a:r>
              <a:rPr lang="en-US" sz="2400" b="1" dirty="0" smtClean="0"/>
              <a:t>GDP per Capita</a:t>
            </a:r>
            <a:endParaRPr lang="he-IL" sz="2400" b="1" dirty="0"/>
          </a:p>
        </p:txBody>
      </p:sp>
      <p:sp>
        <p:nvSpPr>
          <p:cNvPr id="16" name="TextBox 15"/>
          <p:cNvSpPr txBox="1"/>
          <p:nvPr/>
        </p:nvSpPr>
        <p:spPr>
          <a:xfrm>
            <a:off x="4131424" y="2480961"/>
            <a:ext cx="1180408" cy="369332"/>
          </a:xfrm>
          <a:prstGeom prst="rect">
            <a:avLst/>
          </a:prstGeom>
          <a:noFill/>
        </p:spPr>
        <p:txBody>
          <a:bodyPr wrap="square" rtlCol="1">
            <a:spAutoFit/>
          </a:bodyPr>
          <a:lstStyle/>
          <a:p>
            <a:pPr algn="ctr"/>
            <a:r>
              <a:rPr lang="en-US" b="1" dirty="0" smtClean="0">
                <a:solidFill>
                  <a:schemeClr val="bg1"/>
                </a:solidFill>
              </a:rPr>
              <a:t>GDP</a:t>
            </a:r>
            <a:endParaRPr lang="he-IL" b="1" dirty="0">
              <a:solidFill>
                <a:schemeClr val="bg1"/>
              </a:solidFill>
            </a:endParaRPr>
          </a:p>
        </p:txBody>
      </p:sp>
      <p:cxnSp>
        <p:nvCxnSpPr>
          <p:cNvPr id="9" name="מחבר ישר 8"/>
          <p:cNvCxnSpPr/>
          <p:nvPr/>
        </p:nvCxnSpPr>
        <p:spPr>
          <a:xfrm>
            <a:off x="4297678" y="2838567"/>
            <a:ext cx="8478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31424" y="2830254"/>
            <a:ext cx="1180408" cy="369332"/>
          </a:xfrm>
          <a:prstGeom prst="rect">
            <a:avLst/>
          </a:prstGeom>
          <a:noFill/>
        </p:spPr>
        <p:txBody>
          <a:bodyPr wrap="square" rtlCol="1">
            <a:spAutoFit/>
          </a:bodyPr>
          <a:lstStyle/>
          <a:p>
            <a:pPr algn="ctr"/>
            <a:r>
              <a:rPr lang="en-US" b="1" dirty="0" smtClean="0">
                <a:solidFill>
                  <a:schemeClr val="bg1"/>
                </a:solidFill>
              </a:rPr>
              <a:t>POP</a:t>
            </a:r>
            <a:endParaRPr lang="he-IL" b="1" dirty="0">
              <a:solidFill>
                <a:schemeClr val="bg1"/>
              </a:solidFill>
            </a:endParaRPr>
          </a:p>
        </p:txBody>
      </p:sp>
      <p:sp>
        <p:nvSpPr>
          <p:cNvPr id="18" name="מלבן מעוגל 17"/>
          <p:cNvSpPr/>
          <p:nvPr/>
        </p:nvSpPr>
        <p:spPr>
          <a:xfrm>
            <a:off x="4896196" y="4300450"/>
            <a:ext cx="4042757" cy="1720208"/>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19" name="TextBox 18"/>
          <p:cNvSpPr txBox="1"/>
          <p:nvPr/>
        </p:nvSpPr>
        <p:spPr>
          <a:xfrm>
            <a:off x="6945282" y="4348391"/>
            <a:ext cx="1740129" cy="1569660"/>
          </a:xfrm>
          <a:prstGeom prst="rect">
            <a:avLst/>
          </a:prstGeom>
          <a:noFill/>
        </p:spPr>
        <p:txBody>
          <a:bodyPr wrap="square" rtlCol="1">
            <a:spAutoFit/>
          </a:bodyPr>
          <a:lstStyle/>
          <a:p>
            <a:pPr algn="ctr"/>
            <a:r>
              <a:rPr lang="he-IL" sz="2400" b="1" dirty="0" smtClean="0"/>
              <a:t>עצימות העבודה </a:t>
            </a:r>
          </a:p>
          <a:p>
            <a:pPr algn="ctr"/>
            <a:endParaRPr lang="he-IL" sz="2400" b="1" dirty="0" smtClean="0"/>
          </a:p>
          <a:p>
            <a:pPr algn="ctr"/>
            <a:endParaRPr lang="he-IL" sz="2400" b="1" dirty="0"/>
          </a:p>
        </p:txBody>
      </p:sp>
      <p:sp>
        <p:nvSpPr>
          <p:cNvPr id="20" name="TextBox 19"/>
          <p:cNvSpPr txBox="1"/>
          <p:nvPr/>
        </p:nvSpPr>
        <p:spPr>
          <a:xfrm>
            <a:off x="6319371" y="5270905"/>
            <a:ext cx="1180408" cy="369332"/>
          </a:xfrm>
          <a:prstGeom prst="rect">
            <a:avLst/>
          </a:prstGeom>
          <a:noFill/>
        </p:spPr>
        <p:txBody>
          <a:bodyPr wrap="square" rtlCol="1">
            <a:spAutoFit/>
          </a:bodyPr>
          <a:lstStyle/>
          <a:p>
            <a:pPr algn="ctr"/>
            <a:r>
              <a:rPr lang="en-US" b="1" dirty="0" smtClean="0">
                <a:solidFill>
                  <a:schemeClr val="bg1"/>
                </a:solidFill>
              </a:rPr>
              <a:t>L</a:t>
            </a:r>
            <a:endParaRPr lang="he-IL" b="1" dirty="0">
              <a:solidFill>
                <a:schemeClr val="bg1"/>
              </a:solidFill>
            </a:endParaRPr>
          </a:p>
        </p:txBody>
      </p:sp>
      <p:cxnSp>
        <p:nvCxnSpPr>
          <p:cNvPr id="21" name="מחבר ישר 20"/>
          <p:cNvCxnSpPr/>
          <p:nvPr/>
        </p:nvCxnSpPr>
        <p:spPr>
          <a:xfrm>
            <a:off x="6478384" y="5647112"/>
            <a:ext cx="8478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12129" y="5684188"/>
            <a:ext cx="1180408" cy="369332"/>
          </a:xfrm>
          <a:prstGeom prst="rect">
            <a:avLst/>
          </a:prstGeom>
          <a:noFill/>
        </p:spPr>
        <p:txBody>
          <a:bodyPr wrap="square" rtlCol="1">
            <a:spAutoFit/>
          </a:bodyPr>
          <a:lstStyle/>
          <a:p>
            <a:pPr algn="ctr"/>
            <a:r>
              <a:rPr lang="en-US" b="1" dirty="0" smtClean="0">
                <a:solidFill>
                  <a:schemeClr val="bg1"/>
                </a:solidFill>
              </a:rPr>
              <a:t>POP</a:t>
            </a:r>
            <a:endParaRPr lang="he-IL" b="1" dirty="0">
              <a:solidFill>
                <a:schemeClr val="bg1"/>
              </a:solidFill>
            </a:endParaRPr>
          </a:p>
        </p:txBody>
      </p:sp>
      <p:sp>
        <p:nvSpPr>
          <p:cNvPr id="23" name="TextBox 22"/>
          <p:cNvSpPr txBox="1"/>
          <p:nvPr/>
        </p:nvSpPr>
        <p:spPr>
          <a:xfrm>
            <a:off x="4685604" y="4348391"/>
            <a:ext cx="2338647" cy="1569660"/>
          </a:xfrm>
          <a:prstGeom prst="rect">
            <a:avLst/>
          </a:prstGeom>
          <a:noFill/>
        </p:spPr>
        <p:txBody>
          <a:bodyPr wrap="square" rtlCol="1">
            <a:spAutoFit/>
          </a:bodyPr>
          <a:lstStyle/>
          <a:p>
            <a:pPr algn="ctr"/>
            <a:r>
              <a:rPr lang="en-US" sz="2400" b="1" dirty="0" smtClean="0"/>
              <a:t>Labor Intensity</a:t>
            </a:r>
            <a:endParaRPr lang="he-IL" sz="2400" b="1" dirty="0" smtClean="0"/>
          </a:p>
          <a:p>
            <a:pPr algn="ctr"/>
            <a:endParaRPr lang="he-IL" sz="2400" b="1" dirty="0" smtClean="0"/>
          </a:p>
          <a:p>
            <a:pPr algn="ctr"/>
            <a:endParaRPr lang="he-IL" sz="2400" b="1" dirty="0"/>
          </a:p>
        </p:txBody>
      </p:sp>
      <p:sp>
        <p:nvSpPr>
          <p:cNvPr id="24" name="מלבן מעוגל 23"/>
          <p:cNvSpPr/>
          <p:nvPr/>
        </p:nvSpPr>
        <p:spPr>
          <a:xfrm>
            <a:off x="459981" y="4286596"/>
            <a:ext cx="4042757" cy="1720208"/>
          </a:xfrm>
          <a:prstGeom prst="roundRect">
            <a:avLst/>
          </a:prstGeom>
          <a:ln/>
        </p:spPr>
        <p:style>
          <a:lnRef idx="1">
            <a:schemeClr val="accent5"/>
          </a:lnRef>
          <a:fillRef idx="3">
            <a:schemeClr val="accent5"/>
          </a:fillRef>
          <a:effectRef idx="2">
            <a:schemeClr val="accent5"/>
          </a:effectRef>
          <a:fontRef idx="minor">
            <a:schemeClr val="lt1"/>
          </a:fontRef>
        </p:style>
        <p:txBody>
          <a:bodyPr rtlCol="1" anchor="ctr"/>
          <a:lstStyle/>
          <a:p>
            <a:pPr algn="ctr"/>
            <a:endParaRPr lang="he-IL"/>
          </a:p>
        </p:txBody>
      </p:sp>
      <p:sp>
        <p:nvSpPr>
          <p:cNvPr id="25" name="TextBox 24"/>
          <p:cNvSpPr txBox="1"/>
          <p:nvPr/>
        </p:nvSpPr>
        <p:spPr>
          <a:xfrm>
            <a:off x="2509067" y="4334537"/>
            <a:ext cx="1740129" cy="1569660"/>
          </a:xfrm>
          <a:prstGeom prst="rect">
            <a:avLst/>
          </a:prstGeom>
          <a:noFill/>
        </p:spPr>
        <p:txBody>
          <a:bodyPr wrap="square" rtlCol="1">
            <a:spAutoFit/>
          </a:bodyPr>
          <a:lstStyle/>
          <a:p>
            <a:pPr algn="ctr"/>
            <a:r>
              <a:rPr lang="he-IL" sz="2400" b="1" dirty="0" smtClean="0"/>
              <a:t>פריון העבודה </a:t>
            </a:r>
          </a:p>
          <a:p>
            <a:pPr algn="ctr"/>
            <a:endParaRPr lang="he-IL" sz="2400" b="1" dirty="0" smtClean="0"/>
          </a:p>
          <a:p>
            <a:pPr algn="ctr"/>
            <a:endParaRPr lang="he-IL" sz="2400" b="1" dirty="0"/>
          </a:p>
        </p:txBody>
      </p:sp>
      <p:sp>
        <p:nvSpPr>
          <p:cNvPr id="26" name="TextBox 25"/>
          <p:cNvSpPr txBox="1"/>
          <p:nvPr/>
        </p:nvSpPr>
        <p:spPr>
          <a:xfrm>
            <a:off x="1924415" y="5289756"/>
            <a:ext cx="1180408" cy="369332"/>
          </a:xfrm>
          <a:prstGeom prst="rect">
            <a:avLst/>
          </a:prstGeom>
          <a:noFill/>
        </p:spPr>
        <p:txBody>
          <a:bodyPr wrap="square" rtlCol="1">
            <a:spAutoFit/>
          </a:bodyPr>
          <a:lstStyle/>
          <a:p>
            <a:pPr algn="ctr"/>
            <a:r>
              <a:rPr lang="en-US" b="1" dirty="0" smtClean="0">
                <a:solidFill>
                  <a:schemeClr val="bg1"/>
                </a:solidFill>
              </a:rPr>
              <a:t>GDP</a:t>
            </a:r>
            <a:endParaRPr lang="he-IL" b="1" dirty="0">
              <a:solidFill>
                <a:schemeClr val="bg1"/>
              </a:solidFill>
            </a:endParaRPr>
          </a:p>
        </p:txBody>
      </p:sp>
      <p:cxnSp>
        <p:nvCxnSpPr>
          <p:cNvPr id="27" name="מחבר ישר 26"/>
          <p:cNvCxnSpPr/>
          <p:nvPr/>
        </p:nvCxnSpPr>
        <p:spPr>
          <a:xfrm>
            <a:off x="2042169" y="5633258"/>
            <a:ext cx="8478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875913" y="5610745"/>
            <a:ext cx="1180408" cy="369332"/>
          </a:xfrm>
          <a:prstGeom prst="rect">
            <a:avLst/>
          </a:prstGeom>
          <a:noFill/>
        </p:spPr>
        <p:txBody>
          <a:bodyPr wrap="square" rtlCol="1">
            <a:spAutoFit/>
          </a:bodyPr>
          <a:lstStyle/>
          <a:p>
            <a:pPr algn="ctr"/>
            <a:r>
              <a:rPr lang="en-US" b="1" dirty="0" smtClean="0">
                <a:solidFill>
                  <a:schemeClr val="bg1"/>
                </a:solidFill>
              </a:rPr>
              <a:t>L</a:t>
            </a:r>
            <a:endParaRPr lang="he-IL" b="1" dirty="0">
              <a:solidFill>
                <a:schemeClr val="bg1"/>
              </a:solidFill>
            </a:endParaRPr>
          </a:p>
        </p:txBody>
      </p:sp>
      <p:sp>
        <p:nvSpPr>
          <p:cNvPr id="29" name="TextBox 28"/>
          <p:cNvSpPr txBox="1"/>
          <p:nvPr/>
        </p:nvSpPr>
        <p:spPr>
          <a:xfrm>
            <a:off x="249389" y="4334537"/>
            <a:ext cx="2338647" cy="1569660"/>
          </a:xfrm>
          <a:prstGeom prst="rect">
            <a:avLst/>
          </a:prstGeom>
          <a:noFill/>
        </p:spPr>
        <p:txBody>
          <a:bodyPr wrap="square" rtlCol="1">
            <a:spAutoFit/>
          </a:bodyPr>
          <a:lstStyle/>
          <a:p>
            <a:pPr algn="ctr"/>
            <a:r>
              <a:rPr lang="en-US" sz="2400" b="1" dirty="0" smtClean="0"/>
              <a:t>Labor Productivity</a:t>
            </a:r>
            <a:endParaRPr lang="he-IL" sz="2400" b="1" dirty="0" smtClean="0"/>
          </a:p>
          <a:p>
            <a:pPr algn="ctr"/>
            <a:endParaRPr lang="he-IL" sz="2400" b="1" dirty="0" smtClean="0"/>
          </a:p>
          <a:p>
            <a:pPr algn="ctr"/>
            <a:endParaRPr lang="he-IL" sz="2400" b="1" dirty="0"/>
          </a:p>
        </p:txBody>
      </p:sp>
      <p:sp>
        <p:nvSpPr>
          <p:cNvPr id="30" name="חץ למטה 29"/>
          <p:cNvSpPr/>
          <p:nvPr/>
        </p:nvSpPr>
        <p:spPr>
          <a:xfrm rot="13286112">
            <a:off x="3559370" y="3449046"/>
            <a:ext cx="302032" cy="65895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p>
        </p:txBody>
      </p:sp>
      <p:sp>
        <p:nvSpPr>
          <p:cNvPr id="31" name="חץ למטה 30"/>
          <p:cNvSpPr/>
          <p:nvPr/>
        </p:nvSpPr>
        <p:spPr>
          <a:xfrm rot="8668781">
            <a:off x="5854018" y="3454160"/>
            <a:ext cx="302032" cy="65895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p>
        </p:txBody>
      </p:sp>
      <p:sp>
        <p:nvSpPr>
          <p:cNvPr id="32" name="מציין מיקום של מספר שקופית 3"/>
          <p:cNvSpPr>
            <a:spLocks noGrp="1"/>
          </p:cNvSpPr>
          <p:nvPr>
            <p:ph type="sldNum" sz="quarter" idx="12"/>
          </p:nvPr>
        </p:nvSpPr>
        <p:spPr>
          <a:xfrm>
            <a:off x="271041" y="6375400"/>
            <a:ext cx="845916" cy="365125"/>
          </a:xfrm>
        </p:spPr>
        <p:txBody>
          <a:bodyPr/>
          <a:lstStyle/>
          <a:p>
            <a:fld id="{4F5154F6-7B8D-4F73-B44A-B3BE3B609D1E}" type="slidenum">
              <a:rPr lang="en-US" smtClean="0"/>
              <a:pPr/>
              <a:t>4</a:t>
            </a:fld>
            <a:endParaRPr lang="en-US" dirty="0"/>
          </a:p>
        </p:txBody>
      </p:sp>
    </p:spTree>
    <p:extLst>
      <p:ext uri="{BB962C8B-B14F-4D97-AF65-F5344CB8AC3E}">
        <p14:creationId xmlns:p14="http://schemas.microsoft.com/office/powerpoint/2010/main" val="210765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309623" y="325902"/>
            <a:ext cx="7708832" cy="540059"/>
          </a:xfrm>
        </p:spPr>
        <p:txBody>
          <a:bodyPr vert="horz" lIns="91440" tIns="45720" rIns="91440" bIns="45720" rtlCol="1" anchor="t" anchorCtr="0">
            <a:normAutofit/>
          </a:bodyPr>
          <a:lstStyle/>
          <a:p>
            <a:r>
              <a:rPr lang="he-IL" sz="2800" dirty="0">
                <a:solidFill>
                  <a:schemeClr val="accent1"/>
                </a:solidFill>
              </a:rPr>
              <a:t>פריון העבודה – ישראל מול מדינות ה-</a:t>
            </a:r>
            <a:r>
              <a:rPr lang="en-US" sz="2800" dirty="0">
                <a:solidFill>
                  <a:schemeClr val="accent1"/>
                </a:solidFill>
              </a:rPr>
              <a:t>OECD</a:t>
            </a:r>
            <a:endParaRPr lang="he-IL" sz="2800" dirty="0">
              <a:solidFill>
                <a:schemeClr val="accent1"/>
              </a:solidFill>
            </a:endParaRP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sp>
        <p:nvSpPr>
          <p:cNvPr id="15" name="TextBox 14"/>
          <p:cNvSpPr txBox="1"/>
          <p:nvPr/>
        </p:nvSpPr>
        <p:spPr>
          <a:xfrm>
            <a:off x="9056713" y="1580792"/>
            <a:ext cx="2801389" cy="3693319"/>
          </a:xfrm>
          <a:prstGeom prst="rect">
            <a:avLst/>
          </a:prstGeom>
          <a:noFill/>
        </p:spPr>
        <p:txBody>
          <a:bodyPr wrap="square" rtlCol="1">
            <a:spAutoFit/>
          </a:bodyPr>
          <a:lstStyle/>
          <a:p>
            <a:r>
              <a:rPr lang="he-IL" sz="2600" b="1" dirty="0">
                <a:solidFill>
                  <a:srgbClr val="27AAE2"/>
                </a:solidFill>
              </a:rPr>
              <a:t>פריון העבודה </a:t>
            </a:r>
            <a:r>
              <a:rPr lang="he-IL" sz="2600" dirty="0">
                <a:solidFill>
                  <a:srgbClr val="27AAE2"/>
                </a:solidFill>
              </a:rPr>
              <a:t>(התוצר לשעת עבודה) בישראל נמוך ביחס לזה של מדינות מפותחות, והוא המפתח להעלאה מתמשכת של רמת החיים בישראל </a:t>
            </a:r>
          </a:p>
        </p:txBody>
      </p:sp>
      <p:sp>
        <p:nvSpPr>
          <p:cNvPr id="17" name="TextBox 16"/>
          <p:cNvSpPr txBox="1"/>
          <p:nvPr/>
        </p:nvSpPr>
        <p:spPr>
          <a:xfrm>
            <a:off x="161702" y="1271785"/>
            <a:ext cx="1775047" cy="923330"/>
          </a:xfrm>
          <a:prstGeom prst="rect">
            <a:avLst/>
          </a:prstGeom>
          <a:noFill/>
        </p:spPr>
        <p:txBody>
          <a:bodyPr wrap="square" rtlCol="1">
            <a:spAutoFit/>
          </a:bodyPr>
          <a:lstStyle/>
          <a:p>
            <a:pPr algn="ctr"/>
            <a:r>
              <a:rPr lang="he-IL" b="1" dirty="0">
                <a:solidFill>
                  <a:srgbClr val="27AAE2"/>
                </a:solidFill>
              </a:rPr>
              <a:t>יחס </a:t>
            </a:r>
            <a:r>
              <a:rPr lang="he-IL" b="1" dirty="0" smtClean="0">
                <a:solidFill>
                  <a:srgbClr val="27AAE2"/>
                </a:solidFill>
              </a:rPr>
              <a:t>בין התוצר </a:t>
            </a:r>
            <a:r>
              <a:rPr lang="he-IL" b="1" u="sng" dirty="0">
                <a:solidFill>
                  <a:srgbClr val="27AAE2"/>
                </a:solidFill>
              </a:rPr>
              <a:t>לעובד</a:t>
            </a:r>
            <a:r>
              <a:rPr lang="he-IL" b="1" dirty="0">
                <a:solidFill>
                  <a:srgbClr val="27AAE2"/>
                </a:solidFill>
              </a:rPr>
              <a:t> בישראל לבין </a:t>
            </a:r>
            <a:r>
              <a:rPr lang="he-IL" b="1" dirty="0" smtClean="0">
                <a:solidFill>
                  <a:srgbClr val="27AAE2"/>
                </a:solidFill>
              </a:rPr>
              <a:t>ארה"ב:</a:t>
            </a:r>
            <a:endParaRPr lang="he-IL" b="1" dirty="0">
              <a:solidFill>
                <a:srgbClr val="27AAE2"/>
              </a:solidFill>
            </a:endParaRPr>
          </a:p>
        </p:txBody>
      </p:sp>
      <p:grpSp>
        <p:nvGrpSpPr>
          <p:cNvPr id="5" name="קבוצה 4">
            <a:extLst>
              <a:ext uri="{FF2B5EF4-FFF2-40B4-BE49-F238E27FC236}">
                <a16:creationId xmlns:a16="http://schemas.microsoft.com/office/drawing/2014/main" id="{483F7FDB-57AD-4B63-AF23-E00848C77C6B}"/>
              </a:ext>
            </a:extLst>
          </p:cNvPr>
          <p:cNvGrpSpPr/>
          <p:nvPr/>
        </p:nvGrpSpPr>
        <p:grpSpPr>
          <a:xfrm>
            <a:off x="9056713" y="1501065"/>
            <a:ext cx="2801389" cy="3773045"/>
            <a:chOff x="9056713" y="1501066"/>
            <a:chExt cx="2801389" cy="172780"/>
          </a:xfrm>
        </p:grpSpPr>
        <p:cxnSp>
          <p:nvCxnSpPr>
            <p:cNvPr id="7" name="מחבר ישר 6"/>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F7A98790-2398-441D-AFC5-70ACDFD9998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078" y="1387056"/>
            <a:ext cx="6679335" cy="5088373"/>
          </a:xfrm>
          <a:prstGeom prst="rect">
            <a:avLst/>
          </a:prstGeom>
        </p:spPr>
      </p:pic>
      <p:graphicFrame>
        <p:nvGraphicFramePr>
          <p:cNvPr id="8" name="טבלה 7"/>
          <p:cNvGraphicFramePr>
            <a:graphicFrameLocks noGrp="1"/>
          </p:cNvGraphicFramePr>
          <p:nvPr>
            <p:extLst/>
          </p:nvPr>
        </p:nvGraphicFramePr>
        <p:xfrm>
          <a:off x="161703" y="2194284"/>
          <a:ext cx="1775046" cy="4114800"/>
        </p:xfrm>
        <a:graphic>
          <a:graphicData uri="http://schemas.openxmlformats.org/drawingml/2006/table">
            <a:tbl>
              <a:tblPr rtl="1" firstRow="1" bandRow="1">
                <a:tableStyleId>{5C22544A-7EE6-4342-B048-85BDC9FD1C3A}</a:tableStyleId>
              </a:tblPr>
              <a:tblGrid>
                <a:gridCol w="887523">
                  <a:extLst>
                    <a:ext uri="{9D8B030D-6E8A-4147-A177-3AD203B41FA5}">
                      <a16:colId xmlns:a16="http://schemas.microsoft.com/office/drawing/2014/main" val="1697256475"/>
                    </a:ext>
                  </a:extLst>
                </a:gridCol>
                <a:gridCol w="887523">
                  <a:extLst>
                    <a:ext uri="{9D8B030D-6E8A-4147-A177-3AD203B41FA5}">
                      <a16:colId xmlns:a16="http://schemas.microsoft.com/office/drawing/2014/main" val="2485314539"/>
                    </a:ext>
                  </a:extLst>
                </a:gridCol>
              </a:tblGrid>
              <a:tr h="370840">
                <a:tc>
                  <a:txBody>
                    <a:bodyPr/>
                    <a:lstStyle/>
                    <a:p>
                      <a:pPr marL="0" algn="r" defTabSz="914400" rtl="1" eaLnBrk="1" latinLnBrk="0" hangingPunct="1"/>
                      <a:r>
                        <a:rPr lang="he-IL" sz="2400" kern="1200" dirty="0">
                          <a:solidFill>
                            <a:schemeClr val="dk1"/>
                          </a:solidFill>
                          <a:latin typeface="+mn-lt"/>
                          <a:ea typeface="+mn-ea"/>
                          <a:cs typeface="+mn-cs"/>
                        </a:rPr>
                        <a:t>שנה</a:t>
                      </a:r>
                    </a:p>
                  </a:txBody>
                  <a:tcPr/>
                </a:tc>
                <a:tc>
                  <a:txBody>
                    <a:bodyPr/>
                    <a:lstStyle/>
                    <a:p>
                      <a:pPr marL="0" algn="r" defTabSz="914400" rtl="1" eaLnBrk="1" latinLnBrk="0" hangingPunct="1"/>
                      <a:r>
                        <a:rPr lang="he-IL" sz="2400" kern="1200" dirty="0">
                          <a:solidFill>
                            <a:schemeClr val="dk1"/>
                          </a:solidFill>
                          <a:latin typeface="+mn-lt"/>
                          <a:ea typeface="+mn-ea"/>
                          <a:cs typeface="+mn-cs"/>
                        </a:rPr>
                        <a:t>יחס</a:t>
                      </a:r>
                    </a:p>
                  </a:txBody>
                  <a:tcPr/>
                </a:tc>
                <a:extLst>
                  <a:ext uri="{0D108BD9-81ED-4DB2-BD59-A6C34878D82A}">
                    <a16:rowId xmlns:a16="http://schemas.microsoft.com/office/drawing/2014/main" val="3925981979"/>
                  </a:ext>
                </a:extLst>
              </a:tr>
              <a:tr h="370840">
                <a:tc>
                  <a:txBody>
                    <a:bodyPr/>
                    <a:lstStyle/>
                    <a:p>
                      <a:pPr rtl="1"/>
                      <a:r>
                        <a:rPr lang="he-IL" sz="2400" dirty="0"/>
                        <a:t>1985</a:t>
                      </a:r>
                    </a:p>
                  </a:txBody>
                  <a:tcPr/>
                </a:tc>
                <a:tc>
                  <a:txBody>
                    <a:bodyPr/>
                    <a:lstStyle/>
                    <a:p>
                      <a:pPr rtl="1"/>
                      <a:r>
                        <a:rPr lang="he-IL" sz="2400" dirty="0" smtClean="0"/>
                        <a:t>67%</a:t>
                      </a:r>
                      <a:endParaRPr lang="he-IL" sz="2400" dirty="0"/>
                    </a:p>
                  </a:txBody>
                  <a:tcPr/>
                </a:tc>
                <a:extLst>
                  <a:ext uri="{0D108BD9-81ED-4DB2-BD59-A6C34878D82A}">
                    <a16:rowId xmlns:a16="http://schemas.microsoft.com/office/drawing/2014/main" val="2843133534"/>
                  </a:ext>
                </a:extLst>
              </a:tr>
              <a:tr h="370840">
                <a:tc>
                  <a:txBody>
                    <a:bodyPr/>
                    <a:lstStyle/>
                    <a:p>
                      <a:pPr rtl="1"/>
                      <a:r>
                        <a:rPr lang="he-IL" sz="2400" dirty="0"/>
                        <a:t>1990</a:t>
                      </a:r>
                    </a:p>
                  </a:txBody>
                  <a:tcPr/>
                </a:tc>
                <a:tc>
                  <a:txBody>
                    <a:bodyPr/>
                    <a:lstStyle/>
                    <a:p>
                      <a:pPr rtl="1"/>
                      <a:r>
                        <a:rPr lang="he-IL" sz="2400" dirty="0" smtClean="0"/>
                        <a:t>70%</a:t>
                      </a:r>
                      <a:endParaRPr lang="he-IL" sz="2400" dirty="0"/>
                    </a:p>
                  </a:txBody>
                  <a:tcPr/>
                </a:tc>
                <a:extLst>
                  <a:ext uri="{0D108BD9-81ED-4DB2-BD59-A6C34878D82A}">
                    <a16:rowId xmlns:a16="http://schemas.microsoft.com/office/drawing/2014/main" val="1373162635"/>
                  </a:ext>
                </a:extLst>
              </a:tr>
              <a:tr h="370840">
                <a:tc>
                  <a:txBody>
                    <a:bodyPr/>
                    <a:lstStyle/>
                    <a:p>
                      <a:pPr rtl="1"/>
                      <a:r>
                        <a:rPr lang="he-IL" sz="2400" dirty="0"/>
                        <a:t>1995</a:t>
                      </a:r>
                    </a:p>
                  </a:txBody>
                  <a:tcPr/>
                </a:tc>
                <a:tc>
                  <a:txBody>
                    <a:bodyPr/>
                    <a:lstStyle/>
                    <a:p>
                      <a:pPr rtl="1"/>
                      <a:r>
                        <a:rPr lang="he-IL" sz="2400" dirty="0" smtClean="0"/>
                        <a:t>68%</a:t>
                      </a:r>
                      <a:endParaRPr lang="he-IL" sz="2400" dirty="0"/>
                    </a:p>
                  </a:txBody>
                  <a:tcPr/>
                </a:tc>
                <a:extLst>
                  <a:ext uri="{0D108BD9-81ED-4DB2-BD59-A6C34878D82A}">
                    <a16:rowId xmlns:a16="http://schemas.microsoft.com/office/drawing/2014/main" val="328723463"/>
                  </a:ext>
                </a:extLst>
              </a:tr>
              <a:tr h="370840">
                <a:tc>
                  <a:txBody>
                    <a:bodyPr/>
                    <a:lstStyle/>
                    <a:p>
                      <a:pPr rtl="1"/>
                      <a:r>
                        <a:rPr lang="he-IL" sz="2400" dirty="0"/>
                        <a:t>2000</a:t>
                      </a:r>
                    </a:p>
                  </a:txBody>
                  <a:tcPr/>
                </a:tc>
                <a:tc>
                  <a:txBody>
                    <a:bodyPr/>
                    <a:lstStyle/>
                    <a:p>
                      <a:pPr rtl="1"/>
                      <a:r>
                        <a:rPr lang="he-IL" sz="2400" dirty="0" smtClean="0"/>
                        <a:t>65%</a:t>
                      </a:r>
                      <a:endParaRPr lang="he-IL" sz="2400" dirty="0"/>
                    </a:p>
                  </a:txBody>
                  <a:tcPr/>
                </a:tc>
                <a:extLst>
                  <a:ext uri="{0D108BD9-81ED-4DB2-BD59-A6C34878D82A}">
                    <a16:rowId xmlns:a16="http://schemas.microsoft.com/office/drawing/2014/main" val="1197358711"/>
                  </a:ext>
                </a:extLst>
              </a:tr>
              <a:tr h="370840">
                <a:tc>
                  <a:txBody>
                    <a:bodyPr/>
                    <a:lstStyle/>
                    <a:p>
                      <a:pPr rtl="1"/>
                      <a:r>
                        <a:rPr lang="he-IL" sz="2400" dirty="0"/>
                        <a:t>2005</a:t>
                      </a:r>
                    </a:p>
                  </a:txBody>
                  <a:tcPr/>
                </a:tc>
                <a:tc>
                  <a:txBody>
                    <a:bodyPr/>
                    <a:lstStyle/>
                    <a:p>
                      <a:pPr rtl="1"/>
                      <a:r>
                        <a:rPr lang="he-IL" sz="2400" dirty="0" smtClean="0"/>
                        <a:t>61%</a:t>
                      </a:r>
                      <a:endParaRPr lang="he-IL" sz="2400" dirty="0"/>
                    </a:p>
                  </a:txBody>
                  <a:tcPr/>
                </a:tc>
                <a:extLst>
                  <a:ext uri="{0D108BD9-81ED-4DB2-BD59-A6C34878D82A}">
                    <a16:rowId xmlns:a16="http://schemas.microsoft.com/office/drawing/2014/main" val="3034777790"/>
                  </a:ext>
                </a:extLst>
              </a:tr>
              <a:tr h="370840">
                <a:tc>
                  <a:txBody>
                    <a:bodyPr/>
                    <a:lstStyle/>
                    <a:p>
                      <a:pPr rtl="1"/>
                      <a:r>
                        <a:rPr lang="he-IL" sz="2400" dirty="0"/>
                        <a:t>2010</a:t>
                      </a:r>
                    </a:p>
                  </a:txBody>
                  <a:tcPr/>
                </a:tc>
                <a:tc>
                  <a:txBody>
                    <a:bodyPr/>
                    <a:lstStyle/>
                    <a:p>
                      <a:pPr rtl="1"/>
                      <a:r>
                        <a:rPr lang="he-IL" sz="2400" dirty="0" smtClean="0"/>
                        <a:t>61%</a:t>
                      </a:r>
                      <a:endParaRPr lang="he-IL" sz="2400" dirty="0"/>
                    </a:p>
                  </a:txBody>
                  <a:tcPr/>
                </a:tc>
                <a:extLst>
                  <a:ext uri="{0D108BD9-81ED-4DB2-BD59-A6C34878D82A}">
                    <a16:rowId xmlns:a16="http://schemas.microsoft.com/office/drawing/2014/main" val="566446465"/>
                  </a:ext>
                </a:extLst>
              </a:tr>
              <a:tr h="370840">
                <a:tc>
                  <a:txBody>
                    <a:bodyPr/>
                    <a:lstStyle/>
                    <a:p>
                      <a:pPr rtl="1"/>
                      <a:r>
                        <a:rPr lang="he-IL" sz="2400" dirty="0"/>
                        <a:t>2015</a:t>
                      </a:r>
                    </a:p>
                  </a:txBody>
                  <a:tcPr/>
                </a:tc>
                <a:tc>
                  <a:txBody>
                    <a:bodyPr/>
                    <a:lstStyle/>
                    <a:p>
                      <a:pPr rtl="1"/>
                      <a:r>
                        <a:rPr lang="he-IL" sz="2400" dirty="0" smtClean="0"/>
                        <a:t>60%</a:t>
                      </a:r>
                      <a:endParaRPr lang="he-IL" sz="2400" dirty="0"/>
                    </a:p>
                  </a:txBody>
                  <a:tcPr/>
                </a:tc>
                <a:extLst>
                  <a:ext uri="{0D108BD9-81ED-4DB2-BD59-A6C34878D82A}">
                    <a16:rowId xmlns:a16="http://schemas.microsoft.com/office/drawing/2014/main" val="1619753606"/>
                  </a:ext>
                </a:extLst>
              </a:tr>
              <a:tr h="370840">
                <a:tc>
                  <a:txBody>
                    <a:bodyPr/>
                    <a:lstStyle/>
                    <a:p>
                      <a:pPr rtl="1"/>
                      <a:r>
                        <a:rPr lang="he-IL" sz="2400" dirty="0"/>
                        <a:t>2018</a:t>
                      </a:r>
                    </a:p>
                  </a:txBody>
                  <a:tcPr/>
                </a:tc>
                <a:tc>
                  <a:txBody>
                    <a:bodyPr/>
                    <a:lstStyle/>
                    <a:p>
                      <a:pPr rtl="1"/>
                      <a:r>
                        <a:rPr lang="he-IL" sz="2400" dirty="0" smtClean="0"/>
                        <a:t>62%</a:t>
                      </a:r>
                      <a:endParaRPr lang="he-IL" sz="2400" dirty="0"/>
                    </a:p>
                  </a:txBody>
                  <a:tcPr/>
                </a:tc>
                <a:extLst>
                  <a:ext uri="{0D108BD9-81ED-4DB2-BD59-A6C34878D82A}">
                    <a16:rowId xmlns:a16="http://schemas.microsoft.com/office/drawing/2014/main" val="3593192411"/>
                  </a:ext>
                </a:extLst>
              </a:tr>
            </a:tbl>
          </a:graphicData>
        </a:graphic>
      </p:graphicFrame>
      <p:sp>
        <p:nvSpPr>
          <p:cNvPr id="13"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5</a:t>
            </a:fld>
            <a:endParaRPr lang="en-US" dirty="0"/>
          </a:p>
        </p:txBody>
      </p:sp>
    </p:spTree>
    <p:extLst>
      <p:ext uri="{BB962C8B-B14F-4D97-AF65-F5344CB8AC3E}">
        <p14:creationId xmlns:p14="http://schemas.microsoft.com/office/powerpoint/2010/main" val="53276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מציין מיקום של תמונה 6">
            <a:extLst>
              <a:ext uri="{FF2B5EF4-FFF2-40B4-BE49-F238E27FC236}">
                <a16:creationId xmlns:a16="http://schemas.microsoft.com/office/drawing/2014/main" id="{9F9E8EF5-9AC8-4B15-AE4E-DEC7B494AD9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9" b="209"/>
          <a:stretch>
            <a:fillRect/>
          </a:stretch>
        </p:blipFill>
        <p:spPr/>
      </p:pic>
      <p:pic>
        <p:nvPicPr>
          <p:cNvPr id="5" name="תמונה 4">
            <a:extLst>
              <a:ext uri="{FF2B5EF4-FFF2-40B4-BE49-F238E27FC236}">
                <a16:creationId xmlns:a16="http://schemas.microsoft.com/office/drawing/2014/main" id="{3C09C77D-13AF-4662-BA36-8288ED01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062"/>
            <a:ext cx="3853444" cy="5722937"/>
          </a:xfrm>
          <a:prstGeom prst="rect">
            <a:avLst/>
          </a:prstGeom>
        </p:spPr>
      </p:pic>
      <p:sp>
        <p:nvSpPr>
          <p:cNvPr id="9" name="מלבן מעוגל 8"/>
          <p:cNvSpPr/>
          <p:nvPr/>
        </p:nvSpPr>
        <p:spPr>
          <a:xfrm>
            <a:off x="8545484" y="1487978"/>
            <a:ext cx="3441469" cy="1828800"/>
          </a:xfrm>
          <a:prstGeom prst="roundRect">
            <a:avLst/>
          </a:prstGeom>
          <a:solidFill>
            <a:srgbClr val="539860"/>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0" name="מלבן מעוגל 9"/>
          <p:cNvSpPr/>
          <p:nvPr/>
        </p:nvSpPr>
        <p:spPr>
          <a:xfrm>
            <a:off x="8590338" y="3545378"/>
            <a:ext cx="3385904" cy="1828800"/>
          </a:xfrm>
          <a:prstGeom prst="roundRect">
            <a:avLst/>
          </a:prstGeom>
          <a:solidFill>
            <a:srgbClr val="E28542"/>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he-IL"/>
          </a:p>
        </p:txBody>
      </p:sp>
      <p:sp>
        <p:nvSpPr>
          <p:cNvPr id="11" name="מלבן מעוגל 10"/>
          <p:cNvSpPr/>
          <p:nvPr/>
        </p:nvSpPr>
        <p:spPr>
          <a:xfrm>
            <a:off x="4992659" y="1488150"/>
            <a:ext cx="3441469" cy="1828800"/>
          </a:xfrm>
          <a:prstGeom prst="roundRect">
            <a:avLst/>
          </a:prstGeom>
          <a:solidFill>
            <a:srgbClr val="CD3A36"/>
          </a:solidFill>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p>
        </p:txBody>
      </p:sp>
      <p:sp>
        <p:nvSpPr>
          <p:cNvPr id="12" name="מלבן מעוגל 11"/>
          <p:cNvSpPr/>
          <p:nvPr/>
        </p:nvSpPr>
        <p:spPr>
          <a:xfrm>
            <a:off x="5037513" y="3543992"/>
            <a:ext cx="3385904" cy="1828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3" name="TextBox 12"/>
          <p:cNvSpPr txBox="1"/>
          <p:nvPr/>
        </p:nvSpPr>
        <p:spPr>
          <a:xfrm>
            <a:off x="8923712" y="1635429"/>
            <a:ext cx="2685011" cy="1631472"/>
          </a:xfrm>
          <a:prstGeom prst="rect">
            <a:avLst/>
          </a:prstGeom>
          <a:noFill/>
        </p:spPr>
        <p:txBody>
          <a:bodyPr wrap="square" rtlCol="1">
            <a:spAutoFit/>
          </a:bodyPr>
          <a:lstStyle/>
          <a:p>
            <a:pPr algn="ctr">
              <a:lnSpc>
                <a:spcPts val="6000"/>
              </a:lnSpc>
            </a:pPr>
            <a:r>
              <a:rPr lang="he-IL" sz="6600" dirty="0">
                <a:solidFill>
                  <a:schemeClr val="bg1"/>
                </a:solidFill>
              </a:rPr>
              <a:t>הון אנושי</a:t>
            </a:r>
          </a:p>
        </p:txBody>
      </p:sp>
      <p:sp>
        <p:nvSpPr>
          <p:cNvPr id="14" name="TextBox 13"/>
          <p:cNvSpPr txBox="1"/>
          <p:nvPr/>
        </p:nvSpPr>
        <p:spPr>
          <a:xfrm>
            <a:off x="8929780" y="3703912"/>
            <a:ext cx="2685011" cy="1631472"/>
          </a:xfrm>
          <a:prstGeom prst="rect">
            <a:avLst/>
          </a:prstGeom>
          <a:noFill/>
        </p:spPr>
        <p:txBody>
          <a:bodyPr wrap="square" rtlCol="1">
            <a:spAutoFit/>
          </a:bodyPr>
          <a:lstStyle/>
          <a:p>
            <a:pPr algn="ctr">
              <a:lnSpc>
                <a:spcPts val="6000"/>
              </a:lnSpc>
            </a:pPr>
            <a:r>
              <a:rPr lang="he-IL" sz="6600" dirty="0">
                <a:solidFill>
                  <a:schemeClr val="bg1"/>
                </a:solidFill>
              </a:rPr>
              <a:t>הון פיזי עסקי</a:t>
            </a:r>
          </a:p>
        </p:txBody>
      </p:sp>
      <p:sp>
        <p:nvSpPr>
          <p:cNvPr id="15" name="TextBox 14"/>
          <p:cNvSpPr txBox="1"/>
          <p:nvPr/>
        </p:nvSpPr>
        <p:spPr>
          <a:xfrm>
            <a:off x="5388492" y="1575859"/>
            <a:ext cx="2855420" cy="1631216"/>
          </a:xfrm>
          <a:prstGeom prst="rect">
            <a:avLst/>
          </a:prstGeom>
          <a:noFill/>
        </p:spPr>
        <p:txBody>
          <a:bodyPr wrap="square" rtlCol="1">
            <a:spAutoFit/>
          </a:bodyPr>
          <a:lstStyle/>
          <a:p>
            <a:pPr algn="ctr">
              <a:lnSpc>
                <a:spcPts val="6000"/>
              </a:lnSpc>
            </a:pPr>
            <a:r>
              <a:rPr lang="he-IL" sz="6600" dirty="0">
                <a:solidFill>
                  <a:schemeClr val="bg1"/>
                </a:solidFill>
              </a:rPr>
              <a:t>תשתיות פיזיות</a:t>
            </a:r>
          </a:p>
        </p:txBody>
      </p:sp>
      <p:sp>
        <p:nvSpPr>
          <p:cNvPr id="16" name="TextBox 15"/>
          <p:cNvSpPr txBox="1"/>
          <p:nvPr/>
        </p:nvSpPr>
        <p:spPr>
          <a:xfrm>
            <a:off x="5291750" y="3724951"/>
            <a:ext cx="2855420" cy="1374735"/>
          </a:xfrm>
          <a:prstGeom prst="rect">
            <a:avLst/>
          </a:prstGeom>
          <a:noFill/>
        </p:spPr>
        <p:txBody>
          <a:bodyPr wrap="square" rtlCol="1">
            <a:spAutoFit/>
          </a:bodyPr>
          <a:lstStyle/>
          <a:p>
            <a:pPr algn="ctr">
              <a:lnSpc>
                <a:spcPts val="2000"/>
              </a:lnSpc>
            </a:pPr>
            <a:r>
              <a:rPr lang="he-IL" sz="3600" dirty="0">
                <a:solidFill>
                  <a:schemeClr val="bg1"/>
                </a:solidFill>
              </a:rPr>
              <a:t>גורמים נוספים:</a:t>
            </a:r>
          </a:p>
          <a:p>
            <a:pPr algn="ctr">
              <a:lnSpc>
                <a:spcPts val="2000"/>
              </a:lnSpc>
            </a:pPr>
            <a:endParaRPr lang="he-IL" sz="3600" dirty="0">
              <a:solidFill>
                <a:schemeClr val="bg1"/>
              </a:solidFill>
            </a:endParaRPr>
          </a:p>
          <a:p>
            <a:pPr algn="ctr">
              <a:lnSpc>
                <a:spcPts val="2000"/>
              </a:lnSpc>
            </a:pPr>
            <a:r>
              <a:rPr lang="he-IL" sz="2800" dirty="0">
                <a:solidFill>
                  <a:schemeClr val="bg1"/>
                </a:solidFill>
              </a:rPr>
              <a:t>עובדים זרים</a:t>
            </a:r>
          </a:p>
          <a:p>
            <a:pPr algn="ctr">
              <a:lnSpc>
                <a:spcPts val="2000"/>
              </a:lnSpc>
            </a:pPr>
            <a:r>
              <a:rPr lang="he-IL" sz="2800" dirty="0">
                <a:solidFill>
                  <a:schemeClr val="bg1"/>
                </a:solidFill>
              </a:rPr>
              <a:t> סביבה עסקית</a:t>
            </a:r>
          </a:p>
          <a:p>
            <a:pPr algn="ctr">
              <a:lnSpc>
                <a:spcPts val="2000"/>
              </a:lnSpc>
            </a:pPr>
            <a:r>
              <a:rPr lang="he-IL" sz="2800" dirty="0">
                <a:solidFill>
                  <a:schemeClr val="bg1"/>
                </a:solidFill>
              </a:rPr>
              <a:t> רגולציה</a:t>
            </a:r>
          </a:p>
        </p:txBody>
      </p:sp>
      <p:sp>
        <p:nvSpPr>
          <p:cNvPr id="17" name="כותרת 1">
            <a:extLst>
              <a:ext uri="{FF2B5EF4-FFF2-40B4-BE49-F238E27FC236}">
                <a16:creationId xmlns:a16="http://schemas.microsoft.com/office/drawing/2014/main" id="{3C74E92A-C3FA-4E08-87C8-3519BD104CB1}"/>
              </a:ext>
            </a:extLst>
          </p:cNvPr>
          <p:cNvSpPr txBox="1">
            <a:spLocks/>
          </p:cNvSpPr>
          <p:nvPr/>
        </p:nvSpPr>
        <p:spPr>
          <a:xfrm>
            <a:off x="393700" y="24160"/>
            <a:ext cx="10550782" cy="540059"/>
          </a:xfrm>
          <a:prstGeom prst="rect">
            <a:avLst/>
          </a:prstGeom>
        </p:spPr>
        <p:txBody>
          <a:bodyPr vert="horz" lIns="91440" tIns="45720" rIns="91440" bIns="45720" rtlCol="1" anchor="t" anchorCtr="0">
            <a:noAutofit/>
          </a:bodyPr>
          <a:lstStyle>
            <a:lvl1pPr>
              <a:lnSpc>
                <a:spcPct val="80000"/>
              </a:lnSpc>
              <a:spcBef>
                <a:spcPct val="0"/>
              </a:spcBef>
              <a:buNone/>
              <a:defRPr sz="4400" b="1">
                <a:solidFill>
                  <a:schemeClr val="accent1"/>
                </a:solidFill>
                <a:latin typeface="+mj-lt"/>
                <a:ea typeface="+mj-ea"/>
                <a:cs typeface="+mj-cs"/>
              </a:defRPr>
            </a:lvl1pPr>
          </a:lstStyle>
          <a:p>
            <a:pPr>
              <a:lnSpc>
                <a:spcPct val="100000"/>
              </a:lnSpc>
            </a:pPr>
            <a:r>
              <a:rPr lang="he-IL" sz="3200" dirty="0"/>
              <a:t>דו"ח מיוחד של חטיבת המחקר:</a:t>
            </a:r>
          </a:p>
          <a:p>
            <a:pPr>
              <a:lnSpc>
                <a:spcPct val="100000"/>
              </a:lnSpc>
            </a:pPr>
            <a:r>
              <a:rPr lang="he-IL" sz="3200" dirty="0"/>
              <a:t>"העלאת רמת החיים בישראל באמצעות הגדלת פריון העבודה"</a:t>
            </a:r>
          </a:p>
        </p:txBody>
      </p:sp>
    </p:spTree>
    <p:extLst>
      <p:ext uri="{BB962C8B-B14F-4D97-AF65-F5344CB8AC3E}">
        <p14:creationId xmlns:p14="http://schemas.microsoft.com/office/powerpoint/2010/main" val="326287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309623" y="325902"/>
            <a:ext cx="7708832" cy="540059"/>
          </a:xfrm>
        </p:spPr>
        <p:txBody>
          <a:bodyPr vert="horz" lIns="91440" tIns="45720" rIns="91440" bIns="45720" rtlCol="1" anchor="t" anchorCtr="0">
            <a:normAutofit/>
          </a:bodyPr>
          <a:lstStyle/>
          <a:p>
            <a:r>
              <a:rPr lang="he-IL" sz="2800" dirty="0" smtClean="0">
                <a:solidFill>
                  <a:schemeClr val="accent1"/>
                </a:solidFill>
              </a:rPr>
              <a:t>מזה בכלל פריון העבודה?</a:t>
            </a:r>
            <a:endParaRPr lang="he-IL" sz="2800" dirty="0">
              <a:solidFill>
                <a:schemeClr val="accent1"/>
              </a:solidFill>
            </a:endParaRPr>
          </a:p>
        </p:txBody>
      </p:sp>
      <p:pic>
        <p:nvPicPr>
          <p:cNvPr id="32" name="תמונה 3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869" y="1354238"/>
            <a:ext cx="8700737" cy="4872412"/>
          </a:xfrm>
          <a:prstGeom prst="rect">
            <a:avLst/>
          </a:prstGeom>
        </p:spPr>
      </p:pic>
      <p:sp>
        <p:nvSpPr>
          <p:cNvPr id="4"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7</a:t>
            </a:fld>
            <a:endParaRPr lang="en-US" dirty="0"/>
          </a:p>
        </p:txBody>
      </p:sp>
    </p:spTree>
    <p:extLst>
      <p:ext uri="{BB962C8B-B14F-4D97-AF65-F5344CB8AC3E}">
        <p14:creationId xmlns:p14="http://schemas.microsoft.com/office/powerpoint/2010/main" val="362478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מציין מיקום של תמונה 1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236" r="30236"/>
          <a:stretch>
            <a:fillRect/>
          </a:stretch>
        </p:blipFill>
        <p:spPr/>
      </p:pic>
      <p:sp>
        <p:nvSpPr>
          <p:cNvPr id="3" name="כותרת 2">
            <a:extLst>
              <a:ext uri="{FF2B5EF4-FFF2-40B4-BE49-F238E27FC236}">
                <a16:creationId xmlns:a16="http://schemas.microsoft.com/office/drawing/2014/main" id="{566EF43B-4941-47F9-ACAC-A1B8A3D9E372}"/>
              </a:ext>
            </a:extLst>
          </p:cNvPr>
          <p:cNvSpPr>
            <a:spLocks noGrp="1"/>
          </p:cNvSpPr>
          <p:nvPr>
            <p:ph type="ctrTitle"/>
          </p:nvPr>
        </p:nvSpPr>
        <p:spPr>
          <a:xfrm>
            <a:off x="5752863" y="2444399"/>
            <a:ext cx="5485944" cy="2456057"/>
          </a:xfrm>
        </p:spPr>
        <p:txBody>
          <a:bodyPr/>
          <a:lstStyle/>
          <a:p>
            <a:pPr algn="ctr"/>
            <a:r>
              <a:rPr lang="he-IL" sz="9600" dirty="0" smtClean="0"/>
              <a:t>ההון האנושי</a:t>
            </a:r>
            <a:endParaRPr lang="he-IL" sz="9600" dirty="0"/>
          </a:p>
        </p:txBody>
      </p:sp>
      <p:pic>
        <p:nvPicPr>
          <p:cNvPr id="5" name="תמונה 4">
            <a:extLst>
              <a:ext uri="{FF2B5EF4-FFF2-40B4-BE49-F238E27FC236}">
                <a16:creationId xmlns:a16="http://schemas.microsoft.com/office/drawing/2014/main" id="{3C09C77D-13AF-4662-BA36-8288ED01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062"/>
            <a:ext cx="3853444" cy="5722937"/>
          </a:xfrm>
          <a:prstGeom prst="rect">
            <a:avLst/>
          </a:prstGeom>
        </p:spPr>
      </p:pic>
    </p:spTree>
    <p:extLst>
      <p:ext uri="{BB962C8B-B14F-4D97-AF65-F5344CB8AC3E}">
        <p14:creationId xmlns:p14="http://schemas.microsoft.com/office/powerpoint/2010/main" val="64003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כותרת 1"/>
          <p:cNvSpPr txBox="1">
            <a:spLocks/>
          </p:cNvSpPr>
          <p:nvPr/>
        </p:nvSpPr>
        <p:spPr>
          <a:xfrm>
            <a:off x="3408218" y="133560"/>
            <a:ext cx="7546237" cy="920959"/>
          </a:xfrm>
          <a:prstGeom prst="rect">
            <a:avLst/>
          </a:prstGeom>
        </p:spPr>
        <p:txBody>
          <a:bodyPr vert="horz" lIns="91440" tIns="45720" rIns="91440" bIns="45720" rtlCol="1" anchor="t" anchorCtr="0">
            <a:normAutofit/>
          </a:bodyPr>
          <a:lstStyle>
            <a:lvl1pPr>
              <a:lnSpc>
                <a:spcPct val="80000"/>
              </a:lnSpc>
              <a:spcBef>
                <a:spcPct val="0"/>
              </a:spcBef>
              <a:buNone/>
              <a:defRPr sz="2800" b="1">
                <a:solidFill>
                  <a:schemeClr val="accent1"/>
                </a:solidFill>
                <a:latin typeface="+mj-lt"/>
                <a:ea typeface="+mj-ea"/>
                <a:cs typeface="+mj-cs"/>
              </a:defRPr>
            </a:lvl1pPr>
          </a:lstStyle>
          <a:p>
            <a:r>
              <a:rPr lang="he-IL" dirty="0"/>
              <a:t>כמות שנות הלימוד בישראל גבוהה בהשוואה בינלאומית</a:t>
            </a:r>
          </a:p>
        </p:txBody>
      </p:sp>
      <p:sp>
        <p:nvSpPr>
          <p:cNvPr id="10" name="מציין מיקום של כותרת תחתונה 3"/>
          <p:cNvSpPr txBox="1">
            <a:spLocks/>
          </p:cNvSpPr>
          <p:nvPr/>
        </p:nvSpPr>
        <p:spPr>
          <a:xfrm>
            <a:off x="381721" y="6538029"/>
            <a:ext cx="7582957"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he-IL" dirty="0" smtClean="0">
                <a:solidFill>
                  <a:schemeClr val="tx1"/>
                </a:solidFill>
                <a:latin typeface="David" panose="020E0502060401010101" pitchFamily="34" charset="-79"/>
                <a:cs typeface="David" panose="020E0502060401010101" pitchFamily="34" charset="-79"/>
              </a:rPr>
              <a:t>מקור:</a:t>
            </a:r>
            <a:r>
              <a:rPr lang="en-US" dirty="0" smtClean="0">
                <a:solidFill>
                  <a:schemeClr val="tx1"/>
                </a:solidFill>
                <a:latin typeface="David" panose="020E0502060401010101" pitchFamily="34" charset="-79"/>
                <a:cs typeface="David" panose="020E0502060401010101" pitchFamily="34" charset="-79"/>
              </a:rPr>
              <a:t>OECD</a:t>
            </a:r>
            <a:r>
              <a:rPr lang="he-IL" dirty="0" smtClean="0">
                <a:solidFill>
                  <a:schemeClr val="tx1"/>
                </a:solidFill>
                <a:latin typeface="David" panose="020E0502060401010101" pitchFamily="34" charset="-79"/>
                <a:cs typeface="David" panose="020E0502060401010101" pitchFamily="34" charset="-79"/>
              </a:rPr>
              <a:t> ועיבודי </a:t>
            </a:r>
            <a:r>
              <a:rPr lang="he-IL" dirty="0">
                <a:solidFill>
                  <a:schemeClr val="tx1"/>
                </a:solidFill>
                <a:latin typeface="David" panose="020E0502060401010101" pitchFamily="34" charset="-79"/>
                <a:cs typeface="David" panose="020E0502060401010101" pitchFamily="34" charset="-79"/>
              </a:rPr>
              <a:t>בנק ישראל</a:t>
            </a:r>
            <a:endParaRPr lang="en-US" dirty="0">
              <a:solidFill>
                <a:schemeClr val="tx1"/>
              </a:solidFill>
              <a:latin typeface="David" panose="020E0502060401010101" pitchFamily="34" charset="-79"/>
              <a:cs typeface="David" panose="020E0502060401010101" pitchFamily="34" charset="-79"/>
            </a:endParaRPr>
          </a:p>
        </p:txBody>
      </p:sp>
      <p:grpSp>
        <p:nvGrpSpPr>
          <p:cNvPr id="12" name="קבוצה 11"/>
          <p:cNvGrpSpPr/>
          <p:nvPr/>
        </p:nvGrpSpPr>
        <p:grpSpPr>
          <a:xfrm>
            <a:off x="8090704" y="1238491"/>
            <a:ext cx="4019452" cy="5150734"/>
            <a:chOff x="8844741" y="1363287"/>
            <a:chExt cx="3225340" cy="5320146"/>
          </a:xfrm>
        </p:grpSpPr>
        <p:sp>
          <p:nvSpPr>
            <p:cNvPr id="13" name="מלבן 12"/>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4" name="קבוצה 13"/>
            <p:cNvGrpSpPr/>
            <p:nvPr/>
          </p:nvGrpSpPr>
          <p:grpSpPr>
            <a:xfrm>
              <a:off x="8844744" y="1399163"/>
              <a:ext cx="3225337" cy="5276271"/>
              <a:chOff x="8844744" y="1399163"/>
              <a:chExt cx="3225337" cy="5276271"/>
            </a:xfrm>
          </p:grpSpPr>
          <p:pic>
            <p:nvPicPr>
              <p:cNvPr id="16" name="תמונה 15">
                <a:extLst>
                  <a:ext uri="{FF2B5EF4-FFF2-40B4-BE49-F238E27FC236}">
                    <a16:creationId xmlns:a16="http://schemas.microsoft.com/office/drawing/2014/main" id="{3C09C77D-13AF-4662-BA36-8288ED0131C9}"/>
                  </a:ext>
                </a:extLst>
              </p:cNvPr>
              <p:cNvPicPr>
                <a:picLocks noChangeAspect="1"/>
              </p:cNvPicPr>
              <p:nvPr/>
            </p:nvPicPr>
            <p:blipFill rotWithShape="1">
              <a:blip r:embed="rId5">
                <a:extLst>
                  <a:ext uri="{28A0092B-C50C-407E-A947-70E740481C1C}">
                    <a14:useLocalDpi xmlns:a14="http://schemas.microsoft.com/office/drawing/2010/main" val="0"/>
                  </a:ext>
                </a:extLst>
              </a:blip>
              <a:srcRect r="32883"/>
              <a:stretch/>
            </p:blipFill>
            <p:spPr>
              <a:xfrm rot="16200000">
                <a:off x="9829644" y="4434997"/>
                <a:ext cx="1255537" cy="3225337"/>
              </a:xfrm>
              <a:prstGeom prst="rect">
                <a:avLst/>
              </a:prstGeom>
            </p:spPr>
          </p:pic>
          <p:grpSp>
            <p:nvGrpSpPr>
              <p:cNvPr id="17" name="קבוצה 16">
                <a:extLst>
                  <a:ext uri="{FF2B5EF4-FFF2-40B4-BE49-F238E27FC236}">
                    <a16:creationId xmlns:a16="http://schemas.microsoft.com/office/drawing/2014/main" id="{1286E0BB-CADC-4C25-BD53-EE222A84ADBD}"/>
                  </a:ext>
                </a:extLst>
              </p:cNvPr>
              <p:cNvGrpSpPr/>
              <p:nvPr/>
            </p:nvGrpSpPr>
            <p:grpSpPr>
              <a:xfrm>
                <a:off x="8930935" y="1399163"/>
                <a:ext cx="3013362" cy="3874947"/>
                <a:chOff x="9136844" y="1502651"/>
                <a:chExt cx="2801389" cy="171195"/>
              </a:xfrm>
            </p:grpSpPr>
            <p:cxnSp>
              <p:nvCxnSpPr>
                <p:cNvPr id="18" name="מחבר ישר 17">
                  <a:extLst>
                    <a:ext uri="{FF2B5EF4-FFF2-40B4-BE49-F238E27FC236}">
                      <a16:creationId xmlns:a16="http://schemas.microsoft.com/office/drawing/2014/main" id="{634C2CDA-D2FD-4550-8CDA-C8D332F7D95E}"/>
                    </a:ext>
                  </a:extLst>
                </p:cNvPr>
                <p:cNvCxnSpPr>
                  <a:cxnSpLocks/>
                </p:cNvCxnSpPr>
                <p:nvPr/>
              </p:nvCxnSpPr>
              <p:spPr>
                <a:xfrm>
                  <a:off x="9136844" y="1502651"/>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מחבר ישר 18">
                  <a:extLst>
                    <a:ext uri="{FF2B5EF4-FFF2-40B4-BE49-F238E27FC236}">
                      <a16:creationId xmlns:a16="http://schemas.microsoft.com/office/drawing/2014/main" id="{0F1E2CF9-A4A2-4A0D-82AE-D9E6D0C6E94D}"/>
                    </a:ext>
                  </a:extLst>
                </p:cNvPr>
                <p:cNvCxnSpPr>
                  <a:cxnSpLocks/>
                </p:cNvCxnSpPr>
                <p:nvPr/>
              </p:nvCxnSpPr>
              <p:spPr>
                <a:xfrm>
                  <a:off x="9136844"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grpSp>
      <p:sp>
        <p:nvSpPr>
          <p:cNvPr id="24" name="TextBox 23"/>
          <p:cNvSpPr txBox="1"/>
          <p:nvPr/>
        </p:nvSpPr>
        <p:spPr>
          <a:xfrm>
            <a:off x="8198120" y="2028442"/>
            <a:ext cx="3659983" cy="1692771"/>
          </a:xfrm>
          <a:prstGeom prst="rect">
            <a:avLst/>
          </a:prstGeom>
          <a:noFill/>
        </p:spPr>
        <p:txBody>
          <a:bodyPr wrap="square" rtlCol="1">
            <a:spAutoFit/>
          </a:bodyPr>
          <a:lstStyle/>
          <a:p>
            <a:r>
              <a:rPr lang="he-IL" sz="2600" b="1" dirty="0" smtClean="0">
                <a:solidFill>
                  <a:srgbClr val="27AAE2"/>
                </a:solidFill>
              </a:rPr>
              <a:t>בישראל לומדים הרבה. שיעור בעלי ההשכלה הגבוהה בישראל הוא מהגבוהים בעולם המערבי</a:t>
            </a:r>
            <a:endParaRPr lang="he-IL" sz="2600" dirty="0">
              <a:solidFill>
                <a:srgbClr val="27AAE2"/>
              </a:solidFill>
            </a:endParaRPr>
          </a:p>
        </p:txBody>
      </p:sp>
      <p:sp>
        <p:nvSpPr>
          <p:cNvPr id="15"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9</a:t>
            </a:fld>
            <a:endParaRPr lang="en-US" dirty="0"/>
          </a:p>
        </p:txBody>
      </p:sp>
      <p:pic>
        <p:nvPicPr>
          <p:cNvPr id="3" name="תמונה 2"/>
          <p:cNvPicPr>
            <a:picLocks noChangeAspect="1"/>
          </p:cNvPicPr>
          <p:nvPr/>
        </p:nvPicPr>
        <p:blipFill>
          <a:blip r:embed="rId6"/>
          <a:stretch>
            <a:fillRect/>
          </a:stretch>
        </p:blipFill>
        <p:spPr>
          <a:xfrm>
            <a:off x="535069" y="1273225"/>
            <a:ext cx="7085939" cy="5083125"/>
          </a:xfrm>
          <a:prstGeom prst="rect">
            <a:avLst/>
          </a:prstGeom>
        </p:spPr>
      </p:pic>
    </p:spTree>
    <p:extLst>
      <p:ext uri="{BB962C8B-B14F-4D97-AF65-F5344CB8AC3E}">
        <p14:creationId xmlns:p14="http://schemas.microsoft.com/office/powerpoint/2010/main" val="35573109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fontScheme name="התאמה אישית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10.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11.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12.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13.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14.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15.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16.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17.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2.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3.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4.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9.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25111EF626F6046979E0BF3CF9F7277" ma:contentTypeVersion="10" ma:contentTypeDescription="Create a new document." ma:contentTypeScope="" ma:versionID="b2796a906a9c34d6786c36b6f4f30e5c">
  <xsd:schema xmlns:xsd="http://www.w3.org/2001/XMLSchema" xmlns:xs="http://www.w3.org/2001/XMLSchema" xmlns:p="http://schemas.microsoft.com/office/2006/metadata/properties" xmlns:ns1="http://schemas.microsoft.com/sharepoint/v3" xmlns:ns3="a8e1e255-9f34-43a0-aa82-bf3539520606" targetNamespace="http://schemas.microsoft.com/office/2006/metadata/properties" ma:root="true" ma:fieldsID="8989d3ad3aa95fba3b0586bed05f6e8c" ns1:_="" ns3:_="">
    <xsd:import namespace="http://schemas.microsoft.com/sharepoint/v3"/>
    <xsd:import namespace="a8e1e255-9f34-43a0-aa82-bf353952060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e1e255-9f34-43a0-aa82-bf35395206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ECB7A18-A4BC-43DD-9DC1-1DD10BCFAE46}">
  <ds:schemaRefs>
    <ds:schemaRef ds:uri="http://schemas.microsoft.com/sharepoint/v3/contenttype/forms"/>
  </ds:schemaRefs>
</ds:datastoreItem>
</file>

<file path=customXml/itemProps2.xml><?xml version="1.0" encoding="utf-8"?>
<ds:datastoreItem xmlns:ds="http://schemas.openxmlformats.org/officeDocument/2006/customXml" ds:itemID="{A70027B8-1684-40FB-BC59-4D05E49D47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8e1e255-9f34-43a0-aa82-bf35395206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C870F1-5DE7-4783-95DB-773DD08D9DD7}">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a8e1e255-9f34-43a0-aa82-bf3539520606"/>
    <ds:schemaRef ds:uri="http://schemas.microsoft.com/sharepoint/v3"/>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3904</TotalTime>
  <Words>1843</Words>
  <Application>Microsoft Office PowerPoint</Application>
  <PresentationFormat>מסך רחב</PresentationFormat>
  <Paragraphs>294</Paragraphs>
  <Slides>37</Slides>
  <Notes>11</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37</vt:i4>
      </vt:variant>
    </vt:vector>
  </HeadingPairs>
  <TitlesOfParts>
    <vt:vector size="45" baseType="lpstr">
      <vt:lpstr>Arial</vt:lpstr>
      <vt:lpstr>Assistant</vt:lpstr>
      <vt:lpstr>Calibri</vt:lpstr>
      <vt:lpstr>David</vt:lpstr>
      <vt:lpstr>Narkisim</vt:lpstr>
      <vt:lpstr>Segoe UI</vt:lpstr>
      <vt:lpstr>Times New Roman</vt:lpstr>
      <vt:lpstr>ערכת נושא Office</vt:lpstr>
      <vt:lpstr>דו"ח מיוחד של חטיבת המחקר: העלאת רמת החיים בישראל באמצעות הגדלת פריון העבודה</vt:lpstr>
      <vt:lpstr>נהוג למדוד את רמת החיים באמצעות התוצר לנפש</vt:lpstr>
      <vt:lpstr>נהוג למדוד את רמת החיים באמצעות התוצר לנפש</vt:lpstr>
      <vt:lpstr>מה מרכיב את התוצר לנפש</vt:lpstr>
      <vt:lpstr>פריון העבודה – ישראל מול מדינות ה-OECD</vt:lpstr>
      <vt:lpstr>מצגת של PowerPoint‏</vt:lpstr>
      <vt:lpstr>מזה בכלל פריון העבודה?</vt:lpstr>
      <vt:lpstr>ההון האנושי</vt:lpstr>
      <vt:lpstr>מצגת של PowerPoint‏</vt:lpstr>
      <vt:lpstr>מצגת של PowerPoint‏</vt:lpstr>
      <vt:lpstr>מצגת של PowerPoint‏</vt:lpstr>
      <vt:lpstr>מצגת של PowerPoint‏</vt:lpstr>
      <vt:lpstr>מצגת של PowerPoint‏</vt:lpstr>
      <vt:lpstr>מצגת של PowerPoint‏</vt:lpstr>
      <vt:lpstr>אז מה כיווני המדיניות המומלצים בתחום ההון האנושי?</vt:lpstr>
      <vt:lpstr>חינוך לגיל הרך- ישראל ומדינות ה-OECD</vt:lpstr>
      <vt:lpstr>אתגר ההון האנושי בחברה החרדית</vt:lpstr>
      <vt:lpstr>אז מה כיווני המדיניות המומלצים בתחום ההון האנושי?</vt:lpstr>
      <vt:lpstr>הון פיזי עסקי</vt:lpstr>
      <vt:lpstr>ההשקעה בהון פיזי עסקי (מכונות, כלי תחבורה, מבנים)</vt:lpstr>
      <vt:lpstr>איפה נמצאים עובדי הטכנולוגיה</vt:lpstr>
      <vt:lpstr>מצגת של PowerPoint‏</vt:lpstr>
      <vt:lpstr>אז מה כיווני המדיניות המומלצים לתמיכה בהשקעה בהון הפיסי של המגזר העסקי?</vt:lpstr>
      <vt:lpstr>מצגת של PowerPoint‏</vt:lpstr>
      <vt:lpstr>הפחתת הגודש באמצעות תחבורה ציבורית לא ממומשת בישראל</vt:lpstr>
      <vt:lpstr>איכות תשתיות התחבורה הציבורית בישראל היא נמוכה</vt:lpstr>
      <vt:lpstr>כיווני מדיניות מומלצים בתחום תשתיות התחבורה</vt:lpstr>
      <vt:lpstr>צעדים משלימים בתחום התחבורה</vt:lpstr>
      <vt:lpstr>גורמים נוספים (בירוקרטיה, רגולציה)</vt:lpstr>
      <vt:lpstr>מצגת של PowerPoint‏</vt:lpstr>
      <vt:lpstr>מצגת של PowerPoint‏</vt:lpstr>
      <vt:lpstr>מצגת של PowerPoint‏</vt:lpstr>
      <vt:lpstr>בירוקרטיה וטכנולוגיה</vt:lpstr>
      <vt:lpstr>אז מה כיווני המדיניות המומלצים בתחום הבירוקרטיה והרגולציה?</vt:lpstr>
      <vt:lpstr>כמה זה עולה לנו? זה משתלם בכלל?</vt:lpstr>
      <vt:lpstr>מצגת של PowerPoint‏</vt:lpstr>
      <vt:lpstr>תודה  THANK YOUشُكراً جَزيلاً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sigalit shamir</dc:creator>
  <cp:lastModifiedBy>איל ארגוב</cp:lastModifiedBy>
  <cp:revision>160</cp:revision>
  <cp:lastPrinted>2019-11-20T07:59:33Z</cp:lastPrinted>
  <dcterms:created xsi:type="dcterms:W3CDTF">2018-12-16T08:48:05Z</dcterms:created>
  <dcterms:modified xsi:type="dcterms:W3CDTF">2020-03-04T11:56:59Z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0x010100D25111EF626F6046979E0BF3CF9F7277</vt:lpwstr>
  </property>
  <property fmtid="{D5CDD505-2E9C-101B-9397-08002B2CF9AE}" pid="3" name="displayDestination">
    <vt:lpwstr/>
  </property>
  <property fmtid="{D5CDD505-2E9C-101B-9397-08002B2CF9AE}" pid="4" name="boiOrgUnit">
    <vt:lpwstr/>
  </property>
</Properties>
</file>