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heme/themeOverride8.xml" ContentType="application/vnd.openxmlformats-officedocument.themeOverride+xml"/>
  <Override PartName="/ppt/notesSlides/notesSlide5.xml" ContentType="application/vnd.openxmlformats-officedocument.presentationml.notesSlide+xml"/>
  <Override PartName="/ppt/theme/themeOverride9.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2"/>
  </p:notesMasterIdLst>
  <p:handoutMasterIdLst>
    <p:handoutMasterId r:id="rId43"/>
  </p:handoutMasterIdLst>
  <p:sldIdLst>
    <p:sldId id="256" r:id="rId5"/>
    <p:sldId id="355" r:id="rId6"/>
    <p:sldId id="356" r:id="rId7"/>
    <p:sldId id="357" r:id="rId8"/>
    <p:sldId id="300" r:id="rId9"/>
    <p:sldId id="284" r:id="rId10"/>
    <p:sldId id="358" r:id="rId11"/>
    <p:sldId id="294" r:id="rId12"/>
    <p:sldId id="396" r:id="rId13"/>
    <p:sldId id="361" r:id="rId14"/>
    <p:sldId id="362" r:id="rId15"/>
    <p:sldId id="363" r:id="rId16"/>
    <p:sldId id="368" r:id="rId17"/>
    <p:sldId id="365" r:id="rId18"/>
    <p:sldId id="367" r:id="rId19"/>
    <p:sldId id="369" r:id="rId20"/>
    <p:sldId id="380" r:id="rId21"/>
    <p:sldId id="397" r:id="rId22"/>
    <p:sldId id="379"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Lst>
  <p:sldSz cx="12192000" cy="6858000"/>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542"/>
    <a:srgbClr val="FFFFFF"/>
    <a:srgbClr val="FCF614"/>
    <a:srgbClr val="CD3A36"/>
    <a:srgbClr val="27AAE2"/>
    <a:srgbClr val="539860"/>
    <a:srgbClr val="008D8A"/>
    <a:srgbClr val="F5F5F5"/>
    <a:srgbClr val="95969A"/>
    <a:srgbClr val="929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53530-4D0B-4AA8-AEF1-035C478B6799}" v="2" dt="2019-11-19T19:37:17.321"/>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900" autoAdjust="0"/>
    <p:restoredTop sz="94660"/>
  </p:normalViewPr>
  <p:slideViewPr>
    <p:cSldViewPr snapToGrid="0">
      <p:cViewPr varScale="1">
        <p:scale>
          <a:sx n="38" d="100"/>
          <a:sy n="38" d="100"/>
        </p:scale>
        <p:origin x="67" y="107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77"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oleObject" Target="file:///\\verdi\drive-J\zrpr\weekly\Doch\doch14_macro\&#1513;&#1497;%20&#1510;&#1493;&#1512;%202016\doch17\&#1514;&#1493;&#1510;&#1512;%20&#1500;&#1504;&#1508;&#1513;%2019482018.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1" Type="http://schemas.openxmlformats.org/officeDocument/2006/relationships/oleObject" Target="file:///\\verdi\drive-J\zrpr\weekly\Doch\doch14_macro\&#1513;&#1497;%20&#1510;&#1493;&#1512;%202016\doch17\&#1514;&#1493;&#1510;&#1512;%20&#1500;&#1504;&#1508;&#1513;%2019482018.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u56w\AppData\Local\Microsoft\Windows\INetCache\Content.Outlook\IU31J43A\&#1508;&#1512;&#1511;%20&#1492;-%20&#1488;&#1497;&#1493;&#1512;&#1497;&#1501;%20&#1500;&#1493;&#1495;&#1493;&#1514;.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z59b\AppData\Local\Microsoft\Windows\INetCache\Content.Outlook\1J4PQ611\edu-2019-4228-en-g029%20(002).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1"/>
            <c:invertIfNegative val="0"/>
            <c:bubble3D val="0"/>
            <c:spPr>
              <a:noFill/>
              <a:ln>
                <a:noFill/>
              </a:ln>
            </c:spPr>
            <c:extLst>
              <c:ext xmlns:c16="http://schemas.microsoft.com/office/drawing/2014/chart" uri="{C3380CC4-5D6E-409C-BE32-E72D297353CC}">
                <c16:uniqueId val="{00000001-772A-4261-AE76-C4737A488A85}"/>
              </c:ext>
            </c:extLst>
          </c:dPt>
          <c:cat>
            <c:numRef>
              <c:f>גיליון1!$B$2:$D$2</c:f>
              <c:numCache>
                <c:formatCode>General</c:formatCode>
                <c:ptCount val="3"/>
                <c:pt idx="0">
                  <c:v>1950</c:v>
                </c:pt>
                <c:pt idx="1">
                  <c:v>1972</c:v>
                </c:pt>
                <c:pt idx="2">
                  <c:v>2018</c:v>
                </c:pt>
              </c:numCache>
            </c:numRef>
          </c:cat>
          <c:val>
            <c:numRef>
              <c:f>גיליון1!$B$3:$D$3</c:f>
              <c:numCache>
                <c:formatCode>General</c:formatCode>
                <c:ptCount val="3"/>
                <c:pt idx="0">
                  <c:v>29</c:v>
                </c:pt>
                <c:pt idx="1">
                  <c:v>60</c:v>
                </c:pt>
                <c:pt idx="2">
                  <c:v>62</c:v>
                </c:pt>
              </c:numCache>
            </c:numRef>
          </c:val>
          <c:extLst>
            <c:ext xmlns:c16="http://schemas.microsoft.com/office/drawing/2014/chart" uri="{C3380CC4-5D6E-409C-BE32-E72D297353CC}">
              <c16:uniqueId val="{00000002-772A-4261-AE76-C4737A488A85}"/>
            </c:ext>
          </c:extLst>
        </c:ser>
        <c:dLbls>
          <c:showLegendKey val="0"/>
          <c:showVal val="0"/>
          <c:showCatName val="0"/>
          <c:showSerName val="0"/>
          <c:showPercent val="0"/>
          <c:showBubbleSize val="0"/>
        </c:dLbls>
        <c:gapWidth val="150"/>
        <c:axId val="127846656"/>
        <c:axId val="127969152"/>
      </c:barChart>
      <c:catAx>
        <c:axId val="127846656"/>
        <c:scaling>
          <c:orientation val="minMax"/>
        </c:scaling>
        <c:delete val="0"/>
        <c:axPos val="b"/>
        <c:numFmt formatCode="General" sourceLinked="1"/>
        <c:majorTickMark val="out"/>
        <c:minorTickMark val="none"/>
        <c:tickLblPos val="nextTo"/>
        <c:crossAx val="127969152"/>
        <c:crosses val="autoZero"/>
        <c:auto val="1"/>
        <c:lblAlgn val="ctr"/>
        <c:lblOffset val="100"/>
        <c:noMultiLvlLbl val="0"/>
      </c:catAx>
      <c:valAx>
        <c:axId val="127969152"/>
        <c:scaling>
          <c:orientation val="minMax"/>
          <c:max val="100"/>
        </c:scaling>
        <c:delete val="0"/>
        <c:axPos val="l"/>
        <c:majorGridlines/>
        <c:numFmt formatCode="General" sourceLinked="1"/>
        <c:majorTickMark val="out"/>
        <c:minorTickMark val="none"/>
        <c:tickLblPos val="nextTo"/>
        <c:crossAx val="127846656"/>
        <c:crosses val="autoZero"/>
        <c:crossBetween val="between"/>
      </c:valAx>
    </c:plotArea>
    <c:plotVisOnly val="1"/>
    <c:dispBlanksAs val="gap"/>
    <c:showDLblsOverMax val="0"/>
  </c:chart>
  <c:txPr>
    <a:bodyPr/>
    <a:lstStyle/>
    <a:p>
      <a:pPr>
        <a:defRPr sz="2400"/>
      </a:pPr>
      <a:endParaRPr lang="he-I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ysClr val="windowText" lastClr="000000"/>
                </a:solidFill>
                <a:latin typeface="David" panose="020E0502060401010101" pitchFamily="34" charset="-79"/>
                <a:ea typeface="+mn-ea"/>
                <a:cs typeface="David" panose="020E0502060401010101" pitchFamily="34" charset="-79"/>
              </a:defRPr>
            </a:pPr>
            <a:r>
              <a:rPr lang="en-US" sz="1800" b="1" dirty="0" smtClean="0">
                <a:effectLst/>
              </a:rPr>
              <a:t>Median Time to Register a Property</a:t>
            </a:r>
            <a:endParaRPr lang="he-IL" dirty="0">
              <a:effectLst/>
            </a:endParaRPr>
          </a:p>
        </c:rich>
      </c:tx>
      <c:layout>
        <c:manualLayout>
          <c:xMode val="edge"/>
          <c:yMode val="edge"/>
          <c:x val="0.41966379760601574"/>
          <c:y val="1.8374033692912604E-2"/>
        </c:manualLayout>
      </c:layout>
      <c:overlay val="0"/>
      <c:spPr>
        <a:noFill/>
        <a:ln>
          <a:noFill/>
        </a:ln>
        <a:effectLst/>
      </c:spPr>
      <c:txPr>
        <a:bodyPr rot="0" spcFirstLastPara="1" vertOverflow="ellipsis" vert="horz" wrap="square" anchor="ctr" anchorCtr="1"/>
        <a:lstStyle/>
        <a:p>
          <a:pPr algn="ctr" rtl="0">
            <a:defRPr sz="1400" b="0" i="0" u="none" strike="noStrike" kern="1200" spc="0" baseline="0">
              <a:solidFill>
                <a:sysClr val="windowText" lastClr="000000"/>
              </a:solidFill>
              <a:latin typeface="David" panose="020E0502060401010101" pitchFamily="34" charset="-79"/>
              <a:ea typeface="+mn-ea"/>
              <a:cs typeface="David" panose="020E0502060401010101" pitchFamily="34" charset="-79"/>
            </a:defRPr>
          </a:pPr>
          <a:endParaRPr lang="he-IL"/>
        </a:p>
      </c:txPr>
    </c:title>
    <c:autoTitleDeleted val="0"/>
    <c:plotArea>
      <c:layout>
        <c:manualLayout>
          <c:layoutTarget val="inner"/>
          <c:xMode val="edge"/>
          <c:yMode val="edge"/>
          <c:x val="9.4831517215556368E-2"/>
          <c:y val="3.3196958323719175E-2"/>
          <c:w val="0.8703144042108174"/>
          <c:h val="0.88172413616443635"/>
        </c:manualLayout>
      </c:layout>
      <c:barChart>
        <c:barDir val="bar"/>
        <c:grouping val="clustered"/>
        <c:varyColors val="0"/>
        <c:ser>
          <c:idx val="1"/>
          <c:order val="1"/>
          <c:tx>
            <c:strRef>
              <c:f>'4.4- update'!$B$5</c:f>
              <c:strCache>
                <c:ptCount val="1"/>
                <c:pt idx="0">
                  <c:v>Time (days)</c:v>
                </c:pt>
              </c:strCache>
            </c:strRef>
          </c:tx>
          <c:spPr>
            <a:solidFill>
              <a:schemeClr val="bg1">
                <a:lumMod val="50000"/>
              </a:schemeClr>
            </a:solidFill>
            <a:ln w="25400">
              <a:noFill/>
            </a:ln>
            <a:effectLst/>
          </c:spPr>
          <c:invertIfNegative val="0"/>
          <c:dPt>
            <c:idx val="7"/>
            <c:invertIfNegative val="0"/>
            <c:bubble3D val="0"/>
            <c:spPr>
              <a:solidFill>
                <a:srgbClr val="0070C0"/>
              </a:solidFill>
              <a:ln w="25400">
                <a:noFill/>
              </a:ln>
              <a:effectLst/>
            </c:spPr>
            <c:extLst>
              <c:ext xmlns:c16="http://schemas.microsoft.com/office/drawing/2014/chart" uri="{C3380CC4-5D6E-409C-BE32-E72D297353CC}">
                <c16:uniqueId val="{00000001-63D2-4CF2-83BB-1D8CB7217A5B}"/>
              </c:ext>
            </c:extLst>
          </c:dPt>
          <c:dPt>
            <c:idx val="31"/>
            <c:invertIfNegative val="0"/>
            <c:bubble3D val="0"/>
            <c:spPr>
              <a:solidFill>
                <a:schemeClr val="bg1">
                  <a:lumMod val="50000"/>
                </a:schemeClr>
              </a:solidFill>
              <a:ln w="25400">
                <a:noFill/>
              </a:ln>
              <a:effectLst/>
            </c:spPr>
            <c:extLst>
              <c:ext xmlns:c16="http://schemas.microsoft.com/office/drawing/2014/chart" uri="{C3380CC4-5D6E-409C-BE32-E72D297353CC}">
                <c16:uniqueId val="{00000003-63D2-4CF2-83BB-1D8CB7217A5B}"/>
              </c:ext>
            </c:extLst>
          </c:dPt>
          <c:cat>
            <c:strRef>
              <c:f>'4.4- update'!$A$6:$A$41</c:f>
              <c:strCache>
                <c:ptCount val="36"/>
                <c:pt idx="0">
                  <c:v>פולין</c:v>
                </c:pt>
                <c:pt idx="1">
                  <c:v>פינלנד</c:v>
                </c:pt>
                <c:pt idx="2">
                  <c:v>גרמניה</c:v>
                </c:pt>
                <c:pt idx="3">
                  <c:v>סלובניה</c:v>
                </c:pt>
                <c:pt idx="4">
                  <c:v>בלגיה</c:v>
                </c:pt>
                <c:pt idx="5">
                  <c:v>צרפת</c:v>
                </c:pt>
                <c:pt idx="6">
                  <c:v>מקסיקו</c:v>
                </c:pt>
                <c:pt idx="7">
                  <c:v>ישראל</c:v>
                </c:pt>
                <c:pt idx="8">
                  <c:v>אירלנד</c:v>
                </c:pt>
                <c:pt idx="9">
                  <c:v>צ'ילה</c:v>
                </c:pt>
                <c:pt idx="10">
                  <c:v>סלובקיה</c:v>
                </c:pt>
                <c:pt idx="11">
                  <c:v>לוקסמבורג</c:v>
                </c:pt>
                <c:pt idx="12">
                  <c:v>יוון</c:v>
                </c:pt>
                <c:pt idx="13">
                  <c:v>בריטניה</c:v>
                </c:pt>
                <c:pt idx="14">
                  <c:v>אוסטריה</c:v>
                </c:pt>
                <c:pt idx="15">
                  <c:v>אסטוניה</c:v>
                </c:pt>
                <c:pt idx="16">
                  <c:v>הונגריה</c:v>
                </c:pt>
                <c:pt idx="17">
                  <c:v>לטביה</c:v>
                </c:pt>
                <c:pt idx="18">
                  <c:v>צ'כיה</c:v>
                </c:pt>
                <c:pt idx="19">
                  <c:v>איטליה</c:v>
                </c:pt>
                <c:pt idx="20">
                  <c:v>שוויץ</c:v>
                </c:pt>
                <c:pt idx="21">
                  <c:v>ארצות הברית</c:v>
                </c:pt>
                <c:pt idx="22">
                  <c:v>יפן</c:v>
                </c:pt>
                <c:pt idx="23">
                  <c:v>ספרד</c:v>
                </c:pt>
                <c:pt idx="24">
                  <c:v>פורטוגל</c:v>
                </c:pt>
                <c:pt idx="25">
                  <c:v>שבדיה</c:v>
                </c:pt>
                <c:pt idx="26">
                  <c:v>קוריאה</c:v>
                </c:pt>
                <c:pt idx="27">
                  <c:v>אוסטרליה</c:v>
                </c:pt>
                <c:pt idx="28">
                  <c:v>טורקיה</c:v>
                </c:pt>
                <c:pt idx="29">
                  <c:v>קנדה</c:v>
                </c:pt>
                <c:pt idx="30">
                  <c:v>דנמרק</c:v>
                </c:pt>
                <c:pt idx="31">
                  <c:v>איסלנד</c:v>
                </c:pt>
                <c:pt idx="32">
                  <c:v>ליטא</c:v>
                </c:pt>
                <c:pt idx="33">
                  <c:v>ניו זילנד</c:v>
                </c:pt>
                <c:pt idx="34">
                  <c:v>נורווגיה</c:v>
                </c:pt>
                <c:pt idx="35">
                  <c:v>הולנד</c:v>
                </c:pt>
              </c:strCache>
            </c:strRef>
          </c:cat>
          <c:val>
            <c:numRef>
              <c:f>'4.4- update'!$B$6:$B$41</c:f>
              <c:numCache>
                <c:formatCode>General</c:formatCode>
                <c:ptCount val="36"/>
                <c:pt idx="0">
                  <c:v>135</c:v>
                </c:pt>
                <c:pt idx="1">
                  <c:v>61.5</c:v>
                </c:pt>
                <c:pt idx="2">
                  <c:v>52</c:v>
                </c:pt>
                <c:pt idx="3">
                  <c:v>50.5</c:v>
                </c:pt>
                <c:pt idx="4">
                  <c:v>49</c:v>
                </c:pt>
                <c:pt idx="5">
                  <c:v>42</c:v>
                </c:pt>
                <c:pt idx="6">
                  <c:v>39</c:v>
                </c:pt>
                <c:pt idx="7">
                  <c:v>37</c:v>
                </c:pt>
                <c:pt idx="8">
                  <c:v>31.5</c:v>
                </c:pt>
                <c:pt idx="9">
                  <c:v>28.5</c:v>
                </c:pt>
                <c:pt idx="10">
                  <c:v>27.5</c:v>
                </c:pt>
                <c:pt idx="11">
                  <c:v>26.5</c:v>
                </c:pt>
                <c:pt idx="12">
                  <c:v>26</c:v>
                </c:pt>
                <c:pt idx="13">
                  <c:v>21.5</c:v>
                </c:pt>
                <c:pt idx="14">
                  <c:v>20.5</c:v>
                </c:pt>
                <c:pt idx="15">
                  <c:v>17.5</c:v>
                </c:pt>
                <c:pt idx="16">
                  <c:v>17.5</c:v>
                </c:pt>
                <c:pt idx="17">
                  <c:v>16.5</c:v>
                </c:pt>
                <c:pt idx="18">
                  <c:v>16.5</c:v>
                </c:pt>
                <c:pt idx="19">
                  <c:v>16</c:v>
                </c:pt>
                <c:pt idx="20">
                  <c:v>16</c:v>
                </c:pt>
                <c:pt idx="21">
                  <c:v>15</c:v>
                </c:pt>
                <c:pt idx="22">
                  <c:v>13</c:v>
                </c:pt>
                <c:pt idx="23">
                  <c:v>13</c:v>
                </c:pt>
                <c:pt idx="24">
                  <c:v>10</c:v>
                </c:pt>
                <c:pt idx="25">
                  <c:v>7</c:v>
                </c:pt>
                <c:pt idx="26">
                  <c:v>5.5</c:v>
                </c:pt>
                <c:pt idx="27">
                  <c:v>4.5</c:v>
                </c:pt>
                <c:pt idx="28">
                  <c:v>4.5</c:v>
                </c:pt>
                <c:pt idx="29">
                  <c:v>4</c:v>
                </c:pt>
                <c:pt idx="30">
                  <c:v>4</c:v>
                </c:pt>
                <c:pt idx="31">
                  <c:v>3.5</c:v>
                </c:pt>
                <c:pt idx="32">
                  <c:v>3.5</c:v>
                </c:pt>
                <c:pt idx="33">
                  <c:v>3.5</c:v>
                </c:pt>
                <c:pt idx="34">
                  <c:v>3</c:v>
                </c:pt>
                <c:pt idx="35">
                  <c:v>2.5</c:v>
                </c:pt>
              </c:numCache>
            </c:numRef>
          </c:val>
          <c:extLst>
            <c:ext xmlns:c16="http://schemas.microsoft.com/office/drawing/2014/chart" uri="{C3380CC4-5D6E-409C-BE32-E72D297353CC}">
              <c16:uniqueId val="{00000004-63D2-4CF2-83BB-1D8CB7217A5B}"/>
            </c:ext>
          </c:extLst>
        </c:ser>
        <c:dLbls>
          <c:showLegendKey val="0"/>
          <c:showVal val="0"/>
          <c:showCatName val="0"/>
          <c:showSerName val="0"/>
          <c:showPercent val="0"/>
          <c:showBubbleSize val="0"/>
        </c:dLbls>
        <c:gapWidth val="59"/>
        <c:axId val="695914920"/>
        <c:axId val="695914264"/>
      </c:barChart>
      <c:scatterChart>
        <c:scatterStyle val="lineMarker"/>
        <c:varyColors val="0"/>
        <c:ser>
          <c:idx val="0"/>
          <c:order val="0"/>
          <c:tx>
            <c:strRef>
              <c:f>'4.4- update'!$A$43</c:f>
              <c:strCache>
                <c:ptCount val="1"/>
                <c:pt idx="0">
                  <c:v>Average</c:v>
                </c:pt>
              </c:strCache>
            </c:strRef>
          </c:tx>
          <c:spPr>
            <a:ln w="25400" cap="rnd">
              <a:noFill/>
              <a:round/>
            </a:ln>
            <a:effectLst/>
          </c:spPr>
          <c:marker>
            <c:symbol val="none"/>
          </c:marker>
          <c:errBars>
            <c:errDir val="y"/>
            <c:errBarType val="both"/>
            <c:errValType val="cust"/>
            <c:noEndCap val="1"/>
            <c:plus>
              <c:numLit>
                <c:formatCode>General</c:formatCode>
                <c:ptCount val="1"/>
                <c:pt idx="0">
                  <c:v>1</c:v>
                </c:pt>
              </c:numLit>
            </c:plus>
            <c:minus>
              <c:numLit>
                <c:formatCode>General</c:formatCode>
                <c:ptCount val="1"/>
                <c:pt idx="0">
                  <c:v>2</c:v>
                </c:pt>
              </c:numLit>
            </c:minus>
            <c:spPr>
              <a:noFill/>
              <a:ln w="41275" cap="flat" cmpd="sng" algn="ctr">
                <a:solidFill>
                  <a:srgbClr val="FFC000"/>
                </a:solidFill>
                <a:round/>
              </a:ln>
              <a:effectLst/>
            </c:spPr>
          </c:errBars>
          <c:xVal>
            <c:numRef>
              <c:f>'4.4- update'!$B$43</c:f>
              <c:numCache>
                <c:formatCode>0.0</c:formatCode>
                <c:ptCount val="1"/>
                <c:pt idx="0">
                  <c:v>23.458333333333332</c:v>
                </c:pt>
              </c:numCache>
            </c:numRef>
          </c:xVal>
          <c:yVal>
            <c:numRef>
              <c:f>'4.4- update'!$C$43</c:f>
              <c:numCache>
                <c:formatCode>General</c:formatCode>
                <c:ptCount val="1"/>
                <c:pt idx="0">
                  <c:v>0</c:v>
                </c:pt>
              </c:numCache>
            </c:numRef>
          </c:yVal>
          <c:smooth val="0"/>
          <c:extLst>
            <c:ext xmlns:c16="http://schemas.microsoft.com/office/drawing/2014/chart" uri="{C3380CC4-5D6E-409C-BE32-E72D297353CC}">
              <c16:uniqueId val="{00000005-63D2-4CF2-83BB-1D8CB7217A5B}"/>
            </c:ext>
          </c:extLst>
        </c:ser>
        <c:dLbls>
          <c:showLegendKey val="0"/>
          <c:showVal val="0"/>
          <c:showCatName val="0"/>
          <c:showSerName val="0"/>
          <c:showPercent val="0"/>
          <c:showBubbleSize val="0"/>
        </c:dLbls>
        <c:axId val="631256904"/>
        <c:axId val="631253296"/>
      </c:scatterChart>
      <c:catAx>
        <c:axId val="695914920"/>
        <c:scaling>
          <c:orientation val="minMax"/>
        </c:scaling>
        <c:delete val="1"/>
        <c:axPos val="l"/>
        <c:numFmt formatCode="General" sourceLinked="1"/>
        <c:majorTickMark val="none"/>
        <c:minorTickMark val="none"/>
        <c:tickLblPos val="nextTo"/>
        <c:crossAx val="695914264"/>
        <c:crosses val="autoZero"/>
        <c:auto val="1"/>
        <c:lblAlgn val="l"/>
        <c:lblOffset val="100"/>
        <c:tickMarkSkip val="1"/>
        <c:noMultiLvlLbl val="0"/>
      </c:catAx>
      <c:valAx>
        <c:axId val="695914264"/>
        <c:scaling>
          <c:orientation val="minMax"/>
          <c:max val="8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David" panose="020E0502060401010101" pitchFamily="34" charset="-79"/>
                    <a:ea typeface="+mn-ea"/>
                    <a:cs typeface="David" panose="020E0502060401010101" pitchFamily="34" charset="-79"/>
                  </a:defRPr>
                </a:pPr>
                <a:r>
                  <a:rPr lang="en-US" sz="1400" dirty="0" smtClean="0">
                    <a:solidFill>
                      <a:sysClr val="windowText" lastClr="000000"/>
                    </a:solidFill>
                  </a:rPr>
                  <a:t>Days</a:t>
                </a:r>
                <a:endParaRPr lang="he-IL" sz="1400" dirty="0" smtClean="0">
                  <a:solidFill>
                    <a:sysClr val="windowText" lastClr="000000"/>
                  </a:solidFill>
                </a:endParaRPr>
              </a:p>
            </c:rich>
          </c:tx>
          <c:layout>
            <c:manualLayout>
              <c:xMode val="edge"/>
              <c:yMode val="edge"/>
              <c:x val="0.4572087831891648"/>
              <c:y val="0.936430203386674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David" panose="020E0502060401010101" pitchFamily="34" charset="-79"/>
                  <a:ea typeface="+mn-ea"/>
                  <a:cs typeface="David" panose="020E0502060401010101" pitchFamily="34" charset="-79"/>
                </a:defRPr>
              </a:pPr>
              <a:endParaRPr lang="he-I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David" panose="020E0502060401010101" pitchFamily="34" charset="-79"/>
                <a:ea typeface="+mn-ea"/>
                <a:cs typeface="David" panose="020E0502060401010101" pitchFamily="34" charset="-79"/>
              </a:defRPr>
            </a:pPr>
            <a:endParaRPr lang="he-IL"/>
          </a:p>
        </c:txPr>
        <c:crossAx val="695914920"/>
        <c:crosses val="autoZero"/>
        <c:crossBetween val="between"/>
      </c:valAx>
      <c:valAx>
        <c:axId val="631253296"/>
        <c:scaling>
          <c:orientation val="minMax"/>
          <c:max val="1"/>
          <c:min val="0"/>
        </c:scaling>
        <c:delete val="0"/>
        <c:axPos val="r"/>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noFill/>
                <a:latin typeface="David" panose="020E0502060401010101" pitchFamily="34" charset="-79"/>
                <a:ea typeface="+mn-ea"/>
                <a:cs typeface="David" panose="020E0502060401010101" pitchFamily="34" charset="-79"/>
              </a:defRPr>
            </a:pPr>
            <a:endParaRPr lang="he-IL"/>
          </a:p>
        </c:txPr>
        <c:crossAx val="631256904"/>
        <c:crosses val="max"/>
        <c:crossBetween val="midCat"/>
      </c:valAx>
      <c:valAx>
        <c:axId val="631256904"/>
        <c:scaling>
          <c:orientation val="minMax"/>
        </c:scaling>
        <c:delete val="1"/>
        <c:axPos val="b"/>
        <c:numFmt formatCode="0.0" sourceLinked="1"/>
        <c:majorTickMark val="out"/>
        <c:minorTickMark val="none"/>
        <c:tickLblPos val="nextTo"/>
        <c:crossAx val="631253296"/>
        <c:crosses val="autoZero"/>
        <c:crossBetween val="midCat"/>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David" panose="020E0502060401010101" pitchFamily="34" charset="-79"/>
          <a:cs typeface="David" panose="020E0502060401010101" pitchFamily="34" charset="-79"/>
        </a:defRPr>
      </a:pPr>
      <a:endParaRPr lang="he-I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1"/>
            <c:invertIfNegative val="0"/>
            <c:bubble3D val="0"/>
            <c:spPr>
              <a:solidFill>
                <a:schemeClr val="accent1"/>
              </a:solidFill>
              <a:ln>
                <a:noFill/>
              </a:ln>
            </c:spPr>
            <c:extLst>
              <c:ext xmlns:c16="http://schemas.microsoft.com/office/drawing/2014/chart" uri="{C3380CC4-5D6E-409C-BE32-E72D297353CC}">
                <c16:uniqueId val="{00000001-772A-4261-AE76-C4737A488A85}"/>
              </c:ext>
            </c:extLst>
          </c:dPt>
          <c:cat>
            <c:numRef>
              <c:f>גיליון1!$B$2:$D$2</c:f>
              <c:numCache>
                <c:formatCode>General</c:formatCode>
                <c:ptCount val="3"/>
                <c:pt idx="0">
                  <c:v>1950</c:v>
                </c:pt>
                <c:pt idx="1">
                  <c:v>1972</c:v>
                </c:pt>
                <c:pt idx="2">
                  <c:v>2018</c:v>
                </c:pt>
              </c:numCache>
            </c:numRef>
          </c:cat>
          <c:val>
            <c:numRef>
              <c:f>גיליון1!$B$3:$D$3</c:f>
              <c:numCache>
                <c:formatCode>General</c:formatCode>
                <c:ptCount val="3"/>
                <c:pt idx="0">
                  <c:v>29</c:v>
                </c:pt>
                <c:pt idx="1">
                  <c:v>60</c:v>
                </c:pt>
                <c:pt idx="2">
                  <c:v>62</c:v>
                </c:pt>
              </c:numCache>
            </c:numRef>
          </c:val>
          <c:extLst>
            <c:ext xmlns:c16="http://schemas.microsoft.com/office/drawing/2014/chart" uri="{C3380CC4-5D6E-409C-BE32-E72D297353CC}">
              <c16:uniqueId val="{00000002-772A-4261-AE76-C4737A488A85}"/>
            </c:ext>
          </c:extLst>
        </c:ser>
        <c:dLbls>
          <c:showLegendKey val="0"/>
          <c:showVal val="0"/>
          <c:showCatName val="0"/>
          <c:showSerName val="0"/>
          <c:showPercent val="0"/>
          <c:showBubbleSize val="0"/>
        </c:dLbls>
        <c:gapWidth val="150"/>
        <c:axId val="127846656"/>
        <c:axId val="127969152"/>
      </c:barChart>
      <c:catAx>
        <c:axId val="127846656"/>
        <c:scaling>
          <c:orientation val="minMax"/>
        </c:scaling>
        <c:delete val="0"/>
        <c:axPos val="b"/>
        <c:numFmt formatCode="General" sourceLinked="1"/>
        <c:majorTickMark val="out"/>
        <c:minorTickMark val="none"/>
        <c:tickLblPos val="nextTo"/>
        <c:crossAx val="127969152"/>
        <c:crosses val="autoZero"/>
        <c:auto val="1"/>
        <c:lblAlgn val="ctr"/>
        <c:lblOffset val="100"/>
        <c:noMultiLvlLbl val="0"/>
      </c:catAx>
      <c:valAx>
        <c:axId val="127969152"/>
        <c:scaling>
          <c:orientation val="minMax"/>
          <c:max val="100"/>
        </c:scaling>
        <c:delete val="0"/>
        <c:axPos val="l"/>
        <c:majorGridlines/>
        <c:numFmt formatCode="General" sourceLinked="1"/>
        <c:majorTickMark val="out"/>
        <c:minorTickMark val="none"/>
        <c:tickLblPos val="nextTo"/>
        <c:crossAx val="127846656"/>
        <c:crosses val="autoZero"/>
        <c:crossBetween val="between"/>
      </c:valAx>
    </c:plotArea>
    <c:plotVisOnly val="1"/>
    <c:dispBlanksAs val="gap"/>
    <c:showDLblsOverMax val="0"/>
  </c:chart>
  <c:txPr>
    <a:bodyPr/>
    <a:lstStyle/>
    <a:p>
      <a:pPr>
        <a:defRPr sz="2400"/>
      </a:pPr>
      <a:endParaRPr lang="he-I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rtl="0">
              <a:defRPr sz="1400" b="0"/>
            </a:pPr>
            <a:r>
              <a:rPr lang="en-US" sz="1400" b="0" i="0" baseline="0" dirty="0" smtClean="0">
                <a:effectLst/>
              </a:rPr>
              <a:t>The average score in the math skills test</a:t>
            </a:r>
            <a:endParaRPr lang="he-IL" sz="1400" b="0" dirty="0">
              <a:effectLst/>
            </a:endParaRPr>
          </a:p>
        </c:rich>
      </c:tx>
      <c:layout>
        <c:manualLayout>
          <c:xMode val="edge"/>
          <c:yMode val="edge"/>
          <c:x val="0.21718176878972409"/>
          <c:y val="4.8013731195944223E-2"/>
        </c:manualLayout>
      </c:layout>
      <c:overlay val="0"/>
    </c:title>
    <c:autoTitleDeleted val="0"/>
    <c:plotArea>
      <c:layout>
        <c:manualLayout>
          <c:layoutTarget val="inner"/>
          <c:xMode val="edge"/>
          <c:yMode val="edge"/>
          <c:x val="5.0676583310104703E-2"/>
          <c:y val="0.12501983371751849"/>
          <c:w val="0.92286925055442592"/>
          <c:h val="0.5578123468239754"/>
        </c:manualLayout>
      </c:layout>
      <c:barChart>
        <c:barDir val="col"/>
        <c:grouping val="clustered"/>
        <c:varyColors val="0"/>
        <c:ser>
          <c:idx val="0"/>
          <c:order val="0"/>
          <c:spPr>
            <a:solidFill>
              <a:schemeClr val="bg1">
                <a:lumMod val="50000"/>
              </a:schemeClr>
            </a:solidFill>
          </c:spPr>
          <c:invertIfNegative val="0"/>
          <c:dPt>
            <c:idx val="3"/>
            <c:invertIfNegative val="0"/>
            <c:bubble3D val="0"/>
            <c:spPr>
              <a:solidFill>
                <a:srgbClr val="0070C0"/>
              </a:solidFill>
            </c:spPr>
            <c:extLst>
              <c:ext xmlns:c16="http://schemas.microsoft.com/office/drawing/2014/chart" uri="{C3380CC4-5D6E-409C-BE32-E72D297353CC}">
                <c16:uniqueId val="{00000001-206C-49BF-96D9-382D47B2626B}"/>
              </c:ext>
            </c:extLst>
          </c:dPt>
          <c:dPt>
            <c:idx val="6"/>
            <c:invertIfNegative val="0"/>
            <c:bubble3D val="0"/>
            <c:extLst>
              <c:ext xmlns:c16="http://schemas.microsoft.com/office/drawing/2014/chart" uri="{C3380CC4-5D6E-409C-BE32-E72D297353CC}">
                <c16:uniqueId val="{00000002-206C-49BF-96D9-382D47B2626B}"/>
              </c:ext>
            </c:extLst>
          </c:dPt>
          <c:dPt>
            <c:idx val="8"/>
            <c:invertIfNegative val="0"/>
            <c:bubble3D val="0"/>
            <c:extLst>
              <c:ext xmlns:c16="http://schemas.microsoft.com/office/drawing/2014/chart" uri="{C3380CC4-5D6E-409C-BE32-E72D297353CC}">
                <c16:uniqueId val="{00000003-206C-49BF-96D9-382D47B2626B}"/>
              </c:ext>
            </c:extLst>
          </c:dPt>
          <c:dPt>
            <c:idx val="9"/>
            <c:invertIfNegative val="0"/>
            <c:bubble3D val="0"/>
            <c:spPr>
              <a:solidFill>
                <a:schemeClr val="accent6">
                  <a:lumMod val="75000"/>
                </a:schemeClr>
              </a:solidFill>
            </c:spPr>
            <c:extLst>
              <c:ext xmlns:c16="http://schemas.microsoft.com/office/drawing/2014/chart" uri="{C3380CC4-5D6E-409C-BE32-E72D297353CC}">
                <c16:uniqueId val="{00000005-206C-49BF-96D9-382D47B2626B}"/>
              </c:ext>
            </c:extLst>
          </c:dPt>
          <c:dPt>
            <c:idx val="15"/>
            <c:invertIfNegative val="0"/>
            <c:bubble3D val="0"/>
            <c:extLst>
              <c:ext xmlns:c16="http://schemas.microsoft.com/office/drawing/2014/chart" uri="{C3380CC4-5D6E-409C-BE32-E72D297353CC}">
                <c16:uniqueId val="{00000006-206C-49BF-96D9-382D47B2626B}"/>
              </c:ext>
            </c:extLst>
          </c:dPt>
          <c:dPt>
            <c:idx val="16"/>
            <c:invertIfNegative val="0"/>
            <c:bubble3D val="0"/>
            <c:extLst>
              <c:ext xmlns:c16="http://schemas.microsoft.com/office/drawing/2014/chart" uri="{C3380CC4-5D6E-409C-BE32-E72D297353CC}">
                <c16:uniqueId val="{00000007-206C-49BF-96D9-382D47B2626B}"/>
              </c:ext>
            </c:extLst>
          </c:dPt>
          <c:dPt>
            <c:idx val="18"/>
            <c:invertIfNegative val="0"/>
            <c:bubble3D val="0"/>
            <c:extLst>
              <c:ext xmlns:c16="http://schemas.microsoft.com/office/drawing/2014/chart" uri="{C3380CC4-5D6E-409C-BE32-E72D297353CC}">
                <c16:uniqueId val="{00000008-206C-49BF-96D9-382D47B2626B}"/>
              </c:ext>
            </c:extLst>
          </c:dPt>
          <c:dLbls>
            <c:dLbl>
              <c:idx val="3"/>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06C-49BF-96D9-382D47B2626B}"/>
                </c:ext>
              </c:extLst>
            </c:dLbl>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06C-49BF-96D9-382D47B2626B}"/>
                </c:ext>
              </c:extLst>
            </c:dLbl>
            <c:numFmt formatCode="#,##0.0" sourceLinked="0"/>
            <c:spPr>
              <a:noFill/>
              <a:ln>
                <a:noFill/>
              </a:ln>
              <a:effectLst/>
            </c:spPr>
            <c:txPr>
              <a:bodyPr/>
              <a:lstStyle/>
              <a:p>
                <a:pPr>
                  <a:defRPr sz="11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'איור ה-3'!$L$4:$L$22</c:f>
              <c:strCache>
                <c:ptCount val="19"/>
                <c:pt idx="0">
                  <c:v>איטליה</c:v>
                </c:pt>
                <c:pt idx="1">
                  <c:v>יוון</c:v>
                </c:pt>
                <c:pt idx="2">
                  <c:v>ספרד</c:v>
                </c:pt>
                <c:pt idx="3">
                  <c:v>ישראל</c:v>
                </c:pt>
                <c:pt idx="4">
                  <c:v>צרפת</c:v>
                </c:pt>
                <c:pt idx="5">
                  <c:v>קוריאה</c:v>
                </c:pt>
                <c:pt idx="6">
                  <c:v>פולין</c:v>
                </c:pt>
                <c:pt idx="7">
                  <c:v>אירלנד</c:v>
                </c:pt>
                <c:pt idx="8">
                  <c:v>צ'כיה</c:v>
                </c:pt>
                <c:pt idx="9">
                  <c:v>הממוצע</c:v>
                </c:pt>
                <c:pt idx="10">
                  <c:v>דנמרק</c:v>
                </c:pt>
                <c:pt idx="11">
                  <c:v>סלובקיה</c:v>
                </c:pt>
                <c:pt idx="12">
                  <c:v>אסטוניה</c:v>
                </c:pt>
                <c:pt idx="13">
                  <c:v>בריטניה</c:v>
                </c:pt>
                <c:pt idx="14">
                  <c:v>בלגיה</c:v>
                </c:pt>
                <c:pt idx="15">
                  <c:v>נורווגיה</c:v>
                </c:pt>
                <c:pt idx="16">
                  <c:v>הולנד</c:v>
                </c:pt>
                <c:pt idx="17">
                  <c:v>פינלנד</c:v>
                </c:pt>
                <c:pt idx="18">
                  <c:v>יפן</c:v>
                </c:pt>
              </c:strCache>
            </c:strRef>
          </c:cat>
          <c:val>
            <c:numRef>
              <c:f>'איור ה-3'!$M$4:$M$22</c:f>
              <c:numCache>
                <c:formatCode>General</c:formatCode>
                <c:ptCount val="19"/>
                <c:pt idx="0">
                  <c:v>4.7569990978580003</c:v>
                </c:pt>
                <c:pt idx="1">
                  <c:v>9.5977256910269979</c:v>
                </c:pt>
                <c:pt idx="2">
                  <c:v>12.3006191945419</c:v>
                </c:pt>
                <c:pt idx="3">
                  <c:v>14.689383625740099</c:v>
                </c:pt>
                <c:pt idx="4">
                  <c:v>24.702611641184202</c:v>
                </c:pt>
                <c:pt idx="5">
                  <c:v>35.489021902791897</c:v>
                </c:pt>
                <c:pt idx="6">
                  <c:v>36.0547532956775</c:v>
                </c:pt>
                <c:pt idx="7">
                  <c:v>43.37660932910417</c:v>
                </c:pt>
                <c:pt idx="8">
                  <c:v>46.149249382424543</c:v>
                </c:pt>
                <c:pt idx="9">
                  <c:v>47.077505801856091</c:v>
                </c:pt>
                <c:pt idx="10">
                  <c:v>48.662235537671137</c:v>
                </c:pt>
                <c:pt idx="11">
                  <c:v>53.328158499595844</c:v>
                </c:pt>
                <c:pt idx="12">
                  <c:v>54.564442325716087</c:v>
                </c:pt>
                <c:pt idx="13">
                  <c:v>55.152900971882111</c:v>
                </c:pt>
                <c:pt idx="14">
                  <c:v>55.458687904051452</c:v>
                </c:pt>
                <c:pt idx="15">
                  <c:v>64.186859294804194</c:v>
                </c:pt>
                <c:pt idx="16">
                  <c:v>77.089886853633402</c:v>
                </c:pt>
                <c:pt idx="17">
                  <c:v>85.923960952202094</c:v>
                </c:pt>
                <c:pt idx="18">
                  <c:v>93.522876757387905</c:v>
                </c:pt>
              </c:numCache>
            </c:numRef>
          </c:val>
          <c:extLst>
            <c:ext xmlns:c16="http://schemas.microsoft.com/office/drawing/2014/chart" uri="{C3380CC4-5D6E-409C-BE32-E72D297353CC}">
              <c16:uniqueId val="{00000009-206C-49BF-96D9-382D47B2626B}"/>
            </c:ext>
          </c:extLst>
        </c:ser>
        <c:dLbls>
          <c:showLegendKey val="0"/>
          <c:showVal val="0"/>
          <c:showCatName val="0"/>
          <c:showSerName val="0"/>
          <c:showPercent val="0"/>
          <c:showBubbleSize val="0"/>
        </c:dLbls>
        <c:gapWidth val="40"/>
        <c:axId val="31695232"/>
        <c:axId val="31696768"/>
      </c:barChart>
      <c:catAx>
        <c:axId val="31695232"/>
        <c:scaling>
          <c:orientation val="minMax"/>
        </c:scaling>
        <c:delete val="0"/>
        <c:axPos val="b"/>
        <c:numFmt formatCode="General" sourceLinked="1"/>
        <c:majorTickMark val="in"/>
        <c:minorTickMark val="none"/>
        <c:tickLblPos val="nextTo"/>
        <c:spPr>
          <a:ln>
            <a:solidFill>
              <a:schemeClr val="tx1"/>
            </a:solidFill>
          </a:ln>
        </c:spPr>
        <c:crossAx val="31696768"/>
        <c:crosses val="autoZero"/>
        <c:auto val="1"/>
        <c:lblAlgn val="ctr"/>
        <c:lblOffset val="100"/>
        <c:noMultiLvlLbl val="0"/>
      </c:catAx>
      <c:valAx>
        <c:axId val="31696768"/>
        <c:scaling>
          <c:orientation val="minMax"/>
        </c:scaling>
        <c:delete val="0"/>
        <c:axPos val="l"/>
        <c:numFmt formatCode="#,##0" sourceLinked="0"/>
        <c:majorTickMark val="in"/>
        <c:minorTickMark val="none"/>
        <c:tickLblPos val="nextTo"/>
        <c:spPr>
          <a:ln>
            <a:solidFill>
              <a:schemeClr val="tx1"/>
            </a:solidFill>
          </a:ln>
        </c:spPr>
        <c:crossAx val="31695232"/>
        <c:crosses val="autoZero"/>
        <c:crossBetween val="between"/>
        <c:majorUnit val="20"/>
      </c:valAx>
      <c:spPr>
        <a:noFill/>
        <a:ln w="25400">
          <a:noFill/>
        </a:ln>
      </c:spPr>
    </c:plotArea>
    <c:plotVisOnly val="1"/>
    <c:dispBlanksAs val="gap"/>
    <c:showDLblsOverMax val="0"/>
  </c:chart>
  <c:spPr>
    <a:noFill/>
    <a:ln>
      <a:noFill/>
    </a:ln>
  </c:spPr>
  <c:txPr>
    <a:bodyPr/>
    <a:lstStyle/>
    <a:p>
      <a:pPr>
        <a:defRPr>
          <a:latin typeface="David" panose="020E0502060401010101" pitchFamily="34" charset="-79"/>
          <a:cs typeface="David" panose="020E0502060401010101" pitchFamily="34" charset="-79"/>
        </a:defRPr>
      </a:pPr>
      <a:endParaRPr lang="he-I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rtl="0">
              <a:defRPr sz="1400" b="0"/>
            </a:pPr>
            <a:r>
              <a:rPr lang="en-US" sz="1400" b="0" i="0" baseline="0" dirty="0" smtClean="0">
                <a:effectLst/>
              </a:rPr>
              <a:t>The average reading proficiency test in reading literacy</a:t>
            </a:r>
            <a:endParaRPr lang="he-IL" sz="1400" b="0" dirty="0">
              <a:effectLst/>
            </a:endParaRPr>
          </a:p>
        </c:rich>
      </c:tx>
      <c:layout>
        <c:manualLayout>
          <c:xMode val="edge"/>
          <c:yMode val="edge"/>
          <c:x val="0.16750231032236279"/>
          <c:y val="5.1620988210618099E-2"/>
        </c:manualLayout>
      </c:layout>
      <c:overlay val="0"/>
    </c:title>
    <c:autoTitleDeleted val="0"/>
    <c:plotArea>
      <c:layout>
        <c:manualLayout>
          <c:layoutTarget val="inner"/>
          <c:xMode val="edge"/>
          <c:yMode val="edge"/>
          <c:x val="5.3688458446538745E-2"/>
          <c:y val="0.13905436851950748"/>
          <c:w val="0.9218013823799871"/>
          <c:h val="0.52224052131305065"/>
        </c:manualLayout>
      </c:layout>
      <c:barChart>
        <c:barDir val="col"/>
        <c:grouping val="clustered"/>
        <c:varyColors val="0"/>
        <c:ser>
          <c:idx val="0"/>
          <c:order val="0"/>
          <c:spPr>
            <a:solidFill>
              <a:schemeClr val="bg1">
                <a:lumMod val="50000"/>
              </a:schemeClr>
            </a:solidFill>
          </c:spPr>
          <c:invertIfNegative val="0"/>
          <c:dPt>
            <c:idx val="2"/>
            <c:invertIfNegative val="0"/>
            <c:bubble3D val="0"/>
            <c:spPr>
              <a:solidFill>
                <a:srgbClr val="0070C0"/>
              </a:solidFill>
            </c:spPr>
            <c:extLst>
              <c:ext xmlns:c16="http://schemas.microsoft.com/office/drawing/2014/chart" uri="{C3380CC4-5D6E-409C-BE32-E72D297353CC}">
                <c16:uniqueId val="{00000001-FDE7-42F6-A52C-73D4079D6CE9}"/>
              </c:ext>
            </c:extLst>
          </c:dPt>
          <c:dPt>
            <c:idx val="6"/>
            <c:invertIfNegative val="0"/>
            <c:bubble3D val="0"/>
            <c:extLst>
              <c:ext xmlns:c16="http://schemas.microsoft.com/office/drawing/2014/chart" uri="{C3380CC4-5D6E-409C-BE32-E72D297353CC}">
                <c16:uniqueId val="{00000002-FDE7-42F6-A52C-73D4079D6CE9}"/>
              </c:ext>
            </c:extLst>
          </c:dPt>
          <c:dPt>
            <c:idx val="8"/>
            <c:invertIfNegative val="0"/>
            <c:bubble3D val="0"/>
            <c:extLst>
              <c:ext xmlns:c16="http://schemas.microsoft.com/office/drawing/2014/chart" uri="{C3380CC4-5D6E-409C-BE32-E72D297353CC}">
                <c16:uniqueId val="{00000003-FDE7-42F6-A52C-73D4079D6CE9}"/>
              </c:ext>
            </c:extLst>
          </c:dPt>
          <c:dPt>
            <c:idx val="9"/>
            <c:invertIfNegative val="0"/>
            <c:bubble3D val="0"/>
            <c:spPr>
              <a:solidFill>
                <a:schemeClr val="accent6">
                  <a:lumMod val="75000"/>
                </a:schemeClr>
              </a:solidFill>
            </c:spPr>
            <c:extLst>
              <c:ext xmlns:c16="http://schemas.microsoft.com/office/drawing/2014/chart" uri="{C3380CC4-5D6E-409C-BE32-E72D297353CC}">
                <c16:uniqueId val="{00000005-FDE7-42F6-A52C-73D4079D6CE9}"/>
              </c:ext>
            </c:extLst>
          </c:dPt>
          <c:dPt>
            <c:idx val="15"/>
            <c:invertIfNegative val="0"/>
            <c:bubble3D val="0"/>
            <c:extLst>
              <c:ext xmlns:c16="http://schemas.microsoft.com/office/drawing/2014/chart" uri="{C3380CC4-5D6E-409C-BE32-E72D297353CC}">
                <c16:uniqueId val="{00000006-FDE7-42F6-A52C-73D4079D6CE9}"/>
              </c:ext>
            </c:extLst>
          </c:dPt>
          <c:dPt>
            <c:idx val="16"/>
            <c:invertIfNegative val="0"/>
            <c:bubble3D val="0"/>
            <c:extLst>
              <c:ext xmlns:c16="http://schemas.microsoft.com/office/drawing/2014/chart" uri="{C3380CC4-5D6E-409C-BE32-E72D297353CC}">
                <c16:uniqueId val="{00000007-FDE7-42F6-A52C-73D4079D6CE9}"/>
              </c:ext>
            </c:extLst>
          </c:dPt>
          <c:dPt>
            <c:idx val="18"/>
            <c:invertIfNegative val="0"/>
            <c:bubble3D val="0"/>
            <c:extLst>
              <c:ext xmlns:c16="http://schemas.microsoft.com/office/drawing/2014/chart" uri="{C3380CC4-5D6E-409C-BE32-E72D297353CC}">
                <c16:uniqueId val="{00000008-FDE7-42F6-A52C-73D4079D6CE9}"/>
              </c:ext>
            </c:extLst>
          </c:dPt>
          <c:dLbls>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DE7-42F6-A52C-73D4079D6CE9}"/>
                </c:ext>
              </c:extLst>
            </c:dLbl>
            <c:dLbl>
              <c:idx val="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DE7-42F6-A52C-73D4079D6CE9}"/>
                </c:ext>
              </c:extLst>
            </c:dLbl>
            <c:numFmt formatCode="#,##0.0" sourceLinked="0"/>
            <c:spPr>
              <a:noFill/>
              <a:ln>
                <a:noFill/>
              </a:ln>
              <a:effectLst/>
            </c:spPr>
            <c:txPr>
              <a:bodyPr/>
              <a:lstStyle/>
              <a:p>
                <a:pPr>
                  <a:defRPr sz="11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'איור ה-3'!$F$4:$F$22</c:f>
              <c:strCache>
                <c:ptCount val="19"/>
                <c:pt idx="0">
                  <c:v>ספרד</c:v>
                </c:pt>
                <c:pt idx="1">
                  <c:v>איטליה</c:v>
                </c:pt>
                <c:pt idx="2">
                  <c:v>ישראל</c:v>
                </c:pt>
                <c:pt idx="3">
                  <c:v>צרפת</c:v>
                </c:pt>
                <c:pt idx="4">
                  <c:v>יוון</c:v>
                </c:pt>
                <c:pt idx="5">
                  <c:v>קוריאה</c:v>
                </c:pt>
                <c:pt idx="6">
                  <c:v>אירלנד</c:v>
                </c:pt>
                <c:pt idx="7">
                  <c:v>פולין</c:v>
                </c:pt>
                <c:pt idx="8">
                  <c:v>בריטניה</c:v>
                </c:pt>
                <c:pt idx="9">
                  <c:v>הממוצע</c:v>
                </c:pt>
                <c:pt idx="10">
                  <c:v>צ'כיה</c:v>
                </c:pt>
                <c:pt idx="11">
                  <c:v>אסטוניה</c:v>
                </c:pt>
                <c:pt idx="12">
                  <c:v>סלובקיה</c:v>
                </c:pt>
                <c:pt idx="13">
                  <c:v>בלגיה</c:v>
                </c:pt>
                <c:pt idx="14">
                  <c:v>נורווגיה</c:v>
                </c:pt>
                <c:pt idx="15">
                  <c:v>דנמרק</c:v>
                </c:pt>
                <c:pt idx="16">
                  <c:v>הולנד</c:v>
                </c:pt>
                <c:pt idx="17">
                  <c:v>פינלנד</c:v>
                </c:pt>
                <c:pt idx="18">
                  <c:v>יפן</c:v>
                </c:pt>
              </c:strCache>
            </c:strRef>
          </c:cat>
          <c:val>
            <c:numRef>
              <c:f>'איור ה-3'!$G$4:$G$22</c:f>
              <c:numCache>
                <c:formatCode>General</c:formatCode>
                <c:ptCount val="19"/>
                <c:pt idx="0">
                  <c:v>16.9992632033454</c:v>
                </c:pt>
                <c:pt idx="1">
                  <c:v>18.247831199284896</c:v>
                </c:pt>
                <c:pt idx="2">
                  <c:v>23.699692098917801</c:v>
                </c:pt>
                <c:pt idx="3">
                  <c:v>27.136096179402902</c:v>
                </c:pt>
                <c:pt idx="4">
                  <c:v>28.1182430574835</c:v>
                </c:pt>
                <c:pt idx="5">
                  <c:v>30.804228503617004</c:v>
                </c:pt>
                <c:pt idx="6">
                  <c:v>36.148515063153496</c:v>
                </c:pt>
                <c:pt idx="7">
                  <c:v>37.944858422532604</c:v>
                </c:pt>
                <c:pt idx="8">
                  <c:v>46.932334258241035</c:v>
                </c:pt>
                <c:pt idx="9">
                  <c:v>54.701718140766175</c:v>
                </c:pt>
                <c:pt idx="10">
                  <c:v>61.462994525547998</c:v>
                </c:pt>
                <c:pt idx="11">
                  <c:v>61.868330195347198</c:v>
                </c:pt>
                <c:pt idx="12">
                  <c:v>74.379557621651998</c:v>
                </c:pt>
                <c:pt idx="13">
                  <c:v>78.013329602429508</c:v>
                </c:pt>
                <c:pt idx="14">
                  <c:v>78.079180740949596</c:v>
                </c:pt>
                <c:pt idx="15">
                  <c:v>78.410785115313615</c:v>
                </c:pt>
                <c:pt idx="16">
                  <c:v>80.208392605282</c:v>
                </c:pt>
                <c:pt idx="17">
                  <c:v>86.701764502118706</c:v>
                </c:pt>
                <c:pt idx="18">
                  <c:v>88.473503597323699</c:v>
                </c:pt>
              </c:numCache>
            </c:numRef>
          </c:val>
          <c:extLst>
            <c:ext xmlns:c16="http://schemas.microsoft.com/office/drawing/2014/chart" uri="{C3380CC4-5D6E-409C-BE32-E72D297353CC}">
              <c16:uniqueId val="{00000009-FDE7-42F6-A52C-73D4079D6CE9}"/>
            </c:ext>
          </c:extLst>
        </c:ser>
        <c:dLbls>
          <c:showLegendKey val="0"/>
          <c:showVal val="0"/>
          <c:showCatName val="0"/>
          <c:showSerName val="0"/>
          <c:showPercent val="0"/>
          <c:showBubbleSize val="0"/>
        </c:dLbls>
        <c:gapWidth val="40"/>
        <c:axId val="31643520"/>
        <c:axId val="31645056"/>
      </c:barChart>
      <c:catAx>
        <c:axId val="31643520"/>
        <c:scaling>
          <c:orientation val="minMax"/>
        </c:scaling>
        <c:delete val="0"/>
        <c:axPos val="b"/>
        <c:numFmt formatCode="General" sourceLinked="1"/>
        <c:majorTickMark val="in"/>
        <c:minorTickMark val="none"/>
        <c:tickLblPos val="nextTo"/>
        <c:spPr>
          <a:ln>
            <a:solidFill>
              <a:schemeClr val="tx1"/>
            </a:solidFill>
          </a:ln>
        </c:spPr>
        <c:crossAx val="31645056"/>
        <c:crosses val="autoZero"/>
        <c:auto val="1"/>
        <c:lblAlgn val="ctr"/>
        <c:lblOffset val="100"/>
        <c:noMultiLvlLbl val="0"/>
      </c:catAx>
      <c:valAx>
        <c:axId val="31645056"/>
        <c:scaling>
          <c:orientation val="minMax"/>
          <c:max val="100"/>
          <c:min val="0"/>
        </c:scaling>
        <c:delete val="0"/>
        <c:axPos val="l"/>
        <c:numFmt formatCode="#,##0" sourceLinked="0"/>
        <c:majorTickMark val="in"/>
        <c:minorTickMark val="none"/>
        <c:tickLblPos val="nextTo"/>
        <c:spPr>
          <a:ln>
            <a:solidFill>
              <a:schemeClr val="tx1"/>
            </a:solidFill>
          </a:ln>
        </c:spPr>
        <c:crossAx val="31643520"/>
        <c:crosses val="autoZero"/>
        <c:crossBetween val="between"/>
        <c:majorUnit val="20"/>
      </c:valAx>
      <c:spPr>
        <a:noFill/>
        <a:ln w="25400">
          <a:noFill/>
        </a:ln>
      </c:spPr>
    </c:plotArea>
    <c:plotVisOnly val="1"/>
    <c:dispBlanksAs val="gap"/>
    <c:showDLblsOverMax val="0"/>
  </c:chart>
  <c:spPr>
    <a:noFill/>
    <a:ln>
      <a:noFill/>
    </a:ln>
  </c:spPr>
  <c:txPr>
    <a:bodyPr/>
    <a:lstStyle/>
    <a:p>
      <a:pPr>
        <a:defRPr>
          <a:latin typeface="David" panose="020E0502060401010101" pitchFamily="34" charset="-79"/>
          <a:cs typeface="David" panose="020E0502060401010101" pitchFamily="34" charset="-79"/>
        </a:defRPr>
      </a:pPr>
      <a:endParaRPr lang="he-I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rtl="0">
              <a:defRPr sz="2000"/>
            </a:pPr>
            <a:r>
              <a:rPr lang="en-US" sz="2000" b="1" i="0" baseline="0" dirty="0" smtClean="0">
                <a:effectLst/>
              </a:rPr>
              <a:t>Spending on student education as a percentage of GDP per capita</a:t>
            </a:r>
            <a:endParaRPr lang="he-IL" sz="2000" b="1" i="0" baseline="0" dirty="0" smtClean="0">
              <a:effectLst/>
            </a:endParaRPr>
          </a:p>
        </c:rich>
      </c:tx>
      <c:layout>
        <c:manualLayout>
          <c:xMode val="edge"/>
          <c:yMode val="edge"/>
          <c:x val="0.15631862705017374"/>
          <c:y val="3.5921142056547027E-2"/>
        </c:manualLayout>
      </c:layout>
      <c:overlay val="0"/>
    </c:title>
    <c:autoTitleDeleted val="0"/>
    <c:pivotFmts>
      <c:pivotFmt>
        <c:idx val="0"/>
        <c:marker>
          <c:symbol val="none"/>
        </c:marker>
      </c:pivotFmt>
    </c:pivotFmts>
    <c:plotArea>
      <c:layout/>
      <c:lineChart>
        <c:grouping val="standard"/>
        <c:varyColors val="0"/>
        <c:ser>
          <c:idx val="0"/>
          <c:order val="0"/>
          <c:spPr>
            <a:ln w="66675"/>
          </c:spPr>
          <c:marker>
            <c:symbol val="none"/>
          </c:marker>
          <c:cat>
            <c:numRef>
              <c:f>'מדד מסכם2'!$A$2:$A$20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'מדד מסכם2'!$F$2:$F$20</c:f>
              <c:numCache>
                <c:formatCode>General</c:formatCode>
                <c:ptCount val="19"/>
                <c:pt idx="0">
                  <c:v>15.41185308878951</c:v>
                </c:pt>
                <c:pt idx="1">
                  <c:v>16.739179078271174</c:v>
                </c:pt>
                <c:pt idx="2">
                  <c:v>16.157167380020759</c:v>
                </c:pt>
                <c:pt idx="3">
                  <c:v>16.323824899953184</c:v>
                </c:pt>
                <c:pt idx="4">
                  <c:v>16.271495306578661</c:v>
                </c:pt>
                <c:pt idx="5">
                  <c:v>15.563269228385215</c:v>
                </c:pt>
                <c:pt idx="6">
                  <c:v>14.780065329231338</c:v>
                </c:pt>
                <c:pt idx="7">
                  <c:v>14.898745988259291</c:v>
                </c:pt>
                <c:pt idx="8">
                  <c:v>14.997013462377474</c:v>
                </c:pt>
                <c:pt idx="9">
                  <c:v>14.902705651631665</c:v>
                </c:pt>
                <c:pt idx="10">
                  <c:v>15.355976576237037</c:v>
                </c:pt>
                <c:pt idx="11">
                  <c:v>15.450441392541169</c:v>
                </c:pt>
                <c:pt idx="12">
                  <c:v>15.948183548519149</c:v>
                </c:pt>
                <c:pt idx="13">
                  <c:v>15.947966322368945</c:v>
                </c:pt>
                <c:pt idx="14">
                  <c:v>15.907233750570379</c:v>
                </c:pt>
                <c:pt idx="15">
                  <c:v>16.031691903470545</c:v>
                </c:pt>
                <c:pt idx="16">
                  <c:v>16.162915439549643</c:v>
                </c:pt>
                <c:pt idx="17">
                  <c:v>17.013927095511246</c:v>
                </c:pt>
                <c:pt idx="18">
                  <c:v>17.009067064791829</c:v>
                </c:pt>
              </c:numCache>
            </c:numRef>
          </c:val>
          <c:smooth val="0"/>
          <c:extLst>
            <c:ext xmlns:c16="http://schemas.microsoft.com/office/drawing/2014/chart" uri="{C3380CC4-5D6E-409C-BE32-E72D297353CC}">
              <c16:uniqueId val="{00000000-5AD6-417C-A3DD-32DFEF16E21F}"/>
            </c:ext>
          </c:extLst>
        </c:ser>
        <c:dLbls>
          <c:showLegendKey val="0"/>
          <c:showVal val="0"/>
          <c:showCatName val="0"/>
          <c:showSerName val="0"/>
          <c:showPercent val="0"/>
          <c:showBubbleSize val="0"/>
        </c:dLbls>
        <c:smooth val="0"/>
        <c:axId val="240139264"/>
        <c:axId val="243468928"/>
      </c:lineChart>
      <c:catAx>
        <c:axId val="240139264"/>
        <c:scaling>
          <c:orientation val="minMax"/>
        </c:scaling>
        <c:delete val="0"/>
        <c:axPos val="b"/>
        <c:numFmt formatCode="General" sourceLinked="1"/>
        <c:majorTickMark val="out"/>
        <c:minorTickMark val="none"/>
        <c:tickLblPos val="nextTo"/>
        <c:txPr>
          <a:bodyPr rot="3060000"/>
          <a:lstStyle/>
          <a:p>
            <a:pPr>
              <a:defRPr sz="1400"/>
            </a:pPr>
            <a:endParaRPr lang="he-IL"/>
          </a:p>
        </c:txPr>
        <c:crossAx val="243468928"/>
        <c:crosses val="autoZero"/>
        <c:auto val="1"/>
        <c:lblAlgn val="ctr"/>
        <c:lblOffset val="100"/>
        <c:noMultiLvlLbl val="0"/>
      </c:catAx>
      <c:valAx>
        <c:axId val="243468928"/>
        <c:scaling>
          <c:orientation val="minMax"/>
          <c:max val="18"/>
          <c:min val="14"/>
        </c:scaling>
        <c:delete val="0"/>
        <c:axPos val="l"/>
        <c:numFmt formatCode="#,##0.0" sourceLinked="0"/>
        <c:majorTickMark val="out"/>
        <c:minorTickMark val="none"/>
        <c:tickLblPos val="nextTo"/>
        <c:txPr>
          <a:bodyPr/>
          <a:lstStyle/>
          <a:p>
            <a:pPr>
              <a:defRPr sz="1400"/>
            </a:pPr>
            <a:endParaRPr lang="he-IL"/>
          </a:p>
        </c:txPr>
        <c:crossAx val="240139264"/>
        <c:crosses val="autoZero"/>
        <c:crossBetween val="between"/>
      </c:valAx>
    </c:plotArea>
    <c:plotVisOnly val="1"/>
    <c:dispBlanksAs val="gap"/>
    <c:showDLblsOverMax val="0"/>
  </c:chart>
  <c:externalData r:id="rId2">
    <c:autoUpdate val="0"/>
  </c:externalData>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ysClr val="window" lastClr="FFFFFF">
                <a:lumMod val="65000"/>
              </a:sysClr>
            </a:solidFill>
            <a:ln>
              <a:noFill/>
            </a:ln>
            <a:effectLst/>
          </c:spPr>
          <c:invertIfNegative val="0"/>
          <c:dPt>
            <c:idx val="14"/>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1-6572-4F4D-8C09-70F7A327163F}"/>
              </c:ext>
            </c:extLst>
          </c:dPt>
          <c:dPt>
            <c:idx val="15"/>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3-6572-4F4D-8C09-70F7A327163F}"/>
              </c:ext>
            </c:extLst>
          </c:dPt>
          <c:dPt>
            <c:idx val="18"/>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5-6572-4F4D-8C09-70F7A327163F}"/>
              </c:ext>
            </c:extLst>
          </c:dPt>
          <c:dPt>
            <c:idx val="22"/>
            <c:invertIfNegative val="0"/>
            <c:bubble3D val="0"/>
            <c:spPr>
              <a:solidFill>
                <a:srgbClr val="CC3A36"/>
              </a:solidFill>
              <a:ln>
                <a:noFill/>
              </a:ln>
              <a:effectLst/>
            </c:spPr>
            <c:extLst>
              <c:ext xmlns:c16="http://schemas.microsoft.com/office/drawing/2014/chart" uri="{C3380CC4-5D6E-409C-BE32-E72D297353CC}">
                <c16:uniqueId val="{00000007-6572-4F4D-8C09-70F7A327163F}"/>
              </c:ext>
            </c:extLst>
          </c:dPt>
          <c:dPt>
            <c:idx val="33"/>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9-6572-4F4D-8C09-70F7A327163F}"/>
              </c:ext>
            </c:extLst>
          </c:dPt>
          <c:dPt>
            <c:idx val="34"/>
            <c:invertIfNegative val="0"/>
            <c:bubble3D val="0"/>
            <c:spPr>
              <a:solidFill>
                <a:srgbClr val="1D9CD3"/>
              </a:solidFill>
              <a:ln>
                <a:noFill/>
              </a:ln>
              <a:effectLst/>
            </c:spPr>
            <c:extLst>
              <c:ext xmlns:c16="http://schemas.microsoft.com/office/drawing/2014/chart" uri="{C3380CC4-5D6E-409C-BE32-E72D297353CC}">
                <c16:uniqueId val="{0000000B-6572-4F4D-8C09-70F7A327163F}"/>
              </c:ext>
            </c:extLst>
          </c:dPt>
          <c:dLbls>
            <c:dLbl>
              <c:idx val="2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572-4F4D-8C09-70F7A327163F}"/>
                </c:ext>
              </c:extLst>
            </c:dLbl>
            <c:dLbl>
              <c:idx val="34"/>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6572-4F4D-8C09-70F7A32716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I.10.2'!$I$14:$I$51</c:f>
              <c:strCache>
                <c:ptCount val="38"/>
                <c:pt idx="0">
                  <c:v>Estonia</c:v>
                </c:pt>
                <c:pt idx="1">
                  <c:v>Japan</c:v>
                </c:pt>
                <c:pt idx="2">
                  <c:v>Canada</c:v>
                </c:pt>
                <c:pt idx="3">
                  <c:v>Denmark</c:v>
                </c:pt>
                <c:pt idx="4">
                  <c:v>Finland</c:v>
                </c:pt>
                <c:pt idx="5">
                  <c:v>Korea</c:v>
                </c:pt>
                <c:pt idx="6">
                  <c:v>Ireland</c:v>
                </c:pt>
                <c:pt idx="7">
                  <c:v>Latvia</c:v>
                </c:pt>
                <c:pt idx="8">
                  <c:v>Netherlands</c:v>
                </c:pt>
                <c:pt idx="9">
                  <c:v>Norway</c:v>
                </c:pt>
                <c:pt idx="10">
                  <c:v>Poland</c:v>
                </c:pt>
                <c:pt idx="11">
                  <c:v>Slovenia</c:v>
                </c:pt>
                <c:pt idx="12">
                  <c:v>Iceland</c:v>
                </c:pt>
                <c:pt idx="13">
                  <c:v>Switzerland</c:v>
                </c:pt>
                <c:pt idx="14">
                  <c:v>United Kingdom</c:v>
                </c:pt>
                <c:pt idx="15">
                  <c:v>Sweden</c:v>
                </c:pt>
                <c:pt idx="16">
                  <c:v>Australia</c:v>
                </c:pt>
                <c:pt idx="17">
                  <c:v>Austria</c:v>
                </c:pt>
                <c:pt idx="18">
                  <c:v>New Zealand</c:v>
                </c:pt>
                <c:pt idx="19">
                  <c:v>Italy</c:v>
                </c:pt>
                <c:pt idx="20">
                  <c:v>Germany</c:v>
                </c:pt>
                <c:pt idx="21">
                  <c:v>Spain</c:v>
                </c:pt>
                <c:pt idx="22">
                  <c:v>OECD average</c:v>
                </c:pt>
                <c:pt idx="23">
                  <c:v>Belgium</c:v>
                </c:pt>
                <c:pt idx="24">
                  <c:v>Czech Republic</c:v>
                </c:pt>
                <c:pt idx="25">
                  <c:v>Lithuania</c:v>
                </c:pt>
                <c:pt idx="26">
                  <c:v>Portugal</c:v>
                </c:pt>
                <c:pt idx="27">
                  <c:v>Turkey</c:v>
                </c:pt>
                <c:pt idx="28">
                  <c:v>France</c:v>
                </c:pt>
                <c:pt idx="29">
                  <c:v>United States</c:v>
                </c:pt>
                <c:pt idx="30">
                  <c:v>Luxembourg</c:v>
                </c:pt>
                <c:pt idx="31">
                  <c:v>Greece</c:v>
                </c:pt>
                <c:pt idx="32">
                  <c:v>Slovak Republic</c:v>
                </c:pt>
                <c:pt idx="33">
                  <c:v>Hungary</c:v>
                </c:pt>
                <c:pt idx="34">
                  <c:v>Israel</c:v>
                </c:pt>
                <c:pt idx="35">
                  <c:v>Mexico</c:v>
                </c:pt>
                <c:pt idx="36">
                  <c:v>Chile</c:v>
                </c:pt>
                <c:pt idx="37">
                  <c:v>Colombia</c:v>
                </c:pt>
              </c:strCache>
            </c:strRef>
          </c:cat>
          <c:val>
            <c:numRef>
              <c:f>'Table I.10.2'!$J$14:$J$51</c:f>
              <c:numCache>
                <c:formatCode>General</c:formatCode>
                <c:ptCount val="38"/>
                <c:pt idx="0">
                  <c:v>0.88</c:v>
                </c:pt>
                <c:pt idx="1">
                  <c:v>0.85</c:v>
                </c:pt>
                <c:pt idx="2">
                  <c:v>0.81</c:v>
                </c:pt>
                <c:pt idx="3">
                  <c:v>0.8</c:v>
                </c:pt>
                <c:pt idx="4">
                  <c:v>0.8</c:v>
                </c:pt>
                <c:pt idx="5">
                  <c:v>0.8</c:v>
                </c:pt>
                <c:pt idx="6">
                  <c:v>0.78</c:v>
                </c:pt>
                <c:pt idx="7">
                  <c:v>0.78</c:v>
                </c:pt>
                <c:pt idx="8">
                  <c:v>0.78</c:v>
                </c:pt>
                <c:pt idx="9">
                  <c:v>0.78</c:v>
                </c:pt>
                <c:pt idx="10">
                  <c:v>0.78</c:v>
                </c:pt>
                <c:pt idx="11">
                  <c:v>0.77</c:v>
                </c:pt>
                <c:pt idx="12">
                  <c:v>0.76</c:v>
                </c:pt>
                <c:pt idx="13">
                  <c:v>0.76</c:v>
                </c:pt>
                <c:pt idx="14">
                  <c:v>0.76</c:v>
                </c:pt>
                <c:pt idx="15">
                  <c:v>0.73</c:v>
                </c:pt>
                <c:pt idx="16">
                  <c:v>0.71</c:v>
                </c:pt>
                <c:pt idx="17">
                  <c:v>0.7</c:v>
                </c:pt>
                <c:pt idx="18">
                  <c:v>0.7</c:v>
                </c:pt>
                <c:pt idx="19">
                  <c:v>0.69</c:v>
                </c:pt>
                <c:pt idx="20">
                  <c:v>0.68</c:v>
                </c:pt>
                <c:pt idx="21">
                  <c:v>0.68</c:v>
                </c:pt>
                <c:pt idx="22">
                  <c:v>0.68</c:v>
                </c:pt>
                <c:pt idx="23">
                  <c:v>0.67</c:v>
                </c:pt>
                <c:pt idx="24">
                  <c:v>0.66</c:v>
                </c:pt>
                <c:pt idx="25">
                  <c:v>0.65</c:v>
                </c:pt>
                <c:pt idx="26">
                  <c:v>0.65</c:v>
                </c:pt>
                <c:pt idx="27">
                  <c:v>0.65</c:v>
                </c:pt>
                <c:pt idx="28">
                  <c:v>0.64</c:v>
                </c:pt>
                <c:pt idx="29">
                  <c:v>0.62</c:v>
                </c:pt>
                <c:pt idx="30">
                  <c:v>0.59</c:v>
                </c:pt>
                <c:pt idx="31">
                  <c:v>0.56999999999999995</c:v>
                </c:pt>
                <c:pt idx="32">
                  <c:v>0.56999999999999995</c:v>
                </c:pt>
                <c:pt idx="33">
                  <c:v>0.55000000000000004</c:v>
                </c:pt>
                <c:pt idx="34">
                  <c:v>0.53</c:v>
                </c:pt>
                <c:pt idx="35">
                  <c:v>0.44</c:v>
                </c:pt>
                <c:pt idx="36">
                  <c:v>0.39</c:v>
                </c:pt>
                <c:pt idx="37">
                  <c:v>0.34</c:v>
                </c:pt>
              </c:numCache>
            </c:numRef>
          </c:val>
          <c:extLst>
            <c:ext xmlns:c16="http://schemas.microsoft.com/office/drawing/2014/chart" uri="{C3380CC4-5D6E-409C-BE32-E72D297353CC}">
              <c16:uniqueId val="{0000000C-6572-4F4D-8C09-70F7A327163F}"/>
            </c:ext>
          </c:extLst>
        </c:ser>
        <c:dLbls>
          <c:showLegendKey val="0"/>
          <c:showVal val="0"/>
          <c:showCatName val="0"/>
          <c:showSerName val="0"/>
          <c:showPercent val="0"/>
          <c:showBubbleSize val="0"/>
        </c:dLbls>
        <c:gapWidth val="25"/>
        <c:axId val="673453600"/>
        <c:axId val="673449992"/>
      </c:barChart>
      <c:catAx>
        <c:axId val="6734536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avid" panose="020E0502060401010101" pitchFamily="34" charset="-79"/>
                <a:ea typeface="+mn-ea"/>
                <a:cs typeface="David" panose="020E0502060401010101" pitchFamily="34" charset="-79"/>
              </a:defRPr>
            </a:pPr>
            <a:endParaRPr lang="he-IL"/>
          </a:p>
        </c:txPr>
        <c:crossAx val="673449992"/>
        <c:crosses val="autoZero"/>
        <c:auto val="1"/>
        <c:lblAlgn val="ctr"/>
        <c:lblOffset val="100"/>
        <c:noMultiLvlLbl val="0"/>
      </c:catAx>
      <c:valAx>
        <c:axId val="67344999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67345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5378937007874"/>
          <c:y val="0"/>
          <c:w val="0.86672527066929139"/>
          <c:h val="0.58728726698779465"/>
        </c:manualLayout>
      </c:layout>
      <c:barChart>
        <c:barDir val="bar"/>
        <c:grouping val="clustered"/>
        <c:varyColors val="0"/>
        <c:ser>
          <c:idx val="0"/>
          <c:order val="0"/>
          <c:tx>
            <c:strRef>
              <c:f>גיליון1!$B$1</c:f>
              <c:strCache>
                <c:ptCount val="1"/>
                <c:pt idx="0">
                  <c:v>מורים מישובים מרקע חלש</c:v>
                </c:pt>
              </c:strCache>
            </c:strRef>
          </c:tx>
          <c:spPr>
            <a:solidFill>
              <a:schemeClr val="accent1"/>
            </a:solidFill>
            <a:ln>
              <a:noFill/>
            </a:ln>
            <a:effectLst/>
          </c:spPr>
          <c:invertIfNegative val="0"/>
          <c:cat>
            <c:strRef>
              <c:f>גיליון1!$A$2</c:f>
              <c:strCache>
                <c:ptCount val="1"/>
                <c:pt idx="0">
                  <c:v>הציון הפסיכומטרי</c:v>
                </c:pt>
              </c:strCache>
            </c:strRef>
          </c:cat>
          <c:val>
            <c:numRef>
              <c:f>גיליון1!$B$2</c:f>
              <c:numCache>
                <c:formatCode>General</c:formatCode>
                <c:ptCount val="1"/>
                <c:pt idx="0">
                  <c:v>500</c:v>
                </c:pt>
              </c:numCache>
            </c:numRef>
          </c:val>
          <c:extLst>
            <c:ext xmlns:c16="http://schemas.microsoft.com/office/drawing/2014/chart" uri="{C3380CC4-5D6E-409C-BE32-E72D297353CC}">
              <c16:uniqueId val="{00000000-6C51-4C77-9A11-9304FCD5998D}"/>
            </c:ext>
          </c:extLst>
        </c:ser>
        <c:ser>
          <c:idx val="1"/>
          <c:order val="1"/>
          <c:tx>
            <c:strRef>
              <c:f>גיליון1!$C$1</c:f>
              <c:strCache>
                <c:ptCount val="1"/>
                <c:pt idx="0">
                  <c:v>מורים מישובים מרקע חזק</c:v>
                </c:pt>
              </c:strCache>
            </c:strRef>
          </c:tx>
          <c:spPr>
            <a:solidFill>
              <a:schemeClr val="accent2"/>
            </a:solidFill>
            <a:ln>
              <a:noFill/>
            </a:ln>
            <a:effectLst/>
          </c:spPr>
          <c:invertIfNegative val="0"/>
          <c:cat>
            <c:strRef>
              <c:f>גיליון1!$A$2</c:f>
              <c:strCache>
                <c:ptCount val="1"/>
                <c:pt idx="0">
                  <c:v>הציון הפסיכומטרי</c:v>
                </c:pt>
              </c:strCache>
            </c:strRef>
          </c:cat>
          <c:val>
            <c:numRef>
              <c:f>גיליון1!$C$2</c:f>
              <c:numCache>
                <c:formatCode>General</c:formatCode>
                <c:ptCount val="1"/>
                <c:pt idx="0">
                  <c:v>535</c:v>
                </c:pt>
              </c:numCache>
            </c:numRef>
          </c:val>
          <c:extLst>
            <c:ext xmlns:c16="http://schemas.microsoft.com/office/drawing/2014/chart" uri="{C3380CC4-5D6E-409C-BE32-E72D297353CC}">
              <c16:uniqueId val="{00000001-6C51-4C77-9A11-9304FCD5998D}"/>
            </c:ext>
          </c:extLst>
        </c:ser>
        <c:dLbls>
          <c:showLegendKey val="0"/>
          <c:showVal val="0"/>
          <c:showCatName val="0"/>
          <c:showSerName val="0"/>
          <c:showPercent val="0"/>
          <c:showBubbleSize val="0"/>
        </c:dLbls>
        <c:gapWidth val="182"/>
        <c:axId val="590086808"/>
        <c:axId val="590087792"/>
      </c:barChart>
      <c:catAx>
        <c:axId val="590086808"/>
        <c:scaling>
          <c:orientation val="minMax"/>
        </c:scaling>
        <c:delete val="1"/>
        <c:axPos val="l"/>
        <c:numFmt formatCode="General" sourceLinked="1"/>
        <c:majorTickMark val="none"/>
        <c:minorTickMark val="none"/>
        <c:tickLblPos val="nextTo"/>
        <c:crossAx val="590087792"/>
        <c:crosses val="autoZero"/>
        <c:auto val="1"/>
        <c:lblAlgn val="ctr"/>
        <c:lblOffset val="100"/>
        <c:noMultiLvlLbl val="0"/>
      </c:catAx>
      <c:valAx>
        <c:axId val="590087792"/>
        <c:scaling>
          <c:orientation val="minMax"/>
          <c:max val="600"/>
          <c:min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crossAx val="590086808"/>
        <c:crosses val="autoZero"/>
        <c:crossBetween val="between"/>
      </c:valAx>
      <c:spPr>
        <a:noFill/>
        <a:ln>
          <a:noFill/>
        </a:ln>
        <a:effectLst/>
      </c:spPr>
    </c:plotArea>
    <c:legend>
      <c:legendPos val="b"/>
      <c:layout>
        <c:manualLayout>
          <c:xMode val="edge"/>
          <c:yMode val="edge"/>
          <c:x val="8.6191077557837378E-2"/>
          <c:y val="0.73655190190734365"/>
          <c:w val="0.79385568405511808"/>
          <c:h val="0.188100511499890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sz="1800"/>
      </a:pPr>
      <a:endParaRPr lang="he-IL"/>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r>
              <a:rPr lang="en-US" sz="2000" b="1" dirty="0" smtClean="0">
                <a:solidFill>
                  <a:schemeClr val="tx1"/>
                </a:solidFill>
                <a:latin typeface="David" panose="020E0502060401010101" pitchFamily="34" charset="-79"/>
                <a:cs typeface="David" panose="020E0502060401010101" pitchFamily="34" charset="-79"/>
              </a:rPr>
              <a:t>Percentage of computer and </a:t>
            </a:r>
            <a:r>
              <a:rPr lang="en-US" sz="2000" b="1" dirty="0" smtClean="0">
                <a:solidFill>
                  <a:schemeClr val="tx1"/>
                </a:solidFill>
                <a:latin typeface="David" panose="020E0502060401010101" pitchFamily="34" charset="-79"/>
                <a:cs typeface="David" panose="020E0502060401010101" pitchFamily="34" charset="-79"/>
              </a:rPr>
              <a:t>tech </a:t>
            </a:r>
            <a:r>
              <a:rPr lang="en-US" sz="2000" b="1" dirty="0" smtClean="0">
                <a:solidFill>
                  <a:schemeClr val="tx1"/>
                </a:solidFill>
                <a:latin typeface="David" panose="020E0502060401010101" pitchFamily="34" charset="-79"/>
                <a:cs typeface="David" panose="020E0502060401010101" pitchFamily="34" charset="-79"/>
              </a:rPr>
              <a:t>workers</a:t>
            </a:r>
          </a:p>
          <a:p>
            <a:pPr rtl="0">
              <a:defRPr sz="1800">
                <a:solidFill>
                  <a:schemeClr val="tx1"/>
                </a:solidFill>
              </a:defRPr>
            </a:pPr>
            <a:r>
              <a:rPr lang="en-US" sz="2000" b="1" dirty="0" smtClean="0">
                <a:solidFill>
                  <a:schemeClr val="tx1"/>
                </a:solidFill>
                <a:latin typeface="David" panose="020E0502060401010101" pitchFamily="34" charset="-79"/>
                <a:cs typeface="David" panose="020E0502060401010101" pitchFamily="34" charset="-79"/>
              </a:rPr>
              <a:t>from total </a:t>
            </a:r>
            <a:r>
              <a:rPr lang="en-US" sz="2000" b="1" dirty="0" smtClean="0">
                <a:solidFill>
                  <a:schemeClr val="tx1"/>
                </a:solidFill>
                <a:latin typeface="David" panose="020E0502060401010101" pitchFamily="34" charset="-79"/>
                <a:cs typeface="David" panose="020E0502060401010101" pitchFamily="34" charset="-79"/>
              </a:rPr>
              <a:t>workers in the economy</a:t>
            </a:r>
            <a:endParaRPr lang="he-IL" sz="2000" b="1" dirty="0">
              <a:solidFill>
                <a:schemeClr val="tx1"/>
              </a:solidFill>
              <a:latin typeface="David" panose="020E0502060401010101" pitchFamily="34" charset="-79"/>
              <a:cs typeface="David" panose="020E0502060401010101" pitchFamily="34" charset="-79"/>
            </a:endParaRPr>
          </a:p>
        </c:rich>
      </c:tx>
      <c:layout/>
      <c:overlay val="0"/>
      <c:spPr>
        <a:noFill/>
        <a:ln>
          <a:noFill/>
        </a:ln>
        <a:effectLst/>
      </c:spPr>
      <c:txPr>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endParaRPr lang="he-IL"/>
        </a:p>
      </c:txPr>
    </c:title>
    <c:autoTitleDeleted val="0"/>
    <c:plotArea>
      <c:layout>
        <c:manualLayout>
          <c:layoutTarget val="inner"/>
          <c:xMode val="edge"/>
          <c:yMode val="edge"/>
          <c:x val="5.0547967809014244E-2"/>
          <c:y val="0.10503256364712849"/>
          <c:w val="0.93336598137633719"/>
          <c:h val="0.70813778828268148"/>
        </c:manualLayout>
      </c:layout>
      <c:barChart>
        <c:barDir val="col"/>
        <c:grouping val="stacked"/>
        <c:varyColors val="0"/>
        <c:ser>
          <c:idx val="1"/>
          <c:order val="0"/>
          <c:tx>
            <c:strRef>
              <c:f>גיליון1!$E$1</c:f>
              <c:strCache>
                <c:ptCount val="1"/>
                <c:pt idx="0">
                  <c:v>מזה בכל היתר</c:v>
                </c:pt>
              </c:strCache>
            </c:strRef>
          </c:tx>
          <c:spPr>
            <a:solidFill>
              <a:schemeClr val="bg2">
                <a:lumMod val="75000"/>
              </a:schemeClr>
            </a:solidFill>
            <a:ln>
              <a:noFill/>
            </a:ln>
            <a:effectLst/>
          </c:spPr>
          <c:invertIfNegative val="0"/>
          <c:dPt>
            <c:idx val="21"/>
            <c:invertIfNegative val="0"/>
            <c:bubble3D val="0"/>
            <c:spPr>
              <a:solidFill>
                <a:schemeClr val="accent1">
                  <a:lumMod val="50000"/>
                </a:schemeClr>
              </a:solidFill>
              <a:ln>
                <a:noFill/>
              </a:ln>
              <a:effectLst/>
            </c:spPr>
            <c:extLst>
              <c:ext xmlns:c16="http://schemas.microsoft.com/office/drawing/2014/chart" uri="{C3380CC4-5D6E-409C-BE32-E72D297353CC}">
                <c16:uniqueId val="{00000001-CC37-41AF-9918-51BDCA2E6E5C}"/>
              </c:ext>
            </c:extLst>
          </c:dPt>
          <c:cat>
            <c:strRef>
              <c:f>גיליון1!$A$2:$A$28</c:f>
              <c:strCache>
                <c:ptCount val="27"/>
                <c:pt idx="0">
                  <c:v>אינדוניזיה</c:v>
                </c:pt>
                <c:pt idx="1">
                  <c:v>טורקיה</c:v>
                </c:pt>
                <c:pt idx="2">
                  <c:v>צ'ילה</c:v>
                </c:pt>
                <c:pt idx="3">
                  <c:v>יוון</c:v>
                </c:pt>
                <c:pt idx="4">
                  <c:v>קוריאה</c:v>
                </c:pt>
                <c:pt idx="5">
                  <c:v>לטביה</c:v>
                </c:pt>
                <c:pt idx="6">
                  <c:v>פולין</c:v>
                </c:pt>
                <c:pt idx="7">
                  <c:v>אירלנד</c:v>
                </c:pt>
                <c:pt idx="8">
                  <c:v>ספרד</c:v>
                </c:pt>
                <c:pt idx="9">
                  <c:v>איטליה</c:v>
                </c:pt>
                <c:pt idx="10">
                  <c:v>בריטניה</c:v>
                </c:pt>
                <c:pt idx="11">
                  <c:v>קפריסין</c:v>
                </c:pt>
                <c:pt idx="12">
                  <c:v>גרמניה</c:v>
                </c:pt>
                <c:pt idx="13">
                  <c:v>יפן</c:v>
                </c:pt>
                <c:pt idx="14">
                  <c:v>הולנד</c:v>
                </c:pt>
                <c:pt idx="15">
                  <c:v>רוסיה</c:v>
                </c:pt>
                <c:pt idx="16">
                  <c:v>ארה"ב</c:v>
                </c:pt>
                <c:pt idx="17">
                  <c:v>בלגיה</c:v>
                </c:pt>
                <c:pt idx="18">
                  <c:v>נורבגיה</c:v>
                </c:pt>
                <c:pt idx="19">
                  <c:v>ניו-זילנד</c:v>
                </c:pt>
                <c:pt idx="20">
                  <c:v>צ'כיה</c:v>
                </c:pt>
                <c:pt idx="21">
                  <c:v>ישראל</c:v>
                </c:pt>
                <c:pt idx="22">
                  <c:v>סלובקיה</c:v>
                </c:pt>
                <c:pt idx="23">
                  <c:v>צרפת</c:v>
                </c:pt>
                <c:pt idx="24">
                  <c:v>שבדיה</c:v>
                </c:pt>
                <c:pt idx="25">
                  <c:v>סינגפור</c:v>
                </c:pt>
                <c:pt idx="26">
                  <c:v>דנמרק</c:v>
                </c:pt>
              </c:strCache>
            </c:strRef>
          </c:cat>
          <c:val>
            <c:numRef>
              <c:f>גיליון1!$E$2:$E$28</c:f>
              <c:numCache>
                <c:formatCode>General</c:formatCode>
                <c:ptCount val="27"/>
                <c:pt idx="0">
                  <c:v>1.4714599999999998E-2</c:v>
                </c:pt>
                <c:pt idx="1">
                  <c:v>3.9230800000000003E-2</c:v>
                </c:pt>
                <c:pt idx="2">
                  <c:v>4.53777E-2</c:v>
                </c:pt>
                <c:pt idx="3">
                  <c:v>5.1607600000000003E-2</c:v>
                </c:pt>
                <c:pt idx="4">
                  <c:v>4.7343199999999995E-2</c:v>
                </c:pt>
                <c:pt idx="5">
                  <c:v>5.6755899999999991E-2</c:v>
                </c:pt>
                <c:pt idx="6">
                  <c:v>5.4226499999999997E-2</c:v>
                </c:pt>
                <c:pt idx="7">
                  <c:v>4.8840399999999992E-2</c:v>
                </c:pt>
                <c:pt idx="8">
                  <c:v>5.1104800000000006E-2</c:v>
                </c:pt>
                <c:pt idx="9">
                  <c:v>5.8285699999999996E-2</c:v>
                </c:pt>
                <c:pt idx="10">
                  <c:v>5.1826800000000006E-2</c:v>
                </c:pt>
                <c:pt idx="11">
                  <c:v>6.4441200000000004E-2</c:v>
                </c:pt>
                <c:pt idx="12">
                  <c:v>6.5641200000000011E-2</c:v>
                </c:pt>
                <c:pt idx="13">
                  <c:v>5.9142499999999994E-2</c:v>
                </c:pt>
                <c:pt idx="14">
                  <c:v>6.7159600000000014E-2</c:v>
                </c:pt>
                <c:pt idx="15">
                  <c:v>6.5873700000000007E-2</c:v>
                </c:pt>
                <c:pt idx="16">
                  <c:v>6.7656899999999992E-2</c:v>
                </c:pt>
                <c:pt idx="17">
                  <c:v>7.6758800000000002E-2</c:v>
                </c:pt>
                <c:pt idx="18">
                  <c:v>7.6008499999999993E-2</c:v>
                </c:pt>
                <c:pt idx="19">
                  <c:v>6.7181699999999997E-2</c:v>
                </c:pt>
                <c:pt idx="20">
                  <c:v>8.3375699999999997E-2</c:v>
                </c:pt>
                <c:pt idx="21">
                  <c:v>5.5586099999999999E-2</c:v>
                </c:pt>
                <c:pt idx="22">
                  <c:v>8.5539900000000002E-2</c:v>
                </c:pt>
                <c:pt idx="23">
                  <c:v>9.4726199999999997E-2</c:v>
                </c:pt>
                <c:pt idx="24">
                  <c:v>9.0371900000000005E-2</c:v>
                </c:pt>
                <c:pt idx="25">
                  <c:v>8.8885099999999995E-2</c:v>
                </c:pt>
                <c:pt idx="26">
                  <c:v>0.1002111</c:v>
                </c:pt>
              </c:numCache>
            </c:numRef>
          </c:val>
          <c:extLst>
            <c:ext xmlns:c16="http://schemas.microsoft.com/office/drawing/2014/chart" uri="{C3380CC4-5D6E-409C-BE32-E72D297353CC}">
              <c16:uniqueId val="{00000002-CC37-41AF-9918-51BDCA2E6E5C}"/>
            </c:ext>
          </c:extLst>
        </c:ser>
        <c:ser>
          <c:idx val="0"/>
          <c:order val="1"/>
          <c:tx>
            <c:strRef>
              <c:f>גיליון1!$D$1</c:f>
              <c:strCache>
                <c:ptCount val="1"/>
                <c:pt idx="0">
                  <c:v>מזה בהיי-טק</c:v>
                </c:pt>
              </c:strCache>
            </c:strRef>
          </c:tx>
          <c:spPr>
            <a:solidFill>
              <a:schemeClr val="bg2"/>
            </a:solidFill>
            <a:ln>
              <a:noFill/>
            </a:ln>
            <a:effectLst/>
          </c:spPr>
          <c:invertIfNegative val="0"/>
          <c:dPt>
            <c:idx val="2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CC37-41AF-9918-51BDCA2E6E5C}"/>
              </c:ext>
            </c:extLst>
          </c:dPt>
          <c:cat>
            <c:strRef>
              <c:f>גיליון1!$A$2:$A$28</c:f>
              <c:strCache>
                <c:ptCount val="27"/>
                <c:pt idx="0">
                  <c:v>אינדוניזיה</c:v>
                </c:pt>
                <c:pt idx="1">
                  <c:v>טורקיה</c:v>
                </c:pt>
                <c:pt idx="2">
                  <c:v>צ'ילה</c:v>
                </c:pt>
                <c:pt idx="3">
                  <c:v>יוון</c:v>
                </c:pt>
                <c:pt idx="4">
                  <c:v>קוריאה</c:v>
                </c:pt>
                <c:pt idx="5">
                  <c:v>לטביה</c:v>
                </c:pt>
                <c:pt idx="6">
                  <c:v>פולין</c:v>
                </c:pt>
                <c:pt idx="7">
                  <c:v>אירלנד</c:v>
                </c:pt>
                <c:pt idx="8">
                  <c:v>ספרד</c:v>
                </c:pt>
                <c:pt idx="9">
                  <c:v>איטליה</c:v>
                </c:pt>
                <c:pt idx="10">
                  <c:v>בריטניה</c:v>
                </c:pt>
                <c:pt idx="11">
                  <c:v>קפריסין</c:v>
                </c:pt>
                <c:pt idx="12">
                  <c:v>גרמניה</c:v>
                </c:pt>
                <c:pt idx="13">
                  <c:v>יפן</c:v>
                </c:pt>
                <c:pt idx="14">
                  <c:v>הולנד</c:v>
                </c:pt>
                <c:pt idx="15">
                  <c:v>רוסיה</c:v>
                </c:pt>
                <c:pt idx="16">
                  <c:v>ארה"ב</c:v>
                </c:pt>
                <c:pt idx="17">
                  <c:v>בלגיה</c:v>
                </c:pt>
                <c:pt idx="18">
                  <c:v>נורבגיה</c:v>
                </c:pt>
                <c:pt idx="19">
                  <c:v>ניו-זילנד</c:v>
                </c:pt>
                <c:pt idx="20">
                  <c:v>צ'כיה</c:v>
                </c:pt>
                <c:pt idx="21">
                  <c:v>ישראל</c:v>
                </c:pt>
                <c:pt idx="22">
                  <c:v>סלובקיה</c:v>
                </c:pt>
                <c:pt idx="23">
                  <c:v>צרפת</c:v>
                </c:pt>
                <c:pt idx="24">
                  <c:v>שבדיה</c:v>
                </c:pt>
                <c:pt idx="25">
                  <c:v>סינגפור</c:v>
                </c:pt>
                <c:pt idx="26">
                  <c:v>דנמרק</c:v>
                </c:pt>
              </c:strCache>
            </c:strRef>
          </c:cat>
          <c:val>
            <c:numRef>
              <c:f>גיליון1!$D$2:$D$28</c:f>
              <c:numCache>
                <c:formatCode>General</c:formatCode>
                <c:ptCount val="27"/>
                <c:pt idx="0">
                  <c:v>3.6499000000000002E-3</c:v>
                </c:pt>
                <c:pt idx="1">
                  <c:v>3.3048999999999999E-3</c:v>
                </c:pt>
                <c:pt idx="2">
                  <c:v>1.04545E-2</c:v>
                </c:pt>
                <c:pt idx="3">
                  <c:v>8.5719999999999998E-3</c:v>
                </c:pt>
                <c:pt idx="4">
                  <c:v>1.6346699999999999E-2</c:v>
                </c:pt>
                <c:pt idx="5">
                  <c:v>7.4802999999999996E-3</c:v>
                </c:pt>
                <c:pt idx="6">
                  <c:v>1.1266200000000001E-2</c:v>
                </c:pt>
                <c:pt idx="7">
                  <c:v>1.7075900000000001E-2</c:v>
                </c:pt>
                <c:pt idx="8">
                  <c:v>1.51979E-2</c:v>
                </c:pt>
                <c:pt idx="9">
                  <c:v>1.30165E-2</c:v>
                </c:pt>
                <c:pt idx="10">
                  <c:v>2.0114099999999999E-2</c:v>
                </c:pt>
                <c:pt idx="11">
                  <c:v>1.1474099999999999E-2</c:v>
                </c:pt>
                <c:pt idx="12">
                  <c:v>1.19801E-2</c:v>
                </c:pt>
                <c:pt idx="13">
                  <c:v>2.3992300000000001E-2</c:v>
                </c:pt>
                <c:pt idx="14">
                  <c:v>1.90035E-2</c:v>
                </c:pt>
                <c:pt idx="15">
                  <c:v>2.2252600000000001E-2</c:v>
                </c:pt>
                <c:pt idx="16">
                  <c:v>2.1255699999999999E-2</c:v>
                </c:pt>
                <c:pt idx="17">
                  <c:v>1.2276799999999999E-2</c:v>
                </c:pt>
                <c:pt idx="18">
                  <c:v>1.5794900000000001E-2</c:v>
                </c:pt>
                <c:pt idx="19">
                  <c:v>2.6589600000000001E-2</c:v>
                </c:pt>
                <c:pt idx="20">
                  <c:v>2.0179599999999999E-2</c:v>
                </c:pt>
                <c:pt idx="21">
                  <c:v>4.8182900000000001E-2</c:v>
                </c:pt>
                <c:pt idx="22">
                  <c:v>2.0967900000000001E-2</c:v>
                </c:pt>
                <c:pt idx="23">
                  <c:v>1.3356700000000001E-2</c:v>
                </c:pt>
                <c:pt idx="24">
                  <c:v>2.2738700000000001E-2</c:v>
                </c:pt>
                <c:pt idx="25">
                  <c:v>3.2735199999999999E-2</c:v>
                </c:pt>
                <c:pt idx="26">
                  <c:v>2.67878E-2</c:v>
                </c:pt>
              </c:numCache>
            </c:numRef>
          </c:val>
          <c:extLst>
            <c:ext xmlns:c16="http://schemas.microsoft.com/office/drawing/2014/chart" uri="{C3380CC4-5D6E-409C-BE32-E72D297353CC}">
              <c16:uniqueId val="{00000005-CC37-41AF-9918-51BDCA2E6E5C}"/>
            </c:ext>
          </c:extLst>
        </c:ser>
        <c:dLbls>
          <c:showLegendKey val="0"/>
          <c:showVal val="0"/>
          <c:showCatName val="0"/>
          <c:showSerName val="0"/>
          <c:showPercent val="0"/>
          <c:showBubbleSize val="0"/>
        </c:dLbls>
        <c:gapWidth val="50"/>
        <c:overlap val="100"/>
        <c:axId val="697604888"/>
        <c:axId val="697605216"/>
      </c:barChart>
      <c:catAx>
        <c:axId val="69760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he-IL"/>
          </a:p>
        </c:txPr>
        <c:crossAx val="697605216"/>
        <c:crosses val="autoZero"/>
        <c:auto val="1"/>
        <c:lblAlgn val="ctr"/>
        <c:lblOffset val="100"/>
        <c:noMultiLvlLbl val="0"/>
      </c:catAx>
      <c:valAx>
        <c:axId val="69760521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6976048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chart>
  <c:spPr>
    <a:noFill/>
    <a:ln>
      <a:noFill/>
    </a:ln>
    <a:effectLst/>
  </c:spPr>
  <c:txPr>
    <a:bodyPr/>
    <a:lstStyle/>
    <a:p>
      <a:pPr>
        <a:defRPr/>
      </a:pPr>
      <a:endParaRPr lang="he-IL"/>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rtl="0">
              <a:defRPr/>
            </a:pPr>
            <a:r>
              <a:rPr lang="en-US" sz="1800" dirty="0" smtClean="0"/>
              <a:t>Overall score (0-100) for the OECD countries in the Doing Business Index</a:t>
            </a:r>
          </a:p>
          <a:p>
            <a:pPr rtl="0">
              <a:defRPr/>
            </a:pPr>
            <a:r>
              <a:rPr lang="en-US" sz="1800" dirty="0" smtClean="0"/>
              <a:t>2020</a:t>
            </a:r>
            <a:endParaRPr lang="en-US" sz="1800" b="0" dirty="0"/>
          </a:p>
        </c:rich>
      </c:tx>
      <c:layout>
        <c:manualLayout>
          <c:xMode val="edge"/>
          <c:yMode val="edge"/>
          <c:x val="0.25600920117256215"/>
          <c:y val="1.1731234060557153E-2"/>
        </c:manualLayout>
      </c:layout>
      <c:overlay val="1"/>
    </c:title>
    <c:autoTitleDeleted val="0"/>
    <c:plotArea>
      <c:layout>
        <c:manualLayout>
          <c:layoutTarget val="inner"/>
          <c:xMode val="edge"/>
          <c:yMode val="edge"/>
          <c:x val="4.9492997072670908E-2"/>
          <c:y val="0.10179891006255519"/>
          <c:w val="0.94823790192694779"/>
          <c:h val="0.74580609642271467"/>
        </c:manualLayout>
      </c:layout>
      <c:barChart>
        <c:barDir val="col"/>
        <c:grouping val="clustered"/>
        <c:varyColors val="0"/>
        <c:ser>
          <c:idx val="0"/>
          <c:order val="0"/>
          <c:spPr>
            <a:solidFill>
              <a:schemeClr val="accent3">
                <a:lumMod val="75000"/>
              </a:schemeClr>
            </a:solidFill>
          </c:spPr>
          <c:invertIfNegative val="0"/>
          <c:dPt>
            <c:idx val="14"/>
            <c:invertIfNegative val="0"/>
            <c:bubble3D val="0"/>
            <c:spPr>
              <a:solidFill>
                <a:schemeClr val="accent1">
                  <a:lumMod val="75000"/>
                </a:schemeClr>
              </a:solidFill>
              <a:ln w="9525" cap="flat" cmpd="sng" algn="ctr">
                <a:solidFill>
                  <a:srgbClr val="F79646">
                    <a:lumMod val="100000"/>
                  </a:srgbClr>
                </a:solidFill>
                <a:prstDash val="solid"/>
                <a:round/>
                <a:headEnd type="none" w="med" len="med"/>
                <a:tailEnd type="none" w="med" len="med"/>
              </a:ln>
            </c:spPr>
            <c:extLst>
              <c:ext xmlns:c16="http://schemas.microsoft.com/office/drawing/2014/chart" uri="{C3380CC4-5D6E-409C-BE32-E72D297353CC}">
                <c16:uniqueId val="{00000001-6D7C-44A2-95B9-894795C7FC0A}"/>
              </c:ext>
            </c:extLst>
          </c:dPt>
          <c:dLbls>
            <c:dLbl>
              <c:idx val="14"/>
              <c:layout/>
              <c:spPr>
                <a:noFill/>
                <a:ln w="25400">
                  <a:noFill/>
                </a:ln>
              </c:spPr>
              <c:txPr>
                <a:bodyPr wrap="square" lIns="38100" tIns="19050" rIns="38100" bIns="19050" anchor="ctr">
                  <a:spAutoFit/>
                </a:bodyPr>
                <a:lstStyle/>
                <a:p>
                  <a:pPr>
                    <a:defRPr sz="1600"/>
                  </a:pPr>
                  <a:endParaRPr lang="he-IL"/>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D7C-44A2-95B9-894795C7FC0A}"/>
                </c:ext>
              </c:extLst>
            </c:dLbl>
            <c:spPr>
              <a:noFill/>
              <a:ln>
                <a:noFill/>
              </a:ln>
              <a:effectLst/>
            </c:spPr>
            <c:txPr>
              <a:bodyPr wrap="square" lIns="38100" tIns="19050" rIns="38100" bIns="19050" anchor="ctr">
                <a:spAutoFit/>
              </a:bodyPr>
              <a:lstStyle/>
              <a:p>
                <a:pPr>
                  <a:defRPr sz="1600"/>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data29!$A$4:$A$39</c:f>
              <c:strCache>
                <c:ptCount val="36"/>
                <c:pt idx="0">
                  <c:v>יוון</c:v>
                </c:pt>
                <c:pt idx="1">
                  <c:v>לוקסמבורג</c:v>
                </c:pt>
                <c:pt idx="2">
                  <c:v>מקסיקו</c:v>
                </c:pt>
                <c:pt idx="3">
                  <c:v>צ'ילה</c:v>
                </c:pt>
                <c:pt idx="4">
                  <c:v>איטליה</c:v>
                </c:pt>
                <c:pt idx="5">
                  <c:v>הונגריה</c:v>
                </c:pt>
                <c:pt idx="6">
                  <c:v>בלגיה</c:v>
                </c:pt>
                <c:pt idx="7">
                  <c:v>סלובקיה</c:v>
                </c:pt>
                <c:pt idx="8">
                  <c:v>הולנד</c:v>
                </c:pt>
                <c:pt idx="9">
                  <c:v>צ'כיה</c:v>
                </c:pt>
                <c:pt idx="10">
                  <c:v>פולין</c:v>
                </c:pt>
                <c:pt idx="11">
                  <c:v>פורטוגל</c:v>
                </c:pt>
                <c:pt idx="12">
                  <c:v>סלובניה</c:v>
                </c:pt>
                <c:pt idx="13">
                  <c:v>שוויץ</c:v>
                </c:pt>
                <c:pt idx="14">
                  <c:v>ישראל</c:v>
                </c:pt>
                <c:pt idx="15">
                  <c:v>טורקיה</c:v>
                </c:pt>
                <c:pt idx="16">
                  <c:v>צרפת</c:v>
                </c:pt>
                <c:pt idx="17">
                  <c:v>ספרד</c:v>
                </c:pt>
                <c:pt idx="18">
                  <c:v>יפן</c:v>
                </c:pt>
                <c:pt idx="19">
                  <c:v>אוסטריה</c:v>
                </c:pt>
                <c:pt idx="20">
                  <c:v>איסלנד</c:v>
                </c:pt>
                <c:pt idx="21">
                  <c:v>אירלנד</c:v>
                </c:pt>
                <c:pt idx="22">
                  <c:v>קנדה</c:v>
                </c:pt>
                <c:pt idx="23">
                  <c:v>גרמניה</c:v>
                </c:pt>
                <c:pt idx="24">
                  <c:v>פינלנד</c:v>
                </c:pt>
                <c:pt idx="25">
                  <c:v>לטביה</c:v>
                </c:pt>
                <c:pt idx="26">
                  <c:v>אסטוניה</c:v>
                </c:pt>
                <c:pt idx="27">
                  <c:v>אוסטרליה</c:v>
                </c:pt>
                <c:pt idx="28">
                  <c:v>ליטא</c:v>
                </c:pt>
                <c:pt idx="29">
                  <c:v>שבדיה</c:v>
                </c:pt>
                <c:pt idx="30">
                  <c:v>נורבגיה</c:v>
                </c:pt>
                <c:pt idx="31">
                  <c:v>בריטניה</c:v>
                </c:pt>
                <c:pt idx="32">
                  <c:v>ארה"ב</c:v>
                </c:pt>
                <c:pt idx="33">
                  <c:v>קוריאה</c:v>
                </c:pt>
                <c:pt idx="34">
                  <c:v>דנמרק</c:v>
                </c:pt>
                <c:pt idx="35">
                  <c:v>ניו זילנד</c:v>
                </c:pt>
              </c:strCache>
            </c:strRef>
          </c:cat>
          <c:val>
            <c:numRef>
              <c:f>data29!$C$4:$C$39</c:f>
              <c:numCache>
                <c:formatCode>0.0</c:formatCode>
                <c:ptCount val="36"/>
                <c:pt idx="0">
                  <c:v>68.423910000000006</c:v>
                </c:pt>
                <c:pt idx="1">
                  <c:v>69.603099999999998</c:v>
                </c:pt>
                <c:pt idx="2">
                  <c:v>72.355559999999997</c:v>
                </c:pt>
                <c:pt idx="3">
                  <c:v>72.58023</c:v>
                </c:pt>
                <c:pt idx="4">
                  <c:v>72.850549999999998</c:v>
                </c:pt>
                <c:pt idx="5">
                  <c:v>73.415840000000003</c:v>
                </c:pt>
                <c:pt idx="6">
                  <c:v>74.989040000000003</c:v>
                </c:pt>
                <c:pt idx="7">
                  <c:v>75.585419999999999</c:v>
                </c:pt>
                <c:pt idx="8">
                  <c:v>76.103759999999994</c:v>
                </c:pt>
                <c:pt idx="9">
                  <c:v>76.340540000000004</c:v>
                </c:pt>
                <c:pt idx="10">
                  <c:v>76.381219999999999</c:v>
                </c:pt>
                <c:pt idx="11">
                  <c:v>76.466160000000002</c:v>
                </c:pt>
                <c:pt idx="12">
                  <c:v>76.517510000000001</c:v>
                </c:pt>
                <c:pt idx="13">
                  <c:v>76.618639999999999</c:v>
                </c:pt>
                <c:pt idx="14">
                  <c:v>76.675719999999998</c:v>
                </c:pt>
                <c:pt idx="15">
                  <c:v>76.791039999999995</c:v>
                </c:pt>
                <c:pt idx="16">
                  <c:v>76.804649999999995</c:v>
                </c:pt>
                <c:pt idx="17">
                  <c:v>77.935879999999997</c:v>
                </c:pt>
                <c:pt idx="18">
                  <c:v>77.999830000000003</c:v>
                </c:pt>
                <c:pt idx="19">
                  <c:v>78.745490000000004</c:v>
                </c:pt>
                <c:pt idx="20">
                  <c:v>78.961539999999999</c:v>
                </c:pt>
                <c:pt idx="21">
                  <c:v>79.576139999999995</c:v>
                </c:pt>
                <c:pt idx="22">
                  <c:v>79.640429999999995</c:v>
                </c:pt>
                <c:pt idx="23">
                  <c:v>79.710040000000006</c:v>
                </c:pt>
                <c:pt idx="24">
                  <c:v>80.178340000000006</c:v>
                </c:pt>
                <c:pt idx="25">
                  <c:v>80.280540000000002</c:v>
                </c:pt>
                <c:pt idx="26">
                  <c:v>80.616849999999999</c:v>
                </c:pt>
                <c:pt idx="27">
                  <c:v>81.215059999999994</c:v>
                </c:pt>
                <c:pt idx="28">
                  <c:v>81.619479999999996</c:v>
                </c:pt>
                <c:pt idx="29">
                  <c:v>81.991550000000004</c:v>
                </c:pt>
                <c:pt idx="30">
                  <c:v>82.627290000000002</c:v>
                </c:pt>
                <c:pt idx="31">
                  <c:v>83.549679999999995</c:v>
                </c:pt>
                <c:pt idx="32">
                  <c:v>83.996679999999998</c:v>
                </c:pt>
                <c:pt idx="33">
                  <c:v>84.000829999999993</c:v>
                </c:pt>
                <c:pt idx="34">
                  <c:v>85.288560000000004</c:v>
                </c:pt>
                <c:pt idx="35">
                  <c:v>86.764650000000003</c:v>
                </c:pt>
              </c:numCache>
            </c:numRef>
          </c:val>
          <c:extLst>
            <c:ext xmlns:c16="http://schemas.microsoft.com/office/drawing/2014/chart" uri="{C3380CC4-5D6E-409C-BE32-E72D297353CC}">
              <c16:uniqueId val="{00000002-6D7C-44A2-95B9-894795C7FC0A}"/>
            </c:ext>
          </c:extLst>
        </c:ser>
        <c:dLbls>
          <c:showLegendKey val="0"/>
          <c:showVal val="0"/>
          <c:showCatName val="0"/>
          <c:showSerName val="0"/>
          <c:showPercent val="0"/>
          <c:showBubbleSize val="0"/>
        </c:dLbls>
        <c:gapWidth val="70"/>
        <c:axId val="1014413712"/>
        <c:axId val="1"/>
      </c:barChart>
      <c:catAx>
        <c:axId val="1014413712"/>
        <c:scaling>
          <c:orientation val="minMax"/>
        </c:scaling>
        <c:delete val="0"/>
        <c:axPos val="b"/>
        <c:numFmt formatCode="General" sourceLinked="0"/>
        <c:majorTickMark val="out"/>
        <c:minorTickMark val="none"/>
        <c:tickLblPos val="nextTo"/>
        <c:txPr>
          <a:bodyPr/>
          <a:lstStyle/>
          <a:p>
            <a:pPr>
              <a:defRPr sz="1200" b="0"/>
            </a:pPr>
            <a:endParaRPr lang="he-IL"/>
          </a:p>
        </c:txPr>
        <c:crossAx val="1"/>
        <c:crosses val="autoZero"/>
        <c:auto val="1"/>
        <c:lblAlgn val="ctr"/>
        <c:lblOffset val="100"/>
        <c:noMultiLvlLbl val="0"/>
      </c:catAx>
      <c:valAx>
        <c:axId val="1"/>
        <c:scaling>
          <c:orientation val="minMax"/>
          <c:max val="87"/>
          <c:min val="67"/>
        </c:scaling>
        <c:delete val="0"/>
        <c:axPos val="l"/>
        <c:numFmt formatCode="0.0" sourceLinked="1"/>
        <c:majorTickMark val="out"/>
        <c:minorTickMark val="none"/>
        <c:tickLblPos val="nextTo"/>
        <c:txPr>
          <a:bodyPr/>
          <a:lstStyle/>
          <a:p>
            <a:pPr>
              <a:defRPr b="1"/>
            </a:pPr>
            <a:endParaRPr lang="he-IL"/>
          </a:p>
        </c:txPr>
        <c:crossAx val="1014413712"/>
        <c:crosses val="autoZero"/>
        <c:crossBetween val="between"/>
        <c:majorUnit val="5"/>
      </c:valAx>
      <c:spPr>
        <a:noFill/>
        <a:ln w="25400">
          <a:noFill/>
        </a:ln>
      </c:spPr>
    </c:plotArea>
    <c:plotVisOnly val="1"/>
    <c:dispBlanksAs val="gap"/>
    <c:showDLblsOverMax val="0"/>
  </c:chart>
  <c:spPr>
    <a:ln>
      <a:noFill/>
    </a:ln>
  </c:spPr>
  <c:txPr>
    <a:bodyPr/>
    <a:lstStyle/>
    <a:p>
      <a:pPr>
        <a:defRPr sz="1400">
          <a:latin typeface="David" panose="020E0502060401010101" pitchFamily="34" charset="-79"/>
          <a:cs typeface="David" panose="020E0502060401010101" pitchFamily="34" charset="-79"/>
        </a:defRPr>
      </a:pPr>
      <a:endParaRPr lang="he-IL"/>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0.27773</cdr:x>
      <cdr:y>0.86404</cdr:y>
    </cdr:from>
    <cdr:to>
      <cdr:x>0.93648</cdr:x>
      <cdr:y>0.949</cdr:y>
    </cdr:to>
    <cdr:sp macro="" textlink="">
      <cdr:nvSpPr>
        <cdr:cNvPr id="2" name="TextBox 2"/>
        <cdr:cNvSpPr txBox="1"/>
      </cdr:nvSpPr>
      <cdr:spPr>
        <a:xfrm xmlns:a="http://schemas.openxmlformats.org/drawingml/2006/main">
          <a:off x="1381526" y="2660580"/>
          <a:ext cx="3276885" cy="261610"/>
        </a:xfrm>
        <a:prstGeom xmlns:a="http://schemas.openxmlformats.org/drawingml/2006/main" prst="rect">
          <a:avLst/>
        </a:prstGeom>
        <a:solidFill xmlns:a="http://schemas.openxmlformats.org/drawingml/2006/main">
          <a:srgbClr val="FFFFFF"/>
        </a:solidFill>
      </cdr:spPr>
      <cdr:txBody>
        <a:bodyPr xmlns:a="http://schemas.openxmlformats.org/drawingml/2006/main" wrap="square" rtlCol="1">
          <a:spAutoFit/>
        </a:bodyPr>
        <a:lstStyle xmlns:a="http://schemas.openxmlformats.org/drawingml/2006/main">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xmlns:a="http://schemas.openxmlformats.org/drawingml/2006/main">
          <a:pPr algn="l" rtl="0"/>
          <a:r>
            <a:rPr lang="en-US" sz="1100" dirty="0"/>
            <a:t>Teachers from communities of poor background</a:t>
          </a:r>
          <a:endParaRPr lang="he-IL"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0.04845</cdr:x>
      <cdr:y>0.80481</cdr:y>
    </cdr:from>
    <cdr:to>
      <cdr:x>1</cdr:x>
      <cdr:y>1</cdr:y>
    </cdr:to>
    <cdr:sp macro="" textlink="">
      <cdr:nvSpPr>
        <cdr:cNvPr id="2" name="TextBox 17"/>
        <cdr:cNvSpPr txBox="1"/>
      </cdr:nvSpPr>
      <cdr:spPr>
        <a:xfrm xmlns:a="http://schemas.openxmlformats.org/drawingml/2006/main" rot="16200000">
          <a:off x="4029286" y="707318"/>
          <a:ext cx="1046713" cy="826380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1">
          <a:spAutoFit/>
        </a:bodyPr>
        <a:lstStyle xmlns:a="http://schemas.openxmlformats.org/drawingml/2006/main">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xmlns:a="http://schemas.openxmlformats.org/drawingml/2006/main">
          <a:pPr algn="l" rtl="0"/>
          <a:r>
            <a:rPr lang="en-US" sz="900" dirty="0" smtClean="0"/>
            <a:t>Indonesia</a:t>
          </a:r>
        </a:p>
        <a:p xmlns:a="http://schemas.openxmlformats.org/drawingml/2006/main">
          <a:pPr algn="l" rtl="0"/>
          <a:endParaRPr lang="en-US" sz="900" dirty="0"/>
        </a:p>
        <a:p xmlns:a="http://schemas.openxmlformats.org/drawingml/2006/main">
          <a:pPr algn="l" rtl="0"/>
          <a:r>
            <a:rPr lang="en-US" sz="900" dirty="0" smtClean="0"/>
            <a:t>Turkey</a:t>
          </a:r>
        </a:p>
        <a:p xmlns:a="http://schemas.openxmlformats.org/drawingml/2006/main">
          <a:pPr algn="l" rtl="0"/>
          <a:endParaRPr lang="en-US" sz="900" dirty="0"/>
        </a:p>
        <a:p xmlns:a="http://schemas.openxmlformats.org/drawingml/2006/main">
          <a:pPr algn="l" rtl="0"/>
          <a:r>
            <a:rPr lang="en-US" sz="900" dirty="0" smtClean="0"/>
            <a:t>Chile</a:t>
          </a:r>
        </a:p>
        <a:p xmlns:a="http://schemas.openxmlformats.org/drawingml/2006/main">
          <a:pPr algn="l" rtl="0"/>
          <a:endParaRPr lang="en-US" sz="900" dirty="0"/>
        </a:p>
        <a:p xmlns:a="http://schemas.openxmlformats.org/drawingml/2006/main">
          <a:pPr algn="l" rtl="0"/>
          <a:r>
            <a:rPr lang="en-US" sz="900" dirty="0" smtClean="0"/>
            <a:t>Greece</a:t>
          </a:r>
        </a:p>
        <a:p xmlns:a="http://schemas.openxmlformats.org/drawingml/2006/main">
          <a:pPr algn="l" rtl="0"/>
          <a:endParaRPr lang="en-US" sz="900" dirty="0"/>
        </a:p>
        <a:p xmlns:a="http://schemas.openxmlformats.org/drawingml/2006/main">
          <a:pPr algn="l" rtl="0"/>
          <a:r>
            <a:rPr lang="en-US" sz="900" dirty="0" smtClean="0"/>
            <a:t>Korea</a:t>
          </a:r>
        </a:p>
        <a:p xmlns:a="http://schemas.openxmlformats.org/drawingml/2006/main">
          <a:pPr algn="l" rtl="0"/>
          <a:endParaRPr lang="en-US" sz="900" dirty="0"/>
        </a:p>
        <a:p xmlns:a="http://schemas.openxmlformats.org/drawingml/2006/main">
          <a:pPr algn="l" rtl="0"/>
          <a:r>
            <a:rPr lang="en-US" sz="900" dirty="0" smtClean="0"/>
            <a:t>Latvia</a:t>
          </a:r>
        </a:p>
        <a:p xmlns:a="http://schemas.openxmlformats.org/drawingml/2006/main">
          <a:pPr algn="l" rtl="0"/>
          <a:endParaRPr lang="en-US" sz="900" dirty="0"/>
        </a:p>
        <a:p xmlns:a="http://schemas.openxmlformats.org/drawingml/2006/main">
          <a:pPr algn="l" rtl="0"/>
          <a:r>
            <a:rPr lang="en-US" sz="900" dirty="0" smtClean="0"/>
            <a:t>Poland</a:t>
          </a:r>
        </a:p>
        <a:p xmlns:a="http://schemas.openxmlformats.org/drawingml/2006/main">
          <a:pPr algn="l" rtl="0"/>
          <a:endParaRPr lang="en-US" sz="900" dirty="0"/>
        </a:p>
        <a:p xmlns:a="http://schemas.openxmlformats.org/drawingml/2006/main">
          <a:pPr algn="l" rtl="0"/>
          <a:r>
            <a:rPr lang="en-US" sz="900" dirty="0" smtClean="0"/>
            <a:t>Ireland</a:t>
          </a:r>
        </a:p>
        <a:p xmlns:a="http://schemas.openxmlformats.org/drawingml/2006/main">
          <a:pPr algn="l" rtl="0"/>
          <a:endParaRPr lang="en-US" sz="900" dirty="0"/>
        </a:p>
        <a:p xmlns:a="http://schemas.openxmlformats.org/drawingml/2006/main">
          <a:pPr algn="l" rtl="0"/>
          <a:r>
            <a:rPr lang="en-US" sz="900" dirty="0" smtClean="0"/>
            <a:t>Spain</a:t>
          </a:r>
          <a:endParaRPr lang="en-US" sz="900" dirty="0"/>
        </a:p>
        <a:p xmlns:a="http://schemas.openxmlformats.org/drawingml/2006/main">
          <a:pPr algn="l" rtl="0"/>
          <a:endParaRPr lang="en-US" sz="900" dirty="0" smtClean="0"/>
        </a:p>
        <a:p xmlns:a="http://schemas.openxmlformats.org/drawingml/2006/main">
          <a:pPr algn="l" rtl="0"/>
          <a:r>
            <a:rPr lang="en-US" sz="900" dirty="0" smtClean="0"/>
            <a:t>Italy</a:t>
          </a:r>
          <a:endParaRPr lang="en-US" sz="900" dirty="0"/>
        </a:p>
        <a:p xmlns:a="http://schemas.openxmlformats.org/drawingml/2006/main">
          <a:pPr algn="l" rtl="0"/>
          <a:endParaRPr lang="en-US" sz="900" dirty="0" smtClean="0"/>
        </a:p>
        <a:p xmlns:a="http://schemas.openxmlformats.org/drawingml/2006/main">
          <a:pPr algn="l" rtl="0"/>
          <a:r>
            <a:rPr lang="en-US" sz="900" dirty="0" smtClean="0"/>
            <a:t>UK</a:t>
          </a:r>
          <a:endParaRPr lang="en-US" sz="900" dirty="0"/>
        </a:p>
        <a:p xmlns:a="http://schemas.openxmlformats.org/drawingml/2006/main">
          <a:pPr algn="l" rtl="0"/>
          <a:endParaRPr lang="en-US" sz="900" dirty="0" smtClean="0"/>
        </a:p>
        <a:p xmlns:a="http://schemas.openxmlformats.org/drawingml/2006/main">
          <a:pPr algn="l" rtl="0"/>
          <a:r>
            <a:rPr lang="en-US" sz="900" dirty="0" smtClean="0"/>
            <a:t>Cyprus</a:t>
          </a:r>
          <a:endParaRPr lang="en-US" sz="900" dirty="0"/>
        </a:p>
        <a:p xmlns:a="http://schemas.openxmlformats.org/drawingml/2006/main">
          <a:pPr algn="l" rtl="0"/>
          <a:endParaRPr lang="en-US" sz="900" dirty="0" smtClean="0"/>
        </a:p>
        <a:p xmlns:a="http://schemas.openxmlformats.org/drawingml/2006/main">
          <a:pPr algn="l" rtl="0"/>
          <a:r>
            <a:rPr lang="en-US" sz="900" dirty="0" smtClean="0"/>
            <a:t>Germany</a:t>
          </a:r>
          <a:endParaRPr lang="en-US" sz="900" dirty="0"/>
        </a:p>
        <a:p xmlns:a="http://schemas.openxmlformats.org/drawingml/2006/main">
          <a:pPr algn="l" rtl="0"/>
          <a:endParaRPr lang="en-US" sz="900" dirty="0" smtClean="0"/>
        </a:p>
        <a:p xmlns:a="http://schemas.openxmlformats.org/drawingml/2006/main">
          <a:pPr algn="l" rtl="0"/>
          <a:endParaRPr lang="en-US" sz="900" dirty="0" smtClean="0"/>
        </a:p>
        <a:p xmlns:a="http://schemas.openxmlformats.org/drawingml/2006/main">
          <a:pPr algn="l" rtl="0"/>
          <a:r>
            <a:rPr lang="en-US" sz="900" dirty="0" smtClean="0"/>
            <a:t>Japan</a:t>
          </a:r>
          <a:endParaRPr lang="en-US" sz="900" dirty="0"/>
        </a:p>
        <a:p xmlns:a="http://schemas.openxmlformats.org/drawingml/2006/main">
          <a:pPr algn="l" rtl="0"/>
          <a:endParaRPr lang="en-US" sz="900" dirty="0" smtClean="0"/>
        </a:p>
        <a:p xmlns:a="http://schemas.openxmlformats.org/drawingml/2006/main">
          <a:pPr algn="l" rtl="0"/>
          <a:endParaRPr lang="en-US" sz="900" dirty="0" smtClean="0"/>
        </a:p>
        <a:p xmlns:a="http://schemas.openxmlformats.org/drawingml/2006/main">
          <a:pPr algn="l" rtl="0"/>
          <a:r>
            <a:rPr lang="en-US" sz="900" dirty="0" smtClean="0"/>
            <a:t>Netherlands</a:t>
          </a:r>
          <a:endParaRPr lang="en-US" sz="900" dirty="0"/>
        </a:p>
        <a:p xmlns:a="http://schemas.openxmlformats.org/drawingml/2006/main">
          <a:pPr algn="l" rtl="0"/>
          <a:endParaRPr lang="en-US" sz="900" dirty="0" smtClean="0"/>
        </a:p>
        <a:p xmlns:a="http://schemas.openxmlformats.org/drawingml/2006/main">
          <a:pPr algn="l" rtl="0"/>
          <a:r>
            <a:rPr lang="en-US" sz="900" dirty="0" smtClean="0"/>
            <a:t>Russia</a:t>
          </a:r>
          <a:endParaRPr lang="en-US" sz="900" dirty="0"/>
        </a:p>
        <a:p xmlns:a="http://schemas.openxmlformats.org/drawingml/2006/main">
          <a:pPr algn="l" rtl="0"/>
          <a:endParaRPr lang="en-US" sz="900" dirty="0" smtClean="0"/>
        </a:p>
        <a:p xmlns:a="http://schemas.openxmlformats.org/drawingml/2006/main">
          <a:pPr algn="l" rtl="0"/>
          <a:r>
            <a:rPr lang="en-US" sz="900" dirty="0" smtClean="0"/>
            <a:t>U.S</a:t>
          </a:r>
          <a:endParaRPr lang="en-US" sz="900" dirty="0"/>
        </a:p>
        <a:p xmlns:a="http://schemas.openxmlformats.org/drawingml/2006/main">
          <a:pPr algn="l" rtl="0"/>
          <a:endParaRPr lang="en-US" sz="900" dirty="0" smtClean="0"/>
        </a:p>
        <a:p xmlns:a="http://schemas.openxmlformats.org/drawingml/2006/main">
          <a:pPr algn="l" rtl="0"/>
          <a:r>
            <a:rPr lang="en-US" sz="900" dirty="0" smtClean="0"/>
            <a:t>Belgium</a:t>
          </a:r>
          <a:endParaRPr lang="en-US" sz="900" dirty="0"/>
        </a:p>
        <a:p xmlns:a="http://schemas.openxmlformats.org/drawingml/2006/main">
          <a:pPr algn="l" rtl="0"/>
          <a:endParaRPr lang="en-US" sz="900" dirty="0" smtClean="0"/>
        </a:p>
        <a:p xmlns:a="http://schemas.openxmlformats.org/drawingml/2006/main">
          <a:pPr algn="l" rtl="0"/>
          <a:r>
            <a:rPr lang="en-US" sz="900" dirty="0" smtClean="0"/>
            <a:t>Norway</a:t>
          </a:r>
        </a:p>
        <a:p xmlns:a="http://schemas.openxmlformats.org/drawingml/2006/main">
          <a:pPr algn="l" rtl="0"/>
          <a:endParaRPr lang="en-US" sz="900" dirty="0" smtClean="0"/>
        </a:p>
        <a:p xmlns:a="http://schemas.openxmlformats.org/drawingml/2006/main">
          <a:pPr algn="l" rtl="0"/>
          <a:r>
            <a:rPr lang="en-US" sz="900" dirty="0" smtClean="0"/>
            <a:t>New </a:t>
          </a:r>
          <a:r>
            <a:rPr lang="en-US" sz="900" dirty="0"/>
            <a:t>Zealand</a:t>
          </a:r>
        </a:p>
        <a:p xmlns:a="http://schemas.openxmlformats.org/drawingml/2006/main">
          <a:pPr algn="l" rtl="0"/>
          <a:endParaRPr lang="en-US" sz="900" dirty="0" smtClean="0"/>
        </a:p>
        <a:p xmlns:a="http://schemas.openxmlformats.org/drawingml/2006/main">
          <a:pPr algn="l" rtl="0"/>
          <a:endParaRPr lang="en-US" sz="900" dirty="0" smtClean="0"/>
        </a:p>
        <a:p xmlns:a="http://schemas.openxmlformats.org/drawingml/2006/main">
          <a:pPr algn="l" rtl="0"/>
          <a:r>
            <a:rPr lang="en-US" sz="900" dirty="0" smtClean="0"/>
            <a:t>Czech </a:t>
          </a:r>
          <a:r>
            <a:rPr lang="en-US" sz="900" dirty="0"/>
            <a:t>Republic</a:t>
          </a:r>
        </a:p>
        <a:p xmlns:a="http://schemas.openxmlformats.org/drawingml/2006/main">
          <a:pPr algn="l" rtl="0"/>
          <a:endParaRPr lang="en-US" sz="900" dirty="0" smtClean="0"/>
        </a:p>
        <a:p xmlns:a="http://schemas.openxmlformats.org/drawingml/2006/main">
          <a:pPr algn="l" rtl="0"/>
          <a:endParaRPr lang="en-US" sz="900" dirty="0" smtClean="0"/>
        </a:p>
        <a:p xmlns:a="http://schemas.openxmlformats.org/drawingml/2006/main">
          <a:pPr algn="l" rtl="0"/>
          <a:r>
            <a:rPr lang="en-US" sz="900" dirty="0" smtClean="0"/>
            <a:t>Israel</a:t>
          </a:r>
          <a:endParaRPr lang="en-US" sz="900" dirty="0"/>
        </a:p>
        <a:p xmlns:a="http://schemas.openxmlformats.org/drawingml/2006/main">
          <a:pPr algn="l" rtl="0"/>
          <a:endParaRPr lang="en-US" sz="900" dirty="0" smtClean="0"/>
        </a:p>
        <a:p xmlns:a="http://schemas.openxmlformats.org/drawingml/2006/main">
          <a:pPr algn="l" rtl="0"/>
          <a:endParaRPr lang="en-US" sz="900" dirty="0" smtClean="0"/>
        </a:p>
        <a:p xmlns:a="http://schemas.openxmlformats.org/drawingml/2006/main">
          <a:pPr algn="l" rtl="0"/>
          <a:r>
            <a:rPr lang="en-US" sz="900" dirty="0" smtClean="0"/>
            <a:t>Slovakia</a:t>
          </a:r>
          <a:endParaRPr lang="en-US" sz="900" dirty="0"/>
        </a:p>
        <a:p xmlns:a="http://schemas.openxmlformats.org/drawingml/2006/main">
          <a:pPr algn="l" rtl="0"/>
          <a:endParaRPr lang="en-US" sz="900" dirty="0" smtClean="0"/>
        </a:p>
        <a:p xmlns:a="http://schemas.openxmlformats.org/drawingml/2006/main">
          <a:pPr algn="l" rtl="0"/>
          <a:r>
            <a:rPr lang="en-US" sz="900" dirty="0" smtClean="0"/>
            <a:t>France</a:t>
          </a:r>
          <a:endParaRPr lang="en-US" sz="900" dirty="0"/>
        </a:p>
        <a:p xmlns:a="http://schemas.openxmlformats.org/drawingml/2006/main">
          <a:pPr algn="l" rtl="0"/>
          <a:endParaRPr lang="en-US" sz="900" dirty="0" smtClean="0"/>
        </a:p>
        <a:p xmlns:a="http://schemas.openxmlformats.org/drawingml/2006/main">
          <a:pPr algn="l" rtl="0"/>
          <a:r>
            <a:rPr lang="en-US" sz="900" dirty="0" smtClean="0"/>
            <a:t>Sweden</a:t>
          </a:r>
          <a:endParaRPr lang="en-US" sz="900" dirty="0"/>
        </a:p>
        <a:p xmlns:a="http://schemas.openxmlformats.org/drawingml/2006/main">
          <a:pPr algn="l" rtl="0"/>
          <a:endParaRPr lang="en-US" sz="900" dirty="0" smtClean="0"/>
        </a:p>
        <a:p xmlns:a="http://schemas.openxmlformats.org/drawingml/2006/main">
          <a:pPr algn="l" rtl="0"/>
          <a:r>
            <a:rPr lang="en-US" sz="900" dirty="0" smtClean="0"/>
            <a:t>Singapore</a:t>
          </a:r>
          <a:endParaRPr lang="en-US" sz="900" dirty="0"/>
        </a:p>
        <a:p xmlns:a="http://schemas.openxmlformats.org/drawingml/2006/main">
          <a:pPr algn="l" rtl="0"/>
          <a:endParaRPr lang="en-US" sz="900" dirty="0" smtClean="0"/>
        </a:p>
        <a:p xmlns:a="http://schemas.openxmlformats.org/drawingml/2006/main">
          <a:pPr algn="l" rtl="0"/>
          <a:r>
            <a:rPr lang="en-US" sz="900" dirty="0" smtClean="0"/>
            <a:t>Denmark</a:t>
          </a:r>
          <a:endParaRPr lang="he-IL" sz="900" dirty="0"/>
        </a:p>
      </cdr:txBody>
    </cdr:sp>
  </cdr:relSizeAnchor>
  <cdr:relSizeAnchor xmlns:cdr="http://schemas.openxmlformats.org/drawingml/2006/chartDrawing">
    <cdr:from>
      <cdr:x>0.01037</cdr:x>
      <cdr:y>0.83537</cdr:y>
    </cdr:from>
    <cdr:to>
      <cdr:x>0.04475</cdr:x>
      <cdr:y>0.93191</cdr:y>
    </cdr:to>
    <cdr:sp macro="" textlink="">
      <cdr:nvSpPr>
        <cdr:cNvPr id="3" name="TextBox 2"/>
        <cdr:cNvSpPr txBox="1"/>
      </cdr:nvSpPr>
      <cdr:spPr>
        <a:xfrm xmlns:a="http://schemas.openxmlformats.org/drawingml/2006/main">
          <a:off x="90066" y="4479717"/>
          <a:ext cx="298585" cy="517733"/>
        </a:xfrm>
        <a:prstGeom xmlns:a="http://schemas.openxmlformats.org/drawingml/2006/main" prst="rect">
          <a:avLst/>
        </a:prstGeom>
        <a:solidFill xmlns:a="http://schemas.openxmlformats.org/drawingml/2006/main">
          <a:srgbClr val="FFFFFF"/>
        </a:solidFill>
      </cdr:spPr>
      <cdr:txBody>
        <a:bodyPr xmlns:a="http://schemas.openxmlformats.org/drawingml/2006/main" vertOverflow="clip" wrap="square" rtlCol="1"/>
        <a:lstStyle xmlns:a="http://schemas.openxmlformats.org/drawingml/2006/main"/>
        <a:p xmlns:a="http://schemas.openxmlformats.org/drawingml/2006/main">
          <a:endParaRPr lang="he-IL"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0.12562</cdr:x>
      <cdr:y>0.09759</cdr:y>
    </cdr:from>
    <cdr:to>
      <cdr:x>0.27358</cdr:x>
      <cdr:y>0.19468</cdr:y>
    </cdr:to>
    <cdr:sp macro="" textlink="">
      <cdr:nvSpPr>
        <cdr:cNvPr id="2" name="מלבן 1"/>
        <cdr:cNvSpPr/>
      </cdr:nvSpPr>
      <cdr:spPr>
        <a:xfrm xmlns:a="http://schemas.openxmlformats.org/drawingml/2006/main">
          <a:off x="1497217" y="517019"/>
          <a:ext cx="1763448" cy="514375"/>
        </a:xfrm>
        <a:prstGeom xmlns:a="http://schemas.openxmlformats.org/drawingml/2006/main" prst="rect">
          <a:avLst/>
        </a:prstGeom>
        <a:solidFill xmlns:a="http://schemas.openxmlformats.org/drawingml/2006/main">
          <a:schemeClr val="bg1">
            <a:lumMod val="95000"/>
          </a:schemeClr>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en-US"/>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rtl="0"/>
          <a:r>
            <a:rPr lang="en-US" sz="1400" dirty="0">
              <a:solidFill>
                <a:schemeClr val="tx1">
                  <a:lumMod val="85000"/>
                  <a:lumOff val="15000"/>
                </a:schemeClr>
              </a:solidFill>
              <a:latin typeface="David" panose="020E0502060401010101" pitchFamily="34" charset="-79"/>
              <a:cs typeface="David" panose="020E0502060401010101" pitchFamily="34" charset="-79"/>
            </a:rPr>
            <a:t>Israel's ranking among all countries</a:t>
          </a:r>
          <a:endParaRPr lang="he-IL" sz="1400" dirty="0">
            <a:solidFill>
              <a:schemeClr val="tx1">
                <a:lumMod val="85000"/>
                <a:lumOff val="15000"/>
              </a:schemeClr>
            </a:solidFill>
            <a:latin typeface="David" panose="020E0502060401010101" pitchFamily="34" charset="-79"/>
            <a:cs typeface="David" panose="020E0502060401010101" pitchFamily="34" charset="-79"/>
          </a:endParaRPr>
        </a:p>
      </cdr:txBody>
    </cdr:sp>
  </cdr:relSizeAnchor>
  <cdr:relSizeAnchor xmlns:cdr="http://schemas.openxmlformats.org/drawingml/2006/chartDrawing">
    <cdr:from>
      <cdr:x>0.57063</cdr:x>
      <cdr:y>0.91945</cdr:y>
    </cdr:from>
    <cdr:to>
      <cdr:x>1</cdr:x>
      <cdr:y>1</cdr:y>
    </cdr:to>
    <cdr:sp macro="" textlink="">
      <cdr:nvSpPr>
        <cdr:cNvPr id="4" name="TextBox 3"/>
        <cdr:cNvSpPr txBox="1"/>
      </cdr:nvSpPr>
      <cdr:spPr>
        <a:xfrm xmlns:a="http://schemas.openxmlformats.org/drawingml/2006/main">
          <a:off x="5047071" y="4539258"/>
          <a:ext cx="3797663" cy="39767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pPr algn="r" rtl="1"/>
          <a:endParaRPr lang="he-IL" sz="1200" b="1" dirty="0">
            <a:latin typeface="David" panose="020E0502060401010101" pitchFamily="34" charset="-79"/>
            <a:cs typeface="David" panose="020E0502060401010101" pitchFamily="34" charset="-79"/>
          </a:endParaRPr>
        </a:p>
      </cdr:txBody>
    </cdr:sp>
  </cdr:relSizeAnchor>
  <cdr:relSizeAnchor xmlns:cdr="http://schemas.openxmlformats.org/drawingml/2006/chartDrawing">
    <cdr:from>
      <cdr:x>0</cdr:x>
      <cdr:y>0.81753</cdr:y>
    </cdr:from>
    <cdr:to>
      <cdr:x>1</cdr:x>
      <cdr:y>1</cdr:y>
    </cdr:to>
    <cdr:sp macro="" textlink="">
      <cdr:nvSpPr>
        <cdr:cNvPr id="5" name="TextBox 17"/>
        <cdr:cNvSpPr txBox="1"/>
      </cdr:nvSpPr>
      <cdr:spPr>
        <a:xfrm xmlns:a="http://schemas.openxmlformats.org/drawingml/2006/main" rot="16200000">
          <a:off x="5438381" y="-998714"/>
          <a:ext cx="1041612" cy="1237261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endParaRPr lang="en-US" sz="1050" dirty="0" smtClean="0"/>
        </a:p>
        <a:p xmlns:a="http://schemas.openxmlformats.org/drawingml/2006/main">
          <a:pPr algn="l" rtl="0"/>
          <a:endParaRPr lang="en-US" sz="1050" dirty="0"/>
        </a:p>
        <a:p xmlns:a="http://schemas.openxmlformats.org/drawingml/2006/main">
          <a:pPr algn="l" rtl="0"/>
          <a:endParaRPr lang="en-US" sz="1050" dirty="0" smtClean="0"/>
        </a:p>
        <a:p xmlns:a="http://schemas.openxmlformats.org/drawingml/2006/main">
          <a:pPr algn="l" rtl="0"/>
          <a:r>
            <a:rPr lang="en-US" sz="1050" dirty="0" smtClean="0"/>
            <a:t>Greece</a:t>
          </a:r>
          <a:endParaRPr lang="en-US" sz="1050" dirty="0"/>
        </a:p>
        <a:p xmlns:a="http://schemas.openxmlformats.org/drawingml/2006/main">
          <a:pPr algn="l" rtl="0"/>
          <a:endParaRPr lang="en-US" sz="1050" dirty="0" smtClean="0"/>
        </a:p>
        <a:p xmlns:a="http://schemas.openxmlformats.org/drawingml/2006/main">
          <a:pPr algn="l" rtl="0"/>
          <a:r>
            <a:rPr lang="en-US" sz="1050" dirty="0" smtClean="0"/>
            <a:t>Luxembourg</a:t>
          </a:r>
          <a:endParaRPr lang="en-US" sz="1050" dirty="0"/>
        </a:p>
        <a:p xmlns:a="http://schemas.openxmlformats.org/drawingml/2006/main">
          <a:pPr algn="l" rtl="0"/>
          <a:endParaRPr lang="en-US" sz="1050" dirty="0" smtClean="0"/>
        </a:p>
        <a:p xmlns:a="http://schemas.openxmlformats.org/drawingml/2006/main">
          <a:pPr algn="l" rtl="0"/>
          <a:r>
            <a:rPr lang="en-US" sz="1050" dirty="0" smtClean="0"/>
            <a:t>Mexico</a:t>
          </a:r>
          <a:endParaRPr lang="en-US" sz="1050" dirty="0"/>
        </a:p>
        <a:p xmlns:a="http://schemas.openxmlformats.org/drawingml/2006/main">
          <a:pPr algn="l" rtl="0"/>
          <a:endParaRPr lang="en-US" sz="1050" dirty="0" smtClean="0"/>
        </a:p>
        <a:p xmlns:a="http://schemas.openxmlformats.org/drawingml/2006/main">
          <a:pPr algn="l" rtl="0"/>
          <a:r>
            <a:rPr lang="en-US" sz="1050" dirty="0" smtClean="0"/>
            <a:t>Chile</a:t>
          </a:r>
          <a:endParaRPr lang="en-US" sz="1050" dirty="0"/>
        </a:p>
        <a:p xmlns:a="http://schemas.openxmlformats.org/drawingml/2006/main">
          <a:pPr algn="l" rtl="0"/>
          <a:endParaRPr lang="en-US" sz="1050" dirty="0" smtClean="0"/>
        </a:p>
        <a:p xmlns:a="http://schemas.openxmlformats.org/drawingml/2006/main">
          <a:pPr algn="l" rtl="0"/>
          <a:r>
            <a:rPr lang="en-US" sz="1050" dirty="0" smtClean="0"/>
            <a:t>Italy</a:t>
          </a:r>
          <a:endParaRPr lang="en-US" sz="1050" dirty="0"/>
        </a:p>
        <a:p xmlns:a="http://schemas.openxmlformats.org/drawingml/2006/main">
          <a:pPr algn="l" rtl="0"/>
          <a:endParaRPr lang="en-US" sz="1050" dirty="0" smtClean="0"/>
        </a:p>
        <a:p xmlns:a="http://schemas.openxmlformats.org/drawingml/2006/main">
          <a:pPr algn="l" rtl="0"/>
          <a:r>
            <a:rPr lang="en-US" sz="1050" dirty="0" smtClean="0"/>
            <a:t>Hungary</a:t>
          </a:r>
          <a:endParaRPr lang="en-US" sz="1050" dirty="0"/>
        </a:p>
        <a:p xmlns:a="http://schemas.openxmlformats.org/drawingml/2006/main">
          <a:pPr algn="l" rtl="0"/>
          <a:endParaRPr lang="en-US" sz="1050" dirty="0" smtClean="0"/>
        </a:p>
        <a:p xmlns:a="http://schemas.openxmlformats.org/drawingml/2006/main">
          <a:pPr algn="l" rtl="0"/>
          <a:r>
            <a:rPr lang="en-US" sz="1050" dirty="0" smtClean="0"/>
            <a:t>Belgium</a:t>
          </a:r>
          <a:endParaRPr lang="en-US" sz="1050" dirty="0"/>
        </a:p>
        <a:p xmlns:a="http://schemas.openxmlformats.org/drawingml/2006/main">
          <a:pPr algn="l" rtl="0"/>
          <a:endParaRPr lang="en-US" sz="1050" dirty="0" smtClean="0"/>
        </a:p>
        <a:p xmlns:a="http://schemas.openxmlformats.org/drawingml/2006/main">
          <a:pPr algn="l" rtl="0"/>
          <a:r>
            <a:rPr lang="en-US" sz="1050" dirty="0" smtClean="0"/>
            <a:t>Slovakia</a:t>
          </a:r>
          <a:endParaRPr lang="en-US" sz="1050" dirty="0"/>
        </a:p>
        <a:p xmlns:a="http://schemas.openxmlformats.org/drawingml/2006/main">
          <a:pPr algn="l" rtl="0"/>
          <a:endParaRPr lang="en-US" sz="1050" dirty="0" smtClean="0"/>
        </a:p>
        <a:p xmlns:a="http://schemas.openxmlformats.org/drawingml/2006/main">
          <a:pPr algn="l" rtl="0"/>
          <a:r>
            <a:rPr lang="en-US" sz="1050" dirty="0" smtClean="0"/>
            <a:t>Netherlands</a:t>
          </a:r>
          <a:endParaRPr lang="en-US" sz="1050" dirty="0"/>
        </a:p>
        <a:p xmlns:a="http://schemas.openxmlformats.org/drawingml/2006/main">
          <a:pPr algn="l" rtl="0"/>
          <a:endParaRPr lang="en-US" sz="1050" dirty="0" smtClean="0"/>
        </a:p>
        <a:p xmlns:a="http://schemas.openxmlformats.org/drawingml/2006/main">
          <a:pPr algn="l" rtl="0"/>
          <a:r>
            <a:rPr lang="en-US" sz="1050" dirty="0" smtClean="0"/>
            <a:t>Czech </a:t>
          </a:r>
          <a:r>
            <a:rPr lang="en-US" sz="1050" dirty="0" smtClean="0"/>
            <a:t>Republic</a:t>
          </a:r>
          <a:endParaRPr lang="en-US" sz="1050" dirty="0"/>
        </a:p>
        <a:p xmlns:a="http://schemas.openxmlformats.org/drawingml/2006/main">
          <a:pPr algn="l" rtl="0"/>
          <a:endParaRPr lang="en-US" sz="1050" dirty="0" smtClean="0"/>
        </a:p>
        <a:p xmlns:a="http://schemas.openxmlformats.org/drawingml/2006/main">
          <a:pPr algn="l" rtl="0"/>
          <a:r>
            <a:rPr lang="en-US" sz="1050" dirty="0" smtClean="0"/>
            <a:t>Poland</a:t>
          </a:r>
          <a:endParaRPr lang="en-US" sz="1050" dirty="0"/>
        </a:p>
        <a:p xmlns:a="http://schemas.openxmlformats.org/drawingml/2006/main">
          <a:pPr algn="l" rtl="0"/>
          <a:endParaRPr lang="en-US" sz="1050" dirty="0" smtClean="0"/>
        </a:p>
        <a:p xmlns:a="http://schemas.openxmlformats.org/drawingml/2006/main">
          <a:pPr algn="l" rtl="0"/>
          <a:r>
            <a:rPr lang="en-US" sz="1050" dirty="0" smtClean="0"/>
            <a:t>Portugal</a:t>
          </a:r>
          <a:endParaRPr lang="en-US" sz="1050" dirty="0"/>
        </a:p>
        <a:p xmlns:a="http://schemas.openxmlformats.org/drawingml/2006/main">
          <a:pPr algn="l" rtl="0"/>
          <a:endParaRPr lang="en-US" sz="1050" dirty="0" smtClean="0"/>
        </a:p>
        <a:p xmlns:a="http://schemas.openxmlformats.org/drawingml/2006/main">
          <a:pPr algn="l" rtl="0"/>
          <a:r>
            <a:rPr lang="en-US" sz="1050" dirty="0" smtClean="0"/>
            <a:t>Slovenia</a:t>
          </a:r>
          <a:endParaRPr lang="en-US" sz="1050" dirty="0"/>
        </a:p>
        <a:p xmlns:a="http://schemas.openxmlformats.org/drawingml/2006/main">
          <a:pPr algn="l" rtl="0"/>
          <a:endParaRPr lang="en-US" sz="1050" dirty="0" smtClean="0"/>
        </a:p>
        <a:p xmlns:a="http://schemas.openxmlformats.org/drawingml/2006/main">
          <a:pPr algn="l" rtl="0"/>
          <a:r>
            <a:rPr lang="en-US" sz="1050" dirty="0" smtClean="0"/>
            <a:t>Switzerland</a:t>
          </a:r>
          <a:endParaRPr lang="en-US" sz="1050" dirty="0"/>
        </a:p>
        <a:p xmlns:a="http://schemas.openxmlformats.org/drawingml/2006/main">
          <a:pPr algn="l" rtl="0"/>
          <a:endParaRPr lang="en-US" sz="1050" dirty="0" smtClean="0"/>
        </a:p>
        <a:p xmlns:a="http://schemas.openxmlformats.org/drawingml/2006/main">
          <a:pPr algn="l" rtl="0"/>
          <a:r>
            <a:rPr lang="en-US" sz="1050" dirty="0" smtClean="0">
              <a:solidFill>
                <a:schemeClr val="accent1"/>
              </a:solidFill>
            </a:rPr>
            <a:t>Israel</a:t>
          </a:r>
          <a:endParaRPr lang="en-US" sz="1050" dirty="0">
            <a:solidFill>
              <a:schemeClr val="accent1"/>
            </a:solidFill>
          </a:endParaRPr>
        </a:p>
        <a:p xmlns:a="http://schemas.openxmlformats.org/drawingml/2006/main">
          <a:pPr algn="l" rtl="0"/>
          <a:endParaRPr lang="en-US" sz="1050" dirty="0" smtClean="0"/>
        </a:p>
        <a:p xmlns:a="http://schemas.openxmlformats.org/drawingml/2006/main">
          <a:pPr algn="l" rtl="0"/>
          <a:r>
            <a:rPr lang="en-US" sz="1050" dirty="0" smtClean="0"/>
            <a:t>Turkey</a:t>
          </a:r>
          <a:endParaRPr lang="en-US" sz="1050" dirty="0"/>
        </a:p>
        <a:p xmlns:a="http://schemas.openxmlformats.org/drawingml/2006/main">
          <a:pPr algn="l" rtl="0"/>
          <a:endParaRPr lang="en-US" sz="1050" dirty="0" smtClean="0"/>
        </a:p>
        <a:p xmlns:a="http://schemas.openxmlformats.org/drawingml/2006/main">
          <a:pPr algn="l" rtl="0"/>
          <a:r>
            <a:rPr lang="en-US" sz="1050" dirty="0" smtClean="0"/>
            <a:t>France</a:t>
          </a:r>
          <a:endParaRPr lang="en-US" sz="1050" dirty="0"/>
        </a:p>
        <a:p xmlns:a="http://schemas.openxmlformats.org/drawingml/2006/main">
          <a:pPr algn="l" rtl="0"/>
          <a:endParaRPr lang="en-US" sz="1050" dirty="0" smtClean="0"/>
        </a:p>
        <a:p xmlns:a="http://schemas.openxmlformats.org/drawingml/2006/main">
          <a:pPr algn="l" rtl="0"/>
          <a:r>
            <a:rPr lang="en-US" sz="1050" dirty="0" smtClean="0"/>
            <a:t>Spain</a:t>
          </a:r>
          <a:endParaRPr lang="en-US" sz="1050" dirty="0"/>
        </a:p>
        <a:p xmlns:a="http://schemas.openxmlformats.org/drawingml/2006/main">
          <a:pPr algn="l" rtl="0"/>
          <a:endParaRPr lang="en-US" sz="1050" dirty="0" smtClean="0"/>
        </a:p>
        <a:p xmlns:a="http://schemas.openxmlformats.org/drawingml/2006/main">
          <a:pPr algn="l" rtl="0"/>
          <a:r>
            <a:rPr lang="en-US" sz="1050" dirty="0" smtClean="0"/>
            <a:t>Japan</a:t>
          </a:r>
          <a:endParaRPr lang="en-US" sz="1050" dirty="0"/>
        </a:p>
        <a:p xmlns:a="http://schemas.openxmlformats.org/drawingml/2006/main">
          <a:pPr algn="l" rtl="0"/>
          <a:endParaRPr lang="en-US" sz="1050" dirty="0" smtClean="0"/>
        </a:p>
        <a:p xmlns:a="http://schemas.openxmlformats.org/drawingml/2006/main">
          <a:pPr algn="l" rtl="0"/>
          <a:r>
            <a:rPr lang="en-US" sz="1050" dirty="0" smtClean="0"/>
            <a:t>Austria</a:t>
          </a:r>
          <a:endParaRPr lang="en-US" sz="1050" dirty="0"/>
        </a:p>
        <a:p xmlns:a="http://schemas.openxmlformats.org/drawingml/2006/main">
          <a:pPr algn="l" rtl="0"/>
          <a:endParaRPr lang="en-US" sz="1050" dirty="0" smtClean="0"/>
        </a:p>
        <a:p xmlns:a="http://schemas.openxmlformats.org/drawingml/2006/main">
          <a:pPr algn="l" rtl="0"/>
          <a:r>
            <a:rPr lang="en-US" sz="1050" dirty="0" smtClean="0"/>
            <a:t>Iceland</a:t>
          </a:r>
          <a:endParaRPr lang="en-US" sz="1050" dirty="0"/>
        </a:p>
        <a:p xmlns:a="http://schemas.openxmlformats.org/drawingml/2006/main">
          <a:pPr algn="l" rtl="0"/>
          <a:endParaRPr lang="en-US" sz="1050" dirty="0" smtClean="0"/>
        </a:p>
        <a:p xmlns:a="http://schemas.openxmlformats.org/drawingml/2006/main">
          <a:pPr algn="l" rtl="0"/>
          <a:r>
            <a:rPr lang="en-US" sz="1050" dirty="0" smtClean="0"/>
            <a:t>Ireland</a:t>
          </a:r>
          <a:endParaRPr lang="en-US" sz="1050" dirty="0"/>
        </a:p>
        <a:p xmlns:a="http://schemas.openxmlformats.org/drawingml/2006/main">
          <a:pPr algn="l" rtl="0"/>
          <a:endParaRPr lang="en-US" sz="1050" dirty="0" smtClean="0"/>
        </a:p>
        <a:p xmlns:a="http://schemas.openxmlformats.org/drawingml/2006/main">
          <a:pPr algn="l" rtl="0"/>
          <a:r>
            <a:rPr lang="en-US" sz="1050" dirty="0" smtClean="0"/>
            <a:t>Canada</a:t>
          </a:r>
          <a:endParaRPr lang="en-US" sz="1050" dirty="0"/>
        </a:p>
        <a:p xmlns:a="http://schemas.openxmlformats.org/drawingml/2006/main">
          <a:pPr algn="l" rtl="0"/>
          <a:endParaRPr lang="en-US" sz="1050" dirty="0" smtClean="0"/>
        </a:p>
        <a:p xmlns:a="http://schemas.openxmlformats.org/drawingml/2006/main">
          <a:pPr algn="l" rtl="0"/>
          <a:r>
            <a:rPr lang="en-US" sz="1050" dirty="0" smtClean="0"/>
            <a:t>Germany</a:t>
          </a:r>
          <a:endParaRPr lang="en-US" sz="1050" dirty="0"/>
        </a:p>
        <a:p xmlns:a="http://schemas.openxmlformats.org/drawingml/2006/main">
          <a:pPr algn="l" rtl="0"/>
          <a:endParaRPr lang="en-US" sz="1050" dirty="0" smtClean="0"/>
        </a:p>
        <a:p xmlns:a="http://schemas.openxmlformats.org/drawingml/2006/main">
          <a:pPr algn="l" rtl="0"/>
          <a:r>
            <a:rPr lang="en-US" sz="1050" dirty="0" smtClean="0"/>
            <a:t>Finland</a:t>
          </a:r>
          <a:endParaRPr lang="en-US" sz="1050" dirty="0"/>
        </a:p>
        <a:p xmlns:a="http://schemas.openxmlformats.org/drawingml/2006/main">
          <a:pPr algn="l" rtl="0"/>
          <a:endParaRPr lang="en-US" sz="1050" dirty="0" smtClean="0"/>
        </a:p>
        <a:p xmlns:a="http://schemas.openxmlformats.org/drawingml/2006/main">
          <a:pPr algn="l" rtl="0"/>
          <a:r>
            <a:rPr lang="en-US" sz="1050" dirty="0" smtClean="0"/>
            <a:t>Latvia</a:t>
          </a:r>
          <a:endParaRPr lang="en-US" sz="1050" dirty="0"/>
        </a:p>
        <a:p xmlns:a="http://schemas.openxmlformats.org/drawingml/2006/main">
          <a:pPr algn="l" rtl="0"/>
          <a:endParaRPr lang="en-US" sz="1050" dirty="0" smtClean="0"/>
        </a:p>
        <a:p xmlns:a="http://schemas.openxmlformats.org/drawingml/2006/main">
          <a:pPr algn="l" rtl="0"/>
          <a:r>
            <a:rPr lang="en-US" sz="1050" dirty="0" smtClean="0"/>
            <a:t>Estonia</a:t>
          </a:r>
          <a:endParaRPr lang="en-US" sz="1050" dirty="0"/>
        </a:p>
        <a:p xmlns:a="http://schemas.openxmlformats.org/drawingml/2006/main">
          <a:pPr algn="l" rtl="0"/>
          <a:endParaRPr lang="en-US" sz="1050" dirty="0" smtClean="0"/>
        </a:p>
        <a:p xmlns:a="http://schemas.openxmlformats.org/drawingml/2006/main">
          <a:pPr algn="l" rtl="0"/>
          <a:r>
            <a:rPr lang="en-US" sz="1050" dirty="0" smtClean="0"/>
            <a:t>Australia</a:t>
          </a:r>
          <a:endParaRPr lang="en-US" sz="1050" dirty="0"/>
        </a:p>
        <a:p xmlns:a="http://schemas.openxmlformats.org/drawingml/2006/main">
          <a:pPr algn="l" rtl="0"/>
          <a:endParaRPr lang="en-US" sz="1050" dirty="0" smtClean="0"/>
        </a:p>
        <a:p xmlns:a="http://schemas.openxmlformats.org/drawingml/2006/main">
          <a:pPr algn="l" rtl="0"/>
          <a:r>
            <a:rPr lang="en-US" sz="1050" dirty="0" smtClean="0"/>
            <a:t>Lithuania</a:t>
          </a:r>
          <a:endParaRPr lang="en-US" sz="1050" dirty="0"/>
        </a:p>
        <a:p xmlns:a="http://schemas.openxmlformats.org/drawingml/2006/main">
          <a:pPr algn="l" rtl="0"/>
          <a:endParaRPr lang="en-US" sz="1050" dirty="0" smtClean="0"/>
        </a:p>
        <a:p xmlns:a="http://schemas.openxmlformats.org/drawingml/2006/main">
          <a:pPr algn="l" rtl="0"/>
          <a:r>
            <a:rPr lang="en-US" sz="1050" dirty="0" smtClean="0"/>
            <a:t>Sweden</a:t>
          </a:r>
          <a:endParaRPr lang="en-US" sz="1050" dirty="0"/>
        </a:p>
        <a:p xmlns:a="http://schemas.openxmlformats.org/drawingml/2006/main">
          <a:pPr algn="l" rtl="0"/>
          <a:endParaRPr lang="en-US" sz="1050" dirty="0" smtClean="0"/>
        </a:p>
        <a:p xmlns:a="http://schemas.openxmlformats.org/drawingml/2006/main">
          <a:pPr algn="l" rtl="0"/>
          <a:r>
            <a:rPr lang="en-US" sz="1050" dirty="0" smtClean="0"/>
            <a:t>Norway</a:t>
          </a:r>
          <a:endParaRPr lang="en-US" sz="1050" dirty="0"/>
        </a:p>
        <a:p xmlns:a="http://schemas.openxmlformats.org/drawingml/2006/main">
          <a:pPr algn="l" rtl="0"/>
          <a:endParaRPr lang="en-US" sz="1050" dirty="0" smtClean="0"/>
        </a:p>
        <a:p xmlns:a="http://schemas.openxmlformats.org/drawingml/2006/main">
          <a:pPr algn="l" rtl="0"/>
          <a:r>
            <a:rPr lang="en-US" sz="1050" dirty="0" smtClean="0"/>
            <a:t>UK</a:t>
          </a:r>
          <a:endParaRPr lang="en-US" sz="1050" dirty="0"/>
        </a:p>
        <a:p xmlns:a="http://schemas.openxmlformats.org/drawingml/2006/main">
          <a:pPr algn="l" rtl="0"/>
          <a:endParaRPr lang="en-US" sz="1050" dirty="0" smtClean="0"/>
        </a:p>
        <a:p xmlns:a="http://schemas.openxmlformats.org/drawingml/2006/main">
          <a:pPr algn="l" rtl="0"/>
          <a:r>
            <a:rPr lang="en-US" sz="1050" dirty="0" smtClean="0"/>
            <a:t>U.S</a:t>
          </a:r>
          <a:endParaRPr lang="en-US" sz="1050" dirty="0"/>
        </a:p>
        <a:p xmlns:a="http://schemas.openxmlformats.org/drawingml/2006/main">
          <a:pPr algn="l" rtl="0"/>
          <a:endParaRPr lang="en-US" sz="1050" dirty="0" smtClean="0"/>
        </a:p>
        <a:p xmlns:a="http://schemas.openxmlformats.org/drawingml/2006/main">
          <a:pPr algn="l" rtl="0"/>
          <a:r>
            <a:rPr lang="en-US" sz="1050" dirty="0" smtClean="0"/>
            <a:t>Korea</a:t>
          </a:r>
          <a:endParaRPr lang="en-US" sz="1050" dirty="0"/>
        </a:p>
        <a:p xmlns:a="http://schemas.openxmlformats.org/drawingml/2006/main">
          <a:pPr algn="l" rtl="0"/>
          <a:endParaRPr lang="en-US" sz="1050" dirty="0" smtClean="0"/>
        </a:p>
        <a:p xmlns:a="http://schemas.openxmlformats.org/drawingml/2006/main">
          <a:pPr algn="l" rtl="0"/>
          <a:endParaRPr lang="en-US" sz="1050" dirty="0" smtClean="0"/>
        </a:p>
        <a:p xmlns:a="http://schemas.openxmlformats.org/drawingml/2006/main">
          <a:pPr algn="l" rtl="0"/>
          <a:r>
            <a:rPr lang="en-US" sz="1050" dirty="0" smtClean="0"/>
            <a:t>Denmark</a:t>
          </a:r>
          <a:endParaRPr lang="en-US" sz="1050" dirty="0"/>
        </a:p>
        <a:p xmlns:a="http://schemas.openxmlformats.org/drawingml/2006/main">
          <a:pPr algn="l" rtl="0"/>
          <a:endParaRPr lang="en-US" sz="1050" dirty="0" smtClean="0"/>
        </a:p>
        <a:p xmlns:a="http://schemas.openxmlformats.org/drawingml/2006/main">
          <a:pPr algn="l" rtl="0"/>
          <a:r>
            <a:rPr lang="en-US" sz="1050" dirty="0" smtClean="0"/>
            <a:t>New </a:t>
          </a:r>
          <a:r>
            <a:rPr lang="en-US" sz="1050" dirty="0"/>
            <a:t>Zealand</a:t>
          </a:r>
          <a:endParaRPr lang="he-IL" sz="1050" dirty="0"/>
        </a:p>
      </cdr:txBody>
    </cdr:sp>
  </cdr:relSizeAnchor>
</c:userShapes>
</file>

<file path=ppt/drawings/drawing4.xml><?xml version="1.0" encoding="utf-8"?>
<c:userShapes xmlns:c="http://schemas.openxmlformats.org/drawingml/2006/chart">
  <cdr:relSizeAnchor xmlns:cdr="http://schemas.openxmlformats.org/drawingml/2006/chartDrawing">
    <cdr:from>
      <cdr:x>0.27003</cdr:x>
      <cdr:y>0.24834</cdr:y>
    </cdr:from>
    <cdr:to>
      <cdr:x>0.44703</cdr:x>
      <cdr:y>0.41106</cdr:y>
    </cdr:to>
    <cdr:sp macro="" textlink="">
      <cdr:nvSpPr>
        <cdr:cNvPr id="3" name="אליפסה 2"/>
        <cdr:cNvSpPr/>
      </cdr:nvSpPr>
      <cdr:spPr>
        <a:xfrm xmlns:a="http://schemas.openxmlformats.org/drawingml/2006/main">
          <a:off x="2264477" y="1405753"/>
          <a:ext cx="1484310" cy="921092"/>
        </a:xfrm>
        <a:prstGeom xmlns:a="http://schemas.openxmlformats.org/drawingml/2006/main" prst="ellipse">
          <a:avLst/>
        </a:prstGeom>
        <a:solidFill xmlns:a="http://schemas.openxmlformats.org/drawingml/2006/main">
          <a:srgbClr val="FFC000"/>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rtl="0"/>
          <a:r>
            <a:rPr lang="en-US" sz="1600" b="1" dirty="0" smtClean="0">
              <a:solidFill>
                <a:sysClr val="windowText" lastClr="000000"/>
              </a:solidFill>
              <a:latin typeface="David" panose="020E0502060401010101" pitchFamily="34" charset="-79"/>
              <a:cs typeface="David" panose="020E0502060401010101" pitchFamily="34" charset="-79"/>
            </a:rPr>
            <a:t>Average: 23.5 days</a:t>
          </a:r>
          <a:endParaRPr lang="he-IL" sz="1600" b="1" dirty="0">
            <a:solidFill>
              <a:sysClr val="windowText" lastClr="000000"/>
            </a:solidFill>
            <a:latin typeface="David" panose="020E0502060401010101" pitchFamily="34" charset="-79"/>
            <a:cs typeface="David" panose="020E0502060401010101" pitchFamily="34" charset="-79"/>
          </a:endParaRPr>
        </a:p>
      </cdr:txBody>
    </cdr:sp>
  </cdr:relSizeAnchor>
  <cdr:relSizeAnchor xmlns:cdr="http://schemas.openxmlformats.org/drawingml/2006/chartDrawing">
    <cdr:from>
      <cdr:x>0.69889</cdr:x>
      <cdr:y>0.6377</cdr:y>
    </cdr:from>
    <cdr:to>
      <cdr:x>0.96378</cdr:x>
      <cdr:y>0.82971</cdr:y>
    </cdr:to>
    <cdr:sp macro="" textlink="">
      <cdr:nvSpPr>
        <cdr:cNvPr id="4" name="הסבר קווי 2 3"/>
        <cdr:cNvSpPr/>
      </cdr:nvSpPr>
      <cdr:spPr>
        <a:xfrm xmlns:a="http://schemas.openxmlformats.org/drawingml/2006/main">
          <a:off x="5860906" y="3609763"/>
          <a:ext cx="2221342" cy="1086891"/>
        </a:xfrm>
        <a:prstGeom xmlns:a="http://schemas.openxmlformats.org/drawingml/2006/main" prst="borderCallout2">
          <a:avLst>
            <a:gd name="adj1" fmla="val 20878"/>
            <a:gd name="adj2" fmla="val -1397"/>
            <a:gd name="adj3" fmla="val 18750"/>
            <a:gd name="adj4" fmla="val -16667"/>
            <a:gd name="adj5" fmla="val 40720"/>
            <a:gd name="adj6" fmla="val -86984"/>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a:r>
            <a:rPr lang="en-US" sz="1400" b="1" u="sng" dirty="0">
              <a:solidFill>
                <a:schemeClr val="tx1"/>
              </a:solidFill>
            </a:rPr>
            <a:t>Israel:</a:t>
          </a:r>
        </a:p>
        <a:p xmlns:a="http://schemas.openxmlformats.org/drawingml/2006/main">
          <a:pPr algn="ctr"/>
          <a:r>
            <a:rPr lang="en-US" sz="1400" dirty="0">
              <a:solidFill>
                <a:schemeClr val="tx1"/>
              </a:solidFill>
            </a:rPr>
            <a:t>Median time to register a property: </a:t>
          </a:r>
          <a:r>
            <a:rPr lang="en-US" sz="1400" b="1" dirty="0">
              <a:solidFill>
                <a:schemeClr val="tx1"/>
              </a:solidFill>
            </a:rPr>
            <a:t>37</a:t>
          </a:r>
          <a:r>
            <a:rPr lang="en-US" sz="1400" dirty="0">
              <a:solidFill>
                <a:schemeClr val="tx1"/>
              </a:solidFill>
            </a:rPr>
            <a:t> days.</a:t>
          </a:r>
        </a:p>
        <a:p xmlns:a="http://schemas.openxmlformats.org/drawingml/2006/main">
          <a:pPr algn="ctr"/>
          <a:r>
            <a:rPr lang="en-US" sz="1400" dirty="0">
              <a:solidFill>
                <a:schemeClr val="tx1"/>
              </a:solidFill>
            </a:rPr>
            <a:t>Digital Procedure Rate: </a:t>
          </a:r>
          <a:r>
            <a:rPr lang="en-US" sz="1400" b="1" dirty="0">
              <a:solidFill>
                <a:schemeClr val="tx1"/>
              </a:solidFill>
            </a:rPr>
            <a:t>33.3%</a:t>
          </a:r>
          <a:endParaRPr lang="he-IL" sz="1400" b="1" dirty="0">
            <a:solidFill>
              <a:schemeClr val="tx1"/>
            </a:solidFill>
          </a:endParaRPr>
        </a:p>
      </cdr:txBody>
    </cdr:sp>
  </cdr:relSizeAnchor>
  <cdr:relSizeAnchor xmlns:cdr="http://schemas.openxmlformats.org/drawingml/2006/chartDrawing">
    <cdr:from>
      <cdr:x>0.51319</cdr:x>
      <cdr:y>0.13049</cdr:y>
    </cdr:from>
    <cdr:to>
      <cdr:x>0.75755</cdr:x>
      <cdr:y>0.3437</cdr:y>
    </cdr:to>
    <cdr:sp macro="" textlink="">
      <cdr:nvSpPr>
        <cdr:cNvPr id="5" name="הסבר קווי 2 4"/>
        <cdr:cNvSpPr/>
      </cdr:nvSpPr>
      <cdr:spPr>
        <a:xfrm xmlns:a="http://schemas.openxmlformats.org/drawingml/2006/main">
          <a:off x="4303622" y="738651"/>
          <a:ext cx="2049218" cy="1206896"/>
        </a:xfrm>
        <a:prstGeom xmlns:a="http://schemas.openxmlformats.org/drawingml/2006/main" prst="borderCallout2">
          <a:avLst>
            <a:gd name="adj1" fmla="val 20878"/>
            <a:gd name="adj2" fmla="val -1397"/>
            <a:gd name="adj3" fmla="val 18750"/>
            <a:gd name="adj4" fmla="val -16667"/>
            <a:gd name="adj5" fmla="val -39180"/>
            <a:gd name="adj6" fmla="val -172718"/>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1" anchor="ctr"/>
        <a:lstStyle xmlns:a="http://schemas.openxmlformats.org/drawingml/2006/main">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xmlns:a="http://schemas.openxmlformats.org/drawingml/2006/main">
          <a:pPr algn="ctr"/>
          <a:r>
            <a:rPr lang="en-US" sz="1400" b="1" u="sng" dirty="0">
              <a:solidFill>
                <a:schemeClr val="tx1"/>
              </a:solidFill>
            </a:rPr>
            <a:t>Netherlands</a:t>
          </a:r>
        </a:p>
        <a:p xmlns:a="http://schemas.openxmlformats.org/drawingml/2006/main">
          <a:pPr algn="ctr" rtl="0"/>
          <a:r>
            <a:rPr lang="en-US" sz="1400" dirty="0">
              <a:solidFill>
                <a:schemeClr val="tx1"/>
              </a:solidFill>
            </a:rPr>
            <a:t>Median time to register property: </a:t>
          </a:r>
          <a:r>
            <a:rPr lang="en-US" sz="1400" b="1" dirty="0">
              <a:solidFill>
                <a:schemeClr val="tx1"/>
              </a:solidFill>
            </a:rPr>
            <a:t>2.5 </a:t>
          </a:r>
          <a:r>
            <a:rPr lang="en-US" sz="1400" dirty="0">
              <a:solidFill>
                <a:schemeClr val="tx1"/>
              </a:solidFill>
            </a:rPr>
            <a:t>days.</a:t>
          </a:r>
        </a:p>
        <a:p xmlns:a="http://schemas.openxmlformats.org/drawingml/2006/main">
          <a:pPr algn="ctr" rtl="0"/>
          <a:r>
            <a:rPr lang="en-US" sz="1400" dirty="0">
              <a:solidFill>
                <a:schemeClr val="tx1"/>
              </a:solidFill>
            </a:rPr>
            <a:t>Digital Procedure Rate: </a:t>
          </a:r>
          <a:r>
            <a:rPr lang="en-US" sz="1400" b="1" dirty="0">
              <a:solidFill>
                <a:schemeClr val="tx1"/>
              </a:solidFill>
            </a:rPr>
            <a:t>75%</a:t>
          </a:r>
          <a:endParaRPr lang="he-IL" sz="1400" b="1" dirty="0">
            <a:solidFill>
              <a:schemeClr val="tx1"/>
            </a:solidFill>
          </a:endParaRPr>
        </a:p>
      </cdr:txBody>
    </cdr:sp>
  </cdr:relSizeAnchor>
  <cdr:relSizeAnchor xmlns:cdr="http://schemas.openxmlformats.org/drawingml/2006/chartDrawing">
    <cdr:from>
      <cdr:x>0</cdr:x>
      <cdr:y>0.02749</cdr:y>
    </cdr:from>
    <cdr:to>
      <cdr:x>0.11897</cdr:x>
      <cdr:y>0.90519</cdr:y>
    </cdr:to>
    <cdr:sp macro="" textlink="">
      <cdr:nvSpPr>
        <cdr:cNvPr id="2" name="TextBox 1"/>
        <cdr:cNvSpPr txBox="1"/>
      </cdr:nvSpPr>
      <cdr:spPr>
        <a:xfrm xmlns:a="http://schemas.openxmlformats.org/drawingml/2006/main">
          <a:off x="-246743" y="155584"/>
          <a:ext cx="997689" cy="4968315"/>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900" dirty="0"/>
            <a:t>Netherlands</a:t>
          </a:r>
        </a:p>
        <a:p xmlns:a="http://schemas.openxmlformats.org/drawingml/2006/main">
          <a:r>
            <a:rPr lang="en-US" sz="900" dirty="0"/>
            <a:t>Norway</a:t>
          </a:r>
        </a:p>
        <a:p xmlns:a="http://schemas.openxmlformats.org/drawingml/2006/main">
          <a:r>
            <a:rPr lang="en-US" sz="900" dirty="0"/>
            <a:t>New Zealand</a:t>
          </a:r>
        </a:p>
        <a:p xmlns:a="http://schemas.openxmlformats.org/drawingml/2006/main">
          <a:r>
            <a:rPr lang="en-US" sz="900" dirty="0"/>
            <a:t>Lithuania</a:t>
          </a:r>
        </a:p>
        <a:p xmlns:a="http://schemas.openxmlformats.org/drawingml/2006/main">
          <a:r>
            <a:rPr lang="en-US" sz="900" dirty="0"/>
            <a:t>Iceland</a:t>
          </a:r>
        </a:p>
        <a:p xmlns:a="http://schemas.openxmlformats.org/drawingml/2006/main">
          <a:r>
            <a:rPr lang="en-US" sz="900" dirty="0"/>
            <a:t>Denmark</a:t>
          </a:r>
        </a:p>
        <a:p xmlns:a="http://schemas.openxmlformats.org/drawingml/2006/main">
          <a:r>
            <a:rPr lang="en-US" sz="900" dirty="0"/>
            <a:t>Canada</a:t>
          </a:r>
        </a:p>
        <a:p xmlns:a="http://schemas.openxmlformats.org/drawingml/2006/main">
          <a:r>
            <a:rPr lang="en-US" sz="900" dirty="0"/>
            <a:t>Turkey</a:t>
          </a:r>
        </a:p>
        <a:p xmlns:a="http://schemas.openxmlformats.org/drawingml/2006/main">
          <a:r>
            <a:rPr lang="en-US" sz="900" dirty="0"/>
            <a:t>Australia</a:t>
          </a:r>
        </a:p>
        <a:p xmlns:a="http://schemas.openxmlformats.org/drawingml/2006/main">
          <a:r>
            <a:rPr lang="en-US" sz="900" dirty="0"/>
            <a:t>Korea</a:t>
          </a:r>
        </a:p>
        <a:p xmlns:a="http://schemas.openxmlformats.org/drawingml/2006/main">
          <a:r>
            <a:rPr lang="en-US" sz="900" dirty="0"/>
            <a:t>Sweden</a:t>
          </a:r>
        </a:p>
        <a:p xmlns:a="http://schemas.openxmlformats.org/drawingml/2006/main">
          <a:r>
            <a:rPr lang="en-US" sz="900" dirty="0"/>
            <a:t>Portugal</a:t>
          </a:r>
        </a:p>
        <a:p xmlns:a="http://schemas.openxmlformats.org/drawingml/2006/main">
          <a:r>
            <a:rPr lang="en-US" sz="900" dirty="0"/>
            <a:t>Spain</a:t>
          </a:r>
        </a:p>
        <a:p xmlns:a="http://schemas.openxmlformats.org/drawingml/2006/main">
          <a:r>
            <a:rPr lang="en-US" sz="900" dirty="0"/>
            <a:t>Japan</a:t>
          </a:r>
        </a:p>
        <a:p xmlns:a="http://schemas.openxmlformats.org/drawingml/2006/main">
          <a:r>
            <a:rPr lang="en-US" sz="900" dirty="0"/>
            <a:t>United States</a:t>
          </a:r>
        </a:p>
        <a:p xmlns:a="http://schemas.openxmlformats.org/drawingml/2006/main">
          <a:r>
            <a:rPr lang="en-US" sz="900" dirty="0"/>
            <a:t>Switzerland</a:t>
          </a:r>
        </a:p>
        <a:p xmlns:a="http://schemas.openxmlformats.org/drawingml/2006/main">
          <a:r>
            <a:rPr lang="en-US" sz="900" dirty="0"/>
            <a:t>Italy</a:t>
          </a:r>
        </a:p>
        <a:p xmlns:a="http://schemas.openxmlformats.org/drawingml/2006/main">
          <a:r>
            <a:rPr lang="en-US" sz="900" dirty="0"/>
            <a:t>Czech Republic</a:t>
          </a:r>
        </a:p>
        <a:p xmlns:a="http://schemas.openxmlformats.org/drawingml/2006/main">
          <a:r>
            <a:rPr lang="en-US" sz="900" dirty="0"/>
            <a:t>Latvia</a:t>
          </a:r>
        </a:p>
        <a:p xmlns:a="http://schemas.openxmlformats.org/drawingml/2006/main">
          <a:r>
            <a:rPr lang="en-US" sz="900" dirty="0"/>
            <a:t>Hungary</a:t>
          </a:r>
        </a:p>
        <a:p xmlns:a="http://schemas.openxmlformats.org/drawingml/2006/main">
          <a:r>
            <a:rPr lang="en-US" sz="900" dirty="0"/>
            <a:t>Estonia</a:t>
          </a:r>
        </a:p>
        <a:p xmlns:a="http://schemas.openxmlformats.org/drawingml/2006/main">
          <a:r>
            <a:rPr lang="en-US" sz="900" dirty="0"/>
            <a:t>Austria</a:t>
          </a:r>
        </a:p>
        <a:p xmlns:a="http://schemas.openxmlformats.org/drawingml/2006/main">
          <a:r>
            <a:rPr lang="en-US" sz="900" dirty="0"/>
            <a:t>UK</a:t>
          </a:r>
        </a:p>
        <a:p xmlns:a="http://schemas.openxmlformats.org/drawingml/2006/main">
          <a:r>
            <a:rPr lang="en-US" sz="900" dirty="0"/>
            <a:t>Greece</a:t>
          </a:r>
        </a:p>
        <a:p xmlns:a="http://schemas.openxmlformats.org/drawingml/2006/main">
          <a:r>
            <a:rPr lang="en-US" sz="900" dirty="0"/>
            <a:t>Luxembourg</a:t>
          </a:r>
        </a:p>
        <a:p xmlns:a="http://schemas.openxmlformats.org/drawingml/2006/main">
          <a:r>
            <a:rPr lang="en-US" sz="900" dirty="0"/>
            <a:t>Slovakia</a:t>
          </a:r>
        </a:p>
        <a:p xmlns:a="http://schemas.openxmlformats.org/drawingml/2006/main">
          <a:r>
            <a:rPr lang="en-US" sz="900" dirty="0"/>
            <a:t>Chile</a:t>
          </a:r>
        </a:p>
        <a:p xmlns:a="http://schemas.openxmlformats.org/drawingml/2006/main">
          <a:r>
            <a:rPr lang="en-US" sz="900" dirty="0"/>
            <a:t>Ireland</a:t>
          </a:r>
        </a:p>
        <a:p xmlns:a="http://schemas.openxmlformats.org/drawingml/2006/main">
          <a:r>
            <a:rPr lang="en-US" sz="900" dirty="0"/>
            <a:t>Israel</a:t>
          </a:r>
        </a:p>
        <a:p xmlns:a="http://schemas.openxmlformats.org/drawingml/2006/main">
          <a:r>
            <a:rPr lang="en-US" sz="900" dirty="0"/>
            <a:t>Mexico</a:t>
          </a:r>
        </a:p>
        <a:p xmlns:a="http://schemas.openxmlformats.org/drawingml/2006/main">
          <a:r>
            <a:rPr lang="en-US" sz="900" dirty="0"/>
            <a:t>France</a:t>
          </a:r>
        </a:p>
        <a:p xmlns:a="http://schemas.openxmlformats.org/drawingml/2006/main">
          <a:r>
            <a:rPr lang="en-US" sz="900" dirty="0"/>
            <a:t>Belgium</a:t>
          </a:r>
        </a:p>
        <a:p xmlns:a="http://schemas.openxmlformats.org/drawingml/2006/main">
          <a:r>
            <a:rPr lang="en-US" sz="900" dirty="0"/>
            <a:t>Slovenia</a:t>
          </a:r>
        </a:p>
        <a:p xmlns:a="http://schemas.openxmlformats.org/drawingml/2006/main">
          <a:r>
            <a:rPr lang="en-US" sz="900" dirty="0"/>
            <a:t>Germany</a:t>
          </a:r>
        </a:p>
        <a:p xmlns:a="http://schemas.openxmlformats.org/drawingml/2006/main">
          <a:r>
            <a:rPr lang="en-US" sz="900" dirty="0"/>
            <a:t>Finland</a:t>
          </a:r>
        </a:p>
        <a:p xmlns:a="http://schemas.openxmlformats.org/drawingml/2006/main">
          <a:r>
            <a:rPr lang="en-US" sz="900" dirty="0"/>
            <a:t>Poland</a:t>
          </a:r>
          <a:endParaRPr lang="he-IL" sz="9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C788EA02-75E1-4BE4-B55D-809A0D21D2A0}" type="datetimeFigureOut">
              <a:rPr lang="he-IL" smtClean="0"/>
              <a:t>י"ג/אדר/תש"פ</a:t>
            </a:fld>
            <a:endParaRPr lang="he-IL"/>
          </a:p>
        </p:txBody>
      </p:sp>
      <p:sp>
        <p:nvSpPr>
          <p:cNvPr id="4" name="מציין מיקום של כותרת תחתונה 3"/>
          <p:cNvSpPr>
            <a:spLocks noGrp="1"/>
          </p:cNvSpPr>
          <p:nvPr>
            <p:ph type="ftr" sz="quarter" idx="2"/>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429750"/>
            <a:ext cx="2946400" cy="496888"/>
          </a:xfrm>
          <a:prstGeom prst="rect">
            <a:avLst/>
          </a:prstGeom>
        </p:spPr>
        <p:txBody>
          <a:bodyPr vert="horz" lIns="91440" tIns="45720" rIns="91440" bIns="45720" rtlCol="1" anchor="b"/>
          <a:lstStyle>
            <a:lvl1pPr algn="l">
              <a:defRPr sz="1200"/>
            </a:lvl1pPr>
          </a:lstStyle>
          <a:p>
            <a:fld id="{0F2EE6A3-2844-4142-9CFB-25E48A7290C6}" type="slidenum">
              <a:rPr lang="he-IL" smtClean="0"/>
              <a:t>‹#›</a:t>
            </a:fld>
            <a:endParaRPr lang="he-IL"/>
          </a:p>
        </p:txBody>
      </p:sp>
    </p:spTree>
    <p:extLst>
      <p:ext uri="{BB962C8B-B14F-4D97-AF65-F5344CB8AC3E}">
        <p14:creationId xmlns:p14="http://schemas.microsoft.com/office/powerpoint/2010/main" val="2711979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46400" cy="496888"/>
          </a:xfrm>
          <a:prstGeom prst="rect">
            <a:avLst/>
          </a:prstGeom>
        </p:spPr>
        <p:txBody>
          <a:bodyPr vert="horz" lIns="91440" tIns="45720" rIns="91440" bIns="45720" rtlCol="1"/>
          <a:lstStyle>
            <a:lvl1pPr algn="l">
              <a:defRPr sz="1200"/>
            </a:lvl1pPr>
          </a:lstStyle>
          <a:p>
            <a:fld id="{6B3C8943-F7A9-419C-85C1-2E5C3EA72F1B}" type="datetimeFigureOut">
              <a:rPr lang="he-IL" smtClean="0"/>
              <a:t>י"ג/אדר/תש"פ</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450" y="4776788"/>
            <a:ext cx="5438775" cy="3908425"/>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46400" cy="496888"/>
          </a:xfrm>
          <a:prstGeom prst="rect">
            <a:avLst/>
          </a:prstGeom>
        </p:spPr>
        <p:txBody>
          <a:bodyPr vert="horz" lIns="91440" tIns="45720" rIns="91440" bIns="45720" rtlCol="1" anchor="b"/>
          <a:lstStyle>
            <a:lvl1pPr algn="l">
              <a:defRPr sz="1200"/>
            </a:lvl1pPr>
          </a:lstStyle>
          <a:p>
            <a:fld id="{F55A97D6-215A-4EC3-97C3-A6D80E014A70}" type="slidenum">
              <a:rPr lang="he-IL" smtClean="0"/>
              <a:t>‹#›</a:t>
            </a:fld>
            <a:endParaRPr lang="he-IL"/>
          </a:p>
        </p:txBody>
      </p:sp>
    </p:spTree>
    <p:extLst>
      <p:ext uri="{BB962C8B-B14F-4D97-AF65-F5344CB8AC3E}">
        <p14:creationId xmlns:p14="http://schemas.microsoft.com/office/powerpoint/2010/main" val="279561353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D109A9D-8A17-4C88-AD2C-C3704722716E}" type="slidenum">
              <a:rPr lang="en-US" smtClean="0"/>
              <a:t>9</a:t>
            </a:fld>
            <a:endParaRPr lang="en-US"/>
          </a:p>
        </p:txBody>
      </p:sp>
    </p:spTree>
    <p:extLst>
      <p:ext uri="{BB962C8B-B14F-4D97-AF65-F5344CB8AC3E}">
        <p14:creationId xmlns:p14="http://schemas.microsoft.com/office/powerpoint/2010/main" val="218703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עלינו</a:t>
            </a:r>
            <a:r>
              <a:rPr lang="he-IL" baseline="0" dirty="0" smtClean="0"/>
              <a:t> בדירוג המדינות ב14 מקומות</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05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F55A97D6-215A-4EC3-97C3-A6D80E014A70}" type="slidenum">
              <a:rPr lang="he-IL" smtClean="0"/>
              <a:t>33</a:t>
            </a:fld>
            <a:endParaRPr lang="he-IL"/>
          </a:p>
        </p:txBody>
      </p:sp>
    </p:spTree>
    <p:extLst>
      <p:ext uri="{BB962C8B-B14F-4D97-AF65-F5344CB8AC3E}">
        <p14:creationId xmlns:p14="http://schemas.microsoft.com/office/powerpoint/2010/main" val="1465041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34</a:t>
            </a:fld>
            <a:endParaRPr lang="en-US"/>
          </a:p>
        </p:txBody>
      </p:sp>
    </p:spTree>
    <p:extLst>
      <p:ext uri="{BB962C8B-B14F-4D97-AF65-F5344CB8AC3E}">
        <p14:creationId xmlns:p14="http://schemas.microsoft.com/office/powerpoint/2010/main" val="197687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רואים כאן שני דברים:</a:t>
            </a:r>
          </a:p>
          <a:p>
            <a:r>
              <a:rPr lang="he-IL" dirty="0" smtClean="0"/>
              <a:t>איור ראשון: יש לנו פער גדול</a:t>
            </a:r>
            <a:r>
              <a:rPr lang="he-IL" baseline="0" dirty="0" smtClean="0"/>
              <a:t> באופן כללי</a:t>
            </a:r>
            <a:r>
              <a:rPr lang="he-IL" dirty="0" smtClean="0"/>
              <a:t>.</a:t>
            </a:r>
          </a:p>
          <a:p>
            <a:r>
              <a:rPr lang="he-IL" dirty="0" smtClean="0"/>
              <a:t>ב. הפער הולך ומתעצם עם העוני.</a:t>
            </a:r>
          </a:p>
          <a:p>
            <a:endParaRPr lang="he-IL" dirty="0" smtClean="0"/>
          </a:p>
          <a:p>
            <a:r>
              <a:rPr lang="he-IL" dirty="0" smtClean="0"/>
              <a:t>ציון ה</a:t>
            </a:r>
            <a:r>
              <a:rPr lang="en-US" dirty="0" smtClean="0"/>
              <a:t>PIAAC</a:t>
            </a:r>
            <a:r>
              <a:rPr lang="he-IL" dirty="0" smtClean="0"/>
              <a:t> מנורמל ל100</a:t>
            </a:r>
            <a:r>
              <a:rPr lang="he-IL" baseline="0" dirty="0" smtClean="0"/>
              <a:t> (מהציון של כל תצפית הוחסר הממוצע, ואז חולק בסטיית התקן + קבוע בגודל 0.5 * 100)</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50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גם "בניכוי חרדים וערבים" אנחנו רחוקים מהמוצע בפער גדול.</a:t>
            </a:r>
          </a:p>
          <a:p>
            <a:endParaRPr lang="he-IL" baseline="0" dirty="0" smtClean="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11</a:t>
            </a:fld>
            <a:endParaRPr lang="en-US"/>
          </a:p>
        </p:txBody>
      </p:sp>
    </p:spTree>
    <p:extLst>
      <p:ext uri="{BB962C8B-B14F-4D97-AF65-F5344CB8AC3E}">
        <p14:creationId xmlns:p14="http://schemas.microsoft.com/office/powerpoint/2010/main" val="393855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השקף הראשון הוא סיבה: בפריפריה המורים פחות איכותיים.</a:t>
            </a:r>
          </a:p>
          <a:p>
            <a:r>
              <a:rPr lang="he-IL" dirty="0" smtClean="0"/>
              <a:t>השקף השני תוצאה: שוויון</a:t>
            </a:r>
            <a:r>
              <a:rPr lang="he-IL" baseline="0" dirty="0" smtClean="0"/>
              <a:t> </a:t>
            </a:r>
            <a:r>
              <a:rPr lang="he-IL" baseline="0" dirty="0" err="1" smtClean="0"/>
              <a:t>ההיזדמנויות</a:t>
            </a:r>
            <a:r>
              <a:rPr lang="he-IL" baseline="0" dirty="0" smtClean="0"/>
              <a:t> אצלנו נמוך מאד מהמוצע</a:t>
            </a:r>
            <a:endParaRPr lang="he-IL" dirty="0" smtClean="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50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הגרף הראשון</a:t>
            </a:r>
            <a:r>
              <a:rPr lang="he-IL" baseline="0" dirty="0" smtClean="0"/>
              <a:t> מעביר את המספר בכותרת. הפיק ב2014 זה התחלת הגדלת מספר הכיתות, מה שהצריך גיוס המוני יותר של מורים ולכן ירידה באיכות</a:t>
            </a:r>
          </a:p>
          <a:p>
            <a:endParaRPr lang="he-IL" baseline="0" dirty="0" smtClean="0"/>
          </a:p>
          <a:p>
            <a:r>
              <a:rPr lang="he-IL" baseline="0" dirty="0" smtClean="0"/>
              <a:t>הגרף השני יכול להוות סיבה לכך: צעירים איכותיים לא נמשכים להוראה, מקצוע לא מתגמל עבור מורה מתחיל.</a:t>
            </a:r>
          </a:p>
          <a:p>
            <a:endParaRPr lang="he-IL" dirty="0" smtClean="0"/>
          </a:p>
          <a:p>
            <a:r>
              <a:rPr lang="he-IL" dirty="0" smtClean="0"/>
              <a:t>אפשר</a:t>
            </a:r>
            <a:r>
              <a:rPr lang="he-IL" baseline="0" dirty="0" smtClean="0"/>
              <a:t> גם לומר שזו בעיית תמריצים עם השפעה יותר רחבה: התגמול הוא על וותק ולא על איכות ההוראה, מה שמסביר חלק בהישגים המנוכים של התלמידים.</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09A9D-8A17-4C88-AD2C-C370472271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20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15</a:t>
            </a:fld>
            <a:endParaRPr lang="en-US"/>
          </a:p>
        </p:txBody>
      </p:sp>
    </p:spTree>
    <p:extLst>
      <p:ext uri="{BB962C8B-B14F-4D97-AF65-F5344CB8AC3E}">
        <p14:creationId xmlns:p14="http://schemas.microsoft.com/office/powerpoint/2010/main" val="82391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18</a:t>
            </a:fld>
            <a:endParaRPr lang="en-US"/>
          </a:p>
        </p:txBody>
      </p:sp>
    </p:spTree>
    <p:extLst>
      <p:ext uri="{BB962C8B-B14F-4D97-AF65-F5344CB8AC3E}">
        <p14:creationId xmlns:p14="http://schemas.microsoft.com/office/powerpoint/2010/main" val="107888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22</a:t>
            </a:fld>
            <a:endParaRPr lang="en-US"/>
          </a:p>
        </p:txBody>
      </p:sp>
    </p:spTree>
    <p:extLst>
      <p:ext uri="{BB962C8B-B14F-4D97-AF65-F5344CB8AC3E}">
        <p14:creationId xmlns:p14="http://schemas.microsoft.com/office/powerpoint/2010/main" val="26945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608B593-DC7C-4FEA-988C-23E1DCC701E5}" type="slidenum">
              <a:rPr lang="en-US" smtClean="0"/>
              <a:t>23</a:t>
            </a:fld>
            <a:endParaRPr lang="en-US"/>
          </a:p>
        </p:txBody>
      </p:sp>
    </p:spTree>
    <p:extLst>
      <p:ext uri="{BB962C8B-B14F-4D97-AF65-F5344CB8AC3E}">
        <p14:creationId xmlns:p14="http://schemas.microsoft.com/office/powerpoint/2010/main" val="1399388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933752" y="3160712"/>
            <a:ext cx="5336420" cy="2387600"/>
          </a:xfrm>
        </p:spPr>
        <p:txBody>
          <a:bodyPr anchor="t" anchorCtr="0"/>
          <a:lstStyle>
            <a:lvl1pPr algn="r">
              <a:defRPr sz="6000" b="0">
                <a:solidFill>
                  <a:schemeClr val="bg1"/>
                </a:solidFill>
              </a:defRPr>
            </a:lvl1pPr>
          </a:lstStyle>
          <a:p>
            <a:r>
              <a:rPr lang="he-IL" dirty="0"/>
              <a:t>לחץ כדי לערוך סגנון כותרת של תבנית בסיס</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933752" y="5548312"/>
            <a:ext cx="5336420" cy="644208"/>
          </a:xfrm>
        </p:spPr>
        <p:txBody>
          <a:bodyPr>
            <a:normAutofit/>
          </a:bodyPr>
          <a:lstStyle>
            <a:lvl1pPr marL="0" indent="0" algn="r">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 משנה של תבנית בסיס</a:t>
            </a:r>
          </a:p>
        </p:txBody>
      </p:sp>
      <p:pic>
        <p:nvPicPr>
          <p:cNvPr id="8" name="תמונה 7">
            <a:extLst>
              <a:ext uri="{FF2B5EF4-FFF2-40B4-BE49-F238E27FC236}">
                <a16:creationId xmlns:a16="http://schemas.microsoft.com/office/drawing/2014/main" id="{A1D48BF9-6AA3-408A-AF90-2AF990825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2047" y="1384355"/>
            <a:ext cx="1420475" cy="1460445"/>
          </a:xfrm>
          <a:prstGeom prst="rect">
            <a:avLst/>
          </a:prstGeom>
        </p:spPr>
      </p:pic>
    </p:spTree>
    <p:extLst>
      <p:ext uri="{BB962C8B-B14F-4D97-AF65-F5344CB8AC3E}">
        <p14:creationId xmlns:p14="http://schemas.microsoft.com/office/powerpoint/2010/main" val="40234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6539695" y="339617"/>
            <a:ext cx="4462133" cy="898874"/>
          </a:xfrm>
        </p:spPr>
        <p:txBody>
          <a:bodyPr>
            <a:normAutofit/>
          </a:bodyPr>
          <a:lstStyle>
            <a:lvl1pPr>
              <a:defRPr sz="2800"/>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6539695" y="1238491"/>
            <a:ext cx="4462133" cy="462987"/>
          </a:xfrm>
        </p:spPr>
        <p:txBody>
          <a:bodyPr/>
          <a:lstStyle>
            <a:lvl1pPr marL="0" indent="0">
              <a:buSzPct val="120000"/>
              <a:buFont typeface="Arial" panose="020B0604020202020204" pitchFamily="34" charset="0"/>
              <a:buNone/>
              <a:defRPr>
                <a:solidFill>
                  <a:schemeClr val="tx1"/>
                </a:solidFill>
              </a:defRPr>
            </a:lvl1pPr>
            <a:lvl2pPr marL="685800" indent="-228600">
              <a:buSzPct val="120000"/>
              <a:buFontTx/>
              <a:buBlip>
                <a:blip r:embed="rId3"/>
              </a:buBlip>
              <a:defRPr/>
            </a:lvl2pPr>
            <a:lvl3pPr marL="1143000" indent="-228600">
              <a:buSzPct val="120000"/>
              <a:buFontTx/>
              <a:buBlip>
                <a:blip r:embed="rId3"/>
              </a:buBlip>
              <a:defRPr/>
            </a:lvl3pPr>
            <a:lvl4pPr marL="1600200" indent="-228600">
              <a:buSzPct val="120000"/>
              <a:buFontTx/>
              <a:buBlip>
                <a:blip r:embed="rId3"/>
              </a:buBlip>
              <a:defRPr/>
            </a:lvl4pPr>
            <a:lvl5pPr marL="2057400" indent="-228600">
              <a:buSzPct val="120000"/>
              <a:buFontTx/>
              <a:buBlip>
                <a:blip r:embed="rId3"/>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8363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3292997" y="432214"/>
            <a:ext cx="7708832" cy="540059"/>
          </a:xfrm>
        </p:spPr>
        <p:txBody>
          <a:bodyPr>
            <a:normAutofit/>
          </a:bodyPr>
          <a:lstStyle>
            <a:lvl1pPr>
              <a:defRPr sz="2000">
                <a:solidFill>
                  <a:schemeClr val="tx1"/>
                </a:solidFill>
              </a:defRPr>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949124" y="1435261"/>
            <a:ext cx="10052705" cy="4693534"/>
          </a:xfrm>
        </p:spPr>
        <p:txBody>
          <a:bodyPr/>
          <a:lstStyle>
            <a:lvl1pPr marL="285750" indent="-28575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11983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4243010" y="2807531"/>
            <a:ext cx="6749142"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4243010" y="3317724"/>
            <a:ext cx="6749142"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42596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214131" y="3325207"/>
            <a:ext cx="5548039"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214131" y="3835400"/>
            <a:ext cx="5548039"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36248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3952755" y="2839070"/>
            <a:ext cx="7070110" cy="584775"/>
          </a:xfrm>
        </p:spPr>
        <p:txBody>
          <a:bodyPr wrap="square" anchor="t" anchorCtr="0">
            <a:spAutoFit/>
          </a:bodyPr>
          <a:lstStyle>
            <a:lvl1pPr algn="r">
              <a:defRPr sz="4000" b="1">
                <a:solidFill>
                  <a:schemeClr val="bg1"/>
                </a:solidFill>
              </a:defRPr>
            </a:lvl1pPr>
          </a:lstStyle>
          <a:p>
            <a:r>
              <a:rPr lang="he-IL" dirty="0"/>
              <a:t>לחץ כדי לערוך סגנון</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3952755" y="3349263"/>
            <a:ext cx="7070110"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 סגנון כותרת</a:t>
            </a:r>
          </a:p>
        </p:txBody>
      </p:sp>
    </p:spTree>
    <p:extLst>
      <p:ext uri="{BB962C8B-B14F-4D97-AF65-F5344CB8AC3E}">
        <p14:creationId xmlns:p14="http://schemas.microsoft.com/office/powerpoint/2010/main" val="175518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מציין מיקום של תמונה 4">
            <a:extLst>
              <a:ext uri="{FF2B5EF4-FFF2-40B4-BE49-F238E27FC236}">
                <a16:creationId xmlns:a16="http://schemas.microsoft.com/office/drawing/2014/main" id="{BD4BBB0D-3C74-4B22-B297-217DADFBEBFD}"/>
              </a:ext>
            </a:extLst>
          </p:cNvPr>
          <p:cNvSpPr>
            <a:spLocks noGrp="1"/>
          </p:cNvSpPr>
          <p:nvPr>
            <p:ph type="pic" sz="quarter" idx="10"/>
          </p:nvPr>
        </p:nvSpPr>
        <p:spPr>
          <a:xfrm>
            <a:off x="0" y="1135063"/>
            <a:ext cx="4519613" cy="5722937"/>
          </a:xfrm>
          <a:solidFill>
            <a:schemeClr val="bg1">
              <a:lumMod val="85000"/>
            </a:schemeClr>
          </a:solidFill>
          <a:ln>
            <a:noFill/>
          </a:ln>
        </p:spPr>
        <p:txBody>
          <a:bodyPr anchor="ctr" anchorCtr="0">
            <a:normAutofit/>
          </a:bodyPr>
          <a:lstStyle>
            <a:lvl1pPr marL="0" indent="0" algn="ctr">
              <a:buNone/>
              <a:defRPr sz="2400"/>
            </a:lvl1pPr>
          </a:lstStyle>
          <a:p>
            <a:endParaRPr lang="he-IL"/>
          </a:p>
        </p:txBody>
      </p:sp>
      <p:sp>
        <p:nvSpPr>
          <p:cNvPr id="2" name="כותרת 1">
            <a:extLst>
              <a:ext uri="{FF2B5EF4-FFF2-40B4-BE49-F238E27FC236}">
                <a16:creationId xmlns:a16="http://schemas.microsoft.com/office/drawing/2014/main" id="{3DB32480-1103-4DBF-B4EC-A2982FA2E3F9}"/>
              </a:ext>
            </a:extLst>
          </p:cNvPr>
          <p:cNvSpPr>
            <a:spLocks noGrp="1"/>
          </p:cNvSpPr>
          <p:nvPr>
            <p:ph type="ctrTitle"/>
          </p:nvPr>
        </p:nvSpPr>
        <p:spPr>
          <a:xfrm>
            <a:off x="4844005" y="2839070"/>
            <a:ext cx="6178860" cy="584775"/>
          </a:xfrm>
        </p:spPr>
        <p:txBody>
          <a:bodyPr wrap="square" anchor="t" anchorCtr="0">
            <a:spAutoFit/>
          </a:bodyPr>
          <a:lstStyle>
            <a:lvl1pPr algn="r">
              <a:defRPr sz="4000" b="1">
                <a:solidFill>
                  <a:schemeClr val="bg1"/>
                </a:solidFill>
              </a:defRPr>
            </a:lvl1pPr>
          </a:lstStyle>
          <a:p>
            <a:r>
              <a:rPr lang="he-IL" dirty="0"/>
              <a:t>לחץ כדי לערוך</a:t>
            </a:r>
          </a:p>
        </p:txBody>
      </p:sp>
      <p:sp>
        <p:nvSpPr>
          <p:cNvPr id="3" name="כותרת משנה 2">
            <a:extLst>
              <a:ext uri="{FF2B5EF4-FFF2-40B4-BE49-F238E27FC236}">
                <a16:creationId xmlns:a16="http://schemas.microsoft.com/office/drawing/2014/main" id="{2257B990-044C-426A-AA2A-85E54DC629E9}"/>
              </a:ext>
            </a:extLst>
          </p:cNvPr>
          <p:cNvSpPr>
            <a:spLocks noGrp="1"/>
          </p:cNvSpPr>
          <p:nvPr>
            <p:ph type="subTitle" idx="1"/>
          </p:nvPr>
        </p:nvSpPr>
        <p:spPr>
          <a:xfrm>
            <a:off x="4844005" y="3349263"/>
            <a:ext cx="6178860" cy="646331"/>
          </a:xfrm>
        </p:spPr>
        <p:txBody>
          <a:bodyPr wrap="square">
            <a:spAutoFit/>
          </a:bodyPr>
          <a:lstStyle>
            <a:lvl1pPr marL="0" indent="0" algn="r">
              <a:buNone/>
              <a:defRPr sz="4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כדי לערוך</a:t>
            </a:r>
          </a:p>
        </p:txBody>
      </p:sp>
    </p:spTree>
    <p:extLst>
      <p:ext uri="{BB962C8B-B14F-4D97-AF65-F5344CB8AC3E}">
        <p14:creationId xmlns:p14="http://schemas.microsoft.com/office/powerpoint/2010/main" val="383971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שקופית כותר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6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r>
              <a:rPr lang="he-IL" smtClean="0"/>
              <a:t>סקירה מוניטרית אוקטובר 2015</a:t>
            </a:r>
            <a:endParaRPr lang="he-IL" dirty="0"/>
          </a:p>
        </p:txBody>
      </p:sp>
      <p:sp>
        <p:nvSpPr>
          <p:cNvPr id="3" name="מציין מיקום של כותרת תחתונה 2"/>
          <p:cNvSpPr>
            <a:spLocks noGrp="1"/>
          </p:cNvSpPr>
          <p:nvPr>
            <p:ph type="ftr" sz="quarter" idx="11"/>
          </p:nvPr>
        </p:nvSpPr>
        <p:spPr>
          <a:xfrm>
            <a:off x="4165600" y="6356351"/>
            <a:ext cx="3860800" cy="365125"/>
          </a:xfrm>
          <a:prstGeom prst="rect">
            <a:avLst/>
          </a:prstGeom>
        </p:spPr>
        <p:txBody>
          <a:bodyPr/>
          <a:lstStyle/>
          <a:p>
            <a:r>
              <a:rPr lang="he-IL" smtClean="0"/>
              <a:t>סקירה מוניטרית-פיננסית אוקטובר 2015</a:t>
            </a:r>
            <a:endParaRPr lang="he-IL"/>
          </a:p>
        </p:txBody>
      </p:sp>
      <p:sp>
        <p:nvSpPr>
          <p:cNvPr id="4" name="מציין מיקום של מספר שקופית 3"/>
          <p:cNvSpPr>
            <a:spLocks noGrp="1"/>
          </p:cNvSpPr>
          <p:nvPr>
            <p:ph type="sldNum" sz="quarter" idx="12"/>
          </p:nvPr>
        </p:nvSpPr>
        <p:spPr/>
        <p:txBody>
          <a:bodyPr/>
          <a:lstStyle/>
          <a:p>
            <a:fld id="{8B678C89-231D-4659-9827-F1BD2ACBD65B}" type="slidenum">
              <a:rPr lang="he-IL" smtClean="0"/>
              <a:pPr/>
              <a:t>‹#›</a:t>
            </a:fld>
            <a:endParaRPr lang="he-IL"/>
          </a:p>
        </p:txBody>
      </p:sp>
    </p:spTree>
    <p:extLst>
      <p:ext uri="{BB962C8B-B14F-4D97-AF65-F5344CB8AC3E}">
        <p14:creationId xmlns:p14="http://schemas.microsoft.com/office/powerpoint/2010/main" val="38513867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p:txBody>
          <a:bodyPr/>
          <a:lstStyle>
            <a:lvl1pPr>
              <a:defRPr>
                <a:solidFill>
                  <a:schemeClr val="accent1"/>
                </a:solidFill>
              </a:defRPr>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37012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ותוכן">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838201" y="1514448"/>
            <a:ext cx="10163628" cy="83521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881743" y="2239935"/>
            <a:ext cx="10120086" cy="1504475"/>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של תמונה 7">
            <a:extLst>
              <a:ext uri="{FF2B5EF4-FFF2-40B4-BE49-F238E27FC236}">
                <a16:creationId xmlns:a16="http://schemas.microsoft.com/office/drawing/2014/main" id="{33B0F283-7632-48CC-8F57-280D861B8AE3}"/>
              </a:ext>
            </a:extLst>
          </p:cNvPr>
          <p:cNvSpPr>
            <a:spLocks noGrp="1"/>
          </p:cNvSpPr>
          <p:nvPr>
            <p:ph type="pic" sz="quarter" idx="13"/>
          </p:nvPr>
        </p:nvSpPr>
        <p:spPr>
          <a:xfrm>
            <a:off x="0" y="3998913"/>
            <a:ext cx="12192000" cy="2859087"/>
          </a:xfrm>
          <a:solidFill>
            <a:schemeClr val="bg1">
              <a:lumMod val="85000"/>
            </a:schemeClr>
          </a:solidFill>
        </p:spPr>
        <p:txBody>
          <a:bodyPr>
            <a:normAutofit/>
          </a:bodyPr>
          <a:lstStyle>
            <a:lvl1pPr marL="0" indent="0" algn="ctr">
              <a:buNone/>
              <a:defRPr sz="2400"/>
            </a:lvl1pPr>
          </a:lstStyle>
          <a:p>
            <a:endParaRPr lang="he-IL"/>
          </a:p>
        </p:txBody>
      </p:sp>
    </p:spTree>
    <p:extLst>
      <p:ext uri="{BB962C8B-B14F-4D97-AF65-F5344CB8AC3E}">
        <p14:creationId xmlns:p14="http://schemas.microsoft.com/office/powerpoint/2010/main" val="6341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5317363" y="1144058"/>
            <a:ext cx="5684466" cy="132556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5341716" y="2430917"/>
            <a:ext cx="5660113" cy="3713464"/>
          </a:xfrm>
        </p:spPr>
        <p:txBody>
          <a:bodyPr>
            <a:normAutofit/>
          </a:bodyPr>
          <a:lstStyle>
            <a:lvl1pPr marL="228600" indent="-228600">
              <a:buSzPct val="120000"/>
              <a:buFontTx/>
              <a:buBlip>
                <a:blip r:embed="rId3"/>
              </a:buBlip>
              <a:defRPr sz="2400">
                <a:solidFill>
                  <a:srgbClr val="95969A"/>
                </a:solidFill>
              </a:defRPr>
            </a:lvl1pPr>
            <a:lvl2pPr marL="685800" indent="-228600">
              <a:buSzPct val="120000"/>
              <a:buFontTx/>
              <a:buBlip>
                <a:blip r:embed="rId3"/>
              </a:buBlip>
              <a:defRPr sz="2000">
                <a:solidFill>
                  <a:srgbClr val="95969A"/>
                </a:solidFill>
              </a:defRPr>
            </a:lvl2pPr>
            <a:lvl3pPr marL="1143000" indent="-228600">
              <a:buSzPct val="120000"/>
              <a:buFontTx/>
              <a:buBlip>
                <a:blip r:embed="rId3"/>
              </a:buBlip>
              <a:defRPr sz="1800">
                <a:solidFill>
                  <a:srgbClr val="95969A"/>
                </a:solidFill>
              </a:defRPr>
            </a:lvl3pPr>
            <a:lvl4pPr marL="1600200" indent="-228600">
              <a:buSzPct val="120000"/>
              <a:buFontTx/>
              <a:buBlip>
                <a:blip r:embed="rId3"/>
              </a:buBlip>
              <a:defRPr sz="1600">
                <a:solidFill>
                  <a:srgbClr val="95969A"/>
                </a:solidFill>
              </a:defRPr>
            </a:lvl4pPr>
            <a:lvl5pPr marL="2057400" indent="-228600">
              <a:buSzPct val="120000"/>
              <a:buFontTx/>
              <a:buBlip>
                <a:blip r:embed="rId3"/>
              </a:buBlip>
              <a:defRPr sz="1600">
                <a:solidFill>
                  <a:srgbClr val="95969A"/>
                </a:solidFill>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של תמונה 7">
            <a:extLst>
              <a:ext uri="{FF2B5EF4-FFF2-40B4-BE49-F238E27FC236}">
                <a16:creationId xmlns:a16="http://schemas.microsoft.com/office/drawing/2014/main" id="{A6938753-2457-4BB2-B640-52D6B66802DC}"/>
              </a:ext>
            </a:extLst>
          </p:cNvPr>
          <p:cNvSpPr>
            <a:spLocks noGrp="1"/>
          </p:cNvSpPr>
          <p:nvPr>
            <p:ph type="pic" sz="quarter" idx="13"/>
          </p:nvPr>
        </p:nvSpPr>
        <p:spPr>
          <a:xfrm>
            <a:off x="0" y="1144588"/>
            <a:ext cx="5133372" cy="4567237"/>
          </a:xfrm>
          <a:solidFill>
            <a:schemeClr val="bg1">
              <a:lumMod val="85000"/>
            </a:schemeClr>
          </a:solidFill>
        </p:spPr>
        <p:txBody>
          <a:bodyPr>
            <a:normAutofit/>
          </a:bodyPr>
          <a:lstStyle>
            <a:lvl1pPr marL="0" indent="0" algn="ctr">
              <a:buNone/>
              <a:defRPr sz="2400"/>
            </a:lvl1pPr>
          </a:lstStyle>
          <a:p>
            <a:endParaRPr lang="he-IL"/>
          </a:p>
        </p:txBody>
      </p:sp>
    </p:spTree>
    <p:extLst>
      <p:ext uri="{BB962C8B-B14F-4D97-AF65-F5344CB8AC3E}">
        <p14:creationId xmlns:p14="http://schemas.microsoft.com/office/powerpoint/2010/main" val="43693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שוואה">
    <p:bg>
      <p:bgPr>
        <a:solidFill>
          <a:schemeClr val="bg1"/>
        </a:solidFill>
        <a:effectLst/>
      </p:bgPr>
    </p:bg>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D8C751C0-B779-4DC0-9C48-B8702AF25443}"/>
              </a:ext>
            </a:extLst>
          </p:cNvPr>
          <p:cNvSpPr>
            <a:spLocks noGrp="1"/>
          </p:cNvSpPr>
          <p:nvPr>
            <p:ph type="body" idx="1"/>
          </p:nvPr>
        </p:nvSpPr>
        <p:spPr>
          <a:xfrm>
            <a:off x="1429473" y="1611715"/>
            <a:ext cx="4446567" cy="823912"/>
          </a:xfrm>
        </p:spPr>
        <p:txBody>
          <a:bodyPr anchor="t" anchorCtr="0">
            <a:noAutofit/>
          </a:bodyPr>
          <a:lstStyle>
            <a:lvl1pPr marL="0" indent="0">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ערוך סגנונות טקסט של</a:t>
            </a:r>
          </a:p>
        </p:txBody>
      </p:sp>
      <p:sp>
        <p:nvSpPr>
          <p:cNvPr id="4" name="מציין מיקום תוכן 3">
            <a:extLst>
              <a:ext uri="{FF2B5EF4-FFF2-40B4-BE49-F238E27FC236}">
                <a16:creationId xmlns:a16="http://schemas.microsoft.com/office/drawing/2014/main" id="{136D711D-0048-49B1-A2EC-858292FBCF3F}"/>
              </a:ext>
            </a:extLst>
          </p:cNvPr>
          <p:cNvSpPr>
            <a:spLocks noGrp="1"/>
          </p:cNvSpPr>
          <p:nvPr>
            <p:ph sz="half" idx="2"/>
          </p:nvPr>
        </p:nvSpPr>
        <p:spPr>
          <a:xfrm>
            <a:off x="1429473" y="2435627"/>
            <a:ext cx="4446567" cy="3684588"/>
          </a:xfrm>
        </p:spPr>
        <p:txBody>
          <a:bodyPr>
            <a:normAutofit/>
          </a:bodyPr>
          <a:lstStyle>
            <a:lvl1pPr marL="228600" indent="-228600">
              <a:spcBef>
                <a:spcPts val="1200"/>
              </a:spcBef>
              <a:buSzPct val="120000"/>
              <a:buFontTx/>
              <a:buBlip>
                <a:blip r:embed="rId2"/>
              </a:buBlip>
              <a:defRPr sz="2000">
                <a:solidFill>
                  <a:schemeClr val="tx1"/>
                </a:solidFill>
              </a:defRPr>
            </a:lvl1pPr>
            <a:lvl2pPr marL="685800" indent="-228600">
              <a:spcBef>
                <a:spcPts val="1200"/>
              </a:spcBef>
              <a:buSzPct val="120000"/>
              <a:buFontTx/>
              <a:buBlip>
                <a:blip r:embed="rId2"/>
              </a:buBlip>
              <a:defRPr sz="1800">
                <a:solidFill>
                  <a:schemeClr val="tx1"/>
                </a:solidFill>
              </a:defRPr>
            </a:lvl2pPr>
            <a:lvl3pPr marL="1143000" indent="-228600">
              <a:spcBef>
                <a:spcPts val="1200"/>
              </a:spcBef>
              <a:buSzPct val="120000"/>
              <a:buFontTx/>
              <a:buBlip>
                <a:blip r:embed="rId2"/>
              </a:buBlip>
              <a:defRPr sz="1600">
                <a:solidFill>
                  <a:schemeClr val="tx1"/>
                </a:solidFill>
              </a:defRPr>
            </a:lvl3pPr>
            <a:lvl4pPr marL="1600200" indent="-228600">
              <a:spcBef>
                <a:spcPts val="1200"/>
              </a:spcBef>
              <a:buSzPct val="120000"/>
              <a:buFontTx/>
              <a:buBlip>
                <a:blip r:embed="rId2"/>
              </a:buBlip>
              <a:defRPr sz="1400">
                <a:solidFill>
                  <a:schemeClr val="tx1"/>
                </a:solidFill>
              </a:defRPr>
            </a:lvl4pPr>
            <a:lvl5pPr marL="2057400" indent="-228600">
              <a:spcBef>
                <a:spcPts val="1200"/>
              </a:spcBef>
              <a:buSzPct val="120000"/>
              <a:buFontTx/>
              <a:buBlip>
                <a:blip r:embed="rId2"/>
              </a:buBlip>
              <a:defRPr sz="1400">
                <a:solidFill>
                  <a:schemeClr val="tx1"/>
                </a:solidFill>
              </a:defRPr>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A40B90A0-BA17-4C35-8F56-FC47E853AF58}"/>
              </a:ext>
            </a:extLst>
          </p:cNvPr>
          <p:cNvSpPr>
            <a:spLocks noGrp="1"/>
          </p:cNvSpPr>
          <p:nvPr>
            <p:ph type="body" sz="quarter" idx="3"/>
          </p:nvPr>
        </p:nvSpPr>
        <p:spPr>
          <a:xfrm>
            <a:off x="6533894" y="1611715"/>
            <a:ext cx="4468465" cy="823912"/>
          </a:xfrm>
        </p:spPr>
        <p:txBody>
          <a:bodyPr anchor="t" anchorCtr="0">
            <a:noAutofit/>
          </a:bodyPr>
          <a:lstStyle>
            <a:lvl1pPr marL="0" indent="0">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ערוך סגנונות טקסט של</a:t>
            </a:r>
          </a:p>
        </p:txBody>
      </p:sp>
      <p:sp>
        <p:nvSpPr>
          <p:cNvPr id="6" name="מציין מיקום תוכן 5">
            <a:extLst>
              <a:ext uri="{FF2B5EF4-FFF2-40B4-BE49-F238E27FC236}">
                <a16:creationId xmlns:a16="http://schemas.microsoft.com/office/drawing/2014/main" id="{43D4A1B1-B6E5-4D88-9FBF-6FFB55324B30}"/>
              </a:ext>
            </a:extLst>
          </p:cNvPr>
          <p:cNvSpPr>
            <a:spLocks noGrp="1"/>
          </p:cNvSpPr>
          <p:nvPr>
            <p:ph sz="quarter" idx="4"/>
          </p:nvPr>
        </p:nvSpPr>
        <p:spPr>
          <a:xfrm>
            <a:off x="6533894" y="2435627"/>
            <a:ext cx="4468465" cy="3684588"/>
          </a:xfrm>
        </p:spPr>
        <p:txBody>
          <a:bodyPr>
            <a:normAutofit/>
          </a:bodyPr>
          <a:lstStyle>
            <a:lvl1pPr marL="228600" indent="-228600">
              <a:spcBef>
                <a:spcPts val="1200"/>
              </a:spcBef>
              <a:buSzPct val="120000"/>
              <a:buFontTx/>
              <a:buBlip>
                <a:blip r:embed="rId2"/>
              </a:buBlip>
              <a:defRPr sz="2000">
                <a:solidFill>
                  <a:schemeClr val="tx1"/>
                </a:solidFill>
              </a:defRPr>
            </a:lvl1pPr>
            <a:lvl2pPr marL="685800" indent="-228600">
              <a:spcBef>
                <a:spcPts val="1200"/>
              </a:spcBef>
              <a:buSzPct val="120000"/>
              <a:buFontTx/>
              <a:buBlip>
                <a:blip r:embed="rId2"/>
              </a:buBlip>
              <a:defRPr sz="1800">
                <a:solidFill>
                  <a:schemeClr val="tx1"/>
                </a:solidFill>
              </a:defRPr>
            </a:lvl2pPr>
            <a:lvl3pPr marL="1143000" indent="-228600">
              <a:spcBef>
                <a:spcPts val="1200"/>
              </a:spcBef>
              <a:buSzPct val="120000"/>
              <a:buFontTx/>
              <a:buBlip>
                <a:blip r:embed="rId2"/>
              </a:buBlip>
              <a:defRPr sz="1600">
                <a:solidFill>
                  <a:schemeClr val="tx1"/>
                </a:solidFill>
              </a:defRPr>
            </a:lvl3pPr>
            <a:lvl4pPr marL="1600200" indent="-228600">
              <a:spcBef>
                <a:spcPts val="1200"/>
              </a:spcBef>
              <a:buSzPct val="120000"/>
              <a:buFontTx/>
              <a:buBlip>
                <a:blip r:embed="rId2"/>
              </a:buBlip>
              <a:defRPr sz="1400">
                <a:solidFill>
                  <a:schemeClr val="tx1"/>
                </a:solidFill>
              </a:defRPr>
            </a:lvl4pPr>
            <a:lvl5pPr marL="2057400" indent="-228600">
              <a:spcBef>
                <a:spcPts val="1200"/>
              </a:spcBef>
              <a:buSzPct val="120000"/>
              <a:buFontTx/>
              <a:buBlip>
                <a:blip r:embed="rId2"/>
              </a:buBlip>
              <a:defRPr sz="1400">
                <a:solidFill>
                  <a:schemeClr val="tx1"/>
                </a:solidFill>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7" name="מציין מיקום של תאריך 6">
            <a:extLst>
              <a:ext uri="{FF2B5EF4-FFF2-40B4-BE49-F238E27FC236}">
                <a16:creationId xmlns:a16="http://schemas.microsoft.com/office/drawing/2014/main" id="{71FA9B60-6D06-4A98-856E-9BF623D79734}"/>
              </a:ext>
            </a:extLst>
          </p:cNvPr>
          <p:cNvSpPr>
            <a:spLocks noGrp="1"/>
          </p:cNvSpPr>
          <p:nvPr>
            <p:ph type="dt" sz="half" idx="10"/>
          </p:nvPr>
        </p:nvSpPr>
        <p:spPr/>
        <p:txBody>
          <a:bodyPr/>
          <a:lstStyle/>
          <a:p>
            <a:fld id="{AAC68475-BB45-45C8-8714-3D7601296CF7}" type="datetimeFigureOut">
              <a:rPr lang="he-IL" smtClean="0"/>
              <a:t>י"ג/אדר/תש"פ</a:t>
            </a:fld>
            <a:endParaRPr lang="he-IL"/>
          </a:p>
        </p:txBody>
      </p:sp>
      <p:sp>
        <p:nvSpPr>
          <p:cNvPr id="8" name="מציין מיקום של כותרת תחתונה 7">
            <a:extLst>
              <a:ext uri="{FF2B5EF4-FFF2-40B4-BE49-F238E27FC236}">
                <a16:creationId xmlns:a16="http://schemas.microsoft.com/office/drawing/2014/main" id="{BC1578E0-E455-4637-AC19-B71FAA18CC6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0EA9B37-9D15-4275-8231-29B86FF6802D}"/>
              </a:ext>
            </a:extLst>
          </p:cNvPr>
          <p:cNvSpPr>
            <a:spLocks noGrp="1"/>
          </p:cNvSpPr>
          <p:nvPr>
            <p:ph type="sldNum" sz="quarter" idx="12"/>
          </p:nvPr>
        </p:nvSpPr>
        <p:spPr/>
        <p:txBody>
          <a:bodyPr/>
          <a:lstStyle/>
          <a:p>
            <a:fld id="{B88A7A85-268D-467E-B3EA-60823CB7EAE6}" type="slidenum">
              <a:rPr lang="he-IL" smtClean="0"/>
              <a:t>‹#›</a:t>
            </a:fld>
            <a:endParaRPr lang="he-IL"/>
          </a:p>
        </p:txBody>
      </p:sp>
    </p:spTree>
    <p:extLst>
      <p:ext uri="{BB962C8B-B14F-4D97-AF65-F5344CB8AC3E}">
        <p14:creationId xmlns:p14="http://schemas.microsoft.com/office/powerpoint/2010/main" val="358518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השוואה">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8F65DB-4E3C-4B35-85FA-2687FBE66AEC}"/>
              </a:ext>
            </a:extLst>
          </p:cNvPr>
          <p:cNvSpPr>
            <a:spLocks noGrp="1"/>
          </p:cNvSpPr>
          <p:nvPr>
            <p:ph type="title"/>
          </p:nvPr>
        </p:nvSpPr>
        <p:spPr>
          <a:xfrm>
            <a:off x="839788" y="1337400"/>
            <a:ext cx="10173523" cy="676596"/>
          </a:xfrm>
        </p:spPr>
        <p:txBody>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B109FBA2-4010-4342-8851-BBF76153A855}"/>
              </a:ext>
            </a:extLst>
          </p:cNvPr>
          <p:cNvSpPr>
            <a:spLocks noGrp="1"/>
          </p:cNvSpPr>
          <p:nvPr>
            <p:ph type="body" idx="1"/>
          </p:nvPr>
        </p:nvSpPr>
        <p:spPr>
          <a:xfrm>
            <a:off x="1303136" y="2212975"/>
            <a:ext cx="4556527" cy="674909"/>
          </a:xfrm>
        </p:spPr>
        <p:txBody>
          <a:bodyPr vert="horz" lIns="91440" tIns="45720" rIns="91440" bIns="45720" rtlCol="1" anchor="t" anchorCtr="0">
            <a:noAutofit/>
          </a:bodyPr>
          <a:lstStyle>
            <a:lvl1pPr>
              <a:defRPr lang="he-IL" sz="2400" b="1" smtClean="0">
                <a:solidFill>
                  <a:schemeClr val="tx1"/>
                </a:solidFill>
              </a:defRPr>
            </a:lvl1pPr>
          </a:lstStyle>
          <a:p>
            <a:pPr marL="0" lvl="0" indent="0">
              <a:buNone/>
            </a:pPr>
            <a:r>
              <a:rPr lang="he-IL" dirty="0"/>
              <a:t>ערוך סגנונות טקסט של</a:t>
            </a:r>
          </a:p>
        </p:txBody>
      </p:sp>
      <p:sp>
        <p:nvSpPr>
          <p:cNvPr id="4" name="מציין מיקום תוכן 3">
            <a:extLst>
              <a:ext uri="{FF2B5EF4-FFF2-40B4-BE49-F238E27FC236}">
                <a16:creationId xmlns:a16="http://schemas.microsoft.com/office/drawing/2014/main" id="{F4971D60-2342-4A83-BAAC-B8C21A0427BB}"/>
              </a:ext>
            </a:extLst>
          </p:cNvPr>
          <p:cNvSpPr>
            <a:spLocks noGrp="1"/>
          </p:cNvSpPr>
          <p:nvPr>
            <p:ph sz="half" idx="2"/>
          </p:nvPr>
        </p:nvSpPr>
        <p:spPr>
          <a:xfrm>
            <a:off x="1303136" y="2997000"/>
            <a:ext cx="4556527" cy="2877152"/>
          </a:xfrm>
        </p:spPr>
        <p:txBody>
          <a:bodyPr vert="horz" lIns="91440" tIns="45720" rIns="91440" bIns="45720" rtlCol="1">
            <a:normAutofit/>
          </a:bodyPr>
          <a:lstStyle>
            <a:lvl1pPr marL="228600" indent="-228600">
              <a:buFontTx/>
              <a:buBlip>
                <a:blip r:embed="rId2"/>
              </a:buBlip>
              <a:defRPr lang="he-IL" sz="2000" smtClean="0">
                <a:solidFill>
                  <a:schemeClr val="tx1"/>
                </a:solidFill>
              </a:defRPr>
            </a:lvl1pPr>
            <a:lvl2pPr marL="685800" indent="-228600">
              <a:buFontTx/>
              <a:buBlip>
                <a:blip r:embed="rId2"/>
              </a:buBlip>
              <a:defRPr lang="he-IL" sz="1800" smtClean="0">
                <a:solidFill>
                  <a:schemeClr val="tx1"/>
                </a:solidFill>
              </a:defRPr>
            </a:lvl2pPr>
            <a:lvl3pPr marL="1143000" indent="-228600">
              <a:buFontTx/>
              <a:buBlip>
                <a:blip r:embed="rId2"/>
              </a:buBlip>
              <a:defRPr lang="he-IL" sz="1600" smtClean="0">
                <a:solidFill>
                  <a:schemeClr val="tx1"/>
                </a:solidFill>
              </a:defRPr>
            </a:lvl3pPr>
            <a:lvl4pPr marL="1600200" indent="-228600">
              <a:buFontTx/>
              <a:buBlip>
                <a:blip r:embed="rId2"/>
              </a:buBlip>
              <a:defRPr lang="he-IL" sz="1400" smtClean="0">
                <a:solidFill>
                  <a:schemeClr val="tx1"/>
                </a:solidFill>
              </a:defRPr>
            </a:lvl4pPr>
            <a:lvl5pPr marL="2057400" indent="-228600">
              <a:buFontTx/>
              <a:buBlip>
                <a:blip r:embed="rId2"/>
              </a:buBlip>
              <a:defRPr lang="he-IL" sz="1400">
                <a:solidFill>
                  <a:schemeClr val="tx1"/>
                </a:solidFill>
              </a:defRPr>
            </a:lvl5pPr>
          </a:lstStyle>
          <a:p>
            <a:pPr lvl="0">
              <a:buSzPct val="120000"/>
              <a:buFontTx/>
              <a:buBlip>
                <a:blip r:embed="rId3"/>
              </a:buBlip>
            </a:pPr>
            <a:r>
              <a:rPr lang="he-IL" dirty="0"/>
              <a:t>ערוך סגנונות טקסט של תבנית בסיס</a:t>
            </a:r>
          </a:p>
          <a:p>
            <a:pPr lvl="1">
              <a:buSzPct val="120000"/>
              <a:buFontTx/>
              <a:buBlip>
                <a:blip r:embed="rId3"/>
              </a:buBlip>
            </a:pPr>
            <a:r>
              <a:rPr lang="he-IL" dirty="0"/>
              <a:t>רמה שניה</a:t>
            </a:r>
          </a:p>
          <a:p>
            <a:pPr lvl="2">
              <a:buSzPct val="120000"/>
              <a:buFontTx/>
              <a:buBlip>
                <a:blip r:embed="rId3"/>
              </a:buBlip>
            </a:pPr>
            <a:r>
              <a:rPr lang="he-IL" dirty="0"/>
              <a:t>רמה שלישית</a:t>
            </a:r>
          </a:p>
          <a:p>
            <a:pPr lvl="3">
              <a:buSzPct val="120000"/>
              <a:buFontTx/>
              <a:buBlip>
                <a:blip r:embed="rId3"/>
              </a:buBlip>
            </a:pPr>
            <a:r>
              <a:rPr lang="he-IL" dirty="0"/>
              <a:t>רמה רביעית</a:t>
            </a:r>
          </a:p>
          <a:p>
            <a:pPr lvl="4">
              <a:buSzPct val="120000"/>
              <a:buFontTx/>
              <a:buBlip>
                <a:blip r:embed="rId3"/>
              </a:buBlip>
            </a:pPr>
            <a:r>
              <a:rPr lang="he-IL" dirty="0"/>
              <a:t>רמה חמישית</a:t>
            </a:r>
          </a:p>
        </p:txBody>
      </p:sp>
      <p:sp>
        <p:nvSpPr>
          <p:cNvPr id="5" name="מציין מיקום טקסט 4">
            <a:extLst>
              <a:ext uri="{FF2B5EF4-FFF2-40B4-BE49-F238E27FC236}">
                <a16:creationId xmlns:a16="http://schemas.microsoft.com/office/drawing/2014/main" id="{B06E2598-5675-4A68-9968-42C84EC4B22C}"/>
              </a:ext>
            </a:extLst>
          </p:cNvPr>
          <p:cNvSpPr>
            <a:spLocks noGrp="1"/>
          </p:cNvSpPr>
          <p:nvPr>
            <p:ph type="body" sz="quarter" idx="3"/>
          </p:nvPr>
        </p:nvSpPr>
        <p:spPr>
          <a:xfrm>
            <a:off x="6434343" y="2212975"/>
            <a:ext cx="4578967" cy="674909"/>
          </a:xfrm>
        </p:spPr>
        <p:txBody>
          <a:bodyPr vert="horz" lIns="91440" tIns="45720" rIns="91440" bIns="45720" rtlCol="1" anchor="t" anchorCtr="0">
            <a:noAutofit/>
          </a:bodyPr>
          <a:lstStyle>
            <a:lvl1pPr>
              <a:defRPr lang="he-IL" sz="2400" b="1" smtClean="0">
                <a:solidFill>
                  <a:schemeClr val="tx1"/>
                </a:solidFill>
              </a:defRPr>
            </a:lvl1pPr>
          </a:lstStyle>
          <a:p>
            <a:pPr marL="0" lvl="0" indent="0">
              <a:buNone/>
            </a:pPr>
            <a:r>
              <a:rPr lang="he-IL" dirty="0"/>
              <a:t>ערוך סגנונות טקסט של</a:t>
            </a:r>
          </a:p>
        </p:txBody>
      </p:sp>
      <p:sp>
        <p:nvSpPr>
          <p:cNvPr id="6" name="מציין מיקום תוכן 5">
            <a:extLst>
              <a:ext uri="{FF2B5EF4-FFF2-40B4-BE49-F238E27FC236}">
                <a16:creationId xmlns:a16="http://schemas.microsoft.com/office/drawing/2014/main" id="{F0D28D05-A830-4993-8D3F-C92089C011DD}"/>
              </a:ext>
            </a:extLst>
          </p:cNvPr>
          <p:cNvSpPr>
            <a:spLocks noGrp="1"/>
          </p:cNvSpPr>
          <p:nvPr>
            <p:ph sz="quarter" idx="4"/>
          </p:nvPr>
        </p:nvSpPr>
        <p:spPr>
          <a:xfrm>
            <a:off x="6442236" y="2997000"/>
            <a:ext cx="4578967" cy="2877152"/>
          </a:xfrm>
        </p:spPr>
        <p:txBody>
          <a:bodyPr vert="horz" lIns="91440" tIns="45720" rIns="91440" bIns="45720" rtlCol="1">
            <a:normAutofit/>
          </a:bodyPr>
          <a:lstStyle>
            <a:lvl1pPr marL="228600" indent="-228600">
              <a:buFontTx/>
              <a:buBlip>
                <a:blip r:embed="rId2"/>
              </a:buBlip>
              <a:defRPr lang="he-IL" sz="2000" dirty="0" smtClean="0">
                <a:solidFill>
                  <a:schemeClr val="tx1"/>
                </a:solidFill>
              </a:defRPr>
            </a:lvl1pPr>
            <a:lvl2pPr marL="685800" indent="-228600">
              <a:buFontTx/>
              <a:buBlip>
                <a:blip r:embed="rId2"/>
              </a:buBlip>
              <a:defRPr lang="he-IL" sz="1800" dirty="0" smtClean="0">
                <a:solidFill>
                  <a:schemeClr val="tx1"/>
                </a:solidFill>
              </a:defRPr>
            </a:lvl2pPr>
            <a:lvl3pPr marL="1143000" indent="-228600">
              <a:buFontTx/>
              <a:buBlip>
                <a:blip r:embed="rId2"/>
              </a:buBlip>
              <a:defRPr lang="he-IL" sz="1600" dirty="0" smtClean="0">
                <a:solidFill>
                  <a:schemeClr val="tx1"/>
                </a:solidFill>
              </a:defRPr>
            </a:lvl3pPr>
            <a:lvl4pPr marL="1600200" indent="-228600">
              <a:buFontTx/>
              <a:buBlip>
                <a:blip r:embed="rId2"/>
              </a:buBlip>
              <a:defRPr lang="he-IL" sz="1400" dirty="0" smtClean="0">
                <a:solidFill>
                  <a:schemeClr val="tx1"/>
                </a:solidFill>
              </a:defRPr>
            </a:lvl4pPr>
            <a:lvl5pPr marL="2057400" indent="-228600">
              <a:buFontTx/>
              <a:buBlip>
                <a:blip r:embed="rId2"/>
              </a:buBlip>
              <a:defRPr lang="he-IL" sz="1400" dirty="0">
                <a:solidFill>
                  <a:schemeClr val="tx1"/>
                </a:solidFill>
              </a:defRPr>
            </a:lvl5pPr>
          </a:lstStyle>
          <a:p>
            <a:pPr lvl="0">
              <a:buSzPct val="120000"/>
              <a:buFontTx/>
              <a:buBlip>
                <a:blip r:embed="rId3"/>
              </a:buBlip>
            </a:pPr>
            <a:r>
              <a:rPr lang="he-IL" dirty="0"/>
              <a:t>ערוך סגנונות טקסט של תבנית בסיס</a:t>
            </a:r>
          </a:p>
          <a:p>
            <a:pPr lvl="1">
              <a:buSzPct val="120000"/>
              <a:buFontTx/>
              <a:buBlip>
                <a:blip r:embed="rId3"/>
              </a:buBlip>
            </a:pPr>
            <a:r>
              <a:rPr lang="he-IL" dirty="0"/>
              <a:t>רמה שניה</a:t>
            </a:r>
          </a:p>
          <a:p>
            <a:pPr lvl="2">
              <a:buSzPct val="120000"/>
              <a:buFontTx/>
              <a:buBlip>
                <a:blip r:embed="rId3"/>
              </a:buBlip>
            </a:pPr>
            <a:r>
              <a:rPr lang="he-IL" dirty="0"/>
              <a:t>רמה שלישית</a:t>
            </a:r>
          </a:p>
          <a:p>
            <a:pPr lvl="3">
              <a:buSzPct val="120000"/>
              <a:buFontTx/>
              <a:buBlip>
                <a:blip r:embed="rId3"/>
              </a:buBlip>
            </a:pPr>
            <a:r>
              <a:rPr lang="he-IL" dirty="0"/>
              <a:t>רמה רביעית</a:t>
            </a:r>
          </a:p>
          <a:p>
            <a:pPr lvl="4">
              <a:buSzPct val="120000"/>
              <a:buFontTx/>
              <a:buBlip>
                <a:blip r:embed="rId3"/>
              </a:buBlip>
            </a:pPr>
            <a:r>
              <a:rPr lang="he-IL" dirty="0"/>
              <a:t>רמה חמישית</a:t>
            </a:r>
          </a:p>
        </p:txBody>
      </p:sp>
      <p:sp>
        <p:nvSpPr>
          <p:cNvPr id="7" name="מציין מיקום של תאריך 6">
            <a:extLst>
              <a:ext uri="{FF2B5EF4-FFF2-40B4-BE49-F238E27FC236}">
                <a16:creationId xmlns:a16="http://schemas.microsoft.com/office/drawing/2014/main" id="{B77D91C8-603D-4B8B-B388-BE069B0FEFD7}"/>
              </a:ext>
            </a:extLst>
          </p:cNvPr>
          <p:cNvSpPr>
            <a:spLocks noGrp="1"/>
          </p:cNvSpPr>
          <p:nvPr>
            <p:ph type="dt" sz="half" idx="10"/>
          </p:nvPr>
        </p:nvSpPr>
        <p:spPr/>
        <p:txBody>
          <a:bodyPr/>
          <a:lstStyle/>
          <a:p>
            <a:fld id="{3D69881F-F393-4F94-AAD9-3A8B6A1E1BB7}" type="datetimeFigureOut">
              <a:rPr lang="he-IL" smtClean="0"/>
              <a:t>י"ג/אדר/תש"פ</a:t>
            </a:fld>
            <a:endParaRPr lang="he-IL"/>
          </a:p>
        </p:txBody>
      </p:sp>
      <p:sp>
        <p:nvSpPr>
          <p:cNvPr id="8" name="מציין מיקום של כותרת תחתונה 7">
            <a:extLst>
              <a:ext uri="{FF2B5EF4-FFF2-40B4-BE49-F238E27FC236}">
                <a16:creationId xmlns:a16="http://schemas.microsoft.com/office/drawing/2014/main" id="{1BDA4E76-980F-4B6C-9FC7-0DA422631DF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21A2526-A6FF-47B8-9CF5-EED000DA4E54}"/>
              </a:ext>
            </a:extLst>
          </p:cNvPr>
          <p:cNvSpPr>
            <a:spLocks noGrp="1"/>
          </p:cNvSpPr>
          <p:nvPr>
            <p:ph type="sldNum" sz="quarter" idx="12"/>
          </p:nvPr>
        </p:nvSpPr>
        <p:spPr/>
        <p:txBody>
          <a:bodyPr/>
          <a:lstStyle/>
          <a:p>
            <a:fld id="{0E19F1C3-8DFC-4A5F-8F22-E1D5E25FFABE}" type="slidenum">
              <a:rPr lang="he-IL" smtClean="0"/>
              <a:t>‹#›</a:t>
            </a:fld>
            <a:endParaRPr lang="he-IL"/>
          </a:p>
        </p:txBody>
      </p:sp>
    </p:spTree>
    <p:extLst>
      <p:ext uri="{BB962C8B-B14F-4D97-AF65-F5344CB8AC3E}">
        <p14:creationId xmlns:p14="http://schemas.microsoft.com/office/powerpoint/2010/main" val="80529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2662177" y="1144058"/>
            <a:ext cx="8339652" cy="1325563"/>
          </a:xfrm>
        </p:spPr>
        <p:txBody>
          <a:body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2662177" y="2469621"/>
            <a:ext cx="8339652" cy="3713464"/>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190515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2662177" y="1144058"/>
            <a:ext cx="8339652" cy="690529"/>
          </a:xfrm>
        </p:spPr>
        <p:txBody>
          <a:bodyPr/>
          <a:lstStyle>
            <a:lvl1pPr>
              <a:defRPr>
                <a:solidFill>
                  <a:schemeClr val="accent1"/>
                </a:solidFill>
              </a:defRPr>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2662177" y="1886673"/>
            <a:ext cx="8339652" cy="1458411"/>
          </a:xfrm>
        </p:spPr>
        <p:txBody>
          <a:bodyPr/>
          <a:lstStyle>
            <a:lvl1pPr marL="228600" indent="-22860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
        <p:nvSpPr>
          <p:cNvPr id="8" name="מציין מיקום תוכן 2">
            <a:extLst>
              <a:ext uri="{FF2B5EF4-FFF2-40B4-BE49-F238E27FC236}">
                <a16:creationId xmlns:a16="http://schemas.microsoft.com/office/drawing/2014/main" id="{A4B2DAA9-B516-485F-AAE0-7C4EAB77D0AE}"/>
              </a:ext>
            </a:extLst>
          </p:cNvPr>
          <p:cNvSpPr>
            <a:spLocks noGrp="1"/>
          </p:cNvSpPr>
          <p:nvPr>
            <p:ph idx="13"/>
          </p:nvPr>
        </p:nvSpPr>
        <p:spPr>
          <a:xfrm>
            <a:off x="2662177" y="4207397"/>
            <a:ext cx="8339652" cy="1458411"/>
          </a:xfrm>
        </p:spPr>
        <p:txBody>
          <a:bodyPr/>
          <a:lstStyle>
            <a:lvl1pPr marL="228600" indent="-228600">
              <a:buSzPct val="120000"/>
              <a:buFontTx/>
              <a:buBlip>
                <a:blip r:embed="rId3"/>
              </a:buBlip>
              <a:defRPr>
                <a:solidFill>
                  <a:schemeClr val="tx1"/>
                </a:solidFill>
              </a:defRPr>
            </a:lvl1pPr>
            <a:lvl2pPr marL="685800" indent="-228600">
              <a:buSzPct val="120000"/>
              <a:buFontTx/>
              <a:buBlip>
                <a:blip r:embed="rId4"/>
              </a:buBlip>
              <a:defRPr/>
            </a:lvl2pPr>
            <a:lvl3pPr marL="1143000" indent="-228600">
              <a:buSzPct val="120000"/>
              <a:buFontTx/>
              <a:buBlip>
                <a:blip r:embed="rId4"/>
              </a:buBlip>
              <a:defRPr/>
            </a:lvl3pPr>
            <a:lvl4pPr marL="1600200" indent="-228600">
              <a:buSzPct val="120000"/>
              <a:buFontTx/>
              <a:buBlip>
                <a:blip r:embed="rId4"/>
              </a:buBlip>
              <a:defRPr/>
            </a:lvl4pPr>
            <a:lvl5pPr marL="2057400" indent="-228600">
              <a:buSzPct val="120000"/>
              <a:buFontTx/>
              <a:buBlip>
                <a:blip r:embed="rId4"/>
              </a:buBlip>
              <a:defRPr/>
            </a:lvl5pPr>
          </a:lstStyle>
          <a:p>
            <a:pPr lvl="0"/>
            <a:r>
              <a:rPr lang="he-IL" dirty="0"/>
              <a:t>ערוך סגנונות טקסט של תבנית בסיס</a:t>
            </a:r>
          </a:p>
        </p:txBody>
      </p:sp>
      <p:sp>
        <p:nvSpPr>
          <p:cNvPr id="10" name="מציין מיקום טקסט 9">
            <a:extLst>
              <a:ext uri="{FF2B5EF4-FFF2-40B4-BE49-F238E27FC236}">
                <a16:creationId xmlns:a16="http://schemas.microsoft.com/office/drawing/2014/main" id="{32DF736B-BDAD-4439-8C86-D8C11AF99782}"/>
              </a:ext>
            </a:extLst>
          </p:cNvPr>
          <p:cNvSpPr>
            <a:spLocks noGrp="1"/>
          </p:cNvSpPr>
          <p:nvPr>
            <p:ph type="body" sz="quarter" idx="14"/>
          </p:nvPr>
        </p:nvSpPr>
        <p:spPr>
          <a:xfrm>
            <a:off x="2662238" y="3457935"/>
            <a:ext cx="8339137" cy="690562"/>
          </a:xfrm>
        </p:spPr>
        <p:txBody>
          <a:bodyPr vert="horz" lIns="91440" tIns="45720" rIns="91440" bIns="45720" rtlCol="1" anchor="t" anchorCtr="0">
            <a:normAutofit/>
          </a:bodyPr>
          <a:lstStyle>
            <a:lvl1pPr marL="0" indent="0">
              <a:defRPr lang="he-IL" sz="4400" b="1" dirty="0" smtClean="0">
                <a:solidFill>
                  <a:schemeClr val="accent1"/>
                </a:solidFill>
                <a:latin typeface="+mj-lt"/>
                <a:ea typeface="+mj-ea"/>
                <a:cs typeface="+mj-cs"/>
              </a:defRPr>
            </a:lvl1pPr>
            <a:lvl2pPr>
              <a:defRPr lang="he-IL" dirty="0"/>
            </a:lvl2pPr>
          </a:lstStyle>
          <a:p>
            <a:pPr lvl="0">
              <a:lnSpc>
                <a:spcPct val="80000"/>
              </a:lnSpc>
              <a:spcBef>
                <a:spcPct val="0"/>
              </a:spcBef>
              <a:buNone/>
            </a:pPr>
            <a:r>
              <a:rPr lang="he-IL" dirty="0"/>
              <a:t>ערוך סגנונות טקסט של תבנית</a:t>
            </a:r>
          </a:p>
        </p:txBody>
      </p:sp>
    </p:spTree>
    <p:extLst>
      <p:ext uri="{BB962C8B-B14F-4D97-AF65-F5344CB8AC3E}">
        <p14:creationId xmlns:p14="http://schemas.microsoft.com/office/powerpoint/2010/main" val="96439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56B517-E179-4D3B-BFA4-324864350DC0}"/>
              </a:ext>
            </a:extLst>
          </p:cNvPr>
          <p:cNvSpPr>
            <a:spLocks noGrp="1"/>
          </p:cNvSpPr>
          <p:nvPr>
            <p:ph type="title"/>
          </p:nvPr>
        </p:nvSpPr>
        <p:spPr>
          <a:xfrm>
            <a:off x="3292997" y="339617"/>
            <a:ext cx="7708832" cy="898874"/>
          </a:xfrm>
        </p:spPr>
        <p:txBody>
          <a:bodyPr>
            <a:normAutofit/>
          </a:bodyPr>
          <a:lstStyle>
            <a:lvl1pPr>
              <a:defRPr sz="2800"/>
            </a:lvl1pPr>
          </a:lstStyle>
          <a:p>
            <a:r>
              <a:rPr lang="he-IL" dirty="0"/>
              <a:t>לחץ כדי לערוך סגנון כותרת של</a:t>
            </a:r>
          </a:p>
        </p:txBody>
      </p:sp>
      <p:sp>
        <p:nvSpPr>
          <p:cNvPr id="3" name="מציין מיקום תוכן 2">
            <a:extLst>
              <a:ext uri="{FF2B5EF4-FFF2-40B4-BE49-F238E27FC236}">
                <a16:creationId xmlns:a16="http://schemas.microsoft.com/office/drawing/2014/main" id="{D1EE4ED1-BE4A-41AD-A9A5-D5497D281499}"/>
              </a:ext>
            </a:extLst>
          </p:cNvPr>
          <p:cNvSpPr>
            <a:spLocks noGrp="1"/>
          </p:cNvSpPr>
          <p:nvPr>
            <p:ph idx="1"/>
          </p:nvPr>
        </p:nvSpPr>
        <p:spPr>
          <a:xfrm>
            <a:off x="3292997" y="1238491"/>
            <a:ext cx="7708832" cy="462987"/>
          </a:xfrm>
        </p:spPr>
        <p:txBody>
          <a:bodyPr/>
          <a:lstStyle>
            <a:lvl1pPr marL="0" indent="0">
              <a:buSzPct val="120000"/>
              <a:buFont typeface="Arial" panose="020B0604020202020204" pitchFamily="34" charset="0"/>
              <a:buNone/>
              <a:defRPr>
                <a:solidFill>
                  <a:schemeClr val="tx1"/>
                </a:solidFill>
              </a:defRPr>
            </a:lvl1pPr>
            <a:lvl2pPr marL="685800" indent="-228600">
              <a:buSzPct val="120000"/>
              <a:buFontTx/>
              <a:buBlip>
                <a:blip r:embed="rId3"/>
              </a:buBlip>
              <a:defRPr/>
            </a:lvl2pPr>
            <a:lvl3pPr marL="1143000" indent="-228600">
              <a:buSzPct val="120000"/>
              <a:buFontTx/>
              <a:buBlip>
                <a:blip r:embed="rId3"/>
              </a:buBlip>
              <a:defRPr/>
            </a:lvl3pPr>
            <a:lvl4pPr marL="1600200" indent="-228600">
              <a:buSzPct val="120000"/>
              <a:buFontTx/>
              <a:buBlip>
                <a:blip r:embed="rId3"/>
              </a:buBlip>
              <a:defRPr/>
            </a:lvl4pPr>
            <a:lvl5pPr marL="2057400" indent="-228600">
              <a:buSzPct val="120000"/>
              <a:buFontTx/>
              <a:buBlip>
                <a:blip r:embed="rId3"/>
              </a:buBlip>
              <a:defRPr/>
            </a:lvl5pPr>
          </a:lstStyle>
          <a:p>
            <a:pPr lvl="0"/>
            <a:r>
              <a:rPr lang="he-IL" dirty="0"/>
              <a:t>ערוך סגנונות טקסט של תבנית בסיס</a:t>
            </a:r>
          </a:p>
        </p:txBody>
      </p:sp>
      <p:sp>
        <p:nvSpPr>
          <p:cNvPr id="4" name="מציין מיקום של תאריך 3">
            <a:extLst>
              <a:ext uri="{FF2B5EF4-FFF2-40B4-BE49-F238E27FC236}">
                <a16:creationId xmlns:a16="http://schemas.microsoft.com/office/drawing/2014/main" id="{664B5F83-C035-4722-91D8-55021B48265E}"/>
              </a:ext>
            </a:extLst>
          </p:cNvPr>
          <p:cNvSpPr>
            <a:spLocks noGrp="1"/>
          </p:cNvSpPr>
          <p:nvPr>
            <p:ph type="dt" sz="half" idx="10"/>
          </p:nvPr>
        </p:nvSpPr>
        <p:spPr/>
        <p:txBody>
          <a:body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F61C33A0-9DE7-4849-9123-03D195D3840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DDAC671-FEAD-458C-936C-2386851FAA13}"/>
              </a:ext>
            </a:extLst>
          </p:cNvPr>
          <p:cNvSpPr>
            <a:spLocks noGrp="1"/>
          </p:cNvSpPr>
          <p:nvPr>
            <p:ph type="sldNum" sz="quarter" idx="12"/>
          </p:nvPr>
        </p:nvSpPr>
        <p:spPr/>
        <p:txBody>
          <a:bodyPr/>
          <a:lstStyle/>
          <a:p>
            <a:fld id="{063447EC-DA57-4181-BC76-EDB94460F89C}" type="slidenum">
              <a:rPr lang="he-IL" smtClean="0"/>
              <a:t>‹#›</a:t>
            </a:fld>
            <a:endParaRPr lang="he-IL"/>
          </a:p>
        </p:txBody>
      </p:sp>
    </p:spTree>
    <p:extLst>
      <p:ext uri="{BB962C8B-B14F-4D97-AF65-F5344CB8AC3E}">
        <p14:creationId xmlns:p14="http://schemas.microsoft.com/office/powerpoint/2010/main" val="99492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8458BAD-E3E7-49B4-88CC-CFFC046D1FEC}"/>
              </a:ext>
            </a:extLst>
          </p:cNvPr>
          <p:cNvSpPr>
            <a:spLocks noGrp="1"/>
          </p:cNvSpPr>
          <p:nvPr>
            <p:ph type="title"/>
          </p:nvPr>
        </p:nvSpPr>
        <p:spPr>
          <a:xfrm>
            <a:off x="838201" y="1144058"/>
            <a:ext cx="10163628" cy="1325563"/>
          </a:xfrm>
          <a:prstGeom prst="rect">
            <a:avLst/>
          </a:prstGeom>
        </p:spPr>
        <p:txBody>
          <a:bodyPr vert="horz" lIns="91440" tIns="45720" rIns="91440" bIns="45720" rtlCol="1" anchor="t" anchorCtr="0">
            <a:normAutofit/>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FF11C19D-8DA6-4228-B472-BDB52AD8450A}"/>
              </a:ext>
            </a:extLst>
          </p:cNvPr>
          <p:cNvSpPr>
            <a:spLocks noGrp="1"/>
          </p:cNvSpPr>
          <p:nvPr>
            <p:ph type="body" idx="1"/>
          </p:nvPr>
        </p:nvSpPr>
        <p:spPr>
          <a:xfrm>
            <a:off x="881743" y="2469621"/>
            <a:ext cx="10120086" cy="3713464"/>
          </a:xfrm>
          <a:prstGeom prst="rect">
            <a:avLst/>
          </a:prstGeom>
        </p:spPr>
        <p:txBody>
          <a:bodyPr vert="horz" lIns="91440" tIns="45720" rIns="91440" bIns="45720" rtlCol="1">
            <a:normAutofit/>
          </a:body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D1515A1D-C8B2-47F4-8D48-72969FBD92D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1FC347D-BA90-49F5-B06B-B25F7CF92A95}" type="datetimeFigureOut">
              <a:rPr lang="he-IL" smtClean="0"/>
              <a:t>י"ג/אדר/תש"פ</a:t>
            </a:fld>
            <a:endParaRPr lang="he-IL"/>
          </a:p>
        </p:txBody>
      </p:sp>
      <p:sp>
        <p:nvSpPr>
          <p:cNvPr id="5" name="מציין מיקום של כותרת תחתונה 4">
            <a:extLst>
              <a:ext uri="{FF2B5EF4-FFF2-40B4-BE49-F238E27FC236}">
                <a16:creationId xmlns:a16="http://schemas.microsoft.com/office/drawing/2014/main" id="{590C731C-7C52-4CF3-B881-D99A06A690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FDD14DE-5D96-4AFD-BAA9-69DD4B217454}"/>
              </a:ext>
            </a:extLst>
          </p:cNvPr>
          <p:cNvSpPr>
            <a:spLocks noGrp="1"/>
          </p:cNvSpPr>
          <p:nvPr>
            <p:ph type="sldNum" sz="quarter" idx="4"/>
          </p:nvPr>
        </p:nvSpPr>
        <p:spPr>
          <a:xfrm>
            <a:off x="271041" y="6356350"/>
            <a:ext cx="845916"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63447EC-DA57-4181-BC76-EDB94460F89C}" type="slidenum">
              <a:rPr lang="he-IL" smtClean="0"/>
              <a:t>‹#›</a:t>
            </a:fld>
            <a:endParaRPr lang="he-IL"/>
          </a:p>
        </p:txBody>
      </p:sp>
      <p:pic>
        <p:nvPicPr>
          <p:cNvPr id="8" name="תמונה 7">
            <a:extLst>
              <a:ext uri="{FF2B5EF4-FFF2-40B4-BE49-F238E27FC236}">
                <a16:creationId xmlns:a16="http://schemas.microsoft.com/office/drawing/2014/main" id="{AC01B134-66B0-4133-8E67-3AB3DF8F989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102340" y="127000"/>
            <a:ext cx="886587" cy="914389"/>
          </a:xfrm>
          <a:prstGeom prst="rect">
            <a:avLst/>
          </a:prstGeom>
        </p:spPr>
      </p:pic>
    </p:spTree>
    <p:extLst>
      <p:ext uri="{BB962C8B-B14F-4D97-AF65-F5344CB8AC3E}">
        <p14:creationId xmlns:p14="http://schemas.microsoft.com/office/powerpoint/2010/main" val="3483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5" r:id="rId4"/>
    <p:sldLayoutId id="2147483672" r:id="rId5"/>
    <p:sldLayoutId id="2147483678" r:id="rId6"/>
    <p:sldLayoutId id="2147483679" r:id="rId7"/>
    <p:sldLayoutId id="2147483680" r:id="rId8"/>
    <p:sldLayoutId id="2147483681" r:id="rId9"/>
    <p:sldLayoutId id="2147483682" r:id="rId10"/>
    <p:sldLayoutId id="2147483683" r:id="rId11"/>
    <p:sldLayoutId id="2147483660" r:id="rId12"/>
    <p:sldLayoutId id="2147483661" r:id="rId13"/>
    <p:sldLayoutId id="2147483662" r:id="rId14"/>
    <p:sldLayoutId id="2147483663" r:id="rId15"/>
    <p:sldLayoutId id="2147483684" r:id="rId16"/>
    <p:sldLayoutId id="21474836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1" eaLnBrk="1" latinLnBrk="0" hangingPunct="1">
        <a:lnSpc>
          <a:spcPct val="80000"/>
        </a:lnSpc>
        <a:spcBef>
          <a:spcPct val="0"/>
        </a:spcBef>
        <a:buNone/>
        <a:defRPr sz="4400" b="1" kern="1200">
          <a:solidFill>
            <a:schemeClr val="accent1"/>
          </a:solidFill>
          <a:latin typeface="+mj-lt"/>
          <a:ea typeface="+mj-ea"/>
          <a:cs typeface="+mj-cs"/>
        </a:defRPr>
      </a:lvl1pPr>
    </p:titleStyle>
    <p:bodyStyle>
      <a:lvl1pPr marL="228600" indent="-228600" algn="r" defTabSz="914400" rtl="1"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685800" indent="-228600" algn="r" defTabSz="914400" rtl="1" eaLnBrk="1" latinLnBrk="0" hangingPunct="1">
        <a:lnSpc>
          <a:spcPct val="90000"/>
        </a:lnSpc>
        <a:spcBef>
          <a:spcPts val="1200"/>
        </a:spcBef>
        <a:buFont typeface="Arial" panose="020B0604020202020204" pitchFamily="34" charset="0"/>
        <a:buChar char="•"/>
        <a:defRPr sz="1600" kern="1200">
          <a:solidFill>
            <a:schemeClr val="tx1"/>
          </a:solidFill>
          <a:latin typeface="+mn-lt"/>
          <a:ea typeface="+mn-ea"/>
          <a:cs typeface="+mn-cs"/>
        </a:defRPr>
      </a:lvl2pPr>
      <a:lvl3pPr marL="1143000" indent="-228600" algn="r" defTabSz="914400" rtl="1" eaLnBrk="1" latinLnBrk="0" hangingPunct="1">
        <a:lnSpc>
          <a:spcPct val="90000"/>
        </a:lnSpc>
        <a:spcBef>
          <a:spcPts val="1200"/>
        </a:spcBef>
        <a:buFont typeface="Arial" panose="020B0604020202020204" pitchFamily="34" charset="0"/>
        <a:buChar char="•"/>
        <a:defRPr sz="1400" kern="1200">
          <a:solidFill>
            <a:schemeClr val="tx1"/>
          </a:solidFill>
          <a:latin typeface="+mn-lt"/>
          <a:ea typeface="+mn-ea"/>
          <a:cs typeface="+mn-cs"/>
        </a:defRPr>
      </a:lvl3pPr>
      <a:lvl4pPr marL="1600200" indent="-228600" algn="r" defTabSz="914400" rtl="1" eaLnBrk="1" latinLnBrk="0" hangingPunct="1">
        <a:lnSpc>
          <a:spcPct val="90000"/>
        </a:lnSpc>
        <a:spcBef>
          <a:spcPts val="1200"/>
        </a:spcBef>
        <a:buFont typeface="Arial" panose="020B0604020202020204" pitchFamily="34" charset="0"/>
        <a:buChar char="•"/>
        <a:defRPr sz="1200" kern="1200">
          <a:solidFill>
            <a:schemeClr val="tx1"/>
          </a:solidFill>
          <a:latin typeface="+mn-lt"/>
          <a:ea typeface="+mn-ea"/>
          <a:cs typeface="+mn-cs"/>
        </a:defRPr>
      </a:lvl4pPr>
      <a:lvl5pPr marL="2057400" indent="-228600" algn="r" defTabSz="914400" rtl="1" eaLnBrk="1" latinLnBrk="0" hangingPunct="1">
        <a:lnSpc>
          <a:spcPct val="90000"/>
        </a:lnSpc>
        <a:spcBef>
          <a:spcPts val="1200"/>
        </a:spcBef>
        <a:buFont typeface="Arial" panose="020B0604020202020204" pitchFamily="34" charset="0"/>
        <a:buChar char="•"/>
        <a:defRPr sz="12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17.xml"/><Relationship Id="rId1" Type="http://schemas.openxmlformats.org/officeDocument/2006/relationships/themeOverride" Target="../theme/themeOverride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3.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7.xml"/><Relationship Id="rId1" Type="http://schemas.openxmlformats.org/officeDocument/2006/relationships/themeOverride" Target="../theme/themeOverride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hemeOverride" Target="../theme/themeOverride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5.pn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12lThqXA-Dg"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jp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18.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yKIE3IUkkp8" TargetMode="Externa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youtube.com/watch?v=COiSX6U4S04" TargetMode="Externa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watch?v=5n92Ev-wwTA"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9992B2-9320-4EF3-B045-B5FC6EBF545B}"/>
              </a:ext>
            </a:extLst>
          </p:cNvPr>
          <p:cNvSpPr>
            <a:spLocks noGrp="1"/>
          </p:cNvSpPr>
          <p:nvPr>
            <p:ph type="ctrTitle"/>
          </p:nvPr>
        </p:nvSpPr>
        <p:spPr>
          <a:xfrm>
            <a:off x="309819" y="2809076"/>
            <a:ext cx="8285541" cy="2387600"/>
          </a:xfrm>
        </p:spPr>
        <p:txBody>
          <a:bodyPr>
            <a:noAutofit/>
          </a:bodyPr>
          <a:lstStyle/>
          <a:p>
            <a:pPr algn="l" rtl="0">
              <a:lnSpc>
                <a:spcPct val="100000"/>
              </a:lnSpc>
              <a:spcBef>
                <a:spcPts val="200"/>
              </a:spcBef>
              <a:spcAft>
                <a:spcPts val="200"/>
              </a:spcAft>
            </a:pPr>
            <a:r>
              <a:rPr lang="en-US" sz="4400" dirty="0"/>
              <a:t>Special Report </a:t>
            </a:r>
            <a:r>
              <a:rPr lang="en-US" sz="4400" dirty="0" smtClean="0"/>
              <a:t>by the </a:t>
            </a:r>
            <a:r>
              <a:rPr lang="en-US" sz="4400" dirty="0"/>
              <a:t>Research Division: Raising the </a:t>
            </a:r>
            <a:r>
              <a:rPr lang="en-US" sz="4400" dirty="0" smtClean="0"/>
              <a:t>Standard </a:t>
            </a:r>
            <a:r>
              <a:rPr lang="en-US" sz="4400" dirty="0"/>
              <a:t>of </a:t>
            </a:r>
            <a:r>
              <a:rPr lang="en-US" sz="4400" dirty="0" smtClean="0"/>
              <a:t>Living </a:t>
            </a:r>
            <a:r>
              <a:rPr lang="en-US" sz="4400" dirty="0"/>
              <a:t>in Israel </a:t>
            </a:r>
            <a:r>
              <a:rPr lang="en-US" sz="4400" dirty="0" smtClean="0"/>
              <a:t>by Increasing Labor </a:t>
            </a:r>
            <a:r>
              <a:rPr lang="en-US" sz="4400" dirty="0"/>
              <a:t>P</a:t>
            </a:r>
            <a:r>
              <a:rPr lang="en-US" sz="4400" dirty="0" smtClean="0"/>
              <a:t>roductivity</a:t>
            </a:r>
            <a:endParaRPr lang="he-IL" sz="4400" dirty="0"/>
          </a:p>
        </p:txBody>
      </p:sp>
      <p:sp>
        <p:nvSpPr>
          <p:cNvPr id="3" name="כותרת משנה 2">
            <a:extLst>
              <a:ext uri="{FF2B5EF4-FFF2-40B4-BE49-F238E27FC236}">
                <a16:creationId xmlns:a16="http://schemas.microsoft.com/office/drawing/2014/main" id="{31E0629E-B61D-467F-A70A-68ABF237DAD5}"/>
              </a:ext>
            </a:extLst>
          </p:cNvPr>
          <p:cNvSpPr>
            <a:spLocks noGrp="1"/>
          </p:cNvSpPr>
          <p:nvPr>
            <p:ph type="subTitle" idx="1"/>
          </p:nvPr>
        </p:nvSpPr>
        <p:spPr>
          <a:xfrm>
            <a:off x="309819" y="5582756"/>
            <a:ext cx="11058398" cy="644208"/>
          </a:xfrm>
        </p:spPr>
        <p:txBody>
          <a:bodyPr>
            <a:noAutofit/>
          </a:bodyPr>
          <a:lstStyle/>
          <a:p>
            <a:pPr algn="l" rtl="0"/>
            <a:r>
              <a:rPr lang="en-US" sz="1800" dirty="0"/>
              <a:t>Dr. </a:t>
            </a:r>
            <a:r>
              <a:rPr lang="en-US" sz="1800" dirty="0" err="1" smtClean="0"/>
              <a:t>Eyal</a:t>
            </a:r>
            <a:r>
              <a:rPr lang="en-US" sz="1800" dirty="0" smtClean="0"/>
              <a:t> </a:t>
            </a:r>
            <a:r>
              <a:rPr lang="en-US" sz="1800" dirty="0" err="1" smtClean="0"/>
              <a:t>Argov</a:t>
            </a:r>
            <a:endParaRPr lang="en-US" sz="1800" dirty="0"/>
          </a:p>
          <a:p>
            <a:pPr algn="l" rtl="0"/>
            <a:r>
              <a:rPr lang="en-US" sz="1800" dirty="0"/>
              <a:t>Head of Macro and Economic </a:t>
            </a:r>
            <a:r>
              <a:rPr lang="en-US" sz="1800" dirty="0" smtClean="0"/>
              <a:t>Activity </a:t>
            </a:r>
            <a:r>
              <a:rPr lang="en-US" sz="1800" dirty="0"/>
              <a:t>- Research Division - Bank of Israel</a:t>
            </a:r>
          </a:p>
          <a:p>
            <a:pPr algn="l" rtl="0"/>
            <a:r>
              <a:rPr lang="en-US" sz="1800" dirty="0" smtClean="0"/>
              <a:t>INDC – 47</a:t>
            </a:r>
            <a:r>
              <a:rPr lang="en-US" sz="1800" baseline="30000" dirty="0" smtClean="0"/>
              <a:t>TH</a:t>
            </a:r>
            <a:r>
              <a:rPr lang="en-US" sz="1800" dirty="0" smtClean="0"/>
              <a:t> Class – March 17</a:t>
            </a:r>
            <a:r>
              <a:rPr lang="en-US" sz="1800" baseline="30000" dirty="0" smtClean="0"/>
              <a:t>th</a:t>
            </a:r>
            <a:r>
              <a:rPr lang="en-US" sz="1800" dirty="0" smtClean="0"/>
              <a:t>, 2020</a:t>
            </a:r>
            <a:endParaRPr lang="he-IL" sz="1800" b="1" dirty="0"/>
          </a:p>
        </p:txBody>
      </p:sp>
    </p:spTree>
    <p:extLst>
      <p:ext uri="{BB962C8B-B14F-4D97-AF65-F5344CB8AC3E}">
        <p14:creationId xmlns:p14="http://schemas.microsoft.com/office/powerpoint/2010/main" val="252223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מציין מיקום של מספר שקופית 2"/>
          <p:cNvSpPr>
            <a:spLocks noGrp="1"/>
          </p:cNvSpPr>
          <p:nvPr>
            <p:ph type="sldNum" sz="quarter" idx="12"/>
          </p:nvPr>
        </p:nvSpPr>
        <p:spPr>
          <a:xfrm>
            <a:off x="1651000" y="390331"/>
            <a:ext cx="8890000" cy="6350000"/>
          </a:xfrm>
        </p:spPr>
        <p:txBody>
          <a:bodyPr/>
          <a:lstStyle/>
          <a:p>
            <a:pPr algn="ctr" rtl="0"/>
            <a:fld id="{8B678C89-231D-4659-9827-F1BD2ACBD65B}" type="slidenum">
              <a:rPr lang="he-IL">
                <a:solidFill>
                  <a:prstClr val="white"/>
                </a:solidFill>
              </a:rPr>
              <a:pPr algn="ctr" rtl="0"/>
              <a:t>10</a:t>
            </a:fld>
            <a:endParaRPr lang="he-IL" dirty="0">
              <a:solidFill>
                <a:prstClr val="white"/>
              </a:solidFill>
            </a:endParaRPr>
          </a:p>
        </p:txBody>
      </p:sp>
      <p:sp>
        <p:nvSpPr>
          <p:cNvPr id="7" name="כותרת 1"/>
          <p:cNvSpPr txBox="1">
            <a:spLocks/>
          </p:cNvSpPr>
          <p:nvPr/>
        </p:nvSpPr>
        <p:spPr>
          <a:xfrm>
            <a:off x="3057524" y="103288"/>
            <a:ext cx="7787207"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pPr algn="l" rtl="0"/>
            <a:r>
              <a:rPr lang="en-US" dirty="0"/>
              <a:t>T</a:t>
            </a:r>
            <a:r>
              <a:rPr lang="en-US" dirty="0" smtClean="0"/>
              <a:t>here </a:t>
            </a:r>
            <a:r>
              <a:rPr lang="en-US" dirty="0"/>
              <a:t>is a </a:t>
            </a:r>
            <a:r>
              <a:rPr lang="en-US" dirty="0" smtClean="0"/>
              <a:t>Clear Weakness in Israel Regarding Workers’ Basic Skills</a:t>
            </a:r>
            <a:endParaRPr lang="he-IL" dirty="0"/>
          </a:p>
        </p:txBody>
      </p:sp>
      <p:sp>
        <p:nvSpPr>
          <p:cNvPr id="12" name="מציין מיקום של כותרת תחתונה 3"/>
          <p:cNvSpPr txBox="1">
            <a:spLocks/>
          </p:cNvSpPr>
          <p:nvPr/>
        </p:nvSpPr>
        <p:spPr>
          <a:xfrm>
            <a:off x="3627295" y="6492875"/>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David" panose="020E0502060401010101" pitchFamily="34" charset="-79"/>
              <a:cs typeface="David" panose="020E0502060401010101" pitchFamily="34" charset="-79"/>
            </a:endParaRPr>
          </a:p>
        </p:txBody>
      </p:sp>
      <p:sp>
        <p:nvSpPr>
          <p:cNvPr id="8"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10</a:t>
            </a:fld>
            <a:endParaRPr lang="he-IL"/>
          </a:p>
        </p:txBody>
      </p:sp>
      <p:sp>
        <p:nvSpPr>
          <p:cNvPr id="11" name="מלבן 10"/>
          <p:cNvSpPr/>
          <p:nvPr/>
        </p:nvSpPr>
        <p:spPr>
          <a:xfrm>
            <a:off x="3057524" y="1200463"/>
            <a:ext cx="6096000" cy="338554"/>
          </a:xfrm>
          <a:prstGeom prst="rect">
            <a:avLst/>
          </a:prstGeom>
        </p:spPr>
        <p:txBody>
          <a:bodyPr>
            <a:spAutoFit/>
          </a:bodyPr>
          <a:lstStyle/>
          <a:p>
            <a:pPr algn="ctr" rtl="0"/>
            <a:r>
              <a:rPr lang="en-US" sz="1600" b="1" dirty="0">
                <a:latin typeface="David" panose="020E0502060401010101" pitchFamily="34" charset="-79"/>
                <a:cs typeface="David" panose="020E0502060401010101" pitchFamily="34" charset="-79"/>
              </a:rPr>
              <a:t>Skills gap between Israel and OECD countries</a:t>
            </a:r>
            <a:endParaRPr lang="he-IL" sz="1600" dirty="0">
              <a:latin typeface="David" panose="020E0502060401010101" pitchFamily="34" charset="-79"/>
              <a:cs typeface="David" panose="020E0502060401010101" pitchFamily="34" charset="-79"/>
            </a:endParaRPr>
          </a:p>
        </p:txBody>
      </p:sp>
      <p:graphicFrame>
        <p:nvGraphicFramePr>
          <p:cNvPr id="13" name="תרשים 12"/>
          <p:cNvGraphicFramePr>
            <a:graphicFrameLocks/>
          </p:cNvGraphicFramePr>
          <p:nvPr>
            <p:extLst>
              <p:ext uri="{D42A27DB-BD31-4B8C-83A1-F6EECF244321}">
                <p14:modId xmlns:p14="http://schemas.microsoft.com/office/powerpoint/2010/main" val="2594565757"/>
              </p:ext>
            </p:extLst>
          </p:nvPr>
        </p:nvGraphicFramePr>
        <p:xfrm>
          <a:off x="6556665" y="1599389"/>
          <a:ext cx="5553492" cy="32132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תרשים 13"/>
          <p:cNvGraphicFramePr>
            <a:graphicFrameLocks/>
          </p:cNvGraphicFramePr>
          <p:nvPr>
            <p:extLst>
              <p:ext uri="{D42A27DB-BD31-4B8C-83A1-F6EECF244321}">
                <p14:modId xmlns:p14="http://schemas.microsoft.com/office/powerpoint/2010/main" val="182001303"/>
              </p:ext>
            </p:extLst>
          </p:nvPr>
        </p:nvGraphicFramePr>
        <p:xfrm>
          <a:off x="367146" y="1487409"/>
          <a:ext cx="5964897" cy="3472404"/>
        </p:xfrm>
        <a:graphic>
          <a:graphicData uri="http://schemas.openxmlformats.org/drawingml/2006/chart">
            <c:chart xmlns:c="http://schemas.openxmlformats.org/drawingml/2006/chart" xmlns:r="http://schemas.openxmlformats.org/officeDocument/2006/relationships" r:id="rId6"/>
          </a:graphicData>
        </a:graphic>
      </p:graphicFrame>
      <p:sp>
        <p:nvSpPr>
          <p:cNvPr id="16" name="מציין מיקום של מספר שקופית 3"/>
          <p:cNvSpPr txBox="1">
            <a:spLocks/>
          </p:cNvSpPr>
          <p:nvPr/>
        </p:nvSpPr>
        <p:spPr>
          <a:xfrm>
            <a:off x="271041" y="6356350"/>
            <a:ext cx="845916"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4F5154F6-7B8D-4F73-B44A-B3BE3B609D1E}" type="slidenum">
              <a:rPr lang="en-US" smtClean="0"/>
              <a:pPr/>
              <a:t>10</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3302494" y="4439491"/>
            <a:ext cx="6760810" cy="5989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400" b="1" dirty="0">
                <a:latin typeface="Times New Roman" panose="02020603050405020304" pitchFamily="18" charset="0"/>
                <a:cs typeface="Times New Roman" panose="02020603050405020304" pitchFamily="18" charset="0"/>
              </a:rPr>
              <a:t>Figure 2.3</a:t>
            </a:r>
          </a:p>
          <a:p>
            <a:pPr algn="l" rtl="0"/>
            <a:r>
              <a:rPr lang="en-US" sz="1400" b="1" baseline="0" dirty="0">
                <a:latin typeface="Times New Roman" panose="02020603050405020304" pitchFamily="18" charset="0"/>
                <a:cs typeface="Times New Roman" panose="02020603050405020304" pitchFamily="18" charset="0"/>
              </a:rPr>
              <a:t>Skills Gap between Israel and the OECD, by Decile, 2015</a:t>
            </a:r>
            <a:endParaRPr lang="he-IL" sz="1200" b="0" dirty="0">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7"/>
          <a:stretch>
            <a:fillRect/>
          </a:stretch>
        </p:blipFill>
        <p:spPr>
          <a:xfrm>
            <a:off x="1306238" y="4903371"/>
            <a:ext cx="9579523" cy="1724568"/>
          </a:xfrm>
          <a:prstGeom prst="rect">
            <a:avLst/>
          </a:prstGeom>
        </p:spPr>
      </p:pic>
      <p:sp>
        <p:nvSpPr>
          <p:cNvPr id="3" name="TextBox 2"/>
          <p:cNvSpPr txBox="1"/>
          <p:nvPr/>
        </p:nvSpPr>
        <p:spPr>
          <a:xfrm rot="16200000">
            <a:off x="3158899" y="1399113"/>
            <a:ext cx="691513" cy="5493812"/>
          </a:xfrm>
          <a:prstGeom prst="rect">
            <a:avLst/>
          </a:prstGeom>
          <a:solidFill>
            <a:schemeClr val="bg1"/>
          </a:solidFill>
        </p:spPr>
        <p:txBody>
          <a:bodyPr wrap="square" rtlCol="1">
            <a:spAutoFit/>
          </a:bodyPr>
          <a:lstStyle/>
          <a:p>
            <a:pPr algn="l" rtl="0"/>
            <a:r>
              <a:rPr lang="en-US" sz="900" dirty="0" smtClean="0"/>
              <a:t>Spain</a:t>
            </a:r>
          </a:p>
          <a:p>
            <a:pPr algn="l" rtl="0"/>
            <a:endParaRPr lang="en-US" sz="900" dirty="0"/>
          </a:p>
          <a:p>
            <a:pPr algn="l" rtl="0"/>
            <a:r>
              <a:rPr lang="en-US" sz="900" dirty="0" smtClean="0"/>
              <a:t>Italy</a:t>
            </a:r>
          </a:p>
          <a:p>
            <a:pPr algn="l" rtl="0"/>
            <a:endParaRPr lang="en-US" sz="900" dirty="0"/>
          </a:p>
          <a:p>
            <a:pPr algn="l" rtl="0"/>
            <a:r>
              <a:rPr lang="en-US" sz="900" dirty="0" smtClean="0"/>
              <a:t>Israel</a:t>
            </a:r>
          </a:p>
          <a:p>
            <a:pPr algn="l" rtl="0"/>
            <a:endParaRPr lang="en-US" sz="900" dirty="0"/>
          </a:p>
          <a:p>
            <a:pPr algn="l" rtl="0"/>
            <a:r>
              <a:rPr lang="en-US" sz="900" dirty="0" smtClean="0"/>
              <a:t>France</a:t>
            </a:r>
          </a:p>
          <a:p>
            <a:pPr algn="l" rtl="0"/>
            <a:endParaRPr lang="en-US" sz="900" dirty="0"/>
          </a:p>
          <a:p>
            <a:pPr algn="l" rtl="0"/>
            <a:r>
              <a:rPr lang="en-US" sz="900" dirty="0" smtClean="0"/>
              <a:t>Greece</a:t>
            </a:r>
          </a:p>
          <a:p>
            <a:pPr algn="l" rtl="0"/>
            <a:endParaRPr lang="en-US" sz="900" dirty="0"/>
          </a:p>
          <a:p>
            <a:pPr algn="l" rtl="0"/>
            <a:r>
              <a:rPr lang="en-US" sz="900" dirty="0" smtClean="0"/>
              <a:t>Korea</a:t>
            </a:r>
          </a:p>
          <a:p>
            <a:pPr algn="l" rtl="0"/>
            <a:endParaRPr lang="en-US" sz="900" dirty="0"/>
          </a:p>
          <a:p>
            <a:pPr algn="l" rtl="0"/>
            <a:r>
              <a:rPr lang="en-US" sz="900" dirty="0" smtClean="0"/>
              <a:t>Ireland</a:t>
            </a:r>
          </a:p>
          <a:p>
            <a:pPr algn="l" rtl="0"/>
            <a:endParaRPr lang="en-US" sz="900" dirty="0"/>
          </a:p>
          <a:p>
            <a:pPr algn="l" rtl="0"/>
            <a:r>
              <a:rPr lang="en-US" sz="900" dirty="0" smtClean="0"/>
              <a:t>Poland</a:t>
            </a:r>
          </a:p>
          <a:p>
            <a:pPr algn="l" rtl="0"/>
            <a:endParaRPr lang="en-US" sz="900" dirty="0"/>
          </a:p>
          <a:p>
            <a:pPr algn="l" rtl="0"/>
            <a:r>
              <a:rPr lang="en-US" sz="900" dirty="0" smtClean="0"/>
              <a:t>UK</a:t>
            </a:r>
          </a:p>
          <a:p>
            <a:pPr algn="l" rtl="0"/>
            <a:endParaRPr lang="en-US" sz="900" dirty="0"/>
          </a:p>
          <a:p>
            <a:pPr algn="l" rtl="0"/>
            <a:r>
              <a:rPr lang="en-US" sz="900" dirty="0" smtClean="0"/>
              <a:t>Average</a:t>
            </a:r>
          </a:p>
          <a:p>
            <a:pPr algn="l" rtl="0"/>
            <a:endParaRPr lang="en-US" sz="900" dirty="0"/>
          </a:p>
          <a:p>
            <a:pPr algn="l" rtl="0"/>
            <a:r>
              <a:rPr lang="en-US" sz="900" dirty="0"/>
              <a:t>Czech </a:t>
            </a:r>
            <a:r>
              <a:rPr lang="en-US" sz="900" dirty="0" smtClean="0"/>
              <a:t>Republic</a:t>
            </a:r>
          </a:p>
          <a:p>
            <a:pPr algn="l" rtl="0"/>
            <a:endParaRPr lang="en-US" sz="900" dirty="0"/>
          </a:p>
          <a:p>
            <a:pPr algn="l" rtl="0"/>
            <a:r>
              <a:rPr lang="en-US" sz="900" dirty="0" smtClean="0"/>
              <a:t>Estonia</a:t>
            </a:r>
          </a:p>
          <a:p>
            <a:pPr algn="l" rtl="0"/>
            <a:endParaRPr lang="en-US" sz="900" dirty="0"/>
          </a:p>
          <a:p>
            <a:pPr algn="l" rtl="0"/>
            <a:r>
              <a:rPr lang="en-US" sz="900" dirty="0" smtClean="0"/>
              <a:t>Slovakia</a:t>
            </a:r>
          </a:p>
          <a:p>
            <a:pPr algn="l" rtl="0"/>
            <a:endParaRPr lang="en-US" sz="900" dirty="0"/>
          </a:p>
          <a:p>
            <a:pPr algn="l" rtl="0"/>
            <a:r>
              <a:rPr lang="en-US" sz="900" dirty="0" smtClean="0"/>
              <a:t>Belgium</a:t>
            </a:r>
          </a:p>
          <a:p>
            <a:pPr algn="l" rtl="0"/>
            <a:endParaRPr lang="en-US" sz="900" dirty="0"/>
          </a:p>
          <a:p>
            <a:pPr algn="l" rtl="0"/>
            <a:r>
              <a:rPr lang="en-US" sz="900" dirty="0" smtClean="0"/>
              <a:t>Norway</a:t>
            </a:r>
          </a:p>
          <a:p>
            <a:pPr algn="l" rtl="0"/>
            <a:endParaRPr lang="en-US" sz="900" dirty="0"/>
          </a:p>
          <a:p>
            <a:pPr algn="l" rtl="0"/>
            <a:r>
              <a:rPr lang="en-US" sz="900" dirty="0" smtClean="0"/>
              <a:t>Denmark</a:t>
            </a:r>
          </a:p>
          <a:p>
            <a:pPr algn="l" rtl="0"/>
            <a:endParaRPr lang="en-US" sz="900" dirty="0"/>
          </a:p>
          <a:p>
            <a:pPr algn="l" rtl="0"/>
            <a:r>
              <a:rPr lang="en-US" sz="900" dirty="0" smtClean="0"/>
              <a:t>Netherlands</a:t>
            </a:r>
          </a:p>
          <a:p>
            <a:pPr algn="l" rtl="0"/>
            <a:endParaRPr lang="en-US" sz="900" dirty="0"/>
          </a:p>
          <a:p>
            <a:pPr algn="l" rtl="0"/>
            <a:r>
              <a:rPr lang="en-US" sz="900" dirty="0" smtClean="0"/>
              <a:t>Finland</a:t>
            </a:r>
          </a:p>
          <a:p>
            <a:pPr algn="l" rtl="0"/>
            <a:endParaRPr lang="en-US" sz="900" dirty="0"/>
          </a:p>
          <a:p>
            <a:pPr algn="l" rtl="0"/>
            <a:r>
              <a:rPr lang="en-US" sz="900" dirty="0"/>
              <a:t>Japan</a:t>
            </a:r>
            <a:endParaRPr lang="he-IL" sz="900" dirty="0"/>
          </a:p>
        </p:txBody>
      </p:sp>
      <p:sp>
        <p:nvSpPr>
          <p:cNvPr id="5" name="TextBox 4"/>
          <p:cNvSpPr txBox="1"/>
          <p:nvPr/>
        </p:nvSpPr>
        <p:spPr>
          <a:xfrm>
            <a:off x="510988" y="3918308"/>
            <a:ext cx="295836" cy="369332"/>
          </a:xfrm>
          <a:prstGeom prst="rect">
            <a:avLst/>
          </a:prstGeom>
          <a:solidFill>
            <a:srgbClr val="FFFFFF"/>
          </a:solidFill>
        </p:spPr>
        <p:txBody>
          <a:bodyPr wrap="square" rtlCol="1">
            <a:spAutoFit/>
          </a:bodyPr>
          <a:lstStyle/>
          <a:p>
            <a:endParaRPr lang="he-IL" dirty="0"/>
          </a:p>
        </p:txBody>
      </p:sp>
      <p:sp>
        <p:nvSpPr>
          <p:cNvPr id="18" name="TextBox 17"/>
          <p:cNvSpPr txBox="1"/>
          <p:nvPr/>
        </p:nvSpPr>
        <p:spPr>
          <a:xfrm rot="16200000">
            <a:off x="8978344" y="1597959"/>
            <a:ext cx="843917" cy="5355312"/>
          </a:xfrm>
          <a:prstGeom prst="rect">
            <a:avLst/>
          </a:prstGeom>
          <a:solidFill>
            <a:schemeClr val="bg1"/>
          </a:solidFill>
        </p:spPr>
        <p:txBody>
          <a:bodyPr wrap="square" rtlCol="1">
            <a:spAutoFit/>
          </a:bodyPr>
          <a:lstStyle/>
          <a:p>
            <a:pPr algn="l" rtl="0"/>
            <a:r>
              <a:rPr lang="en-US" sz="900" dirty="0" smtClean="0"/>
              <a:t>Italy</a:t>
            </a:r>
          </a:p>
          <a:p>
            <a:pPr algn="l" rtl="0"/>
            <a:endParaRPr lang="en-US" sz="900" dirty="0" smtClean="0"/>
          </a:p>
          <a:p>
            <a:pPr algn="l" rtl="0"/>
            <a:r>
              <a:rPr lang="en-US" sz="900" dirty="0" smtClean="0"/>
              <a:t>Greece</a:t>
            </a:r>
            <a:endParaRPr lang="en-US" sz="900" dirty="0"/>
          </a:p>
          <a:p>
            <a:pPr algn="l" rtl="0"/>
            <a:endParaRPr lang="en-US" sz="900" dirty="0" smtClean="0"/>
          </a:p>
          <a:p>
            <a:pPr algn="l" rtl="0"/>
            <a:r>
              <a:rPr lang="en-US" sz="900" dirty="0" smtClean="0"/>
              <a:t>Spain</a:t>
            </a:r>
            <a:endParaRPr lang="en-US" sz="900" dirty="0"/>
          </a:p>
          <a:p>
            <a:pPr algn="l" rtl="0"/>
            <a:endParaRPr lang="en-US" sz="900" dirty="0" smtClean="0"/>
          </a:p>
          <a:p>
            <a:pPr algn="l" rtl="0"/>
            <a:r>
              <a:rPr lang="en-US" sz="900" dirty="0" smtClean="0"/>
              <a:t>Israel</a:t>
            </a:r>
            <a:endParaRPr lang="en-US" sz="900" dirty="0"/>
          </a:p>
          <a:p>
            <a:pPr algn="l" rtl="0"/>
            <a:endParaRPr lang="en-US" sz="900" dirty="0" smtClean="0"/>
          </a:p>
          <a:p>
            <a:pPr algn="l" rtl="0"/>
            <a:r>
              <a:rPr lang="en-US" sz="900" dirty="0" smtClean="0"/>
              <a:t>France</a:t>
            </a:r>
            <a:endParaRPr lang="en-US" sz="900" dirty="0"/>
          </a:p>
          <a:p>
            <a:pPr algn="l" rtl="0"/>
            <a:endParaRPr lang="en-US" sz="900" dirty="0" smtClean="0"/>
          </a:p>
          <a:p>
            <a:pPr algn="l" rtl="0"/>
            <a:r>
              <a:rPr lang="en-US" sz="900" dirty="0" smtClean="0"/>
              <a:t>Korea</a:t>
            </a:r>
            <a:endParaRPr lang="en-US" sz="900" dirty="0"/>
          </a:p>
          <a:p>
            <a:pPr algn="l" rtl="0"/>
            <a:endParaRPr lang="en-US" sz="900" dirty="0" smtClean="0"/>
          </a:p>
          <a:p>
            <a:pPr algn="l" rtl="0"/>
            <a:r>
              <a:rPr lang="en-US" sz="900" dirty="0" smtClean="0"/>
              <a:t>Poland</a:t>
            </a:r>
            <a:endParaRPr lang="en-US" sz="900" dirty="0"/>
          </a:p>
          <a:p>
            <a:pPr algn="l" rtl="0"/>
            <a:endParaRPr lang="en-US" sz="900" dirty="0" smtClean="0"/>
          </a:p>
          <a:p>
            <a:pPr algn="l" rtl="0"/>
            <a:r>
              <a:rPr lang="en-US" sz="900" dirty="0" smtClean="0"/>
              <a:t>Ireland</a:t>
            </a:r>
            <a:endParaRPr lang="en-US" sz="900" dirty="0"/>
          </a:p>
          <a:p>
            <a:pPr algn="l" rtl="0"/>
            <a:endParaRPr lang="en-US" sz="900" dirty="0" smtClean="0"/>
          </a:p>
          <a:p>
            <a:pPr algn="l" rtl="0"/>
            <a:r>
              <a:rPr lang="en-US" sz="900" dirty="0" smtClean="0"/>
              <a:t>Czech </a:t>
            </a:r>
          </a:p>
          <a:p>
            <a:pPr algn="l" rtl="0"/>
            <a:r>
              <a:rPr lang="en-US" sz="900" dirty="0" smtClean="0"/>
              <a:t>Republic</a:t>
            </a:r>
            <a:endParaRPr lang="en-US" sz="900" dirty="0"/>
          </a:p>
          <a:p>
            <a:pPr algn="l" rtl="0"/>
            <a:endParaRPr lang="en-US" sz="900" dirty="0" smtClean="0"/>
          </a:p>
          <a:p>
            <a:pPr algn="l" rtl="0"/>
            <a:r>
              <a:rPr lang="en-US" sz="900" dirty="0" smtClean="0"/>
              <a:t>Average</a:t>
            </a:r>
            <a:endParaRPr lang="en-US" sz="900" dirty="0"/>
          </a:p>
          <a:p>
            <a:pPr algn="l" rtl="0"/>
            <a:endParaRPr lang="en-US" sz="900" dirty="0" smtClean="0"/>
          </a:p>
          <a:p>
            <a:pPr algn="l" rtl="0"/>
            <a:r>
              <a:rPr lang="en-US" sz="900" dirty="0" smtClean="0"/>
              <a:t>Denmark</a:t>
            </a:r>
            <a:endParaRPr lang="en-US" sz="900" dirty="0"/>
          </a:p>
          <a:p>
            <a:pPr algn="l" rtl="0"/>
            <a:endParaRPr lang="en-US" sz="900" dirty="0" smtClean="0"/>
          </a:p>
          <a:p>
            <a:pPr algn="l" rtl="0"/>
            <a:r>
              <a:rPr lang="en-US" sz="900" dirty="0" smtClean="0"/>
              <a:t>Slovakia</a:t>
            </a:r>
            <a:endParaRPr lang="en-US" sz="900" dirty="0"/>
          </a:p>
          <a:p>
            <a:pPr algn="l" rtl="0"/>
            <a:endParaRPr lang="en-US" sz="900" dirty="0" smtClean="0"/>
          </a:p>
          <a:p>
            <a:pPr algn="l" rtl="0"/>
            <a:r>
              <a:rPr lang="en-US" sz="900" dirty="0" smtClean="0"/>
              <a:t>Estonia</a:t>
            </a:r>
            <a:endParaRPr lang="en-US" sz="900" dirty="0"/>
          </a:p>
          <a:p>
            <a:pPr algn="l" rtl="0"/>
            <a:endParaRPr lang="en-US" sz="900" dirty="0" smtClean="0"/>
          </a:p>
          <a:p>
            <a:pPr algn="l" rtl="0"/>
            <a:r>
              <a:rPr lang="en-US" sz="900" dirty="0" smtClean="0"/>
              <a:t>UK</a:t>
            </a:r>
            <a:endParaRPr lang="en-US" sz="900" dirty="0"/>
          </a:p>
          <a:p>
            <a:pPr algn="l" rtl="0"/>
            <a:endParaRPr lang="en-US" sz="900" dirty="0" smtClean="0"/>
          </a:p>
          <a:p>
            <a:pPr algn="l" rtl="0"/>
            <a:r>
              <a:rPr lang="en-US" sz="900" dirty="0" smtClean="0"/>
              <a:t>Belgium</a:t>
            </a:r>
            <a:endParaRPr lang="en-US" sz="900" dirty="0"/>
          </a:p>
          <a:p>
            <a:pPr algn="l" rtl="0"/>
            <a:endParaRPr lang="en-US" sz="900" dirty="0" smtClean="0"/>
          </a:p>
          <a:p>
            <a:pPr algn="l" rtl="0"/>
            <a:r>
              <a:rPr lang="en-US" sz="900" dirty="0" smtClean="0"/>
              <a:t>Norway</a:t>
            </a:r>
            <a:endParaRPr lang="en-US" sz="900" dirty="0"/>
          </a:p>
          <a:p>
            <a:pPr algn="l" rtl="0"/>
            <a:endParaRPr lang="en-US" sz="900" dirty="0" smtClean="0"/>
          </a:p>
          <a:p>
            <a:pPr algn="l" rtl="0"/>
            <a:r>
              <a:rPr lang="en-US" sz="900" dirty="0" smtClean="0"/>
              <a:t>Netherlands</a:t>
            </a:r>
            <a:endParaRPr lang="en-US" sz="900" dirty="0"/>
          </a:p>
          <a:p>
            <a:pPr algn="l" rtl="0"/>
            <a:endParaRPr lang="en-US" sz="900" dirty="0" smtClean="0"/>
          </a:p>
          <a:p>
            <a:pPr algn="l" rtl="0"/>
            <a:r>
              <a:rPr lang="en-US" sz="900" dirty="0" smtClean="0"/>
              <a:t>Finland</a:t>
            </a:r>
            <a:endParaRPr lang="en-US" sz="900" dirty="0"/>
          </a:p>
          <a:p>
            <a:pPr algn="l" rtl="0"/>
            <a:endParaRPr lang="en-US" sz="900" dirty="0" smtClean="0"/>
          </a:p>
          <a:p>
            <a:pPr algn="l" rtl="0"/>
            <a:r>
              <a:rPr lang="en-US" sz="900" dirty="0" smtClean="0"/>
              <a:t>Japan</a:t>
            </a:r>
            <a:endParaRPr lang="he-IL" sz="900" dirty="0"/>
          </a:p>
        </p:txBody>
      </p:sp>
    </p:spTree>
    <p:extLst>
      <p:ext uri="{BB962C8B-B14F-4D97-AF65-F5344CB8AC3E}">
        <p14:creationId xmlns:p14="http://schemas.microsoft.com/office/powerpoint/2010/main" val="35886870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מלבן 1"/>
          <p:cNvSpPr/>
          <p:nvPr/>
        </p:nvSpPr>
        <p:spPr>
          <a:xfrm>
            <a:off x="3200401" y="165826"/>
            <a:ext cx="7714210" cy="798167"/>
          </a:xfrm>
          <a:prstGeom prst="rect">
            <a:avLst/>
          </a:prstGeom>
        </p:spPr>
        <p:txBody>
          <a:bodyPr vert="horz" lIns="91440" tIns="45720" rIns="91440" bIns="45720" rtlCol="1" anchor="t" anchorCtr="0">
            <a:normAutofit/>
          </a:bodyPr>
          <a:lstStyle/>
          <a:p>
            <a:pPr algn="l" rtl="0">
              <a:lnSpc>
                <a:spcPct val="80000"/>
              </a:lnSpc>
              <a:spcBef>
                <a:spcPct val="0"/>
              </a:spcBef>
            </a:pPr>
            <a:r>
              <a:rPr lang="en-US" sz="2800" b="1" dirty="0">
                <a:solidFill>
                  <a:schemeClr val="accent1"/>
                </a:solidFill>
                <a:latin typeface="+mj-lt"/>
                <a:ea typeface="+mj-ea"/>
                <a:cs typeface="+mj-cs"/>
              </a:rPr>
              <a:t>The </a:t>
            </a:r>
            <a:r>
              <a:rPr lang="en-US" sz="2800" b="1" dirty="0" smtClean="0">
                <a:solidFill>
                  <a:schemeClr val="accent1"/>
                </a:solidFill>
                <a:latin typeface="+mj-lt"/>
                <a:ea typeface="+mj-ea"/>
                <a:cs typeface="+mj-cs"/>
              </a:rPr>
              <a:t>Gaps Within </a:t>
            </a:r>
            <a:r>
              <a:rPr lang="en-US" sz="2800" b="1" dirty="0">
                <a:solidFill>
                  <a:schemeClr val="accent1"/>
                </a:solidFill>
                <a:latin typeface="+mj-lt"/>
                <a:ea typeface="+mj-ea"/>
                <a:cs typeface="+mj-cs"/>
              </a:rPr>
              <a:t>Israeli </a:t>
            </a:r>
            <a:r>
              <a:rPr lang="en-US" sz="2800" b="1" dirty="0" smtClean="0">
                <a:solidFill>
                  <a:schemeClr val="accent1"/>
                </a:solidFill>
                <a:latin typeface="+mj-lt"/>
                <a:ea typeface="+mj-ea"/>
                <a:cs typeface="+mj-cs"/>
              </a:rPr>
              <a:t>Society </a:t>
            </a:r>
            <a:r>
              <a:rPr lang="en-US" sz="2800" b="1" dirty="0">
                <a:solidFill>
                  <a:schemeClr val="accent1"/>
                </a:solidFill>
                <a:latin typeface="+mj-lt"/>
                <a:ea typeface="+mj-ea"/>
                <a:cs typeface="+mj-cs"/>
              </a:rPr>
              <a:t>are </a:t>
            </a:r>
            <a:r>
              <a:rPr lang="en-US" sz="2800" b="1" dirty="0" smtClean="0">
                <a:solidFill>
                  <a:schemeClr val="accent1"/>
                </a:solidFill>
                <a:latin typeface="+mj-lt"/>
                <a:ea typeface="+mj-ea"/>
                <a:cs typeface="+mj-cs"/>
              </a:rPr>
              <a:t>Not Only between </a:t>
            </a:r>
            <a:r>
              <a:rPr lang="en-US" sz="2800" b="1" dirty="0">
                <a:solidFill>
                  <a:schemeClr val="accent1"/>
                </a:solidFill>
                <a:latin typeface="+mj-lt"/>
                <a:ea typeface="+mj-ea"/>
                <a:cs typeface="+mj-cs"/>
              </a:rPr>
              <a:t>the </a:t>
            </a:r>
            <a:r>
              <a:rPr lang="en-US" sz="2800" b="1" dirty="0" smtClean="0">
                <a:solidFill>
                  <a:schemeClr val="accent1"/>
                </a:solidFill>
                <a:latin typeface="+mj-lt"/>
                <a:ea typeface="+mj-ea"/>
                <a:cs typeface="+mj-cs"/>
              </a:rPr>
              <a:t>“Tribes</a:t>
            </a:r>
            <a:r>
              <a:rPr lang="en-US" sz="2800" b="1" dirty="0">
                <a:solidFill>
                  <a:schemeClr val="accent1"/>
                </a:solidFill>
                <a:latin typeface="+mj-lt"/>
                <a:ea typeface="+mj-ea"/>
                <a:cs typeface="+mj-cs"/>
              </a:rPr>
              <a:t>" b</a:t>
            </a:r>
            <a:r>
              <a:rPr lang="en-US" sz="2800" b="1" dirty="0" smtClean="0">
                <a:solidFill>
                  <a:schemeClr val="accent1"/>
                </a:solidFill>
                <a:latin typeface="+mj-lt"/>
                <a:ea typeface="+mj-ea"/>
                <a:cs typeface="+mj-cs"/>
              </a:rPr>
              <a:t>ut also Within Them</a:t>
            </a:r>
            <a:endParaRPr lang="he-IL" sz="2800" b="1" dirty="0">
              <a:solidFill>
                <a:schemeClr val="accent1"/>
              </a:solidFill>
              <a:latin typeface="+mj-lt"/>
              <a:ea typeface="+mj-ea"/>
              <a:cs typeface="+mj-cs"/>
            </a:endParaRPr>
          </a:p>
        </p:txBody>
      </p:sp>
      <p:sp>
        <p:nvSpPr>
          <p:cNvPr id="4" name="מציין מיקום של מספר שקופית 3"/>
          <p:cNvSpPr>
            <a:spLocks noGrp="1"/>
          </p:cNvSpPr>
          <p:nvPr>
            <p:ph type="sldNum" sz="quarter" idx="12"/>
          </p:nvPr>
        </p:nvSpPr>
        <p:spPr/>
        <p:txBody>
          <a:bodyPr/>
          <a:lstStyle/>
          <a:p>
            <a:fld id="{4F5154F6-7B8D-4F73-B44A-B3BE3B609D1E}" type="slidenum">
              <a:rPr lang="en-US" smtClean="0"/>
              <a:pPr/>
              <a:t>11</a:t>
            </a:fld>
            <a:endParaRPr lang="en-US" dirty="0"/>
          </a:p>
        </p:txBody>
      </p:sp>
      <p:sp>
        <p:nvSpPr>
          <p:cNvPr id="3" name="מלבן 2"/>
          <p:cNvSpPr/>
          <p:nvPr/>
        </p:nvSpPr>
        <p:spPr>
          <a:xfrm>
            <a:off x="7380180" y="6422830"/>
            <a:ext cx="4352475" cy="369332"/>
          </a:xfrm>
          <a:prstGeom prst="rect">
            <a:avLst/>
          </a:prstGeom>
        </p:spPr>
        <p:txBody>
          <a:bodyPr wrap="none">
            <a:spAutoFit/>
          </a:bodyPr>
          <a:lstStyle/>
          <a:p>
            <a:r>
              <a:rPr lang="en-US" dirty="0">
                <a:latin typeface="David" panose="020E0502060401010101" pitchFamily="34" charset="-79"/>
                <a:cs typeface="David" panose="020E0502060401010101" pitchFamily="34" charset="-79"/>
              </a:rPr>
              <a:t>Source: PISA and Bank of Israel calculations</a:t>
            </a:r>
          </a:p>
        </p:txBody>
      </p:sp>
      <p:sp>
        <p:nvSpPr>
          <p:cNvPr id="9" name="כוכב עם 10 פינות 8"/>
          <p:cNvSpPr/>
          <p:nvPr/>
        </p:nvSpPr>
        <p:spPr>
          <a:xfrm>
            <a:off x="25406" y="1156894"/>
            <a:ext cx="2372812" cy="2280786"/>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dirty="0" smtClean="0"/>
              <a:t>Ranked </a:t>
            </a:r>
            <a:r>
              <a:rPr lang="en-US" dirty="0"/>
              <a:t>1 </a:t>
            </a:r>
            <a:r>
              <a:rPr lang="en-US" dirty="0" smtClean="0"/>
              <a:t>among </a:t>
            </a:r>
            <a:r>
              <a:rPr lang="en-US" dirty="0"/>
              <a:t>the 36 OECD countries in general inequality</a:t>
            </a:r>
            <a:endParaRPr lang="he-IL" dirty="0"/>
          </a:p>
        </p:txBody>
      </p:sp>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4177" y="1156894"/>
            <a:ext cx="4644483" cy="3870404"/>
          </a:xfrm>
          <a:prstGeom prst="rect">
            <a:avLst/>
          </a:prstGeom>
        </p:spPr>
      </p:pic>
      <p:sp>
        <p:nvSpPr>
          <p:cNvPr id="12" name="כוכב עם 10 פינות 11"/>
          <p:cNvSpPr/>
          <p:nvPr/>
        </p:nvSpPr>
        <p:spPr>
          <a:xfrm>
            <a:off x="4479305" y="3088640"/>
            <a:ext cx="2372812" cy="2397792"/>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dirty="0" smtClean="0"/>
              <a:t>Ranked </a:t>
            </a:r>
            <a:r>
              <a:rPr lang="en-US" dirty="0"/>
              <a:t>4 </a:t>
            </a:r>
            <a:r>
              <a:rPr lang="en-US" dirty="0" smtClean="0"/>
              <a:t>among the </a:t>
            </a:r>
            <a:r>
              <a:rPr lang="en-US" dirty="0"/>
              <a:t>36 OECD countries </a:t>
            </a:r>
            <a:r>
              <a:rPr lang="en-US" dirty="0" smtClean="0"/>
              <a:t>in inequality </a:t>
            </a:r>
            <a:r>
              <a:rPr lang="en-US" dirty="0"/>
              <a:t>within the Jewish sector</a:t>
            </a:r>
            <a:endParaRPr lang="he-IL" dirty="0"/>
          </a:p>
        </p:txBody>
      </p:sp>
      <p:sp>
        <p:nvSpPr>
          <p:cNvPr id="13" name="כוכב עם 10 פינות 12"/>
          <p:cNvSpPr/>
          <p:nvPr/>
        </p:nvSpPr>
        <p:spPr>
          <a:xfrm>
            <a:off x="2343795" y="1910080"/>
            <a:ext cx="2372813" cy="2632567"/>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700" dirty="0" smtClean="0"/>
              <a:t>Ranked </a:t>
            </a:r>
            <a:r>
              <a:rPr lang="en-US" sz="1700" dirty="0"/>
              <a:t>2 </a:t>
            </a:r>
            <a:r>
              <a:rPr lang="en-US" sz="1700" dirty="0" smtClean="0"/>
              <a:t>among </a:t>
            </a:r>
            <a:r>
              <a:rPr lang="en-US" sz="1700" dirty="0"/>
              <a:t>the 36 OECD countries </a:t>
            </a:r>
            <a:r>
              <a:rPr lang="en-US" sz="1700" dirty="0" smtClean="0"/>
              <a:t>in inequality </a:t>
            </a:r>
            <a:r>
              <a:rPr lang="en-US" sz="1700" dirty="0"/>
              <a:t>within </a:t>
            </a:r>
            <a:r>
              <a:rPr lang="en-US" sz="1700" dirty="0" smtClean="0"/>
              <a:t>state regulated religious education</a:t>
            </a:r>
            <a:endParaRPr lang="he-IL" sz="1700" dirty="0"/>
          </a:p>
        </p:txBody>
      </p:sp>
      <p:sp>
        <p:nvSpPr>
          <p:cNvPr id="14" name="כוכב עם 10 פינות 13"/>
          <p:cNvSpPr/>
          <p:nvPr/>
        </p:nvSpPr>
        <p:spPr>
          <a:xfrm>
            <a:off x="6696094" y="4064000"/>
            <a:ext cx="2488545" cy="2419790"/>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dirty="0" smtClean="0"/>
              <a:t>Ranked </a:t>
            </a:r>
            <a:r>
              <a:rPr lang="en-US" dirty="0"/>
              <a:t>9 </a:t>
            </a:r>
            <a:r>
              <a:rPr lang="en-US" dirty="0" smtClean="0"/>
              <a:t>among the 36 </a:t>
            </a:r>
            <a:r>
              <a:rPr lang="en-US" dirty="0"/>
              <a:t>OECD countries </a:t>
            </a:r>
            <a:r>
              <a:rPr lang="en-US" dirty="0" smtClean="0"/>
              <a:t>in inequality within state regulated education</a:t>
            </a:r>
            <a:endParaRPr lang="he-IL" dirty="0"/>
          </a:p>
        </p:txBody>
      </p:sp>
    </p:spTree>
    <p:extLst>
      <p:ext uri="{BB962C8B-B14F-4D97-AF65-F5344CB8AC3E}">
        <p14:creationId xmlns:p14="http://schemas.microsoft.com/office/powerpoint/2010/main" val="2819407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12</a:t>
            </a:fld>
            <a:endParaRPr lang="he-IL"/>
          </a:p>
        </p:txBody>
      </p:sp>
      <p:graphicFrame>
        <p:nvGraphicFramePr>
          <p:cNvPr id="3" name="תרשים 2"/>
          <p:cNvGraphicFramePr/>
          <p:nvPr>
            <p:extLst>
              <p:ext uri="{D42A27DB-BD31-4B8C-83A1-F6EECF244321}">
                <p14:modId xmlns:p14="http://schemas.microsoft.com/office/powerpoint/2010/main" val="1879471869"/>
              </p:ext>
            </p:extLst>
          </p:nvPr>
        </p:nvGraphicFramePr>
        <p:xfrm>
          <a:off x="347241" y="1388962"/>
          <a:ext cx="6910085" cy="4799402"/>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קבוצה 14"/>
          <p:cNvGrpSpPr/>
          <p:nvPr/>
        </p:nvGrpSpPr>
        <p:grpSpPr>
          <a:xfrm>
            <a:off x="8090704" y="1238491"/>
            <a:ext cx="4019452" cy="5150734"/>
            <a:chOff x="8844741" y="1363287"/>
            <a:chExt cx="3225340" cy="5320146"/>
          </a:xfrm>
        </p:grpSpPr>
        <p:sp>
          <p:nvSpPr>
            <p:cNvPr id="8" name="מלבן 7"/>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8844744" y="1399163"/>
              <a:ext cx="3225337" cy="5276271"/>
              <a:chOff x="8844744" y="1399163"/>
              <a:chExt cx="3225337" cy="5276271"/>
            </a:xfrm>
          </p:grpSpPr>
          <p:pic>
            <p:nvPicPr>
              <p:cNvPr id="9" name="תמונה 8">
                <a:extLst>
                  <a:ext uri="{FF2B5EF4-FFF2-40B4-BE49-F238E27FC236}">
                    <a16:creationId xmlns:a16="http://schemas.microsoft.com/office/drawing/2014/main" id="{3C09C77D-13AF-4662-BA36-8288ED0131C9}"/>
                  </a:ext>
                </a:extLst>
              </p:cNvPr>
              <p:cNvPicPr>
                <a:picLocks noChangeAspect="1"/>
              </p:cNvPicPr>
              <p:nvPr/>
            </p:nvPicPr>
            <p:blipFill rotWithShape="1">
              <a:blip r:embed="rId5">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grpSp>
            <p:nvGrpSpPr>
              <p:cNvPr id="10" name="קבוצה 9">
                <a:extLst>
                  <a:ext uri="{FF2B5EF4-FFF2-40B4-BE49-F238E27FC236}">
                    <a16:creationId xmlns:a16="http://schemas.microsoft.com/office/drawing/2014/main" id="{1286E0BB-CADC-4C25-BD53-EE222A84ADBD}"/>
                  </a:ext>
                </a:extLst>
              </p:cNvPr>
              <p:cNvGrpSpPr/>
              <p:nvPr/>
            </p:nvGrpSpPr>
            <p:grpSpPr>
              <a:xfrm>
                <a:off x="8930935" y="1399163"/>
                <a:ext cx="3013362" cy="3874947"/>
                <a:chOff x="9136844" y="1502651"/>
                <a:chExt cx="2801389" cy="171195"/>
              </a:xfrm>
            </p:grpSpPr>
            <p:cxnSp>
              <p:nvCxnSpPr>
                <p:cNvPr id="11" name="מחבר ישר 10">
                  <a:extLst>
                    <a:ext uri="{FF2B5EF4-FFF2-40B4-BE49-F238E27FC236}">
                      <a16:creationId xmlns:a16="http://schemas.microsoft.com/office/drawing/2014/main" id="{634C2CDA-D2FD-4550-8CDA-C8D332F7D95E}"/>
                    </a:ext>
                  </a:extLst>
                </p:cNvPr>
                <p:cNvCxnSpPr>
                  <a:cxnSpLocks/>
                </p:cNvCxnSpPr>
                <p:nvPr/>
              </p:nvCxnSpPr>
              <p:spPr>
                <a:xfrm>
                  <a:off x="9136844" y="1502651"/>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0F1E2CF9-A4A2-4A0D-82AE-D9E6D0C6E94D}"/>
                    </a:ext>
                  </a:extLst>
                </p:cNvPr>
                <p:cNvCxnSpPr>
                  <a:cxnSpLocks/>
                </p:cNvCxnSpPr>
                <p:nvPr/>
              </p:nvCxnSpPr>
              <p:spPr>
                <a:xfrm>
                  <a:off x="9136844"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grpSp>
        <p:nvGrpSpPr>
          <p:cNvPr id="13" name="קבוצה 12"/>
          <p:cNvGrpSpPr/>
          <p:nvPr/>
        </p:nvGrpSpPr>
        <p:grpSpPr>
          <a:xfrm>
            <a:off x="8090703" y="1585493"/>
            <a:ext cx="3994784" cy="3381637"/>
            <a:chOff x="7677259" y="1757480"/>
            <a:chExt cx="3994784" cy="3381637"/>
          </a:xfrm>
        </p:grpSpPr>
        <p:sp>
          <p:nvSpPr>
            <p:cNvPr id="5" name="TextBox 4"/>
            <p:cNvSpPr txBox="1"/>
            <p:nvPr/>
          </p:nvSpPr>
          <p:spPr>
            <a:xfrm>
              <a:off x="7701926" y="1757480"/>
              <a:ext cx="3970117" cy="923330"/>
            </a:xfrm>
            <a:prstGeom prst="rect">
              <a:avLst/>
            </a:prstGeom>
            <a:noFill/>
          </p:spPr>
          <p:txBody>
            <a:bodyPr wrap="square" rtlCol="1">
              <a:spAutoFit/>
            </a:bodyPr>
            <a:lstStyle/>
            <a:p>
              <a:pPr algn="l" rtl="0"/>
              <a:r>
                <a:rPr lang="en-US" dirty="0"/>
                <a:t>Spending per student in Israel (as of 2016) is about 7.5% lower than the average in OECD countries.</a:t>
              </a:r>
              <a:endParaRPr lang="he-IL" dirty="0"/>
            </a:p>
          </p:txBody>
        </p:sp>
        <p:sp>
          <p:nvSpPr>
            <p:cNvPr id="6" name="TextBox 5"/>
            <p:cNvSpPr txBox="1"/>
            <p:nvPr/>
          </p:nvSpPr>
          <p:spPr>
            <a:xfrm>
              <a:off x="7701925" y="2874314"/>
              <a:ext cx="3970117" cy="923330"/>
            </a:xfrm>
            <a:prstGeom prst="rect">
              <a:avLst/>
            </a:prstGeom>
            <a:noFill/>
          </p:spPr>
          <p:txBody>
            <a:bodyPr wrap="square" rtlCol="1">
              <a:spAutoFit/>
            </a:bodyPr>
            <a:lstStyle/>
            <a:p>
              <a:pPr algn="l" rtl="0"/>
              <a:r>
                <a:rPr lang="en-US" dirty="0"/>
                <a:t>Gaps in student spending compared to other countries have narrowed in recent years.</a:t>
              </a:r>
              <a:endParaRPr lang="he-IL" dirty="0"/>
            </a:p>
          </p:txBody>
        </p:sp>
        <p:sp>
          <p:nvSpPr>
            <p:cNvPr id="7" name="TextBox 6"/>
            <p:cNvSpPr txBox="1"/>
            <p:nvPr/>
          </p:nvSpPr>
          <p:spPr>
            <a:xfrm>
              <a:off x="7677259" y="3938788"/>
              <a:ext cx="3970117" cy="1200329"/>
            </a:xfrm>
            <a:prstGeom prst="rect">
              <a:avLst/>
            </a:prstGeom>
            <a:noFill/>
          </p:spPr>
          <p:txBody>
            <a:bodyPr wrap="square" rtlCol="1">
              <a:spAutoFit/>
            </a:bodyPr>
            <a:lstStyle/>
            <a:p>
              <a:pPr algn="l" rtl="0"/>
              <a:r>
                <a:rPr lang="en-US" dirty="0"/>
                <a:t>The rise in the education budget in recent years only brought the level of expenditure per student back to where it was in the early 2000s</a:t>
              </a:r>
              <a:endParaRPr lang="he-IL" dirty="0"/>
            </a:p>
          </p:txBody>
        </p:sp>
      </p:grpSp>
      <p:sp>
        <p:nvSpPr>
          <p:cNvPr id="16" name="TextBox 15"/>
          <p:cNvSpPr txBox="1"/>
          <p:nvPr/>
        </p:nvSpPr>
        <p:spPr>
          <a:xfrm>
            <a:off x="3006435" y="3807"/>
            <a:ext cx="7804179" cy="929100"/>
          </a:xfrm>
          <a:prstGeom prst="rect">
            <a:avLst/>
          </a:prstGeom>
        </p:spPr>
        <p:txBody>
          <a:bodyPr vert="horz" lIns="91440" tIns="45720" rIns="91440" bIns="45720" rtlCol="1" anchor="t" anchorCtr="0">
            <a:noAutofit/>
          </a:bodyPr>
          <a:lstStyle>
            <a:lvl1pPr>
              <a:lnSpc>
                <a:spcPct val="80000"/>
              </a:lnSpc>
              <a:spcBef>
                <a:spcPct val="0"/>
              </a:spcBef>
              <a:buNone/>
              <a:defRPr sz="2800" b="1">
                <a:solidFill>
                  <a:schemeClr val="accent1"/>
                </a:solidFill>
                <a:latin typeface="+mj-lt"/>
                <a:ea typeface="+mj-ea"/>
                <a:cs typeface="+mj-cs"/>
              </a:defRPr>
            </a:lvl1pPr>
          </a:lstStyle>
          <a:p>
            <a:pPr algn="l" rtl="0">
              <a:lnSpc>
                <a:spcPct val="100000"/>
              </a:lnSpc>
            </a:pPr>
            <a:r>
              <a:rPr lang="en-US" sz="2600" dirty="0"/>
              <a:t>The Education Budget has Grown in Recent Years, But Student Spending is Still Low Compared to the OECD Average</a:t>
            </a:r>
            <a:endParaRPr lang="he-IL" sz="2600" dirty="0"/>
          </a:p>
        </p:txBody>
      </p:sp>
    </p:spTree>
    <p:extLst>
      <p:ext uri="{BB962C8B-B14F-4D97-AF65-F5344CB8AC3E}">
        <p14:creationId xmlns:p14="http://schemas.microsoft.com/office/powerpoint/2010/main" val="1574288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כותרת 1"/>
          <p:cNvSpPr txBox="1">
            <a:spLocks/>
          </p:cNvSpPr>
          <p:nvPr/>
        </p:nvSpPr>
        <p:spPr>
          <a:xfrm>
            <a:off x="2998113" y="231572"/>
            <a:ext cx="8945510"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pPr algn="l" rtl="0"/>
            <a:r>
              <a:rPr lang="en-US" dirty="0"/>
              <a:t>But is the </a:t>
            </a:r>
            <a:r>
              <a:rPr lang="en-US" dirty="0" smtClean="0"/>
              <a:t>Budget Effectively Allocated</a:t>
            </a:r>
            <a:r>
              <a:rPr lang="en-US" dirty="0"/>
              <a:t>?</a:t>
            </a:r>
            <a:endParaRPr lang="he-IL" dirty="0"/>
          </a:p>
        </p:txBody>
      </p:sp>
      <p:sp>
        <p:nvSpPr>
          <p:cNvPr id="8" name="מציין מיקום של כותרת תחתונה 3"/>
          <p:cNvSpPr txBox="1">
            <a:spLocks/>
          </p:cNvSpPr>
          <p:nvPr/>
        </p:nvSpPr>
        <p:spPr>
          <a:xfrm>
            <a:off x="300148" y="6324667"/>
            <a:ext cx="6232488" cy="254694"/>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dirty="0">
                <a:solidFill>
                  <a:schemeClr val="tx1"/>
                </a:solidFill>
                <a:latin typeface="David" panose="020E0502060401010101" pitchFamily="34" charset="-79"/>
                <a:cs typeface="David" panose="020E0502060401010101" pitchFamily="34" charset="-79"/>
              </a:rPr>
              <a:t>Source: The OECD, Central Bureau of Statistics and Bank of Israel calculations</a:t>
            </a:r>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13</a:t>
            </a:fld>
            <a:endParaRPr lang="he-IL"/>
          </a:p>
        </p:txBody>
      </p:sp>
      <p:graphicFrame>
        <p:nvGraphicFramePr>
          <p:cNvPr id="9" name="תרשים 8"/>
          <p:cNvGraphicFramePr>
            <a:graphicFrameLocks/>
          </p:cNvGraphicFramePr>
          <p:nvPr>
            <p:extLst>
              <p:ext uri="{D42A27DB-BD31-4B8C-83A1-F6EECF244321}">
                <p14:modId xmlns:p14="http://schemas.microsoft.com/office/powerpoint/2010/main" val="2684763559"/>
              </p:ext>
            </p:extLst>
          </p:nvPr>
        </p:nvGraphicFramePr>
        <p:xfrm>
          <a:off x="5715827" y="1390073"/>
          <a:ext cx="6023206" cy="5467927"/>
        </p:xfrm>
        <a:graphic>
          <a:graphicData uri="http://schemas.openxmlformats.org/drawingml/2006/chart">
            <c:chart xmlns:c="http://schemas.openxmlformats.org/drawingml/2006/chart" xmlns:r="http://schemas.openxmlformats.org/officeDocument/2006/relationships" r:id="rId5"/>
          </a:graphicData>
        </a:graphic>
      </p:graphicFrame>
      <p:sp>
        <p:nvSpPr>
          <p:cNvPr id="10" name="מציין מיקום של כותרת תחתונה 3"/>
          <p:cNvSpPr txBox="1">
            <a:spLocks/>
          </p:cNvSpPr>
          <p:nvPr/>
        </p:nvSpPr>
        <p:spPr>
          <a:xfrm>
            <a:off x="6265574" y="925482"/>
            <a:ext cx="5190836"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dirty="0">
                <a:solidFill>
                  <a:schemeClr val="tx1"/>
                </a:solidFill>
                <a:latin typeface="David" panose="020E0502060401010101" pitchFamily="34" charset="-79"/>
                <a:cs typeface="David" panose="020E0502060401010101" pitchFamily="34" charset="-79"/>
              </a:rPr>
              <a:t>Parity Index: The ratio of the number of students with a "passing" grade in PISA coming from a weak socio-economic background, and the number from a strong background</a:t>
            </a:r>
          </a:p>
        </p:txBody>
      </p:sp>
      <p:graphicFrame>
        <p:nvGraphicFramePr>
          <p:cNvPr id="12" name="תרשים 11"/>
          <p:cNvGraphicFramePr/>
          <p:nvPr>
            <p:extLst>
              <p:ext uri="{D42A27DB-BD31-4B8C-83A1-F6EECF244321}">
                <p14:modId xmlns:p14="http://schemas.microsoft.com/office/powerpoint/2010/main" val="289947130"/>
              </p:ext>
            </p:extLst>
          </p:nvPr>
        </p:nvGraphicFramePr>
        <p:xfrm>
          <a:off x="510925" y="3280278"/>
          <a:ext cx="4974378" cy="3079240"/>
        </p:xfrm>
        <a:graphic>
          <a:graphicData uri="http://schemas.openxmlformats.org/drawingml/2006/chart">
            <c:chart xmlns:c="http://schemas.openxmlformats.org/drawingml/2006/chart" xmlns:r="http://schemas.openxmlformats.org/officeDocument/2006/relationships" r:id="rId6"/>
          </a:graphicData>
        </a:graphic>
      </p:graphicFrame>
      <p:sp>
        <p:nvSpPr>
          <p:cNvPr id="14" name="מלבן 13"/>
          <p:cNvSpPr/>
          <p:nvPr/>
        </p:nvSpPr>
        <p:spPr>
          <a:xfrm>
            <a:off x="1373380" y="2633947"/>
            <a:ext cx="3249468" cy="923330"/>
          </a:xfrm>
          <a:prstGeom prst="rect">
            <a:avLst/>
          </a:prstGeom>
        </p:spPr>
        <p:txBody>
          <a:bodyPr wrap="square">
            <a:spAutoFit/>
          </a:bodyPr>
          <a:lstStyle/>
          <a:p>
            <a:pPr algn="ctr" rtl="0"/>
            <a:r>
              <a:rPr lang="en-US" b="1" dirty="0">
                <a:latin typeface="David" panose="020E0502060401010101" pitchFamily="34" charset="-79"/>
                <a:cs typeface="David" panose="020E0502060401010101" pitchFamily="34" charset="-79"/>
              </a:rPr>
              <a:t>Psychometric scores of new teachers by socio-economic cluster (2017)</a:t>
            </a:r>
            <a:endParaRPr lang="he-IL" b="1" dirty="0">
              <a:latin typeface="David" panose="020E0502060401010101" pitchFamily="34" charset="-79"/>
              <a:cs typeface="David" panose="020E0502060401010101" pitchFamily="34" charset="-79"/>
            </a:endParaRPr>
          </a:p>
        </p:txBody>
      </p:sp>
      <p:sp>
        <p:nvSpPr>
          <p:cNvPr id="2" name="מלבן 1"/>
          <p:cNvSpPr/>
          <p:nvPr/>
        </p:nvSpPr>
        <p:spPr>
          <a:xfrm>
            <a:off x="221673" y="2633947"/>
            <a:ext cx="5263630" cy="370032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08418" y="1184237"/>
            <a:ext cx="1579391" cy="1391838"/>
          </a:xfrm>
          <a:prstGeom prst="rect">
            <a:avLst/>
          </a:prstGeom>
        </p:spPr>
      </p:pic>
      <p:sp>
        <p:nvSpPr>
          <p:cNvPr id="11"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13</a:t>
            </a:fld>
            <a:endParaRPr lang="en-US" dirty="0"/>
          </a:p>
        </p:txBody>
      </p:sp>
      <p:sp>
        <p:nvSpPr>
          <p:cNvPr id="3" name="TextBox 2"/>
          <p:cNvSpPr txBox="1"/>
          <p:nvPr/>
        </p:nvSpPr>
        <p:spPr>
          <a:xfrm>
            <a:off x="1892452" y="5570614"/>
            <a:ext cx="3276885" cy="430887"/>
          </a:xfrm>
          <a:prstGeom prst="rect">
            <a:avLst/>
          </a:prstGeom>
          <a:solidFill>
            <a:srgbClr val="FFFFFF"/>
          </a:solidFill>
        </p:spPr>
        <p:txBody>
          <a:bodyPr wrap="square" rtlCol="1">
            <a:spAutoFit/>
          </a:bodyPr>
          <a:lstStyle/>
          <a:p>
            <a:pPr algn="l" rtl="0"/>
            <a:r>
              <a:rPr lang="en-US" sz="1100" dirty="0"/>
              <a:t>Teachers from communities of strong </a:t>
            </a:r>
            <a:r>
              <a:rPr lang="en-US" sz="1100" dirty="0" smtClean="0"/>
              <a:t>background</a:t>
            </a:r>
          </a:p>
          <a:p>
            <a:pPr algn="l" rtl="0"/>
            <a:endParaRPr lang="he-IL" sz="1100" dirty="0"/>
          </a:p>
        </p:txBody>
      </p:sp>
    </p:spTree>
    <p:extLst>
      <p:ext uri="{BB962C8B-B14F-4D97-AF65-F5344CB8AC3E}">
        <p14:creationId xmlns:p14="http://schemas.microsoft.com/office/powerpoint/2010/main" val="3382059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מציין מיקום של מספר שקופית 2"/>
          <p:cNvSpPr>
            <a:spLocks noGrp="1"/>
          </p:cNvSpPr>
          <p:nvPr>
            <p:ph type="sldNum" sz="quarter" idx="12"/>
          </p:nvPr>
        </p:nvSpPr>
        <p:spPr>
          <a:xfrm>
            <a:off x="1651000" y="431802"/>
            <a:ext cx="8890000" cy="6192973"/>
          </a:xfrm>
        </p:spPr>
        <p:txBody>
          <a:bodyPr/>
          <a:lstStyle/>
          <a:p>
            <a:pPr algn="ctr" rtl="0"/>
            <a:fld id="{8B678C89-231D-4659-9827-F1BD2ACBD65B}" type="slidenum">
              <a:rPr lang="he-IL">
                <a:solidFill>
                  <a:prstClr val="white"/>
                </a:solidFill>
              </a:rPr>
              <a:pPr algn="ctr" rtl="0"/>
              <a:t>14</a:t>
            </a:fld>
            <a:endParaRPr lang="he-IL" dirty="0">
              <a:solidFill>
                <a:prstClr val="white"/>
              </a:solidFill>
            </a:endParaRPr>
          </a:p>
        </p:txBody>
      </p:sp>
      <p:sp>
        <p:nvSpPr>
          <p:cNvPr id="7" name="כותרת 1"/>
          <p:cNvSpPr txBox="1">
            <a:spLocks/>
          </p:cNvSpPr>
          <p:nvPr/>
        </p:nvSpPr>
        <p:spPr>
          <a:xfrm>
            <a:off x="3360700" y="156430"/>
            <a:ext cx="7787207" cy="994617"/>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pPr algn="l" rtl="0"/>
            <a:r>
              <a:rPr lang="en-US" dirty="0"/>
              <a:t>After a </a:t>
            </a:r>
            <a:r>
              <a:rPr lang="en-US" dirty="0" smtClean="0"/>
              <a:t>Temporary </a:t>
            </a:r>
            <a:r>
              <a:rPr lang="en-US" dirty="0"/>
              <a:t>I</a:t>
            </a:r>
            <a:r>
              <a:rPr lang="en-US" dirty="0" smtClean="0"/>
              <a:t>mprovement </a:t>
            </a:r>
            <a:r>
              <a:rPr lang="en-US" dirty="0"/>
              <a:t>in </a:t>
            </a:r>
            <a:r>
              <a:rPr lang="en-US" dirty="0" smtClean="0"/>
              <a:t>Teacher Quality</a:t>
            </a:r>
            <a:r>
              <a:rPr lang="en-US" dirty="0"/>
              <a:t>, t</a:t>
            </a:r>
            <a:r>
              <a:rPr lang="en-US" dirty="0" smtClean="0"/>
              <a:t>here </a:t>
            </a:r>
            <a:r>
              <a:rPr lang="en-US" dirty="0"/>
              <a:t>was a </a:t>
            </a:r>
            <a:r>
              <a:rPr lang="en-US" dirty="0" smtClean="0"/>
              <a:t>Negative Turnaround</a:t>
            </a:r>
            <a:endParaRPr lang="he-IL" dirty="0"/>
          </a:p>
        </p:txBody>
      </p:sp>
      <p:sp>
        <p:nvSpPr>
          <p:cNvPr id="8" name="מציין מיקום של כותרת תחתונה 3"/>
          <p:cNvSpPr txBox="1">
            <a:spLocks/>
          </p:cNvSpPr>
          <p:nvPr/>
        </p:nvSpPr>
        <p:spPr>
          <a:xfrm>
            <a:off x="2304521" y="6544829"/>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dirty="0">
                <a:solidFill>
                  <a:schemeClr val="tx1"/>
                </a:solidFill>
                <a:latin typeface="David" panose="020E0502060401010101" pitchFamily="34" charset="-79"/>
                <a:cs typeface="David" panose="020E0502060401010101" pitchFamily="34" charset="-79"/>
              </a:rPr>
              <a:t>Source: CBS and Bank of Israel calculations</a:t>
            </a:r>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14</a:t>
            </a:fld>
            <a:endParaRPr lang="he-IL"/>
          </a:p>
        </p:txBody>
      </p:sp>
      <p:sp>
        <p:nvSpPr>
          <p:cNvPr id="9" name="מציין מיקום של מספר שקופית 3"/>
          <p:cNvSpPr txBox="1">
            <a:spLocks/>
          </p:cNvSpPr>
          <p:nvPr/>
        </p:nvSpPr>
        <p:spPr>
          <a:xfrm>
            <a:off x="271041" y="6407152"/>
            <a:ext cx="845916"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4F5154F6-7B8D-4F73-B44A-B3BE3B609D1E}" type="slidenum">
              <a:rPr lang="en-US" smtClean="0"/>
              <a:pPr/>
              <a:t>14</a:t>
            </a:fld>
            <a:endParaRPr lang="en-US" dirty="0"/>
          </a:p>
        </p:txBody>
      </p:sp>
      <p:sp>
        <p:nvSpPr>
          <p:cNvPr id="11" name="TextBox 5">
            <a:extLst>
              <a:ext uri="{FF2B5EF4-FFF2-40B4-BE49-F238E27FC236}">
                <a16:creationId xmlns:a16="http://schemas.microsoft.com/office/drawing/2014/main" id="{00000000-0008-0000-0400-000006000000}"/>
              </a:ext>
            </a:extLst>
          </p:cNvPr>
          <p:cNvSpPr txBox="1"/>
          <p:nvPr/>
        </p:nvSpPr>
        <p:spPr>
          <a:xfrm>
            <a:off x="3121554" y="780006"/>
            <a:ext cx="6375224" cy="5269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2.5</a:t>
            </a:r>
          </a:p>
          <a:p>
            <a:pPr algn="l" rtl="0"/>
            <a:r>
              <a:rPr lang="en-US" sz="1300" b="1" baseline="0" dirty="0">
                <a:latin typeface="Times New Roman" panose="02020603050405020304" pitchFamily="18" charset="0"/>
                <a:cs typeface="Times New Roman" panose="02020603050405020304" pitchFamily="18" charset="0"/>
              </a:rPr>
              <a:t>Normalized Scores of Young New Teachers in Language and Mathematics, 2007</a:t>
            </a:r>
            <a:r>
              <a:rPr lang="en-US" sz="1100" b="1" dirty="0">
                <a:solidFill>
                  <a:schemeClr val="dk1"/>
                </a:solidFill>
                <a:effectLst/>
                <a:latin typeface="+mn-lt"/>
                <a:ea typeface="+mn-ea"/>
                <a:cs typeface="+mn-cs"/>
              </a:rPr>
              <a:t>–</a:t>
            </a:r>
            <a:r>
              <a:rPr lang="en-US" sz="1300" b="1" baseline="0" dirty="0">
                <a:latin typeface="Times New Roman" panose="02020603050405020304" pitchFamily="18" charset="0"/>
                <a:cs typeface="Times New Roman" panose="02020603050405020304" pitchFamily="18" charset="0"/>
              </a:rPr>
              <a:t>2017</a:t>
            </a:r>
            <a:endParaRPr lang="he-IL" sz="1100" b="0" dirty="0">
              <a:latin typeface="Times New Roman" panose="02020603050405020304" pitchFamily="18" charset="0"/>
              <a:cs typeface="Times New Roman" panose="02020603050405020304" pitchFamily="18" charset="0"/>
            </a:endParaRPr>
          </a:p>
        </p:txBody>
      </p:sp>
      <p:pic>
        <p:nvPicPr>
          <p:cNvPr id="5" name="תמונה 4"/>
          <p:cNvPicPr>
            <a:picLocks noChangeAspect="1"/>
          </p:cNvPicPr>
          <p:nvPr/>
        </p:nvPicPr>
        <p:blipFill>
          <a:blip r:embed="rId5"/>
          <a:stretch>
            <a:fillRect/>
          </a:stretch>
        </p:blipFill>
        <p:spPr>
          <a:xfrm>
            <a:off x="1826707" y="1286055"/>
            <a:ext cx="8964918" cy="2542462"/>
          </a:xfrm>
          <a:prstGeom prst="rect">
            <a:avLst/>
          </a:prstGeom>
        </p:spPr>
      </p:pic>
      <p:sp>
        <p:nvSpPr>
          <p:cNvPr id="14" name="TextBox 5">
            <a:extLst>
              <a:ext uri="{FF2B5EF4-FFF2-40B4-BE49-F238E27FC236}">
                <a16:creationId xmlns:a16="http://schemas.microsoft.com/office/drawing/2014/main" id="{00000000-0008-0000-0400-000006000000}"/>
              </a:ext>
            </a:extLst>
          </p:cNvPr>
          <p:cNvSpPr txBox="1"/>
          <p:nvPr/>
        </p:nvSpPr>
        <p:spPr>
          <a:xfrm>
            <a:off x="1718734" y="3606802"/>
            <a:ext cx="9567333" cy="5173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2.6</a:t>
            </a:r>
          </a:p>
          <a:p>
            <a:pPr algn="l" rtl="0"/>
            <a:r>
              <a:rPr lang="en-US" sz="1300" b="1" baseline="0" dirty="0">
                <a:latin typeface="Times New Roman" panose="02020603050405020304" pitchFamily="18" charset="0"/>
                <a:cs typeface="Times New Roman" panose="02020603050405020304" pitchFamily="18" charset="0"/>
              </a:rPr>
              <a:t>The Ratio between the Salaries of Teachers at the Top of the Wage Scale and Those Starting Out in Primary Education, 2017 </a:t>
            </a:r>
            <a:r>
              <a:rPr lang="en-US" sz="1100" b="0" baseline="0" dirty="0">
                <a:latin typeface="Times New Roman" panose="02020603050405020304" pitchFamily="18" charset="0"/>
                <a:cs typeface="Times New Roman" panose="02020603050405020304" pitchFamily="18" charset="0"/>
              </a:rPr>
              <a:t>(percent)</a:t>
            </a:r>
            <a:endParaRPr lang="he-IL" sz="1100" b="0" dirty="0">
              <a:latin typeface="Times New Roman" panose="02020603050405020304" pitchFamily="18" charset="0"/>
              <a:cs typeface="Times New Roman" panose="02020603050405020304" pitchFamily="18" charset="0"/>
            </a:endParaRPr>
          </a:p>
        </p:txBody>
      </p:sp>
      <p:pic>
        <p:nvPicPr>
          <p:cNvPr id="17" name="תמונה 16"/>
          <p:cNvPicPr>
            <a:picLocks noChangeAspect="1"/>
          </p:cNvPicPr>
          <p:nvPr/>
        </p:nvPicPr>
        <p:blipFill>
          <a:blip r:embed="rId6"/>
          <a:stretch>
            <a:fillRect/>
          </a:stretch>
        </p:blipFill>
        <p:spPr>
          <a:xfrm>
            <a:off x="1991331" y="4033750"/>
            <a:ext cx="8480271" cy="2591025"/>
          </a:xfrm>
          <a:prstGeom prst="rect">
            <a:avLst/>
          </a:prstGeom>
        </p:spPr>
      </p:pic>
    </p:spTree>
    <p:extLst>
      <p:ext uri="{BB962C8B-B14F-4D97-AF65-F5344CB8AC3E}">
        <p14:creationId xmlns:p14="http://schemas.microsoft.com/office/powerpoint/2010/main" val="37669032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כותרת 3"/>
          <p:cNvSpPr>
            <a:spLocks noGrp="1"/>
          </p:cNvSpPr>
          <p:nvPr>
            <p:ph type="title"/>
          </p:nvPr>
        </p:nvSpPr>
        <p:spPr>
          <a:xfrm>
            <a:off x="3388173" y="204928"/>
            <a:ext cx="7977745" cy="1325563"/>
          </a:xfrm>
        </p:spPr>
        <p:txBody>
          <a:bodyPr vert="horz" lIns="91440" tIns="45720" rIns="91440" bIns="45720" rtlCol="1" anchor="t" anchorCtr="0">
            <a:normAutofit/>
          </a:bodyPr>
          <a:lstStyle/>
          <a:p>
            <a:pPr algn="l" rtl="0"/>
            <a:r>
              <a:rPr lang="en-US" sz="2800" dirty="0"/>
              <a:t>So W</a:t>
            </a:r>
            <a:r>
              <a:rPr lang="en-US" sz="2800" dirty="0" smtClean="0"/>
              <a:t>hat </a:t>
            </a:r>
            <a:r>
              <a:rPr lang="en-US" sz="2800" dirty="0"/>
              <a:t>are </a:t>
            </a:r>
            <a:r>
              <a:rPr lang="en-US" sz="2800" dirty="0" smtClean="0"/>
              <a:t>the Recommended Human </a:t>
            </a:r>
            <a:r>
              <a:rPr lang="en-US" sz="2800" dirty="0"/>
              <a:t>C</a:t>
            </a:r>
            <a:r>
              <a:rPr lang="en-US" sz="2800" dirty="0" smtClean="0"/>
              <a:t>apital Policy Guidelines</a:t>
            </a:r>
            <a:r>
              <a:rPr lang="en-US" sz="2800" dirty="0"/>
              <a:t>?</a:t>
            </a:r>
            <a:endParaRPr lang="he-IL" sz="2800" dirty="0"/>
          </a:p>
        </p:txBody>
      </p:sp>
      <p:sp>
        <p:nvSpPr>
          <p:cNvPr id="2" name="מציין מיקום תוכן 1"/>
          <p:cNvSpPr>
            <a:spLocks noGrp="1"/>
          </p:cNvSpPr>
          <p:nvPr>
            <p:ph idx="1"/>
          </p:nvPr>
        </p:nvSpPr>
        <p:spPr>
          <a:xfrm>
            <a:off x="379072" y="1484576"/>
            <a:ext cx="10544536" cy="4828954"/>
          </a:xfrm>
        </p:spPr>
        <p:txBody>
          <a:bodyPr vert="horz" lIns="91440" tIns="45720" rIns="91440" bIns="45720" rtlCol="0">
            <a:noAutofit/>
          </a:bodyPr>
          <a:lstStyle/>
          <a:p>
            <a:pPr algn="l" rtl="0">
              <a:buSzPct val="120000"/>
              <a:buFontTx/>
              <a:buBlip>
                <a:blip r:embed="rId5"/>
              </a:buBlip>
            </a:pPr>
            <a:r>
              <a:rPr lang="en-US" sz="2300" dirty="0">
                <a:latin typeface="+mj-lt"/>
                <a:cs typeface="David" panose="020E0502060401010101" pitchFamily="34" charset="-79"/>
              </a:rPr>
              <a:t>Creating an incentive to divert quality teachers to schools from disadvantaged backgrounds, raising teachers' wages </a:t>
            </a:r>
            <a:r>
              <a:rPr lang="en-US" sz="2300" dirty="0" smtClean="0">
                <a:latin typeface="+mj-lt"/>
                <a:cs typeface="David" panose="020E0502060401010101" pitchFamily="34" charset="-79"/>
              </a:rPr>
              <a:t>and in </a:t>
            </a:r>
            <a:r>
              <a:rPr lang="en-US" sz="2300" dirty="0">
                <a:latin typeface="+mj-lt"/>
                <a:cs typeface="David" panose="020E0502060401010101" pitchFamily="34" charset="-79"/>
              </a:rPr>
              <a:t>future salary agreements at the expense of reducing non-performance-based </a:t>
            </a:r>
            <a:r>
              <a:rPr lang="en-US" sz="2300" dirty="0" smtClean="0">
                <a:latin typeface="+mj-lt"/>
                <a:cs typeface="David" panose="020E0502060401010101" pitchFamily="34" charset="-79"/>
              </a:rPr>
              <a:t>seniority remunerations.</a:t>
            </a:r>
            <a:endParaRPr lang="en-US" sz="2300" dirty="0">
              <a:latin typeface="+mj-lt"/>
              <a:cs typeface="David" panose="020E0502060401010101" pitchFamily="34" charset="-79"/>
            </a:endParaRPr>
          </a:p>
          <a:p>
            <a:pPr algn="l" rtl="0">
              <a:buSzPct val="120000"/>
              <a:buFontTx/>
              <a:buBlip>
                <a:blip r:embed="rId5"/>
              </a:buBlip>
            </a:pPr>
            <a:r>
              <a:rPr lang="en-US" sz="2300" dirty="0" smtClean="0">
                <a:latin typeface="+mj-lt"/>
                <a:cs typeface="David" panose="020E0502060401010101" pitchFamily="34" charset="-79"/>
              </a:rPr>
              <a:t>Improving </a:t>
            </a:r>
            <a:r>
              <a:rPr lang="en-US" sz="2300" dirty="0">
                <a:latin typeface="+mj-lt"/>
                <a:cs typeface="David" panose="020E0502060401010101" pitchFamily="34" charset="-79"/>
              </a:rPr>
              <a:t>the remuneration of qualified teachers in teaching math, English and science.</a:t>
            </a:r>
          </a:p>
          <a:p>
            <a:pPr algn="l" rtl="0">
              <a:buSzPct val="120000"/>
              <a:buFontTx/>
              <a:buBlip>
                <a:blip r:embed="rId5"/>
              </a:buBlip>
            </a:pPr>
            <a:r>
              <a:rPr lang="en-US" sz="2300" dirty="0" smtClean="0">
                <a:latin typeface="+mj-lt"/>
                <a:cs typeface="David" panose="020E0502060401010101" pitchFamily="34" charset="-79"/>
              </a:rPr>
              <a:t>Building </a:t>
            </a:r>
            <a:r>
              <a:rPr lang="en-US" sz="2300" dirty="0">
                <a:latin typeface="+mj-lt"/>
                <a:cs typeface="David" panose="020E0502060401010101" pitchFamily="34" charset="-79"/>
              </a:rPr>
              <a:t>an infrastructure for effective teacher evaluation based on credible quality metrics, such as their success in improving student grades or promoting other educational goals.</a:t>
            </a:r>
          </a:p>
          <a:p>
            <a:pPr algn="l" rtl="0">
              <a:buSzPct val="120000"/>
              <a:buFontTx/>
              <a:buBlip>
                <a:blip r:embed="rId5"/>
              </a:buBlip>
            </a:pPr>
            <a:r>
              <a:rPr lang="en-US" sz="2300" dirty="0">
                <a:latin typeface="+mj-lt"/>
                <a:cs typeface="David" panose="020E0502060401010101" pitchFamily="34" charset="-79"/>
              </a:rPr>
              <a:t>Improving the teaching environment of teachers and students in the </a:t>
            </a:r>
            <a:r>
              <a:rPr lang="en-US" sz="2300" dirty="0" smtClean="0">
                <a:latin typeface="+mj-lt"/>
                <a:cs typeface="David" panose="020E0502060401010101" pitchFamily="34" charset="-79"/>
              </a:rPr>
              <a:t>school.</a:t>
            </a:r>
          </a:p>
          <a:p>
            <a:pPr algn="l" rtl="0">
              <a:buSzPct val="120000"/>
              <a:buFontTx/>
              <a:buBlip>
                <a:blip r:embed="rId5"/>
              </a:buBlip>
            </a:pPr>
            <a:r>
              <a:rPr lang="en-US" sz="2300" dirty="0" smtClean="0">
                <a:solidFill>
                  <a:schemeClr val="bg1">
                    <a:lumMod val="85000"/>
                  </a:schemeClr>
                </a:solidFill>
                <a:latin typeface="+mj-lt"/>
                <a:cs typeface="David" panose="020E0502060401010101" pitchFamily="34" charset="-79"/>
              </a:rPr>
              <a:t>Improving daycares for ages 0-3 while increasing the pedagogic component and the accessibility for children from a weak socio-economic background.</a:t>
            </a:r>
            <a:endParaRPr lang="he-IL" sz="2300" dirty="0" smtClean="0">
              <a:solidFill>
                <a:schemeClr val="bg1">
                  <a:lumMod val="85000"/>
                </a:schemeClr>
              </a:solidFill>
              <a:latin typeface="+mj-lt"/>
              <a:cs typeface="David" panose="020E0502060401010101" pitchFamily="34" charset="-79"/>
            </a:endParaRPr>
          </a:p>
          <a:p>
            <a:pPr algn="l" rtl="0">
              <a:buSzPct val="120000"/>
              <a:buFontTx/>
              <a:buBlip>
                <a:blip r:embed="rId5"/>
              </a:buBlip>
            </a:pPr>
            <a:r>
              <a:rPr lang="en-US" sz="2300" dirty="0" smtClean="0">
                <a:solidFill>
                  <a:schemeClr val="bg1">
                    <a:lumMod val="85000"/>
                  </a:schemeClr>
                </a:solidFill>
                <a:latin typeface="+mj-lt"/>
                <a:cs typeface="David" panose="020E0502060401010101" pitchFamily="34" charset="-79"/>
              </a:rPr>
              <a:t>Encouraging ultra-Orthodox to study relevant professions and especially: reading comprehension,, mathematics, computers and English. </a:t>
            </a:r>
            <a:endParaRPr lang="he-IL" sz="2300" dirty="0">
              <a:solidFill>
                <a:schemeClr val="bg1">
                  <a:lumMod val="85000"/>
                </a:schemeClr>
              </a:solidFill>
              <a:latin typeface="+mj-lt"/>
              <a:cs typeface="David" panose="020E0502060401010101" pitchFamily="34" charset="-79"/>
            </a:endParaRPr>
          </a:p>
          <a:p>
            <a:pPr algn="l" rtl="0">
              <a:buSzPct val="120000"/>
              <a:buFontTx/>
              <a:buBlip>
                <a:blip r:embed="rId5"/>
              </a:buBlip>
            </a:pPr>
            <a:endParaRPr lang="he-IL" sz="2300" dirty="0">
              <a:solidFill>
                <a:schemeClr val="tx1"/>
              </a:solidFill>
              <a:latin typeface="+mj-lt"/>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15</a:t>
            </a:fld>
            <a:endParaRPr lang="en-US"/>
          </a:p>
        </p:txBody>
      </p: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sp>
        <p:nvSpPr>
          <p:cNvPr id="5" name="סוגר מסולסל ימני 4"/>
          <p:cNvSpPr/>
          <p:nvPr/>
        </p:nvSpPr>
        <p:spPr>
          <a:xfrm>
            <a:off x="10773846" y="2662529"/>
            <a:ext cx="149762" cy="1307304"/>
          </a:xfrm>
          <a:prstGeom prst="rightBrace">
            <a:avLst>
              <a:gd name="adj1" fmla="val 8333"/>
              <a:gd name="adj2" fmla="val 48265"/>
            </a:avLst>
          </a:prstGeom>
          <a:ln w="57150"/>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6" name="TextBox 5"/>
          <p:cNvSpPr txBox="1"/>
          <p:nvPr/>
        </p:nvSpPr>
        <p:spPr>
          <a:xfrm>
            <a:off x="11025208" y="2698724"/>
            <a:ext cx="1307195" cy="1200329"/>
          </a:xfrm>
          <a:prstGeom prst="rect">
            <a:avLst/>
          </a:prstGeom>
          <a:noFill/>
        </p:spPr>
        <p:txBody>
          <a:bodyPr wrap="square" rtlCol="1">
            <a:spAutoFit/>
          </a:bodyPr>
          <a:lstStyle/>
          <a:p>
            <a:pPr algn="ctr" rtl="0"/>
            <a:r>
              <a:rPr lang="en-US" sz="1200" dirty="0">
                <a:solidFill>
                  <a:schemeClr val="accent1"/>
                </a:solidFill>
              </a:rPr>
              <a:t>Especially in schools that accommodate students from disadvantaged backgrounds</a:t>
            </a:r>
            <a:endParaRPr lang="he-IL" sz="1200" dirty="0">
              <a:solidFill>
                <a:schemeClr val="accent1"/>
              </a:solidFill>
            </a:endParaRPr>
          </a:p>
        </p:txBody>
      </p:sp>
    </p:spTree>
    <p:extLst>
      <p:ext uri="{BB962C8B-B14F-4D97-AF65-F5344CB8AC3E}">
        <p14:creationId xmlns:p14="http://schemas.microsoft.com/office/powerpoint/2010/main" val="155586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008547" y="247979"/>
            <a:ext cx="7415613" cy="757853"/>
          </a:xfrm>
        </p:spPr>
        <p:txBody>
          <a:bodyPr vert="horz" lIns="91440" tIns="45720" rIns="91440" bIns="45720" rtlCol="1" anchor="t" anchorCtr="0">
            <a:normAutofit fontScale="90000"/>
          </a:bodyPr>
          <a:lstStyle/>
          <a:p>
            <a:pPr algn="l" rtl="0"/>
            <a:r>
              <a:rPr lang="en-US" sz="2800" dirty="0">
                <a:solidFill>
                  <a:schemeClr val="accent1"/>
                </a:solidFill>
              </a:rPr>
              <a:t>Early </a:t>
            </a:r>
            <a:r>
              <a:rPr lang="en-US" sz="2800" dirty="0" smtClean="0">
                <a:solidFill>
                  <a:schemeClr val="accent1"/>
                </a:solidFill>
              </a:rPr>
              <a:t>Childhood Education </a:t>
            </a:r>
            <a:r>
              <a:rPr lang="en-US" sz="2800" dirty="0">
                <a:solidFill>
                  <a:schemeClr val="accent1"/>
                </a:solidFill>
              </a:rPr>
              <a:t>- Israel and the OECD </a:t>
            </a:r>
            <a:r>
              <a:rPr lang="en-US" sz="2800" dirty="0" smtClean="0">
                <a:solidFill>
                  <a:schemeClr val="accent1"/>
                </a:solidFill>
              </a:rPr>
              <a:t>Countries</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683071"/>
            <a:ext cx="3042458" cy="3170099"/>
          </a:xfrm>
          <a:prstGeom prst="rect">
            <a:avLst/>
          </a:prstGeom>
          <a:noFill/>
        </p:spPr>
        <p:txBody>
          <a:bodyPr wrap="square" rtlCol="1">
            <a:spAutoFit/>
          </a:bodyPr>
          <a:lstStyle/>
          <a:p>
            <a:pPr algn="l" rtl="0"/>
            <a:r>
              <a:rPr lang="en-US" sz="2000" b="1" dirty="0">
                <a:solidFill>
                  <a:srgbClr val="27AAE2"/>
                </a:solidFill>
              </a:rPr>
              <a:t>Investment in early childhood education in Israel is significantly </a:t>
            </a:r>
            <a:r>
              <a:rPr lang="en-US" sz="2000" b="1" dirty="0" smtClean="0">
                <a:solidFill>
                  <a:srgbClr val="27AAE2"/>
                </a:solidFill>
              </a:rPr>
              <a:t>low.</a:t>
            </a:r>
            <a:endParaRPr lang="en-US" sz="2000" b="1" dirty="0">
              <a:solidFill>
                <a:srgbClr val="27AAE2"/>
              </a:solidFill>
            </a:endParaRPr>
          </a:p>
          <a:p>
            <a:pPr algn="l" rtl="0"/>
            <a:r>
              <a:rPr lang="en-US" sz="2000" b="1" dirty="0">
                <a:solidFill>
                  <a:srgbClr val="27AAE2"/>
                </a:solidFill>
              </a:rPr>
              <a:t>The </a:t>
            </a:r>
            <a:r>
              <a:rPr lang="en-US" sz="2000" b="1" dirty="0" smtClean="0">
                <a:solidFill>
                  <a:srgbClr val="27AAE2"/>
                </a:solidFill>
              </a:rPr>
              <a:t>current programs </a:t>
            </a:r>
            <a:r>
              <a:rPr lang="en-US" sz="2000" b="1" dirty="0">
                <a:solidFill>
                  <a:srgbClr val="27AAE2"/>
                </a:solidFill>
              </a:rPr>
              <a:t>are designed to allow parents to work and are not focused on starting an educational </a:t>
            </a:r>
            <a:r>
              <a:rPr lang="en-US" sz="2000" b="1" dirty="0" smtClean="0">
                <a:solidFill>
                  <a:srgbClr val="27AAE2"/>
                </a:solidFill>
              </a:rPr>
              <a:t>process</a:t>
            </a:r>
            <a:endParaRPr lang="he-IL" sz="2000"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16</a:t>
            </a:fld>
            <a:endParaRPr lang="en-US" dirty="0"/>
          </a:p>
        </p:txBody>
      </p:sp>
      <p:sp>
        <p:nvSpPr>
          <p:cNvPr id="20" name="TextBox 5">
            <a:extLst>
              <a:ext uri="{FF2B5EF4-FFF2-40B4-BE49-F238E27FC236}">
                <a16:creationId xmlns:a16="http://schemas.microsoft.com/office/drawing/2014/main" id="{00000000-0008-0000-0400-000006000000}"/>
              </a:ext>
            </a:extLst>
          </p:cNvPr>
          <p:cNvSpPr txBox="1"/>
          <p:nvPr/>
        </p:nvSpPr>
        <p:spPr>
          <a:xfrm>
            <a:off x="2270124" y="1340171"/>
            <a:ext cx="5614035" cy="6858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2.4</a:t>
            </a:r>
          </a:p>
          <a:p>
            <a:pPr algn="l" rtl="0"/>
            <a:r>
              <a:rPr lang="en-US" sz="1300" b="1" baseline="0" dirty="0">
                <a:latin typeface="Times New Roman" panose="02020603050405020304" pitchFamily="18" charset="0"/>
                <a:cs typeface="Times New Roman" panose="02020603050405020304" pitchFamily="18" charset="0"/>
              </a:rPr>
              <a:t>Total Per-Child Expenditure on Early Childhood Daycare</a:t>
            </a:r>
          </a:p>
          <a:p>
            <a:pPr algn="l" rtl="0"/>
            <a:r>
              <a:rPr lang="en-US" sz="1300" b="1" baseline="0" dirty="0">
                <a:latin typeface="Times New Roman" panose="02020603050405020304" pitchFamily="18" charset="0"/>
                <a:cs typeface="Times New Roman" panose="02020603050405020304" pitchFamily="18" charset="0"/>
              </a:rPr>
              <a:t>(Age 0</a:t>
            </a:r>
            <a:r>
              <a:rPr lang="en-US" sz="1100" b="1" dirty="0">
                <a:solidFill>
                  <a:schemeClr val="dk1"/>
                </a:solidFill>
                <a:effectLst/>
                <a:latin typeface="+mn-lt"/>
                <a:ea typeface="+mn-ea"/>
                <a:cs typeface="+mn-cs"/>
              </a:rPr>
              <a:t>–</a:t>
            </a:r>
            <a:r>
              <a:rPr lang="en-US" sz="1300" b="1" baseline="0" dirty="0">
                <a:latin typeface="Times New Roman" panose="02020603050405020304" pitchFamily="18" charset="0"/>
                <a:cs typeface="Times New Roman" panose="02020603050405020304" pitchFamily="18" charset="0"/>
              </a:rPr>
              <a:t>2), 2015 </a:t>
            </a:r>
            <a:r>
              <a:rPr lang="en-US" sz="1100" b="0" baseline="0" dirty="0">
                <a:latin typeface="Times New Roman" panose="02020603050405020304" pitchFamily="18" charset="0"/>
                <a:cs typeface="Times New Roman" panose="02020603050405020304" pitchFamily="18" charset="0"/>
              </a:rPr>
              <a:t>(2015 PPP dollars)</a:t>
            </a:r>
            <a:endParaRPr lang="he-IL" sz="1100" b="0" dirty="0">
              <a:latin typeface="Times New Roman" panose="02020603050405020304" pitchFamily="18" charset="0"/>
              <a:cs typeface="Times New Roman" panose="02020603050405020304" pitchFamily="18" charset="0"/>
            </a:endParaRPr>
          </a:p>
        </p:txBody>
      </p:sp>
      <p:sp>
        <p:nvSpPr>
          <p:cNvPr id="21" name="TextBox 7">
            <a:extLst>
              <a:ext uri="{FF2B5EF4-FFF2-40B4-BE49-F238E27FC236}">
                <a16:creationId xmlns:a16="http://schemas.microsoft.com/office/drawing/2014/main" id="{00000000-0008-0000-1500-000003000000}"/>
              </a:ext>
            </a:extLst>
          </p:cNvPr>
          <p:cNvSpPr txBox="1"/>
          <p:nvPr/>
        </p:nvSpPr>
        <p:spPr>
          <a:xfrm>
            <a:off x="578935" y="6087533"/>
            <a:ext cx="8099398" cy="702734"/>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SOURCE: Based on OECD.</a:t>
            </a:r>
            <a:endParaRPr lang="he-IL" sz="1300" dirty="0">
              <a:latin typeface="Narkisim" panose="020E0502050101010101" pitchFamily="34" charset="-79"/>
              <a:cs typeface="Narkisim" panose="020E0502050101010101" pitchFamily="34" charset="-79"/>
            </a:endParaRPr>
          </a:p>
          <a:p>
            <a:pPr algn="l" rtl="0"/>
            <a:r>
              <a:rPr lang="en-US" sz="900" dirty="0" smtClean="0">
                <a:latin typeface="Arial" panose="020B0604020202020204" pitchFamily="34" charset="0"/>
                <a:cs typeface="Arial" panose="020B0604020202020204" pitchFamily="34" charset="0"/>
              </a:rPr>
              <a:t>Due </a:t>
            </a:r>
            <a:r>
              <a:rPr lang="en-US" sz="900" dirty="0">
                <a:latin typeface="Arial" panose="020B0604020202020204" pitchFamily="34" charset="0"/>
                <a:cs typeface="Arial" panose="020B0604020202020204" pitchFamily="34" charset="0"/>
              </a:rPr>
              <a:t>to a specific problem in the OECD data on Israel, the source for the expenditure</a:t>
            </a:r>
            <a:r>
              <a:rPr lang="en-US" sz="900" baseline="0" dirty="0">
                <a:latin typeface="Arial" panose="020B0604020202020204" pitchFamily="34" charset="0"/>
                <a:cs typeface="Arial" panose="020B0604020202020204" pitchFamily="34" charset="0"/>
              </a:rPr>
              <a:t> distribution for Israel between governmental and nongovernmental is a Bank of Israel calculation based on the 2015 budget and based on additional information from the Central Bureau of Statistics.  The amended figure is higher than what the OECD originally reported.</a:t>
            </a:r>
          </a:p>
          <a:p>
            <a:pPr algn="l" rtl="0"/>
            <a:endParaRPr lang="en-US" sz="200" dirty="0">
              <a:latin typeface="Arial" panose="020B0604020202020204" pitchFamily="34" charset="0"/>
              <a:cs typeface="Arial" panose="020B0604020202020204" pitchFamily="34" charset="0"/>
            </a:endParaRPr>
          </a:p>
        </p:txBody>
      </p:sp>
      <p:pic>
        <p:nvPicPr>
          <p:cNvPr id="5" name="תמונה 4"/>
          <p:cNvPicPr>
            <a:picLocks noChangeAspect="1"/>
          </p:cNvPicPr>
          <p:nvPr/>
        </p:nvPicPr>
        <p:blipFill>
          <a:blip r:embed="rId3"/>
          <a:stretch>
            <a:fillRect/>
          </a:stretch>
        </p:blipFill>
        <p:spPr>
          <a:xfrm>
            <a:off x="307151" y="2083121"/>
            <a:ext cx="8426525" cy="3852012"/>
          </a:xfrm>
          <a:prstGeom prst="rect">
            <a:avLst/>
          </a:prstGeom>
        </p:spPr>
      </p:pic>
    </p:spTree>
    <p:extLst>
      <p:ext uri="{BB962C8B-B14F-4D97-AF65-F5344CB8AC3E}">
        <p14:creationId xmlns:p14="http://schemas.microsoft.com/office/powerpoint/2010/main" val="362823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2886627" y="288619"/>
            <a:ext cx="8092375" cy="757853"/>
          </a:xfrm>
        </p:spPr>
        <p:txBody>
          <a:bodyPr vert="horz" lIns="91440" tIns="45720" rIns="91440" bIns="45720" rtlCol="1" anchor="t" anchorCtr="0">
            <a:normAutofit fontScale="90000"/>
          </a:bodyPr>
          <a:lstStyle/>
          <a:p>
            <a:pPr algn="l" rtl="0"/>
            <a:r>
              <a:rPr lang="en-US" sz="2800" dirty="0">
                <a:solidFill>
                  <a:schemeClr val="accent1"/>
                </a:solidFill>
              </a:rPr>
              <a:t>The </a:t>
            </a:r>
            <a:r>
              <a:rPr lang="en-US" sz="2800" dirty="0" smtClean="0">
                <a:solidFill>
                  <a:schemeClr val="accent1"/>
                </a:solidFill>
              </a:rPr>
              <a:t>Challenge </a:t>
            </a:r>
            <a:r>
              <a:rPr lang="en-US" sz="2800" dirty="0">
                <a:solidFill>
                  <a:schemeClr val="accent1"/>
                </a:solidFill>
              </a:rPr>
              <a:t>of </a:t>
            </a:r>
            <a:r>
              <a:rPr lang="en-US" sz="2800" dirty="0" smtClean="0">
                <a:solidFill>
                  <a:schemeClr val="accent1"/>
                </a:solidFill>
              </a:rPr>
              <a:t>Human Capital </a:t>
            </a:r>
            <a:r>
              <a:rPr lang="en-US" sz="2800" dirty="0">
                <a:solidFill>
                  <a:schemeClr val="accent1"/>
                </a:solidFill>
              </a:rPr>
              <a:t>in </a:t>
            </a:r>
            <a:r>
              <a:rPr lang="en-US" sz="2800" dirty="0" smtClean="0">
                <a:solidFill>
                  <a:schemeClr val="accent1"/>
                </a:solidFill>
              </a:rPr>
              <a:t>the Ultra-Orthodox Society</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887034"/>
            <a:ext cx="3042458" cy="2893100"/>
          </a:xfrm>
          <a:prstGeom prst="rect">
            <a:avLst/>
          </a:prstGeom>
          <a:noFill/>
        </p:spPr>
        <p:txBody>
          <a:bodyPr wrap="square" rtlCol="1">
            <a:spAutoFit/>
          </a:bodyPr>
          <a:lstStyle/>
          <a:p>
            <a:pPr algn="l" rtl="0"/>
            <a:r>
              <a:rPr lang="en-US" sz="2600" b="1" dirty="0">
                <a:solidFill>
                  <a:srgbClr val="27AAE2"/>
                </a:solidFill>
              </a:rPr>
              <a:t>The basic skills of young ultra-Orthodox men are significantly lower than those of </a:t>
            </a:r>
            <a:r>
              <a:rPr lang="en-US" sz="2600" b="1" dirty="0" smtClean="0">
                <a:solidFill>
                  <a:srgbClr val="27AAE2"/>
                </a:solidFill>
              </a:rPr>
              <a:t>non-</a:t>
            </a:r>
            <a:r>
              <a:rPr lang="en-US" sz="2600" b="1" dirty="0">
                <a:solidFill>
                  <a:srgbClr val="27AAE2"/>
                </a:solidFill>
              </a:rPr>
              <a:t>Orthodox</a:t>
            </a:r>
            <a:r>
              <a:rPr lang="en-US" sz="2600" b="1" dirty="0" smtClean="0">
                <a:solidFill>
                  <a:srgbClr val="27AAE2"/>
                </a:solidFill>
              </a:rPr>
              <a:t> </a:t>
            </a:r>
            <a:r>
              <a:rPr lang="en-US" sz="2600" b="1" dirty="0">
                <a:solidFill>
                  <a:srgbClr val="27AAE2"/>
                </a:solidFill>
              </a:rPr>
              <a:t>Jewish men</a:t>
            </a:r>
            <a:endParaRPr lang="he-IL" sz="2600"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17</a:t>
            </a:fld>
            <a:endParaRPr lang="en-US" dirty="0"/>
          </a:p>
        </p:txBody>
      </p:sp>
      <p:sp>
        <p:nvSpPr>
          <p:cNvPr id="18" name="TextBox 7">
            <a:extLst>
              <a:ext uri="{FF2B5EF4-FFF2-40B4-BE49-F238E27FC236}">
                <a16:creationId xmlns:a16="http://schemas.microsoft.com/office/drawing/2014/main" id="{00000000-0008-0000-1500-000003000000}"/>
              </a:ext>
            </a:extLst>
          </p:cNvPr>
          <p:cNvSpPr txBox="1"/>
          <p:nvPr/>
        </p:nvSpPr>
        <p:spPr>
          <a:xfrm>
            <a:off x="693999" y="6137287"/>
            <a:ext cx="5067300" cy="538147"/>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The horizontal lines represent the upper and lower bounds of the confidence interval </a:t>
            </a:r>
            <a:r>
              <a:rPr lang="en-US" sz="900" baseline="0" dirty="0">
                <a:latin typeface="Arial" panose="020B0604020202020204" pitchFamily="34" charset="0"/>
                <a:cs typeface="Arial" panose="020B0604020202020204" pitchFamily="34" charset="0"/>
              </a:rPr>
              <a:t>at a 5% significance level.</a:t>
            </a:r>
          </a:p>
          <a:p>
            <a:pPr algn="l" rtl="0"/>
            <a:endParaRPr lang="en-US" sz="200" dirty="0">
              <a:latin typeface="Arial" panose="020B0604020202020204" pitchFamily="34" charset="0"/>
              <a:cs typeface="Arial" panose="020B0604020202020204" pitchFamily="34" charset="0"/>
            </a:endParaRPr>
          </a:p>
          <a:p>
            <a:pPr algn="l" rtl="0"/>
            <a:r>
              <a:rPr lang="en-US" sz="900" dirty="0">
                <a:latin typeface="Arial" panose="020B0604020202020204" pitchFamily="34" charset="0"/>
                <a:cs typeface="Arial" panose="020B0604020202020204" pitchFamily="34" charset="0"/>
              </a:rPr>
              <a:t>SOURCE: Based on PIAAC survey.</a:t>
            </a:r>
            <a:endParaRPr lang="he-IL" sz="1300" dirty="0">
              <a:latin typeface="Narkisim" panose="020E0502050101010101" pitchFamily="34" charset="-79"/>
              <a:cs typeface="Narkisim" panose="020E0502050101010101" pitchFamily="34" charset="-79"/>
            </a:endParaRPr>
          </a:p>
        </p:txBody>
      </p:sp>
      <p:sp>
        <p:nvSpPr>
          <p:cNvPr id="19" name="TextBox 5">
            <a:extLst>
              <a:ext uri="{FF2B5EF4-FFF2-40B4-BE49-F238E27FC236}">
                <a16:creationId xmlns:a16="http://schemas.microsoft.com/office/drawing/2014/main" id="{00000000-0008-0000-0400-000006000000}"/>
              </a:ext>
            </a:extLst>
          </p:cNvPr>
          <p:cNvSpPr txBox="1"/>
          <p:nvPr/>
        </p:nvSpPr>
        <p:spPr>
          <a:xfrm>
            <a:off x="563473" y="1217695"/>
            <a:ext cx="7741731" cy="49500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a:latin typeface="Times New Roman" panose="02020603050405020304" pitchFamily="18" charset="0"/>
                <a:cs typeface="Times New Roman" panose="02020603050405020304" pitchFamily="18" charset="0"/>
              </a:rPr>
              <a:t>Figure 2.11</a:t>
            </a:r>
          </a:p>
          <a:p>
            <a:pPr algn="l" rtl="0"/>
            <a:r>
              <a:rPr lang="en-US" sz="1300" b="1" baseline="0">
                <a:latin typeface="Times New Roman" panose="02020603050405020304" pitchFamily="18" charset="0"/>
                <a:cs typeface="Times New Roman" panose="02020603050405020304" pitchFamily="18" charset="0"/>
              </a:rPr>
              <a:t>Average Scores in Mathematical Skills Test, Haredi and Non-Haredi Jews, by Age Group and Gender, 2015</a:t>
            </a:r>
            <a:endParaRPr lang="he-IL" sz="1100" b="0">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3"/>
          <a:srcRect r="47831"/>
          <a:stretch/>
        </p:blipFill>
        <p:spPr>
          <a:xfrm>
            <a:off x="1947949" y="1802547"/>
            <a:ext cx="4025322" cy="4354736"/>
          </a:xfrm>
          <a:prstGeom prst="rect">
            <a:avLst/>
          </a:prstGeom>
        </p:spPr>
      </p:pic>
    </p:spTree>
    <p:extLst>
      <p:ext uri="{BB962C8B-B14F-4D97-AF65-F5344CB8AC3E}">
        <p14:creationId xmlns:p14="http://schemas.microsoft.com/office/powerpoint/2010/main" val="34087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388173" y="204928"/>
            <a:ext cx="7977745" cy="1325563"/>
          </a:xfrm>
        </p:spPr>
        <p:txBody>
          <a:bodyPr vert="horz" lIns="91440" tIns="45720" rIns="91440" bIns="45720" rtlCol="1" anchor="t" anchorCtr="0">
            <a:normAutofit/>
          </a:bodyPr>
          <a:lstStyle/>
          <a:p>
            <a:pPr algn="l" rtl="0"/>
            <a:r>
              <a:rPr lang="en-US" sz="2800" dirty="0"/>
              <a:t>So W</a:t>
            </a:r>
            <a:r>
              <a:rPr lang="en-US" sz="2800" dirty="0" smtClean="0"/>
              <a:t>hat </a:t>
            </a:r>
            <a:r>
              <a:rPr lang="en-US" sz="2800" dirty="0"/>
              <a:t>are </a:t>
            </a:r>
            <a:r>
              <a:rPr lang="en-US" sz="2800" dirty="0" smtClean="0"/>
              <a:t>the Recommended Human </a:t>
            </a:r>
            <a:r>
              <a:rPr lang="en-US" sz="2800" dirty="0"/>
              <a:t>C</a:t>
            </a:r>
            <a:r>
              <a:rPr lang="en-US" sz="2800" dirty="0" smtClean="0"/>
              <a:t>apital Policy Guidelines</a:t>
            </a:r>
            <a:r>
              <a:rPr lang="en-US" sz="2800" dirty="0"/>
              <a:t>?</a:t>
            </a:r>
            <a:endParaRPr lang="he-IL" sz="2800" dirty="0"/>
          </a:p>
        </p:txBody>
      </p:sp>
      <p:sp>
        <p:nvSpPr>
          <p:cNvPr id="2" name="מציין מיקום תוכן 1"/>
          <p:cNvSpPr>
            <a:spLocks noGrp="1"/>
          </p:cNvSpPr>
          <p:nvPr>
            <p:ph idx="1"/>
          </p:nvPr>
        </p:nvSpPr>
        <p:spPr>
          <a:xfrm>
            <a:off x="379072" y="1484576"/>
            <a:ext cx="10544536" cy="4828954"/>
          </a:xfrm>
        </p:spPr>
        <p:txBody>
          <a:bodyPr vert="horz" lIns="91440" tIns="45720" rIns="91440" bIns="45720" rtlCol="0">
            <a:noAutofit/>
          </a:bodyPr>
          <a:lstStyle/>
          <a:p>
            <a:pPr algn="l" rtl="0">
              <a:buSzPct val="120000"/>
              <a:buFontTx/>
              <a:buBlip>
                <a:blip r:embed="rId3"/>
              </a:buBlip>
            </a:pPr>
            <a:r>
              <a:rPr lang="en-US" sz="2300" dirty="0">
                <a:solidFill>
                  <a:schemeClr val="bg1">
                    <a:lumMod val="85000"/>
                  </a:schemeClr>
                </a:solidFill>
                <a:latin typeface="+mj-lt"/>
                <a:cs typeface="David" panose="020E0502060401010101" pitchFamily="34" charset="-79"/>
              </a:rPr>
              <a:t>Creating an incentive to divert quality teachers to schools from disadvantaged backgrounds, raising teachers' wages and in future salary agreements at the expense of reducing non-performance-based seniority remunerations.</a:t>
            </a:r>
          </a:p>
          <a:p>
            <a:pPr algn="l" rtl="0">
              <a:buSzPct val="120000"/>
              <a:buFontTx/>
              <a:buBlip>
                <a:blip r:embed="rId3"/>
              </a:buBlip>
            </a:pPr>
            <a:r>
              <a:rPr lang="en-US" sz="2300" dirty="0">
                <a:solidFill>
                  <a:schemeClr val="bg1">
                    <a:lumMod val="85000"/>
                  </a:schemeClr>
                </a:solidFill>
                <a:latin typeface="+mj-lt"/>
                <a:cs typeface="David" panose="020E0502060401010101" pitchFamily="34" charset="-79"/>
              </a:rPr>
              <a:t>Improving the remuneration of qualified teachers in teaching math, English and science.</a:t>
            </a:r>
          </a:p>
          <a:p>
            <a:pPr algn="l" rtl="0">
              <a:buSzPct val="120000"/>
              <a:buFontTx/>
              <a:buBlip>
                <a:blip r:embed="rId3"/>
              </a:buBlip>
            </a:pPr>
            <a:r>
              <a:rPr lang="en-US" sz="2300" dirty="0">
                <a:solidFill>
                  <a:schemeClr val="bg1">
                    <a:lumMod val="85000"/>
                  </a:schemeClr>
                </a:solidFill>
                <a:latin typeface="+mj-lt"/>
                <a:cs typeface="David" panose="020E0502060401010101" pitchFamily="34" charset="-79"/>
              </a:rPr>
              <a:t>Building an infrastructure for effective teacher evaluation based on credible quality metrics, such as their success in improving student grades or promoting other educational goals.</a:t>
            </a:r>
          </a:p>
          <a:p>
            <a:pPr algn="l" rtl="0">
              <a:buSzPct val="120000"/>
              <a:buFontTx/>
              <a:buBlip>
                <a:blip r:embed="rId3"/>
              </a:buBlip>
            </a:pPr>
            <a:r>
              <a:rPr lang="en-US" sz="2300" dirty="0">
                <a:solidFill>
                  <a:schemeClr val="bg1">
                    <a:lumMod val="85000"/>
                  </a:schemeClr>
                </a:solidFill>
                <a:latin typeface="+mj-lt"/>
                <a:cs typeface="David" panose="020E0502060401010101" pitchFamily="34" charset="-79"/>
              </a:rPr>
              <a:t>Improving the teaching environment of teachers and students in the school.</a:t>
            </a:r>
          </a:p>
          <a:p>
            <a:pPr algn="l" rtl="0">
              <a:buSzPct val="120000"/>
              <a:buFontTx/>
              <a:buBlip>
                <a:blip r:embed="rId3"/>
              </a:buBlip>
            </a:pPr>
            <a:r>
              <a:rPr lang="en-US" sz="2300" dirty="0" smtClean="0">
                <a:latin typeface="+mj-lt"/>
                <a:cs typeface="David" panose="020E0502060401010101" pitchFamily="34" charset="-79"/>
              </a:rPr>
              <a:t>Improving daycares for ages 0-3 while increasing the pedagogic component and the accessibility for children from a weak socio-economic background.</a:t>
            </a:r>
            <a:endParaRPr lang="he-IL" sz="2300" dirty="0" smtClean="0">
              <a:latin typeface="+mj-lt"/>
              <a:cs typeface="David" panose="020E0502060401010101" pitchFamily="34" charset="-79"/>
            </a:endParaRPr>
          </a:p>
          <a:p>
            <a:pPr algn="l" rtl="0">
              <a:buSzPct val="120000"/>
              <a:buFontTx/>
              <a:buBlip>
                <a:blip r:embed="rId3"/>
              </a:buBlip>
            </a:pPr>
            <a:r>
              <a:rPr lang="en-US" sz="2300" dirty="0" smtClean="0">
                <a:latin typeface="+mj-lt"/>
                <a:cs typeface="David" panose="020E0502060401010101" pitchFamily="34" charset="-79"/>
              </a:rPr>
              <a:t>Encouraging ultra-Orthodox to study relevant professions and especially: reading comprehension,, mathematics, computers and English. </a:t>
            </a:r>
            <a:endParaRPr lang="he-IL" sz="2300" dirty="0">
              <a:latin typeface="+mj-lt"/>
              <a:cs typeface="David" panose="020E0502060401010101" pitchFamily="34" charset="-79"/>
            </a:endParaRPr>
          </a:p>
          <a:p>
            <a:pPr algn="l" rtl="0">
              <a:buSzPct val="120000"/>
              <a:buFontTx/>
              <a:buBlip>
                <a:blip r:embed="rId3"/>
              </a:buBlip>
            </a:pPr>
            <a:endParaRPr lang="he-IL" sz="2300" dirty="0">
              <a:solidFill>
                <a:schemeClr val="tx1"/>
              </a:solidFill>
              <a:latin typeface="+mj-lt"/>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18</a:t>
            </a:fld>
            <a:endParaRPr lang="en-US"/>
          </a:p>
        </p:txBody>
      </p:sp>
      <p:sp>
        <p:nvSpPr>
          <p:cNvPr id="5" name="סוגר מסולסל ימני 4"/>
          <p:cNvSpPr/>
          <p:nvPr/>
        </p:nvSpPr>
        <p:spPr>
          <a:xfrm>
            <a:off x="10773846" y="2662529"/>
            <a:ext cx="149762" cy="1307304"/>
          </a:xfrm>
          <a:prstGeom prst="rightBrace">
            <a:avLst>
              <a:gd name="adj1" fmla="val 8333"/>
              <a:gd name="adj2" fmla="val 48265"/>
            </a:avLst>
          </a:prstGeom>
          <a:solidFill>
            <a:schemeClr val="bg2"/>
          </a:solidFill>
          <a:ln w="57150">
            <a:solidFill>
              <a:schemeClr val="bg2"/>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solidFill>
                <a:schemeClr val="bg2"/>
              </a:solidFill>
            </a:endParaRPr>
          </a:p>
        </p:txBody>
      </p:sp>
      <p:sp>
        <p:nvSpPr>
          <p:cNvPr id="6" name="TextBox 5"/>
          <p:cNvSpPr txBox="1"/>
          <p:nvPr/>
        </p:nvSpPr>
        <p:spPr>
          <a:xfrm>
            <a:off x="11025208" y="2698724"/>
            <a:ext cx="1307195" cy="1200329"/>
          </a:xfrm>
          <a:prstGeom prst="rect">
            <a:avLst/>
          </a:prstGeom>
          <a:noFill/>
        </p:spPr>
        <p:txBody>
          <a:bodyPr wrap="square" rtlCol="1">
            <a:spAutoFit/>
          </a:bodyPr>
          <a:lstStyle/>
          <a:p>
            <a:pPr algn="ctr" rtl="0"/>
            <a:r>
              <a:rPr lang="en-US" sz="1200" dirty="0">
                <a:solidFill>
                  <a:schemeClr val="bg2"/>
                </a:solidFill>
              </a:rPr>
              <a:t>Especially in schools that accommodate students from disadvantaged backgrounds</a:t>
            </a:r>
            <a:endParaRPr lang="he-IL" sz="1200" dirty="0">
              <a:solidFill>
                <a:schemeClr val="bg2"/>
              </a:solidFill>
            </a:endParaRPr>
          </a:p>
        </p:txBody>
      </p:sp>
      <p:pic>
        <p:nvPicPr>
          <p:cNvPr id="7" name="Picture 6"/>
          <p:cNvPicPr>
            <a:picLocks noChangeAspect="1"/>
          </p:cNvPicPr>
          <p:nvPr/>
        </p:nvPicPr>
        <p:blipFill>
          <a:blip r:embed="rId4"/>
          <a:stretch>
            <a:fillRect/>
          </a:stretch>
        </p:blipFill>
        <p:spPr>
          <a:xfrm>
            <a:off x="1" y="-12498"/>
            <a:ext cx="3210560" cy="1211532"/>
          </a:xfrm>
          <a:prstGeom prst="rect">
            <a:avLst/>
          </a:prstGeom>
        </p:spPr>
      </p:pic>
    </p:spTree>
    <p:extLst>
      <p:ext uri="{BB962C8B-B14F-4D97-AF65-F5344CB8AC3E}">
        <p14:creationId xmlns:p14="http://schemas.microsoft.com/office/powerpoint/2010/main" val="270411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675" r="23675"/>
          <a:stretch>
            <a:fillRect/>
          </a:stretch>
        </p:blipFill>
        <p:spPr>
          <a:xfrm>
            <a:off x="0" y="1126750"/>
            <a:ext cx="4519613" cy="5722937"/>
          </a:xfrm>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45243" y="1297622"/>
            <a:ext cx="5485944" cy="4425827"/>
          </a:xfrm>
        </p:spPr>
        <p:txBody>
          <a:bodyPr/>
          <a:lstStyle/>
          <a:p>
            <a:pPr algn="ctr" rtl="0"/>
            <a:r>
              <a:rPr lang="en-US" sz="8800" dirty="0" smtClean="0"/>
              <a:t>Business and Physical Capital</a:t>
            </a:r>
            <a:endParaRPr lang="he-IL" sz="88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16486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261843" y="292235"/>
            <a:ext cx="7708832" cy="696644"/>
          </a:xfrm>
        </p:spPr>
        <p:txBody>
          <a:bodyPr vert="horz" lIns="91440" tIns="45720" rIns="91440" bIns="45720" rtlCol="1" anchor="t" anchorCtr="0">
            <a:normAutofit fontScale="90000"/>
          </a:bodyPr>
          <a:lstStyle/>
          <a:p>
            <a:pPr algn="ctr" rtl="0"/>
            <a:r>
              <a:rPr lang="en-US" sz="2800" dirty="0">
                <a:solidFill>
                  <a:schemeClr val="accent1"/>
                </a:solidFill>
              </a:rPr>
              <a:t>It is Customary to Measure the Standard of Living Using GDP Per Capita </a:t>
            </a:r>
            <a:endParaRPr lang="he-IL" sz="2800" dirty="0">
              <a:solidFill>
                <a:schemeClr val="accent1"/>
              </a:solidFill>
            </a:endParaRP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104629" y="2019510"/>
            <a:ext cx="2937189" cy="2677656"/>
          </a:xfrm>
          <a:prstGeom prst="rect">
            <a:avLst/>
          </a:prstGeom>
          <a:noFill/>
        </p:spPr>
        <p:txBody>
          <a:bodyPr wrap="square" rtlCol="1">
            <a:spAutoFit/>
          </a:bodyPr>
          <a:lstStyle/>
          <a:p>
            <a:pPr algn="ctr"/>
            <a:r>
              <a:rPr lang="en-US" sz="2800" b="1" dirty="0">
                <a:solidFill>
                  <a:srgbClr val="009FDF"/>
                </a:solidFill>
              </a:rPr>
              <a:t>71 years of Israeli economy:</a:t>
            </a:r>
          </a:p>
          <a:p>
            <a:pPr algn="ctr" rtl="0"/>
            <a:r>
              <a:rPr lang="en-US" sz="2800" b="1" dirty="0">
                <a:solidFill>
                  <a:srgbClr val="009FDF"/>
                </a:solidFill>
              </a:rPr>
              <a:t>  There is something to be proud of!</a:t>
            </a:r>
            <a:endParaRPr lang="he-IL" sz="2600" dirty="0">
              <a:solidFill>
                <a:srgbClr val="27AAE2"/>
              </a:solidFill>
            </a:endParaRPr>
          </a:p>
        </p:txBody>
      </p:sp>
      <p:sp>
        <p:nvSpPr>
          <p:cNvPr id="10" name="מלבן 9"/>
          <p:cNvSpPr/>
          <p:nvPr/>
        </p:nvSpPr>
        <p:spPr>
          <a:xfrm>
            <a:off x="0" y="1286221"/>
            <a:ext cx="9444659" cy="707886"/>
          </a:xfrm>
          <a:prstGeom prst="rect">
            <a:avLst/>
          </a:prstGeom>
        </p:spPr>
        <p:txBody>
          <a:bodyPr wrap="square">
            <a:spAutoFit/>
          </a:bodyPr>
          <a:lstStyle/>
          <a:p>
            <a:pPr algn="ctr" rtl="0"/>
            <a:r>
              <a:rPr lang="en-US" sz="2000" b="1" dirty="0">
                <a:solidFill>
                  <a:schemeClr val="tx1">
                    <a:lumMod val="65000"/>
                    <a:lumOff val="35000"/>
                  </a:schemeClr>
                </a:solidFill>
              </a:rPr>
              <a:t>GDP Per Capita in Israel compared to GDP Per Capita in the US</a:t>
            </a:r>
            <a:endParaRPr lang="he-IL" sz="2000" b="1" dirty="0">
              <a:solidFill>
                <a:schemeClr val="tx1">
                  <a:lumMod val="65000"/>
                  <a:lumOff val="35000"/>
                </a:schemeClr>
              </a:solidFill>
            </a:endParaRPr>
          </a:p>
          <a:p>
            <a:pPr algn="ctr" rtl="0"/>
            <a:r>
              <a:rPr lang="he-IL" sz="2000" dirty="0" smtClean="0">
                <a:solidFill>
                  <a:schemeClr val="tx1">
                    <a:lumMod val="65000"/>
                    <a:lumOff val="35000"/>
                  </a:schemeClr>
                </a:solidFill>
                <a:latin typeface="Arial" panose="020B0604020202020204" pitchFamily="34" charset="0"/>
                <a:cs typeface="Arial" panose="020B0604020202020204" pitchFamily="34" charset="0"/>
              </a:rPr>
              <a:t>1950-2018</a:t>
            </a:r>
            <a:endParaRPr lang="he-IL" sz="2000"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13" name="תרשים 12"/>
          <p:cNvGraphicFramePr>
            <a:graphicFrameLocks/>
          </p:cNvGraphicFramePr>
          <p:nvPr>
            <p:extLst>
              <p:ext uri="{D42A27DB-BD31-4B8C-83A1-F6EECF244321}">
                <p14:modId xmlns:p14="http://schemas.microsoft.com/office/powerpoint/2010/main" val="3285099288"/>
              </p:ext>
            </p:extLst>
          </p:nvPr>
        </p:nvGraphicFramePr>
        <p:xfrm>
          <a:off x="316029" y="1833553"/>
          <a:ext cx="7810500" cy="4555672"/>
        </p:xfrm>
        <a:graphic>
          <a:graphicData uri="http://schemas.openxmlformats.org/drawingml/2006/chart">
            <c:chart xmlns:c="http://schemas.openxmlformats.org/drawingml/2006/chart" xmlns:r="http://schemas.openxmlformats.org/officeDocument/2006/relationships" r:id="rId3"/>
          </a:graphicData>
        </a:graphic>
      </p:graphicFrame>
      <p:sp>
        <p:nvSpPr>
          <p:cNvPr id="16"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2</a:t>
            </a:fld>
            <a:endParaRPr lang="en-US" dirty="0"/>
          </a:p>
        </p:txBody>
      </p:sp>
    </p:spTree>
    <p:extLst>
      <p:ext uri="{BB962C8B-B14F-4D97-AF65-F5344CB8AC3E}">
        <p14:creationId xmlns:p14="http://schemas.microsoft.com/office/powerpoint/2010/main" val="149595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250277" y="288619"/>
            <a:ext cx="7728726" cy="757853"/>
          </a:xfrm>
        </p:spPr>
        <p:txBody>
          <a:bodyPr vert="horz" lIns="91440" tIns="45720" rIns="91440" bIns="45720" rtlCol="1" anchor="t" anchorCtr="0">
            <a:normAutofit fontScale="90000"/>
          </a:bodyPr>
          <a:lstStyle/>
          <a:p>
            <a:pPr algn="l" rtl="0"/>
            <a:r>
              <a:rPr lang="en-US" sz="2800" dirty="0">
                <a:solidFill>
                  <a:schemeClr val="accent1"/>
                </a:solidFill>
              </a:rPr>
              <a:t>Investment in </a:t>
            </a:r>
            <a:r>
              <a:rPr lang="en-US" sz="2800" dirty="0" smtClean="0">
                <a:solidFill>
                  <a:schemeClr val="accent1"/>
                </a:solidFill>
              </a:rPr>
              <a:t>Business Physical Capital (Machinery</a:t>
            </a:r>
            <a:r>
              <a:rPr lang="en-US" sz="2800" dirty="0">
                <a:solidFill>
                  <a:schemeClr val="accent1"/>
                </a:solidFill>
              </a:rPr>
              <a:t>, </a:t>
            </a:r>
            <a:r>
              <a:rPr lang="en-US" sz="2800" dirty="0" smtClean="0">
                <a:solidFill>
                  <a:schemeClr val="accent1"/>
                </a:solidFill>
              </a:rPr>
              <a:t>Vehicles</a:t>
            </a:r>
            <a:r>
              <a:rPr lang="en-US" sz="2800" dirty="0">
                <a:solidFill>
                  <a:schemeClr val="accent1"/>
                </a:solidFill>
              </a:rPr>
              <a:t>, </a:t>
            </a:r>
            <a:r>
              <a:rPr lang="en-US" sz="2800" dirty="0" smtClean="0">
                <a:solidFill>
                  <a:schemeClr val="accent1"/>
                </a:solidFill>
              </a:rPr>
              <a:t>Buildings</a:t>
            </a:r>
            <a:r>
              <a:rPr lang="en-US" sz="2800" dirty="0">
                <a:solidFill>
                  <a:schemeClr val="accent1"/>
                </a:solidFill>
              </a:rPr>
              <a:t>)</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sp>
        <p:nvSpPr>
          <p:cNvPr id="15" name="TextBox 14"/>
          <p:cNvSpPr txBox="1"/>
          <p:nvPr/>
        </p:nvSpPr>
        <p:spPr>
          <a:xfrm>
            <a:off x="8936178" y="1668090"/>
            <a:ext cx="3042458" cy="3416320"/>
          </a:xfrm>
          <a:prstGeom prst="rect">
            <a:avLst/>
          </a:prstGeom>
          <a:noFill/>
        </p:spPr>
        <p:txBody>
          <a:bodyPr wrap="square" rtlCol="1">
            <a:spAutoFit/>
          </a:bodyPr>
          <a:lstStyle/>
          <a:p>
            <a:pPr algn="l" rtl="0"/>
            <a:r>
              <a:rPr lang="en-US" sz="2400" b="1" dirty="0">
                <a:solidFill>
                  <a:srgbClr val="27AAE2"/>
                </a:solidFill>
              </a:rPr>
              <a:t>Israel's investment rates are lower than the OECD average.</a:t>
            </a:r>
          </a:p>
          <a:p>
            <a:endParaRPr lang="en-US" sz="2400" b="1" dirty="0">
              <a:solidFill>
                <a:srgbClr val="27AAE2"/>
              </a:solidFill>
            </a:endParaRPr>
          </a:p>
          <a:p>
            <a:pPr algn="l" rtl="0"/>
            <a:r>
              <a:rPr lang="en-US" sz="2400" b="1" dirty="0">
                <a:solidFill>
                  <a:srgbClr val="27AAE2"/>
                </a:solidFill>
              </a:rPr>
              <a:t>Investment rates are particularly low in non-industrial industries.</a:t>
            </a: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2"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20</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1698025" y="1260377"/>
            <a:ext cx="6945185" cy="48137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3.1</a:t>
            </a:r>
          </a:p>
          <a:p>
            <a:pPr algn="l" rtl="0"/>
            <a:r>
              <a:rPr lang="en-US" sz="1300" b="1" baseline="0" dirty="0">
                <a:latin typeface="Times New Roman" panose="02020603050405020304" pitchFamily="18" charset="0"/>
                <a:cs typeface="Times New Roman" panose="02020603050405020304" pitchFamily="18" charset="0"/>
              </a:rPr>
              <a:t>Gross Investment As A Share of GDP, Israel and OECD, 2000</a:t>
            </a:r>
            <a:r>
              <a:rPr lang="en-US" sz="1300" b="1" dirty="0">
                <a:solidFill>
                  <a:schemeClr val="dk1"/>
                </a:solidFill>
                <a:effectLst/>
                <a:latin typeface="Times New Roman" panose="02020603050405020304" pitchFamily="18" charset="0"/>
                <a:ea typeface="+mn-ea"/>
                <a:cs typeface="Times New Roman" panose="02020603050405020304" pitchFamily="18" charset="0"/>
              </a:rPr>
              <a:t>–2017</a:t>
            </a:r>
            <a:r>
              <a:rPr lang="en-US" sz="1300" b="1" baseline="0" dirty="0">
                <a:latin typeface="Times New Roman" panose="02020603050405020304" pitchFamily="18" charset="0"/>
                <a:cs typeface="Times New Roman" panose="02020603050405020304" pitchFamily="18" charset="0"/>
              </a:rPr>
              <a:t> </a:t>
            </a:r>
            <a:r>
              <a:rPr lang="en-US" sz="1100" b="0" baseline="0" dirty="0">
                <a:latin typeface="Times New Roman" panose="02020603050405020304" pitchFamily="18" charset="0"/>
                <a:cs typeface="Times New Roman" panose="02020603050405020304" pitchFamily="18" charset="0"/>
              </a:rPr>
              <a:t>(percent)</a:t>
            </a:r>
            <a:endParaRPr lang="he-IL" sz="1100" b="0" dirty="0">
              <a:latin typeface="Times New Roman" panose="02020603050405020304" pitchFamily="18" charset="0"/>
              <a:cs typeface="Times New Roman" panose="02020603050405020304" pitchFamily="18" charset="0"/>
            </a:endParaRPr>
          </a:p>
        </p:txBody>
      </p:sp>
      <p:sp>
        <p:nvSpPr>
          <p:cNvPr id="20" name="TextBox 7">
            <a:extLst>
              <a:ext uri="{FF2B5EF4-FFF2-40B4-BE49-F238E27FC236}">
                <a16:creationId xmlns:a16="http://schemas.microsoft.com/office/drawing/2014/main" id="{00000000-0008-0000-1500-000003000000}"/>
              </a:ext>
            </a:extLst>
          </p:cNvPr>
          <p:cNvSpPr txBox="1"/>
          <p:nvPr/>
        </p:nvSpPr>
        <p:spPr>
          <a:xfrm>
            <a:off x="1016687" y="6382860"/>
            <a:ext cx="4500582" cy="15605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900" dirty="0">
                <a:latin typeface="Arial" panose="020B0604020202020204" pitchFamily="34" charset="0"/>
                <a:cs typeface="Arial" panose="020B0604020202020204" pitchFamily="34" charset="0"/>
              </a:rPr>
              <a:t>SOURCE: Based on OECD.</a:t>
            </a:r>
            <a:endParaRPr lang="he-IL" sz="1300"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3"/>
          <a:stretch>
            <a:fillRect/>
          </a:stretch>
        </p:blipFill>
        <p:spPr>
          <a:xfrm>
            <a:off x="1219956" y="1884907"/>
            <a:ext cx="6320730" cy="3980439"/>
          </a:xfrm>
          <a:prstGeom prst="rect">
            <a:avLst/>
          </a:prstGeom>
        </p:spPr>
      </p:pic>
    </p:spTree>
    <p:extLst>
      <p:ext uri="{BB962C8B-B14F-4D97-AF65-F5344CB8AC3E}">
        <p14:creationId xmlns:p14="http://schemas.microsoft.com/office/powerpoint/2010/main" val="35060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108960" y="325902"/>
            <a:ext cx="7909495" cy="763065"/>
          </a:xfrm>
        </p:spPr>
        <p:txBody>
          <a:bodyPr vert="horz" lIns="91440" tIns="45720" rIns="91440" bIns="45720" rtlCol="1" anchor="t" anchorCtr="0">
            <a:normAutofit/>
          </a:bodyPr>
          <a:lstStyle/>
          <a:p>
            <a:pPr algn="l" rtl="0"/>
            <a:r>
              <a:rPr lang="en-US" sz="2800" dirty="0">
                <a:solidFill>
                  <a:schemeClr val="accent1"/>
                </a:solidFill>
              </a:rPr>
              <a:t>Where are the </a:t>
            </a:r>
            <a:r>
              <a:rPr lang="en-US" sz="2800" dirty="0" smtClean="0">
                <a:solidFill>
                  <a:schemeClr val="accent1"/>
                </a:solidFill>
              </a:rPr>
              <a:t>Tech-Industry </a:t>
            </a:r>
            <a:r>
              <a:rPr lang="en-US" sz="2800" dirty="0" smtClean="0">
                <a:solidFill>
                  <a:schemeClr val="accent1"/>
                </a:solidFill>
              </a:rPr>
              <a:t>Workers</a:t>
            </a:r>
            <a:endParaRPr lang="he-IL" sz="2800" dirty="0">
              <a:solidFill>
                <a:schemeClr val="accent1"/>
              </a:solidFill>
            </a:endParaRP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175706" y="2009870"/>
            <a:ext cx="2718260" cy="2893100"/>
          </a:xfrm>
          <a:prstGeom prst="rect">
            <a:avLst/>
          </a:prstGeom>
          <a:noFill/>
        </p:spPr>
        <p:txBody>
          <a:bodyPr wrap="square" rtlCol="1">
            <a:spAutoFit/>
          </a:bodyPr>
          <a:lstStyle/>
          <a:p>
            <a:pPr algn="l" rtl="0"/>
            <a:r>
              <a:rPr lang="en-US" sz="2600" b="1" dirty="0">
                <a:solidFill>
                  <a:srgbClr val="27AAE2"/>
                </a:solidFill>
              </a:rPr>
              <a:t>The non-tech industries are having difficulty recruiting tech professionals to help embrace innovation</a:t>
            </a:r>
            <a:endParaRPr lang="he-IL" sz="2600" b="1" dirty="0">
              <a:solidFill>
                <a:srgbClr val="27AAE2"/>
              </a:solidFill>
            </a:endParaRPr>
          </a:p>
        </p:txBody>
      </p:sp>
      <p:graphicFrame>
        <p:nvGraphicFramePr>
          <p:cNvPr id="10" name="תרשים 9"/>
          <p:cNvGraphicFramePr>
            <a:graphicFrameLocks/>
          </p:cNvGraphicFramePr>
          <p:nvPr>
            <p:extLst>
              <p:ext uri="{D42A27DB-BD31-4B8C-83A1-F6EECF244321}">
                <p14:modId xmlns:p14="http://schemas.microsoft.com/office/powerpoint/2010/main" val="3208955517"/>
              </p:ext>
            </p:extLst>
          </p:nvPr>
        </p:nvGraphicFramePr>
        <p:xfrm>
          <a:off x="180975" y="1171575"/>
          <a:ext cx="8684543" cy="5362575"/>
        </p:xfrm>
        <a:graphic>
          <a:graphicData uri="http://schemas.openxmlformats.org/drawingml/2006/chart">
            <c:chart xmlns:c="http://schemas.openxmlformats.org/drawingml/2006/chart" xmlns:r="http://schemas.openxmlformats.org/officeDocument/2006/relationships" r:id="rId3"/>
          </a:graphicData>
        </a:graphic>
      </p:graphicFrame>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21</a:t>
            </a:fld>
            <a:endParaRPr lang="en-US" dirty="0"/>
          </a:p>
        </p:txBody>
      </p:sp>
      <p:pic>
        <p:nvPicPr>
          <p:cNvPr id="4" name="Picture 3"/>
          <p:cNvPicPr>
            <a:picLocks noChangeAspect="1"/>
          </p:cNvPicPr>
          <p:nvPr/>
        </p:nvPicPr>
        <p:blipFill>
          <a:blip r:embed="rId4"/>
          <a:stretch>
            <a:fillRect/>
          </a:stretch>
        </p:blipFill>
        <p:spPr>
          <a:xfrm>
            <a:off x="3108960" y="6485370"/>
            <a:ext cx="2524125" cy="352425"/>
          </a:xfrm>
          <a:prstGeom prst="rect">
            <a:avLst/>
          </a:prstGeom>
        </p:spPr>
      </p:pic>
      <p:sp>
        <p:nvSpPr>
          <p:cNvPr id="6" name="Rectangle 5"/>
          <p:cNvSpPr/>
          <p:nvPr/>
        </p:nvSpPr>
        <p:spPr>
          <a:xfrm>
            <a:off x="4618299" y="6570458"/>
            <a:ext cx="1014786" cy="18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smtClean="0">
                <a:solidFill>
                  <a:schemeClr val="accent3">
                    <a:lumMod val="50000"/>
                  </a:schemeClr>
                </a:solidFill>
              </a:rPr>
              <a:t>In High-tech</a:t>
            </a:r>
            <a:endParaRPr lang="he-IL" sz="1200" dirty="0">
              <a:solidFill>
                <a:schemeClr val="accent3">
                  <a:lumMod val="50000"/>
                </a:schemeClr>
              </a:solidFill>
            </a:endParaRPr>
          </a:p>
        </p:txBody>
      </p:sp>
      <p:sp>
        <p:nvSpPr>
          <p:cNvPr id="18" name="Rectangle 17"/>
          <p:cNvSpPr/>
          <p:nvPr/>
        </p:nvSpPr>
        <p:spPr>
          <a:xfrm>
            <a:off x="3365356" y="6582033"/>
            <a:ext cx="1014786" cy="151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smtClean="0">
                <a:solidFill>
                  <a:schemeClr val="accent3">
                    <a:lumMod val="50000"/>
                  </a:schemeClr>
                </a:solidFill>
              </a:rPr>
              <a:t>The Rest</a:t>
            </a:r>
            <a:endParaRPr lang="he-IL" sz="1200" dirty="0">
              <a:solidFill>
                <a:schemeClr val="accent3">
                  <a:lumMod val="50000"/>
                </a:schemeClr>
              </a:solidFill>
            </a:endParaRPr>
          </a:p>
        </p:txBody>
      </p:sp>
    </p:spTree>
    <p:extLst>
      <p:ext uri="{BB962C8B-B14F-4D97-AF65-F5344CB8AC3E}">
        <p14:creationId xmlns:p14="http://schemas.microsoft.com/office/powerpoint/2010/main" val="162785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22</a:t>
            </a:fld>
            <a:endParaRPr lang="he-IL"/>
          </a:p>
        </p:txBody>
      </p:sp>
      <p:sp>
        <p:nvSpPr>
          <p:cNvPr id="6" name="כותרת 1"/>
          <p:cNvSpPr txBox="1">
            <a:spLocks/>
          </p:cNvSpPr>
          <p:nvPr/>
        </p:nvSpPr>
        <p:spPr>
          <a:xfrm>
            <a:off x="1631442" y="364710"/>
            <a:ext cx="9870388" cy="806182"/>
          </a:xfrm>
          <a:prstGeom prst="rect">
            <a:avLst/>
          </a:prstGeom>
        </p:spPr>
        <p:txBody>
          <a:bodyPr vert="horz" lIns="91440" tIns="45720" rIns="91440" bIns="45720" rtlCol="1" anchor="t" anchorCtr="0">
            <a:normAutofit fontScale="97500"/>
          </a:bodyPr>
          <a:lstStyle>
            <a:defPPr>
              <a:defRPr lang="he-IL"/>
            </a:defPPr>
            <a:lvl1pPr>
              <a:lnSpc>
                <a:spcPct val="80000"/>
              </a:lnSpc>
              <a:spcBef>
                <a:spcPct val="0"/>
              </a:spcBef>
              <a:buNone/>
              <a:defRPr sz="2800" b="1">
                <a:solidFill>
                  <a:schemeClr val="accent1"/>
                </a:solidFill>
                <a:latin typeface="+mj-lt"/>
                <a:ea typeface="+mj-ea"/>
                <a:cs typeface="+mj-cs"/>
              </a:defRPr>
            </a:lvl1pPr>
          </a:lstStyle>
          <a:p>
            <a:pPr algn="ctr" rtl="0"/>
            <a:r>
              <a:rPr lang="en-US" dirty="0" smtClean="0"/>
              <a:t>Why is Innovation Required in </a:t>
            </a:r>
          </a:p>
          <a:p>
            <a:pPr algn="ctr" rtl="0"/>
            <a:r>
              <a:rPr lang="en-US" dirty="0" smtClean="0"/>
              <a:t>Non-High-Tech Industries Anyway??</a:t>
            </a:r>
            <a:endParaRPr lang="he-IL" dirty="0"/>
          </a:p>
        </p:txBody>
      </p:sp>
      <p:sp>
        <p:nvSpPr>
          <p:cNvPr id="14" name="מלבן 13"/>
          <p:cNvSpPr/>
          <p:nvPr/>
        </p:nvSpPr>
        <p:spPr>
          <a:xfrm>
            <a:off x="3644849" y="3244334"/>
            <a:ext cx="4902303" cy="369332"/>
          </a:xfrm>
          <a:prstGeom prst="rect">
            <a:avLst/>
          </a:prstGeom>
        </p:spPr>
        <p:txBody>
          <a:bodyPr wrap="none">
            <a:spAutoFit/>
          </a:bodyPr>
          <a:lstStyle/>
          <a:p>
            <a:pPr algn="l" rtl="0"/>
            <a:r>
              <a:rPr lang="he-IL" dirty="0">
                <a:hlinkClick r:id="rId3"/>
              </a:rPr>
              <a:t>https://www.youtube.com/watch?v=12lThqXA-Dg</a:t>
            </a:r>
            <a:endParaRPr lang="he-IL" dirty="0"/>
          </a:p>
        </p:txBody>
      </p:sp>
      <p:pic>
        <p:nvPicPr>
          <p:cNvPr id="15" name="תמונה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442" y="1367028"/>
            <a:ext cx="8774418" cy="4913674"/>
          </a:xfrm>
          <a:prstGeom prst="rect">
            <a:avLst/>
          </a:prstGeom>
        </p:spPr>
      </p:pic>
      <p:pic>
        <p:nvPicPr>
          <p:cNvPr id="4" name="Picture 3"/>
          <p:cNvPicPr>
            <a:picLocks noChangeAspect="1"/>
          </p:cNvPicPr>
          <p:nvPr/>
        </p:nvPicPr>
        <p:blipFill>
          <a:blip r:embed="rId5"/>
          <a:stretch>
            <a:fillRect/>
          </a:stretch>
        </p:blipFill>
        <p:spPr>
          <a:xfrm>
            <a:off x="1" y="-40641"/>
            <a:ext cx="3210560" cy="1211533"/>
          </a:xfrm>
          <a:prstGeom prst="rect">
            <a:avLst/>
          </a:prstGeom>
        </p:spPr>
      </p:pic>
    </p:spTree>
    <p:extLst>
      <p:ext uri="{BB962C8B-B14F-4D97-AF65-F5344CB8AC3E}">
        <p14:creationId xmlns:p14="http://schemas.microsoft.com/office/powerpoint/2010/main" val="3508529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245255" y="250351"/>
            <a:ext cx="7712364" cy="876022"/>
          </a:xfrm>
        </p:spPr>
        <p:txBody>
          <a:bodyPr vert="horz" lIns="91440" tIns="45720" rIns="91440" bIns="45720" rtlCol="1" anchor="t" anchorCtr="0">
            <a:normAutofit fontScale="90000"/>
          </a:bodyPr>
          <a:lstStyle/>
          <a:p>
            <a:pPr algn="l" rtl="0"/>
            <a:r>
              <a:rPr lang="en-US" sz="2800" dirty="0"/>
              <a:t>So </a:t>
            </a:r>
            <a:r>
              <a:rPr lang="en-US" sz="2800" dirty="0" smtClean="0"/>
              <a:t>What </a:t>
            </a:r>
            <a:r>
              <a:rPr lang="en-US" sz="2800" dirty="0"/>
              <a:t>are the </a:t>
            </a:r>
            <a:r>
              <a:rPr lang="en-US" sz="2800" dirty="0" smtClean="0"/>
              <a:t>Recommended Policy Directions </a:t>
            </a:r>
            <a:r>
              <a:rPr lang="en-US" sz="2800" dirty="0"/>
              <a:t>for </a:t>
            </a:r>
            <a:r>
              <a:rPr lang="en-US" sz="2800" dirty="0" smtClean="0"/>
              <a:t>Supporting Investment </a:t>
            </a:r>
            <a:r>
              <a:rPr lang="en-US" sz="2800" dirty="0"/>
              <a:t>in the </a:t>
            </a:r>
            <a:r>
              <a:rPr lang="en-US" sz="2800" dirty="0" smtClean="0"/>
              <a:t>Business Sector's Physical Capital</a:t>
            </a:r>
            <a:r>
              <a:rPr lang="en-US" sz="2800" dirty="0"/>
              <a:t>?</a:t>
            </a:r>
            <a:endParaRPr lang="he-IL" sz="2800" dirty="0"/>
          </a:p>
        </p:txBody>
      </p:sp>
      <p:sp>
        <p:nvSpPr>
          <p:cNvPr id="2" name="מציין מיקום תוכן 1"/>
          <p:cNvSpPr>
            <a:spLocks noGrp="1"/>
          </p:cNvSpPr>
          <p:nvPr>
            <p:ph idx="1"/>
          </p:nvPr>
        </p:nvSpPr>
        <p:spPr>
          <a:xfrm>
            <a:off x="1116957" y="1605529"/>
            <a:ext cx="10544536" cy="4828954"/>
          </a:xfrm>
        </p:spPr>
        <p:txBody>
          <a:bodyPr vert="horz" lIns="91440" tIns="45720" rIns="91440" bIns="45720" rtlCol="0">
            <a:noAutofit/>
          </a:bodyPr>
          <a:lstStyle/>
          <a:p>
            <a:pPr lvl="0" algn="l" rtl="0">
              <a:buSzPct val="120000"/>
              <a:buFontTx/>
              <a:buBlip>
                <a:blip r:embed="rId3"/>
              </a:buBlip>
            </a:pPr>
            <a:r>
              <a:rPr lang="en-US" sz="2400" dirty="0">
                <a:latin typeface="Calibri" panose="020F0502020204030204" pitchFamily="34" charset="0"/>
                <a:cs typeface="David" panose="020E0502060401010101" pitchFamily="34" charset="-79"/>
              </a:rPr>
              <a:t>Gradual cancellation of the tax benefits provided by the export criterion under the Capital Investment Encouragement Law. Alternatively, benefits should be promoted to encourage activities with positive externalities, or a general reduction in corporate tax.</a:t>
            </a:r>
          </a:p>
          <a:p>
            <a:pPr lvl="0" algn="l" rtl="0">
              <a:buSzPct val="120000"/>
              <a:buFontTx/>
              <a:buBlip>
                <a:blip r:embed="rId3"/>
              </a:buBlip>
            </a:pPr>
            <a:endParaRPr lang="en-US" sz="2400" dirty="0">
              <a:latin typeface="Calibri" panose="020F0502020204030204" pitchFamily="34" charset="0"/>
              <a:cs typeface="David" panose="020E0502060401010101" pitchFamily="34" charset="-79"/>
            </a:endParaRPr>
          </a:p>
          <a:p>
            <a:pPr lvl="0" algn="l" rtl="0">
              <a:buSzPct val="120000"/>
              <a:buFontTx/>
              <a:buBlip>
                <a:blip r:embed="rId3"/>
              </a:buBlip>
            </a:pPr>
            <a:r>
              <a:rPr lang="en-US" sz="2400" dirty="0">
                <a:latin typeface="Calibri" panose="020F0502020204030204" pitchFamily="34" charset="0"/>
                <a:cs typeface="David" panose="020E0502060401010101" pitchFamily="34" charset="-79"/>
              </a:rPr>
              <a:t>Promoting innovation in non-high-tech industries through unique programs.</a:t>
            </a:r>
          </a:p>
          <a:p>
            <a:pPr lvl="0" algn="l" rtl="0">
              <a:buSzPct val="120000"/>
              <a:buFontTx/>
              <a:buBlip>
                <a:blip r:embed="rId3"/>
              </a:buBlip>
            </a:pPr>
            <a:endParaRPr lang="en-US" sz="2400" dirty="0">
              <a:latin typeface="Calibri" panose="020F0502020204030204" pitchFamily="34" charset="0"/>
              <a:cs typeface="David" panose="020E0502060401010101" pitchFamily="34" charset="-79"/>
            </a:endParaRPr>
          </a:p>
          <a:p>
            <a:pPr lvl="0" algn="l" rtl="0">
              <a:buSzPct val="120000"/>
              <a:buFontTx/>
              <a:buBlip>
                <a:blip r:embed="rId3"/>
              </a:buBlip>
            </a:pPr>
            <a:r>
              <a:rPr lang="en-US" sz="2400" dirty="0" smtClean="0">
                <a:latin typeface="Calibri" panose="020F0502020204030204" pitchFamily="34" charset="0"/>
                <a:cs typeface="David" panose="020E0502060401010101" pitchFamily="34" charset="-79"/>
              </a:rPr>
              <a:t>Keep </a:t>
            </a:r>
            <a:r>
              <a:rPr lang="en-US" sz="2400" dirty="0">
                <a:latin typeface="Calibri" panose="020F0502020204030204" pitchFamily="34" charset="0"/>
                <a:cs typeface="David" panose="020E0502060401010101" pitchFamily="34" charset="-79"/>
              </a:rPr>
              <a:t>providing benefits to </a:t>
            </a:r>
            <a:r>
              <a:rPr lang="en-US" sz="2400" dirty="0" smtClean="0">
                <a:latin typeface="Calibri" panose="020F0502020204030204" pitchFamily="34" charset="0"/>
                <a:cs typeface="David" panose="020E0502060401010101" pitchFamily="34" charset="-79"/>
              </a:rPr>
              <a:t>multinational companies rich with knowledge. </a:t>
            </a:r>
            <a:endParaRPr lang="en-US" sz="2400" dirty="0">
              <a:latin typeface="Calibri" panose="020F0502020204030204" pitchFamily="34" charset="0"/>
              <a:cs typeface="David" panose="020E0502060401010101" pitchFamily="34" charset="-79"/>
            </a:endParaRPr>
          </a:p>
          <a:p>
            <a:pPr lvl="0" algn="l" rtl="0">
              <a:buSzPct val="120000"/>
              <a:buFontTx/>
              <a:buBlip>
                <a:blip r:embed="rId3"/>
              </a:buBlip>
            </a:pPr>
            <a:endParaRPr lang="en-US" sz="2400" dirty="0">
              <a:latin typeface="Calibri" panose="020F0502020204030204" pitchFamily="34" charset="0"/>
              <a:cs typeface="David" panose="020E0502060401010101" pitchFamily="34" charset="-79"/>
            </a:endParaRPr>
          </a:p>
          <a:p>
            <a:pPr lvl="0" algn="l" rtl="0">
              <a:buSzPct val="120000"/>
              <a:buFontTx/>
              <a:buBlip>
                <a:blip r:embed="rId3"/>
              </a:buBlip>
            </a:pPr>
            <a:r>
              <a:rPr lang="en-US" sz="2400" dirty="0">
                <a:latin typeface="Calibri" panose="020F0502020204030204" pitchFamily="34" charset="0"/>
                <a:cs typeface="David" panose="020E0502060401010101" pitchFamily="34" charset="-79"/>
              </a:rPr>
              <a:t>Increasing the attractiveness of the economy to all companies by removing bureaucratic barriers and investing in physical and human infrastructure.</a:t>
            </a:r>
            <a:endParaRPr lang="he-IL" sz="2400" dirty="0">
              <a:latin typeface="Calibri" panose="020F0502020204030204" pitchFamily="34" charset="0"/>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23</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pic>
        <p:nvPicPr>
          <p:cNvPr id="7" name="Picture 6"/>
          <p:cNvPicPr>
            <a:picLocks noChangeAspect="1"/>
          </p:cNvPicPr>
          <p:nvPr/>
        </p:nvPicPr>
        <p:blipFill>
          <a:blip r:embed="rId4"/>
          <a:stretch>
            <a:fillRect/>
          </a:stretch>
        </p:blipFill>
        <p:spPr>
          <a:xfrm>
            <a:off x="1" y="-40641"/>
            <a:ext cx="3210560" cy="1211533"/>
          </a:xfrm>
          <a:prstGeom prst="rect">
            <a:avLst/>
          </a:prstGeom>
        </p:spPr>
      </p:pic>
    </p:spTree>
    <p:extLst>
      <p:ext uri="{BB962C8B-B14F-4D97-AF65-F5344CB8AC3E}">
        <p14:creationId xmlns:p14="http://schemas.microsoft.com/office/powerpoint/2010/main" val="115485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כותרת 2">
            <a:extLst>
              <a:ext uri="{FF2B5EF4-FFF2-40B4-BE49-F238E27FC236}">
                <a16:creationId xmlns:a16="http://schemas.microsoft.com/office/drawing/2014/main" id="{566EF43B-4941-47F9-ACAC-A1B8A3D9E372}"/>
              </a:ext>
            </a:extLst>
          </p:cNvPr>
          <p:cNvSpPr txBox="1">
            <a:spLocks/>
          </p:cNvSpPr>
          <p:nvPr/>
        </p:nvSpPr>
        <p:spPr>
          <a:xfrm>
            <a:off x="5367252" y="2849798"/>
            <a:ext cx="6179127" cy="1569660"/>
          </a:xfrm>
          <a:prstGeom prst="rect">
            <a:avLst/>
          </a:prstGeom>
        </p:spPr>
        <p:txBody>
          <a:bodyPr vert="horz" wrap="square" lIns="91440" tIns="45720" rIns="91440" bIns="45720" rtlCol="1" anchor="t" anchorCtr="0">
            <a:spAutoFit/>
          </a:bodyPr>
          <a:lstStyle>
            <a:lvl1pPr algn="r" defTabSz="914400" rtl="1" eaLnBrk="1" latinLnBrk="0" hangingPunct="1">
              <a:lnSpc>
                <a:spcPct val="80000"/>
              </a:lnSpc>
              <a:spcBef>
                <a:spcPct val="0"/>
              </a:spcBef>
              <a:buNone/>
              <a:defRPr sz="4000" b="1" kern="1200">
                <a:solidFill>
                  <a:schemeClr val="bg1"/>
                </a:solidFill>
                <a:latin typeface="+mj-lt"/>
                <a:ea typeface="+mj-ea"/>
                <a:cs typeface="+mj-cs"/>
              </a:defRPr>
            </a:lvl1pPr>
          </a:lstStyle>
          <a:p>
            <a:pPr algn="ctr"/>
            <a:r>
              <a:rPr lang="en-US" sz="6000" dirty="0" smtClean="0"/>
              <a:t>Infrastructure (Transportation)</a:t>
            </a:r>
            <a:endParaRPr lang="he-IL" sz="3600" dirty="0"/>
          </a:p>
        </p:txBody>
      </p:sp>
      <p:grpSp>
        <p:nvGrpSpPr>
          <p:cNvPr id="16" name="קבוצה 15">
            <a:extLst>
              <a:ext uri="{FF2B5EF4-FFF2-40B4-BE49-F238E27FC236}">
                <a16:creationId xmlns:a16="http://schemas.microsoft.com/office/drawing/2014/main" id="{A9FE96E7-0FA6-4BF1-ACBF-476E61E8579D}"/>
              </a:ext>
            </a:extLst>
          </p:cNvPr>
          <p:cNvGrpSpPr/>
          <p:nvPr/>
        </p:nvGrpSpPr>
        <p:grpSpPr>
          <a:xfrm>
            <a:off x="7416138" y="1776633"/>
            <a:ext cx="4402847" cy="1431685"/>
            <a:chOff x="5030511" y="4265231"/>
            <a:chExt cx="4402847" cy="1431685"/>
          </a:xfrm>
        </p:grpSpPr>
        <p:pic>
          <p:nvPicPr>
            <p:cNvPr id="10" name="תמונה 9">
              <a:extLst>
                <a:ext uri="{FF2B5EF4-FFF2-40B4-BE49-F238E27FC236}">
                  <a16:creationId xmlns:a16="http://schemas.microsoft.com/office/drawing/2014/main" id="{064005AA-24B1-4BAC-B646-FA322965A5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0511" y="4265231"/>
              <a:ext cx="4402847" cy="1431685"/>
            </a:xfrm>
            <a:prstGeom prst="rect">
              <a:avLst/>
            </a:prstGeom>
            <a:ln w="19050">
              <a:solidFill>
                <a:schemeClr val="tx1"/>
              </a:solidFill>
            </a:ln>
          </p:spPr>
        </p:pic>
        <p:pic>
          <p:nvPicPr>
            <p:cNvPr id="15" name="תמונה 14">
              <a:extLst>
                <a:ext uri="{FF2B5EF4-FFF2-40B4-BE49-F238E27FC236}">
                  <a16:creationId xmlns:a16="http://schemas.microsoft.com/office/drawing/2014/main" id="{B35D5212-9EBF-4F99-BE92-25A2019355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7429" y="4467046"/>
              <a:ext cx="478778" cy="334586"/>
            </a:xfrm>
            <a:prstGeom prst="rect">
              <a:avLst/>
            </a:prstGeom>
            <a:ln w="19050">
              <a:noFill/>
            </a:ln>
          </p:spPr>
        </p:pic>
      </p:grpSp>
      <p:grpSp>
        <p:nvGrpSpPr>
          <p:cNvPr id="21" name="קבוצה 20">
            <a:extLst>
              <a:ext uri="{FF2B5EF4-FFF2-40B4-BE49-F238E27FC236}">
                <a16:creationId xmlns:a16="http://schemas.microsoft.com/office/drawing/2014/main" id="{1252637A-7A93-4551-BB69-5D8433D7A1B2}"/>
              </a:ext>
            </a:extLst>
          </p:cNvPr>
          <p:cNvGrpSpPr/>
          <p:nvPr/>
        </p:nvGrpSpPr>
        <p:grpSpPr>
          <a:xfrm>
            <a:off x="5026613" y="2481762"/>
            <a:ext cx="4066752" cy="1431685"/>
            <a:chOff x="7645254" y="4532113"/>
            <a:chExt cx="4066752" cy="1431685"/>
          </a:xfrm>
        </p:grpSpPr>
        <p:pic>
          <p:nvPicPr>
            <p:cNvPr id="19" name="תמונה 18">
              <a:extLst>
                <a:ext uri="{FF2B5EF4-FFF2-40B4-BE49-F238E27FC236}">
                  <a16:creationId xmlns:a16="http://schemas.microsoft.com/office/drawing/2014/main" id="{3B1F4CFD-254A-4A69-81D9-F225FE74A4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5254" y="4532113"/>
              <a:ext cx="4066752" cy="1431685"/>
            </a:xfrm>
            <a:prstGeom prst="rect">
              <a:avLst/>
            </a:prstGeom>
            <a:ln w="19050">
              <a:solidFill>
                <a:schemeClr val="tx1"/>
              </a:solidFill>
            </a:ln>
          </p:spPr>
        </p:pic>
        <p:pic>
          <p:nvPicPr>
            <p:cNvPr id="20" name="תמונה 19">
              <a:extLst>
                <a:ext uri="{FF2B5EF4-FFF2-40B4-BE49-F238E27FC236}">
                  <a16:creationId xmlns:a16="http://schemas.microsoft.com/office/drawing/2014/main" id="{55A40656-ECF3-419A-8A91-9CFFF590D2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9616" y="4532113"/>
              <a:ext cx="607576" cy="607576"/>
            </a:xfrm>
            <a:prstGeom prst="rect">
              <a:avLst/>
            </a:prstGeom>
          </p:spPr>
        </p:pic>
      </p:grpSp>
      <p:pic>
        <p:nvPicPr>
          <p:cNvPr id="9" name="מציין מיקום של תמונה 8"/>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23675" r="23675"/>
          <a:stretch>
            <a:fillRect/>
          </a:stretch>
        </p:blipFill>
        <p:spPr/>
      </p:pic>
      <p:sp>
        <p:nvSpPr>
          <p:cNvPr id="4" name="כותרת משנה 3">
            <a:extLst>
              <a:ext uri="{FF2B5EF4-FFF2-40B4-BE49-F238E27FC236}">
                <a16:creationId xmlns:a16="http://schemas.microsoft.com/office/drawing/2014/main" id="{47C5B606-5DF5-407C-8302-7F33B6F9C1F6}"/>
              </a:ext>
            </a:extLst>
          </p:cNvPr>
          <p:cNvSpPr>
            <a:spLocks noGrp="1"/>
          </p:cNvSpPr>
          <p:nvPr>
            <p:ph type="subTitle" idx="1"/>
          </p:nvPr>
        </p:nvSpPr>
        <p:spPr>
          <a:xfrm>
            <a:off x="900553" y="325789"/>
            <a:ext cx="9088420" cy="525165"/>
          </a:xfrm>
          <a:noFill/>
        </p:spPr>
        <p:txBody>
          <a:bodyPr>
            <a:noAutofit/>
          </a:bodyPr>
          <a:lstStyle/>
          <a:p>
            <a:pPr>
              <a:spcBef>
                <a:spcPct val="0"/>
              </a:spcBef>
            </a:pPr>
            <a:r>
              <a:rPr lang="en-US" sz="4400" b="1" dirty="0" smtClean="0">
                <a:latin typeface="David" panose="020E0502060401010101" pitchFamily="34" charset="-79"/>
                <a:ea typeface="+mj-ea"/>
                <a:cs typeface="David" panose="020E0502060401010101" pitchFamily="34" charset="-79"/>
              </a:rPr>
              <a:t>P</a:t>
            </a:r>
            <a:r>
              <a:rPr lang="en-US" sz="4400" b="1" dirty="0" smtClean="0">
                <a:latin typeface="David" panose="020E0502060401010101" pitchFamily="34" charset="-79"/>
                <a:ea typeface="+mj-ea"/>
                <a:cs typeface="David" panose="020E0502060401010101" pitchFamily="34" charset="-79"/>
              </a:rPr>
              <a:t>roductivity is also stuck in traffic</a:t>
            </a:r>
            <a:endParaRPr lang="he-IL" sz="4400" b="1" dirty="0">
              <a:latin typeface="David" panose="020E0502060401010101" pitchFamily="34" charset="-79"/>
              <a:ea typeface="+mj-ea"/>
              <a:cs typeface="David" panose="020E0502060401010101" pitchFamily="34" charset="-79"/>
            </a:endParaRPr>
          </a:p>
        </p:txBody>
      </p:sp>
      <p:grpSp>
        <p:nvGrpSpPr>
          <p:cNvPr id="17" name="קבוצה 16">
            <a:extLst>
              <a:ext uri="{FF2B5EF4-FFF2-40B4-BE49-F238E27FC236}">
                <a16:creationId xmlns:a16="http://schemas.microsoft.com/office/drawing/2014/main" id="{38D345CC-34C7-4F9B-92EC-C00E86485CF9}"/>
              </a:ext>
            </a:extLst>
          </p:cNvPr>
          <p:cNvGrpSpPr/>
          <p:nvPr/>
        </p:nvGrpSpPr>
        <p:grpSpPr>
          <a:xfrm>
            <a:off x="7503500" y="3047265"/>
            <a:ext cx="4486390" cy="1494384"/>
            <a:chOff x="5557188" y="3313058"/>
            <a:chExt cx="5080401" cy="1826677"/>
          </a:xfrm>
        </p:grpSpPr>
        <p:pic>
          <p:nvPicPr>
            <p:cNvPr id="7" name="תמונה 6">
              <a:extLst>
                <a:ext uri="{FF2B5EF4-FFF2-40B4-BE49-F238E27FC236}">
                  <a16:creationId xmlns:a16="http://schemas.microsoft.com/office/drawing/2014/main" id="{98F3F181-D2FC-4986-A3E9-1C46A69130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57188" y="3313058"/>
              <a:ext cx="5080401" cy="1826677"/>
            </a:xfrm>
            <a:prstGeom prst="rect">
              <a:avLst/>
            </a:prstGeom>
            <a:ln w="19050">
              <a:solidFill>
                <a:schemeClr val="tx1"/>
              </a:solidFill>
            </a:ln>
          </p:spPr>
        </p:pic>
        <p:pic>
          <p:nvPicPr>
            <p:cNvPr id="14" name="תמונה 13">
              <a:extLst>
                <a:ext uri="{FF2B5EF4-FFF2-40B4-BE49-F238E27FC236}">
                  <a16:creationId xmlns:a16="http://schemas.microsoft.com/office/drawing/2014/main" id="{4696C238-13C8-4D0D-A8B5-1BEAEB916D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6805" y="3429000"/>
              <a:ext cx="478778" cy="334586"/>
            </a:xfrm>
            <a:prstGeom prst="rect">
              <a:avLst/>
            </a:prstGeom>
            <a:ln w="19050">
              <a:noFill/>
            </a:ln>
          </p:spPr>
        </p:pic>
      </p:gr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
        <p:nvSpPr>
          <p:cNvPr id="28" name="Rectangle 27"/>
          <p:cNvSpPr/>
          <p:nvPr/>
        </p:nvSpPr>
        <p:spPr>
          <a:xfrm>
            <a:off x="7980043" y="2147176"/>
            <a:ext cx="3827151" cy="190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chemeClr val="accent3">
                    <a:lumMod val="50000"/>
                  </a:schemeClr>
                </a:solidFill>
                <a:effectLst>
                  <a:outerShdw blurRad="38100" dist="38100" dir="2700000" algn="tl">
                    <a:srgbClr val="000000">
                      <a:alpha val="43137"/>
                    </a:srgbClr>
                  </a:outerShdw>
                </a:effectLst>
              </a:rPr>
              <a:t>Stuck in Traffic 18 Days a Year</a:t>
            </a:r>
            <a:endParaRPr lang="he-IL" b="1" dirty="0">
              <a:solidFill>
                <a:schemeClr val="accent3">
                  <a:lumMod val="50000"/>
                </a:schemeClr>
              </a:solidFill>
              <a:effectLst>
                <a:outerShdw blurRad="38100" dist="38100" dir="2700000" algn="tl">
                  <a:srgbClr val="000000">
                    <a:alpha val="43137"/>
                  </a:srgbClr>
                </a:outerShdw>
              </a:effectLst>
            </a:endParaRPr>
          </a:p>
        </p:txBody>
      </p:sp>
      <p:sp>
        <p:nvSpPr>
          <p:cNvPr id="29" name="Rectangle 28"/>
          <p:cNvSpPr/>
          <p:nvPr/>
        </p:nvSpPr>
        <p:spPr>
          <a:xfrm>
            <a:off x="5748551" y="2515003"/>
            <a:ext cx="3263510" cy="526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en-US" sz="1600" b="1" dirty="0" smtClean="0">
                <a:solidFill>
                  <a:schemeClr val="accent3">
                    <a:lumMod val="50000"/>
                  </a:schemeClr>
                </a:solidFill>
                <a:effectLst>
                  <a:outerShdw blurRad="38100" dist="38100" dir="2700000" algn="tl">
                    <a:srgbClr val="000000">
                      <a:alpha val="43137"/>
                    </a:srgbClr>
                  </a:outerShdw>
                </a:effectLst>
              </a:rPr>
              <a:t>No Train, Tons of Traffic: Many Await Busses to Tel Aviv</a:t>
            </a:r>
          </a:p>
        </p:txBody>
      </p:sp>
      <p:sp>
        <p:nvSpPr>
          <p:cNvPr id="30" name="Rectangle 29"/>
          <p:cNvSpPr/>
          <p:nvPr/>
        </p:nvSpPr>
        <p:spPr>
          <a:xfrm>
            <a:off x="7815265" y="3373934"/>
            <a:ext cx="4062539" cy="460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en-US" sz="1600" b="1" dirty="0" smtClean="0">
                <a:solidFill>
                  <a:schemeClr val="accent3">
                    <a:lumMod val="50000"/>
                  </a:schemeClr>
                </a:solidFill>
                <a:effectLst>
                  <a:outerShdw blurRad="38100" dist="38100" dir="2700000" algn="tl">
                    <a:srgbClr val="000000">
                      <a:alpha val="43137"/>
                    </a:srgbClr>
                  </a:outerShdw>
                </a:effectLst>
              </a:rPr>
              <a:t>Traffic is Worse: Increase of 3.4% of Number of Private Vehicles Per Year</a:t>
            </a:r>
            <a:endParaRPr lang="he-IL" sz="1600" b="1" dirty="0">
              <a:solidFill>
                <a:schemeClr val="accent3">
                  <a:lumMod val="50000"/>
                </a:schemeClr>
              </a:solidFill>
              <a:effectLst>
                <a:outerShdw blurRad="38100" dist="38100" dir="2700000" algn="tl">
                  <a:srgbClr val="000000">
                    <a:alpha val="43137"/>
                  </a:srgbClr>
                </a:outerShdw>
              </a:effectLst>
            </a:endParaRPr>
          </a:p>
        </p:txBody>
      </p:sp>
      <p:grpSp>
        <p:nvGrpSpPr>
          <p:cNvPr id="22" name="קבוצה 21">
            <a:extLst>
              <a:ext uri="{FF2B5EF4-FFF2-40B4-BE49-F238E27FC236}">
                <a16:creationId xmlns:a16="http://schemas.microsoft.com/office/drawing/2014/main" id="{14DD4DDA-28B2-4A56-9D38-0C44F5FB18CE}"/>
              </a:ext>
            </a:extLst>
          </p:cNvPr>
          <p:cNvGrpSpPr/>
          <p:nvPr/>
        </p:nvGrpSpPr>
        <p:grpSpPr>
          <a:xfrm>
            <a:off x="4744558" y="3820849"/>
            <a:ext cx="4570783" cy="1454925"/>
            <a:chOff x="201902" y="1720485"/>
            <a:chExt cx="4570783" cy="1454925"/>
          </a:xfrm>
        </p:grpSpPr>
        <p:pic>
          <p:nvPicPr>
            <p:cNvPr id="8" name="תמונה 7">
              <a:extLst>
                <a:ext uri="{FF2B5EF4-FFF2-40B4-BE49-F238E27FC236}">
                  <a16:creationId xmlns:a16="http://schemas.microsoft.com/office/drawing/2014/main" id="{F1716776-4409-4E40-9A17-634C23418F1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01902" y="1720485"/>
              <a:ext cx="4570783" cy="1454925"/>
            </a:xfrm>
            <a:prstGeom prst="rect">
              <a:avLst/>
            </a:prstGeom>
            <a:ln w="19050">
              <a:solidFill>
                <a:schemeClr val="tx1"/>
              </a:solidFill>
            </a:ln>
          </p:spPr>
        </p:pic>
        <p:pic>
          <p:nvPicPr>
            <p:cNvPr id="13" name="תמונה 12">
              <a:extLst>
                <a:ext uri="{FF2B5EF4-FFF2-40B4-BE49-F238E27FC236}">
                  <a16:creationId xmlns:a16="http://schemas.microsoft.com/office/drawing/2014/main" id="{75E33BA1-7DFD-47C0-95C4-342052D5DB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6954" y="1748503"/>
              <a:ext cx="348673" cy="243664"/>
            </a:xfrm>
            <a:prstGeom prst="rect">
              <a:avLst/>
            </a:prstGeom>
            <a:ln w="19050">
              <a:noFill/>
            </a:ln>
          </p:spPr>
        </p:pic>
      </p:grpSp>
      <p:pic>
        <p:nvPicPr>
          <p:cNvPr id="6" name="תמונה 5">
            <a:extLst>
              <a:ext uri="{FF2B5EF4-FFF2-40B4-BE49-F238E27FC236}">
                <a16:creationId xmlns:a16="http://schemas.microsoft.com/office/drawing/2014/main" id="{DAE68FE7-C015-4012-9318-1760D652E0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944335" y="4516762"/>
            <a:ext cx="3862859" cy="1696198"/>
          </a:xfrm>
          <a:prstGeom prst="rect">
            <a:avLst/>
          </a:prstGeom>
          <a:ln w="19050">
            <a:solidFill>
              <a:schemeClr val="tx1"/>
            </a:solidFill>
          </a:ln>
        </p:spPr>
      </p:pic>
      <p:grpSp>
        <p:nvGrpSpPr>
          <p:cNvPr id="24" name="קבוצה 23">
            <a:extLst>
              <a:ext uri="{FF2B5EF4-FFF2-40B4-BE49-F238E27FC236}">
                <a16:creationId xmlns:a16="http://schemas.microsoft.com/office/drawing/2014/main" id="{697D7879-DDF4-4778-A227-E7554E8B0034}"/>
              </a:ext>
            </a:extLst>
          </p:cNvPr>
          <p:cNvGrpSpPr/>
          <p:nvPr/>
        </p:nvGrpSpPr>
        <p:grpSpPr>
          <a:xfrm>
            <a:off x="5254005" y="5083255"/>
            <a:ext cx="5380659" cy="1531606"/>
            <a:chOff x="5267554" y="4979997"/>
            <a:chExt cx="5380659" cy="1531606"/>
          </a:xfrm>
        </p:grpSpPr>
        <p:pic>
          <p:nvPicPr>
            <p:cNvPr id="23" name="תמונה 22">
              <a:extLst>
                <a:ext uri="{FF2B5EF4-FFF2-40B4-BE49-F238E27FC236}">
                  <a16:creationId xmlns:a16="http://schemas.microsoft.com/office/drawing/2014/main" id="{D258E599-3220-44A4-A0AA-52605FCDF54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68648" y="5023049"/>
              <a:ext cx="5379565" cy="1488554"/>
            </a:xfrm>
            <a:prstGeom prst="rect">
              <a:avLst/>
            </a:prstGeom>
            <a:ln w="19050">
              <a:solidFill>
                <a:schemeClr val="tx1"/>
              </a:solidFill>
            </a:ln>
          </p:spPr>
        </p:pic>
        <p:pic>
          <p:nvPicPr>
            <p:cNvPr id="1026" name="Picture 2" descr="תוצאת תמונה עבור גלובס סמל&quot;">
              <a:extLst>
                <a:ext uri="{FF2B5EF4-FFF2-40B4-BE49-F238E27FC236}">
                  <a16:creationId xmlns:a16="http://schemas.microsoft.com/office/drawing/2014/main" id="{695D5FCA-9931-4D94-B93F-B933E2049AF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267554" y="4979997"/>
              <a:ext cx="1242946" cy="6463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5288718" y="5496585"/>
            <a:ext cx="5262335" cy="765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chemeClr val="accent3">
                    <a:lumMod val="50000"/>
                  </a:schemeClr>
                </a:solidFill>
                <a:effectLst>
                  <a:outerShdw blurRad="38100" dist="38100" dir="2700000" algn="tl">
                    <a:srgbClr val="000000">
                      <a:alpha val="43137"/>
                    </a:srgbClr>
                  </a:outerShdw>
                </a:effectLst>
              </a:rPr>
              <a:t>Can’t Survive the Traffic? Within a Decade 1.8 Million Additional Cars Expected to Join the Roads </a:t>
            </a:r>
            <a:endParaRPr lang="he-IL" b="1" dirty="0">
              <a:solidFill>
                <a:schemeClr val="accent3">
                  <a:lumMod val="50000"/>
                </a:schemeClr>
              </a:solidFill>
              <a:effectLst>
                <a:outerShdw blurRad="38100" dist="38100" dir="2700000" algn="tl">
                  <a:srgbClr val="000000">
                    <a:alpha val="43137"/>
                  </a:srgbClr>
                </a:outerShdw>
              </a:effectLst>
            </a:endParaRPr>
          </a:p>
        </p:txBody>
      </p:sp>
      <p:sp>
        <p:nvSpPr>
          <p:cNvPr id="27" name="Rectangle 26"/>
          <p:cNvSpPr/>
          <p:nvPr/>
        </p:nvSpPr>
        <p:spPr>
          <a:xfrm>
            <a:off x="8083879" y="4547904"/>
            <a:ext cx="3660170" cy="49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solidFill>
                  <a:schemeClr val="accent3">
                    <a:lumMod val="50000"/>
                  </a:schemeClr>
                </a:solidFill>
                <a:effectLst>
                  <a:outerShdw blurRad="38100" dist="38100" dir="2700000" algn="tl">
                    <a:srgbClr val="000000">
                      <a:alpha val="43137"/>
                    </a:srgbClr>
                  </a:outerShdw>
                </a:effectLst>
              </a:rPr>
              <a:t>Waze: Tel Aviv Among the Five Most</a:t>
            </a:r>
          </a:p>
          <a:p>
            <a:pPr algn="ctr"/>
            <a:r>
              <a:rPr lang="en-US" sz="1600" dirty="0" smtClean="0">
                <a:solidFill>
                  <a:schemeClr val="accent3">
                    <a:lumMod val="50000"/>
                  </a:schemeClr>
                </a:solidFill>
                <a:effectLst>
                  <a:outerShdw blurRad="38100" dist="38100" dir="2700000" algn="tl">
                    <a:srgbClr val="000000">
                      <a:alpha val="43137"/>
                    </a:srgbClr>
                  </a:outerShdw>
                </a:effectLst>
              </a:rPr>
              <a:t> Dense Cities</a:t>
            </a:r>
            <a:endParaRPr lang="he-IL" sz="1600" dirty="0">
              <a:solidFill>
                <a:schemeClr val="accent3">
                  <a:lumMod val="50000"/>
                </a:schemeClr>
              </a:solidFill>
              <a:effectLst>
                <a:outerShdw blurRad="38100" dist="38100" dir="2700000" algn="tl">
                  <a:srgbClr val="000000">
                    <a:alpha val="43137"/>
                  </a:srgbClr>
                </a:outerShdw>
              </a:effectLst>
            </a:endParaRPr>
          </a:p>
        </p:txBody>
      </p:sp>
      <p:sp>
        <p:nvSpPr>
          <p:cNvPr id="31" name="Rectangle 30"/>
          <p:cNvSpPr/>
          <p:nvPr/>
        </p:nvSpPr>
        <p:spPr>
          <a:xfrm>
            <a:off x="4744558" y="4093533"/>
            <a:ext cx="4452800" cy="436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en-US" sz="1400" b="1" dirty="0" smtClean="0">
                <a:solidFill>
                  <a:schemeClr val="accent3">
                    <a:lumMod val="50000"/>
                  </a:schemeClr>
                </a:solidFill>
                <a:effectLst>
                  <a:outerShdw blurRad="38100" dist="38100" dir="2700000" algn="tl">
                    <a:srgbClr val="000000">
                      <a:alpha val="43137"/>
                    </a:srgbClr>
                  </a:outerShdw>
                </a:effectLst>
              </a:rPr>
              <a:t>Without Warning: Traffic that May Surprise you on </a:t>
            </a:r>
            <a:r>
              <a:rPr lang="en-US" sz="1400" b="1" dirty="0" err="1" smtClean="0">
                <a:solidFill>
                  <a:schemeClr val="accent3">
                    <a:lumMod val="50000"/>
                  </a:schemeClr>
                </a:solidFill>
                <a:effectLst>
                  <a:outerShdw blurRad="38100" dist="38100" dir="2700000" algn="tl">
                    <a:srgbClr val="000000">
                      <a:alpha val="43137"/>
                    </a:srgbClr>
                  </a:outerShdw>
                </a:effectLst>
              </a:rPr>
              <a:t>Ayalon</a:t>
            </a:r>
            <a:r>
              <a:rPr lang="en-US" sz="1400" b="1" dirty="0" smtClean="0">
                <a:solidFill>
                  <a:schemeClr val="accent3">
                    <a:lumMod val="50000"/>
                  </a:schemeClr>
                </a:solidFill>
                <a:effectLst>
                  <a:outerShdw blurRad="38100" dist="38100" dir="2700000" algn="tl">
                    <a:srgbClr val="000000">
                      <a:alpha val="43137"/>
                    </a:srgbClr>
                  </a:outerShdw>
                </a:effectLst>
              </a:rPr>
              <a:t> Highway</a:t>
            </a:r>
            <a:endParaRPr lang="he-IL" sz="14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459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2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 presetClass="entr" presetSubtype="0" fill="hold" grpId="0" nodeType="withEffect">
                                  <p:stCondLst>
                                    <p:cond delay="25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1250"/>
                            </p:stCondLst>
                            <p:childTnLst>
                              <p:par>
                                <p:cTn id="17" presetID="10" presetClass="entr" presetSubtype="0" fill="hold" nodeType="after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2000"/>
                            </p:stCondLst>
                            <p:childTnLst>
                              <p:par>
                                <p:cTn id="23" presetID="10" presetClass="entr" presetSubtype="0" fill="hold" nodeType="afterEffect">
                                  <p:stCondLst>
                                    <p:cond delay="25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 presetClass="entr" presetSubtype="0" fill="hold" grpId="0" nodeType="withEffect">
                                  <p:stCondLst>
                                    <p:cond delay="25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2750"/>
                            </p:stCondLst>
                            <p:childTnLst>
                              <p:par>
                                <p:cTn id="29" presetID="10" presetClass="entr" presetSubtype="0" fill="hold" nodeType="after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 presetClass="entr" presetSubtype="0" fill="hold" grpId="0" nodeType="withEffect">
                                  <p:stCondLst>
                                    <p:cond delay="25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3500"/>
                            </p:stCondLst>
                            <p:childTnLst>
                              <p:par>
                                <p:cTn id="35" presetID="10" presetClass="entr" presetSubtype="0" fill="hold" nodeType="afterEffect">
                                  <p:stCondLst>
                                    <p:cond delay="25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 presetClass="entr" presetSubtype="0" fill="hold" grpId="0" nodeType="withEffect">
                                  <p:stCondLst>
                                    <p:cond delay="25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 grpId="0" animBg="1"/>
      <p:bldP spid="27"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fontScale="90000"/>
          </a:bodyPr>
          <a:lstStyle/>
          <a:p>
            <a:pPr algn="l" rtl="0"/>
            <a:r>
              <a:rPr lang="en-US" sz="2800" dirty="0">
                <a:solidFill>
                  <a:schemeClr val="accent1"/>
                </a:solidFill>
              </a:rPr>
              <a:t>Reducing </a:t>
            </a:r>
            <a:r>
              <a:rPr lang="en-US" sz="2800" dirty="0" smtClean="0">
                <a:solidFill>
                  <a:schemeClr val="accent1"/>
                </a:solidFill>
              </a:rPr>
              <a:t>Traffic </a:t>
            </a:r>
            <a:r>
              <a:rPr lang="en-US" sz="2800" dirty="0">
                <a:solidFill>
                  <a:schemeClr val="accent1"/>
                </a:solidFill>
              </a:rPr>
              <a:t>t</a:t>
            </a:r>
            <a:r>
              <a:rPr lang="en-US" sz="2800" dirty="0" smtClean="0">
                <a:solidFill>
                  <a:schemeClr val="accent1"/>
                </a:solidFill>
              </a:rPr>
              <a:t>hrough </a:t>
            </a:r>
            <a:r>
              <a:rPr lang="en-US" sz="2800" dirty="0" smtClean="0">
                <a:solidFill>
                  <a:schemeClr val="accent1"/>
                </a:solidFill>
              </a:rPr>
              <a:t>Unrealized Public Transportation </a:t>
            </a:r>
            <a:r>
              <a:rPr lang="en-US" sz="2800" dirty="0">
                <a:solidFill>
                  <a:schemeClr val="accent1"/>
                </a:solidFill>
              </a:rPr>
              <a:t>in Israel</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672095"/>
            <a:ext cx="2801389" cy="2893100"/>
          </a:xfrm>
          <a:prstGeom prst="rect">
            <a:avLst/>
          </a:prstGeom>
          <a:noFill/>
        </p:spPr>
        <p:txBody>
          <a:bodyPr wrap="square" rtlCol="1">
            <a:spAutoFit/>
          </a:bodyPr>
          <a:lstStyle/>
          <a:p>
            <a:pPr algn="l" rtl="0"/>
            <a:r>
              <a:rPr lang="en-US" sz="2600" b="1" dirty="0">
                <a:solidFill>
                  <a:srgbClr val="27AAE2"/>
                </a:solidFill>
              </a:rPr>
              <a:t>The </a:t>
            </a:r>
            <a:r>
              <a:rPr lang="en-US" sz="2600" b="1" dirty="0" smtClean="0">
                <a:solidFill>
                  <a:srgbClr val="27AAE2"/>
                </a:solidFill>
              </a:rPr>
              <a:t>use rate </a:t>
            </a:r>
            <a:r>
              <a:rPr lang="en-US" sz="2600" b="1" dirty="0">
                <a:solidFill>
                  <a:srgbClr val="27AAE2"/>
                </a:solidFill>
              </a:rPr>
              <a:t>of public transport </a:t>
            </a:r>
            <a:r>
              <a:rPr lang="en-US" sz="2600" dirty="0">
                <a:solidFill>
                  <a:srgbClr val="27AAE2"/>
                </a:solidFill>
              </a:rPr>
              <a:t>in Israel is low compared to similar metropolitan areas in Europe.</a:t>
            </a:r>
            <a:endParaRPr lang="he-IL" sz="2600" dirty="0">
              <a:solidFill>
                <a:srgbClr val="27AAE2"/>
              </a:solidFill>
            </a:endParaRPr>
          </a:p>
        </p:txBody>
      </p:sp>
      <p:grpSp>
        <p:nvGrpSpPr>
          <p:cNvPr id="10" name="קבוצה 9">
            <a:extLst>
              <a:ext uri="{FF2B5EF4-FFF2-40B4-BE49-F238E27FC236}">
                <a16:creationId xmlns:a16="http://schemas.microsoft.com/office/drawing/2014/main" id="{1286E0BB-CADC-4C25-BD53-EE222A84ADBD}"/>
              </a:ext>
            </a:extLst>
          </p:cNvPr>
          <p:cNvGrpSpPr/>
          <p:nvPr/>
        </p:nvGrpSpPr>
        <p:grpSpPr>
          <a:xfrm>
            <a:off x="9056713" y="1501065"/>
            <a:ext cx="2801389" cy="3773045"/>
            <a:chOff x="9056713" y="1501066"/>
            <a:chExt cx="2801389" cy="172780"/>
          </a:xfrm>
        </p:grpSpPr>
        <p:cxnSp>
          <p:nvCxnSpPr>
            <p:cNvPr id="12" name="מחבר ישר 11">
              <a:extLst>
                <a:ext uri="{FF2B5EF4-FFF2-40B4-BE49-F238E27FC236}">
                  <a16:creationId xmlns:a16="http://schemas.microsoft.com/office/drawing/2014/main" id="{634C2CDA-D2FD-4550-8CDA-C8D332F7D95E}"/>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0F1E2CF9-A4A2-4A0D-82AE-D9E6D0C6E94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25</a:t>
            </a:fld>
            <a:endParaRPr lang="en-US" dirty="0"/>
          </a:p>
        </p:txBody>
      </p:sp>
      <p:pic>
        <p:nvPicPr>
          <p:cNvPr id="3" name="תמונה 2"/>
          <p:cNvPicPr>
            <a:picLocks noChangeAspect="1"/>
          </p:cNvPicPr>
          <p:nvPr/>
        </p:nvPicPr>
        <p:blipFill>
          <a:blip r:embed="rId3"/>
          <a:stretch>
            <a:fillRect/>
          </a:stretch>
        </p:blipFill>
        <p:spPr>
          <a:xfrm>
            <a:off x="1113423" y="1340170"/>
            <a:ext cx="7379799" cy="5151577"/>
          </a:xfrm>
          <a:prstGeom prst="rect">
            <a:avLst/>
          </a:prstGeom>
        </p:spPr>
      </p:pic>
    </p:spTree>
    <p:extLst>
      <p:ext uri="{BB962C8B-B14F-4D97-AF65-F5344CB8AC3E}">
        <p14:creationId xmlns:p14="http://schemas.microsoft.com/office/powerpoint/2010/main" val="41048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fontScale="90000"/>
          </a:bodyPr>
          <a:lstStyle/>
          <a:p>
            <a:pPr algn="l" rtl="0"/>
            <a:r>
              <a:rPr lang="en-US" sz="2800" dirty="0">
                <a:solidFill>
                  <a:schemeClr val="accent1"/>
                </a:solidFill>
              </a:rPr>
              <a:t>The </a:t>
            </a:r>
            <a:r>
              <a:rPr lang="en-US" sz="2800" dirty="0" smtClean="0">
                <a:solidFill>
                  <a:schemeClr val="accent1"/>
                </a:solidFill>
              </a:rPr>
              <a:t>Quality </a:t>
            </a:r>
            <a:r>
              <a:rPr lang="en-US" sz="2800" dirty="0">
                <a:solidFill>
                  <a:schemeClr val="accent1"/>
                </a:solidFill>
              </a:rPr>
              <a:t>of </a:t>
            </a:r>
            <a:r>
              <a:rPr lang="en-US" sz="2800" dirty="0" smtClean="0">
                <a:solidFill>
                  <a:schemeClr val="accent1"/>
                </a:solidFill>
              </a:rPr>
              <a:t>Public </a:t>
            </a:r>
            <a:r>
              <a:rPr lang="en-US" sz="2800" dirty="0" smtClean="0">
                <a:solidFill>
                  <a:schemeClr val="accent1"/>
                </a:solidFill>
              </a:rPr>
              <a:t>Transportation </a:t>
            </a:r>
            <a:r>
              <a:rPr lang="en-US" sz="2800" dirty="0" smtClean="0">
                <a:solidFill>
                  <a:schemeClr val="accent1"/>
                </a:solidFill>
              </a:rPr>
              <a:t>Infrastructure </a:t>
            </a:r>
            <a:r>
              <a:rPr lang="en-US" sz="2800" dirty="0">
                <a:solidFill>
                  <a:schemeClr val="accent1"/>
                </a:solidFill>
              </a:rPr>
              <a:t>in Israel is </a:t>
            </a:r>
            <a:r>
              <a:rPr lang="en-US" sz="2800" dirty="0" smtClean="0">
                <a:solidFill>
                  <a:schemeClr val="accent1"/>
                </a:solidFill>
              </a:rPr>
              <a:t>Low</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646852"/>
            <a:ext cx="2801389" cy="3631763"/>
          </a:xfrm>
          <a:prstGeom prst="rect">
            <a:avLst/>
          </a:prstGeom>
          <a:noFill/>
        </p:spPr>
        <p:txBody>
          <a:bodyPr wrap="square" rtlCol="1">
            <a:spAutoFit/>
          </a:bodyPr>
          <a:lstStyle/>
          <a:p>
            <a:pPr algn="l" rtl="0"/>
            <a:r>
              <a:rPr lang="en-US" sz="2300" b="1" dirty="0">
                <a:solidFill>
                  <a:srgbClr val="27AAE2"/>
                </a:solidFill>
              </a:rPr>
              <a:t>The rate of investment in transportation infrastructure </a:t>
            </a:r>
            <a:r>
              <a:rPr lang="en-US" sz="2300" dirty="0">
                <a:solidFill>
                  <a:srgbClr val="27AAE2"/>
                </a:solidFill>
              </a:rPr>
              <a:t>in Israel is not enough to reduce, or even preserve, the gap in infrastructure quality with advanced policies</a:t>
            </a:r>
            <a:endParaRPr lang="he-IL" sz="2300" dirty="0">
              <a:solidFill>
                <a:srgbClr val="27AAE2"/>
              </a:solidFill>
            </a:endParaRPr>
          </a:p>
        </p:txBody>
      </p:sp>
      <p:grpSp>
        <p:nvGrpSpPr>
          <p:cNvPr id="10" name="קבוצה 9">
            <a:extLst>
              <a:ext uri="{FF2B5EF4-FFF2-40B4-BE49-F238E27FC236}">
                <a16:creationId xmlns:a16="http://schemas.microsoft.com/office/drawing/2014/main" id="{D8DB1962-530E-4E7A-BA4E-F053DB8F3AE5}"/>
              </a:ext>
            </a:extLst>
          </p:cNvPr>
          <p:cNvGrpSpPr/>
          <p:nvPr/>
        </p:nvGrpSpPr>
        <p:grpSpPr>
          <a:xfrm>
            <a:off x="9056713" y="1505070"/>
            <a:ext cx="2801389" cy="3773045"/>
            <a:chOff x="9056713" y="1501066"/>
            <a:chExt cx="2801389" cy="172780"/>
          </a:xfrm>
        </p:grpSpPr>
        <p:cxnSp>
          <p:nvCxnSpPr>
            <p:cNvPr id="13" name="מחבר ישר 12">
              <a:extLst>
                <a:ext uri="{FF2B5EF4-FFF2-40B4-BE49-F238E27FC236}">
                  <a16:creationId xmlns:a16="http://schemas.microsoft.com/office/drawing/2014/main" id="{36C0BF07-2DAE-4CC3-BA80-FA543AEB3948}"/>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2E13E90C-D803-413B-92C6-D095017DBB58}"/>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2"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26</a:t>
            </a:fld>
            <a:endParaRPr lang="en-US" dirty="0"/>
          </a:p>
        </p:txBody>
      </p:sp>
      <p:sp>
        <p:nvSpPr>
          <p:cNvPr id="17" name="TextBox 5">
            <a:extLst>
              <a:ext uri="{FF2B5EF4-FFF2-40B4-BE49-F238E27FC236}">
                <a16:creationId xmlns:a16="http://schemas.microsoft.com/office/drawing/2014/main" id="{00000000-0008-0000-0400-000006000000}"/>
              </a:ext>
            </a:extLst>
          </p:cNvPr>
          <p:cNvSpPr txBox="1"/>
          <p:nvPr/>
        </p:nvSpPr>
        <p:spPr>
          <a:xfrm>
            <a:off x="1772136" y="1078743"/>
            <a:ext cx="6494778" cy="5933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1"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rtl="0"/>
            <a:r>
              <a:rPr lang="en-US" sz="1300" b="1" dirty="0">
                <a:latin typeface="Times New Roman" panose="02020603050405020304" pitchFamily="18" charset="0"/>
                <a:cs typeface="Times New Roman" panose="02020603050405020304" pitchFamily="18" charset="0"/>
              </a:rPr>
              <a:t>Figure 3.7</a:t>
            </a:r>
          </a:p>
          <a:p>
            <a:pPr algn="l" rtl="0"/>
            <a:r>
              <a:rPr lang="en-US" sz="1300" b="1" baseline="0" dirty="0">
                <a:latin typeface="Times New Roman" panose="02020603050405020304" pitchFamily="18" charset="0"/>
                <a:cs typeface="Times New Roman" panose="02020603050405020304" pitchFamily="18" charset="0"/>
              </a:rPr>
              <a:t>Transport Infrastructure Quality Index (Scale of 1-7) by International Comparison, </a:t>
            </a:r>
            <a:r>
              <a:rPr lang="en-US" sz="1300" b="1" dirty="0">
                <a:solidFill>
                  <a:schemeClr val="dk1"/>
                </a:solidFill>
                <a:effectLst/>
                <a:latin typeface="Times New Roman" panose="02020603050405020304" pitchFamily="18" charset="0"/>
                <a:ea typeface="+mn-ea"/>
                <a:cs typeface="Times New Roman" panose="02020603050405020304" pitchFamily="18" charset="0"/>
              </a:rPr>
              <a:t>2017</a:t>
            </a:r>
            <a:endParaRPr lang="he-IL" sz="1100" b="0" dirty="0">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3"/>
          <a:stretch>
            <a:fillRect/>
          </a:stretch>
        </p:blipFill>
        <p:spPr>
          <a:xfrm>
            <a:off x="430556" y="5820940"/>
            <a:ext cx="8125272" cy="560881"/>
          </a:xfrm>
          <a:prstGeom prst="rect">
            <a:avLst/>
          </a:prstGeom>
        </p:spPr>
      </p:pic>
      <p:pic>
        <p:nvPicPr>
          <p:cNvPr id="5" name="תמונה 4"/>
          <p:cNvPicPr>
            <a:picLocks noChangeAspect="1"/>
          </p:cNvPicPr>
          <p:nvPr/>
        </p:nvPicPr>
        <p:blipFill rotWithShape="1">
          <a:blip r:embed="rId4"/>
          <a:srcRect t="12163"/>
          <a:stretch/>
        </p:blipFill>
        <p:spPr>
          <a:xfrm>
            <a:off x="1772135" y="1735456"/>
            <a:ext cx="6494779" cy="4096305"/>
          </a:xfrm>
          <a:prstGeom prst="rect">
            <a:avLst/>
          </a:prstGeom>
        </p:spPr>
      </p:pic>
    </p:spTree>
    <p:extLst>
      <p:ext uri="{BB962C8B-B14F-4D97-AF65-F5344CB8AC3E}">
        <p14:creationId xmlns:p14="http://schemas.microsoft.com/office/powerpoint/2010/main" val="293876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של תמונה 6"/>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a:stretch>
            <a:fillRect/>
          </a:stretch>
        </p:blipFill>
        <p:spPr>
          <a:xfrm>
            <a:off x="0" y="1144588"/>
            <a:ext cx="4610100" cy="4567237"/>
          </a:xfrm>
        </p:spPr>
      </p:pic>
      <p:sp>
        <p:nvSpPr>
          <p:cNvPr id="2" name="כותרת 1">
            <a:extLst>
              <a:ext uri="{FF2B5EF4-FFF2-40B4-BE49-F238E27FC236}">
                <a16:creationId xmlns:a16="http://schemas.microsoft.com/office/drawing/2014/main" id="{D94A1A6F-8319-42A5-9D6A-5E72DFE84971}"/>
              </a:ext>
            </a:extLst>
          </p:cNvPr>
          <p:cNvSpPr>
            <a:spLocks noGrp="1"/>
          </p:cNvSpPr>
          <p:nvPr>
            <p:ph type="title"/>
          </p:nvPr>
        </p:nvSpPr>
        <p:spPr>
          <a:xfrm>
            <a:off x="5341716" y="113280"/>
            <a:ext cx="5684466" cy="1325563"/>
          </a:xfrm>
        </p:spPr>
        <p:txBody>
          <a:bodyPr>
            <a:normAutofit fontScale="90000"/>
          </a:bodyPr>
          <a:lstStyle/>
          <a:p>
            <a:pPr algn="l" rtl="0"/>
            <a:r>
              <a:rPr lang="en-US" sz="3600" dirty="0"/>
              <a:t>Recommended </a:t>
            </a:r>
            <a:r>
              <a:rPr lang="en-US" sz="3600" dirty="0" smtClean="0"/>
              <a:t>Transportation </a:t>
            </a:r>
            <a:r>
              <a:rPr lang="en-US" sz="3600" dirty="0" smtClean="0"/>
              <a:t>Policy Guidelines</a:t>
            </a:r>
            <a:endParaRPr lang="he-IL" sz="3600" dirty="0"/>
          </a:p>
        </p:txBody>
      </p:sp>
      <p:sp>
        <p:nvSpPr>
          <p:cNvPr id="3" name="מציין מיקום תוכן 2">
            <a:extLst>
              <a:ext uri="{FF2B5EF4-FFF2-40B4-BE49-F238E27FC236}">
                <a16:creationId xmlns:a16="http://schemas.microsoft.com/office/drawing/2014/main" id="{2418C02C-8840-45AD-9614-254A2EF80A76}"/>
              </a:ext>
            </a:extLst>
          </p:cNvPr>
          <p:cNvSpPr>
            <a:spLocks noGrp="1"/>
          </p:cNvSpPr>
          <p:nvPr>
            <p:ph idx="1"/>
          </p:nvPr>
        </p:nvSpPr>
        <p:spPr>
          <a:xfrm>
            <a:off x="5341716" y="1438843"/>
            <a:ext cx="5776491" cy="4335198"/>
          </a:xfrm>
        </p:spPr>
        <p:txBody>
          <a:bodyPr>
            <a:normAutofit fontScale="92500" lnSpcReduction="10000"/>
          </a:bodyPr>
          <a:lstStyle/>
          <a:p>
            <a:pPr algn="just" rtl="0"/>
            <a:r>
              <a:rPr lang="en-US" dirty="0" smtClean="0"/>
              <a:t>Increasing </a:t>
            </a:r>
            <a:r>
              <a:rPr lang="en-US" dirty="0"/>
              <a:t>the volume of investment in public transport infrastructure in order to close the gap in inventory compared to the OECD.</a:t>
            </a:r>
          </a:p>
          <a:p>
            <a:pPr algn="just" rtl="0"/>
            <a:r>
              <a:rPr lang="en-US" dirty="0" smtClean="0"/>
              <a:t>Preferring the </a:t>
            </a:r>
            <a:r>
              <a:rPr lang="en-US" dirty="0"/>
              <a:t>use of underground public </a:t>
            </a:r>
            <a:r>
              <a:rPr lang="en-US" dirty="0" smtClean="0"/>
              <a:t>transportation </a:t>
            </a:r>
            <a:r>
              <a:rPr lang="en-US" dirty="0"/>
              <a:t>in </a:t>
            </a:r>
            <a:r>
              <a:rPr lang="en-US" dirty="0" smtClean="0"/>
              <a:t>central Tel </a:t>
            </a:r>
            <a:r>
              <a:rPr lang="en-US" dirty="0"/>
              <a:t>Aviv metropolitan area, and </a:t>
            </a:r>
            <a:r>
              <a:rPr lang="en-US" dirty="0" smtClean="0"/>
              <a:t>public transportation </a:t>
            </a:r>
            <a:r>
              <a:rPr lang="en-US" dirty="0"/>
              <a:t>with designated routes in less crowded areas.</a:t>
            </a:r>
          </a:p>
          <a:p>
            <a:pPr algn="just" rtl="0"/>
            <a:r>
              <a:rPr lang="en-US" dirty="0"/>
              <a:t>Establishing metropolitan authorities with </a:t>
            </a:r>
            <a:r>
              <a:rPr lang="en-US" dirty="0" smtClean="0"/>
              <a:t>comprehensive </a:t>
            </a:r>
            <a:r>
              <a:rPr lang="en-US" dirty="0"/>
              <a:t>authority to synchronize the needs of the various cities in the </a:t>
            </a:r>
            <a:r>
              <a:rPr lang="en-US" dirty="0" smtClean="0"/>
              <a:t>area, </a:t>
            </a:r>
            <a:r>
              <a:rPr lang="en-US" dirty="0"/>
              <a:t>and to </a:t>
            </a:r>
            <a:r>
              <a:rPr lang="en-US" dirty="0" smtClean="0"/>
              <a:t>facilitate </a:t>
            </a:r>
            <a:r>
              <a:rPr lang="en-US" dirty="0"/>
              <a:t>the planning and execution of </a:t>
            </a:r>
            <a:r>
              <a:rPr lang="en-US" dirty="0" smtClean="0"/>
              <a:t>cross-border infrastructure </a:t>
            </a:r>
            <a:r>
              <a:rPr lang="en-US" dirty="0"/>
              <a:t>projects.</a:t>
            </a:r>
            <a:endParaRPr lang="he-IL" dirty="0"/>
          </a:p>
        </p:txBody>
      </p:sp>
      <p:pic>
        <p:nvPicPr>
          <p:cNvPr id="5" name="תמונה 4">
            <a:extLst>
              <a:ext uri="{FF2B5EF4-FFF2-40B4-BE49-F238E27FC236}">
                <a16:creationId xmlns:a16="http://schemas.microsoft.com/office/drawing/2014/main" id="{BF69D0D0-D00E-4049-9421-4BAF854546D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131846"/>
            <a:ext cx="2569580" cy="4579449"/>
          </a:xfrm>
          <a:prstGeom prst="rect">
            <a:avLst/>
          </a:prstGeom>
        </p:spPr>
      </p:pic>
      <p:pic>
        <p:nvPicPr>
          <p:cNvPr id="6" name="תמונה 5">
            <a:extLst>
              <a:ext uri="{FF2B5EF4-FFF2-40B4-BE49-F238E27FC236}">
                <a16:creationId xmlns:a16="http://schemas.microsoft.com/office/drawing/2014/main" id="{1A696247-4FE8-489E-AF96-96A9B8E953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159890" y="4467828"/>
            <a:ext cx="694480" cy="1243467"/>
          </a:xfrm>
          <a:prstGeom prst="rect">
            <a:avLst/>
          </a:prstGeom>
        </p:spPr>
      </p:pic>
      <p:pic>
        <p:nvPicPr>
          <p:cNvPr id="9" name="מציין מיקום של תמונה 9"/>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827767" y="1131846"/>
            <a:ext cx="2513949" cy="4567237"/>
          </a:xfrm>
          <a:prstGeom prst="rect">
            <a:avLst/>
          </a:prstGeom>
          <a:solidFill>
            <a:schemeClr val="bg1">
              <a:lumMod val="85000"/>
            </a:schemeClr>
          </a:solidFill>
        </p:spPr>
      </p:pic>
    </p:spTree>
    <p:extLst>
      <p:ext uri="{BB962C8B-B14F-4D97-AF65-F5344CB8AC3E}">
        <p14:creationId xmlns:p14="http://schemas.microsoft.com/office/powerpoint/2010/main" val="5591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תרשים זרימה: סרט מנוקב 18"/>
          <p:cNvSpPr/>
          <p:nvPr/>
        </p:nvSpPr>
        <p:spPr>
          <a:xfrm>
            <a:off x="5536263" y="1268574"/>
            <a:ext cx="6043366" cy="1438759"/>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21" name="תרשים זרימה: סרט מנוקב 20"/>
          <p:cNvSpPr/>
          <p:nvPr/>
        </p:nvSpPr>
        <p:spPr>
          <a:xfrm>
            <a:off x="5536263" y="2524647"/>
            <a:ext cx="6043366" cy="1438759"/>
          </a:xfrm>
          <a:prstGeom prst="flowChartPunchedTape">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22" name="תרשים זרימה: סרט מנוקב 21"/>
          <p:cNvSpPr/>
          <p:nvPr/>
        </p:nvSpPr>
        <p:spPr>
          <a:xfrm>
            <a:off x="5536263" y="3793137"/>
            <a:ext cx="6043366" cy="1438759"/>
          </a:xfrm>
          <a:prstGeom prst="flowChartPunchedTape">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23" name="תרשים זרימה: סרט מנוקב 22"/>
          <p:cNvSpPr/>
          <p:nvPr/>
        </p:nvSpPr>
        <p:spPr>
          <a:xfrm>
            <a:off x="5536263" y="5099686"/>
            <a:ext cx="6043366" cy="1438759"/>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pic>
        <p:nvPicPr>
          <p:cNvPr id="18" name="מציין מיקום של תמונה 1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a:stretch>
            <a:fillRect/>
          </a:stretch>
        </p:blipFill>
        <p:spPr>
          <a:xfrm>
            <a:off x="7012" y="1389708"/>
            <a:ext cx="5133372" cy="4567237"/>
          </a:xfrm>
        </p:spPr>
      </p:pic>
      <p:sp>
        <p:nvSpPr>
          <p:cNvPr id="2" name="כותרת 1">
            <a:extLst>
              <a:ext uri="{FF2B5EF4-FFF2-40B4-BE49-F238E27FC236}">
                <a16:creationId xmlns:a16="http://schemas.microsoft.com/office/drawing/2014/main" id="{D94A1A6F-8319-42A5-9D6A-5E72DFE84971}"/>
              </a:ext>
            </a:extLst>
          </p:cNvPr>
          <p:cNvSpPr>
            <a:spLocks noGrp="1"/>
          </p:cNvSpPr>
          <p:nvPr>
            <p:ph type="title"/>
          </p:nvPr>
        </p:nvSpPr>
        <p:spPr>
          <a:xfrm>
            <a:off x="-997997" y="95719"/>
            <a:ext cx="13309599" cy="1325563"/>
          </a:xfrm>
        </p:spPr>
        <p:txBody>
          <a:bodyPr>
            <a:normAutofit/>
          </a:bodyPr>
          <a:lstStyle/>
          <a:p>
            <a:pPr algn="ctr" rtl="0"/>
            <a:r>
              <a:rPr lang="en-US" sz="3600" dirty="0"/>
              <a:t>Complementary </a:t>
            </a:r>
            <a:r>
              <a:rPr lang="en-US" sz="3600" dirty="0" smtClean="0"/>
              <a:t>Steps </a:t>
            </a:r>
            <a:r>
              <a:rPr lang="en-US" sz="3600" dirty="0"/>
              <a:t>in </a:t>
            </a:r>
            <a:r>
              <a:rPr lang="en-US" sz="3600" dirty="0" smtClean="0"/>
              <a:t>the </a:t>
            </a:r>
            <a:br>
              <a:rPr lang="en-US" sz="3600" dirty="0" smtClean="0"/>
            </a:br>
            <a:r>
              <a:rPr lang="en-US" sz="3600" dirty="0" smtClean="0"/>
              <a:t>Field of Transportation</a:t>
            </a:r>
            <a:endParaRPr lang="he-IL" sz="3600" dirty="0"/>
          </a:p>
        </p:txBody>
      </p:sp>
      <p:pic>
        <p:nvPicPr>
          <p:cNvPr id="5" name="תמונה 4">
            <a:extLst>
              <a:ext uri="{FF2B5EF4-FFF2-40B4-BE49-F238E27FC236}">
                <a16:creationId xmlns:a16="http://schemas.microsoft.com/office/drawing/2014/main" id="{BF69D0D0-D00E-4049-9421-4BAF854546D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131846"/>
            <a:ext cx="2569580" cy="4579449"/>
          </a:xfrm>
          <a:prstGeom prst="rect">
            <a:avLst/>
          </a:prstGeom>
        </p:spPr>
      </p:pic>
      <p:sp>
        <p:nvSpPr>
          <p:cNvPr id="14" name="TextBox 13"/>
          <p:cNvSpPr txBox="1"/>
          <p:nvPr/>
        </p:nvSpPr>
        <p:spPr>
          <a:xfrm>
            <a:off x="5656804" y="1550213"/>
            <a:ext cx="5802283" cy="830997"/>
          </a:xfrm>
          <a:prstGeom prst="rect">
            <a:avLst/>
          </a:prstGeom>
          <a:noFill/>
        </p:spPr>
        <p:txBody>
          <a:bodyPr wrap="square" rtlCol="1">
            <a:spAutoFit/>
          </a:bodyPr>
          <a:lstStyle/>
          <a:p>
            <a:pPr algn="ctr" rtl="0"/>
            <a:r>
              <a:rPr lang="en-US" sz="2400" b="1" dirty="0">
                <a:solidFill>
                  <a:schemeClr val="bg1"/>
                </a:solidFill>
              </a:rPr>
              <a:t>Promotion of </a:t>
            </a:r>
            <a:r>
              <a:rPr lang="en-US" sz="2400" b="1" dirty="0" smtClean="0">
                <a:solidFill>
                  <a:schemeClr val="bg1"/>
                </a:solidFill>
              </a:rPr>
              <a:t>Travel </a:t>
            </a:r>
            <a:r>
              <a:rPr lang="en-US" sz="2400" b="1" dirty="0">
                <a:solidFill>
                  <a:schemeClr val="bg1"/>
                </a:solidFill>
              </a:rPr>
              <a:t>A</a:t>
            </a:r>
            <a:r>
              <a:rPr lang="en-US" sz="2400" b="1" dirty="0" smtClean="0">
                <a:solidFill>
                  <a:schemeClr val="bg1"/>
                </a:solidFill>
              </a:rPr>
              <a:t>lternatives</a:t>
            </a:r>
            <a:r>
              <a:rPr lang="en-US" sz="2400" b="1" dirty="0">
                <a:solidFill>
                  <a:schemeClr val="bg1"/>
                </a:solidFill>
              </a:rPr>
              <a:t>:</a:t>
            </a:r>
          </a:p>
          <a:p>
            <a:pPr algn="ctr" rtl="0"/>
            <a:r>
              <a:rPr lang="en-US" sz="2400" dirty="0">
                <a:solidFill>
                  <a:schemeClr val="bg1"/>
                </a:solidFill>
              </a:rPr>
              <a:t>Carpool, </a:t>
            </a:r>
            <a:r>
              <a:rPr lang="en-US" sz="2400" dirty="0" smtClean="0">
                <a:solidFill>
                  <a:schemeClr val="bg1"/>
                </a:solidFill>
              </a:rPr>
              <a:t>Organized </a:t>
            </a:r>
            <a:r>
              <a:rPr lang="en-US" sz="2400" dirty="0">
                <a:solidFill>
                  <a:schemeClr val="bg1"/>
                </a:solidFill>
              </a:rPr>
              <a:t>S</a:t>
            </a:r>
            <a:r>
              <a:rPr lang="en-US" sz="2400" dirty="0" smtClean="0">
                <a:solidFill>
                  <a:schemeClr val="bg1"/>
                </a:solidFill>
              </a:rPr>
              <a:t>huttles</a:t>
            </a:r>
            <a:endParaRPr lang="he-IL" sz="2400" dirty="0">
              <a:solidFill>
                <a:schemeClr val="bg1"/>
              </a:solidFill>
            </a:endParaRPr>
          </a:p>
        </p:txBody>
      </p:sp>
      <p:sp>
        <p:nvSpPr>
          <p:cNvPr id="24" name="TextBox 23"/>
          <p:cNvSpPr txBox="1"/>
          <p:nvPr/>
        </p:nvSpPr>
        <p:spPr>
          <a:xfrm>
            <a:off x="5777346" y="2818703"/>
            <a:ext cx="5802283" cy="646331"/>
          </a:xfrm>
          <a:prstGeom prst="rect">
            <a:avLst/>
          </a:prstGeom>
          <a:noFill/>
        </p:spPr>
        <p:txBody>
          <a:bodyPr wrap="square" rtlCol="1">
            <a:spAutoFit/>
          </a:bodyPr>
          <a:lstStyle/>
          <a:p>
            <a:pPr algn="ctr" rtl="0"/>
            <a:r>
              <a:rPr lang="en-US" sz="3600" b="1" dirty="0" smtClean="0">
                <a:solidFill>
                  <a:schemeClr val="bg1"/>
                </a:solidFill>
              </a:rPr>
              <a:t>Travel </a:t>
            </a:r>
            <a:r>
              <a:rPr lang="en-US" sz="3600" b="1" dirty="0" smtClean="0">
                <a:solidFill>
                  <a:schemeClr val="bg1"/>
                </a:solidFill>
              </a:rPr>
              <a:t>Tax</a:t>
            </a:r>
            <a:endParaRPr lang="he-IL" sz="3600" dirty="0">
              <a:solidFill>
                <a:schemeClr val="bg1"/>
              </a:solidFill>
            </a:endParaRPr>
          </a:p>
        </p:txBody>
      </p:sp>
      <p:sp>
        <p:nvSpPr>
          <p:cNvPr id="25" name="TextBox 24"/>
          <p:cNvSpPr txBox="1"/>
          <p:nvPr/>
        </p:nvSpPr>
        <p:spPr>
          <a:xfrm>
            <a:off x="5723682" y="4113391"/>
            <a:ext cx="5802283" cy="646331"/>
          </a:xfrm>
          <a:prstGeom prst="rect">
            <a:avLst/>
          </a:prstGeom>
          <a:noFill/>
        </p:spPr>
        <p:txBody>
          <a:bodyPr wrap="square" rtlCol="1">
            <a:spAutoFit/>
          </a:bodyPr>
          <a:lstStyle/>
          <a:p>
            <a:pPr algn="ctr" rtl="0"/>
            <a:r>
              <a:rPr lang="en-US" sz="3600" b="1" dirty="0">
                <a:solidFill>
                  <a:schemeClr val="bg1"/>
                </a:solidFill>
              </a:rPr>
              <a:t>Parking </a:t>
            </a:r>
            <a:r>
              <a:rPr lang="en-US" sz="3600" b="1" dirty="0" smtClean="0">
                <a:solidFill>
                  <a:schemeClr val="bg1"/>
                </a:solidFill>
              </a:rPr>
              <a:t>Pricing</a:t>
            </a:r>
            <a:endParaRPr lang="he-IL" sz="3600" dirty="0">
              <a:solidFill>
                <a:schemeClr val="bg1"/>
              </a:solidFill>
            </a:endParaRPr>
          </a:p>
        </p:txBody>
      </p:sp>
      <p:sp>
        <p:nvSpPr>
          <p:cNvPr id="26" name="TextBox 25"/>
          <p:cNvSpPr txBox="1"/>
          <p:nvPr/>
        </p:nvSpPr>
        <p:spPr>
          <a:xfrm>
            <a:off x="5656803" y="5285006"/>
            <a:ext cx="5802283" cy="830997"/>
          </a:xfrm>
          <a:prstGeom prst="rect">
            <a:avLst/>
          </a:prstGeom>
          <a:noFill/>
        </p:spPr>
        <p:txBody>
          <a:bodyPr wrap="square" rtlCol="1">
            <a:spAutoFit/>
          </a:bodyPr>
          <a:lstStyle/>
          <a:p>
            <a:pPr algn="ctr" rtl="0"/>
            <a:r>
              <a:rPr lang="en-US" sz="2400" b="1" dirty="0">
                <a:solidFill>
                  <a:schemeClr val="bg1"/>
                </a:solidFill>
              </a:rPr>
              <a:t>Treatment of payroll tax benefits that encourage the use of a private vehicle</a:t>
            </a:r>
            <a:endParaRPr lang="he-IL" sz="2400" dirty="0">
              <a:solidFill>
                <a:schemeClr val="bg1"/>
              </a:solidFill>
            </a:endParaRPr>
          </a:p>
        </p:txBody>
      </p:sp>
    </p:spTree>
    <p:extLst>
      <p:ext uri="{BB962C8B-B14F-4D97-AF65-F5344CB8AC3E}">
        <p14:creationId xmlns:p14="http://schemas.microsoft.com/office/powerpoint/2010/main" val="292474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של תמונה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23" r="23723"/>
          <a:stretch>
            <a:fillRect/>
          </a:stretch>
        </p:blipFill>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09920" y="2576920"/>
            <a:ext cx="5711326" cy="2160591"/>
          </a:xfrm>
        </p:spPr>
        <p:txBody>
          <a:bodyPr/>
          <a:lstStyle/>
          <a:p>
            <a:pPr algn="ctr" rtl="0"/>
            <a:r>
              <a:rPr lang="en-US" sz="6600" dirty="0"/>
              <a:t>Other </a:t>
            </a:r>
            <a:r>
              <a:rPr lang="en-US" sz="6600" dirty="0" smtClean="0"/>
              <a:t>Factors </a:t>
            </a:r>
            <a:r>
              <a:rPr lang="en-US" sz="4800" dirty="0" smtClean="0"/>
              <a:t>(Bureaucracy Regulation</a:t>
            </a:r>
            <a:r>
              <a:rPr lang="en-US" sz="5400" dirty="0"/>
              <a:t>)</a:t>
            </a:r>
            <a:endParaRPr lang="he-IL" sz="16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25148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9206342" y="2081343"/>
            <a:ext cx="2718260" cy="3077766"/>
          </a:xfrm>
          <a:prstGeom prst="rect">
            <a:avLst/>
          </a:prstGeom>
          <a:noFill/>
        </p:spPr>
        <p:txBody>
          <a:bodyPr wrap="square" rtlCol="1">
            <a:spAutoFit/>
          </a:bodyPr>
          <a:lstStyle/>
          <a:p>
            <a:pPr algn="ctr" rtl="0"/>
            <a:r>
              <a:rPr lang="en-US" sz="2800" b="1" dirty="0">
                <a:solidFill>
                  <a:srgbClr val="009FDF"/>
                </a:solidFill>
              </a:rPr>
              <a:t>But </a:t>
            </a:r>
            <a:r>
              <a:rPr lang="en-US" sz="2800" b="1" dirty="0" smtClean="0">
                <a:solidFill>
                  <a:srgbClr val="009FDF"/>
                </a:solidFill>
              </a:rPr>
              <a:t>we got </a:t>
            </a:r>
            <a:r>
              <a:rPr lang="en-US" sz="2800" b="1" dirty="0">
                <a:solidFill>
                  <a:srgbClr val="009FDF"/>
                </a:solidFill>
              </a:rPr>
              <a:t>“a </a:t>
            </a:r>
            <a:r>
              <a:rPr lang="en-US" sz="2800" b="1" dirty="0" smtClean="0">
                <a:solidFill>
                  <a:srgbClr val="009FDF"/>
                </a:solidFill>
              </a:rPr>
              <a:t>little bit”  stuck and </a:t>
            </a:r>
            <a:r>
              <a:rPr lang="en-US" sz="2800" b="1" dirty="0">
                <a:solidFill>
                  <a:srgbClr val="009FDF"/>
                </a:solidFill>
              </a:rPr>
              <a:t>there is something to strive for ...</a:t>
            </a:r>
            <a:endParaRPr lang="he-IL" sz="2800" b="1" dirty="0">
              <a:solidFill>
                <a:srgbClr val="009FDF"/>
              </a:solidFill>
            </a:endParaRPr>
          </a:p>
          <a:p>
            <a:pPr algn="ctr"/>
            <a:endParaRPr lang="he-IL" sz="2600" dirty="0">
              <a:solidFill>
                <a:srgbClr val="27AAE2"/>
              </a:solidFill>
            </a:endParaRPr>
          </a:p>
        </p:txBody>
      </p:sp>
      <p:graphicFrame>
        <p:nvGraphicFramePr>
          <p:cNvPr id="13" name="תרשים 12"/>
          <p:cNvGraphicFramePr>
            <a:graphicFrameLocks/>
          </p:cNvGraphicFramePr>
          <p:nvPr>
            <p:extLst>
              <p:ext uri="{D42A27DB-BD31-4B8C-83A1-F6EECF244321}">
                <p14:modId xmlns:p14="http://schemas.microsoft.com/office/powerpoint/2010/main" val="3634858890"/>
              </p:ext>
            </p:extLst>
          </p:nvPr>
        </p:nvGraphicFramePr>
        <p:xfrm>
          <a:off x="316029" y="1833553"/>
          <a:ext cx="7810500" cy="4555672"/>
        </p:xfrm>
        <a:graphic>
          <a:graphicData uri="http://schemas.openxmlformats.org/drawingml/2006/chart">
            <c:chart xmlns:c="http://schemas.openxmlformats.org/drawingml/2006/chart" xmlns:r="http://schemas.openxmlformats.org/officeDocument/2006/relationships" r:id="rId3"/>
          </a:graphicData>
        </a:graphic>
      </p:graphicFrame>
      <p:sp>
        <p:nvSpPr>
          <p:cNvPr id="16"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3</a:t>
            </a:fld>
            <a:endParaRPr lang="en-US" dirty="0"/>
          </a:p>
        </p:txBody>
      </p:sp>
      <p:sp>
        <p:nvSpPr>
          <p:cNvPr id="17" name="כותרת 1">
            <a:extLst>
              <a:ext uri="{FF2B5EF4-FFF2-40B4-BE49-F238E27FC236}">
                <a16:creationId xmlns:a16="http://schemas.microsoft.com/office/drawing/2014/main" id="{3C74E92A-C3FA-4E08-87C8-3519BD104CB1}"/>
              </a:ext>
            </a:extLst>
          </p:cNvPr>
          <p:cNvSpPr>
            <a:spLocks noGrp="1"/>
          </p:cNvSpPr>
          <p:nvPr>
            <p:ph type="title"/>
          </p:nvPr>
        </p:nvSpPr>
        <p:spPr>
          <a:xfrm>
            <a:off x="3261843" y="292235"/>
            <a:ext cx="7708832" cy="696644"/>
          </a:xfrm>
        </p:spPr>
        <p:txBody>
          <a:bodyPr vert="horz" lIns="91440" tIns="45720" rIns="91440" bIns="45720" rtlCol="1" anchor="t" anchorCtr="0">
            <a:normAutofit fontScale="90000"/>
          </a:bodyPr>
          <a:lstStyle/>
          <a:p>
            <a:pPr algn="ctr" rtl="0"/>
            <a:r>
              <a:rPr lang="en-US" sz="2800" dirty="0">
                <a:solidFill>
                  <a:schemeClr val="accent1"/>
                </a:solidFill>
              </a:rPr>
              <a:t>It is Customary to Measure the Standard of Living Using GDP Per Capita </a:t>
            </a:r>
            <a:endParaRPr lang="he-IL" sz="2800" dirty="0">
              <a:solidFill>
                <a:schemeClr val="accent1"/>
              </a:solidFill>
            </a:endParaRPr>
          </a:p>
        </p:txBody>
      </p:sp>
      <p:sp>
        <p:nvSpPr>
          <p:cNvPr id="18" name="מלבן 9"/>
          <p:cNvSpPr/>
          <p:nvPr/>
        </p:nvSpPr>
        <p:spPr>
          <a:xfrm>
            <a:off x="0" y="1286221"/>
            <a:ext cx="9444659" cy="707886"/>
          </a:xfrm>
          <a:prstGeom prst="rect">
            <a:avLst/>
          </a:prstGeom>
        </p:spPr>
        <p:txBody>
          <a:bodyPr wrap="square">
            <a:spAutoFit/>
          </a:bodyPr>
          <a:lstStyle/>
          <a:p>
            <a:pPr algn="ctr" rtl="0"/>
            <a:r>
              <a:rPr lang="en-US" sz="2000" b="1" dirty="0">
                <a:solidFill>
                  <a:schemeClr val="tx1">
                    <a:lumMod val="65000"/>
                    <a:lumOff val="35000"/>
                  </a:schemeClr>
                </a:solidFill>
              </a:rPr>
              <a:t>GDP Per Capita in Israel compared to GDP Per Capita in the US</a:t>
            </a:r>
            <a:endParaRPr lang="he-IL" sz="2000" b="1" dirty="0">
              <a:solidFill>
                <a:schemeClr val="tx1">
                  <a:lumMod val="65000"/>
                  <a:lumOff val="35000"/>
                </a:schemeClr>
              </a:solidFill>
            </a:endParaRPr>
          </a:p>
          <a:p>
            <a:pPr algn="ctr" rtl="0"/>
            <a:r>
              <a:rPr lang="he-IL" sz="2000" dirty="0" smtClean="0">
                <a:solidFill>
                  <a:schemeClr val="tx1">
                    <a:lumMod val="65000"/>
                    <a:lumOff val="35000"/>
                  </a:schemeClr>
                </a:solidFill>
                <a:latin typeface="Arial" panose="020B0604020202020204" pitchFamily="34" charset="0"/>
                <a:cs typeface="Arial" panose="020B0604020202020204" pitchFamily="34" charset="0"/>
              </a:rPr>
              <a:t>1950-2018</a:t>
            </a:r>
            <a:endParaRPr lang="he-IL" sz="2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20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ציין מיקום של כותרת תחתונה 3"/>
          <p:cNvSpPr txBox="1">
            <a:spLocks/>
          </p:cNvSpPr>
          <p:nvPr/>
        </p:nvSpPr>
        <p:spPr>
          <a:xfrm>
            <a:off x="3564950" y="6483560"/>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e-IL" dirty="0">
                <a:solidFill>
                  <a:prstClr val="white"/>
                </a:solidFill>
                <a:latin typeface="David" panose="020E0502060401010101" pitchFamily="34" charset="-79"/>
                <a:cs typeface="David" panose="020E0502060401010101" pitchFamily="34" charset="-79"/>
              </a:rPr>
              <a:t>מקור: </a:t>
            </a:r>
            <a:r>
              <a:rPr lang="en-US" dirty="0">
                <a:solidFill>
                  <a:prstClr val="white"/>
                </a:solidFill>
                <a:latin typeface="David" panose="020E0502060401010101" pitchFamily="34" charset="-79"/>
                <a:cs typeface="David" panose="020E0502060401010101" pitchFamily="34" charset="-79"/>
              </a:rPr>
              <a:t>Doing Business</a:t>
            </a:r>
          </a:p>
        </p:txBody>
      </p:sp>
      <p:sp>
        <p:nvSpPr>
          <p:cNvPr id="7" name="כותרת 1"/>
          <p:cNvSpPr txBox="1">
            <a:spLocks/>
          </p:cNvSpPr>
          <p:nvPr/>
        </p:nvSpPr>
        <p:spPr>
          <a:xfrm>
            <a:off x="3212175" y="200337"/>
            <a:ext cx="8802090" cy="994617"/>
          </a:xfrm>
          <a:prstGeom prst="rect">
            <a:avLst/>
          </a:prstGeom>
        </p:spPr>
        <p:txBody>
          <a:bodyPr vert="horz" lIns="91440" tIns="45720" rIns="91440" bIns="45720" rtlCol="1" anchor="t" anchorCtr="0">
            <a:noAutofit/>
          </a:bodyPr>
          <a:lstStyle>
            <a:lvl1pPr>
              <a:lnSpc>
                <a:spcPct val="80000"/>
              </a:lnSpc>
              <a:spcBef>
                <a:spcPct val="0"/>
              </a:spcBef>
              <a:buNone/>
              <a:defRPr sz="4400" b="1">
                <a:solidFill>
                  <a:schemeClr val="accent1"/>
                </a:solidFill>
                <a:latin typeface="+mj-lt"/>
                <a:ea typeface="+mj-ea"/>
                <a:cs typeface="+mj-cs"/>
              </a:defRPr>
            </a:lvl1pPr>
          </a:lstStyle>
          <a:p>
            <a:pPr algn="l">
              <a:lnSpc>
                <a:spcPct val="120000"/>
              </a:lnSpc>
            </a:pPr>
            <a:r>
              <a:rPr lang="en-US" sz="2600" dirty="0" smtClean="0"/>
              <a:t>Bureaucratic Processes Have Improved </a:t>
            </a:r>
          </a:p>
          <a:p>
            <a:pPr algn="l">
              <a:lnSpc>
                <a:spcPct val="120000"/>
              </a:lnSpc>
            </a:pPr>
            <a:r>
              <a:rPr lang="en-US" sz="2600" dirty="0" smtClean="0"/>
              <a:t>Recently, But there is </a:t>
            </a:r>
            <a:r>
              <a:rPr lang="en-US" sz="2600" dirty="0"/>
              <a:t>S</a:t>
            </a:r>
            <a:r>
              <a:rPr lang="en-US" sz="2600" dirty="0" smtClean="0"/>
              <a:t>till Room for Improvement</a:t>
            </a:r>
            <a:endParaRPr lang="en-US" sz="2600" dirty="0"/>
          </a:p>
        </p:txBody>
      </p:sp>
      <p:sp>
        <p:nvSpPr>
          <p:cNvPr id="6" name="מציין מיקום של מספר שקופית 1"/>
          <p:cNvSpPr txBox="1">
            <a:spLocks/>
          </p:cNvSpPr>
          <p:nvPr/>
        </p:nvSpPr>
        <p:spPr>
          <a:xfrm>
            <a:off x="11367911" y="6492868"/>
            <a:ext cx="742245"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8B678C89-231D-4659-9827-F1BD2ACBD65B}" type="slidenum">
              <a:rPr lang="he-IL" smtClean="0"/>
              <a:pPr/>
              <a:t>30</a:t>
            </a:fld>
            <a:endParaRPr lang="he-IL"/>
          </a:p>
        </p:txBody>
      </p:sp>
      <p:graphicFrame>
        <p:nvGraphicFramePr>
          <p:cNvPr id="10" name="תרשים 9"/>
          <p:cNvGraphicFramePr>
            <a:graphicFrameLocks noGrp="1"/>
          </p:cNvGraphicFramePr>
          <p:nvPr>
            <p:extLst>
              <p:ext uri="{D42A27DB-BD31-4B8C-83A1-F6EECF244321}">
                <p14:modId xmlns:p14="http://schemas.microsoft.com/office/powerpoint/2010/main" val="2235470797"/>
              </p:ext>
            </p:extLst>
          </p:nvPr>
        </p:nvGraphicFramePr>
        <p:xfrm>
          <a:off x="0" y="1013074"/>
          <a:ext cx="11918373" cy="5708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טבלה 1"/>
          <p:cNvGraphicFramePr>
            <a:graphicFrameLocks noGrp="1"/>
          </p:cNvGraphicFramePr>
          <p:nvPr>
            <p:extLst/>
          </p:nvPr>
        </p:nvGraphicFramePr>
        <p:xfrm>
          <a:off x="1403927" y="2226348"/>
          <a:ext cx="1950028" cy="741680"/>
        </p:xfrm>
        <a:graphic>
          <a:graphicData uri="http://schemas.openxmlformats.org/drawingml/2006/table">
            <a:tbl>
              <a:tblPr rtl="1" firstRow="1" bandRow="1">
                <a:tableStyleId>{5C22544A-7EE6-4342-B048-85BDC9FD1C3A}</a:tableStyleId>
              </a:tblPr>
              <a:tblGrid>
                <a:gridCol w="975014">
                  <a:extLst>
                    <a:ext uri="{9D8B030D-6E8A-4147-A177-3AD203B41FA5}">
                      <a16:colId xmlns:a16="http://schemas.microsoft.com/office/drawing/2014/main" val="1528329108"/>
                    </a:ext>
                  </a:extLst>
                </a:gridCol>
                <a:gridCol w="975014">
                  <a:extLst>
                    <a:ext uri="{9D8B030D-6E8A-4147-A177-3AD203B41FA5}">
                      <a16:colId xmlns:a16="http://schemas.microsoft.com/office/drawing/2014/main" val="3556678761"/>
                    </a:ext>
                  </a:extLst>
                </a:gridCol>
              </a:tblGrid>
              <a:tr h="370840">
                <a:tc>
                  <a:txBody>
                    <a:bodyPr/>
                    <a:lstStyle/>
                    <a:p>
                      <a:pPr algn="ctr" rtl="1"/>
                      <a:r>
                        <a:rPr lang="he-IL" b="0" dirty="0" smtClean="0"/>
                        <a:t>2018</a:t>
                      </a:r>
                      <a:endParaRPr lang="he-IL" b="0" dirty="0"/>
                    </a:p>
                  </a:txBody>
                  <a:tcPr>
                    <a:solidFill>
                      <a:srgbClr val="FF0000"/>
                    </a:solidFill>
                  </a:tcPr>
                </a:tc>
                <a:tc>
                  <a:txBody>
                    <a:bodyPr/>
                    <a:lstStyle/>
                    <a:p>
                      <a:pPr algn="ctr" rtl="1"/>
                      <a:r>
                        <a:rPr lang="he-IL" b="0" dirty="0" smtClean="0"/>
                        <a:t>49/190</a:t>
                      </a:r>
                      <a:endParaRPr lang="he-IL" b="0" dirty="0"/>
                    </a:p>
                  </a:txBody>
                  <a:tcPr>
                    <a:solidFill>
                      <a:srgbClr val="FF0000"/>
                    </a:solidFill>
                  </a:tcPr>
                </a:tc>
                <a:extLst>
                  <a:ext uri="{0D108BD9-81ED-4DB2-BD59-A6C34878D82A}">
                    <a16:rowId xmlns:a16="http://schemas.microsoft.com/office/drawing/2014/main" val="3510192060"/>
                  </a:ext>
                </a:extLst>
              </a:tr>
              <a:tr h="370840">
                <a:tc>
                  <a:txBody>
                    <a:bodyPr/>
                    <a:lstStyle/>
                    <a:p>
                      <a:pPr algn="ctr" rtl="1"/>
                      <a:r>
                        <a:rPr lang="he-IL" b="1" dirty="0" smtClean="0">
                          <a:solidFill>
                            <a:schemeClr val="bg1"/>
                          </a:solidFill>
                        </a:rPr>
                        <a:t>2019</a:t>
                      </a:r>
                      <a:endParaRPr lang="he-IL" b="1" dirty="0">
                        <a:solidFill>
                          <a:schemeClr val="bg1"/>
                        </a:solidFill>
                      </a:endParaRPr>
                    </a:p>
                  </a:txBody>
                  <a:tcPr>
                    <a:solidFill>
                      <a:srgbClr val="00B050"/>
                    </a:solidFill>
                  </a:tcPr>
                </a:tc>
                <a:tc>
                  <a:txBody>
                    <a:bodyPr/>
                    <a:lstStyle/>
                    <a:p>
                      <a:pPr algn="ctr" rtl="1"/>
                      <a:r>
                        <a:rPr lang="he-IL" b="1" dirty="0" smtClean="0">
                          <a:solidFill>
                            <a:schemeClr val="bg1"/>
                          </a:solidFill>
                        </a:rPr>
                        <a:t>35/190</a:t>
                      </a:r>
                      <a:endParaRPr lang="he-IL" b="1" dirty="0">
                        <a:solidFill>
                          <a:schemeClr val="bg1"/>
                        </a:solidFill>
                      </a:endParaRPr>
                    </a:p>
                  </a:txBody>
                  <a:tcPr>
                    <a:solidFill>
                      <a:srgbClr val="00B050"/>
                    </a:solidFill>
                  </a:tcPr>
                </a:tc>
                <a:extLst>
                  <a:ext uri="{0D108BD9-81ED-4DB2-BD59-A6C34878D82A}">
                    <a16:rowId xmlns:a16="http://schemas.microsoft.com/office/drawing/2014/main" val="3517902654"/>
                  </a:ext>
                </a:extLst>
              </a:tr>
            </a:tbl>
          </a:graphicData>
        </a:graphic>
      </p:graphicFrame>
      <p:sp>
        <p:nvSpPr>
          <p:cNvPr id="9"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30</a:t>
            </a:fld>
            <a:endParaRPr lang="en-US" dirty="0"/>
          </a:p>
        </p:txBody>
      </p:sp>
      <p:pic>
        <p:nvPicPr>
          <p:cNvPr id="11" name="Picture 10"/>
          <p:cNvPicPr>
            <a:picLocks noChangeAspect="1"/>
          </p:cNvPicPr>
          <p:nvPr/>
        </p:nvPicPr>
        <p:blipFill>
          <a:blip r:embed="rId4"/>
          <a:stretch>
            <a:fillRect/>
          </a:stretch>
        </p:blipFill>
        <p:spPr>
          <a:xfrm>
            <a:off x="1" y="-40641"/>
            <a:ext cx="3210560" cy="1211533"/>
          </a:xfrm>
          <a:prstGeom prst="rect">
            <a:avLst/>
          </a:prstGeom>
        </p:spPr>
      </p:pic>
    </p:spTree>
    <p:extLst>
      <p:ext uri="{BB962C8B-B14F-4D97-AF65-F5344CB8AC3E}">
        <p14:creationId xmlns:p14="http://schemas.microsoft.com/office/powerpoint/2010/main" val="39466665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31</a:t>
            </a:fld>
            <a:endParaRPr lang="he-IL"/>
          </a:p>
        </p:txBody>
      </p:sp>
      <p:sp>
        <p:nvSpPr>
          <p:cNvPr id="4" name="כותרת 1"/>
          <p:cNvSpPr txBox="1">
            <a:spLocks/>
          </p:cNvSpPr>
          <p:nvPr/>
        </p:nvSpPr>
        <p:spPr>
          <a:xfrm>
            <a:off x="1399228" y="389115"/>
            <a:ext cx="10551582" cy="994617"/>
          </a:xfrm>
          <a:prstGeom prst="rect">
            <a:avLst/>
          </a:prstGeom>
        </p:spPr>
        <p:txBody>
          <a:bodyPr vert="horz" lIns="91440" tIns="45720" rIns="91440" bIns="45720" rtlCol="1" anchor="t" anchorCtr="0">
            <a:normAutofit lnSpcReduction="10000"/>
          </a:bodyPr>
          <a:lstStyle>
            <a:lvl1pPr>
              <a:lnSpc>
                <a:spcPct val="80000"/>
              </a:lnSpc>
              <a:spcBef>
                <a:spcPct val="0"/>
              </a:spcBef>
              <a:buNone/>
              <a:defRPr sz="4400" b="1">
                <a:solidFill>
                  <a:schemeClr val="accent1"/>
                </a:solidFill>
                <a:latin typeface="+mj-lt"/>
                <a:ea typeface="+mj-ea"/>
                <a:cs typeface="+mj-cs"/>
              </a:defRPr>
            </a:lvl1pPr>
          </a:lstStyle>
          <a:p>
            <a:pPr algn="ctr" rtl="0"/>
            <a:r>
              <a:rPr lang="en-US" sz="4000" dirty="0"/>
              <a:t>What D</a:t>
            </a:r>
            <a:r>
              <a:rPr lang="en-US" sz="4000" dirty="0" smtClean="0"/>
              <a:t>oes Bureaucracy </a:t>
            </a:r>
            <a:endParaRPr lang="en-US" sz="4000" dirty="0" smtClean="0"/>
          </a:p>
          <a:p>
            <a:pPr algn="ctr" rtl="0"/>
            <a:r>
              <a:rPr lang="en-US" sz="4000" dirty="0" smtClean="0"/>
              <a:t>Look </a:t>
            </a:r>
            <a:r>
              <a:rPr lang="en-US" sz="4000" dirty="0" smtClean="0"/>
              <a:t>Like </a:t>
            </a:r>
            <a:r>
              <a:rPr lang="en-US" sz="4000" dirty="0"/>
              <a:t>...?</a:t>
            </a:r>
            <a:endParaRPr lang="he-IL" sz="4000" dirty="0"/>
          </a:p>
        </p:txBody>
      </p:sp>
      <p:pic>
        <p:nvPicPr>
          <p:cNvPr id="5" name="תמונה 4">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l="16489" t="21611" r="20531" b="22753"/>
          <a:stretch/>
        </p:blipFill>
        <p:spPr>
          <a:xfrm>
            <a:off x="1741714" y="1596572"/>
            <a:ext cx="9405257" cy="4673600"/>
          </a:xfrm>
          <a:prstGeom prst="rect">
            <a:avLst/>
          </a:prstGeom>
        </p:spPr>
      </p:pic>
      <p:pic>
        <p:nvPicPr>
          <p:cNvPr id="6" name="Picture 5"/>
          <p:cNvPicPr>
            <a:picLocks noChangeAspect="1"/>
          </p:cNvPicPr>
          <p:nvPr/>
        </p:nvPicPr>
        <p:blipFill>
          <a:blip r:embed="rId4"/>
          <a:stretch>
            <a:fillRect/>
          </a:stretch>
        </p:blipFill>
        <p:spPr>
          <a:xfrm>
            <a:off x="1" y="-40641"/>
            <a:ext cx="3210560" cy="1211533"/>
          </a:xfrm>
          <a:prstGeom prst="rect">
            <a:avLst/>
          </a:prstGeom>
        </p:spPr>
      </p:pic>
    </p:spTree>
    <p:extLst>
      <p:ext uri="{BB962C8B-B14F-4D97-AF65-F5344CB8AC3E}">
        <p14:creationId xmlns:p14="http://schemas.microsoft.com/office/powerpoint/2010/main" val="4019021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8B678C89-231D-4659-9827-F1BD2ACBD65B}" type="slidenum">
              <a:rPr lang="he-IL" smtClean="0"/>
              <a:pPr/>
              <a:t>32</a:t>
            </a:fld>
            <a:endParaRPr lang="he-IL"/>
          </a:p>
        </p:txBody>
      </p:sp>
      <p:pic>
        <p:nvPicPr>
          <p:cNvPr id="3" name="תמונה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458" y="1641348"/>
            <a:ext cx="9359646" cy="4393692"/>
          </a:xfrm>
          <a:prstGeom prst="rect">
            <a:avLst/>
          </a:prstGeom>
        </p:spPr>
      </p:pic>
      <p:sp>
        <p:nvSpPr>
          <p:cNvPr id="4" name="כותרת 1"/>
          <p:cNvSpPr txBox="1">
            <a:spLocks/>
          </p:cNvSpPr>
          <p:nvPr/>
        </p:nvSpPr>
        <p:spPr>
          <a:xfrm>
            <a:off x="2009692" y="411503"/>
            <a:ext cx="9515723" cy="994617"/>
          </a:xfrm>
          <a:prstGeom prst="rect">
            <a:avLst/>
          </a:prstGeom>
        </p:spPr>
        <p:txBody>
          <a:bodyPr vert="horz" lIns="91440" tIns="45720" rIns="91440" bIns="45720" rtlCol="1" anchor="t" anchorCtr="0">
            <a:normAutofit lnSpcReduction="10000"/>
          </a:bodyPr>
          <a:lstStyle>
            <a:lvl1pPr>
              <a:lnSpc>
                <a:spcPct val="80000"/>
              </a:lnSpc>
              <a:spcBef>
                <a:spcPct val="0"/>
              </a:spcBef>
              <a:buNone/>
              <a:defRPr sz="4400" b="1">
                <a:solidFill>
                  <a:schemeClr val="accent1"/>
                </a:solidFill>
                <a:latin typeface="+mj-lt"/>
                <a:ea typeface="+mj-ea"/>
                <a:cs typeface="+mj-cs"/>
              </a:defRPr>
            </a:lvl1pPr>
          </a:lstStyle>
          <a:p>
            <a:pPr algn="ctr" rtl="0"/>
            <a:r>
              <a:rPr lang="en-US" sz="4000" dirty="0"/>
              <a:t>What Does Bureaucracy </a:t>
            </a:r>
            <a:endParaRPr lang="en-US" sz="4000" dirty="0" smtClean="0"/>
          </a:p>
          <a:p>
            <a:pPr algn="ctr" rtl="0"/>
            <a:r>
              <a:rPr lang="en-US" sz="4000" dirty="0" smtClean="0"/>
              <a:t>Look </a:t>
            </a:r>
            <a:r>
              <a:rPr lang="en-US" sz="4000" dirty="0"/>
              <a:t>Like ...?</a:t>
            </a:r>
            <a:endParaRPr lang="he-IL" sz="4000" dirty="0"/>
          </a:p>
        </p:txBody>
      </p:sp>
      <p:pic>
        <p:nvPicPr>
          <p:cNvPr id="5" name="Picture 4"/>
          <p:cNvPicPr>
            <a:picLocks noChangeAspect="1"/>
          </p:cNvPicPr>
          <p:nvPr/>
        </p:nvPicPr>
        <p:blipFill>
          <a:blip r:embed="rId4"/>
          <a:stretch>
            <a:fillRect/>
          </a:stretch>
        </p:blipFill>
        <p:spPr>
          <a:xfrm>
            <a:off x="1" y="-40641"/>
            <a:ext cx="3210560" cy="1211533"/>
          </a:xfrm>
          <a:prstGeom prst="rect">
            <a:avLst/>
          </a:prstGeom>
        </p:spPr>
      </p:pic>
    </p:spTree>
    <p:extLst>
      <p:ext uri="{BB962C8B-B14F-4D97-AF65-F5344CB8AC3E}">
        <p14:creationId xmlns:p14="http://schemas.microsoft.com/office/powerpoint/2010/main" val="333047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pPr algn="l" rtl="0"/>
            <a:r>
              <a:rPr lang="en-US" sz="2800" dirty="0">
                <a:solidFill>
                  <a:schemeClr val="accent1"/>
                </a:solidFill>
              </a:rPr>
              <a:t>Bureaucracy and T</a:t>
            </a:r>
            <a:r>
              <a:rPr lang="en-US" sz="2800" dirty="0" smtClean="0">
                <a:solidFill>
                  <a:schemeClr val="accent1"/>
                </a:solidFill>
              </a:rPr>
              <a:t>echnology</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8844738" y="1891692"/>
            <a:ext cx="3225338" cy="2893100"/>
          </a:xfrm>
          <a:prstGeom prst="rect">
            <a:avLst/>
          </a:prstGeom>
          <a:noFill/>
        </p:spPr>
        <p:txBody>
          <a:bodyPr wrap="square" rtlCol="1">
            <a:spAutoFit/>
          </a:bodyPr>
          <a:lstStyle/>
          <a:p>
            <a:pPr algn="l" rtl="0"/>
            <a:r>
              <a:rPr lang="en-US" sz="2600" b="1" dirty="0">
                <a:solidFill>
                  <a:srgbClr val="27AAE2"/>
                </a:solidFill>
              </a:rPr>
              <a:t>Effective execution of administrative processes requires </a:t>
            </a:r>
            <a:r>
              <a:rPr lang="en-US" sz="2600" b="1" dirty="0" smtClean="0">
                <a:solidFill>
                  <a:srgbClr val="27AAE2"/>
                </a:solidFill>
              </a:rPr>
              <a:t>advancing to new technology in order to </a:t>
            </a:r>
            <a:r>
              <a:rPr lang="en-US" sz="2600" b="1" dirty="0">
                <a:solidFill>
                  <a:srgbClr val="27AAE2"/>
                </a:solidFill>
              </a:rPr>
              <a:t>simplify procedures</a:t>
            </a:r>
            <a:endParaRPr lang="he-IL" sz="2600" b="1" dirty="0">
              <a:solidFill>
                <a:srgbClr val="27AAE2"/>
              </a:solidFill>
            </a:endParaRPr>
          </a:p>
        </p:txBody>
      </p:sp>
      <p:grpSp>
        <p:nvGrpSpPr>
          <p:cNvPr id="10" name="קבוצה 9">
            <a:extLst>
              <a:ext uri="{FF2B5EF4-FFF2-40B4-BE49-F238E27FC236}">
                <a16:creationId xmlns:a16="http://schemas.microsoft.com/office/drawing/2014/main" id="{D8DB1962-530E-4E7A-BA4E-F053DB8F3AE5}"/>
              </a:ext>
            </a:extLst>
          </p:cNvPr>
          <p:cNvGrpSpPr/>
          <p:nvPr/>
        </p:nvGrpSpPr>
        <p:grpSpPr>
          <a:xfrm>
            <a:off x="9056713" y="1501065"/>
            <a:ext cx="2801389" cy="3773045"/>
            <a:chOff x="9056713" y="1501066"/>
            <a:chExt cx="2801389" cy="172780"/>
          </a:xfrm>
        </p:grpSpPr>
        <p:cxnSp>
          <p:nvCxnSpPr>
            <p:cNvPr id="13" name="מחבר ישר 12">
              <a:extLst>
                <a:ext uri="{FF2B5EF4-FFF2-40B4-BE49-F238E27FC236}">
                  <a16:creationId xmlns:a16="http://schemas.microsoft.com/office/drawing/2014/main" id="{36C0BF07-2DAE-4CC3-BA80-FA543AEB3948}"/>
                </a:ext>
              </a:extLst>
            </p:cNvPr>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2E13E90C-D803-413B-92C6-D095017DBB58}"/>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aphicFrame>
        <p:nvGraphicFramePr>
          <p:cNvPr id="12" name="תרשים 11"/>
          <p:cNvGraphicFramePr>
            <a:graphicFrameLocks/>
          </p:cNvGraphicFramePr>
          <p:nvPr>
            <p:extLst/>
          </p:nvPr>
        </p:nvGraphicFramePr>
        <p:xfrm>
          <a:off x="246743" y="1197402"/>
          <a:ext cx="8386020" cy="5660597"/>
        </p:xfrm>
        <a:graphic>
          <a:graphicData uri="http://schemas.openxmlformats.org/drawingml/2006/chart">
            <c:chart xmlns:c="http://schemas.openxmlformats.org/drawingml/2006/chart" xmlns:r="http://schemas.openxmlformats.org/officeDocument/2006/relationships" r:id="rId4"/>
          </a:graphicData>
        </a:graphic>
      </p:graphicFrame>
      <p:sp>
        <p:nvSpPr>
          <p:cNvPr id="17"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33</a:t>
            </a:fld>
            <a:endParaRPr lang="en-US" dirty="0"/>
          </a:p>
        </p:txBody>
      </p:sp>
    </p:spTree>
    <p:extLst>
      <p:ext uri="{BB962C8B-B14F-4D97-AF65-F5344CB8AC3E}">
        <p14:creationId xmlns:p14="http://schemas.microsoft.com/office/powerpoint/2010/main" val="31810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a:xfrm>
            <a:off x="3245255" y="250351"/>
            <a:ext cx="7712364" cy="876022"/>
          </a:xfrm>
        </p:spPr>
        <p:txBody>
          <a:bodyPr vert="horz" lIns="91440" tIns="45720" rIns="91440" bIns="45720" rtlCol="1" anchor="t" anchorCtr="0">
            <a:normAutofit fontScale="90000"/>
          </a:bodyPr>
          <a:lstStyle/>
          <a:p>
            <a:pPr algn="l" rtl="0"/>
            <a:r>
              <a:rPr lang="en-US" sz="2800" dirty="0"/>
              <a:t>So </a:t>
            </a:r>
            <a:r>
              <a:rPr lang="en-US" sz="2800" dirty="0" smtClean="0"/>
              <a:t>What </a:t>
            </a:r>
            <a:r>
              <a:rPr lang="en-US" sz="2800" dirty="0"/>
              <a:t>are the </a:t>
            </a:r>
            <a:r>
              <a:rPr lang="en-US" sz="2800" dirty="0" smtClean="0"/>
              <a:t>Recommended Policy Directions </a:t>
            </a:r>
            <a:r>
              <a:rPr lang="en-US" sz="2800" dirty="0"/>
              <a:t>in the </a:t>
            </a:r>
            <a:r>
              <a:rPr lang="en-US" sz="2800" dirty="0" smtClean="0"/>
              <a:t>Field </a:t>
            </a:r>
            <a:r>
              <a:rPr lang="en-US" sz="2800" dirty="0"/>
              <a:t>of </a:t>
            </a:r>
            <a:r>
              <a:rPr lang="en-US" sz="2800" dirty="0" smtClean="0"/>
              <a:t>Bureaucracy </a:t>
            </a:r>
            <a:r>
              <a:rPr lang="en-US" sz="2800" dirty="0"/>
              <a:t>and </a:t>
            </a:r>
            <a:r>
              <a:rPr lang="en-US" sz="2800" dirty="0" smtClean="0"/>
              <a:t>Regulation</a:t>
            </a:r>
            <a:r>
              <a:rPr lang="en-US" sz="2800" dirty="0"/>
              <a:t>?</a:t>
            </a:r>
            <a:endParaRPr lang="he-IL" sz="2800" dirty="0"/>
          </a:p>
        </p:txBody>
      </p:sp>
      <p:sp>
        <p:nvSpPr>
          <p:cNvPr id="2" name="מציין מיקום תוכן 1"/>
          <p:cNvSpPr>
            <a:spLocks noGrp="1"/>
          </p:cNvSpPr>
          <p:nvPr>
            <p:ph idx="1"/>
          </p:nvPr>
        </p:nvSpPr>
        <p:spPr>
          <a:xfrm>
            <a:off x="1116957" y="1605529"/>
            <a:ext cx="10544536" cy="4828954"/>
          </a:xfrm>
        </p:spPr>
        <p:txBody>
          <a:bodyPr vert="horz" lIns="91440" tIns="45720" rIns="91440" bIns="45720" rtlCol="0">
            <a:noAutofit/>
          </a:bodyPr>
          <a:lstStyle/>
          <a:p>
            <a:pPr lvl="0" algn="l" rtl="0">
              <a:buSzPct val="120000"/>
              <a:buFontTx/>
              <a:buBlip>
                <a:blip r:embed="rId3"/>
              </a:buBlip>
            </a:pPr>
            <a:r>
              <a:rPr lang="en-US" sz="2800" dirty="0">
                <a:latin typeface="Calibri" panose="020F0502020204030204" pitchFamily="34" charset="0"/>
                <a:cs typeface="David" panose="020E0502060401010101" pitchFamily="34" charset="-79"/>
              </a:rPr>
              <a:t>Add a dedicated court for commercial </a:t>
            </a:r>
            <a:r>
              <a:rPr lang="en-US" sz="2800" dirty="0" smtClean="0">
                <a:latin typeface="Calibri" panose="020F0502020204030204" pitchFamily="34" charset="0"/>
                <a:cs typeface="David" panose="020E0502060401010101" pitchFamily="34" charset="-79"/>
              </a:rPr>
              <a:t>disputes. </a:t>
            </a:r>
            <a:r>
              <a:rPr lang="en-US" sz="2800" dirty="0">
                <a:latin typeface="Calibri" panose="020F0502020204030204" pitchFamily="34" charset="0"/>
                <a:cs typeface="David" panose="020E0502060401010101" pitchFamily="34" charset="-79"/>
              </a:rPr>
              <a:t>This is similar to, for example, the existence of special family and traffic courts.</a:t>
            </a:r>
          </a:p>
          <a:p>
            <a:pPr lvl="0" algn="l" rtl="0">
              <a:buSzPct val="120000"/>
              <a:buFontTx/>
              <a:buBlip>
                <a:blip r:embed="rId3"/>
              </a:buBlip>
            </a:pPr>
            <a:r>
              <a:rPr lang="en-US" sz="2800" dirty="0">
                <a:latin typeface="Calibri" panose="020F0502020204030204" pitchFamily="34" charset="0"/>
                <a:cs typeface="David" panose="020E0502060401010101" pitchFamily="34" charset="-79"/>
              </a:rPr>
              <a:t>Establishing goals in wage agreements for adopting digital processes in the relationship between government and the business </a:t>
            </a:r>
            <a:r>
              <a:rPr lang="en-US" sz="2800" dirty="0" smtClean="0">
                <a:latin typeface="Calibri" panose="020F0502020204030204" pitchFamily="34" charset="0"/>
                <a:cs typeface="David" panose="020E0502060401010101" pitchFamily="34" charset="-79"/>
              </a:rPr>
              <a:t>sector.</a:t>
            </a:r>
            <a:endParaRPr lang="en-US" sz="2800" dirty="0">
              <a:latin typeface="Calibri" panose="020F0502020204030204" pitchFamily="34" charset="0"/>
              <a:cs typeface="David" panose="020E0502060401010101" pitchFamily="34" charset="-79"/>
            </a:endParaRPr>
          </a:p>
          <a:p>
            <a:pPr lvl="0" algn="l" rtl="0">
              <a:buSzPct val="120000"/>
              <a:buFontTx/>
              <a:buBlip>
                <a:blip r:embed="rId3"/>
              </a:buBlip>
            </a:pPr>
            <a:r>
              <a:rPr lang="en-US" sz="2800" dirty="0">
                <a:latin typeface="Calibri" panose="020F0502020204030204" pitchFamily="34" charset="0"/>
                <a:cs typeface="David" panose="020E0502060401010101" pitchFamily="34" charset="-79"/>
              </a:rPr>
              <a:t>Legislative amendment is needed to shorten pre-licensing business licensing processes and replace them with a retrospective statement and oversight (with appropriate enforcement budgeting).</a:t>
            </a:r>
          </a:p>
          <a:p>
            <a:pPr lvl="0" algn="l" rtl="0">
              <a:buSzPct val="120000"/>
              <a:buFontTx/>
              <a:buBlip>
                <a:blip r:embed="rId3"/>
              </a:buBlip>
            </a:pPr>
            <a:r>
              <a:rPr lang="en-US" sz="2800" dirty="0">
                <a:latin typeface="Calibri" panose="020F0502020204030204" pitchFamily="34" charset="0"/>
                <a:cs typeface="David" panose="020E0502060401010101" pitchFamily="34" charset="-79"/>
              </a:rPr>
              <a:t>Public employees should be </a:t>
            </a:r>
            <a:r>
              <a:rPr lang="en-US" sz="2800" dirty="0" smtClean="0">
                <a:latin typeface="Calibri" panose="020F0502020204030204" pitchFamily="34" charset="0"/>
                <a:cs typeface="David" panose="020E0502060401010101" pitchFamily="34" charset="-79"/>
              </a:rPr>
              <a:t>held personally responsible </a:t>
            </a:r>
            <a:r>
              <a:rPr lang="en-US" sz="2800" dirty="0">
                <a:latin typeface="Calibri" panose="020F0502020204030204" pitchFamily="34" charset="0"/>
                <a:cs typeface="David" panose="020E0502060401010101" pitchFamily="34" charset="-79"/>
              </a:rPr>
              <a:t>for the realization of one or the </a:t>
            </a:r>
            <a:r>
              <a:rPr lang="en-US" sz="2800" dirty="0" smtClean="0">
                <a:latin typeface="Calibri" panose="020F0502020204030204" pitchFamily="34" charset="0"/>
                <a:cs typeface="David" panose="020E0502060401010101" pitchFamily="34" charset="-79"/>
              </a:rPr>
              <a:t>another </a:t>
            </a:r>
            <a:r>
              <a:rPr lang="en-US" sz="2800" dirty="0">
                <a:latin typeface="Calibri" panose="020F0502020204030204" pitchFamily="34" charset="0"/>
                <a:cs typeface="David" panose="020E0502060401010101" pitchFamily="34" charset="-79"/>
              </a:rPr>
              <a:t>risk related to regulated areas, except, of course, in cases of extreme negligence.</a:t>
            </a:r>
            <a:endParaRPr lang="he-IL" sz="2800" dirty="0">
              <a:latin typeface="Calibri" panose="020F0502020204030204" pitchFamily="34" charset="0"/>
              <a:cs typeface="David" panose="020E0502060401010101" pitchFamily="34" charset="-79"/>
            </a:endParaRPr>
          </a:p>
        </p:txBody>
      </p:sp>
      <p:sp>
        <p:nvSpPr>
          <p:cNvPr id="3" name="מציין מיקום של מספר שקופית 2">
            <a:extLst>
              <a:ext uri="{FF2B5EF4-FFF2-40B4-BE49-F238E27FC236}">
                <a16:creationId xmlns:a16="http://schemas.microsoft.com/office/drawing/2014/main" id="{A2AA7E31-3849-4222-98C3-3124BB4340DB}"/>
              </a:ext>
            </a:extLst>
          </p:cNvPr>
          <p:cNvSpPr>
            <a:spLocks noGrp="1"/>
          </p:cNvSpPr>
          <p:nvPr>
            <p:ph type="sldNum" sz="quarter" idx="12"/>
          </p:nvPr>
        </p:nvSpPr>
        <p:spPr/>
        <p:txBody>
          <a:bodyPr/>
          <a:lstStyle/>
          <a:p>
            <a:fld id="{09EDED6A-05C0-4C6E-99A6-9B384A60FEB6}" type="slidenum">
              <a:rPr lang="en-US" smtClean="0"/>
              <a:t>34</a:t>
            </a:fld>
            <a:endParaRPr lang="en-US"/>
          </a:p>
        </p:txBody>
      </p:sp>
      <p:cxnSp>
        <p:nvCxnSpPr>
          <p:cNvPr id="10" name="מחבר ישר 9">
            <a:extLst>
              <a:ext uri="{FF2B5EF4-FFF2-40B4-BE49-F238E27FC236}">
                <a16:creationId xmlns:a16="http://schemas.microsoft.com/office/drawing/2014/main" id="{C5FA86D1-0950-4D17-8810-F71FDBD02432}"/>
              </a:ext>
            </a:extLst>
          </p:cNvPr>
          <p:cNvCxnSpPr>
            <a:cxnSpLocks/>
          </p:cNvCxnSpPr>
          <p:nvPr/>
        </p:nvCxnSpPr>
        <p:spPr>
          <a:xfrm flipH="1">
            <a:off x="9231485" y="1687820"/>
            <a:ext cx="258626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FC69CC5E-D8E2-4E02-BC40-19504FECFF96}"/>
              </a:ext>
            </a:extLst>
          </p:cNvPr>
          <p:cNvCxnSpPr>
            <a:cxnSpLocks/>
          </p:cNvCxnSpPr>
          <p:nvPr/>
        </p:nvCxnSpPr>
        <p:spPr>
          <a:xfrm flipH="1">
            <a:off x="9287627" y="4609657"/>
            <a:ext cx="2586268" cy="0"/>
          </a:xfrm>
          <a:prstGeom prst="line">
            <a:avLst/>
          </a:prstGeom>
        </p:spPr>
      </p:cxnSp>
      <p:pic>
        <p:nvPicPr>
          <p:cNvPr id="7" name="Picture 6"/>
          <p:cNvPicPr>
            <a:picLocks noChangeAspect="1"/>
          </p:cNvPicPr>
          <p:nvPr/>
        </p:nvPicPr>
        <p:blipFill>
          <a:blip r:embed="rId4"/>
          <a:stretch>
            <a:fillRect/>
          </a:stretch>
        </p:blipFill>
        <p:spPr>
          <a:xfrm>
            <a:off x="1" y="-40641"/>
            <a:ext cx="3210560" cy="1211533"/>
          </a:xfrm>
          <a:prstGeom prst="rect">
            <a:avLst/>
          </a:prstGeom>
        </p:spPr>
      </p:pic>
    </p:spTree>
    <p:extLst>
      <p:ext uri="{BB962C8B-B14F-4D97-AF65-F5344CB8AC3E}">
        <p14:creationId xmlns:p14="http://schemas.microsoft.com/office/powerpoint/2010/main" val="27958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668D0840-2A4B-4E36-88D5-D6682E70E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479" y="1363662"/>
            <a:ext cx="7553969" cy="4141788"/>
          </a:xfrm>
          <a:prstGeom prst="rect">
            <a:avLst/>
          </a:prstGeom>
        </p:spPr>
      </p:pic>
      <p:sp>
        <p:nvSpPr>
          <p:cNvPr id="4" name="כותרת 3"/>
          <p:cNvSpPr>
            <a:spLocks noGrp="1"/>
          </p:cNvSpPr>
          <p:nvPr>
            <p:ph type="ctrTitle"/>
          </p:nvPr>
        </p:nvSpPr>
        <p:spPr>
          <a:xfrm>
            <a:off x="2552700" y="165022"/>
            <a:ext cx="8287052" cy="993217"/>
          </a:xfrm>
        </p:spPr>
        <p:txBody>
          <a:bodyPr vert="horz" lIns="91440" tIns="45720" rIns="91440" bIns="45720" rtlCol="1" anchor="t" anchorCtr="0">
            <a:normAutofit fontScale="90000"/>
          </a:bodyPr>
          <a:lstStyle/>
          <a:p>
            <a:pPr algn="l" rtl="0"/>
            <a:r>
              <a:rPr lang="en-US" sz="4400" dirty="0">
                <a:solidFill>
                  <a:schemeClr val="accent1"/>
                </a:solidFill>
              </a:rPr>
              <a:t>How M</a:t>
            </a:r>
            <a:r>
              <a:rPr lang="en-US" sz="4400" dirty="0" smtClean="0">
                <a:solidFill>
                  <a:schemeClr val="accent1"/>
                </a:solidFill>
              </a:rPr>
              <a:t>uch </a:t>
            </a:r>
            <a:r>
              <a:rPr lang="en-US" sz="4400" dirty="0" smtClean="0">
                <a:solidFill>
                  <a:schemeClr val="accent1"/>
                </a:solidFill>
              </a:rPr>
              <a:t>Does </a:t>
            </a:r>
            <a:r>
              <a:rPr lang="en-US" sz="4400" dirty="0" smtClean="0">
                <a:solidFill>
                  <a:schemeClr val="accent1"/>
                </a:solidFill>
              </a:rPr>
              <a:t>it Cost?</a:t>
            </a:r>
            <a:br>
              <a:rPr lang="en-US" sz="4400" dirty="0" smtClean="0">
                <a:solidFill>
                  <a:schemeClr val="accent1"/>
                </a:solidFill>
              </a:rPr>
            </a:br>
            <a:r>
              <a:rPr lang="en-US" sz="4400" dirty="0" smtClean="0">
                <a:solidFill>
                  <a:schemeClr val="accent1"/>
                </a:solidFill>
              </a:rPr>
              <a:t>Is it Worth it?</a:t>
            </a:r>
            <a:endParaRPr lang="he-IL" sz="4400" dirty="0">
              <a:solidFill>
                <a:schemeClr val="accent1"/>
              </a:solidFill>
            </a:endParaRPr>
          </a:p>
        </p:txBody>
      </p:sp>
    </p:spTree>
    <p:extLst>
      <p:ext uri="{BB962C8B-B14F-4D97-AF65-F5344CB8AC3E}">
        <p14:creationId xmlns:p14="http://schemas.microsoft.com/office/powerpoint/2010/main" val="161274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מלבן עם פינות אלכסוניות מעוגלות 67"/>
          <p:cNvSpPr/>
          <p:nvPr/>
        </p:nvSpPr>
        <p:spPr>
          <a:xfrm>
            <a:off x="326805" y="2593847"/>
            <a:ext cx="1353521"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מלבן עם פינות אלכסוניות מעוגלות 66"/>
          <p:cNvSpPr/>
          <p:nvPr/>
        </p:nvSpPr>
        <p:spPr>
          <a:xfrm>
            <a:off x="1756956" y="2550927"/>
            <a:ext cx="1353521"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מלבן עם פינות אלכסוניות מעוגלות 65"/>
          <p:cNvSpPr/>
          <p:nvPr/>
        </p:nvSpPr>
        <p:spPr>
          <a:xfrm>
            <a:off x="3152775" y="2565272"/>
            <a:ext cx="1317378"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מלבן עם פינות אלכסוניות מעוגלות 64"/>
          <p:cNvSpPr/>
          <p:nvPr/>
        </p:nvSpPr>
        <p:spPr>
          <a:xfrm>
            <a:off x="4486644" y="2565272"/>
            <a:ext cx="1246165" cy="268070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מלבן מעוגל 40"/>
          <p:cNvSpPr/>
          <p:nvPr/>
        </p:nvSpPr>
        <p:spPr>
          <a:xfrm>
            <a:off x="8018711" y="3599146"/>
            <a:ext cx="3519752" cy="23889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40" name="מלבן מעוגל 39"/>
          <p:cNvSpPr/>
          <p:nvPr/>
        </p:nvSpPr>
        <p:spPr>
          <a:xfrm>
            <a:off x="8011801" y="2637450"/>
            <a:ext cx="3456299" cy="7439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4" name="כותרת 1"/>
          <p:cNvSpPr txBox="1">
            <a:spLocks/>
          </p:cNvSpPr>
          <p:nvPr/>
        </p:nvSpPr>
        <p:spPr>
          <a:xfrm>
            <a:off x="3152775" y="243840"/>
            <a:ext cx="7609912" cy="994617"/>
          </a:xfrm>
          <a:prstGeom prst="rect">
            <a:avLst/>
          </a:prstGeom>
        </p:spPr>
        <p:txBody>
          <a:bodyPr vert="horz" lIns="91440" tIns="45720" rIns="91440" bIns="45720" rtlCol="1" anchor="t" anchorCtr="0">
            <a:normAutofit fontScale="92500" lnSpcReduction="10000"/>
          </a:bodyPr>
          <a:lstStyle>
            <a:lvl1pPr>
              <a:lnSpc>
                <a:spcPct val="80000"/>
              </a:lnSpc>
              <a:spcBef>
                <a:spcPct val="0"/>
              </a:spcBef>
              <a:buNone/>
              <a:defRPr sz="4400" b="1">
                <a:solidFill>
                  <a:schemeClr val="accent1"/>
                </a:solidFill>
                <a:latin typeface="+mj-lt"/>
                <a:ea typeface="+mj-ea"/>
                <a:cs typeface="+mj-cs"/>
              </a:defRPr>
            </a:lvl1pPr>
          </a:lstStyle>
          <a:p>
            <a:pPr algn="l" rtl="0"/>
            <a:r>
              <a:rPr lang="en-US" dirty="0"/>
              <a:t>The main </a:t>
            </a:r>
            <a:r>
              <a:rPr lang="en-US" dirty="0" smtClean="0"/>
              <a:t>Economic Challenges </a:t>
            </a:r>
            <a:r>
              <a:rPr lang="en-US" dirty="0"/>
              <a:t>of the </a:t>
            </a:r>
            <a:r>
              <a:rPr lang="en-US" dirty="0" smtClean="0"/>
              <a:t>Market</a:t>
            </a:r>
            <a:endParaRPr lang="he-IL" dirty="0"/>
          </a:p>
        </p:txBody>
      </p:sp>
      <p:sp>
        <p:nvSpPr>
          <p:cNvPr id="5" name="מלבן 4"/>
          <p:cNvSpPr/>
          <p:nvPr/>
        </p:nvSpPr>
        <p:spPr>
          <a:xfrm>
            <a:off x="9524" y="1456570"/>
            <a:ext cx="12192001" cy="481910"/>
          </a:xfrm>
          <a:prstGeom prst="rect">
            <a:avLst/>
          </a:prstGeom>
          <a:gradFill flip="none" rotWithShape="1">
            <a:gsLst>
              <a:gs pos="8547">
                <a:schemeClr val="bg1">
                  <a:lumMod val="75000"/>
                </a:schemeClr>
              </a:gs>
              <a:gs pos="100000">
                <a:schemeClr val="bg1">
                  <a:lumMod val="95000"/>
                </a:schemeClr>
              </a:gs>
              <a:gs pos="34000">
                <a:srgbClr val="E8E8E8"/>
              </a:gs>
              <a:gs pos="19000">
                <a:schemeClr val="bg1">
                  <a:lumMod val="75000"/>
                </a:schemeClr>
              </a:gs>
              <a:gs pos="64000">
                <a:schemeClr val="bg1">
                  <a:lumMod val="8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a:ln>
                <a:noFill/>
              </a:ln>
              <a:solidFill>
                <a:prstClr val="white"/>
              </a:solidFill>
              <a:effectLst/>
              <a:uLnTx/>
              <a:uFillTx/>
              <a:latin typeface="Segoe UI"/>
              <a:ea typeface="+mn-ea"/>
              <a:cs typeface="Arial" panose="020B0604020202020204" pitchFamily="34" charset="0"/>
            </a:endParaRPr>
          </a:p>
        </p:txBody>
      </p:sp>
      <p:sp>
        <p:nvSpPr>
          <p:cNvPr id="8" name="TextBox 7"/>
          <p:cNvSpPr txBox="1"/>
          <p:nvPr/>
        </p:nvSpPr>
        <p:spPr>
          <a:xfrm>
            <a:off x="8904171" y="1454064"/>
            <a:ext cx="1877437" cy="461665"/>
          </a:xfrm>
          <a:prstGeom prst="rect">
            <a:avLst/>
          </a:prstGeom>
          <a:noFill/>
        </p:spPr>
        <p:txBody>
          <a:bodyPr wrap="none" rtlCol="1">
            <a:spAutoFit/>
          </a:bodyPr>
          <a:lstStyle/>
          <a:p>
            <a:pPr lvl="0" algn="l" rtl="0">
              <a:defRPr/>
            </a:pPr>
            <a:r>
              <a:rPr lang="en-US" sz="2400" b="1" dirty="0">
                <a:solidFill>
                  <a:schemeClr val="accent3"/>
                </a:solidFill>
                <a:latin typeface="Arial" panose="020B0604020202020204" pitchFamily="34" charset="0"/>
                <a:cs typeface="Arial" panose="020B0604020202020204" pitchFamily="34" charset="0"/>
              </a:rPr>
              <a:t>short range</a:t>
            </a:r>
            <a:endParaRPr kumimoji="0" lang="he-IL" sz="24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sp>
        <p:nvSpPr>
          <p:cNvPr id="9" name="מלבן 8"/>
          <p:cNvSpPr/>
          <p:nvPr/>
        </p:nvSpPr>
        <p:spPr>
          <a:xfrm>
            <a:off x="7843745" y="1947089"/>
            <a:ext cx="3792410" cy="1015663"/>
          </a:xfrm>
          <a:prstGeom prst="rect">
            <a:avLst/>
          </a:prstGeom>
        </p:spPr>
        <p:txBody>
          <a:bodyPr wrap="square">
            <a:spAutoFit/>
          </a:bodyPr>
          <a:lstStyle/>
          <a:p>
            <a:pPr lvl="0" algn="ctr" rtl="0">
              <a:defRPr/>
            </a:pPr>
            <a:r>
              <a:rPr lang="en-US" sz="2000" i="1" dirty="0">
                <a:solidFill>
                  <a:schemeClr val="accent3"/>
                </a:solidFill>
                <a:latin typeface="Arial" panose="020B0604020202020204" pitchFamily="34" charset="0"/>
                <a:cs typeface="Arial" panose="020B0604020202020204" pitchFamily="34" charset="0"/>
              </a:rPr>
              <a:t>Structural fiscal </a:t>
            </a:r>
            <a:r>
              <a:rPr lang="en-US" sz="2000" i="1" dirty="0" smtClean="0">
                <a:solidFill>
                  <a:schemeClr val="accent3"/>
                </a:solidFill>
                <a:latin typeface="Arial" panose="020B0604020202020204" pitchFamily="34" charset="0"/>
                <a:cs typeface="Arial" panose="020B0604020202020204" pitchFamily="34" charset="0"/>
              </a:rPr>
              <a:t>deficit</a:t>
            </a:r>
          </a:p>
          <a:p>
            <a:pPr lvl="0" algn="ctr" rtl="0">
              <a:defRPr/>
            </a:pPr>
            <a:r>
              <a:rPr lang="en-US" sz="2000" i="1" dirty="0" smtClean="0">
                <a:solidFill>
                  <a:schemeClr val="accent3"/>
                </a:solidFill>
                <a:latin typeface="Arial" panose="020B0604020202020204" pitchFamily="34" charset="0"/>
                <a:cs typeface="Arial" panose="020B0604020202020204" pitchFamily="34" charset="0"/>
              </a:rPr>
              <a:t>(</a:t>
            </a:r>
            <a:r>
              <a:rPr lang="en-US" sz="2000" i="1" dirty="0">
                <a:solidFill>
                  <a:schemeClr val="accent3"/>
                </a:solidFill>
                <a:latin typeface="Arial" panose="020B0604020202020204" pitchFamily="34" charset="0"/>
                <a:cs typeface="Arial" panose="020B0604020202020204" pitchFamily="34" charset="0"/>
              </a:rPr>
              <a:t>4.0-4.5</a:t>
            </a:r>
            <a:r>
              <a:rPr kumimoji="0" lang="en-US" sz="2000" b="0" i="1"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a:t>
            </a:r>
            <a:endParaRPr kumimoji="0" lang="he-IL" sz="2000" b="0" i="1"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2000" b="0" i="1"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126150" y="1471908"/>
            <a:ext cx="1705916" cy="461665"/>
          </a:xfrm>
          <a:prstGeom prst="rect">
            <a:avLst/>
          </a:prstGeom>
          <a:noFill/>
        </p:spPr>
        <p:txBody>
          <a:bodyPr wrap="none" rtlCol="1">
            <a:spAutoFit/>
          </a:bodyPr>
          <a:lstStyle/>
          <a:p>
            <a:pPr lvl="0" algn="l" rtl="0">
              <a:defRPr/>
            </a:pPr>
            <a:r>
              <a:rPr lang="en-US" sz="2400" b="1" dirty="0">
                <a:solidFill>
                  <a:schemeClr val="accent1"/>
                </a:solidFill>
                <a:latin typeface="Arial" panose="020B0604020202020204" pitchFamily="34" charset="0"/>
                <a:cs typeface="Arial" panose="020B0604020202020204" pitchFamily="34" charset="0"/>
              </a:rPr>
              <a:t>Long-term</a:t>
            </a:r>
            <a:endParaRPr kumimoji="0" lang="he-IL"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11" name="מלבן 10"/>
          <p:cNvSpPr/>
          <p:nvPr/>
        </p:nvSpPr>
        <p:spPr>
          <a:xfrm>
            <a:off x="1804925" y="1932562"/>
            <a:ext cx="2735044" cy="400110"/>
          </a:xfrm>
          <a:prstGeom prst="rect">
            <a:avLst/>
          </a:prstGeom>
        </p:spPr>
        <p:txBody>
          <a:bodyPr wrap="none">
            <a:spAutoFit/>
          </a:bodyPr>
          <a:lstStyle/>
          <a:p>
            <a:pPr lvl="0" algn="l" rtl="0">
              <a:defRPr/>
            </a:pPr>
            <a:r>
              <a:rPr lang="en-US" sz="2000" i="1" dirty="0">
                <a:solidFill>
                  <a:schemeClr val="accent1"/>
                </a:solidFill>
                <a:latin typeface="Arial" panose="020B0604020202020204" pitchFamily="34" charset="0"/>
                <a:cs typeface="Arial" panose="020B0604020202020204" pitchFamily="34" charset="0"/>
              </a:rPr>
              <a:t>Increasing productivity</a:t>
            </a:r>
            <a:endParaRPr kumimoji="0" lang="he-IL" sz="2000" b="0" i="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16" name="תמונה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182" y="1451917"/>
            <a:ext cx="495532" cy="470386"/>
          </a:xfrm>
          <a:prstGeom prst="rect">
            <a:avLst/>
          </a:prstGeom>
        </p:spPr>
      </p:pic>
      <p:sp>
        <p:nvSpPr>
          <p:cNvPr id="19" name="מלבן 18"/>
          <p:cNvSpPr/>
          <p:nvPr/>
        </p:nvSpPr>
        <p:spPr>
          <a:xfrm>
            <a:off x="8127018" y="2763355"/>
            <a:ext cx="3297543" cy="416011"/>
          </a:xfrm>
          <a:prstGeom prst="rect">
            <a:avLst/>
          </a:prstGeom>
        </p:spPr>
        <p:txBody>
          <a:bodyPr wrap="square">
            <a:spAutoFit/>
          </a:bodyPr>
          <a:lstStyle/>
          <a:p>
            <a:pPr lvl="0" algn="ctr" rtl="0">
              <a:lnSpc>
                <a:spcPct val="150000"/>
              </a:lnSpc>
              <a:defRPr/>
            </a:pPr>
            <a:r>
              <a:rPr lang="en-US" sz="1600" b="1" dirty="0">
                <a:solidFill>
                  <a:schemeClr val="bg1"/>
                </a:solidFill>
                <a:latin typeface="Arial" panose="020B0604020202020204" pitchFamily="34" charset="0"/>
                <a:cs typeface="Arial" panose="020B0604020202020204" pitchFamily="34" charset="0"/>
              </a:rPr>
              <a:t>Debt / GDP stabilization at 60%</a:t>
            </a:r>
            <a:endParaRPr kumimoji="0" lang="he-IL" sz="16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0" name="מלבן 19"/>
          <p:cNvSpPr/>
          <p:nvPr/>
        </p:nvSpPr>
        <p:spPr>
          <a:xfrm>
            <a:off x="2287850" y="2249517"/>
            <a:ext cx="1489510" cy="307777"/>
          </a:xfrm>
          <a:prstGeom prst="rect">
            <a:avLst/>
          </a:prstGeom>
        </p:spPr>
        <p:txBody>
          <a:bodyPr wrap="none">
            <a:spAutoFit/>
          </a:bodyPr>
          <a:lstStyle/>
          <a:p>
            <a:pPr lvl="0" algn="l" rtl="0">
              <a:defRPr/>
            </a:pPr>
            <a:r>
              <a:rPr lang="en-US" sz="1400" dirty="0">
                <a:solidFill>
                  <a:schemeClr val="accent1"/>
                </a:solidFill>
                <a:latin typeface="Arial" panose="020B0604020202020204" pitchFamily="34" charset="0"/>
                <a:cs typeface="Arial" panose="020B0604020202020204" pitchFamily="34" charset="0"/>
              </a:rPr>
              <a:t>Israel Bank Plan</a:t>
            </a:r>
            <a:endParaRPr kumimoji="0" lang="he-IL" sz="1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pic>
        <p:nvPicPr>
          <p:cNvPr id="32" name="תמונה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983605" y="1517986"/>
            <a:ext cx="259794" cy="367688"/>
          </a:xfrm>
          <a:prstGeom prst="rect">
            <a:avLst/>
          </a:prstGeom>
        </p:spPr>
      </p:pic>
      <p:pic>
        <p:nvPicPr>
          <p:cNvPr id="33" name="תמונה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26367" y="1507137"/>
            <a:ext cx="259794" cy="367688"/>
          </a:xfrm>
          <a:prstGeom prst="rect">
            <a:avLst/>
          </a:prstGeom>
        </p:spPr>
      </p:pic>
      <p:pic>
        <p:nvPicPr>
          <p:cNvPr id="34" name="תמונה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62497" y="1501053"/>
            <a:ext cx="259794" cy="367688"/>
          </a:xfrm>
          <a:prstGeom prst="rect">
            <a:avLst/>
          </a:prstGeom>
        </p:spPr>
      </p:pic>
      <p:pic>
        <p:nvPicPr>
          <p:cNvPr id="35" name="תמונה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405259" y="1490204"/>
            <a:ext cx="259794" cy="367688"/>
          </a:xfrm>
          <a:prstGeom prst="rect">
            <a:avLst/>
          </a:prstGeom>
        </p:spPr>
      </p:pic>
      <p:pic>
        <p:nvPicPr>
          <p:cNvPr id="36" name="תמונה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750157" y="1494438"/>
            <a:ext cx="259794" cy="367688"/>
          </a:xfrm>
          <a:prstGeom prst="rect">
            <a:avLst/>
          </a:prstGeom>
        </p:spPr>
      </p:pic>
      <p:pic>
        <p:nvPicPr>
          <p:cNvPr id="37" name="תמונה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992919" y="1483589"/>
            <a:ext cx="259794" cy="367688"/>
          </a:xfrm>
          <a:prstGeom prst="rect">
            <a:avLst/>
          </a:prstGeom>
        </p:spPr>
      </p:pic>
      <p:pic>
        <p:nvPicPr>
          <p:cNvPr id="38" name="תמונה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381452" y="1517986"/>
            <a:ext cx="259794" cy="367688"/>
          </a:xfrm>
          <a:prstGeom prst="rect">
            <a:avLst/>
          </a:prstGeom>
        </p:spPr>
      </p:pic>
      <p:pic>
        <p:nvPicPr>
          <p:cNvPr id="39" name="תמונה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279011" y="1509111"/>
            <a:ext cx="259794" cy="367688"/>
          </a:xfrm>
          <a:prstGeom prst="rect">
            <a:avLst/>
          </a:prstGeom>
        </p:spPr>
      </p:pic>
      <p:sp>
        <p:nvSpPr>
          <p:cNvPr id="42" name="מלבן 41"/>
          <p:cNvSpPr/>
          <p:nvPr/>
        </p:nvSpPr>
        <p:spPr>
          <a:xfrm>
            <a:off x="8194117" y="3598083"/>
            <a:ext cx="3297543" cy="2308324"/>
          </a:xfrm>
          <a:prstGeom prst="rect">
            <a:avLst/>
          </a:prstGeom>
        </p:spPr>
        <p:txBody>
          <a:bodyPr wrap="square">
            <a:spAutoFit/>
          </a:bodyPr>
          <a:lstStyle/>
          <a:p>
            <a:pPr lvl="0" algn="ctr">
              <a:lnSpc>
                <a:spcPct val="150000"/>
              </a:lnSpc>
              <a:defRPr/>
            </a:pPr>
            <a:r>
              <a:rPr lang="en-US" sz="1600" b="1" dirty="0" smtClean="0">
                <a:solidFill>
                  <a:schemeClr val="bg1"/>
                </a:solidFill>
                <a:latin typeface="Arial" panose="020B0604020202020204" pitchFamily="34" charset="0"/>
                <a:cs typeface="Arial" panose="020B0604020202020204" pitchFamily="34" charset="0"/>
              </a:rPr>
              <a:t>Low civilian </a:t>
            </a:r>
            <a:r>
              <a:rPr lang="en-US" sz="1600" b="1" dirty="0">
                <a:solidFill>
                  <a:schemeClr val="bg1"/>
                </a:solidFill>
                <a:latin typeface="Arial" panose="020B0604020202020204" pitchFamily="34" charset="0"/>
                <a:cs typeface="Arial" panose="020B0604020202020204" pitchFamily="34" charset="0"/>
              </a:rPr>
              <a:t>expenditure </a:t>
            </a:r>
            <a:r>
              <a:rPr lang="en-US" sz="1600" b="1" dirty="0" smtClean="0">
                <a:solidFill>
                  <a:schemeClr val="bg1"/>
                </a:solidFill>
                <a:latin typeface="Arial" panose="020B0604020202020204" pitchFamily="34" charset="0"/>
                <a:cs typeface="Arial" panose="020B0604020202020204" pitchFamily="34" charset="0"/>
              </a:rPr>
              <a:t>per capita GDP</a:t>
            </a:r>
            <a:endParaRPr lang="en-US" sz="1600" b="1" dirty="0">
              <a:solidFill>
                <a:schemeClr val="bg1"/>
              </a:solidFill>
              <a:latin typeface="Arial" panose="020B0604020202020204" pitchFamily="34" charset="0"/>
              <a:cs typeface="Arial" panose="020B0604020202020204" pitchFamily="34" charset="0"/>
            </a:endParaRPr>
          </a:p>
          <a:p>
            <a:pPr lvl="0" algn="ctr">
              <a:lnSpc>
                <a:spcPct val="150000"/>
              </a:lnSpc>
              <a:defRPr/>
            </a:pPr>
            <a:r>
              <a:rPr lang="en-US" sz="1600" b="1" dirty="0">
                <a:solidFill>
                  <a:schemeClr val="bg1"/>
                </a:solidFill>
                <a:latin typeface="Arial" panose="020B0604020202020204" pitchFamily="34" charset="0"/>
                <a:cs typeface="Arial" panose="020B0604020202020204" pitchFamily="34" charset="0"/>
              </a:rPr>
              <a:t>(33% vs. 39% in OECD)</a:t>
            </a:r>
          </a:p>
          <a:p>
            <a:pPr lvl="0" algn="ctr">
              <a:lnSpc>
                <a:spcPct val="150000"/>
              </a:lnSpc>
              <a:defRPr/>
            </a:pPr>
            <a:r>
              <a:rPr lang="en-US" sz="1600" b="1" dirty="0" smtClean="0">
                <a:solidFill>
                  <a:schemeClr val="bg1"/>
                </a:solidFill>
                <a:latin typeface="Arial" panose="020B0604020202020204" pitchFamily="34" charset="0"/>
                <a:cs typeface="Arial" panose="020B0604020202020204" pitchFamily="34" charset="0"/>
              </a:rPr>
              <a:t>Will probably be required for fiscal </a:t>
            </a:r>
            <a:r>
              <a:rPr lang="en-US" sz="1600" b="1" dirty="0">
                <a:solidFill>
                  <a:schemeClr val="bg1"/>
                </a:solidFill>
                <a:latin typeface="Arial" panose="020B0604020202020204" pitchFamily="34" charset="0"/>
                <a:cs typeface="Arial" panose="020B0604020202020204" pitchFamily="34" charset="0"/>
              </a:rPr>
              <a:t>stabilization </a:t>
            </a:r>
            <a:r>
              <a:rPr lang="en-US" sz="1600" b="1" dirty="0" smtClean="0">
                <a:solidFill>
                  <a:schemeClr val="bg1"/>
                </a:solidFill>
                <a:latin typeface="Arial" panose="020B0604020202020204" pitchFamily="34" charset="0"/>
                <a:cs typeface="Arial" panose="020B0604020202020204" pitchFamily="34" charset="0"/>
              </a:rPr>
              <a:t>through a </a:t>
            </a:r>
            <a:r>
              <a:rPr lang="en-US" sz="1600" b="1" dirty="0">
                <a:solidFill>
                  <a:schemeClr val="bg1"/>
                </a:solidFill>
                <a:latin typeface="Arial" panose="020B0604020202020204" pitchFamily="34" charset="0"/>
                <a:cs typeface="Arial" panose="020B0604020202020204" pitchFamily="34" charset="0"/>
              </a:rPr>
              <a:t>combination of cuts and taxes</a:t>
            </a:r>
            <a:endParaRPr kumimoji="0" lang="he-IL"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8" name="מלבן 47"/>
          <p:cNvSpPr/>
          <p:nvPr/>
        </p:nvSpPr>
        <p:spPr>
          <a:xfrm>
            <a:off x="332755" y="2628649"/>
            <a:ext cx="1366135" cy="523220"/>
          </a:xfrm>
          <a:prstGeom prst="rect">
            <a:avLst/>
          </a:prstGeom>
        </p:spPr>
        <p:txBody>
          <a:bodyPr wrap="square">
            <a:spAutoFit/>
          </a:bodyPr>
          <a:lstStyle/>
          <a:p>
            <a:pPr lvl="0" algn="ctr" rtl="0">
              <a:spcAft>
                <a:spcPts val="600"/>
              </a:spcAft>
              <a:defRPr/>
            </a:pPr>
            <a:r>
              <a:rPr lang="en-US" sz="1400" b="1" dirty="0">
                <a:solidFill>
                  <a:schemeClr val="bg1"/>
                </a:solidFill>
                <a:latin typeface="Arial" panose="020B0604020202020204" pitchFamily="34" charset="0"/>
                <a:cs typeface="Arial" panose="020B0604020202020204" pitchFamily="34" charset="0"/>
              </a:rPr>
              <a:t>Business </a:t>
            </a:r>
            <a:r>
              <a:rPr lang="en-US" sz="1400" b="1" dirty="0" smtClean="0">
                <a:solidFill>
                  <a:schemeClr val="bg1"/>
                </a:solidFill>
                <a:latin typeface="Arial" panose="020B0604020202020204" pitchFamily="34" charset="0"/>
                <a:cs typeface="Arial" panose="020B0604020202020204" pitchFamily="34" charset="0"/>
              </a:rPr>
              <a:t>Improvement</a:t>
            </a:r>
            <a:endParaRPr kumimoji="0" lang="he-IL"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49" name="מלבן 48"/>
          <p:cNvSpPr/>
          <p:nvPr/>
        </p:nvSpPr>
        <p:spPr>
          <a:xfrm>
            <a:off x="210642" y="3763448"/>
            <a:ext cx="1468008" cy="738664"/>
          </a:xfrm>
          <a:prstGeom prst="rect">
            <a:avLst/>
          </a:prstGeom>
        </p:spPr>
        <p:txBody>
          <a:bodyPr wrap="square">
            <a:spAutoFit/>
          </a:bodyPr>
          <a:lstStyle/>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Digitized and improved bureaucracy</a:t>
            </a:r>
            <a:endParaRPr kumimoji="0" lang="en-US"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0" name="מלבן 49"/>
          <p:cNvSpPr/>
          <p:nvPr/>
        </p:nvSpPr>
        <p:spPr>
          <a:xfrm>
            <a:off x="1665052" y="2644604"/>
            <a:ext cx="1487723" cy="738664"/>
          </a:xfrm>
          <a:prstGeom prst="rect">
            <a:avLst/>
          </a:prstGeom>
        </p:spPr>
        <p:txBody>
          <a:bodyPr wrap="square">
            <a:spAutoFit/>
          </a:bodyPr>
          <a:lstStyle/>
          <a:p>
            <a:pPr lvl="0" algn="ctr" rtl="0">
              <a:spcAft>
                <a:spcPts val="600"/>
              </a:spcAft>
              <a:defRPr/>
            </a:pPr>
            <a:r>
              <a:rPr lang="en-US" sz="1400" b="1" dirty="0">
                <a:solidFill>
                  <a:schemeClr val="bg1"/>
                </a:solidFill>
                <a:latin typeface="Arial" panose="020B0604020202020204" pitchFamily="34" charset="0"/>
                <a:cs typeface="Arial" panose="020B0604020202020204" pitchFamily="34" charset="0"/>
              </a:rPr>
              <a:t>  Human </a:t>
            </a:r>
            <a:r>
              <a:rPr lang="en-US" sz="1400" b="1" dirty="0">
                <a:solidFill>
                  <a:schemeClr val="bg1"/>
                </a:solidFill>
                <a:latin typeface="Arial" panose="020B0604020202020204" pitchFamily="34" charset="0"/>
                <a:cs typeface="Arial" panose="020B0604020202020204" pitchFamily="34" charset="0"/>
              </a:rPr>
              <a:t>C</a:t>
            </a:r>
            <a:r>
              <a:rPr lang="en-US" sz="1400" b="1" dirty="0" smtClean="0">
                <a:solidFill>
                  <a:schemeClr val="bg1"/>
                </a:solidFill>
                <a:latin typeface="Arial" panose="020B0604020202020204" pitchFamily="34" charset="0"/>
                <a:cs typeface="Arial" panose="020B0604020202020204" pitchFamily="34" charset="0"/>
              </a:rPr>
              <a:t>apital </a:t>
            </a:r>
            <a:r>
              <a:rPr lang="en-US" sz="1400" b="1" dirty="0">
                <a:solidFill>
                  <a:schemeClr val="bg1"/>
                </a:solidFill>
                <a:latin typeface="Arial" panose="020B0604020202020204" pitchFamily="34" charset="0"/>
                <a:cs typeface="Arial" panose="020B0604020202020204" pitchFamily="34" charset="0"/>
              </a:rPr>
              <a:t>Improvement</a:t>
            </a:r>
            <a:endParaRPr lang="he-IL" sz="1400" b="1" dirty="0">
              <a:solidFill>
                <a:schemeClr val="bg1"/>
              </a:solidFill>
              <a:latin typeface="Arial" panose="020B0604020202020204" pitchFamily="34" charset="0"/>
              <a:cs typeface="Arial" panose="020B0604020202020204" pitchFamily="34" charset="0"/>
            </a:endParaRPr>
          </a:p>
        </p:txBody>
      </p:sp>
      <p:sp>
        <p:nvSpPr>
          <p:cNvPr id="51" name="מלבן 50"/>
          <p:cNvSpPr/>
          <p:nvPr/>
        </p:nvSpPr>
        <p:spPr>
          <a:xfrm>
            <a:off x="1753534" y="3784296"/>
            <a:ext cx="1142956" cy="1538883"/>
          </a:xfrm>
          <a:prstGeom prst="rect">
            <a:avLst/>
          </a:prstGeom>
        </p:spPr>
        <p:txBody>
          <a:bodyPr wrap="square">
            <a:spAutoFit/>
          </a:bodyPr>
          <a:lstStyle/>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Improving skills</a:t>
            </a:r>
          </a:p>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Early education</a:t>
            </a:r>
          </a:p>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Improving teachers</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53" name="מלבן 52"/>
          <p:cNvSpPr/>
          <p:nvPr/>
        </p:nvSpPr>
        <p:spPr>
          <a:xfrm>
            <a:off x="3327038" y="5748575"/>
            <a:ext cx="124104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B81B9"/>
                </a:solidFill>
                <a:effectLst/>
                <a:uLnTx/>
                <a:uFillTx/>
                <a:latin typeface="Assistant" panose="00000500000000000000" pitchFamily="2" charset="-79"/>
                <a:ea typeface="+mn-ea"/>
                <a:cs typeface="Assistant" panose="00000500000000000000" pitchFamily="2" charset="-79"/>
              </a:rPr>
              <a:t>1%         6.6%</a:t>
            </a:r>
            <a:endParaRPr kumimoji="0" lang="he-IL" sz="1600" b="0" i="0" u="none" strike="noStrike" kern="1200" cap="none" spc="0" normalizeH="0" baseline="0" noProof="0" dirty="0">
              <a:ln>
                <a:noFill/>
              </a:ln>
              <a:solidFill>
                <a:srgbClr val="5B81B9"/>
              </a:solidFill>
              <a:effectLst/>
              <a:uLnTx/>
              <a:uFillTx/>
              <a:latin typeface="Assistant" panose="00000500000000000000" pitchFamily="2" charset="-79"/>
              <a:ea typeface="+mn-ea"/>
              <a:cs typeface="Assistant" panose="00000500000000000000" pitchFamily="2" charset="-79"/>
            </a:endParaRPr>
          </a:p>
        </p:txBody>
      </p:sp>
      <p:sp>
        <p:nvSpPr>
          <p:cNvPr id="54" name="מלבן 53"/>
          <p:cNvSpPr/>
          <p:nvPr/>
        </p:nvSpPr>
        <p:spPr>
          <a:xfrm>
            <a:off x="1454704" y="5765085"/>
            <a:ext cx="13500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B81B9"/>
                </a:solidFill>
                <a:effectLst/>
                <a:uLnTx/>
                <a:uFillTx/>
                <a:latin typeface="Assistant" panose="00000500000000000000" pitchFamily="2" charset="-79"/>
                <a:ea typeface="+mn-ea"/>
                <a:cs typeface="Assistant" panose="00000500000000000000" pitchFamily="2" charset="-79"/>
              </a:rPr>
              <a:t>0.05%         4%</a:t>
            </a:r>
            <a:endParaRPr kumimoji="0" lang="he-IL" sz="1600" b="0" i="0" u="none" strike="noStrike" kern="1200" cap="none" spc="0" normalizeH="0" baseline="0" noProof="0" dirty="0">
              <a:ln>
                <a:noFill/>
              </a:ln>
              <a:solidFill>
                <a:srgbClr val="5B81B9"/>
              </a:solidFill>
              <a:effectLst/>
              <a:uLnTx/>
              <a:uFillTx/>
              <a:latin typeface="Assistant" panose="00000500000000000000" pitchFamily="2" charset="-79"/>
              <a:ea typeface="+mn-ea"/>
              <a:cs typeface="Assistant" panose="00000500000000000000" pitchFamily="2" charset="-79"/>
            </a:endParaRPr>
          </a:p>
        </p:txBody>
      </p:sp>
      <p:cxnSp>
        <p:nvCxnSpPr>
          <p:cNvPr id="55" name="מחבר חץ ישר 54"/>
          <p:cNvCxnSpPr/>
          <p:nvPr/>
        </p:nvCxnSpPr>
        <p:spPr>
          <a:xfrm>
            <a:off x="3785552" y="5906407"/>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מחבר חץ ישר 55"/>
          <p:cNvCxnSpPr/>
          <p:nvPr/>
        </p:nvCxnSpPr>
        <p:spPr>
          <a:xfrm>
            <a:off x="5589934" y="5908490"/>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מחבר חץ ישר 56"/>
          <p:cNvCxnSpPr/>
          <p:nvPr/>
        </p:nvCxnSpPr>
        <p:spPr>
          <a:xfrm>
            <a:off x="2102507" y="5906407"/>
            <a:ext cx="1332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מלבן 58"/>
          <p:cNvSpPr/>
          <p:nvPr/>
        </p:nvSpPr>
        <p:spPr>
          <a:xfrm>
            <a:off x="2992302" y="2716022"/>
            <a:ext cx="1688071" cy="523220"/>
          </a:xfrm>
          <a:prstGeom prst="rect">
            <a:avLst/>
          </a:prstGeom>
        </p:spPr>
        <p:txBody>
          <a:bodyPr wrap="square">
            <a:spAutoFit/>
          </a:bodyPr>
          <a:lstStyle/>
          <a:p>
            <a:pPr lvl="0" algn="ctr" rtl="0">
              <a:spcAft>
                <a:spcPts val="600"/>
              </a:spcAft>
              <a:defRPr/>
            </a:pPr>
            <a:r>
              <a:rPr lang="en-US" sz="1400" b="1" dirty="0">
                <a:solidFill>
                  <a:schemeClr val="bg1"/>
                </a:solidFill>
                <a:latin typeface="Arial" panose="020B0604020202020204" pitchFamily="34" charset="0"/>
                <a:cs typeface="Arial" panose="020B0604020202020204" pitchFamily="34" charset="0"/>
              </a:rPr>
              <a:t>Infrastructure Improvement</a:t>
            </a:r>
            <a:endPar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0" name="מלבן 59"/>
          <p:cNvSpPr/>
          <p:nvPr/>
        </p:nvSpPr>
        <p:spPr>
          <a:xfrm>
            <a:off x="3094709" y="3726340"/>
            <a:ext cx="1342139" cy="523220"/>
          </a:xfrm>
          <a:prstGeom prst="rect">
            <a:avLst/>
          </a:prstGeom>
        </p:spPr>
        <p:txBody>
          <a:bodyPr wrap="square">
            <a:spAutoFit/>
          </a:bodyPr>
          <a:lstStyle/>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Public Transport</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graphicFrame>
        <p:nvGraphicFramePr>
          <p:cNvPr id="61" name="טבלה 60"/>
          <p:cNvGraphicFramePr>
            <a:graphicFrameLocks noGrp="1"/>
          </p:cNvGraphicFramePr>
          <p:nvPr>
            <p:extLst>
              <p:ext uri="{D42A27DB-BD31-4B8C-83A1-F6EECF244321}">
                <p14:modId xmlns:p14="http://schemas.microsoft.com/office/powerpoint/2010/main" val="2315277568"/>
              </p:ext>
            </p:extLst>
          </p:nvPr>
        </p:nvGraphicFramePr>
        <p:xfrm>
          <a:off x="241594" y="5309304"/>
          <a:ext cx="7130755" cy="1645920"/>
        </p:xfrm>
        <a:graphic>
          <a:graphicData uri="http://schemas.openxmlformats.org/drawingml/2006/table">
            <a:tbl>
              <a:tblPr rtl="1" firstRow="1" bandRow="1">
                <a:tableStyleId>{5C22544A-7EE6-4342-B048-85BDC9FD1C3A}</a:tableStyleId>
              </a:tblPr>
              <a:tblGrid>
                <a:gridCol w="1627091">
                  <a:extLst>
                    <a:ext uri="{9D8B030D-6E8A-4147-A177-3AD203B41FA5}">
                      <a16:colId xmlns:a16="http://schemas.microsoft.com/office/drawing/2014/main" val="4249683585"/>
                    </a:ext>
                  </a:extLst>
                </a:gridCol>
                <a:gridCol w="1288786">
                  <a:extLst>
                    <a:ext uri="{9D8B030D-6E8A-4147-A177-3AD203B41FA5}">
                      <a16:colId xmlns:a16="http://schemas.microsoft.com/office/drawing/2014/main" val="3036813542"/>
                    </a:ext>
                  </a:extLst>
                </a:gridCol>
                <a:gridCol w="1360847">
                  <a:extLst>
                    <a:ext uri="{9D8B030D-6E8A-4147-A177-3AD203B41FA5}">
                      <a16:colId xmlns:a16="http://schemas.microsoft.com/office/drawing/2014/main" val="3936724702"/>
                    </a:ext>
                  </a:extLst>
                </a:gridCol>
                <a:gridCol w="1402232">
                  <a:extLst>
                    <a:ext uri="{9D8B030D-6E8A-4147-A177-3AD203B41FA5}">
                      <a16:colId xmlns:a16="http://schemas.microsoft.com/office/drawing/2014/main" val="3869784704"/>
                    </a:ext>
                  </a:extLst>
                </a:gridCol>
                <a:gridCol w="1451799">
                  <a:extLst>
                    <a:ext uri="{9D8B030D-6E8A-4147-A177-3AD203B41FA5}">
                      <a16:colId xmlns:a16="http://schemas.microsoft.com/office/drawing/2014/main" val="2974306808"/>
                    </a:ext>
                  </a:extLst>
                </a:gridCol>
              </a:tblGrid>
              <a:tr h="412749">
                <a:tc>
                  <a:txBody>
                    <a:bodyPr/>
                    <a:lstStyle/>
                    <a:p>
                      <a:pPr algn="ctr" rtl="1"/>
                      <a:r>
                        <a:rPr lang="en-US" sz="1600" b="1" dirty="0" smtClean="0">
                          <a:solidFill>
                            <a:schemeClr val="tx1">
                              <a:lumMod val="75000"/>
                              <a:lumOff val="25000"/>
                            </a:schemeClr>
                          </a:solidFill>
                          <a:latin typeface="Arial" panose="020B0604020202020204" pitchFamily="34" charset="0"/>
                          <a:cs typeface="Arial" panose="020B0604020202020204" pitchFamily="34" charset="0"/>
                        </a:rPr>
                        <a:t>The cost</a:t>
                      </a:r>
                    </a:p>
                    <a:p>
                      <a:pPr algn="ctr" rtl="1"/>
                      <a:r>
                        <a:rPr lang="en-US" sz="1600" b="1" dirty="0" smtClean="0">
                          <a:solidFill>
                            <a:schemeClr val="tx1">
                              <a:lumMod val="75000"/>
                              <a:lumOff val="25000"/>
                            </a:schemeClr>
                          </a:solidFill>
                          <a:latin typeface="Arial" panose="020B0604020202020204" pitchFamily="34" charset="0"/>
                          <a:cs typeface="Arial" panose="020B0604020202020204" pitchFamily="34" charset="0"/>
                        </a:rPr>
                        <a:t>  (Percentage of GDP)</a:t>
                      </a:r>
                      <a:endParaRPr lang="he-IL" sz="16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0.05%</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2%</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1%</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0.2%</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1583310420"/>
                  </a:ext>
                </a:extLst>
              </a:tr>
              <a:tr h="45287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600" b="1" kern="1200" dirty="0" smtClean="0">
                          <a:solidFill>
                            <a:schemeClr val="tx1">
                              <a:lumMod val="75000"/>
                              <a:lumOff val="25000"/>
                            </a:schemeClr>
                          </a:solidFill>
                          <a:latin typeface="Arial" panose="020B0604020202020204" pitchFamily="34" charset="0"/>
                          <a:ea typeface="+mn-ea"/>
                          <a:cs typeface="Arial" panose="020B0604020202020204" pitchFamily="34" charset="0"/>
                        </a:rPr>
                        <a:t>Benefit</a:t>
                      </a:r>
                      <a:endParaRPr lang="en-US" sz="1600" b="1" kern="1200" dirty="0" smtClean="0">
                        <a:solidFill>
                          <a:schemeClr val="tx1">
                            <a:lumMod val="75000"/>
                            <a:lumOff val="25000"/>
                          </a:schemeClr>
                        </a:solidFill>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600" b="1" kern="1200" dirty="0" smtClean="0">
                          <a:solidFill>
                            <a:schemeClr val="tx1">
                              <a:lumMod val="75000"/>
                              <a:lumOff val="25000"/>
                            </a:schemeClr>
                          </a:solidFill>
                          <a:latin typeface="Arial" panose="020B0604020202020204" pitchFamily="34" charset="0"/>
                          <a:ea typeface="+mn-ea"/>
                          <a:cs typeface="Arial" panose="020B0604020202020204" pitchFamily="34" charset="0"/>
                        </a:rPr>
                        <a:t>  (Percentage of GDP)</a:t>
                      </a:r>
                      <a:endParaRPr lang="he-IL" sz="1600" b="1" kern="1200" dirty="0" smtClean="0">
                        <a:solidFill>
                          <a:schemeClr val="tx1">
                            <a:lumMod val="75000"/>
                            <a:lumOff val="25000"/>
                          </a:schemeClr>
                        </a:solidFill>
                        <a:latin typeface="Arial" panose="020B0604020202020204" pitchFamily="34" charset="0"/>
                        <a:ea typeface="+mn-ea"/>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4%</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7.5%</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6.6%</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rtl="1"/>
                      <a:r>
                        <a:rPr lang="he-IL" sz="2400" b="1" dirty="0" smtClean="0">
                          <a:solidFill>
                            <a:schemeClr val="tx1">
                              <a:lumMod val="75000"/>
                              <a:lumOff val="25000"/>
                            </a:schemeClr>
                          </a:solidFill>
                          <a:latin typeface="Arial" panose="020B0604020202020204" pitchFamily="34" charset="0"/>
                          <a:cs typeface="Arial" panose="020B0604020202020204" pitchFamily="34" charset="0"/>
                        </a:rPr>
                        <a:t>2.1%</a:t>
                      </a:r>
                      <a:endParaRPr lang="he-IL" sz="2400" b="1" dirty="0">
                        <a:solidFill>
                          <a:schemeClr val="tx1">
                            <a:lumMod val="75000"/>
                            <a:lumOff val="25000"/>
                          </a:schemeClr>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765976106"/>
                  </a:ext>
                </a:extLst>
              </a:tr>
            </a:tbl>
          </a:graphicData>
        </a:graphic>
      </p:graphicFrame>
      <p:sp>
        <p:nvSpPr>
          <p:cNvPr id="63" name="מלבן 62"/>
          <p:cNvSpPr/>
          <p:nvPr/>
        </p:nvSpPr>
        <p:spPr>
          <a:xfrm>
            <a:off x="4303354" y="2542258"/>
            <a:ext cx="1637692" cy="1107996"/>
          </a:xfrm>
          <a:prstGeom prst="rect">
            <a:avLst/>
          </a:prstGeom>
        </p:spPr>
        <p:txBody>
          <a:bodyPr wrap="square">
            <a:spAutoFit/>
          </a:bodyPr>
          <a:lstStyle/>
          <a:p>
            <a:pPr lvl="0" algn="ctr" rtl="0">
              <a:spcAft>
                <a:spcPts val="600"/>
              </a:spcAft>
              <a:defRPr/>
            </a:pPr>
            <a:r>
              <a:rPr lang="en-US" sz="1400" b="1" dirty="0" smtClean="0">
                <a:solidFill>
                  <a:schemeClr val="bg1"/>
                </a:solidFill>
                <a:latin typeface="Arial" panose="020B0604020202020204" pitchFamily="34" charset="0"/>
                <a:cs typeface="Arial" panose="020B0604020202020204" pitchFamily="34" charset="0"/>
              </a:rPr>
              <a:t>Business</a:t>
            </a:r>
            <a:endParaRPr lang="en-US" sz="1400" b="1" dirty="0">
              <a:solidFill>
                <a:schemeClr val="bg1"/>
              </a:solidFill>
              <a:latin typeface="Arial" panose="020B0604020202020204" pitchFamily="34" charset="0"/>
              <a:cs typeface="Arial" panose="020B0604020202020204" pitchFamily="34" charset="0"/>
            </a:endParaRPr>
          </a:p>
          <a:p>
            <a:pPr lvl="0" algn="ctr" rtl="0">
              <a:spcAft>
                <a:spcPts val="600"/>
              </a:spcAft>
              <a:defRPr/>
            </a:pPr>
            <a:r>
              <a:rPr lang="en-US" sz="1400" b="1" dirty="0" smtClean="0">
                <a:solidFill>
                  <a:schemeClr val="bg1"/>
                </a:solidFill>
                <a:latin typeface="Arial" panose="020B0604020202020204" pitchFamily="34" charset="0"/>
                <a:cs typeface="Arial" panose="020B0604020202020204" pitchFamily="34" charset="0"/>
              </a:rPr>
              <a:t>Physical </a:t>
            </a:r>
          </a:p>
          <a:p>
            <a:pPr lvl="0" algn="ctr" rtl="0">
              <a:spcAft>
                <a:spcPts val="600"/>
              </a:spcAft>
              <a:defRPr/>
            </a:pPr>
            <a:r>
              <a:rPr lang="en-US" sz="1400" b="1" dirty="0">
                <a:solidFill>
                  <a:schemeClr val="bg1"/>
                </a:solidFill>
                <a:latin typeface="Arial" panose="020B0604020202020204" pitchFamily="34" charset="0"/>
                <a:cs typeface="Arial" panose="020B0604020202020204" pitchFamily="34" charset="0"/>
              </a:rPr>
              <a:t>Capital Improvement</a:t>
            </a:r>
            <a:endPar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
        <p:nvSpPr>
          <p:cNvPr id="64" name="מלבן 63"/>
          <p:cNvSpPr/>
          <p:nvPr/>
        </p:nvSpPr>
        <p:spPr>
          <a:xfrm>
            <a:off x="4467415" y="3726340"/>
            <a:ext cx="1265394" cy="954107"/>
          </a:xfrm>
          <a:prstGeom prst="rect">
            <a:avLst/>
          </a:prstGeom>
        </p:spPr>
        <p:txBody>
          <a:bodyPr wrap="square">
            <a:spAutoFit/>
          </a:bodyPr>
          <a:lstStyle/>
          <a:p>
            <a:pPr lvl="0" algn="ctr" rtl="0">
              <a:spcAft>
                <a:spcPts val="600"/>
              </a:spcAft>
              <a:defRPr/>
            </a:pPr>
            <a:r>
              <a:rPr lang="en-US" sz="1400" dirty="0">
                <a:solidFill>
                  <a:schemeClr val="bg1"/>
                </a:solidFill>
                <a:latin typeface="Arial" panose="020B0604020202020204" pitchFamily="34" charset="0"/>
                <a:cs typeface="Arial" panose="020B0604020202020204" pitchFamily="34" charset="0"/>
              </a:rPr>
              <a:t>Encouraging investment in the business sector</a:t>
            </a:r>
            <a:endParaRPr kumimoji="0" lang="he-IL" sz="14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pic>
        <p:nvPicPr>
          <p:cNvPr id="69" name="תמונה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741" y="1244688"/>
            <a:ext cx="959905" cy="959905"/>
          </a:xfrm>
          <a:prstGeom prst="rect">
            <a:avLst/>
          </a:prstGeom>
        </p:spPr>
      </p:pic>
      <p:sp>
        <p:nvSpPr>
          <p:cNvPr id="70" name="מלבן 69"/>
          <p:cNvSpPr/>
          <p:nvPr/>
        </p:nvSpPr>
        <p:spPr>
          <a:xfrm>
            <a:off x="10366893" y="6493679"/>
            <a:ext cx="1447833" cy="261610"/>
          </a:xfrm>
          <a:prstGeom prst="rect">
            <a:avLst/>
          </a:prstGeom>
        </p:spPr>
        <p:txBody>
          <a:bodyPr wrap="none">
            <a:spAutoFit/>
          </a:bodyPr>
          <a:lstStyle/>
          <a:p>
            <a:r>
              <a:rPr lang="en-US" sz="1100" dirty="0">
                <a:latin typeface="David" panose="020E0502060401010101" pitchFamily="34" charset="-79"/>
              </a:rPr>
              <a:t>Source: Bank of Israel</a:t>
            </a:r>
          </a:p>
        </p:txBody>
      </p:sp>
      <p:sp>
        <p:nvSpPr>
          <p:cNvPr id="71"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36</a:t>
            </a:fld>
            <a:endParaRPr lang="en-US" dirty="0"/>
          </a:p>
        </p:txBody>
      </p:sp>
      <p:pic>
        <p:nvPicPr>
          <p:cNvPr id="43" name="Picture 42"/>
          <p:cNvPicPr>
            <a:picLocks noChangeAspect="1"/>
          </p:cNvPicPr>
          <p:nvPr/>
        </p:nvPicPr>
        <p:blipFill>
          <a:blip r:embed="rId5"/>
          <a:stretch>
            <a:fillRect/>
          </a:stretch>
        </p:blipFill>
        <p:spPr>
          <a:xfrm>
            <a:off x="1" y="-40641"/>
            <a:ext cx="3210560" cy="1211533"/>
          </a:xfrm>
          <a:prstGeom prst="rect">
            <a:avLst/>
          </a:prstGeom>
        </p:spPr>
      </p:pic>
    </p:spTree>
    <p:extLst>
      <p:ext uri="{BB962C8B-B14F-4D97-AF65-F5344CB8AC3E}">
        <p14:creationId xmlns:p14="http://schemas.microsoft.com/office/powerpoint/2010/main" val="232384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9992B2-9320-4EF3-B045-B5FC6EBF545B}"/>
              </a:ext>
            </a:extLst>
          </p:cNvPr>
          <p:cNvSpPr>
            <a:spLocks noGrp="1"/>
          </p:cNvSpPr>
          <p:nvPr>
            <p:ph type="ctrTitle"/>
          </p:nvPr>
        </p:nvSpPr>
        <p:spPr>
          <a:xfrm>
            <a:off x="0" y="3384999"/>
            <a:ext cx="6261545" cy="600405"/>
          </a:xfrm>
        </p:spPr>
        <p:txBody>
          <a:bodyPr>
            <a:noAutofit/>
          </a:bodyPr>
          <a:lstStyle/>
          <a:p>
            <a:r>
              <a:rPr lang="he-IL" sz="4400" dirty="0">
                <a:latin typeface="Calibri" panose="020F0502020204030204" pitchFamily="34" charset="0"/>
                <a:cs typeface="+mn-cs"/>
              </a:rPr>
              <a:t>תודה</a:t>
            </a:r>
            <a:r>
              <a:rPr lang="he-IL" sz="4000" dirty="0">
                <a:cs typeface="+mn-cs"/>
              </a:rPr>
              <a:t> </a:t>
            </a:r>
            <a:r>
              <a:rPr lang="en-US" sz="4000" dirty="0">
                <a:cs typeface="+mn-cs"/>
              </a:rPr>
              <a:t> </a:t>
            </a:r>
            <a:r>
              <a:rPr lang="en-US" sz="4000" dirty="0">
                <a:latin typeface="Calibri" panose="020F0502020204030204" pitchFamily="34" charset="0"/>
                <a:cs typeface="+mn-cs"/>
              </a:rPr>
              <a:t>THANK YOU</a:t>
            </a:r>
            <a:r>
              <a:rPr lang="ar-SA" sz="4000" dirty="0"/>
              <a:t>شُكراً جَزيلاً</a:t>
            </a:r>
            <a:endParaRPr lang="he-IL" sz="4000" dirty="0">
              <a:latin typeface="Calibri" panose="020F0502020204030204" pitchFamily="34" charset="0"/>
              <a:cs typeface="+mn-cs"/>
            </a:endParaRPr>
          </a:p>
        </p:txBody>
      </p:sp>
    </p:spTree>
    <p:extLst>
      <p:ext uri="{BB962C8B-B14F-4D97-AF65-F5344CB8AC3E}">
        <p14:creationId xmlns:p14="http://schemas.microsoft.com/office/powerpoint/2010/main" val="11292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pPr algn="l" rtl="0"/>
            <a:r>
              <a:rPr lang="en-US" sz="2800" dirty="0">
                <a:solidFill>
                  <a:schemeClr val="accent1"/>
                </a:solidFill>
              </a:rPr>
              <a:t>What </a:t>
            </a:r>
            <a:r>
              <a:rPr lang="en-US" sz="2800" dirty="0" smtClean="0">
                <a:solidFill>
                  <a:schemeClr val="accent1"/>
                </a:solidFill>
              </a:rPr>
              <a:t>Constitutes </a:t>
            </a:r>
            <a:r>
              <a:rPr lang="en-US" sz="2800" dirty="0">
                <a:solidFill>
                  <a:schemeClr val="accent1"/>
                </a:solidFill>
              </a:rPr>
              <a:t>the </a:t>
            </a:r>
            <a:r>
              <a:rPr lang="en-US" sz="2800" dirty="0" smtClean="0">
                <a:solidFill>
                  <a:schemeClr val="accent1"/>
                </a:solidFill>
              </a:rPr>
              <a:t>GDP Per Capita</a:t>
            </a:r>
            <a:endParaRPr lang="he-IL" sz="2800" dirty="0">
              <a:solidFill>
                <a:schemeClr val="accent1"/>
              </a:solidFill>
            </a:endParaRPr>
          </a:p>
        </p:txBody>
      </p:sp>
      <p:grpSp>
        <p:nvGrpSpPr>
          <p:cNvPr id="3" name="קבוצה 2"/>
          <p:cNvGrpSpPr/>
          <p:nvPr/>
        </p:nvGrpSpPr>
        <p:grpSpPr>
          <a:xfrm>
            <a:off x="9035933" y="1373846"/>
            <a:ext cx="3059085" cy="5320146"/>
            <a:chOff x="8844741" y="1363287"/>
            <a:chExt cx="3225340" cy="5320146"/>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8966861" y="1578214"/>
            <a:ext cx="2993757" cy="3785652"/>
          </a:xfrm>
          <a:prstGeom prst="rect">
            <a:avLst/>
          </a:prstGeom>
          <a:noFill/>
        </p:spPr>
        <p:txBody>
          <a:bodyPr wrap="square" rtlCol="1">
            <a:spAutoFit/>
          </a:bodyPr>
          <a:lstStyle/>
          <a:p>
            <a:pPr algn="ctr" rtl="0"/>
            <a:r>
              <a:rPr lang="en-US" sz="2400" b="1" dirty="0">
                <a:solidFill>
                  <a:srgbClr val="009FDF"/>
                </a:solidFill>
              </a:rPr>
              <a:t>Per </a:t>
            </a:r>
            <a:r>
              <a:rPr lang="en-US" sz="2400" b="1" dirty="0" smtClean="0">
                <a:solidFill>
                  <a:srgbClr val="009FDF"/>
                </a:solidFill>
              </a:rPr>
              <a:t>Capita </a:t>
            </a:r>
            <a:r>
              <a:rPr lang="en-US" sz="2400" b="1" dirty="0">
                <a:solidFill>
                  <a:srgbClr val="009FDF"/>
                </a:solidFill>
              </a:rPr>
              <a:t>GDP consists of labor intensity (employment per capita) and labor productivity (product per employee or hour of work).</a:t>
            </a:r>
            <a:endParaRPr lang="he-IL" sz="2400" b="1" dirty="0">
              <a:solidFill>
                <a:srgbClr val="009FDF"/>
              </a:solidFill>
            </a:endParaRPr>
          </a:p>
          <a:p>
            <a:pPr algn="ctr" rtl="0"/>
            <a:endParaRPr lang="he-IL" sz="2400" dirty="0">
              <a:solidFill>
                <a:srgbClr val="27AAE2"/>
              </a:solidFill>
            </a:endParaRPr>
          </a:p>
        </p:txBody>
      </p:sp>
      <p:sp>
        <p:nvSpPr>
          <p:cNvPr id="4" name="מלבן מעוגל 3"/>
          <p:cNvSpPr/>
          <p:nvPr/>
        </p:nvSpPr>
        <p:spPr>
          <a:xfrm>
            <a:off x="2227810" y="1945178"/>
            <a:ext cx="4987637" cy="12718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p:cNvSpPr txBox="1"/>
          <p:nvPr/>
        </p:nvSpPr>
        <p:spPr>
          <a:xfrm>
            <a:off x="2285999" y="2021897"/>
            <a:ext cx="4663440" cy="461665"/>
          </a:xfrm>
          <a:prstGeom prst="rect">
            <a:avLst/>
          </a:prstGeom>
          <a:noFill/>
        </p:spPr>
        <p:txBody>
          <a:bodyPr wrap="square" rtlCol="1">
            <a:spAutoFit/>
          </a:bodyPr>
          <a:lstStyle/>
          <a:p>
            <a:pPr algn="ctr" rtl="0"/>
            <a:r>
              <a:rPr lang="en-US" sz="2400" b="1" dirty="0" smtClean="0"/>
              <a:t>GDP per Capita</a:t>
            </a:r>
            <a:endParaRPr lang="he-IL" sz="2400" b="1" dirty="0"/>
          </a:p>
        </p:txBody>
      </p:sp>
      <p:sp>
        <p:nvSpPr>
          <p:cNvPr id="16" name="TextBox 15"/>
          <p:cNvSpPr txBox="1"/>
          <p:nvPr/>
        </p:nvSpPr>
        <p:spPr>
          <a:xfrm>
            <a:off x="4131424" y="2480961"/>
            <a:ext cx="1180408" cy="369332"/>
          </a:xfrm>
          <a:prstGeom prst="rect">
            <a:avLst/>
          </a:prstGeom>
          <a:noFill/>
        </p:spPr>
        <p:txBody>
          <a:bodyPr wrap="square" rtlCol="1">
            <a:spAutoFit/>
          </a:bodyPr>
          <a:lstStyle/>
          <a:p>
            <a:pPr algn="ctr"/>
            <a:r>
              <a:rPr lang="en-US" b="1" dirty="0" smtClean="0">
                <a:solidFill>
                  <a:schemeClr val="bg1"/>
                </a:solidFill>
              </a:rPr>
              <a:t>GDP</a:t>
            </a:r>
            <a:endParaRPr lang="he-IL" b="1" dirty="0">
              <a:solidFill>
                <a:schemeClr val="bg1"/>
              </a:solidFill>
            </a:endParaRPr>
          </a:p>
        </p:txBody>
      </p:sp>
      <p:cxnSp>
        <p:nvCxnSpPr>
          <p:cNvPr id="9" name="מחבר ישר 8"/>
          <p:cNvCxnSpPr/>
          <p:nvPr/>
        </p:nvCxnSpPr>
        <p:spPr>
          <a:xfrm>
            <a:off x="4297678" y="2838567"/>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31424" y="2830254"/>
            <a:ext cx="1180408" cy="369332"/>
          </a:xfrm>
          <a:prstGeom prst="rect">
            <a:avLst/>
          </a:prstGeom>
          <a:noFill/>
        </p:spPr>
        <p:txBody>
          <a:bodyPr wrap="square" rtlCol="1">
            <a:spAutoFit/>
          </a:bodyPr>
          <a:lstStyle/>
          <a:p>
            <a:pPr algn="ctr"/>
            <a:r>
              <a:rPr lang="en-US" b="1" dirty="0" smtClean="0">
                <a:solidFill>
                  <a:schemeClr val="bg1"/>
                </a:solidFill>
              </a:rPr>
              <a:t>POP</a:t>
            </a:r>
            <a:endParaRPr lang="he-IL" b="1" dirty="0">
              <a:solidFill>
                <a:schemeClr val="bg1"/>
              </a:solidFill>
            </a:endParaRPr>
          </a:p>
        </p:txBody>
      </p:sp>
      <p:sp>
        <p:nvSpPr>
          <p:cNvPr id="18" name="מלבן מעוגל 17"/>
          <p:cNvSpPr/>
          <p:nvPr/>
        </p:nvSpPr>
        <p:spPr>
          <a:xfrm>
            <a:off x="4896196" y="4300450"/>
            <a:ext cx="4042757" cy="1720208"/>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20" name="TextBox 19"/>
          <p:cNvSpPr txBox="1"/>
          <p:nvPr/>
        </p:nvSpPr>
        <p:spPr>
          <a:xfrm>
            <a:off x="6319371" y="5270905"/>
            <a:ext cx="1180408" cy="369332"/>
          </a:xfrm>
          <a:prstGeom prst="rect">
            <a:avLst/>
          </a:prstGeom>
          <a:noFill/>
        </p:spPr>
        <p:txBody>
          <a:bodyPr wrap="square" rtlCol="1">
            <a:spAutoFit/>
          </a:bodyPr>
          <a:lstStyle/>
          <a:p>
            <a:pPr algn="ctr"/>
            <a:r>
              <a:rPr lang="en-US" b="1" dirty="0" smtClean="0">
                <a:solidFill>
                  <a:schemeClr val="bg1"/>
                </a:solidFill>
              </a:rPr>
              <a:t>L</a:t>
            </a:r>
            <a:endParaRPr lang="he-IL" b="1" dirty="0">
              <a:solidFill>
                <a:schemeClr val="bg1"/>
              </a:solidFill>
            </a:endParaRPr>
          </a:p>
        </p:txBody>
      </p:sp>
      <p:cxnSp>
        <p:nvCxnSpPr>
          <p:cNvPr id="21" name="מחבר ישר 20"/>
          <p:cNvCxnSpPr/>
          <p:nvPr/>
        </p:nvCxnSpPr>
        <p:spPr>
          <a:xfrm>
            <a:off x="6478384" y="5647112"/>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12129" y="5684188"/>
            <a:ext cx="1180408" cy="369332"/>
          </a:xfrm>
          <a:prstGeom prst="rect">
            <a:avLst/>
          </a:prstGeom>
          <a:noFill/>
        </p:spPr>
        <p:txBody>
          <a:bodyPr wrap="square" rtlCol="1">
            <a:spAutoFit/>
          </a:bodyPr>
          <a:lstStyle/>
          <a:p>
            <a:pPr algn="ctr"/>
            <a:r>
              <a:rPr lang="en-US" b="1" dirty="0" smtClean="0">
                <a:solidFill>
                  <a:schemeClr val="bg1"/>
                </a:solidFill>
              </a:rPr>
              <a:t>POP</a:t>
            </a:r>
            <a:endParaRPr lang="he-IL" b="1" dirty="0">
              <a:solidFill>
                <a:schemeClr val="bg1"/>
              </a:solidFill>
            </a:endParaRPr>
          </a:p>
        </p:txBody>
      </p:sp>
      <p:sp>
        <p:nvSpPr>
          <p:cNvPr id="23" name="TextBox 22"/>
          <p:cNvSpPr txBox="1"/>
          <p:nvPr/>
        </p:nvSpPr>
        <p:spPr>
          <a:xfrm>
            <a:off x="5733009" y="4348391"/>
            <a:ext cx="2338647" cy="1569660"/>
          </a:xfrm>
          <a:prstGeom prst="rect">
            <a:avLst/>
          </a:prstGeom>
          <a:noFill/>
        </p:spPr>
        <p:txBody>
          <a:bodyPr wrap="square" rtlCol="1">
            <a:spAutoFit/>
          </a:bodyPr>
          <a:lstStyle/>
          <a:p>
            <a:pPr algn="ctr"/>
            <a:r>
              <a:rPr lang="en-US" sz="2400" b="1" dirty="0" smtClean="0"/>
              <a:t>Labor Intensity</a:t>
            </a:r>
            <a:endParaRPr lang="he-IL" sz="2400" b="1" dirty="0" smtClean="0"/>
          </a:p>
          <a:p>
            <a:pPr algn="ctr"/>
            <a:endParaRPr lang="he-IL" sz="2400" b="1" dirty="0" smtClean="0"/>
          </a:p>
          <a:p>
            <a:pPr algn="ctr"/>
            <a:endParaRPr lang="he-IL" sz="2400" b="1" dirty="0"/>
          </a:p>
        </p:txBody>
      </p:sp>
      <p:sp>
        <p:nvSpPr>
          <p:cNvPr id="24" name="מלבן מעוגל 23"/>
          <p:cNvSpPr/>
          <p:nvPr/>
        </p:nvSpPr>
        <p:spPr>
          <a:xfrm>
            <a:off x="459981" y="4286596"/>
            <a:ext cx="4042757" cy="1720208"/>
          </a:xfrm>
          <a:prstGeom prst="roundRect">
            <a:avLst/>
          </a:prstGeom>
          <a:ln/>
        </p:spPr>
        <p:style>
          <a:lnRef idx="1">
            <a:schemeClr val="accent5"/>
          </a:lnRef>
          <a:fillRef idx="3">
            <a:schemeClr val="accent5"/>
          </a:fillRef>
          <a:effectRef idx="2">
            <a:schemeClr val="accent5"/>
          </a:effectRef>
          <a:fontRef idx="minor">
            <a:schemeClr val="lt1"/>
          </a:fontRef>
        </p:style>
        <p:txBody>
          <a:bodyPr rtlCol="1" anchor="ctr"/>
          <a:lstStyle/>
          <a:p>
            <a:pPr algn="ctr"/>
            <a:endParaRPr lang="he-IL"/>
          </a:p>
        </p:txBody>
      </p:sp>
      <p:sp>
        <p:nvSpPr>
          <p:cNvPr id="25" name="TextBox 24"/>
          <p:cNvSpPr txBox="1"/>
          <p:nvPr/>
        </p:nvSpPr>
        <p:spPr>
          <a:xfrm>
            <a:off x="2509067" y="4334537"/>
            <a:ext cx="1740129" cy="830997"/>
          </a:xfrm>
          <a:prstGeom prst="rect">
            <a:avLst/>
          </a:prstGeom>
          <a:noFill/>
        </p:spPr>
        <p:txBody>
          <a:bodyPr wrap="square" rtlCol="1">
            <a:spAutoFit/>
          </a:bodyPr>
          <a:lstStyle/>
          <a:p>
            <a:pPr algn="ctr"/>
            <a:endParaRPr lang="he-IL" sz="2400" b="1" dirty="0" smtClean="0"/>
          </a:p>
          <a:p>
            <a:pPr algn="ctr"/>
            <a:endParaRPr lang="he-IL" sz="2400" b="1" dirty="0"/>
          </a:p>
        </p:txBody>
      </p:sp>
      <p:sp>
        <p:nvSpPr>
          <p:cNvPr id="26" name="TextBox 25"/>
          <p:cNvSpPr txBox="1"/>
          <p:nvPr/>
        </p:nvSpPr>
        <p:spPr>
          <a:xfrm>
            <a:off x="1924415" y="5289756"/>
            <a:ext cx="1180408" cy="369332"/>
          </a:xfrm>
          <a:prstGeom prst="rect">
            <a:avLst/>
          </a:prstGeom>
          <a:noFill/>
        </p:spPr>
        <p:txBody>
          <a:bodyPr wrap="square" rtlCol="1">
            <a:spAutoFit/>
          </a:bodyPr>
          <a:lstStyle/>
          <a:p>
            <a:pPr algn="ctr"/>
            <a:r>
              <a:rPr lang="en-US" b="1" dirty="0" smtClean="0">
                <a:solidFill>
                  <a:schemeClr val="bg1"/>
                </a:solidFill>
              </a:rPr>
              <a:t>GDP</a:t>
            </a:r>
            <a:endParaRPr lang="he-IL" b="1" dirty="0">
              <a:solidFill>
                <a:schemeClr val="bg1"/>
              </a:solidFill>
            </a:endParaRPr>
          </a:p>
        </p:txBody>
      </p:sp>
      <p:cxnSp>
        <p:nvCxnSpPr>
          <p:cNvPr id="27" name="מחבר ישר 26"/>
          <p:cNvCxnSpPr/>
          <p:nvPr/>
        </p:nvCxnSpPr>
        <p:spPr>
          <a:xfrm>
            <a:off x="2042169" y="5633258"/>
            <a:ext cx="8478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75913" y="5610745"/>
            <a:ext cx="1180408" cy="369332"/>
          </a:xfrm>
          <a:prstGeom prst="rect">
            <a:avLst/>
          </a:prstGeom>
          <a:noFill/>
        </p:spPr>
        <p:txBody>
          <a:bodyPr wrap="square" rtlCol="1">
            <a:spAutoFit/>
          </a:bodyPr>
          <a:lstStyle/>
          <a:p>
            <a:pPr algn="ctr"/>
            <a:r>
              <a:rPr lang="en-US" b="1" dirty="0" smtClean="0">
                <a:solidFill>
                  <a:schemeClr val="bg1"/>
                </a:solidFill>
              </a:rPr>
              <a:t>L</a:t>
            </a:r>
            <a:endParaRPr lang="he-IL" b="1" dirty="0">
              <a:solidFill>
                <a:schemeClr val="bg1"/>
              </a:solidFill>
            </a:endParaRPr>
          </a:p>
        </p:txBody>
      </p:sp>
      <p:sp>
        <p:nvSpPr>
          <p:cNvPr id="29" name="TextBox 28"/>
          <p:cNvSpPr txBox="1"/>
          <p:nvPr/>
        </p:nvSpPr>
        <p:spPr>
          <a:xfrm>
            <a:off x="1336965" y="4334537"/>
            <a:ext cx="2338647" cy="1569660"/>
          </a:xfrm>
          <a:prstGeom prst="rect">
            <a:avLst/>
          </a:prstGeom>
          <a:noFill/>
        </p:spPr>
        <p:txBody>
          <a:bodyPr wrap="square" rtlCol="1">
            <a:spAutoFit/>
          </a:bodyPr>
          <a:lstStyle/>
          <a:p>
            <a:pPr algn="ctr"/>
            <a:r>
              <a:rPr lang="en-US" sz="2400" b="1" dirty="0" smtClean="0"/>
              <a:t>Labor Productivity</a:t>
            </a:r>
            <a:endParaRPr lang="he-IL" sz="2400" b="1" dirty="0" smtClean="0"/>
          </a:p>
          <a:p>
            <a:pPr algn="ctr"/>
            <a:endParaRPr lang="he-IL" sz="2400" b="1" dirty="0" smtClean="0"/>
          </a:p>
          <a:p>
            <a:pPr algn="ctr"/>
            <a:endParaRPr lang="he-IL" sz="2400" b="1" dirty="0"/>
          </a:p>
        </p:txBody>
      </p:sp>
      <p:sp>
        <p:nvSpPr>
          <p:cNvPr id="30" name="חץ למטה 29"/>
          <p:cNvSpPr/>
          <p:nvPr/>
        </p:nvSpPr>
        <p:spPr>
          <a:xfrm rot="13286112">
            <a:off x="3559370" y="3449046"/>
            <a:ext cx="302032" cy="65895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31" name="חץ למטה 30"/>
          <p:cNvSpPr/>
          <p:nvPr/>
        </p:nvSpPr>
        <p:spPr>
          <a:xfrm rot="8668781">
            <a:off x="5854018" y="3454160"/>
            <a:ext cx="302032" cy="65895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32" name="מציין מיקום של מספר שקופית 3"/>
          <p:cNvSpPr>
            <a:spLocks noGrp="1"/>
          </p:cNvSpPr>
          <p:nvPr>
            <p:ph type="sldNum" sz="quarter" idx="12"/>
          </p:nvPr>
        </p:nvSpPr>
        <p:spPr>
          <a:xfrm>
            <a:off x="271041" y="6375400"/>
            <a:ext cx="845916" cy="365125"/>
          </a:xfrm>
        </p:spPr>
        <p:txBody>
          <a:bodyPr/>
          <a:lstStyle/>
          <a:p>
            <a:fld id="{4F5154F6-7B8D-4F73-B44A-B3BE3B609D1E}" type="slidenum">
              <a:rPr lang="en-US" smtClean="0"/>
              <a:pPr/>
              <a:t>4</a:t>
            </a:fld>
            <a:endParaRPr lang="en-US" dirty="0"/>
          </a:p>
        </p:txBody>
      </p:sp>
    </p:spTree>
    <p:extLst>
      <p:ext uri="{BB962C8B-B14F-4D97-AF65-F5344CB8AC3E}">
        <p14:creationId xmlns:p14="http://schemas.microsoft.com/office/powerpoint/2010/main" val="21076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230832" y="286398"/>
            <a:ext cx="8760457" cy="588498"/>
          </a:xfrm>
        </p:spPr>
        <p:txBody>
          <a:bodyPr vert="horz" lIns="91440" tIns="45720" rIns="91440" bIns="45720" rtlCol="1" anchor="t" anchorCtr="0">
            <a:normAutofit fontScale="90000"/>
          </a:bodyPr>
          <a:lstStyle/>
          <a:p>
            <a:pPr algn="l" rtl="0"/>
            <a:r>
              <a:rPr lang="en-US" sz="2800" dirty="0" smtClean="0">
                <a:solidFill>
                  <a:schemeClr val="accent1"/>
                </a:solidFill>
              </a:rPr>
              <a:t>Labor Productivity – </a:t>
            </a:r>
            <a:br>
              <a:rPr lang="en-US" sz="2800" dirty="0" smtClean="0">
                <a:solidFill>
                  <a:schemeClr val="accent1"/>
                </a:solidFill>
              </a:rPr>
            </a:br>
            <a:r>
              <a:rPr lang="en-US" sz="2800" dirty="0" smtClean="0">
                <a:solidFill>
                  <a:schemeClr val="accent1"/>
                </a:solidFill>
              </a:rPr>
              <a:t>Israel Versus </a:t>
            </a:r>
            <a:r>
              <a:rPr lang="en-US" sz="2800" dirty="0">
                <a:solidFill>
                  <a:schemeClr val="accent1"/>
                </a:solidFill>
              </a:rPr>
              <a:t>the OECD </a:t>
            </a:r>
            <a:r>
              <a:rPr lang="en-US" sz="2800" dirty="0" smtClean="0">
                <a:solidFill>
                  <a:schemeClr val="accent1"/>
                </a:solidFill>
              </a:rPr>
              <a:t>Countries</a:t>
            </a:r>
            <a:endParaRPr lang="he-IL" sz="2800" dirty="0">
              <a:solidFill>
                <a:schemeClr val="accent1"/>
              </a:solidFill>
            </a:endParaRPr>
          </a:p>
        </p:txBody>
      </p:sp>
      <p:pic>
        <p:nvPicPr>
          <p:cNvPr id="14" name="תמונה 13">
            <a:extLst>
              <a:ext uri="{FF2B5EF4-FFF2-40B4-BE49-F238E27FC236}">
                <a16:creationId xmlns:a16="http://schemas.microsoft.com/office/drawing/2014/main" id="{3C09C77D-13AF-4662-BA36-8288ED0131C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16200000">
            <a:off x="9829644" y="4434997"/>
            <a:ext cx="1255537" cy="3225337"/>
          </a:xfrm>
          <a:prstGeom prst="rect">
            <a:avLst/>
          </a:prstGeom>
        </p:spPr>
      </p:pic>
      <p:sp>
        <p:nvSpPr>
          <p:cNvPr id="15" name="TextBox 14"/>
          <p:cNvSpPr txBox="1"/>
          <p:nvPr/>
        </p:nvSpPr>
        <p:spPr>
          <a:xfrm>
            <a:off x="9056713" y="1580792"/>
            <a:ext cx="2801389" cy="2862322"/>
          </a:xfrm>
          <a:prstGeom prst="rect">
            <a:avLst/>
          </a:prstGeom>
          <a:noFill/>
        </p:spPr>
        <p:txBody>
          <a:bodyPr wrap="square" rtlCol="1">
            <a:spAutoFit/>
          </a:bodyPr>
          <a:lstStyle/>
          <a:p>
            <a:pPr algn="l" rtl="0"/>
            <a:r>
              <a:rPr lang="en-US" sz="2000" b="1" dirty="0">
                <a:solidFill>
                  <a:srgbClr val="27AAE2"/>
                </a:solidFill>
              </a:rPr>
              <a:t>Labor productivity </a:t>
            </a:r>
            <a:r>
              <a:rPr lang="en-US" sz="2000" dirty="0">
                <a:solidFill>
                  <a:srgbClr val="27AAE2"/>
                </a:solidFill>
              </a:rPr>
              <a:t>(GDP per working hour) in Israel is low relative to that of developed countries, and is the key to a continuous rise in living standards in Israel.</a:t>
            </a:r>
            <a:endParaRPr lang="he-IL" sz="2000" dirty="0">
              <a:solidFill>
                <a:srgbClr val="27AAE2"/>
              </a:solidFill>
            </a:endParaRPr>
          </a:p>
        </p:txBody>
      </p:sp>
      <p:sp>
        <p:nvSpPr>
          <p:cNvPr id="17" name="TextBox 16"/>
          <p:cNvSpPr txBox="1"/>
          <p:nvPr/>
        </p:nvSpPr>
        <p:spPr>
          <a:xfrm>
            <a:off x="-48576" y="1363287"/>
            <a:ext cx="1887676" cy="738664"/>
          </a:xfrm>
          <a:prstGeom prst="rect">
            <a:avLst/>
          </a:prstGeom>
          <a:noFill/>
        </p:spPr>
        <p:txBody>
          <a:bodyPr wrap="square" rtlCol="1">
            <a:spAutoFit/>
          </a:bodyPr>
          <a:lstStyle/>
          <a:p>
            <a:pPr algn="ctr" rtl="0"/>
            <a:r>
              <a:rPr lang="en-US" sz="1400" b="1" dirty="0" smtClean="0">
                <a:solidFill>
                  <a:srgbClr val="27AAE2"/>
                </a:solidFill>
              </a:rPr>
              <a:t>Ratio </a:t>
            </a:r>
            <a:r>
              <a:rPr lang="en-US" sz="1400" b="1" dirty="0">
                <a:solidFill>
                  <a:srgbClr val="27AAE2"/>
                </a:solidFill>
              </a:rPr>
              <a:t>between GDP </a:t>
            </a:r>
            <a:r>
              <a:rPr lang="en-US" sz="1400" b="1" dirty="0" smtClean="0">
                <a:solidFill>
                  <a:srgbClr val="27AAE2"/>
                </a:solidFill>
              </a:rPr>
              <a:t>per employee in </a:t>
            </a:r>
            <a:r>
              <a:rPr lang="en-US" sz="1400" b="1" dirty="0">
                <a:solidFill>
                  <a:srgbClr val="27AAE2"/>
                </a:solidFill>
              </a:rPr>
              <a:t>Israel and the US:</a:t>
            </a:r>
            <a:endParaRPr lang="he-IL" sz="1400" b="1" dirty="0">
              <a:solidFill>
                <a:srgbClr val="27AAE2"/>
              </a:solidFill>
            </a:endParaRPr>
          </a:p>
        </p:txBody>
      </p:sp>
      <p:grpSp>
        <p:nvGrpSpPr>
          <p:cNvPr id="5" name="קבוצה 4">
            <a:extLst>
              <a:ext uri="{FF2B5EF4-FFF2-40B4-BE49-F238E27FC236}">
                <a16:creationId xmlns:a16="http://schemas.microsoft.com/office/drawing/2014/main" id="{483F7FDB-57AD-4B63-AF23-E00848C77C6B}"/>
              </a:ext>
            </a:extLst>
          </p:cNvPr>
          <p:cNvGrpSpPr/>
          <p:nvPr/>
        </p:nvGrpSpPr>
        <p:grpSpPr>
          <a:xfrm>
            <a:off x="9056713" y="1501065"/>
            <a:ext cx="2801389" cy="3773045"/>
            <a:chOff x="9056713" y="1501066"/>
            <a:chExt cx="2801389" cy="172780"/>
          </a:xfrm>
        </p:grpSpPr>
        <p:cxnSp>
          <p:nvCxnSpPr>
            <p:cNvPr id="7" name="מחבר ישר 6"/>
            <p:cNvCxnSpPr>
              <a:cxnSpLocks/>
            </p:cNvCxnSpPr>
            <p:nvPr/>
          </p:nvCxnSpPr>
          <p:spPr>
            <a:xfrm>
              <a:off x="9056713" y="150106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F7A98790-2398-441D-AFC5-70ACDFD9998D}"/>
                </a:ext>
              </a:extLst>
            </p:cNvPr>
            <p:cNvCxnSpPr>
              <a:cxnSpLocks/>
            </p:cNvCxnSpPr>
            <p:nvPr/>
          </p:nvCxnSpPr>
          <p:spPr>
            <a:xfrm>
              <a:off x="9056713"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78" y="1387056"/>
            <a:ext cx="6679335" cy="5088373"/>
          </a:xfrm>
          <a:prstGeom prst="rect">
            <a:avLst/>
          </a:prstGeom>
        </p:spPr>
      </p:pic>
      <p:graphicFrame>
        <p:nvGraphicFramePr>
          <p:cNvPr id="8" name="טבלה 7"/>
          <p:cNvGraphicFramePr>
            <a:graphicFrameLocks noGrp="1"/>
          </p:cNvGraphicFramePr>
          <p:nvPr>
            <p:extLst>
              <p:ext uri="{D42A27DB-BD31-4B8C-83A1-F6EECF244321}">
                <p14:modId xmlns:p14="http://schemas.microsoft.com/office/powerpoint/2010/main" val="1779775399"/>
              </p:ext>
            </p:extLst>
          </p:nvPr>
        </p:nvGraphicFramePr>
        <p:xfrm>
          <a:off x="-1" y="2194284"/>
          <a:ext cx="1936750" cy="4114800"/>
        </p:xfrm>
        <a:graphic>
          <a:graphicData uri="http://schemas.openxmlformats.org/drawingml/2006/table">
            <a:tbl>
              <a:tblPr rtl="1" firstRow="1" bandRow="1">
                <a:tableStyleId>{5C22544A-7EE6-4342-B048-85BDC9FD1C3A}</a:tableStyleId>
              </a:tblPr>
              <a:tblGrid>
                <a:gridCol w="968375">
                  <a:extLst>
                    <a:ext uri="{9D8B030D-6E8A-4147-A177-3AD203B41FA5}">
                      <a16:colId xmlns:a16="http://schemas.microsoft.com/office/drawing/2014/main" val="1697256475"/>
                    </a:ext>
                  </a:extLst>
                </a:gridCol>
                <a:gridCol w="968375">
                  <a:extLst>
                    <a:ext uri="{9D8B030D-6E8A-4147-A177-3AD203B41FA5}">
                      <a16:colId xmlns:a16="http://schemas.microsoft.com/office/drawing/2014/main" val="2485314539"/>
                    </a:ext>
                  </a:extLst>
                </a:gridCol>
              </a:tblGrid>
              <a:tr h="370840">
                <a:tc>
                  <a:txBody>
                    <a:bodyPr/>
                    <a:lstStyle/>
                    <a:p>
                      <a:pPr marL="0" algn="l" defTabSz="914400" rtl="0" eaLnBrk="1" latinLnBrk="0" hangingPunct="1"/>
                      <a:r>
                        <a:rPr lang="en-US" sz="2400" kern="1200" dirty="0" smtClean="0">
                          <a:solidFill>
                            <a:schemeClr val="dk1"/>
                          </a:solidFill>
                          <a:latin typeface="+mn-lt"/>
                          <a:ea typeface="+mn-ea"/>
                          <a:cs typeface="+mn-cs"/>
                        </a:rPr>
                        <a:t>Year</a:t>
                      </a:r>
                      <a:endParaRPr lang="he-IL" sz="2400" kern="1200" dirty="0">
                        <a:solidFill>
                          <a:schemeClr val="dk1"/>
                        </a:solidFill>
                        <a:latin typeface="+mn-lt"/>
                        <a:ea typeface="+mn-ea"/>
                        <a:cs typeface="+mn-cs"/>
                      </a:endParaRPr>
                    </a:p>
                  </a:txBody>
                  <a:tcPr/>
                </a:tc>
                <a:tc>
                  <a:txBody>
                    <a:bodyPr/>
                    <a:lstStyle/>
                    <a:p>
                      <a:pPr marL="0" algn="l" defTabSz="914400" rtl="0" eaLnBrk="1" latinLnBrk="0" hangingPunct="1"/>
                      <a:r>
                        <a:rPr lang="en-US" sz="2400" kern="1200" dirty="0" smtClean="0">
                          <a:solidFill>
                            <a:schemeClr val="dk1"/>
                          </a:solidFill>
                          <a:latin typeface="+mn-lt"/>
                          <a:ea typeface="+mn-ea"/>
                          <a:cs typeface="+mn-cs"/>
                        </a:rPr>
                        <a:t>Ratio</a:t>
                      </a:r>
                      <a:endParaRPr lang="he-IL" sz="2400" kern="1200" dirty="0">
                        <a:solidFill>
                          <a:schemeClr val="dk1"/>
                        </a:solidFill>
                        <a:latin typeface="+mn-lt"/>
                        <a:ea typeface="+mn-ea"/>
                        <a:cs typeface="+mn-cs"/>
                      </a:endParaRPr>
                    </a:p>
                  </a:txBody>
                  <a:tcPr/>
                </a:tc>
                <a:extLst>
                  <a:ext uri="{0D108BD9-81ED-4DB2-BD59-A6C34878D82A}">
                    <a16:rowId xmlns:a16="http://schemas.microsoft.com/office/drawing/2014/main" val="3925981979"/>
                  </a:ext>
                </a:extLst>
              </a:tr>
              <a:tr h="370840">
                <a:tc>
                  <a:txBody>
                    <a:bodyPr/>
                    <a:lstStyle/>
                    <a:p>
                      <a:pPr rtl="1"/>
                      <a:r>
                        <a:rPr lang="he-IL" sz="2400" dirty="0"/>
                        <a:t>1985</a:t>
                      </a:r>
                    </a:p>
                  </a:txBody>
                  <a:tcPr/>
                </a:tc>
                <a:tc>
                  <a:txBody>
                    <a:bodyPr/>
                    <a:lstStyle/>
                    <a:p>
                      <a:pPr rtl="1"/>
                      <a:r>
                        <a:rPr lang="he-IL" sz="2400" dirty="0" smtClean="0"/>
                        <a:t>67%</a:t>
                      </a:r>
                      <a:endParaRPr lang="he-IL" sz="2400" dirty="0"/>
                    </a:p>
                  </a:txBody>
                  <a:tcPr/>
                </a:tc>
                <a:extLst>
                  <a:ext uri="{0D108BD9-81ED-4DB2-BD59-A6C34878D82A}">
                    <a16:rowId xmlns:a16="http://schemas.microsoft.com/office/drawing/2014/main" val="2843133534"/>
                  </a:ext>
                </a:extLst>
              </a:tr>
              <a:tr h="370840">
                <a:tc>
                  <a:txBody>
                    <a:bodyPr/>
                    <a:lstStyle/>
                    <a:p>
                      <a:pPr rtl="1"/>
                      <a:r>
                        <a:rPr lang="he-IL" sz="2400" dirty="0"/>
                        <a:t>1990</a:t>
                      </a:r>
                    </a:p>
                  </a:txBody>
                  <a:tcPr/>
                </a:tc>
                <a:tc>
                  <a:txBody>
                    <a:bodyPr/>
                    <a:lstStyle/>
                    <a:p>
                      <a:pPr rtl="1"/>
                      <a:r>
                        <a:rPr lang="he-IL" sz="2400" dirty="0" smtClean="0"/>
                        <a:t>70%</a:t>
                      </a:r>
                      <a:endParaRPr lang="he-IL" sz="2400" dirty="0"/>
                    </a:p>
                  </a:txBody>
                  <a:tcPr/>
                </a:tc>
                <a:extLst>
                  <a:ext uri="{0D108BD9-81ED-4DB2-BD59-A6C34878D82A}">
                    <a16:rowId xmlns:a16="http://schemas.microsoft.com/office/drawing/2014/main" val="1373162635"/>
                  </a:ext>
                </a:extLst>
              </a:tr>
              <a:tr h="370840">
                <a:tc>
                  <a:txBody>
                    <a:bodyPr/>
                    <a:lstStyle/>
                    <a:p>
                      <a:pPr rtl="1"/>
                      <a:r>
                        <a:rPr lang="he-IL" sz="2400" dirty="0"/>
                        <a:t>1995</a:t>
                      </a:r>
                    </a:p>
                  </a:txBody>
                  <a:tcPr/>
                </a:tc>
                <a:tc>
                  <a:txBody>
                    <a:bodyPr/>
                    <a:lstStyle/>
                    <a:p>
                      <a:pPr rtl="1"/>
                      <a:r>
                        <a:rPr lang="he-IL" sz="2400" dirty="0" smtClean="0"/>
                        <a:t>68%</a:t>
                      </a:r>
                      <a:endParaRPr lang="he-IL" sz="2400" dirty="0"/>
                    </a:p>
                  </a:txBody>
                  <a:tcPr/>
                </a:tc>
                <a:extLst>
                  <a:ext uri="{0D108BD9-81ED-4DB2-BD59-A6C34878D82A}">
                    <a16:rowId xmlns:a16="http://schemas.microsoft.com/office/drawing/2014/main" val="328723463"/>
                  </a:ext>
                </a:extLst>
              </a:tr>
              <a:tr h="370840">
                <a:tc>
                  <a:txBody>
                    <a:bodyPr/>
                    <a:lstStyle/>
                    <a:p>
                      <a:pPr rtl="1"/>
                      <a:r>
                        <a:rPr lang="he-IL" sz="2400" dirty="0"/>
                        <a:t>2000</a:t>
                      </a:r>
                    </a:p>
                  </a:txBody>
                  <a:tcPr/>
                </a:tc>
                <a:tc>
                  <a:txBody>
                    <a:bodyPr/>
                    <a:lstStyle/>
                    <a:p>
                      <a:pPr rtl="1"/>
                      <a:r>
                        <a:rPr lang="he-IL" sz="2400" dirty="0" smtClean="0"/>
                        <a:t>65%</a:t>
                      </a:r>
                      <a:endParaRPr lang="he-IL" sz="2400" dirty="0"/>
                    </a:p>
                  </a:txBody>
                  <a:tcPr/>
                </a:tc>
                <a:extLst>
                  <a:ext uri="{0D108BD9-81ED-4DB2-BD59-A6C34878D82A}">
                    <a16:rowId xmlns:a16="http://schemas.microsoft.com/office/drawing/2014/main" val="1197358711"/>
                  </a:ext>
                </a:extLst>
              </a:tr>
              <a:tr h="370840">
                <a:tc>
                  <a:txBody>
                    <a:bodyPr/>
                    <a:lstStyle/>
                    <a:p>
                      <a:pPr rtl="1"/>
                      <a:r>
                        <a:rPr lang="he-IL" sz="2400" dirty="0"/>
                        <a:t>2005</a:t>
                      </a:r>
                    </a:p>
                  </a:txBody>
                  <a:tcPr/>
                </a:tc>
                <a:tc>
                  <a:txBody>
                    <a:bodyPr/>
                    <a:lstStyle/>
                    <a:p>
                      <a:pPr rtl="1"/>
                      <a:r>
                        <a:rPr lang="he-IL" sz="2400" dirty="0" smtClean="0"/>
                        <a:t>61%</a:t>
                      </a:r>
                      <a:endParaRPr lang="he-IL" sz="2400" dirty="0"/>
                    </a:p>
                  </a:txBody>
                  <a:tcPr/>
                </a:tc>
                <a:extLst>
                  <a:ext uri="{0D108BD9-81ED-4DB2-BD59-A6C34878D82A}">
                    <a16:rowId xmlns:a16="http://schemas.microsoft.com/office/drawing/2014/main" val="3034777790"/>
                  </a:ext>
                </a:extLst>
              </a:tr>
              <a:tr h="370840">
                <a:tc>
                  <a:txBody>
                    <a:bodyPr/>
                    <a:lstStyle/>
                    <a:p>
                      <a:pPr rtl="1"/>
                      <a:r>
                        <a:rPr lang="he-IL" sz="2400" dirty="0"/>
                        <a:t>2010</a:t>
                      </a:r>
                    </a:p>
                  </a:txBody>
                  <a:tcPr/>
                </a:tc>
                <a:tc>
                  <a:txBody>
                    <a:bodyPr/>
                    <a:lstStyle/>
                    <a:p>
                      <a:pPr rtl="1"/>
                      <a:r>
                        <a:rPr lang="he-IL" sz="2400" dirty="0" smtClean="0"/>
                        <a:t>61%</a:t>
                      </a:r>
                      <a:endParaRPr lang="he-IL" sz="2400" dirty="0"/>
                    </a:p>
                  </a:txBody>
                  <a:tcPr/>
                </a:tc>
                <a:extLst>
                  <a:ext uri="{0D108BD9-81ED-4DB2-BD59-A6C34878D82A}">
                    <a16:rowId xmlns:a16="http://schemas.microsoft.com/office/drawing/2014/main" val="566446465"/>
                  </a:ext>
                </a:extLst>
              </a:tr>
              <a:tr h="370840">
                <a:tc>
                  <a:txBody>
                    <a:bodyPr/>
                    <a:lstStyle/>
                    <a:p>
                      <a:pPr rtl="1"/>
                      <a:r>
                        <a:rPr lang="he-IL" sz="2400" dirty="0"/>
                        <a:t>2015</a:t>
                      </a:r>
                    </a:p>
                  </a:txBody>
                  <a:tcPr/>
                </a:tc>
                <a:tc>
                  <a:txBody>
                    <a:bodyPr/>
                    <a:lstStyle/>
                    <a:p>
                      <a:pPr rtl="1"/>
                      <a:r>
                        <a:rPr lang="he-IL" sz="2400" dirty="0" smtClean="0"/>
                        <a:t>60%</a:t>
                      </a:r>
                      <a:endParaRPr lang="he-IL" sz="2400" dirty="0"/>
                    </a:p>
                  </a:txBody>
                  <a:tcPr/>
                </a:tc>
                <a:extLst>
                  <a:ext uri="{0D108BD9-81ED-4DB2-BD59-A6C34878D82A}">
                    <a16:rowId xmlns:a16="http://schemas.microsoft.com/office/drawing/2014/main" val="1619753606"/>
                  </a:ext>
                </a:extLst>
              </a:tr>
              <a:tr h="370840">
                <a:tc>
                  <a:txBody>
                    <a:bodyPr/>
                    <a:lstStyle/>
                    <a:p>
                      <a:pPr rtl="1"/>
                      <a:r>
                        <a:rPr lang="he-IL" sz="2400" dirty="0"/>
                        <a:t>2018</a:t>
                      </a:r>
                    </a:p>
                  </a:txBody>
                  <a:tcPr/>
                </a:tc>
                <a:tc>
                  <a:txBody>
                    <a:bodyPr/>
                    <a:lstStyle/>
                    <a:p>
                      <a:pPr rtl="1"/>
                      <a:r>
                        <a:rPr lang="he-IL" sz="2400" dirty="0" smtClean="0"/>
                        <a:t>62%</a:t>
                      </a:r>
                      <a:endParaRPr lang="he-IL" sz="2400" dirty="0"/>
                    </a:p>
                  </a:txBody>
                  <a:tcPr/>
                </a:tc>
                <a:extLst>
                  <a:ext uri="{0D108BD9-81ED-4DB2-BD59-A6C34878D82A}">
                    <a16:rowId xmlns:a16="http://schemas.microsoft.com/office/drawing/2014/main" val="3593192411"/>
                  </a:ext>
                </a:extLst>
              </a:tr>
            </a:tbl>
          </a:graphicData>
        </a:graphic>
      </p:graphicFrame>
      <p:sp>
        <p:nvSpPr>
          <p:cNvPr id="13"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5</a:t>
            </a:fld>
            <a:endParaRPr lang="en-US" dirty="0"/>
          </a:p>
        </p:txBody>
      </p:sp>
      <p:sp>
        <p:nvSpPr>
          <p:cNvPr id="4" name="TextBox 3"/>
          <p:cNvSpPr txBox="1"/>
          <p:nvPr/>
        </p:nvSpPr>
        <p:spPr>
          <a:xfrm>
            <a:off x="2889492" y="1363287"/>
            <a:ext cx="5444197" cy="369332"/>
          </a:xfrm>
          <a:prstGeom prst="rect">
            <a:avLst/>
          </a:prstGeom>
          <a:solidFill>
            <a:schemeClr val="bg1"/>
          </a:solidFill>
        </p:spPr>
        <p:txBody>
          <a:bodyPr wrap="square" rtlCol="1">
            <a:spAutoFit/>
          </a:bodyPr>
          <a:lstStyle/>
          <a:p>
            <a:pPr algn="l" rtl="0"/>
            <a:r>
              <a:rPr lang="en-US" dirty="0"/>
              <a:t>GDP </a:t>
            </a:r>
            <a:r>
              <a:rPr lang="en-US" dirty="0" smtClean="0"/>
              <a:t>Per Working Hour </a:t>
            </a:r>
            <a:r>
              <a:rPr lang="en-US" dirty="0"/>
              <a:t>in OECD </a:t>
            </a:r>
            <a:r>
              <a:rPr lang="en-US" dirty="0" smtClean="0"/>
              <a:t>Countries</a:t>
            </a:r>
            <a:r>
              <a:rPr lang="en-US" dirty="0"/>
              <a:t>, 2018</a:t>
            </a:r>
            <a:endParaRPr lang="he-IL" dirty="0"/>
          </a:p>
        </p:txBody>
      </p:sp>
      <p:sp>
        <p:nvSpPr>
          <p:cNvPr id="6" name="TextBox 5"/>
          <p:cNvSpPr txBox="1"/>
          <p:nvPr/>
        </p:nvSpPr>
        <p:spPr>
          <a:xfrm>
            <a:off x="1854292" y="1678211"/>
            <a:ext cx="884740" cy="4647426"/>
          </a:xfrm>
          <a:prstGeom prst="rect">
            <a:avLst/>
          </a:prstGeom>
          <a:solidFill>
            <a:schemeClr val="bg1"/>
          </a:solidFill>
        </p:spPr>
        <p:txBody>
          <a:bodyPr wrap="square" rtlCol="1">
            <a:spAutoFit/>
          </a:bodyPr>
          <a:lstStyle/>
          <a:p>
            <a:pPr algn="l" rtl="0"/>
            <a:r>
              <a:rPr lang="en-US" sz="800" dirty="0"/>
              <a:t>Ireland</a:t>
            </a:r>
          </a:p>
          <a:p>
            <a:pPr algn="l" rtl="0"/>
            <a:r>
              <a:rPr lang="en-US" sz="800" dirty="0"/>
              <a:t>Luxembourg</a:t>
            </a:r>
          </a:p>
          <a:p>
            <a:pPr algn="l" rtl="0"/>
            <a:r>
              <a:rPr lang="en-US" sz="800" dirty="0"/>
              <a:t>Norway</a:t>
            </a:r>
          </a:p>
          <a:p>
            <a:pPr algn="l" rtl="0"/>
            <a:r>
              <a:rPr lang="en-US" sz="800" dirty="0"/>
              <a:t>Belgium</a:t>
            </a:r>
          </a:p>
          <a:p>
            <a:pPr algn="l" rtl="0"/>
            <a:r>
              <a:rPr lang="en-US" sz="800" dirty="0"/>
              <a:t>Denmark</a:t>
            </a:r>
          </a:p>
          <a:p>
            <a:pPr algn="l" rtl="0"/>
            <a:r>
              <a:rPr lang="en-US" sz="800" dirty="0"/>
              <a:t>U.S</a:t>
            </a:r>
          </a:p>
          <a:p>
            <a:pPr algn="l" rtl="0"/>
            <a:r>
              <a:rPr lang="en-US" sz="800" dirty="0"/>
              <a:t>Switzerland</a:t>
            </a:r>
          </a:p>
          <a:p>
            <a:pPr algn="l" rtl="0"/>
            <a:r>
              <a:rPr lang="en-US" sz="800" dirty="0"/>
              <a:t>Germany</a:t>
            </a:r>
          </a:p>
          <a:p>
            <a:pPr algn="l" rtl="0"/>
            <a:r>
              <a:rPr lang="en-US" sz="800" dirty="0"/>
              <a:t>Austria</a:t>
            </a:r>
          </a:p>
          <a:p>
            <a:pPr algn="l" rtl="0"/>
            <a:r>
              <a:rPr lang="en-US" sz="800" dirty="0"/>
              <a:t>Netherlands</a:t>
            </a:r>
          </a:p>
          <a:p>
            <a:pPr algn="l" rtl="0"/>
            <a:r>
              <a:rPr lang="en-US" sz="800" dirty="0"/>
              <a:t>France</a:t>
            </a:r>
          </a:p>
          <a:p>
            <a:pPr algn="l" rtl="0"/>
            <a:r>
              <a:rPr lang="en-US" sz="800" dirty="0"/>
              <a:t>Sweden</a:t>
            </a:r>
          </a:p>
          <a:p>
            <a:pPr algn="l" rtl="0"/>
            <a:r>
              <a:rPr lang="en-US" sz="800" dirty="0"/>
              <a:t>Iceland</a:t>
            </a:r>
          </a:p>
          <a:p>
            <a:pPr algn="l" rtl="0"/>
            <a:r>
              <a:rPr lang="en-US" sz="800" dirty="0"/>
              <a:t>Finland</a:t>
            </a:r>
          </a:p>
          <a:p>
            <a:pPr algn="l" rtl="0"/>
            <a:r>
              <a:rPr lang="en-US" sz="800" dirty="0"/>
              <a:t>Australia</a:t>
            </a:r>
          </a:p>
          <a:p>
            <a:pPr algn="l" rtl="0"/>
            <a:r>
              <a:rPr lang="en-US" sz="800" dirty="0"/>
              <a:t>UK</a:t>
            </a:r>
          </a:p>
          <a:p>
            <a:pPr algn="l" rtl="0"/>
            <a:r>
              <a:rPr lang="en-US" sz="800" dirty="0"/>
              <a:t>Italy</a:t>
            </a:r>
          </a:p>
          <a:p>
            <a:pPr algn="l" rtl="0"/>
            <a:r>
              <a:rPr lang="en-US" sz="800" dirty="0"/>
              <a:t>Spain</a:t>
            </a:r>
          </a:p>
          <a:p>
            <a:pPr algn="l" rtl="0"/>
            <a:r>
              <a:rPr lang="en-US" sz="800" dirty="0"/>
              <a:t>Canada</a:t>
            </a:r>
          </a:p>
          <a:p>
            <a:pPr algn="l" rtl="0"/>
            <a:r>
              <a:rPr lang="en-US" sz="800" dirty="0"/>
              <a:t>Slovenia</a:t>
            </a:r>
          </a:p>
          <a:p>
            <a:pPr algn="l" rtl="0"/>
            <a:r>
              <a:rPr lang="en-US" sz="800" dirty="0"/>
              <a:t>Japan</a:t>
            </a:r>
          </a:p>
          <a:p>
            <a:pPr algn="l" rtl="0"/>
            <a:r>
              <a:rPr lang="en-US" sz="800" dirty="0"/>
              <a:t>Slovakia</a:t>
            </a:r>
          </a:p>
          <a:p>
            <a:pPr algn="l" rtl="0"/>
            <a:r>
              <a:rPr lang="en-US" sz="800" dirty="0"/>
              <a:t>Lithuania</a:t>
            </a:r>
          </a:p>
          <a:p>
            <a:pPr algn="l" rtl="0"/>
            <a:r>
              <a:rPr lang="en-US" sz="800" dirty="0"/>
              <a:t>Israel</a:t>
            </a:r>
          </a:p>
          <a:p>
            <a:pPr algn="l" rtl="0"/>
            <a:r>
              <a:rPr lang="en-US" sz="800" dirty="0"/>
              <a:t>Turkey</a:t>
            </a:r>
          </a:p>
          <a:p>
            <a:pPr algn="l" rtl="0"/>
            <a:r>
              <a:rPr lang="en-US" sz="800" dirty="0"/>
              <a:t>Czech Republic</a:t>
            </a:r>
          </a:p>
          <a:p>
            <a:pPr algn="l" rtl="0"/>
            <a:r>
              <a:rPr lang="en-US" sz="800" dirty="0"/>
              <a:t>New Zealand</a:t>
            </a:r>
          </a:p>
          <a:p>
            <a:pPr algn="l" rtl="0"/>
            <a:r>
              <a:rPr lang="en-US" sz="800" dirty="0"/>
              <a:t>Estonia</a:t>
            </a:r>
          </a:p>
          <a:p>
            <a:pPr algn="l" rtl="0"/>
            <a:r>
              <a:rPr lang="en-US" sz="800" dirty="0"/>
              <a:t>Poland</a:t>
            </a:r>
          </a:p>
          <a:p>
            <a:pPr algn="l" rtl="0"/>
            <a:r>
              <a:rPr lang="en-US" sz="800" dirty="0"/>
              <a:t>Portugal</a:t>
            </a:r>
          </a:p>
          <a:p>
            <a:pPr algn="l" rtl="0"/>
            <a:r>
              <a:rPr lang="en-US" sz="800" dirty="0"/>
              <a:t>Latvia</a:t>
            </a:r>
          </a:p>
          <a:p>
            <a:pPr algn="l" rtl="0"/>
            <a:r>
              <a:rPr lang="en-US" sz="800" dirty="0"/>
              <a:t>Greece</a:t>
            </a:r>
          </a:p>
          <a:p>
            <a:pPr algn="l" rtl="0"/>
            <a:r>
              <a:rPr lang="en-US" sz="800" dirty="0"/>
              <a:t>Korea</a:t>
            </a:r>
          </a:p>
          <a:p>
            <a:pPr algn="l" rtl="0"/>
            <a:r>
              <a:rPr lang="en-US" sz="800" dirty="0"/>
              <a:t>Hungary</a:t>
            </a:r>
          </a:p>
          <a:p>
            <a:pPr algn="l" rtl="0"/>
            <a:r>
              <a:rPr lang="en-US" sz="800" dirty="0"/>
              <a:t>Chile</a:t>
            </a:r>
          </a:p>
          <a:p>
            <a:pPr algn="l" rtl="0"/>
            <a:r>
              <a:rPr lang="en-US" sz="800" dirty="0"/>
              <a:t>Mexico</a:t>
            </a:r>
            <a:endParaRPr lang="he-IL" sz="800" dirty="0"/>
          </a:p>
        </p:txBody>
      </p:sp>
      <p:sp>
        <p:nvSpPr>
          <p:cNvPr id="9" name="TextBox 8"/>
          <p:cNvSpPr txBox="1"/>
          <p:nvPr/>
        </p:nvSpPr>
        <p:spPr>
          <a:xfrm>
            <a:off x="6851736" y="5093559"/>
            <a:ext cx="1481953" cy="954107"/>
          </a:xfrm>
          <a:prstGeom prst="rect">
            <a:avLst/>
          </a:prstGeom>
          <a:solidFill>
            <a:schemeClr val="bg1"/>
          </a:solidFill>
        </p:spPr>
        <p:txBody>
          <a:bodyPr wrap="square" rtlCol="1">
            <a:spAutoFit/>
          </a:bodyPr>
          <a:lstStyle/>
          <a:p>
            <a:pPr algn="l" rtl="0"/>
            <a:r>
              <a:rPr lang="en-US" sz="1400" dirty="0"/>
              <a:t>Dollars, current </a:t>
            </a:r>
            <a:r>
              <a:rPr lang="en-US" sz="1400" dirty="0" smtClean="0"/>
              <a:t>prices, standardized </a:t>
            </a:r>
            <a:r>
              <a:rPr lang="en-US" sz="1400" dirty="0"/>
              <a:t>PPP</a:t>
            </a:r>
            <a:endParaRPr lang="he-IL" sz="1400" dirty="0"/>
          </a:p>
        </p:txBody>
      </p:sp>
      <p:sp>
        <p:nvSpPr>
          <p:cNvPr id="10" name="Rectangle 9"/>
          <p:cNvSpPr/>
          <p:nvPr/>
        </p:nvSpPr>
        <p:spPr>
          <a:xfrm>
            <a:off x="5374641" y="4927600"/>
            <a:ext cx="695132" cy="145639"/>
          </a:xfrm>
          <a:prstGeom prst="rect">
            <a:avLst/>
          </a:prstGeom>
          <a:solidFill>
            <a:srgbClr val="E28542"/>
          </a:solidFill>
          <a:ln>
            <a:solidFill>
              <a:srgbClr val="E2854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b="1" dirty="0" smtClean="0">
                <a:solidFill>
                  <a:sysClr val="windowText" lastClr="000000"/>
                </a:solidFill>
              </a:rPr>
              <a:t>Average:</a:t>
            </a:r>
            <a:endParaRPr lang="he-IL" sz="800" b="1" dirty="0">
              <a:solidFill>
                <a:sysClr val="windowText" lastClr="000000"/>
              </a:solidFill>
            </a:endParaRPr>
          </a:p>
        </p:txBody>
      </p:sp>
    </p:spTree>
    <p:extLst>
      <p:ext uri="{BB962C8B-B14F-4D97-AF65-F5344CB8AC3E}">
        <p14:creationId xmlns:p14="http://schemas.microsoft.com/office/powerpoint/2010/main" val="5327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של תמונה 6">
            <a:extLst>
              <a:ext uri="{FF2B5EF4-FFF2-40B4-BE49-F238E27FC236}">
                <a16:creationId xmlns:a16="http://schemas.microsoft.com/office/drawing/2014/main" id="{9F9E8EF5-9AC8-4B15-AE4E-DEC7B494AD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9" b="209"/>
          <a:stretch>
            <a:fillRect/>
          </a:stretch>
        </p:blipFill>
        <p:spPr/>
      </p:pic>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
        <p:nvSpPr>
          <p:cNvPr id="9" name="מלבן מעוגל 8"/>
          <p:cNvSpPr/>
          <p:nvPr/>
        </p:nvSpPr>
        <p:spPr>
          <a:xfrm>
            <a:off x="8545484" y="1487978"/>
            <a:ext cx="3441469" cy="1828800"/>
          </a:xfrm>
          <a:prstGeom prst="roundRect">
            <a:avLst/>
          </a:prstGeom>
          <a:solidFill>
            <a:srgbClr val="539860"/>
          </a:solidFill>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endParaRPr lang="he-IL"/>
          </a:p>
        </p:txBody>
      </p:sp>
      <p:sp>
        <p:nvSpPr>
          <p:cNvPr id="10" name="מלבן מעוגל 9"/>
          <p:cNvSpPr/>
          <p:nvPr/>
        </p:nvSpPr>
        <p:spPr>
          <a:xfrm>
            <a:off x="8590338" y="3545377"/>
            <a:ext cx="3385904" cy="2015163"/>
          </a:xfrm>
          <a:prstGeom prst="roundRect">
            <a:avLst/>
          </a:prstGeom>
          <a:solidFill>
            <a:srgbClr val="E28542"/>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11" name="מלבן מעוגל 10"/>
          <p:cNvSpPr/>
          <p:nvPr/>
        </p:nvSpPr>
        <p:spPr>
          <a:xfrm>
            <a:off x="4992659" y="1488150"/>
            <a:ext cx="3441469" cy="1828800"/>
          </a:xfrm>
          <a:prstGeom prst="roundRect">
            <a:avLst/>
          </a:prstGeom>
          <a:solidFill>
            <a:srgbClr val="CD3A36"/>
          </a:solidFill>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12" name="מלבן מעוגל 11"/>
          <p:cNvSpPr/>
          <p:nvPr/>
        </p:nvSpPr>
        <p:spPr>
          <a:xfrm>
            <a:off x="5037513" y="3543992"/>
            <a:ext cx="3385904" cy="20165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3" name="TextBox 12"/>
          <p:cNvSpPr txBox="1"/>
          <p:nvPr/>
        </p:nvSpPr>
        <p:spPr>
          <a:xfrm>
            <a:off x="8434128" y="1582585"/>
            <a:ext cx="3351764" cy="1631216"/>
          </a:xfrm>
          <a:prstGeom prst="rect">
            <a:avLst/>
          </a:prstGeom>
          <a:noFill/>
        </p:spPr>
        <p:txBody>
          <a:bodyPr wrap="square" rtlCol="1">
            <a:spAutoFit/>
          </a:bodyPr>
          <a:lstStyle/>
          <a:p>
            <a:pPr algn="ctr" rtl="0">
              <a:lnSpc>
                <a:spcPts val="6000"/>
              </a:lnSpc>
            </a:pPr>
            <a:r>
              <a:rPr lang="en-US" sz="4800" dirty="0">
                <a:solidFill>
                  <a:schemeClr val="bg1"/>
                </a:solidFill>
              </a:rPr>
              <a:t>H</a:t>
            </a:r>
            <a:r>
              <a:rPr lang="en-US" sz="4800" dirty="0" smtClean="0">
                <a:solidFill>
                  <a:schemeClr val="bg1"/>
                </a:solidFill>
              </a:rPr>
              <a:t>uman Capital</a:t>
            </a:r>
            <a:endParaRPr lang="he-IL" sz="4800" dirty="0">
              <a:solidFill>
                <a:schemeClr val="bg1"/>
              </a:solidFill>
            </a:endParaRPr>
          </a:p>
        </p:txBody>
      </p:sp>
      <p:sp>
        <p:nvSpPr>
          <p:cNvPr id="14" name="TextBox 13"/>
          <p:cNvSpPr txBox="1"/>
          <p:nvPr/>
        </p:nvSpPr>
        <p:spPr>
          <a:xfrm>
            <a:off x="8492968" y="3342909"/>
            <a:ext cx="3743308" cy="2400657"/>
          </a:xfrm>
          <a:prstGeom prst="rect">
            <a:avLst/>
          </a:prstGeom>
          <a:noFill/>
        </p:spPr>
        <p:txBody>
          <a:bodyPr wrap="square" rtlCol="1">
            <a:spAutoFit/>
          </a:bodyPr>
          <a:lstStyle/>
          <a:p>
            <a:pPr algn="ctr" rtl="0">
              <a:lnSpc>
                <a:spcPts val="6000"/>
              </a:lnSpc>
            </a:pPr>
            <a:r>
              <a:rPr lang="en-US" sz="4000" dirty="0">
                <a:solidFill>
                  <a:schemeClr val="bg1"/>
                </a:solidFill>
              </a:rPr>
              <a:t>Business </a:t>
            </a:r>
            <a:r>
              <a:rPr lang="en-US" sz="4000" dirty="0" smtClean="0">
                <a:solidFill>
                  <a:schemeClr val="bg1"/>
                </a:solidFill>
              </a:rPr>
              <a:t>&amp; Physical Capital</a:t>
            </a:r>
            <a:endParaRPr lang="he-IL" sz="4000" dirty="0">
              <a:solidFill>
                <a:schemeClr val="bg1"/>
              </a:solidFill>
            </a:endParaRPr>
          </a:p>
        </p:txBody>
      </p:sp>
      <p:sp>
        <p:nvSpPr>
          <p:cNvPr id="15" name="TextBox 14"/>
          <p:cNvSpPr txBox="1"/>
          <p:nvPr/>
        </p:nvSpPr>
        <p:spPr>
          <a:xfrm>
            <a:off x="4693425" y="1487978"/>
            <a:ext cx="4052070" cy="1567289"/>
          </a:xfrm>
          <a:prstGeom prst="rect">
            <a:avLst/>
          </a:prstGeom>
          <a:noFill/>
        </p:spPr>
        <p:txBody>
          <a:bodyPr wrap="square" rtlCol="1">
            <a:spAutoFit/>
          </a:bodyPr>
          <a:lstStyle/>
          <a:p>
            <a:pPr algn="ctr" rtl="0">
              <a:lnSpc>
                <a:spcPts val="6000"/>
              </a:lnSpc>
            </a:pPr>
            <a:r>
              <a:rPr lang="en-US" sz="4400" dirty="0">
                <a:solidFill>
                  <a:schemeClr val="bg1"/>
                </a:solidFill>
              </a:rPr>
              <a:t>Physical I</a:t>
            </a:r>
            <a:r>
              <a:rPr lang="en-US" sz="4400" dirty="0" smtClean="0">
                <a:solidFill>
                  <a:schemeClr val="bg1"/>
                </a:solidFill>
              </a:rPr>
              <a:t>nfrastructure</a:t>
            </a:r>
            <a:endParaRPr lang="he-IL" sz="4400" dirty="0">
              <a:solidFill>
                <a:schemeClr val="bg1"/>
              </a:solidFill>
            </a:endParaRPr>
          </a:p>
        </p:txBody>
      </p:sp>
      <p:sp>
        <p:nvSpPr>
          <p:cNvPr id="16" name="TextBox 15"/>
          <p:cNvSpPr txBox="1"/>
          <p:nvPr/>
        </p:nvSpPr>
        <p:spPr>
          <a:xfrm>
            <a:off x="4861434" y="3713484"/>
            <a:ext cx="3703918" cy="1887696"/>
          </a:xfrm>
          <a:prstGeom prst="rect">
            <a:avLst/>
          </a:prstGeom>
          <a:noFill/>
        </p:spPr>
        <p:txBody>
          <a:bodyPr wrap="square" rtlCol="1">
            <a:spAutoFit/>
          </a:bodyPr>
          <a:lstStyle/>
          <a:p>
            <a:pPr algn="ctr" rtl="0">
              <a:lnSpc>
                <a:spcPts val="2000"/>
              </a:lnSpc>
            </a:pPr>
            <a:r>
              <a:rPr lang="en-US" sz="3600" dirty="0" smtClean="0">
                <a:solidFill>
                  <a:schemeClr val="bg1"/>
                </a:solidFill>
              </a:rPr>
              <a:t>Additional</a:t>
            </a:r>
          </a:p>
          <a:p>
            <a:pPr algn="ctr" rtl="0">
              <a:lnSpc>
                <a:spcPts val="2000"/>
              </a:lnSpc>
            </a:pPr>
            <a:endParaRPr lang="en-US" sz="3600" dirty="0" smtClean="0">
              <a:solidFill>
                <a:schemeClr val="bg1"/>
              </a:solidFill>
            </a:endParaRPr>
          </a:p>
          <a:p>
            <a:pPr algn="ctr" rtl="0">
              <a:lnSpc>
                <a:spcPts val="2000"/>
              </a:lnSpc>
            </a:pPr>
            <a:r>
              <a:rPr lang="en-US" sz="3600" dirty="0" smtClean="0">
                <a:solidFill>
                  <a:schemeClr val="bg1"/>
                </a:solidFill>
              </a:rPr>
              <a:t> Factors</a:t>
            </a:r>
            <a:r>
              <a:rPr lang="en-US" sz="3600" dirty="0">
                <a:solidFill>
                  <a:schemeClr val="bg1"/>
                </a:solidFill>
              </a:rPr>
              <a:t>:</a:t>
            </a:r>
            <a:endParaRPr lang="he-IL" sz="3600" dirty="0">
              <a:solidFill>
                <a:schemeClr val="bg1"/>
              </a:solidFill>
            </a:endParaRPr>
          </a:p>
          <a:p>
            <a:pPr algn="ctr" rtl="0">
              <a:lnSpc>
                <a:spcPts val="2000"/>
              </a:lnSpc>
            </a:pPr>
            <a:endParaRPr lang="en-US" sz="2800" dirty="0" smtClean="0">
              <a:solidFill>
                <a:schemeClr val="bg1"/>
              </a:solidFill>
            </a:endParaRPr>
          </a:p>
          <a:p>
            <a:pPr algn="ctr" rtl="0">
              <a:lnSpc>
                <a:spcPts val="2000"/>
              </a:lnSpc>
            </a:pPr>
            <a:r>
              <a:rPr lang="en-US" sz="2400" dirty="0">
                <a:solidFill>
                  <a:schemeClr val="bg1"/>
                </a:solidFill>
              </a:rPr>
              <a:t>Foreign workers</a:t>
            </a:r>
          </a:p>
          <a:p>
            <a:pPr algn="ctr" rtl="0">
              <a:lnSpc>
                <a:spcPts val="2000"/>
              </a:lnSpc>
            </a:pPr>
            <a:r>
              <a:rPr lang="en-US" sz="2400" dirty="0" smtClean="0">
                <a:solidFill>
                  <a:schemeClr val="bg1"/>
                </a:solidFill>
              </a:rPr>
              <a:t>Business </a:t>
            </a:r>
            <a:r>
              <a:rPr lang="en-US" sz="2400" dirty="0">
                <a:solidFill>
                  <a:schemeClr val="bg1"/>
                </a:solidFill>
              </a:rPr>
              <a:t>environment</a:t>
            </a:r>
          </a:p>
          <a:p>
            <a:pPr algn="ctr" rtl="0">
              <a:lnSpc>
                <a:spcPts val="2000"/>
              </a:lnSpc>
            </a:pPr>
            <a:r>
              <a:rPr lang="en-US" sz="2400" dirty="0">
                <a:solidFill>
                  <a:schemeClr val="bg1"/>
                </a:solidFill>
              </a:rPr>
              <a:t>  Regulation</a:t>
            </a:r>
            <a:endParaRPr lang="he-IL" sz="2400" dirty="0">
              <a:solidFill>
                <a:schemeClr val="bg1"/>
              </a:solidFill>
            </a:endParaRPr>
          </a:p>
        </p:txBody>
      </p:sp>
      <p:sp>
        <p:nvSpPr>
          <p:cNvPr id="17" name="כותרת 1">
            <a:extLst>
              <a:ext uri="{FF2B5EF4-FFF2-40B4-BE49-F238E27FC236}">
                <a16:creationId xmlns:a16="http://schemas.microsoft.com/office/drawing/2014/main" id="{3C74E92A-C3FA-4E08-87C8-3519BD104CB1}"/>
              </a:ext>
            </a:extLst>
          </p:cNvPr>
          <p:cNvSpPr txBox="1">
            <a:spLocks/>
          </p:cNvSpPr>
          <p:nvPr/>
        </p:nvSpPr>
        <p:spPr>
          <a:xfrm>
            <a:off x="393700" y="210674"/>
            <a:ext cx="10550782" cy="540059"/>
          </a:xfrm>
          <a:prstGeom prst="rect">
            <a:avLst/>
          </a:prstGeom>
        </p:spPr>
        <p:txBody>
          <a:bodyPr vert="horz" lIns="91440" tIns="45720" rIns="91440" bIns="45720" rtlCol="1" anchor="t" anchorCtr="0">
            <a:noAutofit/>
          </a:bodyPr>
          <a:lstStyle>
            <a:lvl1pPr>
              <a:lnSpc>
                <a:spcPct val="80000"/>
              </a:lnSpc>
              <a:spcBef>
                <a:spcPct val="0"/>
              </a:spcBef>
              <a:buNone/>
              <a:defRPr sz="4400" b="1">
                <a:solidFill>
                  <a:schemeClr val="accent1"/>
                </a:solidFill>
                <a:latin typeface="+mj-lt"/>
                <a:ea typeface="+mj-ea"/>
                <a:cs typeface="+mj-cs"/>
              </a:defRPr>
            </a:lvl1pPr>
          </a:lstStyle>
          <a:p>
            <a:pPr algn="l" rtl="0">
              <a:lnSpc>
                <a:spcPct val="100000"/>
              </a:lnSpc>
            </a:pPr>
            <a:r>
              <a:rPr lang="en-US" sz="2400" dirty="0"/>
              <a:t>Special Report </a:t>
            </a:r>
            <a:r>
              <a:rPr lang="en-US" sz="2400" dirty="0" smtClean="0"/>
              <a:t>by </a:t>
            </a:r>
            <a:r>
              <a:rPr lang="en-US" sz="2400" dirty="0"/>
              <a:t>the Research Division:</a:t>
            </a:r>
          </a:p>
          <a:p>
            <a:pPr algn="l" rtl="0">
              <a:lnSpc>
                <a:spcPct val="100000"/>
              </a:lnSpc>
            </a:pPr>
            <a:r>
              <a:rPr lang="en-US" sz="2400" dirty="0"/>
              <a:t>"Raising L</a:t>
            </a:r>
            <a:r>
              <a:rPr lang="en-US" sz="2400" dirty="0" smtClean="0"/>
              <a:t>iving Standards </a:t>
            </a:r>
            <a:r>
              <a:rPr lang="en-US" sz="2400" dirty="0"/>
              <a:t>in Israel </a:t>
            </a:r>
            <a:r>
              <a:rPr lang="en-US" sz="2400" dirty="0" smtClean="0"/>
              <a:t>By Increasing Labor Productivity</a:t>
            </a:r>
            <a:r>
              <a:rPr lang="en-US" sz="2400" dirty="0"/>
              <a:t>"</a:t>
            </a:r>
            <a:endParaRPr lang="he-IL" sz="2400" dirty="0"/>
          </a:p>
        </p:txBody>
      </p:sp>
    </p:spTree>
    <p:extLst>
      <p:ext uri="{BB962C8B-B14F-4D97-AF65-F5344CB8AC3E}">
        <p14:creationId xmlns:p14="http://schemas.microsoft.com/office/powerpoint/2010/main" val="326287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74E92A-C3FA-4E08-87C8-3519BD104CB1}"/>
              </a:ext>
            </a:extLst>
          </p:cNvPr>
          <p:cNvSpPr>
            <a:spLocks noGrp="1"/>
          </p:cNvSpPr>
          <p:nvPr>
            <p:ph type="title"/>
          </p:nvPr>
        </p:nvSpPr>
        <p:spPr>
          <a:xfrm>
            <a:off x="3309623" y="325902"/>
            <a:ext cx="7708832" cy="540059"/>
          </a:xfrm>
        </p:spPr>
        <p:txBody>
          <a:bodyPr vert="horz" lIns="91440" tIns="45720" rIns="91440" bIns="45720" rtlCol="1" anchor="t" anchorCtr="0">
            <a:normAutofit/>
          </a:bodyPr>
          <a:lstStyle/>
          <a:p>
            <a:pPr algn="l" rtl="0"/>
            <a:r>
              <a:rPr lang="en-US" sz="2800" dirty="0">
                <a:solidFill>
                  <a:schemeClr val="accent1"/>
                </a:solidFill>
              </a:rPr>
              <a:t>What is </a:t>
            </a:r>
            <a:r>
              <a:rPr lang="en-US" sz="2800" dirty="0" smtClean="0">
                <a:solidFill>
                  <a:schemeClr val="accent1"/>
                </a:solidFill>
              </a:rPr>
              <a:t>Labor Productivity Anyway?</a:t>
            </a:r>
            <a:endParaRPr lang="he-IL" sz="2800" dirty="0">
              <a:solidFill>
                <a:schemeClr val="accent1"/>
              </a:solidFill>
            </a:endParaRPr>
          </a:p>
        </p:txBody>
      </p:sp>
      <p:pic>
        <p:nvPicPr>
          <p:cNvPr id="32" name="תמונה 3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296" y="1255384"/>
            <a:ext cx="8700737" cy="4872412"/>
          </a:xfrm>
          <a:prstGeom prst="rect">
            <a:avLst/>
          </a:prstGeom>
        </p:spPr>
      </p:pic>
      <p:sp>
        <p:nvSpPr>
          <p:cNvPr id="4"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7</a:t>
            </a:fld>
            <a:endParaRPr lang="en-US" dirty="0"/>
          </a:p>
        </p:txBody>
      </p:sp>
      <p:sp>
        <p:nvSpPr>
          <p:cNvPr id="3" name="TextBox 2"/>
          <p:cNvSpPr txBox="1"/>
          <p:nvPr/>
        </p:nvSpPr>
        <p:spPr>
          <a:xfrm rot="21439015">
            <a:off x="4474432" y="3244611"/>
            <a:ext cx="6347601" cy="2354491"/>
          </a:xfrm>
          <a:prstGeom prst="rect">
            <a:avLst/>
          </a:prstGeom>
          <a:solidFill>
            <a:srgbClr val="FCF614"/>
          </a:solidFill>
        </p:spPr>
        <p:txBody>
          <a:bodyPr wrap="square" rtlCol="1">
            <a:spAutoFit/>
          </a:bodyPr>
          <a:lstStyle/>
          <a:p>
            <a:pPr algn="l" rtl="0"/>
            <a:r>
              <a:rPr lang="en-US" sz="4900" b="1" dirty="0" smtClean="0">
                <a:solidFill>
                  <a:schemeClr val="accent3">
                    <a:lumMod val="50000"/>
                  </a:schemeClr>
                </a:solidFill>
                <a:effectLst>
                  <a:outerShdw blurRad="38100" dist="38100" dir="2700000" algn="tl">
                    <a:srgbClr val="000000">
                      <a:alpha val="43137"/>
                    </a:srgbClr>
                  </a:outerShdw>
                </a:effectLst>
              </a:rPr>
              <a:t>Why </a:t>
            </a:r>
          </a:p>
          <a:p>
            <a:pPr algn="l" rtl="0"/>
            <a:r>
              <a:rPr lang="en-US" sz="4900" b="1" dirty="0" smtClean="0">
                <a:solidFill>
                  <a:schemeClr val="accent3">
                    <a:lumMod val="50000"/>
                  </a:schemeClr>
                </a:solidFill>
                <a:effectLst>
                  <a:outerShdw blurRad="38100" dist="38100" dir="2700000" algn="tl">
                    <a:srgbClr val="000000">
                      <a:alpha val="43137"/>
                    </a:srgbClr>
                  </a:outerShdw>
                </a:effectLst>
              </a:rPr>
              <a:t>Are We Inefficient Workers?</a:t>
            </a:r>
          </a:p>
        </p:txBody>
      </p:sp>
    </p:spTree>
    <p:extLst>
      <p:ext uri="{BB962C8B-B14F-4D97-AF65-F5344CB8AC3E}">
        <p14:creationId xmlns:p14="http://schemas.microsoft.com/office/powerpoint/2010/main" val="36247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מציין מיקום של תמונה 1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236" r="30236"/>
          <a:stretch>
            <a:fillRect/>
          </a:stretch>
        </p:blipFill>
        <p:spPr/>
      </p:pic>
      <p:sp>
        <p:nvSpPr>
          <p:cNvPr id="3" name="כותרת 2">
            <a:extLst>
              <a:ext uri="{FF2B5EF4-FFF2-40B4-BE49-F238E27FC236}">
                <a16:creationId xmlns:a16="http://schemas.microsoft.com/office/drawing/2014/main" id="{566EF43B-4941-47F9-ACAC-A1B8A3D9E372}"/>
              </a:ext>
            </a:extLst>
          </p:cNvPr>
          <p:cNvSpPr>
            <a:spLocks noGrp="1"/>
          </p:cNvSpPr>
          <p:nvPr>
            <p:ph type="ctrTitle"/>
          </p:nvPr>
        </p:nvSpPr>
        <p:spPr>
          <a:xfrm>
            <a:off x="5752863" y="2444399"/>
            <a:ext cx="5485944" cy="2456057"/>
          </a:xfrm>
        </p:spPr>
        <p:txBody>
          <a:bodyPr/>
          <a:lstStyle/>
          <a:p>
            <a:pPr algn="ctr" rtl="0"/>
            <a:r>
              <a:rPr lang="en-US" sz="9600" dirty="0"/>
              <a:t>Human C</a:t>
            </a:r>
            <a:r>
              <a:rPr lang="en-US" sz="9600" dirty="0" smtClean="0"/>
              <a:t>apital</a:t>
            </a:r>
            <a:endParaRPr lang="he-IL" sz="9600" dirty="0"/>
          </a:p>
        </p:txBody>
      </p:sp>
      <p:pic>
        <p:nvPicPr>
          <p:cNvPr id="5" name="תמונה 4">
            <a:extLst>
              <a:ext uri="{FF2B5EF4-FFF2-40B4-BE49-F238E27FC236}">
                <a16:creationId xmlns:a16="http://schemas.microsoft.com/office/drawing/2014/main" id="{3C09C77D-13AF-4662-BA36-8288ED01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062"/>
            <a:ext cx="3853444" cy="5722937"/>
          </a:xfrm>
          <a:prstGeom prst="rect">
            <a:avLst/>
          </a:prstGeom>
        </p:spPr>
      </p:pic>
    </p:spTree>
    <p:extLst>
      <p:ext uri="{BB962C8B-B14F-4D97-AF65-F5344CB8AC3E}">
        <p14:creationId xmlns:p14="http://schemas.microsoft.com/office/powerpoint/2010/main" val="6400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כותרת 1"/>
          <p:cNvSpPr txBox="1">
            <a:spLocks/>
          </p:cNvSpPr>
          <p:nvPr/>
        </p:nvSpPr>
        <p:spPr>
          <a:xfrm>
            <a:off x="3408218" y="133560"/>
            <a:ext cx="7546237" cy="920959"/>
          </a:xfrm>
          <a:prstGeom prst="rect">
            <a:avLst/>
          </a:prstGeom>
        </p:spPr>
        <p:txBody>
          <a:bodyPr vert="horz" lIns="91440" tIns="45720" rIns="91440" bIns="45720" rtlCol="1" anchor="t" anchorCtr="0">
            <a:normAutofit/>
          </a:bodyPr>
          <a:lstStyle>
            <a:lvl1pPr>
              <a:lnSpc>
                <a:spcPct val="80000"/>
              </a:lnSpc>
              <a:spcBef>
                <a:spcPct val="0"/>
              </a:spcBef>
              <a:buNone/>
              <a:defRPr sz="2800" b="1">
                <a:solidFill>
                  <a:schemeClr val="accent1"/>
                </a:solidFill>
                <a:latin typeface="+mj-lt"/>
                <a:ea typeface="+mj-ea"/>
                <a:cs typeface="+mj-cs"/>
              </a:defRPr>
            </a:lvl1pPr>
          </a:lstStyle>
          <a:p>
            <a:pPr algn="l" rtl="0"/>
            <a:r>
              <a:rPr lang="en-US" dirty="0"/>
              <a:t>The </a:t>
            </a:r>
            <a:r>
              <a:rPr lang="en-US" dirty="0" smtClean="0"/>
              <a:t>Number </a:t>
            </a:r>
            <a:r>
              <a:rPr lang="en-US" dirty="0"/>
              <a:t>of </a:t>
            </a:r>
            <a:r>
              <a:rPr lang="en-US" dirty="0" smtClean="0"/>
              <a:t>School Years in </a:t>
            </a:r>
            <a:r>
              <a:rPr lang="en-US" dirty="0"/>
              <a:t>Israel is </a:t>
            </a:r>
            <a:r>
              <a:rPr lang="en-US" dirty="0" smtClean="0"/>
              <a:t>High </a:t>
            </a:r>
            <a:r>
              <a:rPr lang="en-US" dirty="0"/>
              <a:t>in I</a:t>
            </a:r>
            <a:r>
              <a:rPr lang="en-US" dirty="0" smtClean="0"/>
              <a:t>nternational Comparison</a:t>
            </a:r>
            <a:endParaRPr lang="he-IL" dirty="0"/>
          </a:p>
        </p:txBody>
      </p:sp>
      <p:sp>
        <p:nvSpPr>
          <p:cNvPr id="10" name="מציין מיקום של כותרת תחתונה 3"/>
          <p:cNvSpPr txBox="1">
            <a:spLocks/>
          </p:cNvSpPr>
          <p:nvPr/>
        </p:nvSpPr>
        <p:spPr>
          <a:xfrm>
            <a:off x="1116957" y="6487481"/>
            <a:ext cx="7582957" cy="365125"/>
          </a:xfrm>
          <a:prstGeom prst="rect">
            <a:avLst/>
          </a:prstGeom>
        </p:spPr>
        <p:txBody>
          <a:bodyPr vert="horz" lIns="91440" tIns="45720" rIns="91440" bIns="45720" rtlCol="0" anchor="ctr"/>
          <a:lstStyle>
            <a:defPPr>
              <a:defRPr lang="en-US"/>
            </a:defPPr>
            <a:lvl1pPr marL="0" algn="r" defTabSz="914400" rtl="1" eaLnBrk="1" latinLnBrk="0" hangingPunct="1">
              <a:defRPr sz="14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dirty="0">
                <a:solidFill>
                  <a:schemeClr val="tx1"/>
                </a:solidFill>
                <a:latin typeface="David" panose="020E0502060401010101" pitchFamily="34" charset="-79"/>
                <a:cs typeface="David" panose="020E0502060401010101" pitchFamily="34" charset="-79"/>
              </a:rPr>
              <a:t>Source: OECD and Bank of Israel calculations</a:t>
            </a:r>
          </a:p>
        </p:txBody>
      </p:sp>
      <p:grpSp>
        <p:nvGrpSpPr>
          <p:cNvPr id="12" name="קבוצה 11"/>
          <p:cNvGrpSpPr/>
          <p:nvPr/>
        </p:nvGrpSpPr>
        <p:grpSpPr>
          <a:xfrm>
            <a:off x="8090704" y="1238491"/>
            <a:ext cx="4019452" cy="5150734"/>
            <a:chOff x="8844741" y="1363287"/>
            <a:chExt cx="3225340" cy="5320146"/>
          </a:xfrm>
        </p:grpSpPr>
        <p:sp>
          <p:nvSpPr>
            <p:cNvPr id="13" name="מלבן 12"/>
            <p:cNvSpPr/>
            <p:nvPr/>
          </p:nvSpPr>
          <p:spPr>
            <a:xfrm>
              <a:off x="8844741" y="1363287"/>
              <a:ext cx="3225339" cy="5320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8844744" y="1399163"/>
              <a:ext cx="3225337" cy="5276271"/>
              <a:chOff x="8844744" y="1399163"/>
              <a:chExt cx="3225337" cy="5276271"/>
            </a:xfrm>
          </p:grpSpPr>
          <p:pic>
            <p:nvPicPr>
              <p:cNvPr id="16" name="תמונה 15">
                <a:extLst>
                  <a:ext uri="{FF2B5EF4-FFF2-40B4-BE49-F238E27FC236}">
                    <a16:creationId xmlns:a16="http://schemas.microsoft.com/office/drawing/2014/main" id="{3C09C77D-13AF-4662-BA36-8288ED0131C9}"/>
                  </a:ext>
                </a:extLst>
              </p:cNvPr>
              <p:cNvPicPr>
                <a:picLocks noChangeAspect="1"/>
              </p:cNvPicPr>
              <p:nvPr/>
            </p:nvPicPr>
            <p:blipFill rotWithShape="1">
              <a:blip r:embed="rId5">
                <a:extLst>
                  <a:ext uri="{28A0092B-C50C-407E-A947-70E740481C1C}">
                    <a14:useLocalDpi xmlns:a14="http://schemas.microsoft.com/office/drawing/2010/main" val="0"/>
                  </a:ext>
                </a:extLst>
              </a:blip>
              <a:srcRect r="32883"/>
              <a:stretch/>
            </p:blipFill>
            <p:spPr>
              <a:xfrm rot="16200000">
                <a:off x="9829644" y="4434997"/>
                <a:ext cx="1255537" cy="3225337"/>
              </a:xfrm>
              <a:prstGeom prst="rect">
                <a:avLst/>
              </a:prstGeom>
            </p:spPr>
          </p:pic>
          <p:grpSp>
            <p:nvGrpSpPr>
              <p:cNvPr id="17" name="קבוצה 16">
                <a:extLst>
                  <a:ext uri="{FF2B5EF4-FFF2-40B4-BE49-F238E27FC236}">
                    <a16:creationId xmlns:a16="http://schemas.microsoft.com/office/drawing/2014/main" id="{1286E0BB-CADC-4C25-BD53-EE222A84ADBD}"/>
                  </a:ext>
                </a:extLst>
              </p:cNvPr>
              <p:cNvGrpSpPr/>
              <p:nvPr/>
            </p:nvGrpSpPr>
            <p:grpSpPr>
              <a:xfrm>
                <a:off x="8930935" y="1399163"/>
                <a:ext cx="3013362" cy="3874947"/>
                <a:chOff x="9136844" y="1502651"/>
                <a:chExt cx="2801389" cy="171195"/>
              </a:xfrm>
            </p:grpSpPr>
            <p:cxnSp>
              <p:nvCxnSpPr>
                <p:cNvPr id="18" name="מחבר ישר 17">
                  <a:extLst>
                    <a:ext uri="{FF2B5EF4-FFF2-40B4-BE49-F238E27FC236}">
                      <a16:creationId xmlns:a16="http://schemas.microsoft.com/office/drawing/2014/main" id="{634C2CDA-D2FD-4550-8CDA-C8D332F7D95E}"/>
                    </a:ext>
                  </a:extLst>
                </p:cNvPr>
                <p:cNvCxnSpPr>
                  <a:cxnSpLocks/>
                </p:cNvCxnSpPr>
                <p:nvPr/>
              </p:nvCxnSpPr>
              <p:spPr>
                <a:xfrm>
                  <a:off x="9136844" y="1502651"/>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0F1E2CF9-A4A2-4A0D-82AE-D9E6D0C6E94D}"/>
                    </a:ext>
                  </a:extLst>
                </p:cNvPr>
                <p:cNvCxnSpPr>
                  <a:cxnSpLocks/>
                </p:cNvCxnSpPr>
                <p:nvPr/>
              </p:nvCxnSpPr>
              <p:spPr>
                <a:xfrm>
                  <a:off x="9136844" y="1673846"/>
                  <a:ext cx="2801389"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sp>
        <p:nvSpPr>
          <p:cNvPr id="24" name="TextBox 23"/>
          <p:cNvSpPr txBox="1"/>
          <p:nvPr/>
        </p:nvSpPr>
        <p:spPr>
          <a:xfrm>
            <a:off x="8198120" y="2028442"/>
            <a:ext cx="3659983" cy="2492990"/>
          </a:xfrm>
          <a:prstGeom prst="rect">
            <a:avLst/>
          </a:prstGeom>
          <a:noFill/>
        </p:spPr>
        <p:txBody>
          <a:bodyPr wrap="square" rtlCol="1">
            <a:spAutoFit/>
          </a:bodyPr>
          <a:lstStyle/>
          <a:p>
            <a:pPr algn="l" rtl="0"/>
            <a:r>
              <a:rPr lang="en-US" sz="2600" b="1" dirty="0">
                <a:solidFill>
                  <a:srgbClr val="27AAE2"/>
                </a:solidFill>
              </a:rPr>
              <a:t>In </a:t>
            </a:r>
            <a:r>
              <a:rPr lang="en-US" sz="2600" b="1" dirty="0" smtClean="0">
                <a:solidFill>
                  <a:srgbClr val="27AAE2"/>
                </a:solidFill>
              </a:rPr>
              <a:t>Israel you learn a lot. </a:t>
            </a:r>
            <a:r>
              <a:rPr lang="en-US" sz="2600" b="1" dirty="0">
                <a:solidFill>
                  <a:srgbClr val="27AAE2"/>
                </a:solidFill>
              </a:rPr>
              <a:t>The rate of higher </a:t>
            </a:r>
            <a:r>
              <a:rPr lang="en-US" sz="2600" b="1" dirty="0" smtClean="0">
                <a:solidFill>
                  <a:srgbClr val="27AAE2"/>
                </a:solidFill>
              </a:rPr>
              <a:t>education diploma holders </a:t>
            </a:r>
            <a:r>
              <a:rPr lang="en-US" sz="2600" b="1" dirty="0">
                <a:solidFill>
                  <a:srgbClr val="27AAE2"/>
                </a:solidFill>
              </a:rPr>
              <a:t>in Israel is among the highest in the Western world</a:t>
            </a:r>
            <a:endParaRPr lang="he-IL" sz="2600" dirty="0">
              <a:solidFill>
                <a:srgbClr val="27AAE2"/>
              </a:solidFill>
            </a:endParaRPr>
          </a:p>
        </p:txBody>
      </p:sp>
      <p:sp>
        <p:nvSpPr>
          <p:cNvPr id="15" name="מציין מיקום של מספר שקופית 3"/>
          <p:cNvSpPr>
            <a:spLocks noGrp="1"/>
          </p:cNvSpPr>
          <p:nvPr>
            <p:ph type="sldNum" sz="quarter" idx="12"/>
          </p:nvPr>
        </p:nvSpPr>
        <p:spPr>
          <a:xfrm>
            <a:off x="271041" y="6356350"/>
            <a:ext cx="845916" cy="365125"/>
          </a:xfrm>
        </p:spPr>
        <p:txBody>
          <a:bodyPr/>
          <a:lstStyle/>
          <a:p>
            <a:fld id="{4F5154F6-7B8D-4F73-B44A-B3BE3B609D1E}" type="slidenum">
              <a:rPr lang="en-US" smtClean="0"/>
              <a:pPr/>
              <a:t>9</a:t>
            </a:fld>
            <a:endParaRPr lang="en-US" dirty="0"/>
          </a:p>
        </p:txBody>
      </p:sp>
      <p:pic>
        <p:nvPicPr>
          <p:cNvPr id="3" name="תמונה 2"/>
          <p:cNvPicPr>
            <a:picLocks noChangeAspect="1"/>
          </p:cNvPicPr>
          <p:nvPr/>
        </p:nvPicPr>
        <p:blipFill>
          <a:blip r:embed="rId6"/>
          <a:stretch>
            <a:fillRect/>
          </a:stretch>
        </p:blipFill>
        <p:spPr>
          <a:xfrm>
            <a:off x="535069" y="1273225"/>
            <a:ext cx="7085939" cy="5083125"/>
          </a:xfrm>
          <a:prstGeom prst="rect">
            <a:avLst/>
          </a:prstGeom>
        </p:spPr>
      </p:pic>
    </p:spTree>
    <p:extLst>
      <p:ext uri="{BB962C8B-B14F-4D97-AF65-F5344CB8AC3E}">
        <p14:creationId xmlns:p14="http://schemas.microsoft.com/office/powerpoint/2010/main" val="3557310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fontScheme name="התאמה אישית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2.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3.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4.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ppt/theme/themeOverride9.xml><?xml version="1.0" encoding="utf-8"?>
<a:themeOverride xmlns:a="http://schemas.openxmlformats.org/drawingml/2006/main">
  <a:clrScheme name="Israel Bank">
    <a:dk1>
      <a:sysClr val="windowText" lastClr="000000"/>
    </a:dk1>
    <a:lt1>
      <a:sysClr val="window" lastClr="FFFFFF"/>
    </a:lt1>
    <a:dk2>
      <a:srgbClr val="44546A"/>
    </a:dk2>
    <a:lt2>
      <a:srgbClr val="E7E6E6"/>
    </a:lt2>
    <a:accent1>
      <a:srgbClr val="1D9CD3"/>
    </a:accent1>
    <a:accent2>
      <a:srgbClr val="025F8C"/>
    </a:accent2>
    <a:accent3>
      <a:srgbClr val="675A87"/>
    </a:accent3>
    <a:accent4>
      <a:srgbClr val="CC3A36"/>
    </a:accent4>
    <a:accent5>
      <a:srgbClr val="E28542"/>
    </a:accent5>
    <a:accent6>
      <a:srgbClr val="539861"/>
    </a:accent6>
    <a:hlink>
      <a:srgbClr val="1D9CD3"/>
    </a:hlink>
    <a:folHlink>
      <a:srgbClr val="138E8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5111EF626F6046979E0BF3CF9F7277" ma:contentTypeVersion="10" ma:contentTypeDescription="Create a new document." ma:contentTypeScope="" ma:versionID="b2796a906a9c34d6786c36b6f4f30e5c">
  <xsd:schema xmlns:xsd="http://www.w3.org/2001/XMLSchema" xmlns:xs="http://www.w3.org/2001/XMLSchema" xmlns:p="http://schemas.microsoft.com/office/2006/metadata/properties" xmlns:ns1="http://schemas.microsoft.com/sharepoint/v3" xmlns:ns3="a8e1e255-9f34-43a0-aa82-bf3539520606" targetNamespace="http://schemas.microsoft.com/office/2006/metadata/properties" ma:root="true" ma:fieldsID="8989d3ad3aa95fba3b0586bed05f6e8c" ns1:_="" ns3:_="">
    <xsd:import namespace="http://schemas.microsoft.com/sharepoint/v3"/>
    <xsd:import namespace="a8e1e255-9f34-43a0-aa82-bf35395206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1e255-9f34-43a0-aa82-bf35395206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70027B8-1684-40FB-BC59-4D05E49D47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e1e255-9f34-43a0-aa82-bf3539520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CB7A18-A4BC-43DD-9DC1-1DD10BCFAE46}">
  <ds:schemaRefs>
    <ds:schemaRef ds:uri="http://schemas.microsoft.com/sharepoint/v3/contenttype/forms"/>
  </ds:schemaRefs>
</ds:datastoreItem>
</file>

<file path=customXml/itemProps3.xml><?xml version="1.0" encoding="utf-8"?>
<ds:datastoreItem xmlns:ds="http://schemas.openxmlformats.org/officeDocument/2006/customXml" ds:itemID="{23C870F1-5DE7-4783-95DB-773DD08D9DD7}">
  <ds:schemaRefs>
    <ds:schemaRef ds:uri="http://purl.org/dc/dcmitype/"/>
    <ds:schemaRef ds:uri="a8e1e255-9f34-43a0-aa82-bf3539520606"/>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http://schemas.microsoft.com/sharepoint/v3"/>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4399</TotalTime>
  <Words>2416</Words>
  <Application>Microsoft Office PowerPoint</Application>
  <PresentationFormat>Widescreen</PresentationFormat>
  <Paragraphs>594</Paragraphs>
  <Slides>37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Assistant</vt:lpstr>
      <vt:lpstr>Calibri</vt:lpstr>
      <vt:lpstr>David</vt:lpstr>
      <vt:lpstr>Narkisim</vt:lpstr>
      <vt:lpstr>Segoe UI</vt:lpstr>
      <vt:lpstr>Times New Roman</vt:lpstr>
      <vt:lpstr>ערכת נושא Office</vt:lpstr>
      <vt:lpstr>Special Report by the Research Division: Raising the Standard of Living in Israel by Increasing Labor Productivity</vt:lpstr>
      <vt:lpstr>It is Customary to Measure the Standard of Living Using GDP Per Capita </vt:lpstr>
      <vt:lpstr>It is Customary to Measure the Standard of Living Using GDP Per Capita </vt:lpstr>
      <vt:lpstr>What Constitutes the GDP Per Capita</vt:lpstr>
      <vt:lpstr>Labor Productivity –  Israel Versus the OECD Countries</vt:lpstr>
      <vt:lpstr>PowerPoint Presentation</vt:lpstr>
      <vt:lpstr>What is Labor Productivity Anyway?</vt:lpstr>
      <vt:lpstr>Human Capital</vt:lpstr>
      <vt:lpstr>PowerPoint Presentation</vt:lpstr>
      <vt:lpstr>PowerPoint Presentation</vt:lpstr>
      <vt:lpstr>PowerPoint Presentation</vt:lpstr>
      <vt:lpstr>PowerPoint Presentation</vt:lpstr>
      <vt:lpstr>PowerPoint Presentation</vt:lpstr>
      <vt:lpstr>PowerPoint Presentation</vt:lpstr>
      <vt:lpstr>So What are the Recommended Human Capital Policy Guidelines?</vt:lpstr>
      <vt:lpstr>Early Childhood Education - Israel and the OECD Countries</vt:lpstr>
      <vt:lpstr>The Challenge of Human Capital in the Ultra-Orthodox Society</vt:lpstr>
      <vt:lpstr>So What are the Recommended Human Capital Policy Guidelines?</vt:lpstr>
      <vt:lpstr>Business and Physical Capital</vt:lpstr>
      <vt:lpstr>Investment in Business Physical Capital (Machinery, Vehicles, Buildings)</vt:lpstr>
      <vt:lpstr>Where are the Tech-Industry Workers</vt:lpstr>
      <vt:lpstr>PowerPoint Presentation</vt:lpstr>
      <vt:lpstr>So What are the Recommended Policy Directions for Supporting Investment in the Business Sector's Physical Capital?</vt:lpstr>
      <vt:lpstr>PowerPoint Presentation</vt:lpstr>
      <vt:lpstr>Reducing Traffic through Unrealized Public Transportation in Israel</vt:lpstr>
      <vt:lpstr>The Quality of Public Transportation Infrastructure in Israel is Low</vt:lpstr>
      <vt:lpstr>Recommended Transportation Policy Guidelines</vt:lpstr>
      <vt:lpstr>Complementary Steps in the  Field of Transportation</vt:lpstr>
      <vt:lpstr>Other Factors (Bureaucracy Regulation)</vt:lpstr>
      <vt:lpstr>PowerPoint Presentation</vt:lpstr>
      <vt:lpstr>PowerPoint Presentation</vt:lpstr>
      <vt:lpstr>PowerPoint Presentation</vt:lpstr>
      <vt:lpstr>Bureaucracy and Technology</vt:lpstr>
      <vt:lpstr>So What are the Recommended Policy Directions in the Field of Bureaucracy and Regulation?</vt:lpstr>
      <vt:lpstr>How Much Does it Cost? Is it Worth it?</vt:lpstr>
      <vt:lpstr>PowerPoint Presentation</vt:lpstr>
      <vt:lpstr>תודה  THANK YOUشُكراً جَزيلاً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sigalit shamir</dc:creator>
  <cp:lastModifiedBy>u45414</cp:lastModifiedBy>
  <cp:revision>201</cp:revision>
  <cp:lastPrinted>2019-11-20T07:59:33Z</cp:lastPrinted>
  <dcterms:created xsi:type="dcterms:W3CDTF">2018-12-16T08:48:05Z</dcterms:created>
  <dcterms:modified xsi:type="dcterms:W3CDTF">2020-03-09T14:13:21Z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0x010100D25111EF626F6046979E0BF3CF9F7277</vt:lpwstr>
  </property>
  <property fmtid="{D5CDD505-2E9C-101B-9397-08002B2CF9AE}" pid="3" name="displayDestination">
    <vt:lpwstr/>
  </property>
  <property fmtid="{D5CDD505-2E9C-101B-9397-08002B2CF9AE}" pid="4" name="boiOrgUnit">
    <vt:lpwstr/>
  </property>
</Properties>
</file>