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8" r:id="rId1"/>
  </p:sldMasterIdLst>
  <p:notesMasterIdLst>
    <p:notesMasterId r:id="rId35"/>
  </p:notesMasterIdLst>
  <p:handoutMasterIdLst>
    <p:handoutMasterId r:id="rId36"/>
  </p:handoutMasterIdLst>
  <p:sldIdLst>
    <p:sldId id="955" r:id="rId2"/>
    <p:sldId id="861" r:id="rId3"/>
    <p:sldId id="863" r:id="rId4"/>
    <p:sldId id="864" r:id="rId5"/>
    <p:sldId id="952" r:id="rId6"/>
    <p:sldId id="953" r:id="rId7"/>
    <p:sldId id="954" r:id="rId8"/>
    <p:sldId id="946" r:id="rId9"/>
    <p:sldId id="949" r:id="rId10"/>
    <p:sldId id="950" r:id="rId11"/>
    <p:sldId id="987" r:id="rId12"/>
    <p:sldId id="988" r:id="rId13"/>
    <p:sldId id="958" r:id="rId14"/>
    <p:sldId id="871" r:id="rId15"/>
    <p:sldId id="980" r:id="rId16"/>
    <p:sldId id="997" r:id="rId17"/>
    <p:sldId id="873" r:id="rId18"/>
    <p:sldId id="796" r:id="rId19"/>
    <p:sldId id="901" r:id="rId20"/>
    <p:sldId id="930" r:id="rId21"/>
    <p:sldId id="990" r:id="rId22"/>
    <p:sldId id="991" r:id="rId23"/>
    <p:sldId id="992" r:id="rId24"/>
    <p:sldId id="993" r:id="rId25"/>
    <p:sldId id="994" r:id="rId26"/>
    <p:sldId id="998" r:id="rId27"/>
    <p:sldId id="999" r:id="rId28"/>
    <p:sldId id="884" r:id="rId29"/>
    <p:sldId id="912" r:id="rId30"/>
    <p:sldId id="923" r:id="rId31"/>
    <p:sldId id="935" r:id="rId32"/>
    <p:sldId id="890" r:id="rId33"/>
    <p:sldId id="860" r:id="rId34"/>
  </p:sldIdLst>
  <p:sldSz cx="9144000" cy="6858000" type="screen4x3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רקע" id="{7ED4D9D6-A1C9-424B-8828-003E49E5DB6B}">
          <p14:sldIdLst>
            <p14:sldId id="955"/>
          </p14:sldIdLst>
        </p14:section>
        <p14:section name="רקע והיכרות" id="{6EFA9D46-C630-41F2-A2C2-618433849FDC}">
          <p14:sldIdLst>
            <p14:sldId id="861"/>
            <p14:sldId id="863"/>
            <p14:sldId id="864"/>
          </p14:sldIdLst>
        </p14:section>
        <p14:section name="מקרו" id="{B0DE7964-A5CD-486A-92FB-9443D79F0DFB}">
          <p14:sldIdLst>
            <p14:sldId id="952"/>
            <p14:sldId id="953"/>
            <p14:sldId id="954"/>
            <p14:sldId id="946"/>
            <p14:sldId id="949"/>
            <p14:sldId id="950"/>
            <p14:sldId id="987"/>
            <p14:sldId id="988"/>
            <p14:sldId id="958"/>
            <p14:sldId id="871"/>
            <p14:sldId id="980"/>
          </p14:sldIdLst>
        </p14:section>
        <p14:section name="סטטוס פיסקאלי" id="{8CF7DAED-FEE4-42EE-A836-3D5C803A5F08}">
          <p14:sldIdLst>
            <p14:sldId id="997"/>
            <p14:sldId id="873"/>
            <p14:sldId id="796"/>
            <p14:sldId id="901"/>
            <p14:sldId id="930"/>
            <p14:sldId id="990"/>
            <p14:sldId id="991"/>
            <p14:sldId id="992"/>
            <p14:sldId id="993"/>
            <p14:sldId id="994"/>
          </p14:sldIdLst>
        </p14:section>
        <p14:section name="תהליך הכנת תקציב" id="{4B569E93-8FC0-41B5-8FAC-BB00288A14F6}">
          <p14:sldIdLst>
            <p14:sldId id="998"/>
            <p14:sldId id="999"/>
            <p14:sldId id="884"/>
            <p14:sldId id="912"/>
            <p14:sldId id="923"/>
            <p14:sldId id="935"/>
            <p14:sldId id="890"/>
            <p14:sldId id="860"/>
          </p14:sldIdLst>
        </p14:section>
        <p14:section name="מוסתרים" id="{A39334D9-9E4B-4ED7-828E-F42E4B6581E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סגנון בהיר 3 - הדגשה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סגנון בהיר 1 - הדגשה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635" autoAdjust="0"/>
    <p:restoredTop sz="80146" autoAdjust="0"/>
  </p:normalViewPr>
  <p:slideViewPr>
    <p:cSldViewPr>
      <p:cViewPr varScale="1">
        <p:scale>
          <a:sx n="90" d="100"/>
          <a:sy n="90" d="100"/>
        </p:scale>
        <p:origin x="23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6" d="100"/>
        <a:sy n="13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app\workgrps\SMKLKALA\Zeevik\&#1508;&#1497;&#1512;&#1493;&#1511;%20&#1492;&#1506;&#1500;&#1497;&#1497;&#1492;%20&#1489;&#1492;&#1513;&#1514;&#1514;&#1508;&#1493;&#1514;%20&#1500;&#1502;&#1490;&#1494;&#1512;&#1497;&#1501;%20-%20&#1514;&#1497;&#1511;&#1493;&#1503;%20&#1513;&#1512;&#1513;&#1493;&#1512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ktamir\Desktop\&#1514;&#1513;&#1514;&#1497;&#1493;&#1514;%20-%20&#1513;&#1493;&#1496;&#1507;%20&#1500;&#1488;%20&#1500;&#1502;&#1495;&#1493;&#1511;\&#1513;&#1493;&#1496;&#1507;\&#1502;&#1510;&#1490;&#1493;&#1514;%20&#1510;&#1493;&#1493;&#1514;\&#1488;&#1511;&#1505;&#1500;&#1497;&#1501;%20&#1500;&#1502;&#1510;&#1490;&#1493;&#1514;\&#1514;&#1512;&#1490;&#1493;&#1501;%20&#1488;&#1511;&#1505;&#1500;%20&#1502;&#1502;&#1511;&#1497;&#1504;&#1494;&#149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24779119974255E-2"/>
          <c:y val="2.0059372495330349E-2"/>
          <c:w val="0.94467717573015808"/>
          <c:h val="0.857701548915792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נתונים!$C$1</c:f>
              <c:strCache>
                <c:ptCount val="1"/>
                <c:pt idx="0">
                  <c:v>צמיחה ממוצעת</c:v>
                </c:pt>
              </c:strCache>
            </c:strRef>
          </c:tx>
          <c:invertIfNegative val="0"/>
          <c:dPt>
            <c:idx val="21"/>
            <c:invertIfNegative val="0"/>
            <c:bubble3D val="0"/>
            <c:spPr>
              <a:solidFill>
                <a:srgbClr val="4F81BD"/>
              </a:solidFill>
            </c:spPr>
            <c:extLst>
              <c:ext xmlns:c16="http://schemas.microsoft.com/office/drawing/2014/chart" uri="{C3380CC4-5D6E-409C-BE32-E72D297353CC}">
                <c16:uniqueId val="{00000001-B63A-4CAF-A90C-30003B493804}"/>
              </c:ext>
            </c:extLst>
          </c:dPt>
          <c:dPt>
            <c:idx val="22"/>
            <c:invertIfNegative val="0"/>
            <c:bubble3D val="0"/>
            <c:spPr>
              <a:solidFill>
                <a:srgbClr val="4F81BD"/>
              </a:solidFill>
            </c:spPr>
            <c:extLst>
              <c:ext xmlns:c16="http://schemas.microsoft.com/office/drawing/2014/chart" uri="{C3380CC4-5D6E-409C-BE32-E72D297353CC}">
                <c16:uniqueId val="{00000003-B63A-4CAF-A90C-30003B493804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B63A-4CAF-A90C-30003B493804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B63A-4CAF-A90C-30003B493804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63A-4CAF-A90C-30003B493804}"/>
              </c:ext>
            </c:extLst>
          </c:dPt>
          <c:dPt>
            <c:idx val="2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B63A-4CAF-A90C-30003B493804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B63A-4CAF-A90C-30003B493804}"/>
              </c:ext>
            </c:extLst>
          </c:dPt>
          <c:dPt>
            <c:idx val="2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B63A-4CAF-A90C-30003B493804}"/>
              </c:ext>
            </c:extLst>
          </c:dPt>
          <c:dPt>
            <c:idx val="29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B63A-4CAF-A90C-30003B493804}"/>
              </c:ext>
            </c:extLst>
          </c:dPt>
          <c:dPt>
            <c:idx val="3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B63A-4CAF-A90C-30003B493804}"/>
              </c:ext>
            </c:extLst>
          </c:dPt>
          <c:dLbls>
            <c:dLbl>
              <c:idx val="3"/>
              <c:layout>
                <c:manualLayout>
                  <c:x val="4.2669994851601938E-3"/>
                  <c:y val="-8.6738996213536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B63A-4CAF-A90C-30003B493804}"/>
                </c:ext>
              </c:extLst>
            </c:dLbl>
            <c:dLbl>
              <c:idx val="9"/>
              <c:layout>
                <c:manualLayout>
                  <c:x val="9.9563321320404515E-3"/>
                  <c:y val="-5.7825997475690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B63A-4CAF-A90C-30003B493804}"/>
                </c:ext>
              </c:extLst>
            </c:dLbl>
            <c:dLbl>
              <c:idx val="19"/>
              <c:layout>
                <c:manualLayout>
                  <c:x val="5.6893326468801537E-3"/>
                  <c:y val="5.78259974756897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B63A-4CAF-A90C-30003B493804}"/>
                </c:ext>
              </c:extLst>
            </c:dLbl>
            <c:dLbl>
              <c:idx val="23"/>
              <c:layout>
                <c:manualLayout>
                  <c:x val="7.326562666398064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63A-4CAF-A90C-30003B493804}"/>
                </c:ext>
              </c:extLst>
            </c:dLbl>
            <c:dLbl>
              <c:idx val="24"/>
              <c:layout>
                <c:manualLayout>
                  <c:x val="-6.2500000000000003E-3"/>
                  <c:y val="2.23753123616446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18755468066492E-2"/>
                      <c:h val="8.36438986049642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63A-4CAF-A90C-30003B493804}"/>
                </c:ext>
              </c:extLst>
            </c:dLbl>
            <c:dLbl>
              <c:idx val="25"/>
              <c:layout>
                <c:manualLayout>
                  <c:x val="0"/>
                  <c:y val="5.7825997475690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63A-4CAF-A90C-30003B493804}"/>
                </c:ext>
              </c:extLst>
            </c:dLbl>
            <c:dLbl>
              <c:idx val="26"/>
              <c:layout>
                <c:manualLayout>
                  <c:x val="5.5077867515671052E-3"/>
                  <c:y val="3.614002529732150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18755468066492E-2"/>
                      <c:h val="7.57467661138812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63A-4CAF-A90C-30003B493804}"/>
                </c:ext>
              </c:extLst>
            </c:dLbl>
            <c:dLbl>
              <c:idx val="27"/>
              <c:layout>
                <c:manualLayout>
                  <c:x val="1.2268934924316608E-2"/>
                  <c:y val="-2.4127974816299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63A-4CAF-A90C-30003B493804}"/>
                </c:ext>
              </c:extLst>
            </c:dLbl>
            <c:dLbl>
              <c:idx val="28"/>
              <c:layout>
                <c:manualLayout>
                  <c:x val="0"/>
                  <c:y val="2.10394681658662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189849468558838E-2"/>
                      <c:h val="7.9350991702901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B63A-4CAF-A90C-30003B4938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נתונים!$A$47:$A$78</c:f>
              <c:strCache>
                <c:ptCount val="2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2018*</c:v>
                </c:pt>
                <c:pt idx="25">
                  <c:v>2019**</c:v>
                </c:pt>
                <c:pt idx="26">
                  <c:v>2020**</c:v>
                </c:pt>
                <c:pt idx="27">
                  <c:v>2021**</c:v>
                </c:pt>
                <c:pt idx="28">
                  <c:v>2022**</c:v>
                </c:pt>
              </c:strCache>
            </c:strRef>
          </c:cat>
          <c:val>
            <c:numRef>
              <c:f>נתונים!$B$47:$B$78</c:f>
              <c:numCache>
                <c:formatCode>0.0%</c:formatCode>
                <c:ptCount val="29"/>
                <c:pt idx="0">
                  <c:v>6.5473878833584465E-2</c:v>
                </c:pt>
                <c:pt idx="1">
                  <c:v>0.06</c:v>
                </c:pt>
                <c:pt idx="2">
                  <c:v>0.04</c:v>
                </c:pt>
                <c:pt idx="3">
                  <c:v>4.2000000000000003E-2</c:v>
                </c:pt>
                <c:pt idx="4">
                  <c:v>3.5000000000000003E-2</c:v>
                </c:pt>
                <c:pt idx="5">
                  <c:v>8.7999999999999995E-2</c:v>
                </c:pt>
                <c:pt idx="6">
                  <c:v>1E-3</c:v>
                </c:pt>
                <c:pt idx="7">
                  <c:v>-2E-3</c:v>
                </c:pt>
                <c:pt idx="8">
                  <c:v>1.0999999999999999E-2</c:v>
                </c:pt>
                <c:pt idx="9">
                  <c:v>0.05</c:v>
                </c:pt>
                <c:pt idx="10">
                  <c:v>4.1000000000000002E-2</c:v>
                </c:pt>
                <c:pt idx="11">
                  <c:v>5.7000000000000002E-2</c:v>
                </c:pt>
                <c:pt idx="12">
                  <c:v>6.2E-2</c:v>
                </c:pt>
                <c:pt idx="13">
                  <c:v>0.03</c:v>
                </c:pt>
                <c:pt idx="14">
                  <c:v>1.4999999999999999E-2</c:v>
                </c:pt>
                <c:pt idx="15">
                  <c:v>5.5E-2</c:v>
                </c:pt>
                <c:pt idx="16">
                  <c:v>5.0999999999999997E-2</c:v>
                </c:pt>
                <c:pt idx="17">
                  <c:v>2.1999999999999999E-2</c:v>
                </c:pt>
                <c:pt idx="18">
                  <c:v>4.2999999999999997E-2</c:v>
                </c:pt>
                <c:pt idx="19">
                  <c:v>3.9E-2</c:v>
                </c:pt>
                <c:pt idx="20">
                  <c:v>2.5999999999999999E-2</c:v>
                </c:pt>
                <c:pt idx="21">
                  <c:v>0.04</c:v>
                </c:pt>
                <c:pt idx="22">
                  <c:v>3.5000000000000003E-2</c:v>
                </c:pt>
                <c:pt idx="23">
                  <c:v>3.2000000000000001E-2</c:v>
                </c:pt>
                <c:pt idx="25">
                  <c:v>3.1E-2</c:v>
                </c:pt>
                <c:pt idx="26">
                  <c:v>3.1E-2</c:v>
                </c:pt>
                <c:pt idx="27">
                  <c:v>0.03</c:v>
                </c:pt>
                <c:pt idx="28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B63A-4CAF-A90C-30003B493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-2098444768"/>
        <c:axId val="-2098443136"/>
      </c:barChart>
      <c:lineChart>
        <c:grouping val="standard"/>
        <c:varyColors val="0"/>
        <c:ser>
          <c:idx val="1"/>
          <c:order val="1"/>
          <c:marker>
            <c:symbol val="none"/>
          </c:marker>
          <c:cat>
            <c:strLit>
              <c:ptCount val="29"/>
              <c:pt idx="0">
                <c:v>1995</c:v>
              </c:pt>
              <c:pt idx="1">
                <c:v>1996</c:v>
              </c:pt>
              <c:pt idx="2">
                <c:v>1997</c:v>
              </c:pt>
              <c:pt idx="3">
                <c:v>1998</c:v>
              </c:pt>
              <c:pt idx="4">
                <c:v>1999</c:v>
              </c:pt>
              <c:pt idx="5">
                <c:v>2000</c:v>
              </c:pt>
              <c:pt idx="6">
                <c:v>2001</c:v>
              </c:pt>
              <c:pt idx="7">
                <c:v>2002</c:v>
              </c:pt>
              <c:pt idx="8">
                <c:v>2003</c:v>
              </c:pt>
              <c:pt idx="9">
                <c:v>2004</c:v>
              </c:pt>
              <c:pt idx="10">
                <c:v>2005</c:v>
              </c:pt>
              <c:pt idx="11">
                <c:v>2006</c:v>
              </c:pt>
              <c:pt idx="12">
                <c:v>2007</c:v>
              </c:pt>
              <c:pt idx="13">
                <c:v>2008</c:v>
              </c:pt>
              <c:pt idx="14">
                <c:v>2009</c:v>
              </c:pt>
              <c:pt idx="15">
                <c:v>2010</c:v>
              </c:pt>
              <c:pt idx="16">
                <c:v>2011</c:v>
              </c:pt>
              <c:pt idx="17">
                <c:v>2012</c:v>
              </c:pt>
              <c:pt idx="18">
                <c:v>2013</c:v>
              </c:pt>
              <c:pt idx="19">
                <c:v>2014</c:v>
              </c:pt>
              <c:pt idx="20">
                <c:v>2015</c:v>
              </c:pt>
              <c:pt idx="21">
                <c:v>2016</c:v>
              </c:pt>
              <c:pt idx="22">
                <c:v>2017</c:v>
              </c:pt>
              <c:pt idx="24">
                <c:v>2017Q3</c:v>
              </c:pt>
              <c:pt idx="25">
                <c:v>2017Q4</c:v>
              </c:pt>
              <c:pt idx="26">
                <c:v>2018Q1</c:v>
              </c:pt>
              <c:pt idx="27">
                <c:v>2018Q2</c:v>
              </c:pt>
              <c:pt idx="28">
                <c:v>2018Q3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נתונים!$C$4:$C$73</c:f>
              <c:numCache>
                <c:formatCode>General</c:formatCode>
                <c:ptCount val="2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B63A-4CAF-A90C-30003B493804}"/>
            </c:ext>
          </c:extLst>
        </c:ser>
        <c:ser>
          <c:idx val="2"/>
          <c:order val="2"/>
          <c:marker>
            <c:symbol val="none"/>
          </c:marker>
          <c:cat>
            <c:strLit>
              <c:ptCount val="29"/>
              <c:pt idx="0">
                <c:v>1995</c:v>
              </c:pt>
              <c:pt idx="1">
                <c:v>1996</c:v>
              </c:pt>
              <c:pt idx="2">
                <c:v>1997</c:v>
              </c:pt>
              <c:pt idx="3">
                <c:v>1998</c:v>
              </c:pt>
              <c:pt idx="4">
                <c:v>1999</c:v>
              </c:pt>
              <c:pt idx="5">
                <c:v>2000</c:v>
              </c:pt>
              <c:pt idx="6">
                <c:v>2001</c:v>
              </c:pt>
              <c:pt idx="7">
                <c:v>2002</c:v>
              </c:pt>
              <c:pt idx="8">
                <c:v>2003</c:v>
              </c:pt>
              <c:pt idx="9">
                <c:v>2004</c:v>
              </c:pt>
              <c:pt idx="10">
                <c:v>2005</c:v>
              </c:pt>
              <c:pt idx="11">
                <c:v>2006</c:v>
              </c:pt>
              <c:pt idx="12">
                <c:v>2007</c:v>
              </c:pt>
              <c:pt idx="13">
                <c:v>2008</c:v>
              </c:pt>
              <c:pt idx="14">
                <c:v>2009</c:v>
              </c:pt>
              <c:pt idx="15">
                <c:v>2010</c:v>
              </c:pt>
              <c:pt idx="16">
                <c:v>2011</c:v>
              </c:pt>
              <c:pt idx="17">
                <c:v>2012</c:v>
              </c:pt>
              <c:pt idx="18">
                <c:v>2013</c:v>
              </c:pt>
              <c:pt idx="19">
                <c:v>2014</c:v>
              </c:pt>
              <c:pt idx="20">
                <c:v>2015</c:v>
              </c:pt>
              <c:pt idx="21">
                <c:v>2016</c:v>
              </c:pt>
              <c:pt idx="22">
                <c:v>2017</c:v>
              </c:pt>
              <c:pt idx="24">
                <c:v>2017Q3</c:v>
              </c:pt>
              <c:pt idx="25">
                <c:v>2017Q4</c:v>
              </c:pt>
              <c:pt idx="26">
                <c:v>2018Q1</c:v>
              </c:pt>
              <c:pt idx="27">
                <c:v>2018Q2</c:v>
              </c:pt>
              <c:pt idx="28">
                <c:v>2018Q3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נתונים!$D$4:$D$73</c:f>
              <c:numCache>
                <c:formatCode>General</c:formatCode>
                <c:ptCount val="2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B63A-4CAF-A90C-30003B493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8444768"/>
        <c:axId val="-2098443136"/>
      </c:lineChart>
      <c:catAx>
        <c:axId val="-209844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-2098443136"/>
        <c:crosses val="autoZero"/>
        <c:auto val="1"/>
        <c:lblAlgn val="ctr"/>
        <c:lblOffset val="100"/>
        <c:tickLblSkip val="1"/>
        <c:noMultiLvlLbl val="0"/>
      </c:catAx>
      <c:valAx>
        <c:axId val="-2098443136"/>
        <c:scaling>
          <c:orientation val="minMax"/>
          <c:max val="0.1"/>
        </c:scaling>
        <c:delete val="0"/>
        <c:axPos val="l"/>
        <c:numFmt formatCode="0%" sourceLinked="0"/>
        <c:majorTickMark val="out"/>
        <c:minorTickMark val="none"/>
        <c:tickLblPos val="nextTo"/>
        <c:crossAx val="-2098444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F0-4A58-8A0C-104EA41BBFEB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F0-4A58-8A0C-104EA41BBFEB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DF0-4A58-8A0C-104EA41BBFEB}"/>
              </c:ext>
            </c:extLst>
          </c:dPt>
          <c:dPt>
            <c:idx val="17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DF0-4A58-8A0C-104EA41BBFEB}"/>
              </c:ext>
            </c:extLst>
          </c:dPt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DF0-4A58-8A0C-104EA41BBFEB}"/>
                </c:ext>
              </c:extLst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DF0-4A58-8A0C-104EA41BBFE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גיליון1!$A$2:$A$34</c:f>
              <c:strCache>
                <c:ptCount val="33"/>
                <c:pt idx="0">
                  <c:v>אירלנד</c:v>
                </c:pt>
                <c:pt idx="1">
                  <c:v>קוריאה</c:v>
                </c:pt>
                <c:pt idx="2">
                  <c:v>שווייץ</c:v>
                </c:pt>
                <c:pt idx="3">
                  <c:v>ישראל</c:v>
                </c:pt>
                <c:pt idx="4">
                  <c:v>אוסטרליה</c:v>
                </c:pt>
                <c:pt idx="5">
                  <c:v>ארה"ב</c:v>
                </c:pt>
                <c:pt idx="6">
                  <c:v>פולין</c:v>
                </c:pt>
                <c:pt idx="7">
                  <c:v>בריטניה</c:v>
                </c:pt>
                <c:pt idx="8">
                  <c:v>לטביה</c:v>
                </c:pt>
                <c:pt idx="9">
                  <c:v>צ'כיה</c:v>
                </c:pt>
                <c:pt idx="10">
                  <c:v>סלובקיה</c:v>
                </c:pt>
                <c:pt idx="11">
                  <c:v>יפן</c:v>
                </c:pt>
                <c:pt idx="12">
                  <c:v>אסטוניה</c:v>
                </c:pt>
                <c:pt idx="13">
                  <c:v>קנדה</c:v>
                </c:pt>
                <c:pt idx="14">
                  <c:v>איסלנד</c:v>
                </c:pt>
                <c:pt idx="15">
                  <c:v>סלובניה</c:v>
                </c:pt>
                <c:pt idx="16">
                  <c:v>ספרד</c:v>
                </c:pt>
                <c:pt idx="17">
                  <c:v>OECD</c:v>
                </c:pt>
                <c:pt idx="18">
                  <c:v>הולנד</c:v>
                </c:pt>
                <c:pt idx="19">
                  <c:v>לוקסמבורג</c:v>
                </c:pt>
                <c:pt idx="20">
                  <c:v>ניו זילנד</c:v>
                </c:pt>
                <c:pt idx="21">
                  <c:v>גרמניה</c:v>
                </c:pt>
                <c:pt idx="22">
                  <c:v>הונגריה</c:v>
                </c:pt>
                <c:pt idx="23">
                  <c:v>יוון</c:v>
                </c:pt>
                <c:pt idx="24">
                  <c:v>פורטוגל</c:v>
                </c:pt>
                <c:pt idx="25">
                  <c:v>איטליה</c:v>
                </c:pt>
                <c:pt idx="26">
                  <c:v>אוסטריה</c:v>
                </c:pt>
                <c:pt idx="27">
                  <c:v>נורבגיה</c:v>
                </c:pt>
                <c:pt idx="28">
                  <c:v>שבדיה</c:v>
                </c:pt>
                <c:pt idx="29">
                  <c:v>בלגיה</c:v>
                </c:pt>
                <c:pt idx="30">
                  <c:v>דנמרק</c:v>
                </c:pt>
                <c:pt idx="31">
                  <c:v>פינלנד</c:v>
                </c:pt>
                <c:pt idx="32">
                  <c:v>צרפת</c:v>
                </c:pt>
              </c:strCache>
            </c:strRef>
          </c:cat>
          <c:val>
            <c:numRef>
              <c:f>גיליון1!$B$2:$B$34</c:f>
              <c:numCache>
                <c:formatCode>General</c:formatCode>
                <c:ptCount val="33"/>
                <c:pt idx="0">
                  <c:v>0.23826246032160331</c:v>
                </c:pt>
                <c:pt idx="1">
                  <c:v>0.30401759557543084</c:v>
                </c:pt>
                <c:pt idx="2">
                  <c:v>0.31349602225873691</c:v>
                </c:pt>
                <c:pt idx="3">
                  <c:v>0.32939457495230079</c:v>
                </c:pt>
                <c:pt idx="4">
                  <c:v>0.33702536449896453</c:v>
                </c:pt>
                <c:pt idx="5">
                  <c:v>0.34558334575250604</c:v>
                </c:pt>
                <c:pt idx="6">
                  <c:v>0.35556533793348288</c:v>
                </c:pt>
                <c:pt idx="7">
                  <c:v>0.36022973599640817</c:v>
                </c:pt>
                <c:pt idx="8">
                  <c:v>0.36446021632868864</c:v>
                </c:pt>
                <c:pt idx="9">
                  <c:v>0.37059259933760308</c:v>
                </c:pt>
                <c:pt idx="10">
                  <c:v>0.37102292133354331</c:v>
                </c:pt>
                <c:pt idx="11">
                  <c:v>0.37376015555746805</c:v>
                </c:pt>
                <c:pt idx="12">
                  <c:v>0.38173462715596607</c:v>
                </c:pt>
                <c:pt idx="13">
                  <c:v>0.38670261012990292</c:v>
                </c:pt>
                <c:pt idx="14">
                  <c:v>0.38684076786478744</c:v>
                </c:pt>
                <c:pt idx="15">
                  <c:v>0.39740771401191272</c:v>
                </c:pt>
                <c:pt idx="16">
                  <c:v>0.39939265778993849</c:v>
                </c:pt>
                <c:pt idx="17">
                  <c:v>0.40165349298151598</c:v>
                </c:pt>
                <c:pt idx="18">
                  <c:v>0.40676440754248044</c:v>
                </c:pt>
                <c:pt idx="19">
                  <c:v>0.41625557323358803</c:v>
                </c:pt>
                <c:pt idx="20">
                  <c:v>0.41828624474607606</c:v>
                </c:pt>
                <c:pt idx="21">
                  <c:v>0.41910831467569848</c:v>
                </c:pt>
                <c:pt idx="22">
                  <c:v>0.42685405607133114</c:v>
                </c:pt>
                <c:pt idx="23">
                  <c:v>0.42689583655352453</c:v>
                </c:pt>
                <c:pt idx="24">
                  <c:v>0.42962785200971804</c:v>
                </c:pt>
                <c:pt idx="25">
                  <c:v>0.43677461495541503</c:v>
                </c:pt>
                <c:pt idx="26">
                  <c:v>0.46766219307881624</c:v>
                </c:pt>
                <c:pt idx="27">
                  <c:v>0.46961680569456704</c:v>
                </c:pt>
                <c:pt idx="28">
                  <c:v>0.47896314533895912</c:v>
                </c:pt>
                <c:pt idx="29">
                  <c:v>0.49289781608448019</c:v>
                </c:pt>
                <c:pt idx="30">
                  <c:v>0.50303550219861859</c:v>
                </c:pt>
                <c:pt idx="31">
                  <c:v>0.52041988535735095</c:v>
                </c:pt>
                <c:pt idx="32">
                  <c:v>0.52426082106864491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DF0-4A58-8A0C-104EA41BB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-27"/>
        <c:axId val="358904888"/>
        <c:axId val="358903904"/>
      </c:barChart>
      <c:catAx>
        <c:axId val="358904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58903904"/>
        <c:crosses val="autoZero"/>
        <c:auto val="1"/>
        <c:lblAlgn val="ctr"/>
        <c:lblOffset val="100"/>
        <c:noMultiLvlLbl val="0"/>
      </c:catAx>
      <c:valAx>
        <c:axId val="358903904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58904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he-I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440649164833149E-2"/>
          <c:y val="6.4050477227159452E-2"/>
          <c:w val="0.94332209394363098"/>
          <c:h val="0.866995393816744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גיליון1!$B$2:$B$19</c:f>
              <c:numCache>
                <c:formatCode>0.0</c:formatCode>
                <c:ptCount val="18"/>
                <c:pt idx="0">
                  <c:v>43.170637849916304</c:v>
                </c:pt>
                <c:pt idx="1">
                  <c:v>42.963963559362114</c:v>
                </c:pt>
                <c:pt idx="2">
                  <c:v>42.74422171105978</c:v>
                </c:pt>
                <c:pt idx="3">
                  <c:v>41.486883554090845</c:v>
                </c:pt>
                <c:pt idx="4">
                  <c:v>40.695027529817402</c:v>
                </c:pt>
                <c:pt idx="5">
                  <c:v>40.754246630439326</c:v>
                </c:pt>
                <c:pt idx="6">
                  <c:v>41.706949121489536</c:v>
                </c:pt>
                <c:pt idx="7">
                  <c:v>40.75752274738506</c:v>
                </c:pt>
                <c:pt idx="8">
                  <c:v>38.470774194089365</c:v>
                </c:pt>
                <c:pt idx="9">
                  <c:v>35.696474204178891</c:v>
                </c:pt>
                <c:pt idx="10">
                  <c:v>36.71861117482073</c:v>
                </c:pt>
                <c:pt idx="11">
                  <c:v>36.632273050186051</c:v>
                </c:pt>
                <c:pt idx="12">
                  <c:v>35.758211736764459</c:v>
                </c:pt>
                <c:pt idx="13">
                  <c:v>36.248329069104102</c:v>
                </c:pt>
                <c:pt idx="14">
                  <c:v>36.533905911978316</c:v>
                </c:pt>
                <c:pt idx="15">
                  <c:v>36.742539403178768</c:v>
                </c:pt>
                <c:pt idx="16">
                  <c:v>36.419724346491236</c:v>
                </c:pt>
                <c:pt idx="17">
                  <c:v>37.808385541668891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D5-48BB-8B07-FEF00B911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-27"/>
        <c:axId val="687793784"/>
        <c:axId val="687797064"/>
      </c:barChart>
      <c:catAx>
        <c:axId val="687793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87797064"/>
        <c:crosses val="autoZero"/>
        <c:auto val="1"/>
        <c:lblAlgn val="ctr"/>
        <c:lblOffset val="100"/>
        <c:noMultiLvlLbl val="0"/>
      </c:catAx>
      <c:valAx>
        <c:axId val="687797064"/>
        <c:scaling>
          <c:orientation val="minMax"/>
          <c:min val="3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87793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he-I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1C-4540-99C1-E62CED2EB9CB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1C-4540-99C1-E62CED2EB9CB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1C-4540-99C1-E62CED2EB9CB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71C-4540-99C1-E62CED2EB9CB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71C-4540-99C1-E62CED2EB9CB}"/>
              </c:ext>
            </c:extLst>
          </c:dPt>
          <c:dPt>
            <c:idx val="2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71C-4540-99C1-E62CED2EB9CB}"/>
              </c:ext>
            </c:extLst>
          </c:dPt>
          <c:dPt>
            <c:idx val="3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71C-4540-99C1-E62CED2EB9CB}"/>
              </c:ext>
            </c:extLst>
          </c:dPt>
          <c:dLbls>
            <c:dLbl>
              <c:idx val="1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71C-4540-99C1-E62CED2EB9CB}"/>
                </c:ext>
              </c:extLst>
            </c:dLbl>
            <c:dLbl>
              <c:idx val="2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71C-4540-99C1-E62CED2EB9C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גיליון1!$A$2:$A$34</c:f>
              <c:strCache>
                <c:ptCount val="33"/>
                <c:pt idx="0">
                  <c:v>יפן</c:v>
                </c:pt>
                <c:pt idx="1">
                  <c:v>קוריאה</c:v>
                </c:pt>
                <c:pt idx="2">
                  <c:v>ארה"ב</c:v>
                </c:pt>
                <c:pt idx="3">
                  <c:v>אירלנד</c:v>
                </c:pt>
                <c:pt idx="4">
                  <c:v>לטביה</c:v>
                </c:pt>
                <c:pt idx="5">
                  <c:v>שווייץ</c:v>
                </c:pt>
                <c:pt idx="6">
                  <c:v>בריטניה</c:v>
                </c:pt>
                <c:pt idx="7">
                  <c:v>אסטוניה</c:v>
                </c:pt>
                <c:pt idx="8">
                  <c:v>סלובקיה</c:v>
                </c:pt>
                <c:pt idx="9">
                  <c:v>ספרד</c:v>
                </c:pt>
                <c:pt idx="10">
                  <c:v>צ'כיה</c:v>
                </c:pt>
                <c:pt idx="11">
                  <c:v>אוסטרליה</c:v>
                </c:pt>
                <c:pt idx="12">
                  <c:v>יוון</c:v>
                </c:pt>
                <c:pt idx="13">
                  <c:v>ניו זילנד</c:v>
                </c:pt>
                <c:pt idx="14">
                  <c:v>קנדה</c:v>
                </c:pt>
                <c:pt idx="15">
                  <c:v>פורטוגל</c:v>
                </c:pt>
                <c:pt idx="16">
                  <c:v>איסלנד</c:v>
                </c:pt>
                <c:pt idx="17">
                  <c:v>פולין</c:v>
                </c:pt>
                <c:pt idx="18">
                  <c:v>OECD</c:v>
                </c:pt>
                <c:pt idx="19">
                  <c:v>הולנד</c:v>
                </c:pt>
                <c:pt idx="20">
                  <c:v>הונגריה</c:v>
                </c:pt>
                <c:pt idx="21">
                  <c:v>גרמניה</c:v>
                </c:pt>
                <c:pt idx="22">
                  <c:v>סלובניה</c:v>
                </c:pt>
                <c:pt idx="23">
                  <c:v>איטליה</c:v>
                </c:pt>
                <c:pt idx="24">
                  <c:v>לוקסמבורג</c:v>
                </c:pt>
                <c:pt idx="25">
                  <c:v>ישראל</c:v>
                </c:pt>
                <c:pt idx="26">
                  <c:v>צרפת</c:v>
                </c:pt>
                <c:pt idx="27">
                  <c:v>בלגיה</c:v>
                </c:pt>
                <c:pt idx="28">
                  <c:v>אוסטריה</c:v>
                </c:pt>
                <c:pt idx="29">
                  <c:v>שבדיה</c:v>
                </c:pt>
                <c:pt idx="30">
                  <c:v>פינלנד</c:v>
                </c:pt>
                <c:pt idx="31">
                  <c:v>דנמרק</c:v>
                </c:pt>
                <c:pt idx="32">
                  <c:v>נורבגיה</c:v>
                </c:pt>
              </c:strCache>
            </c:strRef>
          </c:cat>
          <c:val>
            <c:numRef>
              <c:f>גיליון1!$B$2:$B$34</c:f>
              <c:numCache>
                <c:formatCode>General_)</c:formatCode>
                <c:ptCount val="33"/>
                <c:pt idx="0">
                  <c:v>0.29551923122833512</c:v>
                </c:pt>
                <c:pt idx="1">
                  <c:v>0.29585793613399486</c:v>
                </c:pt>
                <c:pt idx="2">
                  <c:v>0.31485539268333956</c:v>
                </c:pt>
                <c:pt idx="3">
                  <c:v>0.32710743666670861</c:v>
                </c:pt>
                <c:pt idx="4">
                  <c:v>0.32838322129595765</c:v>
                </c:pt>
                <c:pt idx="5">
                  <c:v>0.33880266972161743</c:v>
                </c:pt>
                <c:pt idx="6">
                  <c:v>0.3568933164502891</c:v>
                </c:pt>
                <c:pt idx="7">
                  <c:v>0.36530990203663161</c:v>
                </c:pt>
                <c:pt idx="8">
                  <c:v>0.37050867866796511</c:v>
                </c:pt>
                <c:pt idx="9">
                  <c:v>0.38210941587213459</c:v>
                </c:pt>
                <c:pt idx="10">
                  <c:v>0.3846942376401758</c:v>
                </c:pt>
                <c:pt idx="11">
                  <c:v>0.39503803614359861</c:v>
                </c:pt>
                <c:pt idx="12">
                  <c:v>0.39721017718101692</c:v>
                </c:pt>
                <c:pt idx="13">
                  <c:v>0.39807249109574694</c:v>
                </c:pt>
                <c:pt idx="14">
                  <c:v>0.4030318163322269</c:v>
                </c:pt>
                <c:pt idx="15">
                  <c:v>0.40378332784389281</c:v>
                </c:pt>
                <c:pt idx="16">
                  <c:v>0.40434101419986068</c:v>
                </c:pt>
                <c:pt idx="17">
                  <c:v>0.40555907550892106</c:v>
                </c:pt>
                <c:pt idx="18">
                  <c:v>0.41306562414618958</c:v>
                </c:pt>
                <c:pt idx="19">
                  <c:v>0.41800084402500071</c:v>
                </c:pt>
                <c:pt idx="20">
                  <c:v>0.42002920677826355</c:v>
                </c:pt>
                <c:pt idx="21">
                  <c:v>0.43249800711113356</c:v>
                </c:pt>
                <c:pt idx="22">
                  <c:v>0.43427121656363044</c:v>
                </c:pt>
                <c:pt idx="23">
                  <c:v>0.43811644274783634</c:v>
                </c:pt>
                <c:pt idx="24">
                  <c:v>0.43826176645946263</c:v>
                </c:pt>
                <c:pt idx="25">
                  <c:v>0.4440408267201657</c:v>
                </c:pt>
                <c:pt idx="26">
                  <c:v>0.49327497569556628</c:v>
                </c:pt>
                <c:pt idx="27">
                  <c:v>0.49552644686087816</c:v>
                </c:pt>
                <c:pt idx="28">
                  <c:v>0.49702825800091782</c:v>
                </c:pt>
                <c:pt idx="29">
                  <c:v>0.52445573246661636</c:v>
                </c:pt>
                <c:pt idx="30">
                  <c:v>0.52595944405856132</c:v>
                </c:pt>
                <c:pt idx="31">
                  <c:v>0.53198886455946082</c:v>
                </c:pt>
                <c:pt idx="32">
                  <c:v>0.55757056392815985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71C-4540-99C1-E62CED2EB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-27"/>
        <c:axId val="358904888"/>
        <c:axId val="358903904"/>
      </c:barChart>
      <c:catAx>
        <c:axId val="358904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58903904"/>
        <c:crosses val="autoZero"/>
        <c:auto val="1"/>
        <c:lblAlgn val="ctr"/>
        <c:lblOffset val="100"/>
        <c:noMultiLvlLbl val="0"/>
      </c:catAx>
      <c:valAx>
        <c:axId val="358903904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58904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he-I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146A-4D5C-9E31-17C4AEA66DCE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6A-4D5C-9E31-17C4AEA66DCE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46A-4D5C-9E31-17C4AEA66DCE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6A-4D5C-9E31-17C4AEA66DCE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6A-4D5C-9E31-17C4AEA66DCE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6A-4D5C-9E31-17C4AEA66DCE}"/>
              </c:ext>
            </c:extLst>
          </c:dPt>
          <c:dPt>
            <c:idx val="2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46A-4D5C-9E31-17C4AEA66DCE}"/>
              </c:ext>
            </c:extLst>
          </c:dPt>
          <c:dPt>
            <c:idx val="3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46A-4D5C-9E31-17C4AEA66DCE}"/>
              </c:ext>
            </c:extLst>
          </c:dPt>
          <c:dLbls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146A-4D5C-9E31-17C4AEA66DCE}"/>
                </c:ext>
              </c:extLst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46A-4D5C-9E31-17C4AEA66DC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גיליון1!$A$2:$A$34</c:f>
              <c:strCache>
                <c:ptCount val="33"/>
                <c:pt idx="0">
                  <c:v>אירלנד</c:v>
                </c:pt>
                <c:pt idx="1">
                  <c:v>ארה"ב</c:v>
                </c:pt>
                <c:pt idx="2">
                  <c:v>שווייץ</c:v>
                </c:pt>
                <c:pt idx="3">
                  <c:v>יפן</c:v>
                </c:pt>
                <c:pt idx="4">
                  <c:v>קוריאה</c:v>
                </c:pt>
                <c:pt idx="5">
                  <c:v>אוסטרליה</c:v>
                </c:pt>
                <c:pt idx="6">
                  <c:v>לטביה</c:v>
                </c:pt>
                <c:pt idx="7">
                  <c:v>ישראל</c:v>
                </c:pt>
                <c:pt idx="8">
                  <c:v>ספרד</c:v>
                </c:pt>
                <c:pt idx="9">
                  <c:v>בריטניה</c:v>
                </c:pt>
                <c:pt idx="10">
                  <c:v>קנדה</c:v>
                </c:pt>
                <c:pt idx="11">
                  <c:v>סלובקיה</c:v>
                </c:pt>
                <c:pt idx="12">
                  <c:v>צ'כיה</c:v>
                </c:pt>
                <c:pt idx="13">
                  <c:v>פולין</c:v>
                </c:pt>
                <c:pt idx="14">
                  <c:v>ניו זילנד</c:v>
                </c:pt>
                <c:pt idx="15">
                  <c:v>אסטוניה</c:v>
                </c:pt>
                <c:pt idx="16">
                  <c:v>OECD</c:v>
                </c:pt>
                <c:pt idx="17">
                  <c:v>איסלנד</c:v>
                </c:pt>
                <c:pt idx="18">
                  <c:v>סלובניה</c:v>
                </c:pt>
                <c:pt idx="19">
                  <c:v>הולנד</c:v>
                </c:pt>
                <c:pt idx="20">
                  <c:v>לוקסמבורג</c:v>
                </c:pt>
                <c:pt idx="21">
                  <c:v>פורטוגל</c:v>
                </c:pt>
                <c:pt idx="22">
                  <c:v>הונגריה</c:v>
                </c:pt>
                <c:pt idx="23">
                  <c:v>גרמניה</c:v>
                </c:pt>
                <c:pt idx="24">
                  <c:v>איטליה</c:v>
                </c:pt>
                <c:pt idx="25">
                  <c:v>אוסטריה</c:v>
                </c:pt>
                <c:pt idx="26">
                  <c:v>יוון</c:v>
                </c:pt>
                <c:pt idx="27">
                  <c:v>שבדיה</c:v>
                </c:pt>
                <c:pt idx="28">
                  <c:v>בלגיה</c:v>
                </c:pt>
                <c:pt idx="29">
                  <c:v>דנמרק</c:v>
                </c:pt>
                <c:pt idx="30">
                  <c:v>פינלנד</c:v>
                </c:pt>
                <c:pt idx="31">
                  <c:v>צרפת</c:v>
                </c:pt>
                <c:pt idx="32">
                  <c:v>נורבגיה</c:v>
                </c:pt>
              </c:strCache>
            </c:strRef>
          </c:cat>
          <c:val>
            <c:numRef>
              <c:f>גיליון1!$B$2:$B$34</c:f>
              <c:numCache>
                <c:formatCode>General</c:formatCode>
                <c:ptCount val="33"/>
                <c:pt idx="0">
                  <c:v>0.25650466788305182</c:v>
                </c:pt>
                <c:pt idx="1">
                  <c:v>0.32090639440153335</c:v>
                </c:pt>
                <c:pt idx="2">
                  <c:v>0.34771595464925587</c:v>
                </c:pt>
                <c:pt idx="3">
                  <c:v>0.35132854549365539</c:v>
                </c:pt>
                <c:pt idx="4">
                  <c:v>0.35662025203289455</c:v>
                </c:pt>
                <c:pt idx="5">
                  <c:v>0.36357366637038219</c:v>
                </c:pt>
                <c:pt idx="6">
                  <c:v>0.37287813096565231</c:v>
                </c:pt>
                <c:pt idx="7">
                  <c:v>0.37973299628769042</c:v>
                </c:pt>
                <c:pt idx="8">
                  <c:v>0.38147072719906489</c:v>
                </c:pt>
                <c:pt idx="9">
                  <c:v>0.38796374657458238</c:v>
                </c:pt>
                <c:pt idx="10">
                  <c:v>0.38992101390076106</c:v>
                </c:pt>
                <c:pt idx="11">
                  <c:v>0.39208583126416402</c:v>
                </c:pt>
                <c:pt idx="12">
                  <c:v>0.40230358743958805</c:v>
                </c:pt>
                <c:pt idx="13">
                  <c:v>0.40276285543165768</c:v>
                </c:pt>
                <c:pt idx="14">
                  <c:v>0.40987688236961239</c:v>
                </c:pt>
                <c:pt idx="15">
                  <c:v>0.41042405669605797</c:v>
                </c:pt>
                <c:pt idx="16">
                  <c:v>0.42184734780060568</c:v>
                </c:pt>
                <c:pt idx="17">
                  <c:v>0.42315076236500943</c:v>
                </c:pt>
                <c:pt idx="18">
                  <c:v>0.42627815331176949</c:v>
                </c:pt>
                <c:pt idx="19">
                  <c:v>0.42739043475790855</c:v>
                </c:pt>
                <c:pt idx="20">
                  <c:v>0.42963380216456765</c:v>
                </c:pt>
                <c:pt idx="21">
                  <c:v>0.43429496412514162</c:v>
                </c:pt>
                <c:pt idx="22">
                  <c:v>0.44579020948960391</c:v>
                </c:pt>
                <c:pt idx="23">
                  <c:v>0.45150167298507599</c:v>
                </c:pt>
                <c:pt idx="24">
                  <c:v>0.4627320892788449</c:v>
                </c:pt>
                <c:pt idx="25">
                  <c:v>0.47781053526180173</c:v>
                </c:pt>
                <c:pt idx="26">
                  <c:v>0.4878751540882918</c:v>
                </c:pt>
                <c:pt idx="27">
                  <c:v>0.49771591304226048</c:v>
                </c:pt>
                <c:pt idx="28">
                  <c:v>0.50252032396521773</c:v>
                </c:pt>
                <c:pt idx="29">
                  <c:v>0.51001077401369554</c:v>
                </c:pt>
                <c:pt idx="30">
                  <c:v>0.51724391407436965</c:v>
                </c:pt>
                <c:pt idx="31">
                  <c:v>0.53501867050113139</c:v>
                </c:pt>
                <c:pt idx="32">
                  <c:v>0.54407844723508414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46A-4D5C-9E31-17C4AEA66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-27"/>
        <c:axId val="358904888"/>
        <c:axId val="358903904"/>
      </c:barChart>
      <c:catAx>
        <c:axId val="358904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58903904"/>
        <c:crosses val="autoZero"/>
        <c:auto val="1"/>
        <c:lblAlgn val="ctr"/>
        <c:lblOffset val="100"/>
        <c:noMultiLvlLbl val="0"/>
      </c:catAx>
      <c:valAx>
        <c:axId val="358903904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58904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he-I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גיליון1!$C$1</c:f>
              <c:strCache>
                <c:ptCount val="1"/>
                <c:pt idx="0">
                  <c:v>הוצאות ביטחון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E0E-4CCD-96A7-A73E32F13542}"/>
              </c:ext>
            </c:extLst>
          </c:dPt>
          <c:cat>
            <c:strRef>
              <c:f>גיליון1!$A$2:$A$33</c:f>
              <c:strCache>
                <c:ptCount val="32"/>
                <c:pt idx="0">
                  <c:v>ישראל</c:v>
                </c:pt>
                <c:pt idx="1">
                  <c:v>ארה"ב</c:v>
                </c:pt>
                <c:pt idx="2">
                  <c:v>יוון</c:v>
                </c:pt>
                <c:pt idx="3">
                  <c:v>פורטוגל</c:v>
                </c:pt>
                <c:pt idx="4">
                  <c:v>איטליה</c:v>
                </c:pt>
                <c:pt idx="5">
                  <c:v>בריטניה</c:v>
                </c:pt>
                <c:pt idx="6">
                  <c:v>צרפת</c:v>
                </c:pt>
                <c:pt idx="7">
                  <c:v>הונגריה</c:v>
                </c:pt>
                <c:pt idx="8">
                  <c:v>ספרד</c:v>
                </c:pt>
                <c:pt idx="9">
                  <c:v>פולין</c:v>
                </c:pt>
                <c:pt idx="10">
                  <c:v>איסלנד</c:v>
                </c:pt>
                <c:pt idx="11">
                  <c:v>סלובניה</c:v>
                </c:pt>
                <c:pt idx="12">
                  <c:v>בלגיה</c:v>
                </c:pt>
                <c:pt idx="13">
                  <c:v>OECD</c:v>
                </c:pt>
                <c:pt idx="14">
                  <c:v>סלובקיה</c:v>
                </c:pt>
                <c:pt idx="15">
                  <c:v>אוסטרליה</c:v>
                </c:pt>
                <c:pt idx="16">
                  <c:v>אירלנד</c:v>
                </c:pt>
                <c:pt idx="17">
                  <c:v>אוסטריה</c:v>
                </c:pt>
                <c:pt idx="18">
                  <c:v>קוריאה</c:v>
                </c:pt>
                <c:pt idx="19">
                  <c:v>אסטוניה</c:v>
                </c:pt>
                <c:pt idx="20">
                  <c:v>הולנד</c:v>
                </c:pt>
                <c:pt idx="21">
                  <c:v>גרמניה</c:v>
                </c:pt>
                <c:pt idx="22">
                  <c:v>ניו זילנד</c:v>
                </c:pt>
                <c:pt idx="23">
                  <c:v>צ'כיה</c:v>
                </c:pt>
                <c:pt idx="24">
                  <c:v>פינלנד</c:v>
                </c:pt>
                <c:pt idx="25">
                  <c:v>קנדה</c:v>
                </c:pt>
                <c:pt idx="26">
                  <c:v>דנמרק</c:v>
                </c:pt>
                <c:pt idx="27">
                  <c:v>יפן</c:v>
                </c:pt>
                <c:pt idx="28">
                  <c:v>שבדיה</c:v>
                </c:pt>
                <c:pt idx="29">
                  <c:v>שווייץ</c:v>
                </c:pt>
                <c:pt idx="30">
                  <c:v>לוקסמבורג</c:v>
                </c:pt>
                <c:pt idx="31">
                  <c:v>נורבגיה</c:v>
                </c:pt>
              </c:strCache>
            </c:strRef>
          </c:cat>
          <c:val>
            <c:numRef>
              <c:f>גיליון1!$C$2:$C$33</c:f>
              <c:numCache>
                <c:formatCode>General</c:formatCode>
                <c:ptCount val="32"/>
                <c:pt idx="0">
                  <c:v>5.6000000000000005</c:v>
                </c:pt>
                <c:pt idx="1">
                  <c:v>3.1492215759014779</c:v>
                </c:pt>
                <c:pt idx="2">
                  <c:v>2.5061571839327357</c:v>
                </c:pt>
                <c:pt idx="3">
                  <c:v>1.7336432495424901</c:v>
                </c:pt>
                <c:pt idx="4">
                  <c:v>1.5223126463854704</c:v>
                </c:pt>
                <c:pt idx="5">
                  <c:v>1.8348367707231805</c:v>
                </c:pt>
                <c:pt idx="6">
                  <c:v>2.2552286208985399</c:v>
                </c:pt>
                <c:pt idx="7">
                  <c:v>1.0549269310007316</c:v>
                </c:pt>
                <c:pt idx="8">
                  <c:v>1.242562307214188</c:v>
                </c:pt>
                <c:pt idx="9">
                  <c:v>1.9567856250946745</c:v>
                </c:pt>
                <c:pt idx="10">
                  <c:v>0</c:v>
                </c:pt>
                <c:pt idx="11">
                  <c:v>0.99821366912362719</c:v>
                </c:pt>
                <c:pt idx="12">
                  <c:v>0.90948509374752518</c:v>
                </c:pt>
                <c:pt idx="13">
                  <c:v>1.467800548307916</c:v>
                </c:pt>
                <c:pt idx="14">
                  <c:v>1.1886585700065193</c:v>
                </c:pt>
                <c:pt idx="15">
                  <c:v>1.9892926317847022</c:v>
                </c:pt>
                <c:pt idx="16">
                  <c:v>0.35678058952184327</c:v>
                </c:pt>
                <c:pt idx="17">
                  <c:v>0.72935523245081102</c:v>
                </c:pt>
                <c:pt idx="18">
                  <c:v>2.5548975992412073</c:v>
                </c:pt>
                <c:pt idx="19">
                  <c:v>2.0983031971629957</c:v>
                </c:pt>
                <c:pt idx="20">
                  <c:v>1.2250721214019662</c:v>
                </c:pt>
                <c:pt idx="21">
                  <c:v>1.2201358705554708</c:v>
                </c:pt>
                <c:pt idx="22">
                  <c:v>1.1584442249668747</c:v>
                </c:pt>
                <c:pt idx="23">
                  <c:v>1.0517669123558937</c:v>
                </c:pt>
                <c:pt idx="24">
                  <c:v>1.4377584242956958</c:v>
                </c:pt>
                <c:pt idx="25">
                  <c:v>1.253960037702321</c:v>
                </c:pt>
                <c:pt idx="26">
                  <c:v>1.1743563530404992</c:v>
                </c:pt>
                <c:pt idx="27">
                  <c:v>0.93496001378115445</c:v>
                </c:pt>
                <c:pt idx="28">
                  <c:v>1.0252538976416037</c:v>
                </c:pt>
                <c:pt idx="29">
                  <c:v>0.68363021288655701</c:v>
                </c:pt>
                <c:pt idx="30">
                  <c:v>0.50605773297293244</c:v>
                </c:pt>
                <c:pt idx="31">
                  <c:v>1.6433759131209207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0E-4CCD-96A7-A73E32F13542}"/>
            </c:ext>
          </c:extLst>
        </c:ser>
        <c:ser>
          <c:idx val="0"/>
          <c:order val="1"/>
          <c:tx>
            <c:strRef>
              <c:f>גיליון1!$B$1</c:f>
              <c:strCache>
                <c:ptCount val="1"/>
                <c:pt idx="0">
                  <c:v>הוצאות ריבית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גיליון1!$A$2:$A$33</c:f>
              <c:strCache>
                <c:ptCount val="32"/>
                <c:pt idx="0">
                  <c:v>ישראל</c:v>
                </c:pt>
                <c:pt idx="1">
                  <c:v>ארה"ב</c:v>
                </c:pt>
                <c:pt idx="2">
                  <c:v>יוון</c:v>
                </c:pt>
                <c:pt idx="3">
                  <c:v>פורטוגל</c:v>
                </c:pt>
                <c:pt idx="4">
                  <c:v>איטליה</c:v>
                </c:pt>
                <c:pt idx="5">
                  <c:v>בריטניה</c:v>
                </c:pt>
                <c:pt idx="6">
                  <c:v>צרפת</c:v>
                </c:pt>
                <c:pt idx="7">
                  <c:v>הונגריה</c:v>
                </c:pt>
                <c:pt idx="8">
                  <c:v>ספרד</c:v>
                </c:pt>
                <c:pt idx="9">
                  <c:v>פולין</c:v>
                </c:pt>
                <c:pt idx="10">
                  <c:v>איסלנד</c:v>
                </c:pt>
                <c:pt idx="11">
                  <c:v>סלובניה</c:v>
                </c:pt>
                <c:pt idx="12">
                  <c:v>בלגיה</c:v>
                </c:pt>
                <c:pt idx="13">
                  <c:v>OECD</c:v>
                </c:pt>
                <c:pt idx="14">
                  <c:v>סלובקיה</c:v>
                </c:pt>
                <c:pt idx="15">
                  <c:v>אוסטרליה</c:v>
                </c:pt>
                <c:pt idx="16">
                  <c:v>אירלנד</c:v>
                </c:pt>
                <c:pt idx="17">
                  <c:v>אוסטריה</c:v>
                </c:pt>
                <c:pt idx="18">
                  <c:v>קוריאה</c:v>
                </c:pt>
                <c:pt idx="19">
                  <c:v>אסטוניה</c:v>
                </c:pt>
                <c:pt idx="20">
                  <c:v>הולנד</c:v>
                </c:pt>
                <c:pt idx="21">
                  <c:v>גרמניה</c:v>
                </c:pt>
                <c:pt idx="22">
                  <c:v>ניו זילנד</c:v>
                </c:pt>
                <c:pt idx="23">
                  <c:v>צ'כיה</c:v>
                </c:pt>
                <c:pt idx="24">
                  <c:v>פינלנד</c:v>
                </c:pt>
                <c:pt idx="25">
                  <c:v>קנדה</c:v>
                </c:pt>
                <c:pt idx="26">
                  <c:v>דנמרק</c:v>
                </c:pt>
                <c:pt idx="27">
                  <c:v>יפן</c:v>
                </c:pt>
                <c:pt idx="28">
                  <c:v>שבדיה</c:v>
                </c:pt>
                <c:pt idx="29">
                  <c:v>שווייץ</c:v>
                </c:pt>
                <c:pt idx="30">
                  <c:v>לוקסמבורג</c:v>
                </c:pt>
                <c:pt idx="31">
                  <c:v>נורבגיה</c:v>
                </c:pt>
              </c:strCache>
            </c:strRef>
          </c:cat>
          <c:val>
            <c:numRef>
              <c:f>גיליון1!$B$2:$B$33</c:f>
              <c:numCache>
                <c:formatCode>General</c:formatCode>
                <c:ptCount val="32"/>
                <c:pt idx="0">
                  <c:v>2.4686089325738578</c:v>
                </c:pt>
                <c:pt idx="1">
                  <c:v>2.9390290539936492</c:v>
                </c:pt>
                <c:pt idx="2">
                  <c:v>2.9639049736744458</c:v>
                </c:pt>
                <c:pt idx="3">
                  <c:v>3.7048011243384318</c:v>
                </c:pt>
                <c:pt idx="4">
                  <c:v>3.6488122233318609</c:v>
                </c:pt>
                <c:pt idx="5">
                  <c:v>2.3921815356096459</c:v>
                </c:pt>
                <c:pt idx="6">
                  <c:v>1.6486776962200269</c:v>
                </c:pt>
                <c:pt idx="7">
                  <c:v>2.7582521307095331</c:v>
                </c:pt>
                <c:pt idx="8">
                  <c:v>2.3430343175251922</c:v>
                </c:pt>
                <c:pt idx="9">
                  <c:v>1.425119282539445</c:v>
                </c:pt>
                <c:pt idx="10">
                  <c:v>3.2387345878080178</c:v>
                </c:pt>
                <c:pt idx="11">
                  <c:v>2.1285437892797021</c:v>
                </c:pt>
                <c:pt idx="12">
                  <c:v>2.1736813333851792</c:v>
                </c:pt>
                <c:pt idx="13">
                  <c:v>1.2378257140473301</c:v>
                </c:pt>
                <c:pt idx="14">
                  <c:v>1.172818436416547</c:v>
                </c:pt>
                <c:pt idx="15">
                  <c:v>0.32057909915438731</c:v>
                </c:pt>
                <c:pt idx="16">
                  <c:v>1.9188626017336241</c:v>
                </c:pt>
                <c:pt idx="17">
                  <c:v>1.4517704521200889</c:v>
                </c:pt>
                <c:pt idx="18">
                  <c:v>-0.46399138695508579</c:v>
                </c:pt>
                <c:pt idx="19">
                  <c:v>-4.7411298516954997E-2</c:v>
                </c:pt>
                <c:pt idx="20">
                  <c:v>0.738601972877031</c:v>
                </c:pt>
                <c:pt idx="21">
                  <c:v>0.7390891158201125</c:v>
                </c:pt>
                <c:pt idx="22">
                  <c:v>0.63353595551034425</c:v>
                </c:pt>
                <c:pt idx="23">
                  <c:v>0.64473586216555945</c:v>
                </c:pt>
                <c:pt idx="24">
                  <c:v>0.25277153926682838</c:v>
                </c:pt>
                <c:pt idx="25">
                  <c:v>0.36373895667542588</c:v>
                </c:pt>
                <c:pt idx="26">
                  <c:v>0.40119435269766612</c:v>
                </c:pt>
                <c:pt idx="27">
                  <c:v>0.36973546715140199</c:v>
                </c:pt>
                <c:pt idx="28">
                  <c:v>-0.16201305400797139</c:v>
                </c:pt>
                <c:pt idx="29">
                  <c:v>0.1502720532635817</c:v>
                </c:pt>
                <c:pt idx="30">
                  <c:v>-0.13568199671706019</c:v>
                </c:pt>
                <c:pt idx="31">
                  <c:v>-2.5815662601299501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0E-4CCD-96A7-A73E32F13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439592624"/>
        <c:axId val="439585080"/>
      </c:barChart>
      <c:catAx>
        <c:axId val="43959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39585080"/>
        <c:crosses val="autoZero"/>
        <c:auto val="1"/>
        <c:lblAlgn val="ctr"/>
        <c:lblOffset val="100"/>
        <c:noMultiLvlLbl val="0"/>
      </c:catAx>
      <c:valAx>
        <c:axId val="439585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3959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he-I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104066826369774E-2"/>
          <c:y val="0.16410601128221131"/>
          <c:w val="0.95677005643036084"/>
          <c:h val="0.78731176719559337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גיליון1!$D$1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גיליון1!$A$2:$A$9</c:f>
              <c:strCache>
                <c:ptCount val="8"/>
                <c:pt idx="0">
                  <c:v>מערכת הביטחון</c:v>
                </c:pt>
                <c:pt idx="1">
                  <c:v>חינוך</c:v>
                </c:pt>
                <c:pt idx="2">
                  <c:v>העברות לביטוח לאומי</c:v>
                </c:pt>
                <c:pt idx="3">
                  <c:v>ריבית</c:v>
                </c:pt>
                <c:pt idx="4">
                  <c:v>בריאות</c:v>
                </c:pt>
                <c:pt idx="5">
                  <c:v>תחבורה</c:v>
                </c:pt>
                <c:pt idx="6">
                  <c:v>ביטחון פנים</c:v>
                </c:pt>
                <c:pt idx="7">
                  <c:v>השכלה גבוהה</c:v>
                </c:pt>
              </c:strCache>
            </c:strRef>
          </c:cat>
          <c:val>
            <c:numRef>
              <c:f>גיליון1!$D$2:$D$9</c:f>
              <c:numCache>
                <c:formatCode>General</c:formatCode>
                <c:ptCount val="8"/>
                <c:pt idx="0">
                  <c:v>68.5</c:v>
                </c:pt>
                <c:pt idx="1">
                  <c:v>60.9</c:v>
                </c:pt>
                <c:pt idx="2">
                  <c:v>46.6</c:v>
                </c:pt>
                <c:pt idx="3">
                  <c:v>39</c:v>
                </c:pt>
                <c:pt idx="4">
                  <c:v>38.700000000000003</c:v>
                </c:pt>
                <c:pt idx="5">
                  <c:v>20.7</c:v>
                </c:pt>
                <c:pt idx="6">
                  <c:v>18</c:v>
                </c:pt>
                <c:pt idx="7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9B-44AF-BFAF-24BC43DB6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4458568"/>
        <c:axId val="374463160"/>
      </c:barChart>
      <c:catAx>
        <c:axId val="374458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74463160"/>
        <c:crosses val="autoZero"/>
        <c:auto val="1"/>
        <c:lblAlgn val="ctr"/>
        <c:lblOffset val="100"/>
        <c:noMultiLvlLbl val="0"/>
      </c:catAx>
      <c:valAx>
        <c:axId val="374463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74458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52576066880527"/>
          <c:y val="3.1122176773964075E-2"/>
          <c:w val="0.86549893068921924"/>
          <c:h val="0.8026715578536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0B-4ACB-A96A-AD4E5996388E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0B-4ACB-A96A-AD4E5996388E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90B-4ACB-A96A-AD4E5996388E}"/>
              </c:ext>
            </c:extLst>
          </c:dPt>
          <c:cat>
            <c:strRef>
              <c:f>גיליון1!$A$2:$A$38</c:f>
              <c:strCache>
                <c:ptCount val="37"/>
                <c:pt idx="0">
                  <c:v>לוקסמבורג</c:v>
                </c:pt>
                <c:pt idx="1">
                  <c:v>אירלנד</c:v>
                </c:pt>
                <c:pt idx="2">
                  <c:v>נורבגיה</c:v>
                </c:pt>
                <c:pt idx="3">
                  <c:v>שווייץ</c:v>
                </c:pt>
                <c:pt idx="4">
                  <c:v>ארה"ב</c:v>
                </c:pt>
                <c:pt idx="5">
                  <c:v>הולנד</c:v>
                </c:pt>
                <c:pt idx="6">
                  <c:v>איסלנד</c:v>
                </c:pt>
                <c:pt idx="7">
                  <c:v>גרמניה</c:v>
                </c:pt>
                <c:pt idx="8">
                  <c:v>שבדיה</c:v>
                </c:pt>
                <c:pt idx="9">
                  <c:v>אוסטרליה</c:v>
                </c:pt>
                <c:pt idx="10">
                  <c:v>אוסטריה</c:v>
                </c:pt>
                <c:pt idx="11">
                  <c:v>דנמרק</c:v>
                </c:pt>
                <c:pt idx="12">
                  <c:v>קנדה</c:v>
                </c:pt>
                <c:pt idx="13">
                  <c:v>בלגיה</c:v>
                </c:pt>
                <c:pt idx="14">
                  <c:v>פינלנד</c:v>
                </c:pt>
                <c:pt idx="15">
                  <c:v>OECD</c:v>
                </c:pt>
                <c:pt idx="16">
                  <c:v>בריטניה</c:v>
                </c:pt>
                <c:pt idx="17">
                  <c:v>צרפת</c:v>
                </c:pt>
                <c:pt idx="18">
                  <c:v>יפן</c:v>
                </c:pt>
                <c:pt idx="19">
                  <c:v>קוריאה</c:v>
                </c:pt>
                <c:pt idx="20">
                  <c:v>ספרד</c:v>
                </c:pt>
                <c:pt idx="21">
                  <c:v>ניו זילנד</c:v>
                </c:pt>
                <c:pt idx="22">
                  <c:v>איטליה</c:v>
                </c:pt>
                <c:pt idx="23">
                  <c:v>ישראל</c:v>
                </c:pt>
                <c:pt idx="24">
                  <c:v>צ'כיה</c:v>
                </c:pt>
                <c:pt idx="25">
                  <c:v>סלובניה</c:v>
                </c:pt>
                <c:pt idx="26">
                  <c:v>סלובקיה</c:v>
                </c:pt>
                <c:pt idx="27">
                  <c:v>ליטא</c:v>
                </c:pt>
                <c:pt idx="28">
                  <c:v>אסטוניה</c:v>
                </c:pt>
                <c:pt idx="29">
                  <c:v>פורטוגל</c:v>
                </c:pt>
                <c:pt idx="30">
                  <c:v>פולין</c:v>
                </c:pt>
                <c:pt idx="31">
                  <c:v>הונגריה</c:v>
                </c:pt>
                <c:pt idx="32">
                  <c:v>לטביה</c:v>
                </c:pt>
                <c:pt idx="33">
                  <c:v>יוון</c:v>
                </c:pt>
                <c:pt idx="34">
                  <c:v>טורקיה</c:v>
                </c:pt>
                <c:pt idx="35">
                  <c:v>צ'ילה</c:v>
                </c:pt>
                <c:pt idx="36">
                  <c:v>מקסיקו</c:v>
                </c:pt>
              </c:strCache>
            </c:strRef>
          </c:cat>
          <c:val>
            <c:numRef>
              <c:f>גיליון1!$B$2:$B$38</c:f>
              <c:numCache>
                <c:formatCode>#,##0.00</c:formatCode>
                <c:ptCount val="37"/>
                <c:pt idx="0">
                  <c:v>109198.66899999999</c:v>
                </c:pt>
                <c:pt idx="1">
                  <c:v>77669.86</c:v>
                </c:pt>
                <c:pt idx="2">
                  <c:v>74318.304999999993</c:v>
                </c:pt>
                <c:pt idx="3">
                  <c:v>64987.663</c:v>
                </c:pt>
                <c:pt idx="4">
                  <c:v>62517.53</c:v>
                </c:pt>
                <c:pt idx="5">
                  <c:v>56570.809000000001</c:v>
                </c:pt>
                <c:pt idx="6">
                  <c:v>54752.853000000003</c:v>
                </c:pt>
                <c:pt idx="7">
                  <c:v>52896.612999999998</c:v>
                </c:pt>
                <c:pt idx="8">
                  <c:v>52718.760999999999</c:v>
                </c:pt>
                <c:pt idx="9">
                  <c:v>52362.968000000001</c:v>
                </c:pt>
                <c:pt idx="10">
                  <c:v>52224.497000000003</c:v>
                </c:pt>
                <c:pt idx="11">
                  <c:v>51840.648999999998</c:v>
                </c:pt>
                <c:pt idx="12">
                  <c:v>49935.563000000002</c:v>
                </c:pt>
                <c:pt idx="13">
                  <c:v>48178.741999999998</c:v>
                </c:pt>
                <c:pt idx="14">
                  <c:v>46559.203999999998</c:v>
                </c:pt>
                <c:pt idx="15">
                  <c:v>45785.432277777778</c:v>
                </c:pt>
                <c:pt idx="16">
                  <c:v>45642.762999999999</c:v>
                </c:pt>
                <c:pt idx="17">
                  <c:v>45601.101999999999</c:v>
                </c:pt>
                <c:pt idx="18">
                  <c:v>44549.688999999998</c:v>
                </c:pt>
                <c:pt idx="19">
                  <c:v>41415.735000000001</c:v>
                </c:pt>
                <c:pt idx="20">
                  <c:v>40371.224000000002</c:v>
                </c:pt>
                <c:pt idx="21">
                  <c:v>40266.453000000001</c:v>
                </c:pt>
                <c:pt idx="22">
                  <c:v>39472.396999999997</c:v>
                </c:pt>
                <c:pt idx="23">
                  <c:v>37855.724999999999</c:v>
                </c:pt>
                <c:pt idx="24">
                  <c:v>37423.31</c:v>
                </c:pt>
                <c:pt idx="25">
                  <c:v>36825.722999999998</c:v>
                </c:pt>
                <c:pt idx="26">
                  <c:v>35098.796000000002</c:v>
                </c:pt>
                <c:pt idx="27">
                  <c:v>34829.478000000003</c:v>
                </c:pt>
                <c:pt idx="28">
                  <c:v>33553.47</c:v>
                </c:pt>
                <c:pt idx="29">
                  <c:v>32023.441999999999</c:v>
                </c:pt>
                <c:pt idx="30">
                  <c:v>31647.343000000001</c:v>
                </c:pt>
                <c:pt idx="31">
                  <c:v>31560.732</c:v>
                </c:pt>
                <c:pt idx="32">
                  <c:v>29487.668000000001</c:v>
                </c:pt>
                <c:pt idx="33">
                  <c:v>29111.52</c:v>
                </c:pt>
                <c:pt idx="34">
                  <c:v>28270.225999999999</c:v>
                </c:pt>
                <c:pt idx="35">
                  <c:v>25891.128000000001</c:v>
                </c:pt>
                <c:pt idx="36">
                  <c:v>20644.952000000001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0B-4ACB-A96A-AD4E59963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-27"/>
        <c:axId val="511491872"/>
        <c:axId val="511484656"/>
      </c:barChart>
      <c:catAx>
        <c:axId val="51149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11484656"/>
        <c:crosses val="autoZero"/>
        <c:auto val="1"/>
        <c:lblAlgn val="ctr"/>
        <c:lblOffset val="100"/>
        <c:noMultiLvlLbl val="0"/>
      </c:catAx>
      <c:valAx>
        <c:axId val="51148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1149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b="0"/>
            </a:pPr>
            <a:r>
              <a:rPr lang="he-IL" b="0"/>
              <a:t>שיעור ההשתתפות ושיעור האבטלה </a:t>
            </a:r>
          </a:p>
          <a:p>
            <a:pPr rtl="1">
              <a:defRPr b="0"/>
            </a:pPr>
            <a:r>
              <a:rPr lang="he-IL" b="0"/>
              <a:t>גילאי 15 ומעלה</a:t>
            </a:r>
            <a:endParaRPr lang="en-US" b="0"/>
          </a:p>
        </c:rich>
      </c:tx>
      <c:layout>
        <c:manualLayout>
          <c:xMode val="edge"/>
          <c:yMode val="edge"/>
          <c:x val="0.28988402777777778"/>
          <c:y val="0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שיעור אבטלה (בנקודות אחוז)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dLbl>
              <c:idx val="1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0C4-4E16-85FD-81571204626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גיליון1!$A$2:$A$25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2018*</c:v>
                </c:pt>
              </c:strCache>
            </c:strRef>
          </c:cat>
          <c:val>
            <c:numRef>
              <c:f>גיליון1!$B$2:$B$25</c:f>
              <c:numCache>
                <c:formatCode>0.0%</c:formatCode>
                <c:ptCount val="19"/>
                <c:pt idx="0">
                  <c:v>0.10137325004939592</c:v>
                </c:pt>
                <c:pt idx="1">
                  <c:v>0.10667004654289719</c:v>
                </c:pt>
                <c:pt idx="2">
                  <c:v>0.11590875774604534</c:v>
                </c:pt>
                <c:pt idx="3">
                  <c:v>0.12002852986910209</c:v>
                </c:pt>
                <c:pt idx="4">
                  <c:v>0.11660323199924952</c:v>
                </c:pt>
                <c:pt idx="5">
                  <c:v>0.10301580963250971</c:v>
                </c:pt>
                <c:pt idx="6">
                  <c:v>9.7214126247716873E-2</c:v>
                </c:pt>
                <c:pt idx="7">
                  <c:v>8.6522290172116822E-2</c:v>
                </c:pt>
                <c:pt idx="8">
                  <c:v>7.4480218651827468E-2</c:v>
                </c:pt>
                <c:pt idx="9">
                  <c:v>8.9382452761085182E-2</c:v>
                </c:pt>
                <c:pt idx="10">
                  <c:v>8.043825914485267E-2</c:v>
                </c:pt>
                <c:pt idx="11">
                  <c:v>7.0252022020193775E-2</c:v>
                </c:pt>
                <c:pt idx="12">
                  <c:v>6.8512809609865E-2</c:v>
                </c:pt>
                <c:pt idx="13">
                  <c:v>6.2083372985122648E-2</c:v>
                </c:pt>
                <c:pt idx="14">
                  <c:v>5.8901569404124603E-2</c:v>
                </c:pt>
                <c:pt idx="15">
                  <c:v>5.2507767105556269E-2</c:v>
                </c:pt>
                <c:pt idx="16">
                  <c:v>4.798025390628393E-2</c:v>
                </c:pt>
                <c:pt idx="17">
                  <c:v>4.2150052261017736E-2</c:v>
                </c:pt>
                <c:pt idx="18">
                  <c:v>3.9785011901594509E-2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C4-4E16-85FD-815712046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-2098438240"/>
        <c:axId val="-2098437696"/>
      </c:barChart>
      <c:lineChart>
        <c:grouping val="standard"/>
        <c:varyColors val="0"/>
        <c:ser>
          <c:idx val="1"/>
          <c:order val="1"/>
          <c:tx>
            <c:strRef>
              <c:f>גיליון1!$C$1</c:f>
              <c:strCache>
                <c:ptCount val="1"/>
                <c:pt idx="0">
                  <c:v>שיעור השתתפות (בנקודות אחוז)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18"/>
              <c:layout>
                <c:manualLayout>
                  <c:x val="-5.2916666666666771E-2"/>
                  <c:y val="-6.258265210675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0C4-4E16-85FD-81571204626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גיליון1!$A$2:$A$25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2018*</c:v>
                </c:pt>
              </c:strCache>
            </c:strRef>
          </c:cat>
          <c:val>
            <c:numRef>
              <c:f>גיליון1!$C$2:$C$25</c:f>
              <c:numCache>
                <c:formatCode>0.0%</c:formatCode>
                <c:ptCount val="19"/>
                <c:pt idx="0">
                  <c:v>0.59426008400541463</c:v>
                </c:pt>
                <c:pt idx="1">
                  <c:v>0.59532428224735934</c:v>
                </c:pt>
                <c:pt idx="2">
                  <c:v>0.59363580956777895</c:v>
                </c:pt>
                <c:pt idx="3">
                  <c:v>0.59751747967156343</c:v>
                </c:pt>
                <c:pt idx="4">
                  <c:v>0.60264435516253489</c:v>
                </c:pt>
                <c:pt idx="5">
                  <c:v>0.60561408558089969</c:v>
                </c:pt>
                <c:pt idx="6">
                  <c:v>0.60997522065271714</c:v>
                </c:pt>
                <c:pt idx="7">
                  <c:v>0.6173210353752141</c:v>
                </c:pt>
                <c:pt idx="8">
                  <c:v>0.6198990623014089</c:v>
                </c:pt>
                <c:pt idx="9">
                  <c:v>0.62117927354234159</c:v>
                </c:pt>
                <c:pt idx="10">
                  <c:v>0.62577929751670414</c:v>
                </c:pt>
                <c:pt idx="11">
                  <c:v>0.62614498211584679</c:v>
                </c:pt>
                <c:pt idx="12">
                  <c:v>0.63576219265832645</c:v>
                </c:pt>
                <c:pt idx="13">
                  <c:v>0.63684519626615965</c:v>
                </c:pt>
                <c:pt idx="14">
                  <c:v>0.64205437807060872</c:v>
                </c:pt>
                <c:pt idx="15">
                  <c:v>0.64094070334280651</c:v>
                </c:pt>
                <c:pt idx="16">
                  <c:v>0.641378594852409</c:v>
                </c:pt>
                <c:pt idx="17">
                  <c:v>0.64004449620886905</c:v>
                </c:pt>
                <c:pt idx="18">
                  <c:v>0.63887415346835075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C4-4E16-85FD-815712046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8436064"/>
        <c:axId val="-2098436608"/>
      </c:lineChart>
      <c:catAx>
        <c:axId val="-2098438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98437696"/>
        <c:crosses val="autoZero"/>
        <c:auto val="1"/>
        <c:lblAlgn val="ctr"/>
        <c:lblOffset val="100"/>
        <c:noMultiLvlLbl val="0"/>
      </c:catAx>
      <c:valAx>
        <c:axId val="-2098437696"/>
        <c:scaling>
          <c:orientation val="minMax"/>
          <c:max val="0.13"/>
          <c:min val="3.5000000000000003E-2"/>
        </c:scaling>
        <c:delete val="0"/>
        <c:axPos val="l"/>
        <c:numFmt formatCode="0%" sourceLinked="0"/>
        <c:majorTickMark val="out"/>
        <c:minorTickMark val="none"/>
        <c:tickLblPos val="nextTo"/>
        <c:crossAx val="-2098438240"/>
        <c:crosses val="autoZero"/>
        <c:crossBetween val="between"/>
        <c:majorUnit val="2.0000000000000004E-2"/>
      </c:valAx>
      <c:valAx>
        <c:axId val="-2098436608"/>
        <c:scaling>
          <c:orientation val="minMax"/>
          <c:max val="0.66000000000000014"/>
          <c:min val="0.57000000000000006"/>
        </c:scaling>
        <c:delete val="0"/>
        <c:axPos val="r"/>
        <c:numFmt formatCode="0%" sourceLinked="0"/>
        <c:majorTickMark val="out"/>
        <c:minorTickMark val="none"/>
        <c:tickLblPos val="nextTo"/>
        <c:crossAx val="-2098436064"/>
        <c:crosses val="max"/>
        <c:crossBetween val="between"/>
        <c:majorUnit val="2.0000000000000004E-2"/>
      </c:valAx>
      <c:catAx>
        <c:axId val="-2098436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9843660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600">
          <a:latin typeface="Calibri" panose="020F0502020204030204" pitchFamily="34" charset="0"/>
          <a:cs typeface="Calibri" panose="020F0502020204030204" pitchFamily="34" charset="0"/>
        </a:defRPr>
      </a:pPr>
      <a:endParaRPr lang="he-I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101338866937654E-2"/>
          <c:y val="5.1400554097404488E-2"/>
          <c:w val="0.95580147246937097"/>
          <c:h val="0.83588363954505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'פירוק העלייה בהשתתפות אחרי שרשו'!$AF$116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'פירוק העלייה בהשתתפות אחרי שרשו'!$Z$1:$AE$1</c:f>
              <c:strCache>
                <c:ptCount val="6"/>
                <c:pt idx="0">
                  <c:v>חרדיות</c:v>
                </c:pt>
                <c:pt idx="1">
                  <c:v>ערביות</c:v>
                </c:pt>
                <c:pt idx="2">
                  <c:v>יהודיות לא חרדיות</c:v>
                </c:pt>
                <c:pt idx="3">
                  <c:v>חרדים</c:v>
                </c:pt>
                <c:pt idx="4">
                  <c:v>ערבים</c:v>
                </c:pt>
                <c:pt idx="5">
                  <c:v>יהודים לא חרדים</c:v>
                </c:pt>
              </c:strCache>
            </c:strRef>
          </c:cat>
          <c:val>
            <c:numRef>
              <c:f>'פירוק העלייה בהשתתפות אחרי שרשו'!$Z$4:$AE$4</c:f>
              <c:numCache>
                <c:formatCode>0.00%</c:formatCode>
                <c:ptCount val="6"/>
                <c:pt idx="0">
                  <c:v>0.48575181084572033</c:v>
                </c:pt>
                <c:pt idx="1">
                  <c:v>0.2485086992593642</c:v>
                </c:pt>
                <c:pt idx="2">
                  <c:v>0.73760365859676769</c:v>
                </c:pt>
                <c:pt idx="3">
                  <c:v>0.46596705586133891</c:v>
                </c:pt>
                <c:pt idx="4">
                  <c:v>0.75212306888244052</c:v>
                </c:pt>
                <c:pt idx="5">
                  <c:v>0.85819491572085127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9E-4DD4-8A90-4F352A272847}"/>
            </c:ext>
          </c:extLst>
        </c:ser>
        <c:ser>
          <c:idx val="1"/>
          <c:order val="1"/>
          <c:tx>
            <c:strRef>
              <c:f>'פירוק העלייה בהשתתפות אחרי שרשו'!$Y$5</c:f>
              <c:strCache>
                <c:ptCount val="1"/>
              </c:strCache>
            </c:strRef>
          </c:tx>
          <c:invertIfNegative val="0"/>
          <c:cat>
            <c:strRef>
              <c:f>'פירוק העלייה בהשתתפות אחרי שרשו'!$Z$1:$AE$1</c:f>
              <c:strCache>
                <c:ptCount val="6"/>
                <c:pt idx="0">
                  <c:v>חרדיות</c:v>
                </c:pt>
                <c:pt idx="1">
                  <c:v>ערביות</c:v>
                </c:pt>
                <c:pt idx="2">
                  <c:v>יהודיות לא חרדיות</c:v>
                </c:pt>
                <c:pt idx="3">
                  <c:v>חרדים</c:v>
                </c:pt>
                <c:pt idx="4">
                  <c:v>ערבים</c:v>
                </c:pt>
                <c:pt idx="5">
                  <c:v>יהודים לא חרדים</c:v>
                </c:pt>
              </c:strCache>
            </c:strRef>
          </c:cat>
          <c:val>
            <c:numRef>
              <c:f>'פירוק העלייה בהשתתפות אחרי שרשו'!$Z$5:$AE$5</c:f>
            </c:numRef>
          </c:val>
          <c:extLst>
            <c:ext xmlns:c16="http://schemas.microsoft.com/office/drawing/2014/chart" uri="{C3380CC4-5D6E-409C-BE32-E72D297353CC}">
              <c16:uniqueId val="{00000001-C29E-4DD4-8A90-4F352A272847}"/>
            </c:ext>
          </c:extLst>
        </c:ser>
        <c:ser>
          <c:idx val="2"/>
          <c:order val="2"/>
          <c:tx>
            <c:strRef>
              <c:f>'פירוק העלייה בהשתתפות אחרי שרשו'!$Y$6</c:f>
              <c:strCache>
                <c:ptCount val="1"/>
              </c:strCache>
            </c:strRef>
          </c:tx>
          <c:invertIfNegative val="0"/>
          <c:cat>
            <c:strRef>
              <c:f>'פירוק העלייה בהשתתפות אחרי שרשו'!$Z$1:$AE$1</c:f>
              <c:strCache>
                <c:ptCount val="6"/>
                <c:pt idx="0">
                  <c:v>חרדיות</c:v>
                </c:pt>
                <c:pt idx="1">
                  <c:v>ערביות</c:v>
                </c:pt>
                <c:pt idx="2">
                  <c:v>יהודיות לא חרדיות</c:v>
                </c:pt>
                <c:pt idx="3">
                  <c:v>חרדים</c:v>
                </c:pt>
                <c:pt idx="4">
                  <c:v>ערבים</c:v>
                </c:pt>
                <c:pt idx="5">
                  <c:v>יהודים לא חרדים</c:v>
                </c:pt>
              </c:strCache>
            </c:strRef>
          </c:cat>
          <c:val>
            <c:numRef>
              <c:f>'פירוק העלייה בהשתתפות אחרי שרשו'!$Z$6:$AE$6</c:f>
            </c:numRef>
          </c:val>
          <c:extLst>
            <c:ext xmlns:c16="http://schemas.microsoft.com/office/drawing/2014/chart" uri="{C3380CC4-5D6E-409C-BE32-E72D297353CC}">
              <c16:uniqueId val="{00000002-C29E-4DD4-8A90-4F352A272847}"/>
            </c:ext>
          </c:extLst>
        </c:ser>
        <c:ser>
          <c:idx val="3"/>
          <c:order val="3"/>
          <c:tx>
            <c:strRef>
              <c:f>'פירוק העלייה בהשתתפות אחרי שרשו'!$Y$7</c:f>
              <c:strCache>
                <c:ptCount val="1"/>
              </c:strCache>
            </c:strRef>
          </c:tx>
          <c:invertIfNegative val="0"/>
          <c:cat>
            <c:strRef>
              <c:f>'פירוק העלייה בהשתתפות אחרי שרשו'!$Z$1:$AE$1</c:f>
              <c:strCache>
                <c:ptCount val="6"/>
                <c:pt idx="0">
                  <c:v>חרדיות</c:v>
                </c:pt>
                <c:pt idx="1">
                  <c:v>ערביות</c:v>
                </c:pt>
                <c:pt idx="2">
                  <c:v>יהודיות לא חרדיות</c:v>
                </c:pt>
                <c:pt idx="3">
                  <c:v>חרדים</c:v>
                </c:pt>
                <c:pt idx="4">
                  <c:v>ערבים</c:v>
                </c:pt>
                <c:pt idx="5">
                  <c:v>יהודים לא חרדים</c:v>
                </c:pt>
              </c:strCache>
            </c:strRef>
          </c:cat>
          <c:val>
            <c:numRef>
              <c:f>'פירוק העלייה בהשתתפות אחרי שרשו'!$Z$7:$AE$7</c:f>
            </c:numRef>
          </c:val>
          <c:extLst>
            <c:ext xmlns:c16="http://schemas.microsoft.com/office/drawing/2014/chart" uri="{C3380CC4-5D6E-409C-BE32-E72D297353CC}">
              <c16:uniqueId val="{00000003-C29E-4DD4-8A90-4F352A272847}"/>
            </c:ext>
          </c:extLst>
        </c:ser>
        <c:ser>
          <c:idx val="4"/>
          <c:order val="4"/>
          <c:tx>
            <c:strRef>
              <c:f>'פירוק העלייה בהשתתפות אחרי שרשו'!$Y$8</c:f>
              <c:strCache>
                <c:ptCount val="1"/>
              </c:strCache>
            </c:strRef>
          </c:tx>
          <c:invertIfNegative val="0"/>
          <c:cat>
            <c:strRef>
              <c:f>'פירוק העלייה בהשתתפות אחרי שרשו'!$Z$1:$AE$1</c:f>
              <c:strCache>
                <c:ptCount val="6"/>
                <c:pt idx="0">
                  <c:v>חרדיות</c:v>
                </c:pt>
                <c:pt idx="1">
                  <c:v>ערביות</c:v>
                </c:pt>
                <c:pt idx="2">
                  <c:v>יהודיות לא חרדיות</c:v>
                </c:pt>
                <c:pt idx="3">
                  <c:v>חרדים</c:v>
                </c:pt>
                <c:pt idx="4">
                  <c:v>ערבים</c:v>
                </c:pt>
                <c:pt idx="5">
                  <c:v>יהודים לא חרדים</c:v>
                </c:pt>
              </c:strCache>
            </c:strRef>
          </c:cat>
          <c:val>
            <c:numRef>
              <c:f>'פירוק העלייה בהשתתפות אחרי שרשו'!$Z$8:$AE$8</c:f>
            </c:numRef>
          </c:val>
          <c:extLst>
            <c:ext xmlns:c16="http://schemas.microsoft.com/office/drawing/2014/chart" uri="{C3380CC4-5D6E-409C-BE32-E72D297353CC}">
              <c16:uniqueId val="{00000004-C29E-4DD4-8A90-4F352A272847}"/>
            </c:ext>
          </c:extLst>
        </c:ser>
        <c:ser>
          <c:idx val="5"/>
          <c:order val="5"/>
          <c:tx>
            <c:strRef>
              <c:f>'פירוק העלייה בהשתתפות אחרי שרשו'!$Y$9</c:f>
              <c:strCache>
                <c:ptCount val="1"/>
              </c:strCache>
            </c:strRef>
          </c:tx>
          <c:invertIfNegative val="0"/>
          <c:cat>
            <c:strRef>
              <c:f>'פירוק העלייה בהשתתפות אחרי שרשו'!$Z$1:$AE$1</c:f>
              <c:strCache>
                <c:ptCount val="6"/>
                <c:pt idx="0">
                  <c:v>חרדיות</c:v>
                </c:pt>
                <c:pt idx="1">
                  <c:v>ערביות</c:v>
                </c:pt>
                <c:pt idx="2">
                  <c:v>יהודיות לא חרדיות</c:v>
                </c:pt>
                <c:pt idx="3">
                  <c:v>חרדים</c:v>
                </c:pt>
                <c:pt idx="4">
                  <c:v>ערבים</c:v>
                </c:pt>
                <c:pt idx="5">
                  <c:v>יהודים לא חרדים</c:v>
                </c:pt>
              </c:strCache>
            </c:strRef>
          </c:cat>
          <c:val>
            <c:numRef>
              <c:f>'פירוק העלייה בהשתתפות אחרי שרשו'!$Z$9:$AE$9</c:f>
            </c:numRef>
          </c:val>
          <c:extLst>
            <c:ext xmlns:c16="http://schemas.microsoft.com/office/drawing/2014/chart" uri="{C3380CC4-5D6E-409C-BE32-E72D297353CC}">
              <c16:uniqueId val="{00000005-C29E-4DD4-8A90-4F352A272847}"/>
            </c:ext>
          </c:extLst>
        </c:ser>
        <c:ser>
          <c:idx val="6"/>
          <c:order val="6"/>
          <c:tx>
            <c:strRef>
              <c:f>'פירוק העלייה בהשתתפות אחרי שרשו'!$Y$10</c:f>
              <c:strCache>
                <c:ptCount val="1"/>
              </c:strCache>
            </c:strRef>
          </c:tx>
          <c:invertIfNegative val="0"/>
          <c:cat>
            <c:strRef>
              <c:f>'פירוק העלייה בהשתתפות אחרי שרשו'!$Z$1:$AE$1</c:f>
              <c:strCache>
                <c:ptCount val="6"/>
                <c:pt idx="0">
                  <c:v>חרדיות</c:v>
                </c:pt>
                <c:pt idx="1">
                  <c:v>ערביות</c:v>
                </c:pt>
                <c:pt idx="2">
                  <c:v>יהודיות לא חרדיות</c:v>
                </c:pt>
                <c:pt idx="3">
                  <c:v>חרדים</c:v>
                </c:pt>
                <c:pt idx="4">
                  <c:v>ערבים</c:v>
                </c:pt>
                <c:pt idx="5">
                  <c:v>יהודים לא חרדים</c:v>
                </c:pt>
              </c:strCache>
            </c:strRef>
          </c:cat>
          <c:val>
            <c:numRef>
              <c:f>'פירוק העלייה בהשתתפות אחרי שרשו'!$Z$10:$AE$10</c:f>
            </c:numRef>
          </c:val>
          <c:extLst>
            <c:ext xmlns:c16="http://schemas.microsoft.com/office/drawing/2014/chart" uri="{C3380CC4-5D6E-409C-BE32-E72D297353CC}">
              <c16:uniqueId val="{00000006-C29E-4DD4-8A90-4F352A272847}"/>
            </c:ext>
          </c:extLst>
        </c:ser>
        <c:ser>
          <c:idx val="7"/>
          <c:order val="7"/>
          <c:tx>
            <c:strRef>
              <c:f>'פירוק העלייה בהשתתפות אחרי שרשו'!$Y$11</c:f>
              <c:strCache>
                <c:ptCount val="1"/>
              </c:strCache>
            </c:strRef>
          </c:tx>
          <c:invertIfNegative val="0"/>
          <c:cat>
            <c:strRef>
              <c:f>'פירוק העלייה בהשתתפות אחרי שרשו'!$Z$1:$AE$1</c:f>
              <c:strCache>
                <c:ptCount val="6"/>
                <c:pt idx="0">
                  <c:v>חרדיות</c:v>
                </c:pt>
                <c:pt idx="1">
                  <c:v>ערביות</c:v>
                </c:pt>
                <c:pt idx="2">
                  <c:v>יהודיות לא חרדיות</c:v>
                </c:pt>
                <c:pt idx="3">
                  <c:v>חרדים</c:v>
                </c:pt>
                <c:pt idx="4">
                  <c:v>ערבים</c:v>
                </c:pt>
                <c:pt idx="5">
                  <c:v>יהודים לא חרדים</c:v>
                </c:pt>
              </c:strCache>
            </c:strRef>
          </c:cat>
          <c:val>
            <c:numRef>
              <c:f>'פירוק העלייה בהשתתפות אחרי שרשו'!$Z$11:$AE$11</c:f>
            </c:numRef>
          </c:val>
          <c:extLst>
            <c:ext xmlns:c16="http://schemas.microsoft.com/office/drawing/2014/chart" uri="{C3380CC4-5D6E-409C-BE32-E72D297353CC}">
              <c16:uniqueId val="{00000007-C29E-4DD4-8A90-4F352A272847}"/>
            </c:ext>
          </c:extLst>
        </c:ser>
        <c:ser>
          <c:idx val="8"/>
          <c:order val="8"/>
          <c:tx>
            <c:strRef>
              <c:f>'פירוק העלייה בהשתתפות אחרי שרשו'!$Y$12</c:f>
              <c:strCache>
                <c:ptCount val="1"/>
              </c:strCache>
            </c:strRef>
          </c:tx>
          <c:invertIfNegative val="0"/>
          <c:cat>
            <c:strRef>
              <c:f>'פירוק העלייה בהשתתפות אחרי שרשו'!$Z$1:$AE$1</c:f>
              <c:strCache>
                <c:ptCount val="6"/>
                <c:pt idx="0">
                  <c:v>חרדיות</c:v>
                </c:pt>
                <c:pt idx="1">
                  <c:v>ערביות</c:v>
                </c:pt>
                <c:pt idx="2">
                  <c:v>יהודיות לא חרדיות</c:v>
                </c:pt>
                <c:pt idx="3">
                  <c:v>חרדים</c:v>
                </c:pt>
                <c:pt idx="4">
                  <c:v>ערבים</c:v>
                </c:pt>
                <c:pt idx="5">
                  <c:v>יהודים לא חרדים</c:v>
                </c:pt>
              </c:strCache>
            </c:strRef>
          </c:cat>
          <c:val>
            <c:numRef>
              <c:f>'פירוק העלייה בהשתתפות אחרי שרשו'!$Z$12:$AE$12</c:f>
            </c:numRef>
          </c:val>
          <c:extLst>
            <c:ext xmlns:c16="http://schemas.microsoft.com/office/drawing/2014/chart" uri="{C3380CC4-5D6E-409C-BE32-E72D297353CC}">
              <c16:uniqueId val="{00000008-C29E-4DD4-8A90-4F352A272847}"/>
            </c:ext>
          </c:extLst>
        </c:ser>
        <c:ser>
          <c:idx val="9"/>
          <c:order val="9"/>
          <c:tx>
            <c:strRef>
              <c:f>'פירוק העלייה בהשתתפות אחרי שרשו'!$Y$13</c:f>
              <c:strCache>
                <c:ptCount val="1"/>
              </c:strCache>
            </c:strRef>
          </c:tx>
          <c:invertIfNegative val="0"/>
          <c:cat>
            <c:strRef>
              <c:f>'פירוק העלייה בהשתתפות אחרי שרשו'!$Z$1:$AE$1</c:f>
              <c:strCache>
                <c:ptCount val="6"/>
                <c:pt idx="0">
                  <c:v>חרדיות</c:v>
                </c:pt>
                <c:pt idx="1">
                  <c:v>ערביות</c:v>
                </c:pt>
                <c:pt idx="2">
                  <c:v>יהודיות לא חרדיות</c:v>
                </c:pt>
                <c:pt idx="3">
                  <c:v>חרדים</c:v>
                </c:pt>
                <c:pt idx="4">
                  <c:v>ערבים</c:v>
                </c:pt>
                <c:pt idx="5">
                  <c:v>יהודים לא חרדים</c:v>
                </c:pt>
              </c:strCache>
            </c:strRef>
          </c:cat>
          <c:val>
            <c:numRef>
              <c:f>'פירוק העלייה בהשתתפות אחרי שרשו'!$Z$13:$AE$13</c:f>
            </c:numRef>
          </c:val>
          <c:extLst>
            <c:ext xmlns:c16="http://schemas.microsoft.com/office/drawing/2014/chart" uri="{C3380CC4-5D6E-409C-BE32-E72D297353CC}">
              <c16:uniqueId val="{00000009-C29E-4DD4-8A90-4F352A272847}"/>
            </c:ext>
          </c:extLst>
        </c:ser>
        <c:ser>
          <c:idx val="10"/>
          <c:order val="10"/>
          <c:tx>
            <c:strRef>
              <c:f>'פירוק העלייה בהשתתפות אחרי שרשו'!$Y$14</c:f>
              <c:strCache>
                <c:ptCount val="1"/>
              </c:strCache>
            </c:strRef>
          </c:tx>
          <c:invertIfNegative val="0"/>
          <c:cat>
            <c:strRef>
              <c:f>'פירוק העלייה בהשתתפות אחרי שרשו'!$Z$1:$AE$1</c:f>
              <c:strCache>
                <c:ptCount val="6"/>
                <c:pt idx="0">
                  <c:v>חרדיות</c:v>
                </c:pt>
                <c:pt idx="1">
                  <c:v>ערביות</c:v>
                </c:pt>
                <c:pt idx="2">
                  <c:v>יהודיות לא חרדיות</c:v>
                </c:pt>
                <c:pt idx="3">
                  <c:v>חרדים</c:v>
                </c:pt>
                <c:pt idx="4">
                  <c:v>ערבים</c:v>
                </c:pt>
                <c:pt idx="5">
                  <c:v>יהודים לא חרדים</c:v>
                </c:pt>
              </c:strCache>
            </c:strRef>
          </c:cat>
          <c:val>
            <c:numRef>
              <c:f>'פירוק העלייה בהשתתפות אחרי שרשו'!$Z$14:$AE$14</c:f>
            </c:numRef>
          </c:val>
          <c:extLst>
            <c:ext xmlns:c16="http://schemas.microsoft.com/office/drawing/2014/chart" uri="{C3380CC4-5D6E-409C-BE32-E72D297353CC}">
              <c16:uniqueId val="{0000000A-C29E-4DD4-8A90-4F352A272847}"/>
            </c:ext>
          </c:extLst>
        </c:ser>
        <c:ser>
          <c:idx val="11"/>
          <c:order val="11"/>
          <c:tx>
            <c:strRef>
              <c:f>'פירוק העלייה בהשתתפות אחרי שרשו'!$Y$15</c:f>
              <c:strCache>
                <c:ptCount val="1"/>
              </c:strCache>
            </c:strRef>
          </c:tx>
          <c:invertIfNegative val="0"/>
          <c:cat>
            <c:strRef>
              <c:f>'פירוק העלייה בהשתתפות אחרי שרשו'!$Z$1:$AE$1</c:f>
              <c:strCache>
                <c:ptCount val="6"/>
                <c:pt idx="0">
                  <c:v>חרדיות</c:v>
                </c:pt>
                <c:pt idx="1">
                  <c:v>ערביות</c:v>
                </c:pt>
                <c:pt idx="2">
                  <c:v>יהודיות לא חרדיות</c:v>
                </c:pt>
                <c:pt idx="3">
                  <c:v>חרדים</c:v>
                </c:pt>
                <c:pt idx="4">
                  <c:v>ערבים</c:v>
                </c:pt>
                <c:pt idx="5">
                  <c:v>יהודים לא חרדים</c:v>
                </c:pt>
              </c:strCache>
            </c:strRef>
          </c:cat>
          <c:val>
            <c:numRef>
              <c:f>'פירוק העלייה בהשתתפות אחרי שרשו'!$Z$15:$AE$15</c:f>
            </c:numRef>
          </c:val>
          <c:extLst>
            <c:ext xmlns:c16="http://schemas.microsoft.com/office/drawing/2014/chart" uri="{C3380CC4-5D6E-409C-BE32-E72D297353CC}">
              <c16:uniqueId val="{0000000B-C29E-4DD4-8A90-4F352A272847}"/>
            </c:ext>
          </c:extLst>
        </c:ser>
        <c:ser>
          <c:idx val="12"/>
          <c:order val="12"/>
          <c:tx>
            <c:strRef>
              <c:f>'פירוק העלייה בהשתתפות אחרי שרשו'!$Y$16</c:f>
              <c:strCache>
                <c:ptCount val="1"/>
              </c:strCache>
            </c:strRef>
          </c:tx>
          <c:invertIfNegative val="0"/>
          <c:cat>
            <c:strRef>
              <c:f>'פירוק העלייה בהשתתפות אחרי שרשו'!$Z$1:$AE$1</c:f>
              <c:strCache>
                <c:ptCount val="6"/>
                <c:pt idx="0">
                  <c:v>חרדיות</c:v>
                </c:pt>
                <c:pt idx="1">
                  <c:v>ערביות</c:v>
                </c:pt>
                <c:pt idx="2">
                  <c:v>יהודיות לא חרדיות</c:v>
                </c:pt>
                <c:pt idx="3">
                  <c:v>חרדים</c:v>
                </c:pt>
                <c:pt idx="4">
                  <c:v>ערבים</c:v>
                </c:pt>
                <c:pt idx="5">
                  <c:v>יהודים לא חרדים</c:v>
                </c:pt>
              </c:strCache>
            </c:strRef>
          </c:cat>
          <c:val>
            <c:numRef>
              <c:f>'פירוק העלייה בהשתתפות אחרי שרשו'!$Z$16:$AE$16</c:f>
            </c:numRef>
          </c:val>
          <c:extLst>
            <c:ext xmlns:c16="http://schemas.microsoft.com/office/drawing/2014/chart" uri="{C3380CC4-5D6E-409C-BE32-E72D297353CC}">
              <c16:uniqueId val="{0000000C-C29E-4DD4-8A90-4F352A272847}"/>
            </c:ext>
          </c:extLst>
        </c:ser>
        <c:ser>
          <c:idx val="13"/>
          <c:order val="13"/>
          <c:tx>
            <c:strRef>
              <c:f>'פירוק העלייה בהשתתפות אחרי שרשו'!$Y$17</c:f>
              <c:strCache>
                <c:ptCount val="1"/>
              </c:strCache>
            </c:strRef>
          </c:tx>
          <c:invertIfNegative val="0"/>
          <c:cat>
            <c:strRef>
              <c:f>'פירוק העלייה בהשתתפות אחרי שרשו'!$Z$1:$AE$1</c:f>
              <c:strCache>
                <c:ptCount val="6"/>
                <c:pt idx="0">
                  <c:v>חרדיות</c:v>
                </c:pt>
                <c:pt idx="1">
                  <c:v>ערביות</c:v>
                </c:pt>
                <c:pt idx="2">
                  <c:v>יהודיות לא חרדיות</c:v>
                </c:pt>
                <c:pt idx="3">
                  <c:v>חרדים</c:v>
                </c:pt>
                <c:pt idx="4">
                  <c:v>ערבים</c:v>
                </c:pt>
                <c:pt idx="5">
                  <c:v>יהודים לא חרדים</c:v>
                </c:pt>
              </c:strCache>
            </c:strRef>
          </c:cat>
          <c:val>
            <c:numRef>
              <c:f>'פירוק העלייה בהשתתפות אחרי שרשו'!$Z$17:$AE$17</c:f>
            </c:numRef>
          </c:val>
          <c:extLst>
            <c:ext xmlns:c16="http://schemas.microsoft.com/office/drawing/2014/chart" uri="{C3380CC4-5D6E-409C-BE32-E72D297353CC}">
              <c16:uniqueId val="{0000000D-C29E-4DD4-8A90-4F352A272847}"/>
            </c:ext>
          </c:extLst>
        </c:ser>
        <c:ser>
          <c:idx val="14"/>
          <c:order val="14"/>
          <c:tx>
            <c:strRef>
              <c:f>'פירוק העלייה בהשתתפות אחרי שרשו'!$Y$18</c:f>
              <c:strCache>
                <c:ptCount val="1"/>
              </c:strCache>
            </c:strRef>
          </c:tx>
          <c:invertIfNegative val="0"/>
          <c:cat>
            <c:strRef>
              <c:f>'פירוק העלייה בהשתתפות אחרי שרשו'!$Z$1:$AE$1</c:f>
              <c:strCache>
                <c:ptCount val="6"/>
                <c:pt idx="0">
                  <c:v>חרדיות</c:v>
                </c:pt>
                <c:pt idx="1">
                  <c:v>ערביות</c:v>
                </c:pt>
                <c:pt idx="2">
                  <c:v>יהודיות לא חרדיות</c:v>
                </c:pt>
                <c:pt idx="3">
                  <c:v>חרדים</c:v>
                </c:pt>
                <c:pt idx="4">
                  <c:v>ערבים</c:v>
                </c:pt>
                <c:pt idx="5">
                  <c:v>יהודים לא חרדים</c:v>
                </c:pt>
              </c:strCache>
            </c:strRef>
          </c:cat>
          <c:val>
            <c:numRef>
              <c:f>'פירוק העלייה בהשתתפות אחרי שרשו'!$Z$18:$AE$18</c:f>
            </c:numRef>
          </c:val>
          <c:extLst>
            <c:ext xmlns:c16="http://schemas.microsoft.com/office/drawing/2014/chart" uri="{C3380CC4-5D6E-409C-BE32-E72D297353CC}">
              <c16:uniqueId val="{0000000E-C29E-4DD4-8A90-4F352A272847}"/>
            </c:ext>
          </c:extLst>
        </c:ser>
        <c:ser>
          <c:idx val="15"/>
          <c:order val="15"/>
          <c:tx>
            <c:strRef>
              <c:f>'פירוק העלייה בהשתתפות אחרי שרשו'!$AF$117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'פירוק העלייה בהשתתפות אחרי שרשו'!$Z$1:$AE$1</c:f>
              <c:strCache>
                <c:ptCount val="6"/>
                <c:pt idx="0">
                  <c:v>חרדיות</c:v>
                </c:pt>
                <c:pt idx="1">
                  <c:v>ערביות</c:v>
                </c:pt>
                <c:pt idx="2">
                  <c:v>יהודיות לא חרדיות</c:v>
                </c:pt>
                <c:pt idx="3">
                  <c:v>חרדים</c:v>
                </c:pt>
                <c:pt idx="4">
                  <c:v>ערבים</c:v>
                </c:pt>
                <c:pt idx="5">
                  <c:v>יהודים לא חרדים</c:v>
                </c:pt>
              </c:strCache>
            </c:strRef>
          </c:cat>
          <c:val>
            <c:numRef>
              <c:f>'פירוק העלייה בהשתתפות אחרי שרשו'!$Z$19:$AE$19</c:f>
              <c:numCache>
                <c:formatCode>0.00%</c:formatCode>
                <c:ptCount val="6"/>
                <c:pt idx="0">
                  <c:v>0.77614566597811963</c:v>
                </c:pt>
                <c:pt idx="1">
                  <c:v>0.34646938177556402</c:v>
                </c:pt>
                <c:pt idx="2">
                  <c:v>0.84563214204728943</c:v>
                </c:pt>
                <c:pt idx="3">
                  <c:v>0.55259248779797709</c:v>
                </c:pt>
                <c:pt idx="4">
                  <c:v>0.79654476371408223</c:v>
                </c:pt>
                <c:pt idx="5">
                  <c:v>0.9084387017830089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29E-4DD4-8A90-4F352A272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927040"/>
        <c:axId val="127928576"/>
      </c:barChart>
      <c:catAx>
        <c:axId val="127927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27928576"/>
        <c:crosses val="autoZero"/>
        <c:auto val="1"/>
        <c:lblAlgn val="ctr"/>
        <c:lblOffset val="100"/>
        <c:noMultiLvlLbl val="0"/>
      </c:catAx>
      <c:valAx>
        <c:axId val="127928576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extTo"/>
        <c:crossAx val="12792704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40294071494653727"/>
          <c:y val="2.1376589778243686E-2"/>
          <c:w val="0.22608418088363955"/>
          <c:h val="7.7424137991620068E-2"/>
        </c:manualLayout>
      </c:layout>
      <c:overlay val="0"/>
      <c:txPr>
        <a:bodyPr/>
        <a:lstStyle/>
        <a:p>
          <a:pPr>
            <a:defRPr sz="1600">
              <a:latin typeface="David" panose="020E0502060401010101" pitchFamily="34" charset="-79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David" panose="020E0502060401010101" pitchFamily="34" charset="-79"/>
          <a:cs typeface="+mn-cs"/>
        </a:defRPr>
      </a:pPr>
      <a:endParaRPr lang="he-I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יהודים לא חרדים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2015</c:v>
                </c:pt>
                <c:pt idx="1">
                  <c:v>2064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0.69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ED-45C1-80E0-9CCD4D265E4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חרדים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2015</c:v>
                </c:pt>
                <c:pt idx="1">
                  <c:v>2064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ED-45C1-80E0-9CCD4D265E4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ערבים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2015</c:v>
                </c:pt>
                <c:pt idx="1">
                  <c:v>2064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0.21</c:v>
                </c:pt>
                <c:pt idx="1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ED-45C1-80E0-9CCD4D265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145159840"/>
        <c:axId val="1145161504"/>
      </c:barChart>
      <c:catAx>
        <c:axId val="114515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145161504"/>
        <c:crosses val="autoZero"/>
        <c:auto val="1"/>
        <c:lblAlgn val="ctr"/>
        <c:lblOffset val="100"/>
        <c:noMultiLvlLbl val="0"/>
      </c:catAx>
      <c:valAx>
        <c:axId val="114516150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14515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642027083571064"/>
          <c:y val="0"/>
          <c:w val="0.17614011563771917"/>
          <c:h val="0.810424998890040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cs typeface="+mn-cs"/>
        </a:defRPr>
      </a:pPr>
      <a:endParaRPr lang="he-I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684978564991896E-2"/>
          <c:y val="2.5695478280191097E-2"/>
          <c:w val="0.95288640768309674"/>
          <c:h val="0.80015276080435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'שקף מצאי תשתיות'!$C$4</c:f>
              <c:strCache>
                <c:ptCount val="1"/>
                <c:pt idx="0">
                  <c:v>מלאי תשתיות כלכליות כ-% תמ"ג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711-4AD4-9564-AD9DAAD42EF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711-4AD4-9564-AD9DAAD42EF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711-4AD4-9564-AD9DAAD42E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'שקף מצאי תשתיות'!$B$5:$B$13</c:f>
              <c:strCache>
                <c:ptCount val="9"/>
                <c:pt idx="0">
                  <c:v>דרום קוריאה</c:v>
                </c:pt>
                <c:pt idx="1">
                  <c:v>ממוצע OECD</c:v>
                </c:pt>
                <c:pt idx="2">
                  <c:v>גרמניה</c:v>
                </c:pt>
                <c:pt idx="3">
                  <c:v>ממוצע מדינות הייחוס</c:v>
                </c:pt>
                <c:pt idx="4">
                  <c:v>אוסטריה</c:v>
                </c:pt>
                <c:pt idx="5">
                  <c:v>דנמרק</c:v>
                </c:pt>
                <c:pt idx="6">
                  <c:v>בריטניה</c:v>
                </c:pt>
                <c:pt idx="7">
                  <c:v>ישראל</c:v>
                </c:pt>
                <c:pt idx="8">
                  <c:v>בלגיה</c:v>
                </c:pt>
              </c:strCache>
            </c:strRef>
          </c:cat>
          <c:val>
            <c:numRef>
              <c:f>'שקף מצאי תשתיות'!$C$5:$C$13</c:f>
              <c:numCache>
                <c:formatCode>0%</c:formatCode>
                <c:ptCount val="9"/>
                <c:pt idx="0">
                  <c:v>0.95</c:v>
                </c:pt>
                <c:pt idx="1">
                  <c:v>0.71</c:v>
                </c:pt>
                <c:pt idx="2">
                  <c:v>0.71</c:v>
                </c:pt>
                <c:pt idx="3">
                  <c:v>0.68</c:v>
                </c:pt>
                <c:pt idx="4">
                  <c:v>0.68</c:v>
                </c:pt>
                <c:pt idx="5">
                  <c:v>0.68</c:v>
                </c:pt>
                <c:pt idx="6">
                  <c:v>0.56999999999999995</c:v>
                </c:pt>
                <c:pt idx="7">
                  <c:v>0.5</c:v>
                </c:pt>
                <c:pt idx="8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11-4AD4-9564-AD9DAAD42EF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26077832"/>
        <c:axId val="526082096"/>
      </c:barChart>
      <c:catAx>
        <c:axId val="52607783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he-IL"/>
          </a:p>
        </c:txPr>
        <c:crossAx val="526082096"/>
        <c:crosses val="autoZero"/>
        <c:auto val="1"/>
        <c:lblAlgn val="ctr"/>
        <c:lblOffset val="100"/>
        <c:noMultiLvlLbl val="0"/>
      </c:catAx>
      <c:valAx>
        <c:axId val="526082096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526077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he-I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440649164833149E-2"/>
          <c:y val="6.4050477227159452E-2"/>
          <c:w val="0.94332209394363098"/>
          <c:h val="0.866995393816744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גיליון1!$B$2:$B$20</c:f>
              <c:numCache>
                <c:formatCode>0.0</c:formatCode>
                <c:ptCount val="19"/>
                <c:pt idx="0">
                  <c:v>44.520768456082138</c:v>
                </c:pt>
                <c:pt idx="1">
                  <c:v>46.696061416457631</c:v>
                </c:pt>
                <c:pt idx="2">
                  <c:v>47.176063873497128</c:v>
                </c:pt>
                <c:pt idx="3">
                  <c:v>47.088178243396314</c:v>
                </c:pt>
                <c:pt idx="4">
                  <c:v>44.195622729805642</c:v>
                </c:pt>
                <c:pt idx="5">
                  <c:v>42.777891484108501</c:v>
                </c:pt>
                <c:pt idx="6">
                  <c:v>42.507627515429967</c:v>
                </c:pt>
                <c:pt idx="7">
                  <c:v>40.894174578408936</c:v>
                </c:pt>
                <c:pt idx="8">
                  <c:v>40.281352490562782</c:v>
                </c:pt>
                <c:pt idx="9">
                  <c:v>40.671630750758894</c:v>
                </c:pt>
                <c:pt idx="10">
                  <c:v>39.929304080594626</c:v>
                </c:pt>
                <c:pt idx="11">
                  <c:v>39.154585641424262</c:v>
                </c:pt>
                <c:pt idx="12">
                  <c:v>39.863714260489452</c:v>
                </c:pt>
                <c:pt idx="13">
                  <c:v>40.050532220348032</c:v>
                </c:pt>
                <c:pt idx="14">
                  <c:v>39.398791047600909</c:v>
                </c:pt>
                <c:pt idx="15">
                  <c:v>38.871053112845573</c:v>
                </c:pt>
                <c:pt idx="16">
                  <c:v>38.751305440207389</c:v>
                </c:pt>
                <c:pt idx="17">
                  <c:v>39.5</c:v>
                </c:pt>
                <c:pt idx="18" formatCode="General">
                  <c:v>40.4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EF-4F71-BE3C-180978151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-27"/>
        <c:axId val="687793784"/>
        <c:axId val="687797064"/>
      </c:barChart>
      <c:catAx>
        <c:axId val="687793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87797064"/>
        <c:crosses val="autoZero"/>
        <c:auto val="1"/>
        <c:lblAlgn val="ctr"/>
        <c:lblOffset val="100"/>
        <c:noMultiLvlLbl val="0"/>
      </c:catAx>
      <c:valAx>
        <c:axId val="687797064"/>
        <c:scaling>
          <c:orientation val="minMax"/>
          <c:min val="3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87793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he-I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96-47F6-A516-494E93B64621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96-47F6-A516-494E93B64621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96-47F6-A516-494E93B64621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A96-47F6-A516-494E93B64621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A96-47F6-A516-494E93B64621}"/>
              </c:ext>
            </c:extLst>
          </c:dPt>
          <c:dPt>
            <c:idx val="2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A96-47F6-A516-494E93B64621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A96-47F6-A516-494E93B64621}"/>
              </c:ext>
            </c:extLst>
          </c:dPt>
          <c:dPt>
            <c:idx val="3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A96-47F6-A516-494E93B64621}"/>
              </c:ext>
            </c:extLst>
          </c:dPt>
          <c:dLbls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A96-47F6-A516-494E93B64621}"/>
                </c:ext>
              </c:extLst>
            </c:dLbl>
            <c:dLbl>
              <c:idx val="2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A96-47F6-A516-494E93B6462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גיליון1!$A$2:$A$34</c:f>
              <c:strCache>
                <c:ptCount val="33"/>
                <c:pt idx="0">
                  <c:v>קוריאה</c:v>
                </c:pt>
                <c:pt idx="1">
                  <c:v>אירלנד</c:v>
                </c:pt>
                <c:pt idx="2">
                  <c:v>לטביה</c:v>
                </c:pt>
                <c:pt idx="3">
                  <c:v>שווייץ</c:v>
                </c:pt>
                <c:pt idx="4">
                  <c:v>אסטוניה</c:v>
                </c:pt>
                <c:pt idx="5">
                  <c:v>ארה"ב</c:v>
                </c:pt>
                <c:pt idx="6">
                  <c:v>ניו זילנד</c:v>
                </c:pt>
                <c:pt idx="7">
                  <c:v>יפן</c:v>
                </c:pt>
                <c:pt idx="8">
                  <c:v>בריטניה</c:v>
                </c:pt>
                <c:pt idx="9">
                  <c:v>אוסטרליה</c:v>
                </c:pt>
                <c:pt idx="10">
                  <c:v>ספרד</c:v>
                </c:pt>
                <c:pt idx="11">
                  <c:v>קנדה</c:v>
                </c:pt>
                <c:pt idx="12">
                  <c:v>לוקסמבורג</c:v>
                </c:pt>
                <c:pt idx="13">
                  <c:v>OECD</c:v>
                </c:pt>
                <c:pt idx="14">
                  <c:v>איסלנד</c:v>
                </c:pt>
                <c:pt idx="15">
                  <c:v>פורטוגל</c:v>
                </c:pt>
                <c:pt idx="16">
                  <c:v>הולנד</c:v>
                </c:pt>
                <c:pt idx="17">
                  <c:v>צ'כיה</c:v>
                </c:pt>
                <c:pt idx="18">
                  <c:v>סלובקיה</c:v>
                </c:pt>
                <c:pt idx="19">
                  <c:v>פולין</c:v>
                </c:pt>
                <c:pt idx="20">
                  <c:v>יוון</c:v>
                </c:pt>
                <c:pt idx="21">
                  <c:v>סלובניה</c:v>
                </c:pt>
                <c:pt idx="22">
                  <c:v>נורבגיה</c:v>
                </c:pt>
                <c:pt idx="23">
                  <c:v>איטליה</c:v>
                </c:pt>
                <c:pt idx="24">
                  <c:v>גרמניה</c:v>
                </c:pt>
                <c:pt idx="25">
                  <c:v>פינלנד</c:v>
                </c:pt>
                <c:pt idx="26">
                  <c:v>בלגיה</c:v>
                </c:pt>
                <c:pt idx="27">
                  <c:v>הונגריה</c:v>
                </c:pt>
                <c:pt idx="28">
                  <c:v>אוסטריה</c:v>
                </c:pt>
                <c:pt idx="29">
                  <c:v>ישראל</c:v>
                </c:pt>
                <c:pt idx="30">
                  <c:v>צרפת</c:v>
                </c:pt>
                <c:pt idx="31">
                  <c:v>דנמרק</c:v>
                </c:pt>
                <c:pt idx="32">
                  <c:v>שבדיה</c:v>
                </c:pt>
              </c:strCache>
            </c:strRef>
          </c:cat>
          <c:val>
            <c:numRef>
              <c:f>גיליון1!$B$2:$B$34</c:f>
              <c:numCache>
                <c:formatCode>General</c:formatCode>
                <c:ptCount val="33"/>
                <c:pt idx="0">
                  <c:v>0.26071234048919928</c:v>
                </c:pt>
                <c:pt idx="1">
                  <c:v>0.33203715438324116</c:v>
                </c:pt>
                <c:pt idx="2">
                  <c:v>0.35120314291365928</c:v>
                </c:pt>
                <c:pt idx="3">
                  <c:v>0.35664068395335979</c:v>
                </c:pt>
                <c:pt idx="4">
                  <c:v>0.36110280412982104</c:v>
                </c:pt>
                <c:pt idx="5">
                  <c:v>0.36257734213604864</c:v>
                </c:pt>
                <c:pt idx="6">
                  <c:v>0.3646403878962019</c:v>
                </c:pt>
                <c:pt idx="7">
                  <c:v>0.36963981817426506</c:v>
                </c:pt>
                <c:pt idx="8">
                  <c:v>0.37715635970376704</c:v>
                </c:pt>
                <c:pt idx="9">
                  <c:v>0.37791721016176505</c:v>
                </c:pt>
                <c:pt idx="10">
                  <c:v>0.38621998483894038</c:v>
                </c:pt>
                <c:pt idx="11">
                  <c:v>0.40537911576087138</c:v>
                </c:pt>
                <c:pt idx="12">
                  <c:v>0.41383890761734254</c:v>
                </c:pt>
                <c:pt idx="13">
                  <c:v>0.43158923091521756</c:v>
                </c:pt>
                <c:pt idx="14">
                  <c:v>0.43228616692970412</c:v>
                </c:pt>
                <c:pt idx="15">
                  <c:v>0.43718622883455388</c:v>
                </c:pt>
                <c:pt idx="16">
                  <c:v>0.43879311340141736</c:v>
                </c:pt>
                <c:pt idx="17">
                  <c:v>0.44827849901258687</c:v>
                </c:pt>
                <c:pt idx="18">
                  <c:v>0.45138906437563198</c:v>
                </c:pt>
                <c:pt idx="19">
                  <c:v>0.45401600361601185</c:v>
                </c:pt>
                <c:pt idx="20">
                  <c:v>0.45737243111025372</c:v>
                </c:pt>
                <c:pt idx="21">
                  <c:v>0.45830561631555339</c:v>
                </c:pt>
                <c:pt idx="22">
                  <c:v>0.46706568019992567</c:v>
                </c:pt>
                <c:pt idx="23">
                  <c:v>0.46808222767796581</c:v>
                </c:pt>
                <c:pt idx="24">
                  <c:v>0.4718763161652661</c:v>
                </c:pt>
                <c:pt idx="25">
                  <c:v>0.48524840008362063</c:v>
                </c:pt>
                <c:pt idx="26">
                  <c:v>0.4950734564333002</c:v>
                </c:pt>
                <c:pt idx="27">
                  <c:v>0.50829472502677309</c:v>
                </c:pt>
                <c:pt idx="28">
                  <c:v>0.51084830843062867</c:v>
                </c:pt>
                <c:pt idx="29">
                  <c:v>0.51187766413531721</c:v>
                </c:pt>
                <c:pt idx="30">
                  <c:v>0.52468208335367816</c:v>
                </c:pt>
                <c:pt idx="31">
                  <c:v>0.53214202650268883</c:v>
                </c:pt>
                <c:pt idx="32">
                  <c:v>0.53897212552360152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A96-47F6-A516-494E93B64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-27"/>
        <c:axId val="358904888"/>
        <c:axId val="358903904"/>
      </c:barChart>
      <c:catAx>
        <c:axId val="358904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58903904"/>
        <c:crosses val="autoZero"/>
        <c:auto val="1"/>
        <c:lblAlgn val="ctr"/>
        <c:lblOffset val="100"/>
        <c:noMultiLvlLbl val="0"/>
      </c:catAx>
      <c:valAx>
        <c:axId val="358903904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58904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he-I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4B-4F35-AC38-DBCA7989500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B8F7-4AA0-B174-481D136EBD5A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4B-4F35-AC38-DBCA79895004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D4B-4F35-AC38-DBCA79895004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4B-4F35-AC38-DBCA79895004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4B-4F35-AC38-DBCA79895004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8D4B-4F35-AC38-DBCA79895004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D4B-4F35-AC38-DBCA79895004}"/>
              </c:ext>
            </c:extLst>
          </c:dPt>
          <c:dPt>
            <c:idx val="2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D4B-4F35-AC38-DBCA79895004}"/>
              </c:ext>
            </c:extLst>
          </c:dPt>
          <c:dPt>
            <c:idx val="2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D4B-4F35-AC38-DBCA79895004}"/>
              </c:ext>
            </c:extLst>
          </c:dPt>
          <c:dPt>
            <c:idx val="3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D4B-4F35-AC38-DBCA79895004}"/>
              </c:ext>
            </c:extLst>
          </c:dPt>
          <c:dLbls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B8F7-4AA0-B174-481D136EBD5A}"/>
                </c:ext>
              </c:extLst>
            </c:dLbl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8D4B-4F35-AC38-DBCA7989500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גיליון1!$A$2:$A$34</c:f>
              <c:strCache>
                <c:ptCount val="33"/>
                <c:pt idx="0">
                  <c:v>אירלנד</c:v>
                </c:pt>
                <c:pt idx="1">
                  <c:v>קוריאה</c:v>
                </c:pt>
                <c:pt idx="2">
                  <c:v>שווייץ</c:v>
                </c:pt>
                <c:pt idx="3">
                  <c:v>אוסטרליה</c:v>
                </c:pt>
                <c:pt idx="4">
                  <c:v>ארה"ב</c:v>
                </c:pt>
                <c:pt idx="5">
                  <c:v>יפן</c:v>
                </c:pt>
                <c:pt idx="6">
                  <c:v>לטביה</c:v>
                </c:pt>
                <c:pt idx="7">
                  <c:v>צ'כיה</c:v>
                </c:pt>
                <c:pt idx="8">
                  <c:v>קנדה</c:v>
                </c:pt>
                <c:pt idx="9">
                  <c:v>סלובקיה</c:v>
                </c:pt>
                <c:pt idx="10">
                  <c:v>בריטניה</c:v>
                </c:pt>
                <c:pt idx="11">
                  <c:v>ישראל</c:v>
                </c:pt>
                <c:pt idx="12">
                  <c:v>ספרד</c:v>
                </c:pt>
                <c:pt idx="13">
                  <c:v>אסטוניה</c:v>
                </c:pt>
                <c:pt idx="14">
                  <c:v>ניו זילנד</c:v>
                </c:pt>
                <c:pt idx="15">
                  <c:v>איסלנד</c:v>
                </c:pt>
                <c:pt idx="16">
                  <c:v>פולין</c:v>
                </c:pt>
                <c:pt idx="17">
                  <c:v>הולנד</c:v>
                </c:pt>
                <c:pt idx="18">
                  <c:v>סלובניה</c:v>
                </c:pt>
                <c:pt idx="19">
                  <c:v>לוקסמבורג</c:v>
                </c:pt>
                <c:pt idx="20">
                  <c:v>OECD</c:v>
                </c:pt>
                <c:pt idx="21">
                  <c:v>גרמניה</c:v>
                </c:pt>
                <c:pt idx="22">
                  <c:v>פורטוגל</c:v>
                </c:pt>
                <c:pt idx="23">
                  <c:v>הונגריה</c:v>
                </c:pt>
                <c:pt idx="24">
                  <c:v>איטליה</c:v>
                </c:pt>
                <c:pt idx="25">
                  <c:v>אוסטריה</c:v>
                </c:pt>
                <c:pt idx="26">
                  <c:v>יוון</c:v>
                </c:pt>
                <c:pt idx="27">
                  <c:v>שבדיה</c:v>
                </c:pt>
                <c:pt idx="28">
                  <c:v>נורבגיה</c:v>
                </c:pt>
                <c:pt idx="29">
                  <c:v>דנמרק</c:v>
                </c:pt>
                <c:pt idx="30">
                  <c:v>בלגיה</c:v>
                </c:pt>
                <c:pt idx="31">
                  <c:v>פינלנד</c:v>
                </c:pt>
                <c:pt idx="32">
                  <c:v>צרפת</c:v>
                </c:pt>
              </c:strCache>
            </c:strRef>
          </c:cat>
          <c:val>
            <c:numRef>
              <c:f>גיליון1!$B$2:$B$34</c:f>
              <c:numCache>
                <c:formatCode>General</c:formatCode>
                <c:ptCount val="33"/>
                <c:pt idx="0">
                  <c:v>0.25977327128787553</c:v>
                </c:pt>
                <c:pt idx="1">
                  <c:v>0.33583622163370813</c:v>
                </c:pt>
                <c:pt idx="2">
                  <c:v>0.34033029682651661</c:v>
                </c:pt>
                <c:pt idx="3">
                  <c:v>0.36508307250110472</c:v>
                </c:pt>
                <c:pt idx="4">
                  <c:v>0.3761003239153527</c:v>
                </c:pt>
                <c:pt idx="5">
                  <c:v>0.38177797418085047</c:v>
                </c:pt>
                <c:pt idx="6">
                  <c:v>0.38189962750542522</c:v>
                </c:pt>
                <c:pt idx="7">
                  <c:v>0.38627756343688335</c:v>
                </c:pt>
                <c:pt idx="8">
                  <c:v>0.39953093128885575</c:v>
                </c:pt>
                <c:pt idx="9">
                  <c:v>0.39995691632866293</c:v>
                </c:pt>
                <c:pt idx="10">
                  <c:v>0.4023354805506914</c:v>
                </c:pt>
                <c:pt idx="11">
                  <c:v>0.40400000000000003</c:v>
                </c:pt>
                <c:pt idx="12">
                  <c:v>0.40517099798462758</c:v>
                </c:pt>
                <c:pt idx="13">
                  <c:v>0.40612435278288339</c:v>
                </c:pt>
                <c:pt idx="14">
                  <c:v>0.40765162750622919</c:v>
                </c:pt>
                <c:pt idx="15">
                  <c:v>0.40931047427901612</c:v>
                </c:pt>
                <c:pt idx="16">
                  <c:v>0.41772642491769363</c:v>
                </c:pt>
                <c:pt idx="17">
                  <c:v>0.42030151460370879</c:v>
                </c:pt>
                <c:pt idx="18">
                  <c:v>0.42238970672985532</c:v>
                </c:pt>
                <c:pt idx="19">
                  <c:v>0.42474444477028628</c:v>
                </c:pt>
                <c:pt idx="20">
                  <c:v>0.42641170189360705</c:v>
                </c:pt>
                <c:pt idx="21">
                  <c:v>0.43666769874788181</c:v>
                </c:pt>
                <c:pt idx="22">
                  <c:v>0.44136299961227571</c:v>
                </c:pt>
                <c:pt idx="23">
                  <c:v>0.47191132956515341</c:v>
                </c:pt>
                <c:pt idx="24">
                  <c:v>0.48071778331213705</c:v>
                </c:pt>
                <c:pt idx="25">
                  <c:v>0.48270553154910034</c:v>
                </c:pt>
                <c:pt idx="26">
                  <c:v>0.4833278767204785</c:v>
                </c:pt>
                <c:pt idx="27">
                  <c:v>0.48814874196655483</c:v>
                </c:pt>
                <c:pt idx="28">
                  <c:v>0.49501577772500688</c:v>
                </c:pt>
                <c:pt idx="29">
                  <c:v>0.51488897993045735</c:v>
                </c:pt>
                <c:pt idx="30">
                  <c:v>0.51599488122609605</c:v>
                </c:pt>
                <c:pt idx="31">
                  <c:v>0.52553162580765278</c:v>
                </c:pt>
                <c:pt idx="32">
                  <c:v>0.55851662824335813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D4B-4F35-AC38-DBCA79895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-27"/>
        <c:axId val="358904888"/>
        <c:axId val="358903904"/>
      </c:barChart>
      <c:catAx>
        <c:axId val="358904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58903904"/>
        <c:crosses val="autoZero"/>
        <c:auto val="1"/>
        <c:lblAlgn val="ctr"/>
        <c:lblOffset val="100"/>
        <c:noMultiLvlLbl val="0"/>
      </c:catAx>
      <c:valAx>
        <c:axId val="358903904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58904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E5985-BBC9-4D5F-A696-8A1D57EA7BF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228DFF7-4D0D-479C-8C9E-C260D58083B6}">
      <dgm:prSet phldrT="[טקסט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r" rtl="1"/>
          <a:r>
            <a:rPr lang="he-IL" sz="2800" b="1" dirty="0" smtClean="0">
              <a:solidFill>
                <a:schemeClr val="bg1"/>
              </a:solidFill>
            </a:rPr>
            <a:t>תהליך הכנת התקציב</a:t>
          </a:r>
          <a:endParaRPr lang="he-IL" sz="2800" b="1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E3122C77-D7B3-4B54-8E24-317259FAD1F4}" type="parTrans" cxnId="{9429B35F-B4B1-46BD-9EFC-E4F60B91093E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CA1C2D7D-2631-4382-9D99-70039EA0732D}" type="sibTrans" cxnId="{9429B35F-B4B1-46BD-9EFC-E4F60B91093E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A3119995-91FF-4E3A-9991-BA5A001BD8E3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1"/>
          <a:r>
            <a:rPr lang="he-IL" sz="2800" b="1" dirty="0" smtClean="0">
              <a:solidFill>
                <a:schemeClr val="bg1"/>
              </a:solidFill>
            </a:rPr>
            <a:t>סקירה פיסקאלית</a:t>
          </a:r>
          <a:endParaRPr lang="he-IL" sz="2800" b="1" dirty="0">
            <a:solidFill>
              <a:schemeClr val="bg1"/>
            </a:solidFill>
          </a:endParaRPr>
        </a:p>
      </dgm:t>
    </dgm:pt>
    <dgm:pt modelId="{0D790694-B4E1-40BB-8304-9C5799E3C0C0}" type="parTrans" cxnId="{762EC9AE-AA4A-43AA-A05D-03771302D4DC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7B64801E-351A-422D-916B-A93582B15823}" type="sibTrans" cxnId="{762EC9AE-AA4A-43AA-A05D-03771302D4DC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ECE1D44A-4270-428C-A611-13582AEE8D3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1"/>
          <a:r>
            <a:rPr lang="he-IL" sz="2800" b="1" dirty="0" smtClean="0">
              <a:solidFill>
                <a:schemeClr val="bg1"/>
              </a:solidFill>
            </a:rPr>
            <a:t>רקע ותמונת מצב מאקרו</a:t>
          </a:r>
          <a:endParaRPr lang="he-IL" sz="2800" b="1" dirty="0">
            <a:solidFill>
              <a:schemeClr val="bg1"/>
            </a:solidFill>
          </a:endParaRPr>
        </a:p>
      </dgm:t>
    </dgm:pt>
    <dgm:pt modelId="{9525C31A-F535-4411-B543-5B9DF92DCE6C}" type="parTrans" cxnId="{2347BBB4-314A-4BE7-A455-714DAD94BA03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0A2650D5-57FE-4FAE-B46B-6A39AFB79073}" type="sibTrans" cxnId="{2347BBB4-314A-4BE7-A455-714DAD94BA03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AE5E4484-312D-4B73-B38E-BE7F8885BFF3}" type="pres">
      <dgm:prSet presAssocID="{776E5985-BBC9-4D5F-A696-8A1D57EA7BFC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pPr rtl="1"/>
          <a:endParaRPr lang="he-IL"/>
        </a:p>
      </dgm:t>
    </dgm:pt>
    <dgm:pt modelId="{8E60DA53-1E5A-419B-BAC2-C34063F0603D}" type="pres">
      <dgm:prSet presAssocID="{776E5985-BBC9-4D5F-A696-8A1D57EA7BFC}" presName="Name1" presStyleCnt="0"/>
      <dgm:spPr/>
      <dgm:t>
        <a:bodyPr/>
        <a:lstStyle/>
        <a:p>
          <a:pPr rtl="1"/>
          <a:endParaRPr lang="he-IL"/>
        </a:p>
      </dgm:t>
    </dgm:pt>
    <dgm:pt modelId="{FA351E06-E633-4201-960D-60E2E818BB69}" type="pres">
      <dgm:prSet presAssocID="{776E5985-BBC9-4D5F-A696-8A1D57EA7BFC}" presName="cycle" presStyleCnt="0"/>
      <dgm:spPr/>
      <dgm:t>
        <a:bodyPr/>
        <a:lstStyle/>
        <a:p>
          <a:pPr rtl="1"/>
          <a:endParaRPr lang="he-IL"/>
        </a:p>
      </dgm:t>
    </dgm:pt>
    <dgm:pt modelId="{C44BD5CF-3771-440E-A1D5-FEFB9F106BF0}" type="pres">
      <dgm:prSet presAssocID="{776E5985-BBC9-4D5F-A696-8A1D57EA7BFC}" presName="srcNod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24D47605-C856-44B1-886D-6221376AAD59}" type="pres">
      <dgm:prSet presAssocID="{776E5985-BBC9-4D5F-A696-8A1D57EA7BFC}" presName="conn" presStyleLbl="parChTrans1D2" presStyleIdx="0" presStyleCnt="1"/>
      <dgm:spPr/>
      <dgm:t>
        <a:bodyPr/>
        <a:lstStyle/>
        <a:p>
          <a:pPr rtl="1"/>
          <a:endParaRPr lang="he-IL"/>
        </a:p>
      </dgm:t>
    </dgm:pt>
    <dgm:pt modelId="{7452C1A8-2597-4113-832B-D3DE2A420243}" type="pres">
      <dgm:prSet presAssocID="{776E5985-BBC9-4D5F-A696-8A1D57EA7BFC}" presName="extraNod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A3479265-E466-45B7-A675-415C271E3834}" type="pres">
      <dgm:prSet presAssocID="{776E5985-BBC9-4D5F-A696-8A1D57EA7BFC}" presName="dstNod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B39AFE6F-9941-4AC1-AB59-668DEE80B488}" type="pres">
      <dgm:prSet presAssocID="{ECE1D44A-4270-428C-A611-13582AEE8D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F38E8F3-ABB6-407A-A57A-EB8B26D49EB2}" type="pres">
      <dgm:prSet presAssocID="{ECE1D44A-4270-428C-A611-13582AEE8D3C}" presName="accent_1" presStyleCnt="0"/>
      <dgm:spPr/>
    </dgm:pt>
    <dgm:pt modelId="{EC78F41E-8D11-477D-9E9D-2AA86BA43044}" type="pres">
      <dgm:prSet presAssocID="{ECE1D44A-4270-428C-A611-13582AEE8D3C}" presName="accentRepeatNode" presStyleLbl="solidFgAcc1" presStyleIdx="0" presStyleCnt="3"/>
      <dgm:spPr/>
    </dgm:pt>
    <dgm:pt modelId="{7338B3ED-D74E-4D7B-AD70-8CD955C6F86A}" type="pres">
      <dgm:prSet presAssocID="{A3119995-91FF-4E3A-9991-BA5A001BD8E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432C3AA-7F86-43DC-9FCC-ED4198FA85EF}" type="pres">
      <dgm:prSet presAssocID="{A3119995-91FF-4E3A-9991-BA5A001BD8E3}" presName="accent_2" presStyleCnt="0"/>
      <dgm:spPr/>
    </dgm:pt>
    <dgm:pt modelId="{DC61B835-94CE-41CB-B467-EB5646B16D11}" type="pres">
      <dgm:prSet presAssocID="{A3119995-91FF-4E3A-9991-BA5A001BD8E3}" presName="accentRepeatNode" presStyleLbl="solidFgAcc1" presStyleIdx="1" presStyleCnt="3"/>
      <dgm:spPr/>
    </dgm:pt>
    <dgm:pt modelId="{E7308985-A047-4C26-A031-C59073779FDD}" type="pres">
      <dgm:prSet presAssocID="{3228DFF7-4D0D-479C-8C9E-C260D58083B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493BBF1-D5A0-4527-A319-5ED8EA74B51F}" type="pres">
      <dgm:prSet presAssocID="{3228DFF7-4D0D-479C-8C9E-C260D58083B6}" presName="accent_3" presStyleCnt="0"/>
      <dgm:spPr/>
    </dgm:pt>
    <dgm:pt modelId="{E52EAEC0-EE79-4463-A107-0207551C6C19}" type="pres">
      <dgm:prSet presAssocID="{3228DFF7-4D0D-479C-8C9E-C260D58083B6}" presName="accentRepeatNode" presStyleLbl="solidFgAcc1" presStyleIdx="2" presStyleCnt="3"/>
      <dgm:spPr/>
      <dgm:t>
        <a:bodyPr/>
        <a:lstStyle/>
        <a:p>
          <a:pPr rtl="1"/>
          <a:endParaRPr lang="he-IL"/>
        </a:p>
      </dgm:t>
    </dgm:pt>
  </dgm:ptLst>
  <dgm:cxnLst>
    <dgm:cxn modelId="{762EC9AE-AA4A-43AA-A05D-03771302D4DC}" srcId="{776E5985-BBC9-4D5F-A696-8A1D57EA7BFC}" destId="{A3119995-91FF-4E3A-9991-BA5A001BD8E3}" srcOrd="1" destOrd="0" parTransId="{0D790694-B4E1-40BB-8304-9C5799E3C0C0}" sibTransId="{7B64801E-351A-422D-916B-A93582B15823}"/>
    <dgm:cxn modelId="{41D08251-94BB-4C54-9C99-EE5CC7223AC0}" type="presOf" srcId="{776E5985-BBC9-4D5F-A696-8A1D57EA7BFC}" destId="{AE5E4484-312D-4B73-B38E-BE7F8885BFF3}" srcOrd="0" destOrd="0" presId="urn:microsoft.com/office/officeart/2008/layout/VerticalCurvedList"/>
    <dgm:cxn modelId="{8B796391-B5CC-4F27-9E4B-4AED4C2D9A10}" type="presOf" srcId="{0A2650D5-57FE-4FAE-B46B-6A39AFB79073}" destId="{24D47605-C856-44B1-886D-6221376AAD59}" srcOrd="0" destOrd="0" presId="urn:microsoft.com/office/officeart/2008/layout/VerticalCurvedList"/>
    <dgm:cxn modelId="{9429B35F-B4B1-46BD-9EFC-E4F60B91093E}" srcId="{776E5985-BBC9-4D5F-A696-8A1D57EA7BFC}" destId="{3228DFF7-4D0D-479C-8C9E-C260D58083B6}" srcOrd="2" destOrd="0" parTransId="{E3122C77-D7B3-4B54-8E24-317259FAD1F4}" sibTransId="{CA1C2D7D-2631-4382-9D99-70039EA0732D}"/>
    <dgm:cxn modelId="{0F526D6F-AB38-460D-98E1-9E616E93E488}" type="presOf" srcId="{ECE1D44A-4270-428C-A611-13582AEE8D3C}" destId="{B39AFE6F-9941-4AC1-AB59-668DEE80B488}" srcOrd="0" destOrd="0" presId="urn:microsoft.com/office/officeart/2008/layout/VerticalCurvedList"/>
    <dgm:cxn modelId="{136609D1-2653-495C-9B1C-B902F5A4F77C}" type="presOf" srcId="{A3119995-91FF-4E3A-9991-BA5A001BD8E3}" destId="{7338B3ED-D74E-4D7B-AD70-8CD955C6F86A}" srcOrd="0" destOrd="0" presId="urn:microsoft.com/office/officeart/2008/layout/VerticalCurvedList"/>
    <dgm:cxn modelId="{420CA68E-D600-4F0A-B552-7922CA1EC51A}" type="presOf" srcId="{3228DFF7-4D0D-479C-8C9E-C260D58083B6}" destId="{E7308985-A047-4C26-A031-C59073779FDD}" srcOrd="0" destOrd="0" presId="urn:microsoft.com/office/officeart/2008/layout/VerticalCurvedList"/>
    <dgm:cxn modelId="{2347BBB4-314A-4BE7-A455-714DAD94BA03}" srcId="{776E5985-BBC9-4D5F-A696-8A1D57EA7BFC}" destId="{ECE1D44A-4270-428C-A611-13582AEE8D3C}" srcOrd="0" destOrd="0" parTransId="{9525C31A-F535-4411-B543-5B9DF92DCE6C}" sibTransId="{0A2650D5-57FE-4FAE-B46B-6A39AFB79073}"/>
    <dgm:cxn modelId="{D0E0EEC2-03B4-4F0D-A232-E8594F483806}" type="presParOf" srcId="{AE5E4484-312D-4B73-B38E-BE7F8885BFF3}" destId="{8E60DA53-1E5A-419B-BAC2-C34063F0603D}" srcOrd="0" destOrd="0" presId="urn:microsoft.com/office/officeart/2008/layout/VerticalCurvedList"/>
    <dgm:cxn modelId="{38C9F09D-0E96-449D-AC52-B365A33DF996}" type="presParOf" srcId="{8E60DA53-1E5A-419B-BAC2-C34063F0603D}" destId="{FA351E06-E633-4201-960D-60E2E818BB69}" srcOrd="0" destOrd="0" presId="urn:microsoft.com/office/officeart/2008/layout/VerticalCurvedList"/>
    <dgm:cxn modelId="{4A296025-A7D3-495B-A58F-CD5661864140}" type="presParOf" srcId="{FA351E06-E633-4201-960D-60E2E818BB69}" destId="{C44BD5CF-3771-440E-A1D5-FEFB9F106BF0}" srcOrd="0" destOrd="0" presId="urn:microsoft.com/office/officeart/2008/layout/VerticalCurvedList"/>
    <dgm:cxn modelId="{7CF52E73-DEA2-4F1D-88AF-7BB769B0698F}" type="presParOf" srcId="{FA351E06-E633-4201-960D-60E2E818BB69}" destId="{24D47605-C856-44B1-886D-6221376AAD59}" srcOrd="1" destOrd="0" presId="urn:microsoft.com/office/officeart/2008/layout/VerticalCurvedList"/>
    <dgm:cxn modelId="{2271D014-DFFD-40E8-88D1-EACD9B8ADEF2}" type="presParOf" srcId="{FA351E06-E633-4201-960D-60E2E818BB69}" destId="{7452C1A8-2597-4113-832B-D3DE2A420243}" srcOrd="2" destOrd="0" presId="urn:microsoft.com/office/officeart/2008/layout/VerticalCurvedList"/>
    <dgm:cxn modelId="{397AAC02-A03D-4691-A0E0-563AA07E01A3}" type="presParOf" srcId="{FA351E06-E633-4201-960D-60E2E818BB69}" destId="{A3479265-E466-45B7-A675-415C271E3834}" srcOrd="3" destOrd="0" presId="urn:microsoft.com/office/officeart/2008/layout/VerticalCurvedList"/>
    <dgm:cxn modelId="{273C4F4E-8612-44E4-A958-BDE0726B5000}" type="presParOf" srcId="{8E60DA53-1E5A-419B-BAC2-C34063F0603D}" destId="{B39AFE6F-9941-4AC1-AB59-668DEE80B488}" srcOrd="1" destOrd="0" presId="urn:microsoft.com/office/officeart/2008/layout/VerticalCurvedList"/>
    <dgm:cxn modelId="{55F224A3-5D03-4F37-B242-1817D2E149DF}" type="presParOf" srcId="{8E60DA53-1E5A-419B-BAC2-C34063F0603D}" destId="{6F38E8F3-ABB6-407A-A57A-EB8B26D49EB2}" srcOrd="2" destOrd="0" presId="urn:microsoft.com/office/officeart/2008/layout/VerticalCurvedList"/>
    <dgm:cxn modelId="{0EB0BB13-1F46-4EF9-98A0-7E1A4548FA3F}" type="presParOf" srcId="{6F38E8F3-ABB6-407A-A57A-EB8B26D49EB2}" destId="{EC78F41E-8D11-477D-9E9D-2AA86BA43044}" srcOrd="0" destOrd="0" presId="urn:microsoft.com/office/officeart/2008/layout/VerticalCurvedList"/>
    <dgm:cxn modelId="{E71F92AF-80CA-4DDA-A8E1-4BC6AE46F1DD}" type="presParOf" srcId="{8E60DA53-1E5A-419B-BAC2-C34063F0603D}" destId="{7338B3ED-D74E-4D7B-AD70-8CD955C6F86A}" srcOrd="3" destOrd="0" presId="urn:microsoft.com/office/officeart/2008/layout/VerticalCurvedList"/>
    <dgm:cxn modelId="{B153A806-618C-4888-85AA-D704219C83ED}" type="presParOf" srcId="{8E60DA53-1E5A-419B-BAC2-C34063F0603D}" destId="{8432C3AA-7F86-43DC-9FCC-ED4198FA85EF}" srcOrd="4" destOrd="0" presId="urn:microsoft.com/office/officeart/2008/layout/VerticalCurvedList"/>
    <dgm:cxn modelId="{EA7B1EDA-C5EF-45C0-8CA5-1FB35F04EA30}" type="presParOf" srcId="{8432C3AA-7F86-43DC-9FCC-ED4198FA85EF}" destId="{DC61B835-94CE-41CB-B467-EB5646B16D11}" srcOrd="0" destOrd="0" presId="urn:microsoft.com/office/officeart/2008/layout/VerticalCurvedList"/>
    <dgm:cxn modelId="{08478FA9-C08E-4560-97F1-A84A828C68D9}" type="presParOf" srcId="{8E60DA53-1E5A-419B-BAC2-C34063F0603D}" destId="{E7308985-A047-4C26-A031-C59073779FDD}" srcOrd="5" destOrd="0" presId="urn:microsoft.com/office/officeart/2008/layout/VerticalCurvedList"/>
    <dgm:cxn modelId="{1AB781ED-3D9C-4035-81A8-12614C7AAAE6}" type="presParOf" srcId="{8E60DA53-1E5A-419B-BAC2-C34063F0603D}" destId="{6493BBF1-D5A0-4527-A319-5ED8EA74B51F}" srcOrd="6" destOrd="0" presId="urn:microsoft.com/office/officeart/2008/layout/VerticalCurvedList"/>
    <dgm:cxn modelId="{3E9C70B1-1C46-4A21-9B64-9210D313925F}" type="presParOf" srcId="{6493BBF1-D5A0-4527-A319-5ED8EA74B51F}" destId="{E52EAEC0-EE79-4463-A107-0207551C6C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54333F-2CE7-4C15-B7C0-D49DB3DC0A34}" type="doc">
      <dgm:prSet loTypeId="urn:microsoft.com/office/officeart/2005/8/layout/cycle2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99BEAD90-F865-4509-AAF8-9FBC9A2A5A0E}">
      <dgm:prSet phldrT="[טקסט]" custT="1"/>
      <dgm:spPr/>
      <dgm:t>
        <a:bodyPr/>
        <a:lstStyle/>
        <a:p>
          <a:pPr rtl="1"/>
          <a:r>
            <a:rPr lang="he-IL" sz="2800" dirty="0" smtClean="0">
              <a:cs typeface="+mj-cs"/>
            </a:rPr>
            <a:t>התכנית הכלכלית/רפורמות </a:t>
          </a:r>
          <a:endParaRPr lang="he-IL" sz="2800" dirty="0">
            <a:cs typeface="+mj-cs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C2A627E5-4F1C-457C-B78C-82EAA4443DCF}" type="parTrans" cxnId="{05DD05D5-9B8D-41A9-B597-D9CB918BAA81}">
      <dgm:prSet/>
      <dgm:spPr/>
      <dgm:t>
        <a:bodyPr/>
        <a:lstStyle/>
        <a:p>
          <a:pPr rtl="1"/>
          <a:endParaRPr lang="he-IL" sz="3600"/>
        </a:p>
      </dgm:t>
    </dgm:pt>
    <dgm:pt modelId="{4F0E907B-B873-46D4-813A-57D6C977A827}" type="sibTrans" cxnId="{05DD05D5-9B8D-41A9-B597-D9CB918BAA81}">
      <dgm:prSet custT="1"/>
      <dgm:spPr/>
      <dgm:t>
        <a:bodyPr/>
        <a:lstStyle/>
        <a:p>
          <a:pPr rtl="1"/>
          <a:endParaRPr lang="he-IL" sz="2400"/>
        </a:p>
      </dgm:t>
    </dgm:pt>
    <dgm:pt modelId="{DD36A341-93DA-4D7D-AF62-369F15173AD0}">
      <dgm:prSet phldrT="[טקסט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1"/>
          <a:r>
            <a:rPr lang="he-IL" sz="2800" dirty="0" smtClean="0">
              <a:cs typeface="+mj-cs"/>
            </a:rPr>
            <a:t>תקציב המדינה</a:t>
          </a:r>
          <a:endParaRPr lang="he-IL" sz="2800" dirty="0">
            <a:cs typeface="+mj-cs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28326284-C8A9-44B2-8EA9-90EFC23CBE1F}" type="sibTrans" cxnId="{E9D8FE04-AF10-47E6-A3CE-8F39370B6B4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1"/>
          <a:endParaRPr lang="he-IL" sz="2400"/>
        </a:p>
      </dgm:t>
    </dgm:pt>
    <dgm:pt modelId="{B7026B2D-1717-46EE-AF39-4613D4A67AFE}" type="parTrans" cxnId="{E9D8FE04-AF10-47E6-A3CE-8F39370B6B43}">
      <dgm:prSet/>
      <dgm:spPr/>
      <dgm:t>
        <a:bodyPr/>
        <a:lstStyle/>
        <a:p>
          <a:pPr rtl="1"/>
          <a:endParaRPr lang="he-IL" sz="3600"/>
        </a:p>
      </dgm:t>
    </dgm:pt>
    <dgm:pt modelId="{71FD0DBC-E8CA-4621-A6ED-5F82283F34D5}" type="pres">
      <dgm:prSet presAssocID="{BC54333F-2CE7-4C15-B7C0-D49DB3DC0A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4BEAF24-C5A2-4A34-813B-DD115CD65136}" type="pres">
      <dgm:prSet presAssocID="{99BEAD90-F865-4509-AAF8-9FBC9A2A5A0E}" presName="node" presStyleLbl="node1" presStyleIdx="0" presStyleCnt="2" custRadScaleRad="9647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2C719C6-7A2F-4E38-B9F7-47C3380165A5}" type="pres">
      <dgm:prSet presAssocID="{4F0E907B-B873-46D4-813A-57D6C977A827}" presName="sibTrans" presStyleLbl="sibTrans2D1" presStyleIdx="0" presStyleCnt="2" custLinFactNeighborX="1636" custLinFactNeighborY="82626"/>
      <dgm:spPr/>
      <dgm:t>
        <a:bodyPr/>
        <a:lstStyle/>
        <a:p>
          <a:pPr rtl="1"/>
          <a:endParaRPr lang="he-IL"/>
        </a:p>
      </dgm:t>
    </dgm:pt>
    <dgm:pt modelId="{7977E52A-3F04-403F-A7B2-8F233A60FC87}" type="pres">
      <dgm:prSet presAssocID="{4F0E907B-B873-46D4-813A-57D6C977A827}" presName="connectorText" presStyleLbl="sibTrans2D1" presStyleIdx="0" presStyleCnt="2"/>
      <dgm:spPr/>
      <dgm:t>
        <a:bodyPr/>
        <a:lstStyle/>
        <a:p>
          <a:pPr rtl="1"/>
          <a:endParaRPr lang="he-IL"/>
        </a:p>
      </dgm:t>
    </dgm:pt>
    <dgm:pt modelId="{909706CD-38CE-496A-B4D8-E162DFFD9D2A}" type="pres">
      <dgm:prSet presAssocID="{DD36A341-93DA-4D7D-AF62-369F15173AD0}" presName="node" presStyleLbl="node1" presStyleIdx="1" presStyleCnt="2" custRadScaleRad="9647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014C379-50D0-492D-8648-2E074BABD16D}" type="pres">
      <dgm:prSet presAssocID="{28326284-C8A9-44B2-8EA9-90EFC23CBE1F}" presName="sibTrans" presStyleLbl="sibTrans2D1" presStyleIdx="1" presStyleCnt="2" custLinFactNeighborX="-5782" custLinFactNeighborY="-96704"/>
      <dgm:spPr/>
      <dgm:t>
        <a:bodyPr/>
        <a:lstStyle/>
        <a:p>
          <a:pPr rtl="1"/>
          <a:endParaRPr lang="he-IL"/>
        </a:p>
      </dgm:t>
    </dgm:pt>
    <dgm:pt modelId="{6BF3D6AD-4CDB-438D-9878-D26249FFC22D}" type="pres">
      <dgm:prSet presAssocID="{28326284-C8A9-44B2-8EA9-90EFC23CBE1F}" presName="connectorText" presStyleLbl="sibTrans2D1" presStyleIdx="1" presStyleCnt="2"/>
      <dgm:spPr/>
      <dgm:t>
        <a:bodyPr/>
        <a:lstStyle/>
        <a:p>
          <a:pPr rtl="1"/>
          <a:endParaRPr lang="he-IL"/>
        </a:p>
      </dgm:t>
    </dgm:pt>
  </dgm:ptLst>
  <dgm:cxnLst>
    <dgm:cxn modelId="{ABD8492A-89CE-4C1D-B933-F971071F9834}" type="presOf" srcId="{4F0E907B-B873-46D4-813A-57D6C977A827}" destId="{7977E52A-3F04-403F-A7B2-8F233A60FC87}" srcOrd="1" destOrd="0" presId="urn:microsoft.com/office/officeart/2005/8/layout/cycle2"/>
    <dgm:cxn modelId="{76A72E86-CF3E-42FF-B9C3-F7FAE58F7AA9}" type="presOf" srcId="{DD36A341-93DA-4D7D-AF62-369F15173AD0}" destId="{909706CD-38CE-496A-B4D8-E162DFFD9D2A}" srcOrd="0" destOrd="0" presId="urn:microsoft.com/office/officeart/2005/8/layout/cycle2"/>
    <dgm:cxn modelId="{82318C9E-29DB-41B8-8E87-82FC240643D7}" type="presOf" srcId="{4F0E907B-B873-46D4-813A-57D6C977A827}" destId="{F2C719C6-7A2F-4E38-B9F7-47C3380165A5}" srcOrd="0" destOrd="0" presId="urn:microsoft.com/office/officeart/2005/8/layout/cycle2"/>
    <dgm:cxn modelId="{E9D8FE04-AF10-47E6-A3CE-8F39370B6B43}" srcId="{BC54333F-2CE7-4C15-B7C0-D49DB3DC0A34}" destId="{DD36A341-93DA-4D7D-AF62-369F15173AD0}" srcOrd="1" destOrd="0" parTransId="{B7026B2D-1717-46EE-AF39-4613D4A67AFE}" sibTransId="{28326284-C8A9-44B2-8EA9-90EFC23CBE1F}"/>
    <dgm:cxn modelId="{5D2B60A5-3480-4CD0-A093-15C2E70E18C0}" type="presOf" srcId="{28326284-C8A9-44B2-8EA9-90EFC23CBE1F}" destId="{6BF3D6AD-4CDB-438D-9878-D26249FFC22D}" srcOrd="1" destOrd="0" presId="urn:microsoft.com/office/officeart/2005/8/layout/cycle2"/>
    <dgm:cxn modelId="{131E0509-1A8D-4FF0-A84C-BC917F0136B5}" type="presOf" srcId="{99BEAD90-F865-4509-AAF8-9FBC9A2A5A0E}" destId="{74BEAF24-C5A2-4A34-813B-DD115CD65136}" srcOrd="0" destOrd="0" presId="urn:microsoft.com/office/officeart/2005/8/layout/cycle2"/>
    <dgm:cxn modelId="{05DD05D5-9B8D-41A9-B597-D9CB918BAA81}" srcId="{BC54333F-2CE7-4C15-B7C0-D49DB3DC0A34}" destId="{99BEAD90-F865-4509-AAF8-9FBC9A2A5A0E}" srcOrd="0" destOrd="0" parTransId="{C2A627E5-4F1C-457C-B78C-82EAA4443DCF}" sibTransId="{4F0E907B-B873-46D4-813A-57D6C977A827}"/>
    <dgm:cxn modelId="{22AE5F48-FF7D-483D-8C56-CDA012F1A684}" type="presOf" srcId="{28326284-C8A9-44B2-8EA9-90EFC23CBE1F}" destId="{4014C379-50D0-492D-8648-2E074BABD16D}" srcOrd="0" destOrd="0" presId="urn:microsoft.com/office/officeart/2005/8/layout/cycle2"/>
    <dgm:cxn modelId="{9D029DE2-E760-467B-9899-29685D7848B8}" type="presOf" srcId="{BC54333F-2CE7-4C15-B7C0-D49DB3DC0A34}" destId="{71FD0DBC-E8CA-4621-A6ED-5F82283F34D5}" srcOrd="0" destOrd="0" presId="urn:microsoft.com/office/officeart/2005/8/layout/cycle2"/>
    <dgm:cxn modelId="{25A90D1C-EC26-4DE2-8DDF-5543F7A5646E}" type="presParOf" srcId="{71FD0DBC-E8CA-4621-A6ED-5F82283F34D5}" destId="{74BEAF24-C5A2-4A34-813B-DD115CD65136}" srcOrd="0" destOrd="0" presId="urn:microsoft.com/office/officeart/2005/8/layout/cycle2"/>
    <dgm:cxn modelId="{F80D9ADB-B752-466C-95ED-DCF13494F972}" type="presParOf" srcId="{71FD0DBC-E8CA-4621-A6ED-5F82283F34D5}" destId="{F2C719C6-7A2F-4E38-B9F7-47C3380165A5}" srcOrd="1" destOrd="0" presId="urn:microsoft.com/office/officeart/2005/8/layout/cycle2"/>
    <dgm:cxn modelId="{8F45FC21-268C-4B59-AA66-7456A85B57EF}" type="presParOf" srcId="{F2C719C6-7A2F-4E38-B9F7-47C3380165A5}" destId="{7977E52A-3F04-403F-A7B2-8F233A60FC87}" srcOrd="0" destOrd="0" presId="urn:microsoft.com/office/officeart/2005/8/layout/cycle2"/>
    <dgm:cxn modelId="{F0C0BD74-9D6B-4C2A-A145-40F3519DAB60}" type="presParOf" srcId="{71FD0DBC-E8CA-4621-A6ED-5F82283F34D5}" destId="{909706CD-38CE-496A-B4D8-E162DFFD9D2A}" srcOrd="2" destOrd="0" presId="urn:microsoft.com/office/officeart/2005/8/layout/cycle2"/>
    <dgm:cxn modelId="{63618838-6D4C-43CB-AD9E-7BA9A8FC584C}" type="presParOf" srcId="{71FD0DBC-E8CA-4621-A6ED-5F82283F34D5}" destId="{4014C379-50D0-492D-8648-2E074BABD16D}" srcOrd="3" destOrd="0" presId="urn:microsoft.com/office/officeart/2005/8/layout/cycle2"/>
    <dgm:cxn modelId="{70EB85EB-AADC-411E-83B5-7E3EB12EAC7B}" type="presParOf" srcId="{4014C379-50D0-492D-8648-2E074BABD16D}" destId="{6BF3D6AD-4CDB-438D-9878-D26249FFC22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54333F-2CE7-4C15-B7C0-D49DB3DC0A34}" type="doc">
      <dgm:prSet loTypeId="urn:microsoft.com/office/officeart/2005/8/layout/cycle2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99BEAD90-F865-4509-AAF8-9FBC9A2A5A0E}">
      <dgm:prSet phldrT="[טקסט]" custT="1"/>
      <dgm:spPr/>
      <dgm:t>
        <a:bodyPr/>
        <a:lstStyle/>
        <a:p>
          <a:pPr rtl="1"/>
          <a:r>
            <a:rPr lang="he-IL" sz="2800" dirty="0" smtClean="0">
              <a:cs typeface="+mj-cs"/>
            </a:rPr>
            <a:t>התכנית הכלכלית/רפורמות </a:t>
          </a:r>
          <a:endParaRPr lang="he-IL" sz="2800" dirty="0">
            <a:cs typeface="+mj-cs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C2A627E5-4F1C-457C-B78C-82EAA4443DCF}" type="parTrans" cxnId="{05DD05D5-9B8D-41A9-B597-D9CB918BAA81}">
      <dgm:prSet/>
      <dgm:spPr/>
      <dgm:t>
        <a:bodyPr/>
        <a:lstStyle/>
        <a:p>
          <a:pPr rtl="1"/>
          <a:endParaRPr lang="he-IL" sz="3600"/>
        </a:p>
      </dgm:t>
    </dgm:pt>
    <dgm:pt modelId="{4F0E907B-B873-46D4-813A-57D6C977A827}" type="sibTrans" cxnId="{05DD05D5-9B8D-41A9-B597-D9CB918BAA81}">
      <dgm:prSet custT="1"/>
      <dgm:spPr>
        <a:noFill/>
      </dgm:spPr>
      <dgm:t>
        <a:bodyPr/>
        <a:lstStyle/>
        <a:p>
          <a:pPr rtl="1"/>
          <a:endParaRPr lang="he-IL" sz="2400"/>
        </a:p>
      </dgm:t>
    </dgm:pt>
    <dgm:pt modelId="{DD36A341-93DA-4D7D-AF62-369F15173AD0}">
      <dgm:prSet phldrT="[טקסט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1"/>
          <a:r>
            <a:rPr lang="he-IL" sz="2800" dirty="0" smtClean="0">
              <a:cs typeface="+mj-cs"/>
            </a:rPr>
            <a:t>תקציב המדינה</a:t>
          </a:r>
          <a:endParaRPr lang="he-IL" sz="2800" dirty="0">
            <a:cs typeface="+mj-cs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28326284-C8A9-44B2-8EA9-90EFC23CBE1F}" type="sibTrans" cxnId="{E9D8FE04-AF10-47E6-A3CE-8F39370B6B43}">
      <dgm:prSet custT="1"/>
      <dgm:spPr>
        <a:noFill/>
      </dgm:spPr>
      <dgm:t>
        <a:bodyPr/>
        <a:lstStyle/>
        <a:p>
          <a:pPr rtl="1"/>
          <a:endParaRPr lang="he-IL" sz="2400"/>
        </a:p>
      </dgm:t>
    </dgm:pt>
    <dgm:pt modelId="{B7026B2D-1717-46EE-AF39-4613D4A67AFE}" type="parTrans" cxnId="{E9D8FE04-AF10-47E6-A3CE-8F39370B6B43}">
      <dgm:prSet/>
      <dgm:spPr/>
      <dgm:t>
        <a:bodyPr/>
        <a:lstStyle/>
        <a:p>
          <a:pPr rtl="1"/>
          <a:endParaRPr lang="he-IL" sz="3600"/>
        </a:p>
      </dgm:t>
    </dgm:pt>
    <dgm:pt modelId="{71FD0DBC-E8CA-4621-A6ED-5F82283F34D5}" type="pres">
      <dgm:prSet presAssocID="{BC54333F-2CE7-4C15-B7C0-D49DB3DC0A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4BEAF24-C5A2-4A34-813B-DD115CD65136}" type="pres">
      <dgm:prSet presAssocID="{99BEAD90-F865-4509-AAF8-9FBC9A2A5A0E}" presName="node" presStyleLbl="node1" presStyleIdx="0" presStyleCnt="2" custRadScaleRad="9647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2C719C6-7A2F-4E38-B9F7-47C3380165A5}" type="pres">
      <dgm:prSet presAssocID="{4F0E907B-B873-46D4-813A-57D6C977A827}" presName="sibTrans" presStyleLbl="sibTrans2D1" presStyleIdx="0" presStyleCnt="2" custLinFactNeighborX="1636" custLinFactNeighborY="82626"/>
      <dgm:spPr/>
      <dgm:t>
        <a:bodyPr/>
        <a:lstStyle/>
        <a:p>
          <a:pPr rtl="1"/>
          <a:endParaRPr lang="he-IL"/>
        </a:p>
      </dgm:t>
    </dgm:pt>
    <dgm:pt modelId="{7977E52A-3F04-403F-A7B2-8F233A60FC87}" type="pres">
      <dgm:prSet presAssocID="{4F0E907B-B873-46D4-813A-57D6C977A827}" presName="connectorText" presStyleLbl="sibTrans2D1" presStyleIdx="0" presStyleCnt="2"/>
      <dgm:spPr/>
      <dgm:t>
        <a:bodyPr/>
        <a:lstStyle/>
        <a:p>
          <a:pPr rtl="1"/>
          <a:endParaRPr lang="he-IL"/>
        </a:p>
      </dgm:t>
    </dgm:pt>
    <dgm:pt modelId="{909706CD-38CE-496A-B4D8-E162DFFD9D2A}" type="pres">
      <dgm:prSet presAssocID="{DD36A341-93DA-4D7D-AF62-369F15173AD0}" presName="node" presStyleLbl="node1" presStyleIdx="1" presStyleCnt="2" custRadScaleRad="9647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014C379-50D0-492D-8648-2E074BABD16D}" type="pres">
      <dgm:prSet presAssocID="{28326284-C8A9-44B2-8EA9-90EFC23CBE1F}" presName="sibTrans" presStyleLbl="sibTrans2D1" presStyleIdx="1" presStyleCnt="2" custLinFactNeighborX="-5782" custLinFactNeighborY="-96704"/>
      <dgm:spPr/>
      <dgm:t>
        <a:bodyPr/>
        <a:lstStyle/>
        <a:p>
          <a:pPr rtl="1"/>
          <a:endParaRPr lang="he-IL"/>
        </a:p>
      </dgm:t>
    </dgm:pt>
    <dgm:pt modelId="{6BF3D6AD-4CDB-438D-9878-D26249FFC22D}" type="pres">
      <dgm:prSet presAssocID="{28326284-C8A9-44B2-8EA9-90EFC23CBE1F}" presName="connectorText" presStyleLbl="sibTrans2D1" presStyleIdx="1" presStyleCnt="2"/>
      <dgm:spPr/>
      <dgm:t>
        <a:bodyPr/>
        <a:lstStyle/>
        <a:p>
          <a:pPr rtl="1"/>
          <a:endParaRPr lang="he-IL"/>
        </a:p>
      </dgm:t>
    </dgm:pt>
  </dgm:ptLst>
  <dgm:cxnLst>
    <dgm:cxn modelId="{ABD8492A-89CE-4C1D-B933-F971071F9834}" type="presOf" srcId="{4F0E907B-B873-46D4-813A-57D6C977A827}" destId="{7977E52A-3F04-403F-A7B2-8F233A60FC87}" srcOrd="1" destOrd="0" presId="urn:microsoft.com/office/officeart/2005/8/layout/cycle2"/>
    <dgm:cxn modelId="{76A72E86-CF3E-42FF-B9C3-F7FAE58F7AA9}" type="presOf" srcId="{DD36A341-93DA-4D7D-AF62-369F15173AD0}" destId="{909706CD-38CE-496A-B4D8-E162DFFD9D2A}" srcOrd="0" destOrd="0" presId="urn:microsoft.com/office/officeart/2005/8/layout/cycle2"/>
    <dgm:cxn modelId="{82318C9E-29DB-41B8-8E87-82FC240643D7}" type="presOf" srcId="{4F0E907B-B873-46D4-813A-57D6C977A827}" destId="{F2C719C6-7A2F-4E38-B9F7-47C3380165A5}" srcOrd="0" destOrd="0" presId="urn:microsoft.com/office/officeart/2005/8/layout/cycle2"/>
    <dgm:cxn modelId="{E9D8FE04-AF10-47E6-A3CE-8F39370B6B43}" srcId="{BC54333F-2CE7-4C15-B7C0-D49DB3DC0A34}" destId="{DD36A341-93DA-4D7D-AF62-369F15173AD0}" srcOrd="1" destOrd="0" parTransId="{B7026B2D-1717-46EE-AF39-4613D4A67AFE}" sibTransId="{28326284-C8A9-44B2-8EA9-90EFC23CBE1F}"/>
    <dgm:cxn modelId="{5D2B60A5-3480-4CD0-A093-15C2E70E18C0}" type="presOf" srcId="{28326284-C8A9-44B2-8EA9-90EFC23CBE1F}" destId="{6BF3D6AD-4CDB-438D-9878-D26249FFC22D}" srcOrd="1" destOrd="0" presId="urn:microsoft.com/office/officeart/2005/8/layout/cycle2"/>
    <dgm:cxn modelId="{131E0509-1A8D-4FF0-A84C-BC917F0136B5}" type="presOf" srcId="{99BEAD90-F865-4509-AAF8-9FBC9A2A5A0E}" destId="{74BEAF24-C5A2-4A34-813B-DD115CD65136}" srcOrd="0" destOrd="0" presId="urn:microsoft.com/office/officeart/2005/8/layout/cycle2"/>
    <dgm:cxn modelId="{05DD05D5-9B8D-41A9-B597-D9CB918BAA81}" srcId="{BC54333F-2CE7-4C15-B7C0-D49DB3DC0A34}" destId="{99BEAD90-F865-4509-AAF8-9FBC9A2A5A0E}" srcOrd="0" destOrd="0" parTransId="{C2A627E5-4F1C-457C-B78C-82EAA4443DCF}" sibTransId="{4F0E907B-B873-46D4-813A-57D6C977A827}"/>
    <dgm:cxn modelId="{22AE5F48-FF7D-483D-8C56-CDA012F1A684}" type="presOf" srcId="{28326284-C8A9-44B2-8EA9-90EFC23CBE1F}" destId="{4014C379-50D0-492D-8648-2E074BABD16D}" srcOrd="0" destOrd="0" presId="urn:microsoft.com/office/officeart/2005/8/layout/cycle2"/>
    <dgm:cxn modelId="{9D029DE2-E760-467B-9899-29685D7848B8}" type="presOf" srcId="{BC54333F-2CE7-4C15-B7C0-D49DB3DC0A34}" destId="{71FD0DBC-E8CA-4621-A6ED-5F82283F34D5}" srcOrd="0" destOrd="0" presId="urn:microsoft.com/office/officeart/2005/8/layout/cycle2"/>
    <dgm:cxn modelId="{25A90D1C-EC26-4DE2-8DDF-5543F7A5646E}" type="presParOf" srcId="{71FD0DBC-E8CA-4621-A6ED-5F82283F34D5}" destId="{74BEAF24-C5A2-4A34-813B-DD115CD65136}" srcOrd="0" destOrd="0" presId="urn:microsoft.com/office/officeart/2005/8/layout/cycle2"/>
    <dgm:cxn modelId="{F80D9ADB-B752-466C-95ED-DCF13494F972}" type="presParOf" srcId="{71FD0DBC-E8CA-4621-A6ED-5F82283F34D5}" destId="{F2C719C6-7A2F-4E38-B9F7-47C3380165A5}" srcOrd="1" destOrd="0" presId="urn:microsoft.com/office/officeart/2005/8/layout/cycle2"/>
    <dgm:cxn modelId="{8F45FC21-268C-4B59-AA66-7456A85B57EF}" type="presParOf" srcId="{F2C719C6-7A2F-4E38-B9F7-47C3380165A5}" destId="{7977E52A-3F04-403F-A7B2-8F233A60FC87}" srcOrd="0" destOrd="0" presId="urn:microsoft.com/office/officeart/2005/8/layout/cycle2"/>
    <dgm:cxn modelId="{F0C0BD74-9D6B-4C2A-A145-40F3519DAB60}" type="presParOf" srcId="{71FD0DBC-E8CA-4621-A6ED-5F82283F34D5}" destId="{909706CD-38CE-496A-B4D8-E162DFFD9D2A}" srcOrd="2" destOrd="0" presId="urn:microsoft.com/office/officeart/2005/8/layout/cycle2"/>
    <dgm:cxn modelId="{63618838-6D4C-43CB-AD9E-7BA9A8FC584C}" type="presParOf" srcId="{71FD0DBC-E8CA-4621-A6ED-5F82283F34D5}" destId="{4014C379-50D0-492D-8648-2E074BABD16D}" srcOrd="3" destOrd="0" presId="urn:microsoft.com/office/officeart/2005/8/layout/cycle2"/>
    <dgm:cxn modelId="{70EB85EB-AADC-411E-83B5-7E3EB12EAC7B}" type="presParOf" srcId="{4014C379-50D0-492D-8648-2E074BABD16D}" destId="{6BF3D6AD-4CDB-438D-9878-D26249FFC22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6E5985-BBC9-4D5F-A696-8A1D57EA7BF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228DFF7-4D0D-479C-8C9E-C260D58083B6}">
      <dgm:prSet phldrT="[טקסט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r" rtl="1"/>
          <a:r>
            <a:rPr lang="he-IL" sz="2800" b="1" dirty="0" smtClean="0">
              <a:solidFill>
                <a:schemeClr val="bg1"/>
              </a:solidFill>
            </a:rPr>
            <a:t>תהליך הכנת התקציב</a:t>
          </a:r>
          <a:endParaRPr lang="he-IL" sz="2800" b="1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E3122C77-D7B3-4B54-8E24-317259FAD1F4}" type="parTrans" cxnId="{9429B35F-B4B1-46BD-9EFC-E4F60B91093E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CA1C2D7D-2631-4382-9D99-70039EA0732D}" type="sibTrans" cxnId="{9429B35F-B4B1-46BD-9EFC-E4F60B91093E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A3119995-91FF-4E3A-9991-BA5A001BD8E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1"/>
          <a:r>
            <a:rPr lang="he-IL" sz="2800" b="1" dirty="0" smtClean="0">
              <a:solidFill>
                <a:schemeClr val="bg1"/>
              </a:solidFill>
            </a:rPr>
            <a:t>סקירה פיסקאלית</a:t>
          </a:r>
          <a:endParaRPr lang="he-IL" sz="2800" b="1" dirty="0">
            <a:solidFill>
              <a:schemeClr val="bg1"/>
            </a:solidFill>
          </a:endParaRPr>
        </a:p>
      </dgm:t>
    </dgm:pt>
    <dgm:pt modelId="{0D790694-B4E1-40BB-8304-9C5799E3C0C0}" type="parTrans" cxnId="{762EC9AE-AA4A-43AA-A05D-03771302D4DC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7B64801E-351A-422D-916B-A93582B15823}" type="sibTrans" cxnId="{762EC9AE-AA4A-43AA-A05D-03771302D4DC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ECE1D44A-4270-428C-A611-13582AEE8D3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1"/>
          <a:r>
            <a:rPr lang="he-IL" sz="2800" b="1" dirty="0" smtClean="0">
              <a:solidFill>
                <a:schemeClr val="bg1"/>
              </a:solidFill>
            </a:rPr>
            <a:t>רקע ותמונת מצב מאקרו</a:t>
          </a:r>
          <a:endParaRPr lang="he-IL" sz="2800" b="1" dirty="0">
            <a:solidFill>
              <a:schemeClr val="bg1"/>
            </a:solidFill>
          </a:endParaRPr>
        </a:p>
      </dgm:t>
    </dgm:pt>
    <dgm:pt modelId="{9525C31A-F535-4411-B543-5B9DF92DCE6C}" type="parTrans" cxnId="{2347BBB4-314A-4BE7-A455-714DAD94BA03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0A2650D5-57FE-4FAE-B46B-6A39AFB79073}" type="sibTrans" cxnId="{2347BBB4-314A-4BE7-A455-714DAD94BA03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AE5E4484-312D-4B73-B38E-BE7F8885BFF3}" type="pres">
      <dgm:prSet presAssocID="{776E5985-BBC9-4D5F-A696-8A1D57EA7BFC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pPr rtl="1"/>
          <a:endParaRPr lang="he-IL"/>
        </a:p>
      </dgm:t>
    </dgm:pt>
    <dgm:pt modelId="{8E60DA53-1E5A-419B-BAC2-C34063F0603D}" type="pres">
      <dgm:prSet presAssocID="{776E5985-BBC9-4D5F-A696-8A1D57EA7BFC}" presName="Name1" presStyleCnt="0"/>
      <dgm:spPr/>
      <dgm:t>
        <a:bodyPr/>
        <a:lstStyle/>
        <a:p>
          <a:pPr rtl="1"/>
          <a:endParaRPr lang="he-IL"/>
        </a:p>
      </dgm:t>
    </dgm:pt>
    <dgm:pt modelId="{FA351E06-E633-4201-960D-60E2E818BB69}" type="pres">
      <dgm:prSet presAssocID="{776E5985-BBC9-4D5F-A696-8A1D57EA7BFC}" presName="cycle" presStyleCnt="0"/>
      <dgm:spPr/>
      <dgm:t>
        <a:bodyPr/>
        <a:lstStyle/>
        <a:p>
          <a:pPr rtl="1"/>
          <a:endParaRPr lang="he-IL"/>
        </a:p>
      </dgm:t>
    </dgm:pt>
    <dgm:pt modelId="{C44BD5CF-3771-440E-A1D5-FEFB9F106BF0}" type="pres">
      <dgm:prSet presAssocID="{776E5985-BBC9-4D5F-A696-8A1D57EA7BFC}" presName="srcNod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24D47605-C856-44B1-886D-6221376AAD59}" type="pres">
      <dgm:prSet presAssocID="{776E5985-BBC9-4D5F-A696-8A1D57EA7BFC}" presName="conn" presStyleLbl="parChTrans1D2" presStyleIdx="0" presStyleCnt="1"/>
      <dgm:spPr/>
      <dgm:t>
        <a:bodyPr/>
        <a:lstStyle/>
        <a:p>
          <a:pPr rtl="1"/>
          <a:endParaRPr lang="he-IL"/>
        </a:p>
      </dgm:t>
    </dgm:pt>
    <dgm:pt modelId="{7452C1A8-2597-4113-832B-D3DE2A420243}" type="pres">
      <dgm:prSet presAssocID="{776E5985-BBC9-4D5F-A696-8A1D57EA7BFC}" presName="extraNod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A3479265-E466-45B7-A675-415C271E3834}" type="pres">
      <dgm:prSet presAssocID="{776E5985-BBC9-4D5F-A696-8A1D57EA7BFC}" presName="dstNod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B39AFE6F-9941-4AC1-AB59-668DEE80B488}" type="pres">
      <dgm:prSet presAssocID="{ECE1D44A-4270-428C-A611-13582AEE8D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F38E8F3-ABB6-407A-A57A-EB8B26D49EB2}" type="pres">
      <dgm:prSet presAssocID="{ECE1D44A-4270-428C-A611-13582AEE8D3C}" presName="accent_1" presStyleCnt="0"/>
      <dgm:spPr/>
    </dgm:pt>
    <dgm:pt modelId="{EC78F41E-8D11-477D-9E9D-2AA86BA43044}" type="pres">
      <dgm:prSet presAssocID="{ECE1D44A-4270-428C-A611-13582AEE8D3C}" presName="accentRepeatNode" presStyleLbl="solidFgAcc1" presStyleIdx="0" presStyleCnt="3"/>
      <dgm:spPr/>
    </dgm:pt>
    <dgm:pt modelId="{7338B3ED-D74E-4D7B-AD70-8CD955C6F86A}" type="pres">
      <dgm:prSet presAssocID="{A3119995-91FF-4E3A-9991-BA5A001BD8E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432C3AA-7F86-43DC-9FCC-ED4198FA85EF}" type="pres">
      <dgm:prSet presAssocID="{A3119995-91FF-4E3A-9991-BA5A001BD8E3}" presName="accent_2" presStyleCnt="0"/>
      <dgm:spPr/>
    </dgm:pt>
    <dgm:pt modelId="{DC61B835-94CE-41CB-B467-EB5646B16D11}" type="pres">
      <dgm:prSet presAssocID="{A3119995-91FF-4E3A-9991-BA5A001BD8E3}" presName="accentRepeatNode" presStyleLbl="solidFgAcc1" presStyleIdx="1" presStyleCnt="3"/>
      <dgm:spPr/>
    </dgm:pt>
    <dgm:pt modelId="{E7308985-A047-4C26-A031-C59073779FDD}" type="pres">
      <dgm:prSet presAssocID="{3228DFF7-4D0D-479C-8C9E-C260D58083B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493BBF1-D5A0-4527-A319-5ED8EA74B51F}" type="pres">
      <dgm:prSet presAssocID="{3228DFF7-4D0D-479C-8C9E-C260D58083B6}" presName="accent_3" presStyleCnt="0"/>
      <dgm:spPr/>
    </dgm:pt>
    <dgm:pt modelId="{E52EAEC0-EE79-4463-A107-0207551C6C19}" type="pres">
      <dgm:prSet presAssocID="{3228DFF7-4D0D-479C-8C9E-C260D58083B6}" presName="accentRepeatNode" presStyleLbl="solidFgAcc1" presStyleIdx="2" presStyleCnt="3"/>
      <dgm:spPr/>
      <dgm:t>
        <a:bodyPr/>
        <a:lstStyle/>
        <a:p>
          <a:pPr rtl="1"/>
          <a:endParaRPr lang="he-IL"/>
        </a:p>
      </dgm:t>
    </dgm:pt>
  </dgm:ptLst>
  <dgm:cxnLst>
    <dgm:cxn modelId="{762EC9AE-AA4A-43AA-A05D-03771302D4DC}" srcId="{776E5985-BBC9-4D5F-A696-8A1D57EA7BFC}" destId="{A3119995-91FF-4E3A-9991-BA5A001BD8E3}" srcOrd="1" destOrd="0" parTransId="{0D790694-B4E1-40BB-8304-9C5799E3C0C0}" sibTransId="{7B64801E-351A-422D-916B-A93582B15823}"/>
    <dgm:cxn modelId="{41D08251-94BB-4C54-9C99-EE5CC7223AC0}" type="presOf" srcId="{776E5985-BBC9-4D5F-A696-8A1D57EA7BFC}" destId="{AE5E4484-312D-4B73-B38E-BE7F8885BFF3}" srcOrd="0" destOrd="0" presId="urn:microsoft.com/office/officeart/2008/layout/VerticalCurvedList"/>
    <dgm:cxn modelId="{8B796391-B5CC-4F27-9E4B-4AED4C2D9A10}" type="presOf" srcId="{0A2650D5-57FE-4FAE-B46B-6A39AFB79073}" destId="{24D47605-C856-44B1-886D-6221376AAD59}" srcOrd="0" destOrd="0" presId="urn:microsoft.com/office/officeart/2008/layout/VerticalCurvedList"/>
    <dgm:cxn modelId="{9429B35F-B4B1-46BD-9EFC-E4F60B91093E}" srcId="{776E5985-BBC9-4D5F-A696-8A1D57EA7BFC}" destId="{3228DFF7-4D0D-479C-8C9E-C260D58083B6}" srcOrd="2" destOrd="0" parTransId="{E3122C77-D7B3-4B54-8E24-317259FAD1F4}" sibTransId="{CA1C2D7D-2631-4382-9D99-70039EA0732D}"/>
    <dgm:cxn modelId="{0F526D6F-AB38-460D-98E1-9E616E93E488}" type="presOf" srcId="{ECE1D44A-4270-428C-A611-13582AEE8D3C}" destId="{B39AFE6F-9941-4AC1-AB59-668DEE80B488}" srcOrd="0" destOrd="0" presId="urn:microsoft.com/office/officeart/2008/layout/VerticalCurvedList"/>
    <dgm:cxn modelId="{136609D1-2653-495C-9B1C-B902F5A4F77C}" type="presOf" srcId="{A3119995-91FF-4E3A-9991-BA5A001BD8E3}" destId="{7338B3ED-D74E-4D7B-AD70-8CD955C6F86A}" srcOrd="0" destOrd="0" presId="urn:microsoft.com/office/officeart/2008/layout/VerticalCurvedList"/>
    <dgm:cxn modelId="{420CA68E-D600-4F0A-B552-7922CA1EC51A}" type="presOf" srcId="{3228DFF7-4D0D-479C-8C9E-C260D58083B6}" destId="{E7308985-A047-4C26-A031-C59073779FDD}" srcOrd="0" destOrd="0" presId="urn:microsoft.com/office/officeart/2008/layout/VerticalCurvedList"/>
    <dgm:cxn modelId="{2347BBB4-314A-4BE7-A455-714DAD94BA03}" srcId="{776E5985-BBC9-4D5F-A696-8A1D57EA7BFC}" destId="{ECE1D44A-4270-428C-A611-13582AEE8D3C}" srcOrd="0" destOrd="0" parTransId="{9525C31A-F535-4411-B543-5B9DF92DCE6C}" sibTransId="{0A2650D5-57FE-4FAE-B46B-6A39AFB79073}"/>
    <dgm:cxn modelId="{D0E0EEC2-03B4-4F0D-A232-E8594F483806}" type="presParOf" srcId="{AE5E4484-312D-4B73-B38E-BE7F8885BFF3}" destId="{8E60DA53-1E5A-419B-BAC2-C34063F0603D}" srcOrd="0" destOrd="0" presId="urn:microsoft.com/office/officeart/2008/layout/VerticalCurvedList"/>
    <dgm:cxn modelId="{38C9F09D-0E96-449D-AC52-B365A33DF996}" type="presParOf" srcId="{8E60DA53-1E5A-419B-BAC2-C34063F0603D}" destId="{FA351E06-E633-4201-960D-60E2E818BB69}" srcOrd="0" destOrd="0" presId="urn:microsoft.com/office/officeart/2008/layout/VerticalCurvedList"/>
    <dgm:cxn modelId="{4A296025-A7D3-495B-A58F-CD5661864140}" type="presParOf" srcId="{FA351E06-E633-4201-960D-60E2E818BB69}" destId="{C44BD5CF-3771-440E-A1D5-FEFB9F106BF0}" srcOrd="0" destOrd="0" presId="urn:microsoft.com/office/officeart/2008/layout/VerticalCurvedList"/>
    <dgm:cxn modelId="{7CF52E73-DEA2-4F1D-88AF-7BB769B0698F}" type="presParOf" srcId="{FA351E06-E633-4201-960D-60E2E818BB69}" destId="{24D47605-C856-44B1-886D-6221376AAD59}" srcOrd="1" destOrd="0" presId="urn:microsoft.com/office/officeart/2008/layout/VerticalCurvedList"/>
    <dgm:cxn modelId="{2271D014-DFFD-40E8-88D1-EACD9B8ADEF2}" type="presParOf" srcId="{FA351E06-E633-4201-960D-60E2E818BB69}" destId="{7452C1A8-2597-4113-832B-D3DE2A420243}" srcOrd="2" destOrd="0" presId="urn:microsoft.com/office/officeart/2008/layout/VerticalCurvedList"/>
    <dgm:cxn modelId="{397AAC02-A03D-4691-A0E0-563AA07E01A3}" type="presParOf" srcId="{FA351E06-E633-4201-960D-60E2E818BB69}" destId="{A3479265-E466-45B7-A675-415C271E3834}" srcOrd="3" destOrd="0" presId="urn:microsoft.com/office/officeart/2008/layout/VerticalCurvedList"/>
    <dgm:cxn modelId="{273C4F4E-8612-44E4-A958-BDE0726B5000}" type="presParOf" srcId="{8E60DA53-1E5A-419B-BAC2-C34063F0603D}" destId="{B39AFE6F-9941-4AC1-AB59-668DEE80B488}" srcOrd="1" destOrd="0" presId="urn:microsoft.com/office/officeart/2008/layout/VerticalCurvedList"/>
    <dgm:cxn modelId="{55F224A3-5D03-4F37-B242-1817D2E149DF}" type="presParOf" srcId="{8E60DA53-1E5A-419B-BAC2-C34063F0603D}" destId="{6F38E8F3-ABB6-407A-A57A-EB8B26D49EB2}" srcOrd="2" destOrd="0" presId="urn:microsoft.com/office/officeart/2008/layout/VerticalCurvedList"/>
    <dgm:cxn modelId="{0EB0BB13-1F46-4EF9-98A0-7E1A4548FA3F}" type="presParOf" srcId="{6F38E8F3-ABB6-407A-A57A-EB8B26D49EB2}" destId="{EC78F41E-8D11-477D-9E9D-2AA86BA43044}" srcOrd="0" destOrd="0" presId="urn:microsoft.com/office/officeart/2008/layout/VerticalCurvedList"/>
    <dgm:cxn modelId="{E71F92AF-80CA-4DDA-A8E1-4BC6AE46F1DD}" type="presParOf" srcId="{8E60DA53-1E5A-419B-BAC2-C34063F0603D}" destId="{7338B3ED-D74E-4D7B-AD70-8CD955C6F86A}" srcOrd="3" destOrd="0" presId="urn:microsoft.com/office/officeart/2008/layout/VerticalCurvedList"/>
    <dgm:cxn modelId="{B153A806-618C-4888-85AA-D704219C83ED}" type="presParOf" srcId="{8E60DA53-1E5A-419B-BAC2-C34063F0603D}" destId="{8432C3AA-7F86-43DC-9FCC-ED4198FA85EF}" srcOrd="4" destOrd="0" presId="urn:microsoft.com/office/officeart/2008/layout/VerticalCurvedList"/>
    <dgm:cxn modelId="{EA7B1EDA-C5EF-45C0-8CA5-1FB35F04EA30}" type="presParOf" srcId="{8432C3AA-7F86-43DC-9FCC-ED4198FA85EF}" destId="{DC61B835-94CE-41CB-B467-EB5646B16D11}" srcOrd="0" destOrd="0" presId="urn:microsoft.com/office/officeart/2008/layout/VerticalCurvedList"/>
    <dgm:cxn modelId="{08478FA9-C08E-4560-97F1-A84A828C68D9}" type="presParOf" srcId="{8E60DA53-1E5A-419B-BAC2-C34063F0603D}" destId="{E7308985-A047-4C26-A031-C59073779FDD}" srcOrd="5" destOrd="0" presId="urn:microsoft.com/office/officeart/2008/layout/VerticalCurvedList"/>
    <dgm:cxn modelId="{1AB781ED-3D9C-4035-81A8-12614C7AAAE6}" type="presParOf" srcId="{8E60DA53-1E5A-419B-BAC2-C34063F0603D}" destId="{6493BBF1-D5A0-4527-A319-5ED8EA74B51F}" srcOrd="6" destOrd="0" presId="urn:microsoft.com/office/officeart/2008/layout/VerticalCurvedList"/>
    <dgm:cxn modelId="{3E9C70B1-1C46-4A21-9B64-9210D313925F}" type="presParOf" srcId="{6493BBF1-D5A0-4527-A319-5ED8EA74B51F}" destId="{E52EAEC0-EE79-4463-A107-0207551C6C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6E5985-BBC9-4D5F-A696-8A1D57EA7BF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228DFF7-4D0D-479C-8C9E-C260D58083B6}">
      <dgm:prSet phldrT="[טקסט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r" rtl="1"/>
          <a:r>
            <a:rPr lang="he-IL" sz="2800" b="1" dirty="0" smtClean="0">
              <a:solidFill>
                <a:schemeClr val="bg1"/>
              </a:solidFill>
            </a:rPr>
            <a:t>תהליך הכנת התקציב</a:t>
          </a:r>
          <a:endParaRPr lang="he-IL" sz="2800" b="1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E3122C77-D7B3-4B54-8E24-317259FAD1F4}" type="parTrans" cxnId="{9429B35F-B4B1-46BD-9EFC-E4F60B91093E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CA1C2D7D-2631-4382-9D99-70039EA0732D}" type="sibTrans" cxnId="{9429B35F-B4B1-46BD-9EFC-E4F60B91093E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A3119995-91FF-4E3A-9991-BA5A001BD8E3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1"/>
          <a:r>
            <a:rPr lang="he-IL" sz="2800" b="1" dirty="0" smtClean="0">
              <a:solidFill>
                <a:schemeClr val="bg1"/>
              </a:solidFill>
            </a:rPr>
            <a:t>סקירה פיסקאלית</a:t>
          </a:r>
          <a:endParaRPr lang="he-IL" sz="2800" b="1" dirty="0">
            <a:solidFill>
              <a:schemeClr val="bg1"/>
            </a:solidFill>
          </a:endParaRPr>
        </a:p>
      </dgm:t>
    </dgm:pt>
    <dgm:pt modelId="{0D790694-B4E1-40BB-8304-9C5799E3C0C0}" type="parTrans" cxnId="{762EC9AE-AA4A-43AA-A05D-03771302D4DC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7B64801E-351A-422D-916B-A93582B15823}" type="sibTrans" cxnId="{762EC9AE-AA4A-43AA-A05D-03771302D4DC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ECE1D44A-4270-428C-A611-13582AEE8D3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1"/>
          <a:r>
            <a:rPr lang="he-IL" sz="2800" b="1" dirty="0" smtClean="0">
              <a:solidFill>
                <a:schemeClr val="bg1"/>
              </a:solidFill>
            </a:rPr>
            <a:t>רקע ותמונת מצב מאקרו</a:t>
          </a:r>
          <a:endParaRPr lang="he-IL" sz="2800" b="1" dirty="0">
            <a:solidFill>
              <a:schemeClr val="bg1"/>
            </a:solidFill>
          </a:endParaRPr>
        </a:p>
      </dgm:t>
    </dgm:pt>
    <dgm:pt modelId="{9525C31A-F535-4411-B543-5B9DF92DCE6C}" type="parTrans" cxnId="{2347BBB4-314A-4BE7-A455-714DAD94BA03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0A2650D5-57FE-4FAE-B46B-6A39AFB79073}" type="sibTrans" cxnId="{2347BBB4-314A-4BE7-A455-714DAD94BA03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AE5E4484-312D-4B73-B38E-BE7F8885BFF3}" type="pres">
      <dgm:prSet presAssocID="{776E5985-BBC9-4D5F-A696-8A1D57EA7BFC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pPr rtl="1"/>
          <a:endParaRPr lang="he-IL"/>
        </a:p>
      </dgm:t>
    </dgm:pt>
    <dgm:pt modelId="{8E60DA53-1E5A-419B-BAC2-C34063F0603D}" type="pres">
      <dgm:prSet presAssocID="{776E5985-BBC9-4D5F-A696-8A1D57EA7BFC}" presName="Name1" presStyleCnt="0"/>
      <dgm:spPr/>
      <dgm:t>
        <a:bodyPr/>
        <a:lstStyle/>
        <a:p>
          <a:pPr rtl="1"/>
          <a:endParaRPr lang="he-IL"/>
        </a:p>
      </dgm:t>
    </dgm:pt>
    <dgm:pt modelId="{FA351E06-E633-4201-960D-60E2E818BB69}" type="pres">
      <dgm:prSet presAssocID="{776E5985-BBC9-4D5F-A696-8A1D57EA7BFC}" presName="cycle" presStyleCnt="0"/>
      <dgm:spPr/>
      <dgm:t>
        <a:bodyPr/>
        <a:lstStyle/>
        <a:p>
          <a:pPr rtl="1"/>
          <a:endParaRPr lang="he-IL"/>
        </a:p>
      </dgm:t>
    </dgm:pt>
    <dgm:pt modelId="{C44BD5CF-3771-440E-A1D5-FEFB9F106BF0}" type="pres">
      <dgm:prSet presAssocID="{776E5985-BBC9-4D5F-A696-8A1D57EA7BFC}" presName="srcNod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24D47605-C856-44B1-886D-6221376AAD59}" type="pres">
      <dgm:prSet presAssocID="{776E5985-BBC9-4D5F-A696-8A1D57EA7BFC}" presName="conn" presStyleLbl="parChTrans1D2" presStyleIdx="0" presStyleCnt="1"/>
      <dgm:spPr/>
      <dgm:t>
        <a:bodyPr/>
        <a:lstStyle/>
        <a:p>
          <a:pPr rtl="1"/>
          <a:endParaRPr lang="he-IL"/>
        </a:p>
      </dgm:t>
    </dgm:pt>
    <dgm:pt modelId="{7452C1A8-2597-4113-832B-D3DE2A420243}" type="pres">
      <dgm:prSet presAssocID="{776E5985-BBC9-4D5F-A696-8A1D57EA7BFC}" presName="extraNod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A3479265-E466-45B7-A675-415C271E3834}" type="pres">
      <dgm:prSet presAssocID="{776E5985-BBC9-4D5F-A696-8A1D57EA7BFC}" presName="dstNod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B39AFE6F-9941-4AC1-AB59-668DEE80B488}" type="pres">
      <dgm:prSet presAssocID="{ECE1D44A-4270-428C-A611-13582AEE8D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F38E8F3-ABB6-407A-A57A-EB8B26D49EB2}" type="pres">
      <dgm:prSet presAssocID="{ECE1D44A-4270-428C-A611-13582AEE8D3C}" presName="accent_1" presStyleCnt="0"/>
      <dgm:spPr/>
    </dgm:pt>
    <dgm:pt modelId="{EC78F41E-8D11-477D-9E9D-2AA86BA43044}" type="pres">
      <dgm:prSet presAssocID="{ECE1D44A-4270-428C-A611-13582AEE8D3C}" presName="accentRepeatNode" presStyleLbl="solidFgAcc1" presStyleIdx="0" presStyleCnt="3"/>
      <dgm:spPr/>
    </dgm:pt>
    <dgm:pt modelId="{7338B3ED-D74E-4D7B-AD70-8CD955C6F86A}" type="pres">
      <dgm:prSet presAssocID="{A3119995-91FF-4E3A-9991-BA5A001BD8E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432C3AA-7F86-43DC-9FCC-ED4198FA85EF}" type="pres">
      <dgm:prSet presAssocID="{A3119995-91FF-4E3A-9991-BA5A001BD8E3}" presName="accent_2" presStyleCnt="0"/>
      <dgm:spPr/>
    </dgm:pt>
    <dgm:pt modelId="{DC61B835-94CE-41CB-B467-EB5646B16D11}" type="pres">
      <dgm:prSet presAssocID="{A3119995-91FF-4E3A-9991-BA5A001BD8E3}" presName="accentRepeatNode" presStyleLbl="solidFgAcc1" presStyleIdx="1" presStyleCnt="3"/>
      <dgm:spPr/>
    </dgm:pt>
    <dgm:pt modelId="{E7308985-A047-4C26-A031-C59073779FDD}" type="pres">
      <dgm:prSet presAssocID="{3228DFF7-4D0D-479C-8C9E-C260D58083B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493BBF1-D5A0-4527-A319-5ED8EA74B51F}" type="pres">
      <dgm:prSet presAssocID="{3228DFF7-4D0D-479C-8C9E-C260D58083B6}" presName="accent_3" presStyleCnt="0"/>
      <dgm:spPr/>
    </dgm:pt>
    <dgm:pt modelId="{E52EAEC0-EE79-4463-A107-0207551C6C19}" type="pres">
      <dgm:prSet presAssocID="{3228DFF7-4D0D-479C-8C9E-C260D58083B6}" presName="accentRepeatNode" presStyleLbl="solidFgAcc1" presStyleIdx="2" presStyleCnt="3"/>
      <dgm:spPr/>
      <dgm:t>
        <a:bodyPr/>
        <a:lstStyle/>
        <a:p>
          <a:pPr rtl="1"/>
          <a:endParaRPr lang="he-IL"/>
        </a:p>
      </dgm:t>
    </dgm:pt>
  </dgm:ptLst>
  <dgm:cxnLst>
    <dgm:cxn modelId="{762EC9AE-AA4A-43AA-A05D-03771302D4DC}" srcId="{776E5985-BBC9-4D5F-A696-8A1D57EA7BFC}" destId="{A3119995-91FF-4E3A-9991-BA5A001BD8E3}" srcOrd="1" destOrd="0" parTransId="{0D790694-B4E1-40BB-8304-9C5799E3C0C0}" sibTransId="{7B64801E-351A-422D-916B-A93582B15823}"/>
    <dgm:cxn modelId="{41D08251-94BB-4C54-9C99-EE5CC7223AC0}" type="presOf" srcId="{776E5985-BBC9-4D5F-A696-8A1D57EA7BFC}" destId="{AE5E4484-312D-4B73-B38E-BE7F8885BFF3}" srcOrd="0" destOrd="0" presId="urn:microsoft.com/office/officeart/2008/layout/VerticalCurvedList"/>
    <dgm:cxn modelId="{8B796391-B5CC-4F27-9E4B-4AED4C2D9A10}" type="presOf" srcId="{0A2650D5-57FE-4FAE-B46B-6A39AFB79073}" destId="{24D47605-C856-44B1-886D-6221376AAD59}" srcOrd="0" destOrd="0" presId="urn:microsoft.com/office/officeart/2008/layout/VerticalCurvedList"/>
    <dgm:cxn modelId="{9429B35F-B4B1-46BD-9EFC-E4F60B91093E}" srcId="{776E5985-BBC9-4D5F-A696-8A1D57EA7BFC}" destId="{3228DFF7-4D0D-479C-8C9E-C260D58083B6}" srcOrd="2" destOrd="0" parTransId="{E3122C77-D7B3-4B54-8E24-317259FAD1F4}" sibTransId="{CA1C2D7D-2631-4382-9D99-70039EA0732D}"/>
    <dgm:cxn modelId="{0F526D6F-AB38-460D-98E1-9E616E93E488}" type="presOf" srcId="{ECE1D44A-4270-428C-A611-13582AEE8D3C}" destId="{B39AFE6F-9941-4AC1-AB59-668DEE80B488}" srcOrd="0" destOrd="0" presId="urn:microsoft.com/office/officeart/2008/layout/VerticalCurvedList"/>
    <dgm:cxn modelId="{136609D1-2653-495C-9B1C-B902F5A4F77C}" type="presOf" srcId="{A3119995-91FF-4E3A-9991-BA5A001BD8E3}" destId="{7338B3ED-D74E-4D7B-AD70-8CD955C6F86A}" srcOrd="0" destOrd="0" presId="urn:microsoft.com/office/officeart/2008/layout/VerticalCurvedList"/>
    <dgm:cxn modelId="{420CA68E-D600-4F0A-B552-7922CA1EC51A}" type="presOf" srcId="{3228DFF7-4D0D-479C-8C9E-C260D58083B6}" destId="{E7308985-A047-4C26-A031-C59073779FDD}" srcOrd="0" destOrd="0" presId="urn:microsoft.com/office/officeart/2008/layout/VerticalCurvedList"/>
    <dgm:cxn modelId="{2347BBB4-314A-4BE7-A455-714DAD94BA03}" srcId="{776E5985-BBC9-4D5F-A696-8A1D57EA7BFC}" destId="{ECE1D44A-4270-428C-A611-13582AEE8D3C}" srcOrd="0" destOrd="0" parTransId="{9525C31A-F535-4411-B543-5B9DF92DCE6C}" sibTransId="{0A2650D5-57FE-4FAE-B46B-6A39AFB79073}"/>
    <dgm:cxn modelId="{D0E0EEC2-03B4-4F0D-A232-E8594F483806}" type="presParOf" srcId="{AE5E4484-312D-4B73-B38E-BE7F8885BFF3}" destId="{8E60DA53-1E5A-419B-BAC2-C34063F0603D}" srcOrd="0" destOrd="0" presId="urn:microsoft.com/office/officeart/2008/layout/VerticalCurvedList"/>
    <dgm:cxn modelId="{38C9F09D-0E96-449D-AC52-B365A33DF996}" type="presParOf" srcId="{8E60DA53-1E5A-419B-BAC2-C34063F0603D}" destId="{FA351E06-E633-4201-960D-60E2E818BB69}" srcOrd="0" destOrd="0" presId="urn:microsoft.com/office/officeart/2008/layout/VerticalCurvedList"/>
    <dgm:cxn modelId="{4A296025-A7D3-495B-A58F-CD5661864140}" type="presParOf" srcId="{FA351E06-E633-4201-960D-60E2E818BB69}" destId="{C44BD5CF-3771-440E-A1D5-FEFB9F106BF0}" srcOrd="0" destOrd="0" presId="urn:microsoft.com/office/officeart/2008/layout/VerticalCurvedList"/>
    <dgm:cxn modelId="{7CF52E73-DEA2-4F1D-88AF-7BB769B0698F}" type="presParOf" srcId="{FA351E06-E633-4201-960D-60E2E818BB69}" destId="{24D47605-C856-44B1-886D-6221376AAD59}" srcOrd="1" destOrd="0" presId="urn:microsoft.com/office/officeart/2008/layout/VerticalCurvedList"/>
    <dgm:cxn modelId="{2271D014-DFFD-40E8-88D1-EACD9B8ADEF2}" type="presParOf" srcId="{FA351E06-E633-4201-960D-60E2E818BB69}" destId="{7452C1A8-2597-4113-832B-D3DE2A420243}" srcOrd="2" destOrd="0" presId="urn:microsoft.com/office/officeart/2008/layout/VerticalCurvedList"/>
    <dgm:cxn modelId="{397AAC02-A03D-4691-A0E0-563AA07E01A3}" type="presParOf" srcId="{FA351E06-E633-4201-960D-60E2E818BB69}" destId="{A3479265-E466-45B7-A675-415C271E3834}" srcOrd="3" destOrd="0" presId="urn:microsoft.com/office/officeart/2008/layout/VerticalCurvedList"/>
    <dgm:cxn modelId="{273C4F4E-8612-44E4-A958-BDE0726B5000}" type="presParOf" srcId="{8E60DA53-1E5A-419B-BAC2-C34063F0603D}" destId="{B39AFE6F-9941-4AC1-AB59-668DEE80B488}" srcOrd="1" destOrd="0" presId="urn:microsoft.com/office/officeart/2008/layout/VerticalCurvedList"/>
    <dgm:cxn modelId="{55F224A3-5D03-4F37-B242-1817D2E149DF}" type="presParOf" srcId="{8E60DA53-1E5A-419B-BAC2-C34063F0603D}" destId="{6F38E8F3-ABB6-407A-A57A-EB8B26D49EB2}" srcOrd="2" destOrd="0" presId="urn:microsoft.com/office/officeart/2008/layout/VerticalCurvedList"/>
    <dgm:cxn modelId="{0EB0BB13-1F46-4EF9-98A0-7E1A4548FA3F}" type="presParOf" srcId="{6F38E8F3-ABB6-407A-A57A-EB8B26D49EB2}" destId="{EC78F41E-8D11-477D-9E9D-2AA86BA43044}" srcOrd="0" destOrd="0" presId="urn:microsoft.com/office/officeart/2008/layout/VerticalCurvedList"/>
    <dgm:cxn modelId="{E71F92AF-80CA-4DDA-A8E1-4BC6AE46F1DD}" type="presParOf" srcId="{8E60DA53-1E5A-419B-BAC2-C34063F0603D}" destId="{7338B3ED-D74E-4D7B-AD70-8CD955C6F86A}" srcOrd="3" destOrd="0" presId="urn:microsoft.com/office/officeart/2008/layout/VerticalCurvedList"/>
    <dgm:cxn modelId="{B153A806-618C-4888-85AA-D704219C83ED}" type="presParOf" srcId="{8E60DA53-1E5A-419B-BAC2-C34063F0603D}" destId="{8432C3AA-7F86-43DC-9FCC-ED4198FA85EF}" srcOrd="4" destOrd="0" presId="urn:microsoft.com/office/officeart/2008/layout/VerticalCurvedList"/>
    <dgm:cxn modelId="{EA7B1EDA-C5EF-45C0-8CA5-1FB35F04EA30}" type="presParOf" srcId="{8432C3AA-7F86-43DC-9FCC-ED4198FA85EF}" destId="{DC61B835-94CE-41CB-B467-EB5646B16D11}" srcOrd="0" destOrd="0" presId="urn:microsoft.com/office/officeart/2008/layout/VerticalCurvedList"/>
    <dgm:cxn modelId="{08478FA9-C08E-4560-97F1-A84A828C68D9}" type="presParOf" srcId="{8E60DA53-1E5A-419B-BAC2-C34063F0603D}" destId="{E7308985-A047-4C26-A031-C59073779FDD}" srcOrd="5" destOrd="0" presId="urn:microsoft.com/office/officeart/2008/layout/VerticalCurvedList"/>
    <dgm:cxn modelId="{1AB781ED-3D9C-4035-81A8-12614C7AAAE6}" type="presParOf" srcId="{8E60DA53-1E5A-419B-BAC2-C34063F0603D}" destId="{6493BBF1-D5A0-4527-A319-5ED8EA74B51F}" srcOrd="6" destOrd="0" presId="urn:microsoft.com/office/officeart/2008/layout/VerticalCurvedList"/>
    <dgm:cxn modelId="{3E9C70B1-1C46-4A21-9B64-9210D313925F}" type="presParOf" srcId="{6493BBF1-D5A0-4527-A319-5ED8EA74B51F}" destId="{E52EAEC0-EE79-4463-A107-0207551C6C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47605-C856-44B1-886D-6221376AAD59}">
      <dsp:nvSpPr>
        <dsp:cNvPr id="0" name=""/>
        <dsp:cNvSpPr/>
      </dsp:nvSpPr>
      <dsp:spPr>
        <a:xfrm>
          <a:off x="6525198" y="-773293"/>
          <a:ext cx="6011082" cy="6011082"/>
        </a:xfrm>
        <a:prstGeom prst="blockArc">
          <a:avLst>
            <a:gd name="adj1" fmla="val 8100000"/>
            <a:gd name="adj2" fmla="val 13500000"/>
            <a:gd name="adj3" fmla="val 35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AFE6F-9941-4AC1-AB59-668DEE80B488}">
      <dsp:nvSpPr>
        <dsp:cNvPr id="0" name=""/>
        <dsp:cNvSpPr/>
      </dsp:nvSpPr>
      <dsp:spPr>
        <a:xfrm>
          <a:off x="61511" y="446449"/>
          <a:ext cx="6807549" cy="892899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08739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solidFill>
                <a:schemeClr val="bg1"/>
              </a:solidFill>
            </a:rPr>
            <a:t>רקע ותמונת מצב מאקרו</a:t>
          </a:r>
          <a:endParaRPr lang="he-IL" sz="2800" b="1" kern="1200" dirty="0">
            <a:solidFill>
              <a:schemeClr val="bg1"/>
            </a:solidFill>
          </a:endParaRPr>
        </a:p>
      </dsp:txBody>
      <dsp:txXfrm>
        <a:off x="61511" y="446449"/>
        <a:ext cx="6807549" cy="892899"/>
      </dsp:txXfrm>
    </dsp:sp>
    <dsp:sp modelId="{EC78F41E-8D11-477D-9E9D-2AA86BA43044}">
      <dsp:nvSpPr>
        <dsp:cNvPr id="0" name=""/>
        <dsp:cNvSpPr/>
      </dsp:nvSpPr>
      <dsp:spPr>
        <a:xfrm>
          <a:off x="6310999" y="334837"/>
          <a:ext cx="1116124" cy="11161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338B3ED-D74E-4D7B-AD70-8CD955C6F86A}">
      <dsp:nvSpPr>
        <dsp:cNvPr id="0" name=""/>
        <dsp:cNvSpPr/>
      </dsp:nvSpPr>
      <dsp:spPr>
        <a:xfrm>
          <a:off x="61511" y="1785798"/>
          <a:ext cx="6482981" cy="89289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08739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solidFill>
                <a:schemeClr val="bg1"/>
              </a:solidFill>
            </a:rPr>
            <a:t>סקירה פיסקאלית</a:t>
          </a:r>
          <a:endParaRPr lang="he-IL" sz="2800" b="1" kern="1200" dirty="0">
            <a:solidFill>
              <a:schemeClr val="bg1"/>
            </a:solidFill>
          </a:endParaRPr>
        </a:p>
      </dsp:txBody>
      <dsp:txXfrm>
        <a:off x="61511" y="1785798"/>
        <a:ext cx="6482981" cy="892899"/>
      </dsp:txXfrm>
    </dsp:sp>
    <dsp:sp modelId="{DC61B835-94CE-41CB-B467-EB5646B16D11}">
      <dsp:nvSpPr>
        <dsp:cNvPr id="0" name=""/>
        <dsp:cNvSpPr/>
      </dsp:nvSpPr>
      <dsp:spPr>
        <a:xfrm>
          <a:off x="5986431" y="1674186"/>
          <a:ext cx="1116124" cy="11161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7308985-A047-4C26-A031-C59073779FDD}">
      <dsp:nvSpPr>
        <dsp:cNvPr id="0" name=""/>
        <dsp:cNvSpPr/>
      </dsp:nvSpPr>
      <dsp:spPr>
        <a:xfrm>
          <a:off x="61511" y="3125147"/>
          <a:ext cx="6807549" cy="89289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08739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solidFill>
                <a:schemeClr val="bg1"/>
              </a:solidFill>
            </a:rPr>
            <a:t>תהליך הכנת התקציב</a:t>
          </a:r>
          <a:endParaRPr lang="he-IL" sz="2800" b="1" kern="1200" dirty="0">
            <a:solidFill>
              <a:schemeClr val="bg1"/>
            </a:solidFill>
          </a:endParaRPr>
        </a:p>
      </dsp:txBody>
      <dsp:txXfrm>
        <a:off x="61511" y="3125147"/>
        <a:ext cx="6807549" cy="892899"/>
      </dsp:txXfrm>
    </dsp:sp>
    <dsp:sp modelId="{E52EAEC0-EE79-4463-A107-0207551C6C19}">
      <dsp:nvSpPr>
        <dsp:cNvPr id="0" name=""/>
        <dsp:cNvSpPr/>
      </dsp:nvSpPr>
      <dsp:spPr>
        <a:xfrm>
          <a:off x="6310999" y="3013534"/>
          <a:ext cx="1116124" cy="11161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EAF24-C5A2-4A34-813B-DD115CD65136}">
      <dsp:nvSpPr>
        <dsp:cNvPr id="0" name=""/>
        <dsp:cNvSpPr/>
      </dsp:nvSpPr>
      <dsp:spPr>
        <a:xfrm>
          <a:off x="122162" y="821"/>
          <a:ext cx="1942572" cy="194257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cs typeface="+mj-cs"/>
            </a:rPr>
            <a:t>התכנית הכלכלית/רפורמות </a:t>
          </a:r>
          <a:endParaRPr lang="he-IL" sz="2800" kern="1200" dirty="0">
            <a:cs typeface="+mj-cs"/>
          </a:endParaRPr>
        </a:p>
      </dsp:txBody>
      <dsp:txXfrm>
        <a:off x="406645" y="285304"/>
        <a:ext cx="1373606" cy="1373606"/>
      </dsp:txXfrm>
    </dsp:sp>
    <dsp:sp modelId="{F2C719C6-7A2F-4E38-B9F7-47C3380165A5}">
      <dsp:nvSpPr>
        <dsp:cNvPr id="0" name=""/>
        <dsp:cNvSpPr/>
      </dsp:nvSpPr>
      <dsp:spPr>
        <a:xfrm>
          <a:off x="2656124" y="225580"/>
          <a:ext cx="3286228" cy="655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400" kern="1200"/>
        </a:p>
      </dsp:txBody>
      <dsp:txXfrm>
        <a:off x="2656124" y="356704"/>
        <a:ext cx="3089543" cy="393370"/>
      </dsp:txXfrm>
    </dsp:sp>
    <dsp:sp modelId="{909706CD-38CE-496A-B4D8-E162DFFD9D2A}">
      <dsp:nvSpPr>
        <dsp:cNvPr id="0" name=""/>
        <dsp:cNvSpPr/>
      </dsp:nvSpPr>
      <dsp:spPr>
        <a:xfrm>
          <a:off x="6612229" y="821"/>
          <a:ext cx="1942572" cy="1942572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cs typeface="+mj-cs"/>
            </a:rPr>
            <a:t>תקציב המדינה</a:t>
          </a:r>
          <a:endParaRPr lang="he-IL" sz="2800" kern="1200" dirty="0">
            <a:cs typeface="+mj-cs"/>
          </a:endParaRPr>
        </a:p>
      </dsp:txBody>
      <dsp:txXfrm>
        <a:off x="6896712" y="285304"/>
        <a:ext cx="1373606" cy="1373606"/>
      </dsp:txXfrm>
    </dsp:sp>
    <dsp:sp modelId="{4014C379-50D0-492D-8648-2E074BABD16D}">
      <dsp:nvSpPr>
        <dsp:cNvPr id="0" name=""/>
        <dsp:cNvSpPr/>
      </dsp:nvSpPr>
      <dsp:spPr>
        <a:xfrm rot="10800000">
          <a:off x="2598364" y="970719"/>
          <a:ext cx="3286228" cy="655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400" kern="1200"/>
        </a:p>
      </dsp:txBody>
      <dsp:txXfrm rot="10800000">
        <a:off x="2795049" y="1101843"/>
        <a:ext cx="3089543" cy="393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EAF24-C5A2-4A34-813B-DD115CD65136}">
      <dsp:nvSpPr>
        <dsp:cNvPr id="0" name=""/>
        <dsp:cNvSpPr/>
      </dsp:nvSpPr>
      <dsp:spPr>
        <a:xfrm>
          <a:off x="93470" y="524"/>
          <a:ext cx="2002863" cy="20028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cs typeface="+mj-cs"/>
            </a:rPr>
            <a:t>התכנית הכלכלית/רפורמות </a:t>
          </a:r>
          <a:endParaRPr lang="he-IL" sz="2800" kern="1200" dirty="0">
            <a:cs typeface="+mj-cs"/>
          </a:endParaRPr>
        </a:p>
      </dsp:txBody>
      <dsp:txXfrm>
        <a:off x="386782" y="293836"/>
        <a:ext cx="1416239" cy="1416239"/>
      </dsp:txXfrm>
    </dsp:sp>
    <dsp:sp modelId="{F2C719C6-7A2F-4E38-B9F7-47C3380165A5}">
      <dsp:nvSpPr>
        <dsp:cNvPr id="0" name=""/>
        <dsp:cNvSpPr/>
      </dsp:nvSpPr>
      <dsp:spPr>
        <a:xfrm>
          <a:off x="2363610" y="240438"/>
          <a:ext cx="2486207" cy="67596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400" kern="1200"/>
        </a:p>
      </dsp:txBody>
      <dsp:txXfrm>
        <a:off x="2363610" y="375631"/>
        <a:ext cx="2283417" cy="405580"/>
      </dsp:txXfrm>
    </dsp:sp>
    <dsp:sp modelId="{909706CD-38CE-496A-B4D8-E162DFFD9D2A}">
      <dsp:nvSpPr>
        <dsp:cNvPr id="0" name=""/>
        <dsp:cNvSpPr/>
      </dsp:nvSpPr>
      <dsp:spPr>
        <a:xfrm>
          <a:off x="5176475" y="524"/>
          <a:ext cx="2002863" cy="2002863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cs typeface="+mj-cs"/>
            </a:rPr>
            <a:t>תקציב המדינה</a:t>
          </a:r>
          <a:endParaRPr lang="he-IL" sz="2800" kern="1200" dirty="0">
            <a:cs typeface="+mj-cs"/>
          </a:endParaRPr>
        </a:p>
      </dsp:txBody>
      <dsp:txXfrm>
        <a:off x="5469787" y="293836"/>
        <a:ext cx="1416239" cy="1416239"/>
      </dsp:txXfrm>
    </dsp:sp>
    <dsp:sp modelId="{4014C379-50D0-492D-8648-2E074BABD16D}">
      <dsp:nvSpPr>
        <dsp:cNvPr id="0" name=""/>
        <dsp:cNvSpPr/>
      </dsp:nvSpPr>
      <dsp:spPr>
        <a:xfrm rot="10800000">
          <a:off x="2319912" y="992345"/>
          <a:ext cx="2486207" cy="67596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400" kern="1200"/>
        </a:p>
      </dsp:txBody>
      <dsp:txXfrm rot="10800000">
        <a:off x="2522702" y="1127538"/>
        <a:ext cx="2283417" cy="4055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47605-C856-44B1-886D-6221376AAD59}">
      <dsp:nvSpPr>
        <dsp:cNvPr id="0" name=""/>
        <dsp:cNvSpPr/>
      </dsp:nvSpPr>
      <dsp:spPr>
        <a:xfrm>
          <a:off x="6525198" y="-773293"/>
          <a:ext cx="6011082" cy="6011082"/>
        </a:xfrm>
        <a:prstGeom prst="blockArc">
          <a:avLst>
            <a:gd name="adj1" fmla="val 8100000"/>
            <a:gd name="adj2" fmla="val 13500000"/>
            <a:gd name="adj3" fmla="val 35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AFE6F-9941-4AC1-AB59-668DEE80B488}">
      <dsp:nvSpPr>
        <dsp:cNvPr id="0" name=""/>
        <dsp:cNvSpPr/>
      </dsp:nvSpPr>
      <dsp:spPr>
        <a:xfrm>
          <a:off x="61511" y="446449"/>
          <a:ext cx="6807549" cy="89289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08739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solidFill>
                <a:schemeClr val="bg1"/>
              </a:solidFill>
            </a:rPr>
            <a:t>רקע ותמונת מצב מאקרו</a:t>
          </a:r>
          <a:endParaRPr lang="he-IL" sz="2800" b="1" kern="1200" dirty="0">
            <a:solidFill>
              <a:schemeClr val="bg1"/>
            </a:solidFill>
          </a:endParaRPr>
        </a:p>
      </dsp:txBody>
      <dsp:txXfrm>
        <a:off x="61511" y="446449"/>
        <a:ext cx="6807549" cy="892899"/>
      </dsp:txXfrm>
    </dsp:sp>
    <dsp:sp modelId="{EC78F41E-8D11-477D-9E9D-2AA86BA43044}">
      <dsp:nvSpPr>
        <dsp:cNvPr id="0" name=""/>
        <dsp:cNvSpPr/>
      </dsp:nvSpPr>
      <dsp:spPr>
        <a:xfrm>
          <a:off x="6310999" y="334837"/>
          <a:ext cx="1116124" cy="11161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338B3ED-D74E-4D7B-AD70-8CD955C6F86A}">
      <dsp:nvSpPr>
        <dsp:cNvPr id="0" name=""/>
        <dsp:cNvSpPr/>
      </dsp:nvSpPr>
      <dsp:spPr>
        <a:xfrm>
          <a:off x="61511" y="1785798"/>
          <a:ext cx="6482981" cy="892899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08739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solidFill>
                <a:schemeClr val="bg1"/>
              </a:solidFill>
            </a:rPr>
            <a:t>סקירה פיסקאלית</a:t>
          </a:r>
          <a:endParaRPr lang="he-IL" sz="2800" b="1" kern="1200" dirty="0">
            <a:solidFill>
              <a:schemeClr val="bg1"/>
            </a:solidFill>
          </a:endParaRPr>
        </a:p>
      </dsp:txBody>
      <dsp:txXfrm>
        <a:off x="61511" y="1785798"/>
        <a:ext cx="6482981" cy="892899"/>
      </dsp:txXfrm>
    </dsp:sp>
    <dsp:sp modelId="{DC61B835-94CE-41CB-B467-EB5646B16D11}">
      <dsp:nvSpPr>
        <dsp:cNvPr id="0" name=""/>
        <dsp:cNvSpPr/>
      </dsp:nvSpPr>
      <dsp:spPr>
        <a:xfrm>
          <a:off x="5986431" y="1674186"/>
          <a:ext cx="1116124" cy="11161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7308985-A047-4C26-A031-C59073779FDD}">
      <dsp:nvSpPr>
        <dsp:cNvPr id="0" name=""/>
        <dsp:cNvSpPr/>
      </dsp:nvSpPr>
      <dsp:spPr>
        <a:xfrm>
          <a:off x="61511" y="3125147"/>
          <a:ext cx="6807549" cy="89289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08739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solidFill>
                <a:schemeClr val="bg1"/>
              </a:solidFill>
            </a:rPr>
            <a:t>תהליך הכנת התקציב</a:t>
          </a:r>
          <a:endParaRPr lang="he-IL" sz="2800" b="1" kern="1200" dirty="0">
            <a:solidFill>
              <a:schemeClr val="bg1"/>
            </a:solidFill>
          </a:endParaRPr>
        </a:p>
      </dsp:txBody>
      <dsp:txXfrm>
        <a:off x="61511" y="3125147"/>
        <a:ext cx="6807549" cy="892899"/>
      </dsp:txXfrm>
    </dsp:sp>
    <dsp:sp modelId="{E52EAEC0-EE79-4463-A107-0207551C6C19}">
      <dsp:nvSpPr>
        <dsp:cNvPr id="0" name=""/>
        <dsp:cNvSpPr/>
      </dsp:nvSpPr>
      <dsp:spPr>
        <a:xfrm>
          <a:off x="6310999" y="3013534"/>
          <a:ext cx="1116124" cy="11161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47605-C856-44B1-886D-6221376AAD59}">
      <dsp:nvSpPr>
        <dsp:cNvPr id="0" name=""/>
        <dsp:cNvSpPr/>
      </dsp:nvSpPr>
      <dsp:spPr>
        <a:xfrm>
          <a:off x="6525198" y="-773293"/>
          <a:ext cx="6011082" cy="6011082"/>
        </a:xfrm>
        <a:prstGeom prst="blockArc">
          <a:avLst>
            <a:gd name="adj1" fmla="val 8100000"/>
            <a:gd name="adj2" fmla="val 13500000"/>
            <a:gd name="adj3" fmla="val 35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AFE6F-9941-4AC1-AB59-668DEE80B488}">
      <dsp:nvSpPr>
        <dsp:cNvPr id="0" name=""/>
        <dsp:cNvSpPr/>
      </dsp:nvSpPr>
      <dsp:spPr>
        <a:xfrm>
          <a:off x="61511" y="446449"/>
          <a:ext cx="6807549" cy="89289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08739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solidFill>
                <a:schemeClr val="bg1"/>
              </a:solidFill>
            </a:rPr>
            <a:t>רקע ותמונת מצב מאקרו</a:t>
          </a:r>
          <a:endParaRPr lang="he-IL" sz="2800" b="1" kern="1200" dirty="0">
            <a:solidFill>
              <a:schemeClr val="bg1"/>
            </a:solidFill>
          </a:endParaRPr>
        </a:p>
      </dsp:txBody>
      <dsp:txXfrm>
        <a:off x="61511" y="446449"/>
        <a:ext cx="6807549" cy="892899"/>
      </dsp:txXfrm>
    </dsp:sp>
    <dsp:sp modelId="{EC78F41E-8D11-477D-9E9D-2AA86BA43044}">
      <dsp:nvSpPr>
        <dsp:cNvPr id="0" name=""/>
        <dsp:cNvSpPr/>
      </dsp:nvSpPr>
      <dsp:spPr>
        <a:xfrm>
          <a:off x="6310999" y="334837"/>
          <a:ext cx="1116124" cy="11161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338B3ED-D74E-4D7B-AD70-8CD955C6F86A}">
      <dsp:nvSpPr>
        <dsp:cNvPr id="0" name=""/>
        <dsp:cNvSpPr/>
      </dsp:nvSpPr>
      <dsp:spPr>
        <a:xfrm>
          <a:off x="61511" y="1785798"/>
          <a:ext cx="6482981" cy="89289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08739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solidFill>
                <a:schemeClr val="bg1"/>
              </a:solidFill>
            </a:rPr>
            <a:t>סקירה פיסקאלית</a:t>
          </a:r>
          <a:endParaRPr lang="he-IL" sz="2800" b="1" kern="1200" dirty="0">
            <a:solidFill>
              <a:schemeClr val="bg1"/>
            </a:solidFill>
          </a:endParaRPr>
        </a:p>
      </dsp:txBody>
      <dsp:txXfrm>
        <a:off x="61511" y="1785798"/>
        <a:ext cx="6482981" cy="892899"/>
      </dsp:txXfrm>
    </dsp:sp>
    <dsp:sp modelId="{DC61B835-94CE-41CB-B467-EB5646B16D11}">
      <dsp:nvSpPr>
        <dsp:cNvPr id="0" name=""/>
        <dsp:cNvSpPr/>
      </dsp:nvSpPr>
      <dsp:spPr>
        <a:xfrm>
          <a:off x="5986431" y="1674186"/>
          <a:ext cx="1116124" cy="11161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7308985-A047-4C26-A031-C59073779FDD}">
      <dsp:nvSpPr>
        <dsp:cNvPr id="0" name=""/>
        <dsp:cNvSpPr/>
      </dsp:nvSpPr>
      <dsp:spPr>
        <a:xfrm>
          <a:off x="61511" y="3125147"/>
          <a:ext cx="6807549" cy="892899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08739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solidFill>
                <a:schemeClr val="bg1"/>
              </a:solidFill>
            </a:rPr>
            <a:t>תהליך הכנת התקציב</a:t>
          </a:r>
          <a:endParaRPr lang="he-IL" sz="2800" b="1" kern="1200" dirty="0">
            <a:solidFill>
              <a:schemeClr val="bg1"/>
            </a:solidFill>
          </a:endParaRPr>
        </a:p>
      </dsp:txBody>
      <dsp:txXfrm>
        <a:off x="61511" y="3125147"/>
        <a:ext cx="6807549" cy="892899"/>
      </dsp:txXfrm>
    </dsp:sp>
    <dsp:sp modelId="{E52EAEC0-EE79-4463-A107-0207551C6C19}">
      <dsp:nvSpPr>
        <dsp:cNvPr id="0" name=""/>
        <dsp:cNvSpPr/>
      </dsp:nvSpPr>
      <dsp:spPr>
        <a:xfrm>
          <a:off x="6310999" y="3013534"/>
          <a:ext cx="1116124" cy="11161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A3B5E4-D455-4787-ADA7-6D019669111E}" type="datetimeFigureOut">
              <a:rPr lang="he-IL" smtClean="0"/>
              <a:t>י'/ניסן/תשע"ט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D9D91E8-EE51-4322-B69D-8DB92DF7ED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7888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16F12DF-8697-478A-83D8-84CE4F29F201}" type="datetimeFigureOut">
              <a:rPr lang="he-IL" smtClean="0"/>
              <a:t>י'/ניסן/תשע"ט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D3BAD2-537E-457D-92B6-4AB8E80D32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64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860BF-55FF-49C5-851B-7693FB629EA5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5748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BC7BB-8DB6-49FD-A141-A3DC04D2AD3B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189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en-US" dirty="0"/>
          </a:p>
        </p:txBody>
      </p:sp>
      <p:sp>
        <p:nvSpPr>
          <p:cNvPr id="5120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65BE8-4E56-4666-9A2D-4B71D22D922D}" type="slidenum">
              <a:rPr kumimoji="0" lang="he-IL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e-I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902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8CDC-0867-4597-9409-08478CADC3D2}" type="slidenum">
              <a:rPr lang="he-IL" smtClean="0">
                <a:solidFill>
                  <a:prstClr val="black"/>
                </a:solidFill>
              </a:rPr>
              <a:pPr/>
              <a:t>14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8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e-IL" baseline="0" dirty="0" smtClean="0"/>
          </a:p>
          <a:p>
            <a:pPr marL="228600" indent="-228600">
              <a:buAutoNum type="arabicPeriod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42566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5B346-7479-4053-981B-F699D0256E63}" type="slidenum">
              <a:rPr lang="he-IL" smtClean="0">
                <a:solidFill>
                  <a:prstClr val="black"/>
                </a:solidFill>
              </a:rPr>
              <a:pPr/>
              <a:t>18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47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7522">
              <a:defRPr/>
            </a:pP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88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DDD661-7E98-4775-ADE6-E98510A5CA4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84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DDD661-7E98-4775-ADE6-E98510A5CA4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069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5B346-7479-4053-981B-F699D0256E63}" type="slidenum">
              <a:rPr lang="he-IL" smtClean="0">
                <a:solidFill>
                  <a:prstClr val="black"/>
                </a:solidFill>
              </a:rPr>
              <a:pPr/>
              <a:t>22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85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7522">
              <a:defRPr/>
            </a:pP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64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01504-3B31-4B07-8C2D-143EE2CEDB8A}" type="slidenum">
              <a:rPr lang="he-IL" smtClean="0">
                <a:solidFill>
                  <a:prstClr val="black"/>
                </a:solidFill>
              </a:rPr>
              <a:pPr/>
              <a:t>4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79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7522">
              <a:defRPr/>
            </a:pP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3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1</a:t>
            </a:r>
            <a:r>
              <a:rPr lang="en-US" dirty="0" smtClean="0"/>
              <a:t> </a:t>
            </a:r>
            <a:r>
              <a:rPr lang="he-IL" dirty="0" smtClean="0"/>
              <a:t>. בואו נניח את</a:t>
            </a:r>
            <a:r>
              <a:rPr lang="he-IL" baseline="0" dirty="0" smtClean="0"/>
              <a:t> השכונה בה אנו גרים לרגע בצד. לגבי תשלומי הריבית – אם נשכיל היום לשמור על גרעון נמוך אז נפנה לעצמנו מקור עתידי בשנים הבאות.</a:t>
            </a:r>
          </a:p>
          <a:p>
            <a:r>
              <a:rPr lang="he-IL" baseline="0" dirty="0" smtClean="0"/>
              <a:t>2. לגבי תקציב הביטחון – נדבר בקצרה בהמשך.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8CDC-0867-4597-9409-08478CADC3D2}" type="slidenum">
              <a:rPr lang="he-IL" smtClean="0">
                <a:solidFill>
                  <a:prstClr val="black"/>
                </a:solidFill>
              </a:rPr>
              <a:pPr/>
              <a:t>25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6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e-IL" baseline="0" dirty="0" smtClean="0"/>
          </a:p>
          <a:p>
            <a:pPr marL="228600" indent="-228600">
              <a:buAutoNum type="arabicPeriod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85362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מציין מיקום של הערות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r" rtl="1"/>
            <a:endParaRPr lang="he-I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E4AAA4-A5B7-4EEE-B18E-89E6282CAE8E}" type="slidenum">
              <a:rPr lang="he-IL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006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03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F51603-5856-457F-BB83-FF6F534C5684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44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לחדד כי מדובר בתהליכים</a:t>
            </a:r>
            <a:r>
              <a:rPr lang="he-IL" baseline="0" dirty="0" smtClean="0"/>
              <a:t> שנעשו כולם בשלוש השנים האחרונות. העולם של היום שונה מהעולם של פעם והממשלה נדרשת לרמה גבוהה יותר של שקיפות (וכך גם משרד הביטחון)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5A7310-9CA8-4D18-B9F3-70CCDA01245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384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6D02-1CEE-41F8-A2F6-D8960E1AD414}" type="slidenum">
              <a:rPr lang="he-IL">
                <a:solidFill>
                  <a:prstClr val="black"/>
                </a:solidFill>
              </a:rPr>
              <a:pPr/>
              <a:t>33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91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8CDC-0867-4597-9409-08478CADC3D2}" type="slidenum">
              <a:rPr lang="he-IL" smtClean="0">
                <a:solidFill>
                  <a:prstClr val="black"/>
                </a:solidFill>
              </a:rPr>
              <a:pPr/>
              <a:t>5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4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2CBC-58E7-410C-B4B4-B1ECC381FBE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David" panose="020E0502060401010101" pitchFamily="34" charset="-79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19631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690" indent="-171690" algn="l" rtl="0">
              <a:buFont typeface="Arial" pitchFamily="34" charset="0"/>
              <a:buChar char="•"/>
            </a:pPr>
            <a:r>
              <a:rPr lang="he-IL" baseline="0" dirty="0" smtClean="0"/>
              <a:t>תוסיפו טבלה עם מיקום יחסי בעשורים קודמים (כמו בדה מרקר...)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5B346-7479-4053-981B-F699D0256E63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547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109A9D-8A17-4C88-AD2C-C370472271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497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BC7BB-8DB6-49FD-A141-A3DC04D2AD3B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217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7ED79-E985-4B2B-83F8-0B2490181DDB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8841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BC7BB-8DB6-49FD-A141-A3DC04D2AD3B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45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 bwMode="ltGray">
          <a:xfrm>
            <a:off x="1" y="4724400"/>
            <a:ext cx="9144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/>
            </a:pPr>
            <a:endParaRPr kumimoji="0" lang="he-IL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מלבן 5"/>
          <p:cNvSpPr/>
          <p:nvPr/>
        </p:nvSpPr>
        <p:spPr bwMode="white">
          <a:xfrm>
            <a:off x="-96" y="4724400"/>
            <a:ext cx="914162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1810" y="4800600"/>
            <a:ext cx="6858002" cy="1143000"/>
          </a:xfrm>
        </p:spPr>
        <p:txBody>
          <a:bodyPr anchor="b">
            <a:noAutofit/>
          </a:bodyPr>
          <a:lstStyle>
            <a:lvl1pPr algn="ctr" latinLnBrk="0">
              <a:defRPr lang="he-IL" sz="2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rtl="1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1810" y="5943600"/>
            <a:ext cx="6858002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he-IL" sz="150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r" latinLnBrk="0">
              <a:buNone/>
              <a:defRPr lang="he-IL" sz="2100"/>
            </a:lvl2pPr>
            <a:lvl3pPr marL="685800" indent="0" algn="r" latinLnBrk="0">
              <a:buNone/>
              <a:defRPr lang="he-IL" sz="1800"/>
            </a:lvl3pPr>
            <a:lvl4pPr marL="1028700" indent="0" algn="r" latinLnBrk="0">
              <a:buNone/>
              <a:defRPr lang="he-IL" sz="1500"/>
            </a:lvl4pPr>
            <a:lvl5pPr marL="1371600" indent="0" algn="r" latinLnBrk="0">
              <a:buNone/>
              <a:defRPr lang="he-IL" sz="1500"/>
            </a:lvl5pPr>
            <a:lvl6pPr marL="1714500" indent="0" algn="r" latinLnBrk="0">
              <a:buNone/>
              <a:defRPr lang="he-IL" sz="1500"/>
            </a:lvl6pPr>
            <a:lvl7pPr marL="2057400" indent="0" algn="r" latinLnBrk="0">
              <a:buNone/>
              <a:defRPr lang="he-IL" sz="1500"/>
            </a:lvl7pPr>
            <a:lvl8pPr marL="2400300" indent="0" algn="r" latinLnBrk="0">
              <a:buNone/>
              <a:defRPr lang="he-IL" sz="1500"/>
            </a:lvl8pPr>
            <a:lvl9pPr marL="2743200" indent="0" algn="r" latinLnBrk="0">
              <a:buNone/>
              <a:defRPr lang="he-IL" sz="1500"/>
            </a:lvl9pPr>
          </a:lstStyle>
          <a:p>
            <a:pPr algn="r" rtl="1"/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  <p:pic>
        <p:nvPicPr>
          <p:cNvPr id="7" name="Picture 2" descr="P:\תמיר - שוטף\תרבות וספורט\יעול ההימורים בספורט\תמונות\Emblem_of_Israel.sv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61" y="3448050"/>
            <a:ext cx="1174522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מציין מיקום טקסט 11"/>
          <p:cNvSpPr>
            <a:spLocks noGrp="1"/>
          </p:cNvSpPr>
          <p:nvPr>
            <p:ph type="body" sz="quarter" idx="10"/>
          </p:nvPr>
        </p:nvSpPr>
        <p:spPr>
          <a:xfrm>
            <a:off x="1574644" y="489696"/>
            <a:ext cx="6203156" cy="2728912"/>
          </a:xfrm>
          <a:prstGeom prst="rect">
            <a:avLst/>
          </a:prstGeom>
        </p:spPr>
        <p:txBody>
          <a:bodyPr anchor="ctr"/>
          <a:lstStyle>
            <a:lvl1pPr marL="34290" indent="0" algn="ctr">
              <a:buFontTx/>
              <a:buNone/>
              <a:defRPr sz="6600">
                <a:solidFill>
                  <a:schemeClr val="accent5">
                    <a:lumMod val="50000"/>
                  </a:schemeClr>
                </a:solidFill>
              </a:defRPr>
            </a:lvl1pPr>
            <a:lvl2pPr marL="274320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54380" indent="0">
              <a:buFontTx/>
              <a:buNone/>
              <a:defRPr/>
            </a:lvl4pPr>
            <a:lvl5pPr marL="994410" indent="0">
              <a:buFontTx/>
              <a:buNone/>
              <a:defRPr/>
            </a:lvl5pPr>
          </a:lstStyle>
          <a:p>
            <a:pPr lvl="0"/>
            <a:r>
              <a:rPr lang="he-IL" dirty="0"/>
              <a:t>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5770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  <a:latin typeface="David" panose="020E0502060401010101" pitchFamily="34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David" panose="020E0502060401010101" pitchFamily="34" charset="-79"/>
              </a:defRPr>
            </a:lvl1pPr>
            <a:lvl2pPr>
              <a:defRPr>
                <a:latin typeface="David" panose="020E0502060401010101" pitchFamily="34" charset="-79"/>
              </a:defRPr>
            </a:lvl2pPr>
            <a:lvl3pPr>
              <a:defRPr>
                <a:latin typeface="David" panose="020E0502060401010101" pitchFamily="34" charset="-79"/>
              </a:defRPr>
            </a:lvl3pPr>
            <a:lvl4pPr>
              <a:defRPr>
                <a:latin typeface="David" panose="020E0502060401010101" pitchFamily="34" charset="-79"/>
              </a:defRPr>
            </a:lvl4pPr>
            <a:lvl5pPr>
              <a:defRPr>
                <a:latin typeface="David" panose="020E0502060401010101" pitchFamily="34" charset="-79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>
                <a:solidFill>
                  <a:srgbClr val="000000"/>
                </a:solidFill>
              </a:rPr>
              <a:t>MMMM/YY</a:t>
            </a:r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43663"/>
            <a:ext cx="2895600" cy="290512"/>
          </a:xfrm>
          <a:prstGeom prst="rect">
            <a:avLst/>
          </a:prstGeom>
        </p:spPr>
        <p:txBody>
          <a:bodyPr/>
          <a:lstStyle>
            <a:lvl1pPr>
              <a:defRPr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9000" y="6446838"/>
            <a:ext cx="2133600" cy="2587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fld id="{AC3D3B90-7E1F-48A9-A22A-B1BF99E0A7A3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3"/>
          </p:nvPr>
        </p:nvSpPr>
        <p:spPr>
          <a:xfrm>
            <a:off x="10404475" y="8685213"/>
            <a:ext cx="914400" cy="9144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97732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5724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0" y="850702"/>
            <a:ext cx="9144000" cy="7060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של מספר שקופית 5"/>
          <p:cNvSpPr>
            <a:spLocks noGrp="1"/>
          </p:cNvSpPr>
          <p:nvPr>
            <p:ph type="sldNum" sz="quarter" idx="10"/>
          </p:nvPr>
        </p:nvSpPr>
        <p:spPr>
          <a:xfrm>
            <a:off x="8686800" y="6597650"/>
            <a:ext cx="457200" cy="260350"/>
          </a:xfrm>
        </p:spPr>
        <p:txBody>
          <a:bodyPr/>
          <a:lstStyle>
            <a:lvl1pPr algn="r" rtl="0">
              <a:defRPr sz="900" b="0" smtClean="0">
                <a:cs typeface="Tahoma" pitchFamily="34" charset="0"/>
              </a:defRPr>
            </a:lvl1pPr>
          </a:lstStyle>
          <a:p>
            <a:pPr>
              <a:defRPr/>
            </a:pPr>
            <a:fld id="{4597B7CE-09DA-43FA-8973-E1EACD2E9CB6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204602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0" y="850702"/>
            <a:ext cx="9144000" cy="706090"/>
          </a:xfrm>
        </p:spPr>
        <p:txBody>
          <a:bodyPr wrap="square">
            <a:noAutofit/>
          </a:bodyPr>
          <a:lstStyle>
            <a:lvl1pPr rtl="0">
              <a:defRPr sz="1800">
                <a:latin typeface=" david"/>
                <a:cs typeface="David" panose="020E0502060401010101" pitchFamily="34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686800" y="6597352"/>
            <a:ext cx="457200" cy="260648"/>
          </a:xfrm>
          <a:prstGeom prst="rect">
            <a:avLst/>
          </a:prstGeom>
        </p:spPr>
        <p:txBody>
          <a:bodyPr/>
          <a:lstStyle>
            <a:lvl1pPr algn="r" rtl="0">
              <a:defRPr sz="900" b="0">
                <a:latin typeface=" david"/>
                <a:ea typeface="Tahoma" panose="020B0604030504040204" pitchFamily="34" charset="0"/>
                <a:cs typeface="David" panose="020E0502060401010101" pitchFamily="34" charset="-79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7B60B7-44CA-410A-A9B6-29F8D133F86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3" hasCustomPrompt="1"/>
          </p:nvPr>
        </p:nvSpPr>
        <p:spPr>
          <a:xfrm>
            <a:off x="323" y="6381750"/>
            <a:ext cx="4211637" cy="4762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rtl="0">
              <a:buNone/>
              <a:defRPr sz="900">
                <a:latin typeface=" david"/>
                <a:ea typeface="Tahoma" panose="020B0604030504040204" pitchFamily="34" charset="0"/>
                <a:cs typeface="David" panose="020E0502060401010101" pitchFamily="34" charset="-79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Source: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2727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0" y="850702"/>
            <a:ext cx="9144000" cy="706090"/>
          </a:xfrm>
        </p:spPr>
        <p:txBody>
          <a:bodyPr wrap="square">
            <a:noAutofit/>
          </a:bodyPr>
          <a:lstStyle>
            <a:lvl1pPr rtl="0">
              <a:defRPr sz="1800">
                <a:latin typeface=" david"/>
                <a:cs typeface="David" panose="020E0502060401010101" pitchFamily="34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686800" y="6597352"/>
            <a:ext cx="457200" cy="260648"/>
          </a:xfrm>
          <a:prstGeom prst="rect">
            <a:avLst/>
          </a:prstGeom>
        </p:spPr>
        <p:txBody>
          <a:bodyPr/>
          <a:lstStyle>
            <a:lvl1pPr algn="r" rtl="0">
              <a:defRPr sz="900" b="0">
                <a:latin typeface=" david"/>
                <a:ea typeface="Tahoma" panose="020B0604030504040204" pitchFamily="34" charset="0"/>
                <a:cs typeface="David" panose="020E0502060401010101" pitchFamily="34" charset="-79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7B60B7-44CA-410A-A9B6-29F8D133F86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3" hasCustomPrompt="1"/>
          </p:nvPr>
        </p:nvSpPr>
        <p:spPr>
          <a:xfrm>
            <a:off x="323" y="6381750"/>
            <a:ext cx="4211637" cy="4762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rtl="0">
              <a:buNone/>
              <a:defRPr sz="900">
                <a:latin typeface=" david"/>
                <a:ea typeface="Tahoma" panose="020B0604030504040204" pitchFamily="34" charset="0"/>
                <a:cs typeface="David" panose="020E0502060401010101" pitchFamily="34" charset="-79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Source: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5484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05840" y="351696"/>
            <a:ext cx="7132320" cy="785442"/>
          </a:xfrm>
        </p:spPr>
        <p:txBody>
          <a:bodyPr anchor="ctr">
            <a:normAutofit/>
          </a:bodyPr>
          <a:lstStyle>
            <a:lvl1pPr algn="ctr">
              <a:defRPr sz="27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rtl="1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9" name="כותרת משנה 2"/>
          <p:cNvSpPr>
            <a:spLocks noGrp="1"/>
          </p:cNvSpPr>
          <p:nvPr>
            <p:ph type="subTitle" idx="1"/>
          </p:nvPr>
        </p:nvSpPr>
        <p:spPr>
          <a:xfrm>
            <a:off x="1247317" y="6606188"/>
            <a:ext cx="6858002" cy="279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latinLnBrk="0">
              <a:spcBef>
                <a:spcPts val="0"/>
              </a:spcBef>
              <a:buNone/>
              <a:defRPr lang="he-IL" sz="90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r" latinLnBrk="0">
              <a:buNone/>
              <a:defRPr lang="he-IL" sz="2100"/>
            </a:lvl2pPr>
            <a:lvl3pPr marL="685800" indent="0" algn="r" latinLnBrk="0">
              <a:buNone/>
              <a:defRPr lang="he-IL" sz="1800"/>
            </a:lvl3pPr>
            <a:lvl4pPr marL="1028700" indent="0" algn="r" latinLnBrk="0">
              <a:buNone/>
              <a:defRPr lang="he-IL" sz="1500"/>
            </a:lvl4pPr>
            <a:lvl5pPr marL="1371600" indent="0" algn="r" latinLnBrk="0">
              <a:buNone/>
              <a:defRPr lang="he-IL" sz="1500"/>
            </a:lvl5pPr>
            <a:lvl6pPr marL="1714500" indent="0" algn="r" latinLnBrk="0">
              <a:buNone/>
              <a:defRPr lang="he-IL" sz="1500"/>
            </a:lvl6pPr>
            <a:lvl7pPr marL="2057400" indent="0" algn="r" latinLnBrk="0">
              <a:buNone/>
              <a:defRPr lang="he-IL" sz="1500"/>
            </a:lvl7pPr>
            <a:lvl8pPr marL="2400300" indent="0" algn="r" latinLnBrk="0">
              <a:buNone/>
              <a:defRPr lang="he-IL" sz="1500"/>
            </a:lvl8pPr>
            <a:lvl9pPr marL="2743200" indent="0" algn="r" latinLnBrk="0">
              <a:buNone/>
              <a:defRPr lang="he-IL" sz="1500"/>
            </a:lvl9pPr>
          </a:lstStyle>
          <a:p>
            <a:pPr algn="r" rtl="1"/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8" name="מציין מיקום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810120" y="6611816"/>
            <a:ext cx="417099" cy="23603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5" name="מחבר ישר 4"/>
          <p:cNvCxnSpPr/>
          <p:nvPr userDrawn="1"/>
        </p:nvCxnSpPr>
        <p:spPr>
          <a:xfrm>
            <a:off x="539552" y="1124744"/>
            <a:ext cx="81369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D794-059_a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8529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94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עליונה חלופית של מקט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anchor="b" anchorCtr="1">
            <a:normAutofit/>
          </a:bodyPr>
          <a:lstStyle>
            <a:lvl1pPr algn="ctr" latinLnBrk="0">
              <a:defRPr lang="he-IL" sz="39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pic>
        <p:nvPicPr>
          <p:cNvPr id="7" name="Picture 2" descr="P:\תמיר - שוטף\תרבות וספורט\יעול ההימורים בספורט\תמונות\Emblem_of_Israel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137" y="4636429"/>
            <a:ext cx="905727" cy="120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מחבר ישר 3"/>
          <p:cNvCxnSpPr/>
          <p:nvPr userDrawn="1"/>
        </p:nvCxnSpPr>
        <p:spPr>
          <a:xfrm>
            <a:off x="539552" y="1124744"/>
            <a:ext cx="81369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5" descr="D794-059_a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8529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78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אריך 1"/>
          <p:cNvSpPr>
            <a:spLocks noGrp="1"/>
          </p:cNvSpPr>
          <p:nvPr>
            <p:ph type="dt" sz="half" idx="10"/>
          </p:nvPr>
        </p:nvSpPr>
        <p:spPr>
          <a:xfrm>
            <a:off x="1720689" y="6601968"/>
            <a:ext cx="720090" cy="237744"/>
          </a:xfrm>
          <a:prstGeom prst="rect">
            <a:avLst/>
          </a:prstGeom>
        </p:spPr>
        <p:txBody>
          <a:bodyPr/>
          <a:lstStyle>
            <a:lvl1pPr algn="r" latinLnBrk="0">
              <a:defRPr lang="he-I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he-IL"/>
          </a:p>
        </p:txBody>
      </p:sp>
      <p:sp>
        <p:nvSpPr>
          <p:cNvPr id="3" name="מציין מיקום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2884405" y="4956048"/>
            <a:ext cx="5369814" cy="237744"/>
          </a:xfrm>
          <a:prstGeom prst="rect">
            <a:avLst/>
          </a:prstGeom>
        </p:spPr>
        <p:txBody>
          <a:bodyPr/>
          <a:lstStyle>
            <a:lvl1pPr algn="r" latinLnBrk="0">
              <a:defRPr lang="he-I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/>
              <a:t>מקור:</a:t>
            </a:r>
          </a:p>
        </p:txBody>
      </p:sp>
      <p:sp>
        <p:nvSpPr>
          <p:cNvPr id="4" name="מציין מיקום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1005840" y="6601968"/>
            <a:ext cx="480060" cy="237744"/>
          </a:xfrm>
          <a:prstGeom prst="rect">
            <a:avLst/>
          </a:prstGeom>
        </p:spPr>
        <p:txBody>
          <a:bodyPr/>
          <a:lstStyle>
            <a:lvl1pPr algn="r" latinLnBrk="0">
              <a:defRPr lang="he-I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207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חלופי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 bwMode="ltGray">
          <a:xfrm>
            <a:off x="5488686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/>
            </a:pPr>
            <a:endParaRPr kumimoji="0" lang="he-IL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58995" y="2362203"/>
            <a:ext cx="2400300" cy="1990725"/>
          </a:xfrm>
        </p:spPr>
        <p:txBody>
          <a:bodyPr anchor="b">
            <a:normAutofit/>
          </a:bodyPr>
          <a:lstStyle>
            <a:lvl1pPr algn="r" latinLnBrk="0">
              <a:defRPr lang="he-IL" sz="255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79476" y="685800"/>
            <a:ext cx="4777740" cy="5486400"/>
          </a:xfrm>
          <a:prstGeom prst="rect">
            <a:avLst/>
          </a:prstGeom>
        </p:spPr>
        <p:txBody>
          <a:bodyPr>
            <a:normAutofit/>
          </a:bodyPr>
          <a:lstStyle>
            <a:lvl1pPr algn="r" latinLnBrk="0">
              <a:defRPr lang="he-IL" sz="15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latinLnBrk="0">
              <a:defRPr lang="he-IL"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latinLnBrk="0">
              <a:defRPr lang="he-IL"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latinLnBrk="0">
              <a:defRPr lang="he-IL" sz="10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latinLnBrk="0">
              <a:defRPr lang="he-IL" sz="105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algn="r" latinLnBrk="0">
              <a:defRPr lang="he-IL" sz="1050"/>
            </a:lvl6pPr>
            <a:lvl7pPr algn="r" latinLnBrk="0">
              <a:defRPr lang="he-IL" sz="1050"/>
            </a:lvl7pPr>
            <a:lvl8pPr algn="r" latinLnBrk="0">
              <a:defRPr lang="he-IL" sz="1050"/>
            </a:lvl8pPr>
            <a:lvl9pPr algn="r" latinLnBrk="0">
              <a:defRPr lang="he-IL" sz="1050"/>
            </a:lvl9pPr>
          </a:lstStyle>
          <a:p>
            <a:pPr lvl="0" algn="r" rtl="1"/>
            <a:r>
              <a:rPr lang="he-IL"/>
              <a:t>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58995" y="4367308"/>
            <a:ext cx="2400300" cy="1622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latinLnBrk="0">
              <a:spcBef>
                <a:spcPts val="900"/>
              </a:spcBef>
              <a:buNone/>
              <a:defRPr lang="he-IL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r" latinLnBrk="0">
              <a:buNone/>
              <a:defRPr lang="he-IL" sz="900"/>
            </a:lvl2pPr>
            <a:lvl3pPr marL="685800" indent="0" algn="r" latinLnBrk="0">
              <a:buNone/>
              <a:defRPr lang="he-IL" sz="750"/>
            </a:lvl3pPr>
            <a:lvl4pPr marL="1028700" indent="0" algn="r" latinLnBrk="0">
              <a:buNone/>
              <a:defRPr lang="he-IL" sz="675"/>
            </a:lvl4pPr>
            <a:lvl5pPr marL="1371600" indent="0" algn="r" latinLnBrk="0">
              <a:buNone/>
              <a:defRPr lang="he-IL" sz="675"/>
            </a:lvl5pPr>
            <a:lvl6pPr marL="1714500" indent="0" algn="r" latinLnBrk="0">
              <a:buNone/>
              <a:defRPr lang="he-IL" sz="675"/>
            </a:lvl6pPr>
            <a:lvl7pPr marL="2057400" indent="0" algn="r" latinLnBrk="0">
              <a:buNone/>
              <a:defRPr lang="he-IL" sz="675"/>
            </a:lvl7pPr>
            <a:lvl8pPr marL="2400300" indent="0" algn="r" latinLnBrk="0">
              <a:buNone/>
              <a:defRPr lang="he-IL" sz="675"/>
            </a:lvl8pPr>
            <a:lvl9pPr marL="2743200" indent="0" algn="r" latinLnBrk="0">
              <a:buNone/>
              <a:defRPr lang="he-IL" sz="675"/>
            </a:lvl9pPr>
          </a:lstStyle>
          <a:p>
            <a:pPr lvl="0" algn="r" rtl="1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>
          <a:xfrm>
            <a:off x="1720689" y="6601968"/>
            <a:ext cx="720090" cy="237744"/>
          </a:xfrm>
          <a:prstGeom prst="rect">
            <a:avLst/>
          </a:prstGeom>
        </p:spPr>
        <p:txBody>
          <a:bodyPr/>
          <a:lstStyle>
            <a:lvl1pPr algn="r" latinLnBrk="0">
              <a:defRPr lang="he-I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he-IL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2884405" y="4956048"/>
            <a:ext cx="5369814" cy="23774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/>
              <a:t>מקור:</a:t>
            </a:r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005840" y="6601968"/>
            <a:ext cx="480060" cy="237744"/>
          </a:xfrm>
          <a:prstGeom prst="rect">
            <a:avLst/>
          </a:prstGeom>
        </p:spPr>
        <p:txBody>
          <a:bodyPr/>
          <a:lstStyle>
            <a:lvl1pPr algn="r" latinLnBrk="0">
              <a:defRPr lang="he-I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945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64BC-472D-4BD4-B8AC-5D40B6C663ED}" type="datetimeFigureOut">
              <a:rPr lang="he-IL" smtClean="0"/>
              <a:t>י'/ניסן/תשע"ט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8E75-A461-45B2-A0A6-D6247958F23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648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רכזית - 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6898" y="6597352"/>
            <a:ext cx="388640" cy="260648"/>
          </a:xfrm>
        </p:spPr>
        <p:txBody>
          <a:bodyPr/>
          <a:lstStyle>
            <a:lvl1pPr>
              <a:defRPr sz="1050" b="1">
                <a:solidFill>
                  <a:schemeClr val="tx1"/>
                </a:solidFill>
                <a:latin typeface=" david"/>
                <a:cs typeface="David" panose="020E0502060401010101" pitchFamily="34" charset="-79"/>
              </a:defRPr>
            </a:lvl1pPr>
          </a:lstStyle>
          <a:p>
            <a:fld id="{947B60B7-44CA-410A-A9B6-29F8D133F861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0" y="850702"/>
            <a:ext cx="9144000" cy="706090"/>
          </a:xfrm>
        </p:spPr>
        <p:txBody>
          <a:bodyPr>
            <a:noAutofit/>
          </a:bodyPr>
          <a:lstStyle>
            <a:lvl1pPr>
              <a:defRPr sz="1800">
                <a:latin typeface=" david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6" name="מציין מיקום טקסט 2"/>
          <p:cNvSpPr>
            <a:spLocks noGrp="1"/>
          </p:cNvSpPr>
          <p:nvPr>
            <p:ph idx="1"/>
          </p:nvPr>
        </p:nvSpPr>
        <p:spPr>
          <a:xfrm>
            <a:off x="107506" y="1772820"/>
            <a:ext cx="8928992" cy="468051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>
              <a:defRPr>
                <a:latin typeface=" david"/>
                <a:cs typeface="David" panose="020E0502060401010101" pitchFamily="34" charset="-79"/>
              </a:defRPr>
            </a:lvl1pPr>
            <a:lvl2pPr>
              <a:defRPr>
                <a:latin typeface=" david"/>
                <a:cs typeface="David" panose="020E0502060401010101" pitchFamily="34" charset="-79"/>
              </a:defRPr>
            </a:lvl2pPr>
            <a:lvl3pPr>
              <a:defRPr>
                <a:latin typeface=" david"/>
                <a:cs typeface="David" panose="020E0502060401010101" pitchFamily="34" charset="-79"/>
              </a:defRPr>
            </a:lvl3pPr>
            <a:lvl4pPr>
              <a:defRPr>
                <a:latin typeface=" david"/>
                <a:cs typeface="David" panose="020E0502060401010101" pitchFamily="34" charset="-79"/>
              </a:defRPr>
            </a:lvl4pPr>
            <a:lvl5pPr>
              <a:defRPr>
                <a:latin typeface=" david"/>
                <a:cs typeface="David" panose="020E0502060401010101" pitchFamily="34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7" name="מציין מיקום טקסט 3"/>
          <p:cNvSpPr>
            <a:spLocks noGrp="1"/>
          </p:cNvSpPr>
          <p:nvPr>
            <p:ph type="body" sz="quarter" idx="13" hasCustomPrompt="1"/>
          </p:nvPr>
        </p:nvSpPr>
        <p:spPr>
          <a:xfrm>
            <a:off x="4932365" y="6381750"/>
            <a:ext cx="4211637" cy="47625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050">
                <a:latin typeface=" david"/>
                <a:cs typeface="David" panose="020E0502060401010101" pitchFamily="34" charset="-79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he-IL" dirty="0"/>
              <a:t>מקור:  </a:t>
            </a:r>
          </a:p>
        </p:txBody>
      </p:sp>
    </p:spTree>
    <p:extLst>
      <p:ext uri="{BB962C8B-B14F-4D97-AF65-F5344CB8AC3E}">
        <p14:creationId xmlns:p14="http://schemas.microsoft.com/office/powerpoint/2010/main" val="15808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706090"/>
          </a:xfrm>
        </p:spPr>
        <p:txBody>
          <a:bodyPr/>
          <a:lstStyle>
            <a:lvl1pPr rtl="0">
              <a:defRPr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52400" y="1828804"/>
            <a:ext cx="4320000" cy="4525963"/>
          </a:xfrm>
        </p:spPr>
        <p:txBody>
          <a:bodyPr/>
          <a:lstStyle>
            <a:lvl1pPr algn="l" rtl="0">
              <a:defRPr sz="2100"/>
            </a:lvl1pPr>
            <a:lvl2pPr algn="l" rtl="0">
              <a:defRPr sz="1800"/>
            </a:lvl2pPr>
            <a:lvl3pPr algn="l" rtl="0">
              <a:defRPr sz="1500"/>
            </a:lvl3pPr>
            <a:lvl4pPr algn="l" rtl="0">
              <a:defRPr sz="1350"/>
            </a:lvl4pPr>
            <a:lvl5pPr algn="l" rtl="0"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828804"/>
            <a:ext cx="4320000" cy="4525963"/>
          </a:xfrm>
        </p:spPr>
        <p:txBody>
          <a:bodyPr/>
          <a:lstStyle>
            <a:lvl1pPr algn="l" rtl="0">
              <a:defRPr sz="2100"/>
            </a:lvl1pPr>
            <a:lvl2pPr algn="l" rtl="0">
              <a:defRPr sz="1800"/>
            </a:lvl2pPr>
            <a:lvl3pPr algn="l" rtl="0">
              <a:defRPr sz="1500"/>
            </a:lvl3pPr>
            <a:lvl4pPr algn="l" rtl="0">
              <a:defRPr sz="1350"/>
            </a:lvl4pPr>
            <a:lvl5pPr algn="l" rtl="0"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8" name="מציין מיקום טקסט 3"/>
          <p:cNvSpPr>
            <a:spLocks noGrp="1"/>
          </p:cNvSpPr>
          <p:nvPr>
            <p:ph type="body" sz="quarter" idx="13" hasCustomPrompt="1"/>
          </p:nvPr>
        </p:nvSpPr>
        <p:spPr>
          <a:xfrm>
            <a:off x="2" y="6381750"/>
            <a:ext cx="4211637" cy="476250"/>
          </a:xfrm>
        </p:spPr>
        <p:txBody>
          <a:bodyPr anchor="b">
            <a:normAutofit/>
          </a:bodyPr>
          <a:lstStyle>
            <a:lvl1pPr marL="0" indent="0" algn="l" rtl="0">
              <a:buNone/>
              <a:defRPr sz="750">
                <a:latin typeface=" david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Source: </a:t>
            </a:r>
            <a:endParaRPr lang="he-IL" dirty="0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686800" y="6597352"/>
            <a:ext cx="457200" cy="260648"/>
          </a:xfrm>
          <a:prstGeom prst="rect">
            <a:avLst/>
          </a:prstGeom>
        </p:spPr>
        <p:txBody>
          <a:bodyPr/>
          <a:lstStyle>
            <a:lvl1pPr algn="r" rtl="0">
              <a:defRPr sz="900" b="0">
                <a:latin typeface=" david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7B60B7-44CA-410A-A9B6-29F8D133F86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e-I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8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0" y="850702"/>
            <a:ext cx="9144000" cy="706090"/>
          </a:xfrm>
        </p:spPr>
        <p:txBody>
          <a:bodyPr wrap="square">
            <a:noAutofit/>
          </a:bodyPr>
          <a:lstStyle>
            <a:lvl1pPr rtl="0">
              <a:defRPr sz="180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3"/>
          </p:nvPr>
        </p:nvSpPr>
        <p:spPr>
          <a:xfrm>
            <a:off x="323" y="6381750"/>
            <a:ext cx="4211637" cy="476250"/>
          </a:xfrm>
        </p:spPr>
        <p:txBody>
          <a:bodyPr anchor="b">
            <a:normAutofit/>
          </a:bodyPr>
          <a:lstStyle>
            <a:lvl1pPr marL="0" indent="0" algn="l" rtl="0">
              <a:buNone/>
              <a:defRPr sz="90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4"/>
          </p:nvPr>
        </p:nvSpPr>
        <p:spPr>
          <a:xfrm>
            <a:off x="8686800" y="6597650"/>
            <a:ext cx="457200" cy="260350"/>
          </a:xfrm>
        </p:spPr>
        <p:txBody>
          <a:bodyPr/>
          <a:lstStyle>
            <a:lvl1pPr algn="r" rtl="0">
              <a:defRPr sz="900" b="0" smtClean="0">
                <a:latin typeface="David" pitchFamily="34" charset="-79"/>
                <a:ea typeface="Tahoma" pitchFamily="34" charset="0"/>
              </a:defRPr>
            </a:lvl1pPr>
          </a:lstStyle>
          <a:p>
            <a:pPr>
              <a:defRPr/>
            </a:pPr>
            <a:fld id="{AC670548-EB8F-4DB5-BDC4-F864BC94D7AB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194703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 bwMode="ltGray">
          <a:xfrm>
            <a:off x="1191" y="6591821"/>
            <a:ext cx="9141620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R="0" lvl="0" indent="0" algn="ctr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מלבן 7"/>
          <p:cNvSpPr/>
          <p:nvPr/>
        </p:nvSpPr>
        <p:spPr bwMode="white">
          <a:xfrm>
            <a:off x="1191" y="65836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1350"/>
          </a:p>
        </p:txBody>
      </p:sp>
      <p:sp>
        <p:nvSpPr>
          <p:cNvPr id="2" name="מציין מיקום כותרת 1"/>
          <p:cNvSpPr>
            <a:spLocks noGrp="1"/>
          </p:cNvSpPr>
          <p:nvPr>
            <p:ph type="title"/>
          </p:nvPr>
        </p:nvSpPr>
        <p:spPr>
          <a:xfrm>
            <a:off x="1005840" y="323560"/>
            <a:ext cx="7132320" cy="78544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r" rtl="1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11" name="מציין מיקום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810120" y="6639952"/>
            <a:ext cx="417099" cy="23603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268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24" r:id="rId13"/>
    <p:sldLayoutId id="2147483737" r:id="rId14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marL="0" indent="0" algn="ctr" defTabSz="685800" rtl="1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he-IL" sz="2700" kern="1200">
          <a:solidFill>
            <a:schemeClr val="accent5">
              <a:lumMod val="50000"/>
            </a:schemeClr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1pPr>
    </p:titleStyle>
    <p:bodyStyle>
      <a:lvl1pPr marL="205740" indent="-171450" algn="r" defTabSz="685800" rtl="1" eaLnBrk="1" latinLnBrk="0" hangingPunct="1">
        <a:lnSpc>
          <a:spcPct val="90000"/>
        </a:lnSpc>
        <a:spcBef>
          <a:spcPts val="1350"/>
        </a:spcBef>
        <a:buClr>
          <a:schemeClr val="tx2"/>
        </a:buClr>
        <a:buSzPct val="80000"/>
        <a:buFont typeface="Wingdings" pitchFamily="2" charset="2"/>
        <a:buChar char="§"/>
        <a:defRPr lang="he-IL" sz="900" kern="1200">
          <a:solidFill>
            <a:schemeClr val="bg1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1pPr>
      <a:lvl2pPr marL="445770" indent="-171450" algn="r" defTabSz="685800" rtl="1" eaLnBrk="1" latinLnBrk="0" hangingPunct="1">
        <a:lnSpc>
          <a:spcPct val="90000"/>
        </a:lnSpc>
        <a:spcBef>
          <a:spcPts val="750"/>
        </a:spcBef>
        <a:buClr>
          <a:schemeClr val="tx2"/>
        </a:buClr>
        <a:buSzPct val="80000"/>
        <a:buFont typeface="Wingdings" pitchFamily="2" charset="2"/>
        <a:buChar char="§"/>
        <a:defRPr lang="he-IL" sz="1350" kern="120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2pPr>
      <a:lvl3pPr marL="685800" indent="-171450" algn="r" defTabSz="685800" rtl="1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" pitchFamily="2" charset="2"/>
        <a:buChar char="§"/>
        <a:defRPr lang="he-IL" sz="1200" kern="120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3pPr>
      <a:lvl4pPr marL="925830" indent="-171450" algn="r" defTabSz="685800" rtl="1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" pitchFamily="2" charset="2"/>
        <a:buChar char="§"/>
        <a:defRPr lang="he-IL" sz="1050" kern="120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4pPr>
      <a:lvl5pPr marL="1165860" indent="-171450" algn="r" defTabSz="685800" rtl="1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" pitchFamily="2" charset="2"/>
        <a:buChar char="§"/>
        <a:defRPr lang="he-IL" sz="1050" kern="120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5pPr>
      <a:lvl6pPr marL="1405890" indent="-171450" algn="r" defTabSz="685800" rtl="1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he-IL" sz="1050" kern="120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6pPr>
      <a:lvl7pPr marL="1645920" indent="-171450" algn="r" defTabSz="685800" rtl="1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he-IL" sz="1050" kern="1200" baseline="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7pPr>
      <a:lvl8pPr marL="1885950" indent="-171450" algn="r" defTabSz="685800" rtl="1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he-IL" sz="1050" kern="1200" baseline="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8pPr>
      <a:lvl9pPr marL="2125980" indent="-171450" algn="r" defTabSz="685800" rtl="1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he-IL" sz="1050" kern="1200" baseline="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9pPr>
    </p:bodyStyle>
    <p:otherStyle>
      <a:defPPr>
        <a:defRPr lang="he-IL"/>
      </a:defPPr>
      <a:lvl1pPr marL="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30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5"/>
          <p:cNvSpPr>
            <a:spLocks noGrp="1"/>
          </p:cNvSpPr>
          <p:nvPr>
            <p:ph type="body" sz="quarter" idx="10"/>
          </p:nvPr>
        </p:nvSpPr>
        <p:spPr>
          <a:xfrm>
            <a:off x="1187624" y="908720"/>
            <a:ext cx="6848228" cy="2046684"/>
          </a:xfrm>
        </p:spPr>
        <p:txBody>
          <a:bodyPr/>
          <a:lstStyle/>
          <a:p>
            <a:pPr marL="0">
              <a:spcBef>
                <a:spcPct val="0"/>
              </a:spcBef>
            </a:pPr>
            <a:r>
              <a:rPr lang="he-IL" sz="6000" dirty="0"/>
              <a:t>תקציב המדינה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331640" y="5157192"/>
            <a:ext cx="6858002" cy="1143000"/>
          </a:xfrm>
        </p:spPr>
        <p:txBody>
          <a:bodyPr/>
          <a:lstStyle/>
          <a:p>
            <a:r>
              <a:rPr lang="he-IL" sz="2800" b="1" dirty="0" smtClean="0"/>
              <a:t>המועצה לביטחון לאומי</a:t>
            </a:r>
            <a:br>
              <a:rPr lang="he-IL" sz="2800" b="1" dirty="0" smtClean="0"/>
            </a:br>
            <a:r>
              <a:rPr lang="he-IL" sz="2800" b="1" dirty="0" smtClean="0"/>
              <a:t> אפריל </a:t>
            </a:r>
            <a:r>
              <a:rPr lang="he-IL" sz="2800" b="1" dirty="0"/>
              <a:t>2019</a:t>
            </a:r>
            <a:r>
              <a:rPr lang="en-US" sz="2800" b="1" dirty="0"/>
              <a:t/>
            </a:r>
            <a:br>
              <a:rPr lang="en-US" sz="2800" b="1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368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שינויים דמוגרפים משמעותיים בכוח העבודה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37394705"/>
              </p:ext>
            </p:extLst>
          </p:nvPr>
        </p:nvGraphicFramePr>
        <p:xfrm>
          <a:off x="431800" y="1556793"/>
          <a:ext cx="8712200" cy="4680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10641" y="6366520"/>
            <a:ext cx="3953847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dirty="0"/>
              <a:t>מקור: </a:t>
            </a:r>
            <a:r>
              <a:rPr lang="he-IL" sz="900" dirty="0" err="1"/>
              <a:t>הלמ"ס</a:t>
            </a:r>
            <a:r>
              <a:rPr lang="he-IL" sz="900" dirty="0"/>
              <a:t> ועיבודי הכלכלן הראשי, גילאי 25-64, חלופה בינונית</a:t>
            </a:r>
          </a:p>
        </p:txBody>
      </p:sp>
    </p:spTree>
    <p:extLst>
      <p:ext uri="{BB962C8B-B14F-4D97-AF65-F5344CB8AC3E}">
        <p14:creationId xmlns:p14="http://schemas.microsoft.com/office/powerpoint/2010/main" val="403032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8894" y="548680"/>
            <a:ext cx="8363932" cy="4662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indent="0" algn="ctr" defTabSz="685800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he-IL" sz="270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פער משמעותי במלאי התשתיות הכלכליות (% תמ"ג 2015)</a:t>
            </a:r>
          </a:p>
        </p:txBody>
      </p:sp>
      <p:graphicFrame>
        <p:nvGraphicFramePr>
          <p:cNvPr id="6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192273"/>
              </p:ext>
            </p:extLst>
          </p:nvPr>
        </p:nvGraphicFramePr>
        <p:xfrm>
          <a:off x="107504" y="1340768"/>
          <a:ext cx="907300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7"/>
          <p:cNvSpPr txBox="1"/>
          <p:nvPr/>
        </p:nvSpPr>
        <p:spPr>
          <a:xfrm>
            <a:off x="2627784" y="6366520"/>
            <a:ext cx="6359642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dirty="0">
                <a:solidFill>
                  <a:prstClr val="black"/>
                </a:solidFill>
                <a:latin typeface="David" pitchFamily="34" charset="-79"/>
              </a:rPr>
              <a:t>מקור: </a:t>
            </a:r>
            <a:r>
              <a:rPr lang="he-IL" sz="900" dirty="0" err="1">
                <a:solidFill>
                  <a:prstClr val="black"/>
                </a:solidFill>
                <a:latin typeface="David" pitchFamily="34" charset="-79"/>
              </a:rPr>
              <a:t>מקינזי</a:t>
            </a:r>
            <a:r>
              <a:rPr lang="he-IL" sz="900" dirty="0">
                <a:solidFill>
                  <a:prstClr val="black"/>
                </a:solidFill>
                <a:latin typeface="David" pitchFamily="34" charset="-79"/>
              </a:rPr>
              <a:t>, דו"ח תשתיות 2030</a:t>
            </a:r>
          </a:p>
        </p:txBody>
      </p:sp>
    </p:spTree>
    <p:extLst>
      <p:ext uri="{BB962C8B-B14F-4D97-AF65-F5344CB8AC3E}">
        <p14:creationId xmlns:p14="http://schemas.microsoft.com/office/powerpoint/2010/main" val="161035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196" y="614581"/>
            <a:ext cx="8363932" cy="4662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defPPr>
              <a:defRPr lang="he-IL"/>
            </a:defPPr>
            <a:lvl1pPr indent="0" algn="ctr" defTabSz="685800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פער התשתיות מורגש בסקטורים רבים</a:t>
            </a:r>
          </a:p>
        </p:txBody>
      </p:sp>
      <p:grpSp>
        <p:nvGrpSpPr>
          <p:cNvPr id="9" name="קבוצה 8"/>
          <p:cNvGrpSpPr/>
          <p:nvPr/>
        </p:nvGrpSpPr>
        <p:grpSpPr>
          <a:xfrm>
            <a:off x="815602" y="1340768"/>
            <a:ext cx="7068766" cy="3280617"/>
            <a:chOff x="3107469" y="1676805"/>
            <a:chExt cx="7394329" cy="3075033"/>
          </a:xfrm>
        </p:grpSpPr>
        <p:grpSp>
          <p:nvGrpSpPr>
            <p:cNvPr id="10" name="קבוצה 9"/>
            <p:cNvGrpSpPr/>
            <p:nvPr/>
          </p:nvGrpSpPr>
          <p:grpSpPr>
            <a:xfrm>
              <a:off x="3107469" y="3070761"/>
              <a:ext cx="7394329" cy="1681077"/>
              <a:chOff x="2145135" y="2501863"/>
              <a:chExt cx="7394329" cy="1681077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7440133" y="2996248"/>
                <a:ext cx="2099331" cy="118669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he-IL" b="1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מהירות מסחרית נמוכה בכ-30% </a:t>
                </a:r>
              </a:p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he-IL" sz="14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(17 קמ"ש מול 25 קמ"ש בהשוואה לערי היעד)</a:t>
                </a:r>
              </a:p>
            </p:txBody>
          </p:sp>
          <p:pic>
            <p:nvPicPr>
              <p:cNvPr id="17" name="תמונה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5189" y="2518527"/>
                <a:ext cx="484551" cy="439576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4792634" y="2982864"/>
                <a:ext cx="2099331" cy="118669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he-IL" b="1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מקדם פיצול         </a:t>
                </a:r>
                <a:r>
                  <a:rPr lang="he-IL" b="1" dirty="0" smtClean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                </a:t>
                </a:r>
                <a:r>
                  <a:rPr lang="he-IL" b="1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של כ-20% </a:t>
                </a:r>
              </a:p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he-IL" sz="14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(בהשוואה ל-40% בערי היעד)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145135" y="2959639"/>
                <a:ext cx="2099331" cy="118669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he-IL" b="1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מקדם מילוי של כ-1.2</a:t>
                </a:r>
              </a:p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he-IL" sz="14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(בהשוואה לממוצע אירופאי של כ-1.6)</a:t>
                </a:r>
              </a:p>
            </p:txBody>
          </p:sp>
          <p:pic>
            <p:nvPicPr>
              <p:cNvPr id="20" name="תמונה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5147" y="2507095"/>
                <a:ext cx="549636" cy="446274"/>
              </a:xfrm>
              <a:prstGeom prst="rect">
                <a:avLst/>
              </a:prstGeom>
            </p:spPr>
          </p:pic>
          <p:pic>
            <p:nvPicPr>
              <p:cNvPr id="21" name="תמונה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8988" y="2501863"/>
                <a:ext cx="606956" cy="417705"/>
              </a:xfrm>
              <a:prstGeom prst="rect">
                <a:avLst/>
              </a:prstGeom>
            </p:spPr>
          </p:pic>
        </p:grpSp>
        <p:grpSp>
          <p:nvGrpSpPr>
            <p:cNvPr id="11" name="קבוצה 10"/>
            <p:cNvGrpSpPr/>
            <p:nvPr/>
          </p:nvGrpSpPr>
          <p:grpSpPr>
            <a:xfrm>
              <a:off x="3838352" y="1676805"/>
              <a:ext cx="5859466" cy="1267819"/>
              <a:chOff x="4354834" y="1338308"/>
              <a:chExt cx="5859466" cy="1267819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7553749" y="1412698"/>
                <a:ext cx="2098803" cy="1188000"/>
              </a:xfrm>
              <a:prstGeom prst="rect">
                <a:avLst/>
              </a:prstGeom>
              <a:solidFill>
                <a:schemeClr val="accent1"/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he-IL" b="1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2.5% אנרגיה מתחדשת מכלל הייצור</a:t>
                </a:r>
              </a:p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he-IL" sz="14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(בהשוואה ל-14% במדינות אירופה החברות ב- </a:t>
                </a:r>
                <a:r>
                  <a:rPr lang="en-US" sz="14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OECD</a:t>
                </a:r>
                <a:r>
                  <a:rPr lang="he-IL" sz="14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906241" y="1418127"/>
                <a:ext cx="2098800" cy="1188000"/>
              </a:xfrm>
              <a:prstGeom prst="rect">
                <a:avLst/>
              </a:prstGeom>
              <a:solidFill>
                <a:schemeClr val="accent1"/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he-IL" b="1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234 דק' אי-אספקת חשמל בשנה </a:t>
                </a:r>
              </a:p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he-IL" sz="14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(בהשוואה לממוצע 42 דק' במדינות אירופאיות)</a:t>
                </a:r>
              </a:p>
            </p:txBody>
          </p:sp>
          <p:pic>
            <p:nvPicPr>
              <p:cNvPr id="14" name="תמונה 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04354" y="1338308"/>
                <a:ext cx="509946" cy="431214"/>
              </a:xfrm>
              <a:prstGeom prst="rect">
                <a:avLst/>
              </a:prstGeom>
            </p:spPr>
          </p:pic>
          <p:pic>
            <p:nvPicPr>
              <p:cNvPr id="15" name="תמונה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4834" y="1411763"/>
                <a:ext cx="512217" cy="357759"/>
              </a:xfrm>
              <a:prstGeom prst="rect">
                <a:avLst/>
              </a:prstGeom>
            </p:spPr>
          </p:pic>
        </p:grpSp>
      </p:grpSp>
      <p:sp>
        <p:nvSpPr>
          <p:cNvPr id="22" name="TextBox 21"/>
          <p:cNvSpPr txBox="1"/>
          <p:nvPr/>
        </p:nvSpPr>
        <p:spPr>
          <a:xfrm>
            <a:off x="4572000" y="5033434"/>
            <a:ext cx="2006392" cy="12674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he-IL" sz="1600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he-IL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מהירות ממוצעת סלולר איטית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he-IL" sz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(9 </a:t>
            </a:r>
            <a:r>
              <a:rPr lang="en-US" sz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Mbps</a:t>
            </a:r>
            <a:r>
              <a:rPr lang="he-IL" sz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אל מול ל-18 בהשוואה בינ"ל)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61552" y="5024019"/>
            <a:ext cx="2006392" cy="12674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he-IL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80% הטמנה מהטיפול בפסולת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he-IL" sz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(בהשוואה לממוצע של 40% במדינות אירופאיות)</a:t>
            </a:r>
          </a:p>
        </p:txBody>
      </p:sp>
      <p:pic>
        <p:nvPicPr>
          <p:cNvPr id="24" name="תמונה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95" y="5907931"/>
            <a:ext cx="477338" cy="383512"/>
          </a:xfrm>
          <a:prstGeom prst="rect">
            <a:avLst/>
          </a:prstGeom>
        </p:spPr>
      </p:pic>
      <p:pic>
        <p:nvPicPr>
          <p:cNvPr id="25" name="תמונה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443" y="5858784"/>
            <a:ext cx="502811" cy="44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2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כותרת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319838" cy="542925"/>
          </a:xfr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altLang="en-US" dirty="0" smtClean="0"/>
              <a:t>כיווני </a:t>
            </a:r>
            <a:r>
              <a:rPr lang="he-IL" altLang="en-US" dirty="0"/>
              <a:t>פעולה</a:t>
            </a:r>
          </a:p>
        </p:txBody>
      </p:sp>
      <p:grpSp>
        <p:nvGrpSpPr>
          <p:cNvPr id="23" name="קבוצה 22"/>
          <p:cNvGrpSpPr/>
          <p:nvPr/>
        </p:nvGrpSpPr>
        <p:grpSpPr>
          <a:xfrm>
            <a:off x="3188154" y="1966913"/>
            <a:ext cx="5619751" cy="893990"/>
            <a:chOff x="2031999" y="1295399"/>
            <a:chExt cx="8581571" cy="1605645"/>
          </a:xfrm>
          <a:solidFill>
            <a:schemeClr val="accent1">
              <a:lumMod val="50000"/>
            </a:schemeClr>
          </a:solidFill>
        </p:grpSpPr>
        <p:sp>
          <p:nvSpPr>
            <p:cNvPr id="5" name="צורה חופשית 4"/>
            <p:cNvSpPr/>
            <p:nvPr/>
          </p:nvSpPr>
          <p:spPr>
            <a:xfrm>
              <a:off x="2031999" y="1295399"/>
              <a:ext cx="5148943" cy="1605645"/>
            </a:xfrm>
            <a:custGeom>
              <a:avLst/>
              <a:gdLst>
                <a:gd name="connsiteX0" fmla="*/ 0 w 4861560"/>
                <a:gd name="connsiteY0" fmla="*/ 189177 h 1513416"/>
                <a:gd name="connsiteX1" fmla="*/ 4104852 w 4861560"/>
                <a:gd name="connsiteY1" fmla="*/ 189177 h 1513416"/>
                <a:gd name="connsiteX2" fmla="*/ 4104852 w 4861560"/>
                <a:gd name="connsiteY2" fmla="*/ 0 h 1513416"/>
                <a:gd name="connsiteX3" fmla="*/ 4861560 w 4861560"/>
                <a:gd name="connsiteY3" fmla="*/ 756708 h 1513416"/>
                <a:gd name="connsiteX4" fmla="*/ 4104852 w 4861560"/>
                <a:gd name="connsiteY4" fmla="*/ 1513416 h 1513416"/>
                <a:gd name="connsiteX5" fmla="*/ 4104852 w 4861560"/>
                <a:gd name="connsiteY5" fmla="*/ 1324239 h 1513416"/>
                <a:gd name="connsiteX6" fmla="*/ 0 w 4861560"/>
                <a:gd name="connsiteY6" fmla="*/ 1324239 h 1513416"/>
                <a:gd name="connsiteX7" fmla="*/ 0 w 4861560"/>
                <a:gd name="connsiteY7" fmla="*/ 189177 h 151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1560" h="1513416">
                  <a:moveTo>
                    <a:pt x="4861560" y="1324238"/>
                  </a:moveTo>
                  <a:lnTo>
                    <a:pt x="756708" y="1324238"/>
                  </a:lnTo>
                  <a:lnTo>
                    <a:pt x="756708" y="1513415"/>
                  </a:lnTo>
                  <a:lnTo>
                    <a:pt x="0" y="756708"/>
                  </a:lnTo>
                  <a:lnTo>
                    <a:pt x="756708" y="1"/>
                  </a:lnTo>
                  <a:lnTo>
                    <a:pt x="756708" y="189178"/>
                  </a:lnTo>
                  <a:lnTo>
                    <a:pt x="4861560" y="189178"/>
                  </a:lnTo>
                  <a:lnTo>
                    <a:pt x="4861560" y="1324238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6127" tIns="162362" rIns="20479" bIns="162362" numCol="1" spcCol="1270" anchor="t" anchorCtr="0">
              <a:noAutofit/>
            </a:bodyPr>
            <a:lstStyle/>
            <a:p>
              <a:pPr marL="214313" lvl="1" indent="-214313" defTabSz="14335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he-IL" sz="3000"/>
            </a:p>
            <a:p>
              <a:pPr marL="214313" lvl="1" indent="-214313" defTabSz="14335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he-IL" sz="3000"/>
            </a:p>
          </p:txBody>
        </p:sp>
        <p:sp>
          <p:nvSpPr>
            <p:cNvPr id="6" name="צורה חופשית 5"/>
            <p:cNvSpPr/>
            <p:nvPr/>
          </p:nvSpPr>
          <p:spPr>
            <a:xfrm>
              <a:off x="7180942" y="1295400"/>
              <a:ext cx="3432628" cy="1605643"/>
            </a:xfrm>
            <a:custGeom>
              <a:avLst/>
              <a:gdLst>
                <a:gd name="connsiteX0" fmla="*/ 0 w 3241040"/>
                <a:gd name="connsiteY0" fmla="*/ 252241 h 1513416"/>
                <a:gd name="connsiteX1" fmla="*/ 252241 w 3241040"/>
                <a:gd name="connsiteY1" fmla="*/ 0 h 1513416"/>
                <a:gd name="connsiteX2" fmla="*/ 2988799 w 3241040"/>
                <a:gd name="connsiteY2" fmla="*/ 0 h 1513416"/>
                <a:gd name="connsiteX3" fmla="*/ 3241040 w 3241040"/>
                <a:gd name="connsiteY3" fmla="*/ 252241 h 1513416"/>
                <a:gd name="connsiteX4" fmla="*/ 3241040 w 3241040"/>
                <a:gd name="connsiteY4" fmla="*/ 1261175 h 1513416"/>
                <a:gd name="connsiteX5" fmla="*/ 2988799 w 3241040"/>
                <a:gd name="connsiteY5" fmla="*/ 1513416 h 1513416"/>
                <a:gd name="connsiteX6" fmla="*/ 252241 w 3241040"/>
                <a:gd name="connsiteY6" fmla="*/ 1513416 h 1513416"/>
                <a:gd name="connsiteX7" fmla="*/ 0 w 3241040"/>
                <a:gd name="connsiteY7" fmla="*/ 1261175 h 1513416"/>
                <a:gd name="connsiteX8" fmla="*/ 0 w 3241040"/>
                <a:gd name="connsiteY8" fmla="*/ 252241 h 151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1040" h="1513416">
                  <a:moveTo>
                    <a:pt x="0" y="252241"/>
                  </a:moveTo>
                  <a:cubicBezTo>
                    <a:pt x="0" y="112932"/>
                    <a:pt x="112932" y="0"/>
                    <a:pt x="252241" y="0"/>
                  </a:cubicBezTo>
                  <a:lnTo>
                    <a:pt x="2988799" y="0"/>
                  </a:lnTo>
                  <a:cubicBezTo>
                    <a:pt x="3128108" y="0"/>
                    <a:pt x="3241040" y="112932"/>
                    <a:pt x="3241040" y="252241"/>
                  </a:cubicBezTo>
                  <a:lnTo>
                    <a:pt x="3241040" y="1261175"/>
                  </a:lnTo>
                  <a:cubicBezTo>
                    <a:pt x="3241040" y="1400484"/>
                    <a:pt x="3128108" y="1513416"/>
                    <a:pt x="2988799" y="1513416"/>
                  </a:cubicBezTo>
                  <a:lnTo>
                    <a:pt x="252241" y="1513416"/>
                  </a:lnTo>
                  <a:cubicBezTo>
                    <a:pt x="112932" y="1513416"/>
                    <a:pt x="0" y="1400484"/>
                    <a:pt x="0" y="1261175"/>
                  </a:cubicBezTo>
                  <a:lnTo>
                    <a:pt x="0" y="25224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139" tIns="118274" rIns="181139" bIns="118274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3000" dirty="0" err="1"/>
                <a:t>פיריון</a:t>
              </a:r>
              <a:endParaRPr lang="he-IL" sz="3000" dirty="0"/>
            </a:p>
          </p:txBody>
        </p:sp>
      </p:grpSp>
      <p:grpSp>
        <p:nvGrpSpPr>
          <p:cNvPr id="22" name="קבוצה 21"/>
          <p:cNvGrpSpPr/>
          <p:nvPr/>
        </p:nvGrpSpPr>
        <p:grpSpPr>
          <a:xfrm>
            <a:off x="1719263" y="3328647"/>
            <a:ext cx="5619751" cy="893990"/>
            <a:chOff x="2031999" y="3061607"/>
            <a:chExt cx="8581571" cy="1605643"/>
          </a:xfrm>
          <a:solidFill>
            <a:schemeClr val="accent1">
              <a:lumMod val="75000"/>
            </a:schemeClr>
          </a:solidFill>
        </p:grpSpPr>
        <p:sp>
          <p:nvSpPr>
            <p:cNvPr id="10" name="חץ ימינה 9"/>
            <p:cNvSpPr/>
            <p:nvPr/>
          </p:nvSpPr>
          <p:spPr>
            <a:xfrm rot="10800000">
              <a:off x="2031999" y="3061607"/>
              <a:ext cx="5148943" cy="1605643"/>
            </a:xfrm>
            <a:prstGeom prst="rightArrow">
              <a:avLst>
                <a:gd name="adj1" fmla="val 75000"/>
                <a:gd name="adj2" fmla="val 50000"/>
              </a:avLst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צורה חופשית 17"/>
            <p:cNvSpPr/>
            <p:nvPr/>
          </p:nvSpPr>
          <p:spPr>
            <a:xfrm>
              <a:off x="7180942" y="3061607"/>
              <a:ext cx="3432628" cy="1605643"/>
            </a:xfrm>
            <a:custGeom>
              <a:avLst/>
              <a:gdLst>
                <a:gd name="connsiteX0" fmla="*/ 0 w 3241040"/>
                <a:gd name="connsiteY0" fmla="*/ 252241 h 1513416"/>
                <a:gd name="connsiteX1" fmla="*/ 252241 w 3241040"/>
                <a:gd name="connsiteY1" fmla="*/ 0 h 1513416"/>
                <a:gd name="connsiteX2" fmla="*/ 2988799 w 3241040"/>
                <a:gd name="connsiteY2" fmla="*/ 0 h 1513416"/>
                <a:gd name="connsiteX3" fmla="*/ 3241040 w 3241040"/>
                <a:gd name="connsiteY3" fmla="*/ 252241 h 1513416"/>
                <a:gd name="connsiteX4" fmla="*/ 3241040 w 3241040"/>
                <a:gd name="connsiteY4" fmla="*/ 1261175 h 1513416"/>
                <a:gd name="connsiteX5" fmla="*/ 2988799 w 3241040"/>
                <a:gd name="connsiteY5" fmla="*/ 1513416 h 1513416"/>
                <a:gd name="connsiteX6" fmla="*/ 252241 w 3241040"/>
                <a:gd name="connsiteY6" fmla="*/ 1513416 h 1513416"/>
                <a:gd name="connsiteX7" fmla="*/ 0 w 3241040"/>
                <a:gd name="connsiteY7" fmla="*/ 1261175 h 1513416"/>
                <a:gd name="connsiteX8" fmla="*/ 0 w 3241040"/>
                <a:gd name="connsiteY8" fmla="*/ 252241 h 151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1040" h="1513416">
                  <a:moveTo>
                    <a:pt x="0" y="252241"/>
                  </a:moveTo>
                  <a:cubicBezTo>
                    <a:pt x="0" y="112932"/>
                    <a:pt x="112932" y="0"/>
                    <a:pt x="252241" y="0"/>
                  </a:cubicBezTo>
                  <a:lnTo>
                    <a:pt x="2988799" y="0"/>
                  </a:lnTo>
                  <a:cubicBezTo>
                    <a:pt x="3128108" y="0"/>
                    <a:pt x="3241040" y="112932"/>
                    <a:pt x="3241040" y="252241"/>
                  </a:cubicBezTo>
                  <a:lnTo>
                    <a:pt x="3241040" y="1261175"/>
                  </a:lnTo>
                  <a:cubicBezTo>
                    <a:pt x="3241040" y="1400484"/>
                    <a:pt x="3128108" y="1513416"/>
                    <a:pt x="2988799" y="1513416"/>
                  </a:cubicBezTo>
                  <a:lnTo>
                    <a:pt x="252241" y="1513416"/>
                  </a:lnTo>
                  <a:cubicBezTo>
                    <a:pt x="112932" y="1513416"/>
                    <a:pt x="0" y="1400484"/>
                    <a:pt x="0" y="1261175"/>
                  </a:cubicBezTo>
                  <a:lnTo>
                    <a:pt x="0" y="25224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139" tIns="118274" rIns="181139" bIns="118274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3000" dirty="0"/>
                <a:t>אוכלוסיות</a:t>
              </a:r>
            </a:p>
          </p:txBody>
        </p:sp>
      </p:grpSp>
      <p:grpSp>
        <p:nvGrpSpPr>
          <p:cNvPr id="21" name="קבוצה 20"/>
          <p:cNvGrpSpPr/>
          <p:nvPr/>
        </p:nvGrpSpPr>
        <p:grpSpPr>
          <a:xfrm>
            <a:off x="250372" y="4690381"/>
            <a:ext cx="5619751" cy="893990"/>
            <a:chOff x="2031999" y="4827813"/>
            <a:chExt cx="8581571" cy="160564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צורה חופשית 18"/>
            <p:cNvSpPr/>
            <p:nvPr/>
          </p:nvSpPr>
          <p:spPr>
            <a:xfrm>
              <a:off x="2031999" y="4827813"/>
              <a:ext cx="5148944" cy="1605644"/>
            </a:xfrm>
            <a:custGeom>
              <a:avLst/>
              <a:gdLst>
                <a:gd name="connsiteX0" fmla="*/ 0 w 4861560"/>
                <a:gd name="connsiteY0" fmla="*/ 189177 h 1513416"/>
                <a:gd name="connsiteX1" fmla="*/ 4104852 w 4861560"/>
                <a:gd name="connsiteY1" fmla="*/ 189177 h 1513416"/>
                <a:gd name="connsiteX2" fmla="*/ 4104852 w 4861560"/>
                <a:gd name="connsiteY2" fmla="*/ 0 h 1513416"/>
                <a:gd name="connsiteX3" fmla="*/ 4861560 w 4861560"/>
                <a:gd name="connsiteY3" fmla="*/ 756708 h 1513416"/>
                <a:gd name="connsiteX4" fmla="*/ 4104852 w 4861560"/>
                <a:gd name="connsiteY4" fmla="*/ 1513416 h 1513416"/>
                <a:gd name="connsiteX5" fmla="*/ 4104852 w 4861560"/>
                <a:gd name="connsiteY5" fmla="*/ 1324239 h 1513416"/>
                <a:gd name="connsiteX6" fmla="*/ 0 w 4861560"/>
                <a:gd name="connsiteY6" fmla="*/ 1324239 h 1513416"/>
                <a:gd name="connsiteX7" fmla="*/ 0 w 4861560"/>
                <a:gd name="connsiteY7" fmla="*/ 189177 h 151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1560" h="1513416">
                  <a:moveTo>
                    <a:pt x="4861560" y="1324238"/>
                  </a:moveTo>
                  <a:lnTo>
                    <a:pt x="756708" y="1324238"/>
                  </a:lnTo>
                  <a:lnTo>
                    <a:pt x="756708" y="1513415"/>
                  </a:lnTo>
                  <a:lnTo>
                    <a:pt x="0" y="756708"/>
                  </a:lnTo>
                  <a:lnTo>
                    <a:pt x="756708" y="1"/>
                  </a:lnTo>
                  <a:lnTo>
                    <a:pt x="756708" y="189178"/>
                  </a:lnTo>
                  <a:lnTo>
                    <a:pt x="4861560" y="189178"/>
                  </a:lnTo>
                  <a:lnTo>
                    <a:pt x="4861560" y="1324238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6127" tIns="162362" rIns="20480" bIns="162362" numCol="1" spcCol="1270" anchor="t" anchorCtr="0">
              <a:noAutofit/>
            </a:bodyPr>
            <a:lstStyle/>
            <a:p>
              <a:pPr marL="214313" lvl="1" indent="-214313" defTabSz="14335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he-IL" sz="3000"/>
            </a:p>
            <a:p>
              <a:pPr marL="214313" lvl="1" indent="-214313" defTabSz="14335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he-IL" sz="3000" dirty="0"/>
            </a:p>
          </p:txBody>
        </p:sp>
        <p:sp>
          <p:nvSpPr>
            <p:cNvPr id="20" name="צורה חופשית 19"/>
            <p:cNvSpPr/>
            <p:nvPr/>
          </p:nvSpPr>
          <p:spPr>
            <a:xfrm>
              <a:off x="7180942" y="4827814"/>
              <a:ext cx="3432628" cy="1605643"/>
            </a:xfrm>
            <a:custGeom>
              <a:avLst/>
              <a:gdLst>
                <a:gd name="connsiteX0" fmla="*/ 0 w 3241040"/>
                <a:gd name="connsiteY0" fmla="*/ 252241 h 1513416"/>
                <a:gd name="connsiteX1" fmla="*/ 252241 w 3241040"/>
                <a:gd name="connsiteY1" fmla="*/ 0 h 1513416"/>
                <a:gd name="connsiteX2" fmla="*/ 2988799 w 3241040"/>
                <a:gd name="connsiteY2" fmla="*/ 0 h 1513416"/>
                <a:gd name="connsiteX3" fmla="*/ 3241040 w 3241040"/>
                <a:gd name="connsiteY3" fmla="*/ 252241 h 1513416"/>
                <a:gd name="connsiteX4" fmla="*/ 3241040 w 3241040"/>
                <a:gd name="connsiteY4" fmla="*/ 1261175 h 1513416"/>
                <a:gd name="connsiteX5" fmla="*/ 2988799 w 3241040"/>
                <a:gd name="connsiteY5" fmla="*/ 1513416 h 1513416"/>
                <a:gd name="connsiteX6" fmla="*/ 252241 w 3241040"/>
                <a:gd name="connsiteY6" fmla="*/ 1513416 h 1513416"/>
                <a:gd name="connsiteX7" fmla="*/ 0 w 3241040"/>
                <a:gd name="connsiteY7" fmla="*/ 1261175 h 1513416"/>
                <a:gd name="connsiteX8" fmla="*/ 0 w 3241040"/>
                <a:gd name="connsiteY8" fmla="*/ 252241 h 151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1040" h="1513416">
                  <a:moveTo>
                    <a:pt x="0" y="252241"/>
                  </a:moveTo>
                  <a:cubicBezTo>
                    <a:pt x="0" y="112932"/>
                    <a:pt x="112932" y="0"/>
                    <a:pt x="252241" y="0"/>
                  </a:cubicBezTo>
                  <a:lnTo>
                    <a:pt x="2988799" y="0"/>
                  </a:lnTo>
                  <a:cubicBezTo>
                    <a:pt x="3128108" y="0"/>
                    <a:pt x="3241040" y="112932"/>
                    <a:pt x="3241040" y="252241"/>
                  </a:cubicBezTo>
                  <a:lnTo>
                    <a:pt x="3241040" y="1261175"/>
                  </a:lnTo>
                  <a:cubicBezTo>
                    <a:pt x="3241040" y="1400484"/>
                    <a:pt x="3128108" y="1513416"/>
                    <a:pt x="2988799" y="1513416"/>
                  </a:cubicBezTo>
                  <a:lnTo>
                    <a:pt x="252241" y="1513416"/>
                  </a:lnTo>
                  <a:cubicBezTo>
                    <a:pt x="112932" y="1513416"/>
                    <a:pt x="0" y="1400484"/>
                    <a:pt x="0" y="1261175"/>
                  </a:cubicBezTo>
                  <a:lnTo>
                    <a:pt x="0" y="25224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139" tIns="118274" rIns="181139" bIns="118274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3000" dirty="0"/>
                <a:t>יחסי שלטון מקומי-מרכזי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74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שיטת העבודה</a:t>
            </a:r>
          </a:p>
        </p:txBody>
      </p:sp>
      <p:graphicFrame>
        <p:nvGraphicFramePr>
          <p:cNvPr id="8" name="דיאגרמה 7"/>
          <p:cNvGraphicFramePr/>
          <p:nvPr>
            <p:extLst>
              <p:ext uri="{D42A27DB-BD31-4B8C-83A1-F6EECF244321}">
                <p14:modId xmlns:p14="http://schemas.microsoft.com/office/powerpoint/2010/main" val="2945813583"/>
              </p:ext>
            </p:extLst>
          </p:nvPr>
        </p:nvGraphicFramePr>
        <p:xfrm>
          <a:off x="179512" y="4365104"/>
          <a:ext cx="867696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51720" y="1340768"/>
            <a:ext cx="4896544" cy="52322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מצב מאקרו-כלכלי</a:t>
            </a:r>
          </a:p>
        </p:txBody>
      </p:sp>
      <p:sp>
        <p:nvSpPr>
          <p:cNvPr id="14" name="חץ למטה 13"/>
          <p:cNvSpPr/>
          <p:nvPr/>
        </p:nvSpPr>
        <p:spPr>
          <a:xfrm>
            <a:off x="4211960" y="1988840"/>
            <a:ext cx="360040" cy="792088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0" y="2852936"/>
            <a:ext cx="4896544" cy="52322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התמודדות עם אתגרי המשק</a:t>
            </a:r>
          </a:p>
        </p:txBody>
      </p:sp>
      <p:sp>
        <p:nvSpPr>
          <p:cNvPr id="16" name="חץ למטה 15"/>
          <p:cNvSpPr/>
          <p:nvPr/>
        </p:nvSpPr>
        <p:spPr>
          <a:xfrm>
            <a:off x="4211960" y="3573016"/>
            <a:ext cx="360040" cy="792088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95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מתן פתרונות בתחום תשתיות התחבורה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5958507" y="3263796"/>
            <a:ext cx="288032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הגדלת תקציב השקעה בתשתיות תחבורה </a:t>
            </a:r>
            <a:r>
              <a:rPr lang="he-IL" b="1" dirty="0" smtClean="0"/>
              <a:t>ציבורית</a:t>
            </a:r>
          </a:p>
          <a:p>
            <a:pPr algn="ctr"/>
            <a:r>
              <a:rPr lang="he-IL" b="1" dirty="0" smtClean="0"/>
              <a:t>וניהול ביקושים</a:t>
            </a:r>
            <a:endParaRPr lang="he-IL" b="1" dirty="0"/>
          </a:p>
          <a:p>
            <a:pPr marL="285750" indent="-285750" algn="ctr">
              <a:buFontTx/>
              <a:buChar char="-"/>
            </a:pPr>
            <a:endParaRPr lang="he-IL" dirty="0"/>
          </a:p>
          <a:p>
            <a:pPr marL="285750" indent="-285750" algn="ctr">
              <a:buFontTx/>
              <a:buChar char="-"/>
            </a:pP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721259" y="3387911"/>
            <a:ext cx="28803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הסרת חסמים לקידום תשתיות</a:t>
            </a:r>
          </a:p>
          <a:p>
            <a:pPr marL="285750" indent="-285750" algn="ctr">
              <a:buFontTx/>
              <a:buChar char="-"/>
            </a:pPr>
            <a:endParaRPr lang="he-IL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6" y="4199468"/>
            <a:ext cx="2977765" cy="1643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 descr="http://www.ynet.co.il/PicServer2/02012008/1394988/YE0690907_w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916" y="4248735"/>
            <a:ext cx="2770679" cy="1646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דיאגרמה 14"/>
          <p:cNvGraphicFramePr/>
          <p:nvPr>
            <p:extLst>
              <p:ext uri="{D42A27DB-BD31-4B8C-83A1-F6EECF244321}">
                <p14:modId xmlns:p14="http://schemas.microsoft.com/office/powerpoint/2010/main" val="3374339319"/>
              </p:ext>
            </p:extLst>
          </p:nvPr>
        </p:nvGraphicFramePr>
        <p:xfrm>
          <a:off x="1115616" y="1226536"/>
          <a:ext cx="7272809" cy="2003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8820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he-IL" dirty="0"/>
              <a:t>סוגיות במדיניות מאקרו כלכלית בישראל</a:t>
            </a:r>
          </a:p>
        </p:txBody>
      </p:sp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val="3784205089"/>
              </p:ext>
            </p:extLst>
          </p:nvPr>
        </p:nvGraphicFramePr>
        <p:xfrm>
          <a:off x="827584" y="1484784"/>
          <a:ext cx="748883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874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תקציב המדינה : חוקי המשחק</a:t>
            </a:r>
          </a:p>
        </p:txBody>
      </p:sp>
      <p:sp>
        <p:nvSpPr>
          <p:cNvPr id="6" name="Freeform 2"/>
          <p:cNvSpPr>
            <a:spLocks noEditPoints="1"/>
          </p:cNvSpPr>
          <p:nvPr/>
        </p:nvSpPr>
        <p:spPr bwMode="gray">
          <a:xfrm rot="20241944">
            <a:off x="1419386" y="2594998"/>
            <a:ext cx="6094412" cy="2424112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solidFill>
            <a:schemeClr val="bg1"/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gray">
          <a:xfrm>
            <a:off x="2379663" y="1803673"/>
            <a:ext cx="1915931" cy="16602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gray">
          <a:xfrm>
            <a:off x="1944688" y="4539976"/>
            <a:ext cx="1763216" cy="1440137"/>
          </a:xfrm>
          <a:prstGeom prst="ellipse">
            <a:avLst/>
          </a:prstGeom>
          <a:solidFill>
            <a:schemeClr val="accent1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gray">
          <a:xfrm>
            <a:off x="5795963" y="2667000"/>
            <a:ext cx="1800225" cy="1584325"/>
          </a:xfrm>
          <a:prstGeom prst="ellipse">
            <a:avLst/>
          </a:prstGeom>
          <a:solidFill>
            <a:schemeClr val="accent1">
              <a:lumMod val="50000"/>
            </a:schemeClr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white">
          <a:xfrm>
            <a:off x="2106365" y="4813768"/>
            <a:ext cx="143986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מדיניות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מס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white">
          <a:xfrm>
            <a:off x="2519542" y="2163713"/>
            <a:ext cx="163859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הוצאה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הממשלתית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white">
          <a:xfrm>
            <a:off x="6290077" y="2955801"/>
            <a:ext cx="10182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גירעון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וחוב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8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654868" y="178710"/>
            <a:ext cx="8229600" cy="1143000"/>
          </a:xfr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הוצאות ציבורית כאחוז מהתוצר</a:t>
            </a:r>
            <a:r>
              <a:rPr lang="en-US" dirty="0"/>
              <a:t/>
            </a:r>
            <a:br>
              <a:rPr lang="en-US" dirty="0"/>
            </a:br>
            <a:r>
              <a:rPr lang="he-IL" sz="2000" dirty="0"/>
              <a:t>(2000-2018)</a:t>
            </a:r>
          </a:p>
        </p:txBody>
      </p:sp>
      <p:sp>
        <p:nvSpPr>
          <p:cNvPr id="7" name="מלבן 6"/>
          <p:cNvSpPr/>
          <p:nvPr/>
        </p:nvSpPr>
        <p:spPr>
          <a:xfrm>
            <a:off x="6739923" y="6381328"/>
            <a:ext cx="2242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900" dirty="0">
                <a:solidFill>
                  <a:prstClr val="black"/>
                </a:solidFill>
                <a:latin typeface="Times New Roman" pitchFamily="18" charset="0"/>
              </a:rPr>
              <a:t>מקור: </a:t>
            </a:r>
            <a:r>
              <a:rPr lang="he-IL" sz="900" dirty="0" smtClean="0">
                <a:solidFill>
                  <a:prstClr val="black"/>
                </a:solidFill>
                <a:latin typeface="Times New Roman" pitchFamily="18" charset="0"/>
              </a:rPr>
              <a:t>סה"כ הוצאה הממשלה הרחבה, בנק ישראל</a:t>
            </a:r>
          </a:p>
        </p:txBody>
      </p:sp>
      <p:graphicFrame>
        <p:nvGraphicFramePr>
          <p:cNvPr id="8" name="תרשים 7"/>
          <p:cNvGraphicFramePr/>
          <p:nvPr>
            <p:extLst>
              <p:ext uri="{D42A27DB-BD31-4B8C-83A1-F6EECF244321}">
                <p14:modId xmlns:p14="http://schemas.microsoft.com/office/powerpoint/2010/main" val="3947316451"/>
              </p:ext>
            </p:extLst>
          </p:nvPr>
        </p:nvGraphicFramePr>
        <p:xfrm>
          <a:off x="251520" y="1397000"/>
          <a:ext cx="8603670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49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כותרת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7" name="כותרת 1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indent="0" algn="ctr" defTabSz="685800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he-IL" sz="270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הוצאה ציבורית כאחוז מהתוצר - 2002</a:t>
            </a:r>
          </a:p>
        </p:txBody>
      </p:sp>
      <p:graphicFrame>
        <p:nvGraphicFramePr>
          <p:cNvPr id="7" name="תרשים 6"/>
          <p:cNvGraphicFramePr/>
          <p:nvPr>
            <p:extLst>
              <p:ext uri="{D42A27DB-BD31-4B8C-83A1-F6EECF244321}">
                <p14:modId xmlns:p14="http://schemas.microsoft.com/office/powerpoint/2010/main" val="2179541386"/>
              </p:ext>
            </p:extLst>
          </p:nvPr>
        </p:nvGraphicFramePr>
        <p:xfrm>
          <a:off x="179513" y="1398130"/>
          <a:ext cx="8550000" cy="513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76256" y="6381328"/>
            <a:ext cx="216024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מקור: </a:t>
            </a: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OECD</a:t>
            </a:r>
            <a:endParaRPr lang="he-IL" sz="9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76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he-IL" dirty="0"/>
              <a:t>סוגיות במדיניות מאקרו כלכלית בישראל</a:t>
            </a:r>
          </a:p>
        </p:txBody>
      </p:sp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val="3890952866"/>
              </p:ext>
            </p:extLst>
          </p:nvPr>
        </p:nvGraphicFramePr>
        <p:xfrm>
          <a:off x="827584" y="1484784"/>
          <a:ext cx="748883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267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indent="0" algn="ctr" defTabSz="685800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he-IL" sz="270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הוצאה ציבורית כאחוז מהתוצר - 2018</a:t>
            </a:r>
          </a:p>
        </p:txBody>
      </p:sp>
      <p:graphicFrame>
        <p:nvGraphicFramePr>
          <p:cNvPr id="10" name="תרשים 9"/>
          <p:cNvGraphicFramePr/>
          <p:nvPr>
            <p:extLst>
              <p:ext uri="{D42A27DB-BD31-4B8C-83A1-F6EECF244321}">
                <p14:modId xmlns:p14="http://schemas.microsoft.com/office/powerpoint/2010/main" val="570870956"/>
              </p:ext>
            </p:extLst>
          </p:nvPr>
        </p:nvGraphicFramePr>
        <p:xfrm>
          <a:off x="179512" y="1397222"/>
          <a:ext cx="8550000" cy="5128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76256" y="6381328"/>
            <a:ext cx="216024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מקור: </a:t>
            </a: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OECD</a:t>
            </a:r>
            <a:endParaRPr lang="he-IL" sz="9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8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תרשים 7"/>
          <p:cNvGraphicFramePr/>
          <p:nvPr>
            <p:extLst>
              <p:ext uri="{D42A27DB-BD31-4B8C-83A1-F6EECF244321}">
                <p14:modId xmlns:p14="http://schemas.microsoft.com/office/powerpoint/2010/main" val="2209379986"/>
              </p:ext>
            </p:extLst>
          </p:nvPr>
        </p:nvGraphicFramePr>
        <p:xfrm>
          <a:off x="179512" y="1412776"/>
          <a:ext cx="8550000" cy="513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539388"/>
            <a:ext cx="79208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ההוצאה האזרחית כאחוז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תוצר בהשוואה למדינות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OECD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- 2017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6256" y="6381328"/>
            <a:ext cx="216024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מקור: </a:t>
            </a: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OECD</a:t>
            </a:r>
            <a:endParaRPr lang="he-IL" sz="9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10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 txBox="1">
            <a:spLocks/>
          </p:cNvSpPr>
          <p:nvPr/>
        </p:nvSpPr>
        <p:spPr>
          <a:xfrm>
            <a:off x="62559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solidFill>
                  <a:prstClr val="black"/>
                </a:solidFill>
                <a:latin typeface="Gisha" panose="020B0502040204020203" pitchFamily="34" charset="-79"/>
              </a:rPr>
              <a:t>נטל המס כאחוז מהתוצר</a:t>
            </a:r>
            <a:r>
              <a:rPr lang="en-US" dirty="0" smtClean="0">
                <a:solidFill>
                  <a:prstClr val="black"/>
                </a:solidFill>
                <a:latin typeface="Gisha" panose="020B0502040204020203" pitchFamily="34" charset="-79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Gisha" panose="020B0502040204020203" pitchFamily="34" charset="-79"/>
              </a:rPr>
            </a:br>
            <a:r>
              <a:rPr lang="he-IL" sz="2000" dirty="0">
                <a:latin typeface="Gisha" panose="020B0502040204020203" pitchFamily="34" charset="-79"/>
              </a:rPr>
              <a:t>(</a:t>
            </a:r>
            <a:r>
              <a:rPr lang="he-IL" sz="2000" dirty="0" smtClean="0">
                <a:latin typeface="Gisha" panose="020B0502040204020203" pitchFamily="34" charset="-79"/>
              </a:rPr>
              <a:t>2000-2017)</a:t>
            </a:r>
            <a:endParaRPr lang="he-IL" dirty="0">
              <a:solidFill>
                <a:prstClr val="black"/>
              </a:solidFill>
              <a:latin typeface="Gisha" panose="020B0502040204020203" pitchFamily="34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6348237" y="6207695"/>
            <a:ext cx="2667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he-IL" sz="1200" dirty="0">
                <a:solidFill>
                  <a:prstClr val="black"/>
                </a:solidFill>
                <a:latin typeface="Times New Roman" pitchFamily="18" charset="0"/>
              </a:rPr>
              <a:t>מקור: </a:t>
            </a:r>
            <a:r>
              <a:rPr lang="he-IL" sz="1200" dirty="0" smtClean="0">
                <a:solidFill>
                  <a:prstClr val="black"/>
                </a:solidFill>
                <a:latin typeface="Times New Roman" pitchFamily="18" charset="0"/>
              </a:rPr>
              <a:t>הכנסות הממשלה הרחבה, בנק ישראל</a:t>
            </a:r>
            <a:endParaRPr lang="en-US" sz="12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r"/>
            <a:r>
              <a:rPr lang="he-IL" sz="1200" dirty="0" smtClean="0">
                <a:solidFill>
                  <a:prstClr val="black"/>
                </a:solidFill>
                <a:latin typeface="Times New Roman" pitchFamily="18" charset="0"/>
              </a:rPr>
              <a:t>*אומדן</a:t>
            </a:r>
            <a:endParaRPr lang="he-IL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4" name="תרשים 3"/>
          <p:cNvGraphicFramePr/>
          <p:nvPr>
            <p:extLst>
              <p:ext uri="{D42A27DB-BD31-4B8C-83A1-F6EECF244321}">
                <p14:modId xmlns:p14="http://schemas.microsoft.com/office/powerpoint/2010/main" val="4069652251"/>
              </p:ext>
            </p:extLst>
          </p:nvPr>
        </p:nvGraphicFramePr>
        <p:xfrm>
          <a:off x="251520" y="1397000"/>
          <a:ext cx="8603670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969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כותרת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7" name="כותרת 1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>
                <a:solidFill>
                  <a:prstClr val="black"/>
                </a:solidFill>
              </a:rPr>
              <a:t>נטל המס - 2002</a:t>
            </a:r>
            <a:endParaRPr lang="he-IL" sz="2000" dirty="0">
              <a:solidFill>
                <a:prstClr val="black"/>
              </a:solidFill>
            </a:endParaRPr>
          </a:p>
        </p:txBody>
      </p:sp>
      <p:graphicFrame>
        <p:nvGraphicFramePr>
          <p:cNvPr id="7" name="תרשים 6"/>
          <p:cNvGraphicFramePr/>
          <p:nvPr>
            <p:extLst>
              <p:ext uri="{D42A27DB-BD31-4B8C-83A1-F6EECF244321}">
                <p14:modId xmlns:p14="http://schemas.microsoft.com/office/powerpoint/2010/main" val="1333211343"/>
              </p:ext>
            </p:extLst>
          </p:nvPr>
        </p:nvGraphicFramePr>
        <p:xfrm>
          <a:off x="323529" y="1412776"/>
          <a:ext cx="8550000" cy="513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76256" y="6381328"/>
            <a:ext cx="216024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מקור: </a:t>
            </a: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OECD</a:t>
            </a:r>
            <a:endParaRPr lang="he-IL" sz="9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25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כותרת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7" name="כותרת 1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>
                <a:solidFill>
                  <a:prstClr val="black"/>
                </a:solidFill>
              </a:rPr>
              <a:t>נטל המס באחוז מהתוצר - 2017</a:t>
            </a:r>
            <a:endParaRPr lang="he-IL" sz="2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16024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מקור: </a:t>
            </a: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OECD</a:t>
            </a:r>
            <a:endParaRPr lang="he-IL" sz="9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תרשים 6"/>
          <p:cNvGraphicFramePr/>
          <p:nvPr>
            <p:extLst>
              <p:ext uri="{D42A27DB-BD31-4B8C-83A1-F6EECF244321}">
                <p14:modId xmlns:p14="http://schemas.microsoft.com/office/powerpoint/2010/main" val="3414875558"/>
              </p:ext>
            </p:extLst>
          </p:nvPr>
        </p:nvGraphicFramePr>
        <p:xfrm>
          <a:off x="323529" y="1412776"/>
          <a:ext cx="8550000" cy="513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462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תרשים 6"/>
          <p:cNvGraphicFramePr/>
          <p:nvPr>
            <p:extLst>
              <p:ext uri="{D42A27DB-BD31-4B8C-83A1-F6EECF244321}">
                <p14:modId xmlns:p14="http://schemas.microsoft.com/office/powerpoint/2010/main" val="455433453"/>
              </p:ext>
            </p:extLst>
          </p:nvPr>
        </p:nvGraphicFramePr>
        <p:xfrm>
          <a:off x="448888" y="1187624"/>
          <a:ext cx="8073737" cy="5553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כותרת 2"/>
          <p:cNvSpPr txBox="1">
            <a:spLocks/>
          </p:cNvSpPr>
          <p:nvPr/>
        </p:nvSpPr>
        <p:spPr>
          <a:xfrm>
            <a:off x="251520" y="44771"/>
            <a:ext cx="8793347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latin typeface="Gisha" panose="020B0502040204020203" pitchFamily="34" charset="-79"/>
              </a:rPr>
              <a:t>נקודת פתיחה לבניית תקציב:</a:t>
            </a:r>
            <a:br>
              <a:rPr lang="he-IL" dirty="0" smtClean="0">
                <a:latin typeface="Gisha" panose="020B0502040204020203" pitchFamily="34" charset="-79"/>
              </a:rPr>
            </a:br>
            <a:r>
              <a:rPr lang="he-IL" dirty="0" smtClean="0">
                <a:latin typeface="Gisha" panose="020B0502040204020203" pitchFamily="34" charset="-79"/>
              </a:rPr>
              <a:t> הוצאות גבוהות על ביטחון וריבית ונטל מס נמוך יחסית</a:t>
            </a:r>
            <a:endParaRPr lang="he-IL" dirty="0">
              <a:latin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0820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he-IL" dirty="0"/>
              <a:t>סוגיות במדיניות מאקרו כלכלית בישראל</a:t>
            </a:r>
          </a:p>
        </p:txBody>
      </p:sp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val="3672494353"/>
              </p:ext>
            </p:extLst>
          </p:nvPr>
        </p:nvGraphicFramePr>
        <p:xfrm>
          <a:off x="827584" y="1484784"/>
          <a:ext cx="748883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21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תקציב המדינה : חוקי המשחק</a:t>
            </a:r>
          </a:p>
        </p:txBody>
      </p:sp>
      <p:sp>
        <p:nvSpPr>
          <p:cNvPr id="6" name="Freeform 2"/>
          <p:cNvSpPr>
            <a:spLocks noEditPoints="1"/>
          </p:cNvSpPr>
          <p:nvPr/>
        </p:nvSpPr>
        <p:spPr bwMode="gray">
          <a:xfrm rot="20241944">
            <a:off x="1419386" y="2594998"/>
            <a:ext cx="6094412" cy="2424112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solidFill>
            <a:schemeClr val="bg1"/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gray">
          <a:xfrm>
            <a:off x="2379663" y="1803673"/>
            <a:ext cx="1915931" cy="16602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gray">
          <a:xfrm>
            <a:off x="1944688" y="4539976"/>
            <a:ext cx="1763216" cy="1440137"/>
          </a:xfrm>
          <a:prstGeom prst="ellipse">
            <a:avLst/>
          </a:prstGeom>
          <a:solidFill>
            <a:schemeClr val="accent1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gray">
          <a:xfrm>
            <a:off x="5795963" y="2667000"/>
            <a:ext cx="1800225" cy="1584325"/>
          </a:xfrm>
          <a:prstGeom prst="ellipse">
            <a:avLst/>
          </a:prstGeom>
          <a:solidFill>
            <a:schemeClr val="accent1">
              <a:lumMod val="50000"/>
            </a:schemeClr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white">
          <a:xfrm>
            <a:off x="2106365" y="4813768"/>
            <a:ext cx="143986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מדיניות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מס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white">
          <a:xfrm>
            <a:off x="2519542" y="2163713"/>
            <a:ext cx="163859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הוצאה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הממשלתית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white">
          <a:xfrm>
            <a:off x="6290077" y="2955801"/>
            <a:ext cx="10182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גירעון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וחוב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40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85416"/>
            <a:ext cx="8229600" cy="595312"/>
          </a:xfr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altLang="en-US" dirty="0"/>
              <a:t>חוקי התקציב</a:t>
            </a:r>
            <a:endParaRPr lang="en-US" altLang="en-US" dirty="0"/>
          </a:p>
        </p:txBody>
      </p:sp>
      <p:sp>
        <p:nvSpPr>
          <p:cNvPr id="4" name="TextBox 3">
            <a:hlinkClick r:id="" action="ppaction://noaction"/>
          </p:cNvPr>
          <p:cNvSpPr txBox="1"/>
          <p:nvPr/>
        </p:nvSpPr>
        <p:spPr>
          <a:xfrm>
            <a:off x="2699792" y="1516722"/>
            <a:ext cx="40324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חוק יסוד: משק המדינה</a:t>
            </a:r>
            <a:endParaRPr lang="he-IL" sz="2000" dirty="0"/>
          </a:p>
        </p:txBody>
      </p:sp>
      <p:cxnSp>
        <p:nvCxnSpPr>
          <p:cNvPr id="6" name="מחבר חץ ישר 5"/>
          <p:cNvCxnSpPr/>
          <p:nvPr/>
        </p:nvCxnSpPr>
        <p:spPr>
          <a:xfrm flipH="1">
            <a:off x="2699792" y="2137064"/>
            <a:ext cx="1144800" cy="100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144680" y="3356992"/>
            <a:ext cx="40324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חוק המסגרות הפיסקאליות</a:t>
            </a:r>
            <a:endParaRPr lang="he-IL" sz="2000" dirty="0"/>
          </a:p>
        </p:txBody>
      </p:sp>
      <p:cxnSp>
        <p:nvCxnSpPr>
          <p:cNvPr id="11" name="מחבר חץ ישר 10"/>
          <p:cNvCxnSpPr/>
          <p:nvPr/>
        </p:nvCxnSpPr>
        <p:spPr>
          <a:xfrm>
            <a:off x="5588496" y="2137064"/>
            <a:ext cx="1143744" cy="999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4932040" y="3356992"/>
            <a:ext cx="40324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חוק יסודות התקציב</a:t>
            </a:r>
            <a:endParaRPr lang="he-IL" sz="2000" dirty="0"/>
          </a:p>
        </p:txBody>
      </p:sp>
      <p:cxnSp>
        <p:nvCxnSpPr>
          <p:cNvPr id="14" name="מחבר חץ ישר 13"/>
          <p:cNvCxnSpPr/>
          <p:nvPr/>
        </p:nvCxnSpPr>
        <p:spPr>
          <a:xfrm>
            <a:off x="2699792" y="4077072"/>
            <a:ext cx="1087448" cy="100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 flipH="1">
            <a:off x="5566428" y="4077072"/>
            <a:ext cx="1087200" cy="100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99792" y="5229200"/>
            <a:ext cx="40324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חוק התקציב השנתי</a:t>
            </a:r>
            <a:endParaRPr lang="he-IL" sz="2000" dirty="0"/>
          </a:p>
        </p:txBody>
      </p:sp>
      <p:cxnSp>
        <p:nvCxnSpPr>
          <p:cNvPr id="19" name="מחבר חץ ישר 18"/>
          <p:cNvCxnSpPr/>
          <p:nvPr/>
        </p:nvCxnSpPr>
        <p:spPr>
          <a:xfrm>
            <a:off x="4644008" y="573325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99792" y="6093296"/>
            <a:ext cx="40324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תכנית כלכלית (חוק ההסדרים)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40201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מתודולוגיית בניית התקציב</a:t>
            </a:r>
            <a:endParaRPr lang="en-US" dirty="0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052512"/>
            <a:ext cx="8964612" cy="58054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he-IL" sz="2400" dirty="0" smtClean="0">
                <a:solidFill>
                  <a:schemeClr val="tx1"/>
                </a:solidFill>
              </a:rPr>
              <a:t>טייס אוטומטי	           גידול תוצאתי</a:t>
            </a:r>
          </a:p>
          <a:p>
            <a:pPr>
              <a:spcBef>
                <a:spcPts val="600"/>
              </a:spcBef>
            </a:pPr>
            <a:r>
              <a:rPr lang="he-IL" sz="2400" dirty="0" smtClean="0">
                <a:solidFill>
                  <a:schemeClr val="tx1"/>
                </a:solidFill>
              </a:rPr>
              <a:t>גידול בהתאם למגבלת ההוצאה	           גידול מותר	</a:t>
            </a:r>
          </a:p>
          <a:p>
            <a:pPr>
              <a:spcBef>
                <a:spcPts val="600"/>
              </a:spcBef>
            </a:pPr>
            <a:r>
              <a:rPr lang="he-IL" sz="2400" dirty="0">
                <a:solidFill>
                  <a:schemeClr val="tx1"/>
                </a:solidFill>
              </a:rPr>
              <a:t>התאמות בתקציב (בגובה הפער שנוצר)</a:t>
            </a:r>
          </a:p>
          <a:p>
            <a:pPr>
              <a:spcBef>
                <a:spcPts val="600"/>
              </a:spcBef>
            </a:pPr>
            <a:r>
              <a:rPr lang="he-IL" sz="2400" dirty="0" smtClean="0">
                <a:solidFill>
                  <a:schemeClr val="tx1"/>
                </a:solidFill>
              </a:rPr>
              <a:t>תחזיות צמיחה והכנסות + תקציב מותר                 </a:t>
            </a:r>
            <a:r>
              <a:rPr lang="he-IL" sz="2400" dirty="0">
                <a:solidFill>
                  <a:schemeClr val="tx1"/>
                </a:solidFill>
              </a:rPr>
              <a:t>גירעון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2324" name="AutoShape 4"/>
          <p:cNvSpPr>
            <a:spLocks noChangeArrowheads="1"/>
          </p:cNvSpPr>
          <p:nvPr/>
        </p:nvSpPr>
        <p:spPr bwMode="auto">
          <a:xfrm>
            <a:off x="3910806" y="2367533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6666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12325" name="AutoShape 5"/>
          <p:cNvSpPr>
            <a:spLocks noChangeArrowheads="1"/>
          </p:cNvSpPr>
          <p:nvPr/>
        </p:nvSpPr>
        <p:spPr bwMode="auto">
          <a:xfrm>
            <a:off x="5063648" y="1560872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6666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12326" name="AutoShape 6"/>
          <p:cNvSpPr>
            <a:spLocks noChangeArrowheads="1"/>
          </p:cNvSpPr>
          <p:nvPr/>
        </p:nvSpPr>
        <p:spPr bwMode="auto">
          <a:xfrm>
            <a:off x="6598737" y="1187639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6666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12327" name="Line 7"/>
          <p:cNvSpPr>
            <a:spLocks noChangeShapeType="1"/>
          </p:cNvSpPr>
          <p:nvPr/>
        </p:nvSpPr>
        <p:spPr bwMode="auto">
          <a:xfrm>
            <a:off x="3203575" y="2851720"/>
            <a:ext cx="936625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12328" name="Line 8"/>
          <p:cNvSpPr>
            <a:spLocks noChangeShapeType="1"/>
          </p:cNvSpPr>
          <p:nvPr/>
        </p:nvSpPr>
        <p:spPr bwMode="auto">
          <a:xfrm flipH="1">
            <a:off x="2195513" y="2851720"/>
            <a:ext cx="1008062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12329" name="Rectangle 9"/>
          <p:cNvSpPr>
            <a:spLocks noChangeArrowheads="1"/>
          </p:cNvSpPr>
          <p:nvPr/>
        </p:nvSpPr>
        <p:spPr bwMode="auto">
          <a:xfrm>
            <a:off x="3419475" y="3716338"/>
            <a:ext cx="143986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 sz="2000" dirty="0">
                <a:solidFill>
                  <a:prstClr val="black"/>
                </a:solidFill>
              </a:rPr>
              <a:t>התקציב המותר</a:t>
            </a:r>
          </a:p>
          <a:p>
            <a:pPr algn="ctr"/>
            <a:r>
              <a:rPr lang="he-IL" sz="2000" dirty="0">
                <a:solidFill>
                  <a:prstClr val="black"/>
                </a:solidFill>
              </a:rPr>
              <a:t>עומד</a:t>
            </a:r>
          </a:p>
          <a:p>
            <a:pPr algn="ctr"/>
            <a:r>
              <a:rPr lang="he-IL" sz="2000" dirty="0">
                <a:solidFill>
                  <a:prstClr val="black"/>
                </a:solidFill>
              </a:rPr>
              <a:t>בתקרת הגירעון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12330" name="Rectangle 10"/>
          <p:cNvSpPr>
            <a:spLocks noChangeArrowheads="1"/>
          </p:cNvSpPr>
          <p:nvPr/>
        </p:nvSpPr>
        <p:spPr bwMode="auto">
          <a:xfrm>
            <a:off x="1331913" y="3716338"/>
            <a:ext cx="143986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 sz="2000">
                <a:solidFill>
                  <a:prstClr val="black"/>
                </a:solidFill>
              </a:rPr>
              <a:t>התקציב המותר</a:t>
            </a:r>
          </a:p>
          <a:p>
            <a:pPr algn="ctr"/>
            <a:r>
              <a:rPr lang="he-IL" sz="2000">
                <a:solidFill>
                  <a:prstClr val="black"/>
                </a:solidFill>
              </a:rPr>
              <a:t>לא עומד</a:t>
            </a:r>
          </a:p>
          <a:p>
            <a:pPr algn="ctr"/>
            <a:r>
              <a:rPr lang="he-IL" sz="2000">
                <a:solidFill>
                  <a:prstClr val="black"/>
                </a:solidFill>
              </a:rPr>
              <a:t>בתקרת הגירעון</a:t>
            </a: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312331" name="Line 11"/>
          <p:cNvSpPr>
            <a:spLocks noChangeShapeType="1"/>
          </p:cNvSpPr>
          <p:nvPr/>
        </p:nvSpPr>
        <p:spPr bwMode="auto">
          <a:xfrm>
            <a:off x="2051050" y="47974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12332" name="Rectangle 12"/>
          <p:cNvSpPr>
            <a:spLocks noChangeArrowheads="1"/>
          </p:cNvSpPr>
          <p:nvPr/>
        </p:nvSpPr>
        <p:spPr bwMode="auto">
          <a:xfrm>
            <a:off x="1331913" y="5445125"/>
            <a:ext cx="143986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 sz="2000">
                <a:solidFill>
                  <a:prstClr val="black"/>
                </a:solidFill>
              </a:rPr>
              <a:t>ביצוע התאמות</a:t>
            </a:r>
          </a:p>
          <a:p>
            <a:pPr algn="ctr"/>
            <a:r>
              <a:rPr lang="he-IL" sz="2000">
                <a:solidFill>
                  <a:prstClr val="black"/>
                </a:solidFill>
              </a:rPr>
              <a:t>נוספות בהכנסות או בתקציב</a:t>
            </a: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312333" name="Rectangle 13"/>
          <p:cNvSpPr>
            <a:spLocks noChangeArrowheads="1"/>
          </p:cNvSpPr>
          <p:nvPr/>
        </p:nvSpPr>
        <p:spPr bwMode="auto">
          <a:xfrm>
            <a:off x="6804025" y="5013325"/>
            <a:ext cx="1512888" cy="18446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dirty="0">
                <a:solidFill>
                  <a:prstClr val="white"/>
                </a:solidFill>
              </a:rPr>
              <a:t>תקציב מקורי</a:t>
            </a:r>
          </a:p>
          <a:p>
            <a:pPr algn="ctr"/>
            <a:r>
              <a:rPr lang="he-IL" dirty="0">
                <a:solidFill>
                  <a:prstClr val="white"/>
                </a:solidFill>
              </a:rPr>
              <a:t>לשנת </a:t>
            </a:r>
            <a:r>
              <a:rPr lang="he-IL" dirty="0" smtClean="0">
                <a:solidFill>
                  <a:prstClr val="white"/>
                </a:solidFill>
              </a:rPr>
              <a:t>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2334" name="Rectangle 14"/>
          <p:cNvSpPr>
            <a:spLocks noChangeArrowheads="1"/>
          </p:cNvSpPr>
          <p:nvPr/>
        </p:nvSpPr>
        <p:spPr bwMode="auto">
          <a:xfrm>
            <a:off x="6804025" y="4105275"/>
            <a:ext cx="1512888" cy="908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/>
          <a:lstStyle/>
          <a:p>
            <a:pPr algn="ctr"/>
            <a:r>
              <a:rPr lang="he-IL" dirty="0">
                <a:solidFill>
                  <a:prstClr val="white"/>
                </a:solidFill>
              </a:rPr>
              <a:t>טייס אוטומטי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2335" name="Rectangle 15"/>
          <p:cNvSpPr>
            <a:spLocks noChangeArrowheads="1"/>
          </p:cNvSpPr>
          <p:nvPr/>
        </p:nvSpPr>
        <p:spPr bwMode="auto">
          <a:xfrm>
            <a:off x="6804025" y="4608513"/>
            <a:ext cx="1512888" cy="4048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dirty="0">
                <a:solidFill>
                  <a:prstClr val="white"/>
                </a:solidFill>
              </a:rPr>
              <a:t>גידול מותר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2336" name="AutoShape 16"/>
          <p:cNvSpPr>
            <a:spLocks/>
          </p:cNvSpPr>
          <p:nvPr/>
        </p:nvSpPr>
        <p:spPr bwMode="auto">
          <a:xfrm rot="10653179">
            <a:off x="6300788" y="4078288"/>
            <a:ext cx="287337" cy="503237"/>
          </a:xfrm>
          <a:prstGeom prst="rightBrace">
            <a:avLst>
              <a:gd name="adj1" fmla="val 27309"/>
              <a:gd name="adj2" fmla="val 46366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12337" name="Rectangle 17"/>
          <p:cNvSpPr>
            <a:spLocks noChangeArrowheads="1"/>
          </p:cNvSpPr>
          <p:nvPr/>
        </p:nvSpPr>
        <p:spPr bwMode="auto">
          <a:xfrm>
            <a:off x="5508625" y="4149725"/>
            <a:ext cx="7905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 dirty="0">
                <a:solidFill>
                  <a:prstClr val="black"/>
                </a:solidFill>
              </a:rPr>
              <a:t>פער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5292248" y="4941169"/>
            <a:ext cx="1512000" cy="19168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prstClr val="white"/>
                </a:solidFill>
              </a:rPr>
              <a:t>תחזית ההכנסות ממסים לשנת </a:t>
            </a:r>
            <a:r>
              <a:rPr lang="he-IL" dirty="0" smtClean="0">
                <a:solidFill>
                  <a:prstClr val="white"/>
                </a:solidFill>
              </a:rPr>
              <a:t>2020</a:t>
            </a: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6815831" y="4559300"/>
            <a:ext cx="1512000" cy="22912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prstClr val="white"/>
                </a:solidFill>
              </a:rPr>
              <a:t>תקציב מקורי </a:t>
            </a:r>
            <a:r>
              <a:rPr lang="he-IL" dirty="0" smtClean="0">
                <a:solidFill>
                  <a:prstClr val="white"/>
                </a:solidFill>
              </a:rPr>
              <a:t>2020</a:t>
            </a: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5292248" y="4587431"/>
            <a:ext cx="1512000" cy="35373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prstClr val="white"/>
                </a:solidFill>
              </a:rPr>
              <a:t>גירעון </a:t>
            </a:r>
            <a:r>
              <a:rPr lang="he-IL" dirty="0" smtClean="0">
                <a:solidFill>
                  <a:prstClr val="white"/>
                </a:solidFill>
              </a:rPr>
              <a:t>2020</a:t>
            </a:r>
            <a:endParaRPr lang="he-I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2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2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2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2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2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2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2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2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4" grpId="0" animBg="1"/>
      <p:bldP spid="312325" grpId="0" animBg="1"/>
      <p:bldP spid="312326" grpId="0" animBg="1"/>
      <p:bldP spid="312327" grpId="0" animBg="1"/>
      <p:bldP spid="312328" grpId="0" animBg="1"/>
      <p:bldP spid="312329" grpId="0"/>
      <p:bldP spid="312330" grpId="0"/>
      <p:bldP spid="312331" grpId="0" animBg="1"/>
      <p:bldP spid="312332" grpId="0"/>
      <p:bldP spid="312334" grpId="0" animBg="1"/>
      <p:bldP spid="312334" grpId="1" animBg="1"/>
      <p:bldP spid="312335" grpId="0" animBg="1"/>
      <p:bldP spid="312336" grpId="0" animBg="1"/>
      <p:bldP spid="312336" grpId="1" animBg="1"/>
      <p:bldP spid="312337" grpId="0"/>
      <p:bldP spid="312337" grpId="1"/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אגף התקציבים - נעים להכיר</a:t>
            </a:r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5" y="2052048"/>
            <a:ext cx="3980750" cy="198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40152" y="4150372"/>
            <a:ext cx="203132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טווחי גילאים 25-40	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9679" y="4150372"/>
            <a:ext cx="22429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he-IL" b="1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כ-70 </a:t>
            </a:r>
            <a:r>
              <a:rPr lang="he-IL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כלכלנים </a:t>
            </a:r>
            <a:r>
              <a:rPr lang="he-IL" b="1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וכלכלניות  בוגרי תואר בכלכלה</a:t>
            </a:r>
            <a:endParaRPr lang="he-IL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2060847"/>
            <a:ext cx="3960000" cy="196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0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קבוצה 96"/>
          <p:cNvGrpSpPr/>
          <p:nvPr/>
        </p:nvGrpSpPr>
        <p:grpSpPr>
          <a:xfrm>
            <a:off x="464106" y="704740"/>
            <a:ext cx="5440088" cy="10088570"/>
            <a:chOff x="572077" y="764704"/>
            <a:chExt cx="5440088" cy="10088570"/>
          </a:xfrm>
        </p:grpSpPr>
        <p:grpSp>
          <p:nvGrpSpPr>
            <p:cNvPr id="83" name="קבוצה 82"/>
            <p:cNvGrpSpPr/>
            <p:nvPr/>
          </p:nvGrpSpPr>
          <p:grpSpPr>
            <a:xfrm>
              <a:off x="611560" y="764704"/>
              <a:ext cx="1800200" cy="369332"/>
              <a:chOff x="683568" y="764704"/>
              <a:chExt cx="1800200" cy="369332"/>
            </a:xfrm>
          </p:grpSpPr>
          <p:cxnSp>
            <p:nvCxnSpPr>
              <p:cNvPr id="56" name="מחבר ישר 55"/>
              <p:cNvCxnSpPr/>
              <p:nvPr/>
            </p:nvCxnSpPr>
            <p:spPr>
              <a:xfrm flipH="1">
                <a:off x="683568" y="1130762"/>
                <a:ext cx="18002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755576" y="764704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b="1" dirty="0" smtClean="0"/>
                  <a:t>ינואר - פברואר</a:t>
                </a:r>
                <a:endParaRPr lang="he-IL" b="1" dirty="0"/>
              </a:p>
            </p:txBody>
          </p:sp>
        </p:grpSp>
        <p:grpSp>
          <p:nvGrpSpPr>
            <p:cNvPr id="96" name="קבוצה 95"/>
            <p:cNvGrpSpPr/>
            <p:nvPr/>
          </p:nvGrpSpPr>
          <p:grpSpPr>
            <a:xfrm>
              <a:off x="572077" y="764704"/>
              <a:ext cx="5440088" cy="10088570"/>
              <a:chOff x="572077" y="764704"/>
              <a:chExt cx="5440088" cy="10088570"/>
            </a:xfrm>
          </p:grpSpPr>
          <p:grpSp>
            <p:nvGrpSpPr>
              <p:cNvPr id="82" name="קבוצה 81"/>
              <p:cNvGrpSpPr/>
              <p:nvPr/>
            </p:nvGrpSpPr>
            <p:grpSpPr>
              <a:xfrm>
                <a:off x="611560" y="1812820"/>
                <a:ext cx="1800200" cy="369332"/>
                <a:chOff x="683568" y="1844824"/>
                <a:chExt cx="1800200" cy="369332"/>
              </a:xfrm>
            </p:grpSpPr>
            <p:cxnSp>
              <p:nvCxnSpPr>
                <p:cNvPr id="58" name="מחבר ישר 57"/>
                <p:cNvCxnSpPr/>
                <p:nvPr/>
              </p:nvCxnSpPr>
              <p:spPr>
                <a:xfrm flipH="1">
                  <a:off x="683568" y="2210882"/>
                  <a:ext cx="18002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Box 58"/>
                <p:cNvSpPr txBox="1"/>
                <p:nvPr/>
              </p:nvSpPr>
              <p:spPr>
                <a:xfrm>
                  <a:off x="755576" y="1844824"/>
                  <a:ext cx="1512168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he-IL" b="1" dirty="0" smtClean="0"/>
                    <a:t>מרץ - אפריל</a:t>
                  </a:r>
                  <a:endParaRPr lang="he-IL" b="1" dirty="0"/>
                </a:p>
              </p:txBody>
            </p:sp>
          </p:grpSp>
          <p:grpSp>
            <p:nvGrpSpPr>
              <p:cNvPr id="95" name="קבוצה 94"/>
              <p:cNvGrpSpPr/>
              <p:nvPr/>
            </p:nvGrpSpPr>
            <p:grpSpPr>
              <a:xfrm>
                <a:off x="572077" y="764704"/>
                <a:ext cx="5440088" cy="10088570"/>
                <a:chOff x="572077" y="764704"/>
                <a:chExt cx="5440088" cy="10088570"/>
              </a:xfrm>
            </p:grpSpPr>
            <p:grpSp>
              <p:nvGrpSpPr>
                <p:cNvPr id="81" name="קבוצה 80"/>
                <p:cNvGrpSpPr/>
                <p:nvPr/>
              </p:nvGrpSpPr>
              <p:grpSpPr>
                <a:xfrm>
                  <a:off x="611560" y="2860936"/>
                  <a:ext cx="1800200" cy="369332"/>
                  <a:chOff x="683568" y="2843916"/>
                  <a:chExt cx="1800200" cy="369332"/>
                </a:xfrm>
              </p:grpSpPr>
              <p:cxnSp>
                <p:nvCxnSpPr>
                  <p:cNvPr id="60" name="מחבר ישר 59"/>
                  <p:cNvCxnSpPr/>
                  <p:nvPr/>
                </p:nvCxnSpPr>
                <p:spPr>
                  <a:xfrm flipH="1">
                    <a:off x="683568" y="3209974"/>
                    <a:ext cx="180020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899597" y="2843916"/>
                    <a:ext cx="151216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he-IL" b="1" dirty="0" smtClean="0"/>
                      <a:t>אפריל - מאי</a:t>
                    </a:r>
                    <a:endParaRPr lang="he-IL" b="1" dirty="0"/>
                  </a:p>
                </p:txBody>
              </p:sp>
            </p:grpSp>
            <p:grpSp>
              <p:nvGrpSpPr>
                <p:cNvPr id="94" name="קבוצה 93"/>
                <p:cNvGrpSpPr/>
                <p:nvPr/>
              </p:nvGrpSpPr>
              <p:grpSpPr>
                <a:xfrm>
                  <a:off x="572077" y="764704"/>
                  <a:ext cx="5440088" cy="10088570"/>
                  <a:chOff x="572077" y="764704"/>
                  <a:chExt cx="5440088" cy="10088570"/>
                </a:xfrm>
              </p:grpSpPr>
              <p:grpSp>
                <p:nvGrpSpPr>
                  <p:cNvPr id="80" name="קבוצה 79"/>
                  <p:cNvGrpSpPr/>
                  <p:nvPr/>
                </p:nvGrpSpPr>
                <p:grpSpPr>
                  <a:xfrm>
                    <a:off x="611560" y="3909052"/>
                    <a:ext cx="1800200" cy="369332"/>
                    <a:chOff x="683568" y="3893096"/>
                    <a:chExt cx="1800200" cy="369332"/>
                  </a:xfrm>
                </p:grpSpPr>
                <p:cxnSp>
                  <p:nvCxnSpPr>
                    <p:cNvPr id="62" name="מחבר ישר 61"/>
                    <p:cNvCxnSpPr/>
                    <p:nvPr/>
                  </p:nvCxnSpPr>
                  <p:spPr>
                    <a:xfrm flipH="1">
                      <a:off x="683568" y="4259154"/>
                      <a:ext cx="18002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3" name="TextBox 62"/>
                    <p:cNvSpPr txBox="1"/>
                    <p:nvPr/>
                  </p:nvSpPr>
                  <p:spPr>
                    <a:xfrm>
                      <a:off x="899597" y="3893096"/>
                      <a:ext cx="151216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he-IL" b="1" dirty="0" smtClean="0"/>
                        <a:t>אפריל - מאי</a:t>
                      </a:r>
                      <a:endParaRPr lang="he-IL" b="1" dirty="0"/>
                    </a:p>
                  </p:txBody>
                </p:sp>
              </p:grpSp>
              <p:grpSp>
                <p:nvGrpSpPr>
                  <p:cNvPr id="93" name="קבוצה 92"/>
                  <p:cNvGrpSpPr/>
                  <p:nvPr/>
                </p:nvGrpSpPr>
                <p:grpSpPr>
                  <a:xfrm>
                    <a:off x="572077" y="764704"/>
                    <a:ext cx="5440088" cy="10088570"/>
                    <a:chOff x="572077" y="764704"/>
                    <a:chExt cx="5440088" cy="10088570"/>
                  </a:xfrm>
                </p:grpSpPr>
                <p:grpSp>
                  <p:nvGrpSpPr>
                    <p:cNvPr id="79" name="קבוצה 78"/>
                    <p:cNvGrpSpPr/>
                    <p:nvPr/>
                  </p:nvGrpSpPr>
                  <p:grpSpPr>
                    <a:xfrm>
                      <a:off x="611560" y="4957168"/>
                      <a:ext cx="1800200" cy="369332"/>
                      <a:chOff x="683568" y="5104520"/>
                      <a:chExt cx="1800200" cy="369332"/>
                    </a:xfrm>
                  </p:grpSpPr>
                  <p:cxnSp>
                    <p:nvCxnSpPr>
                      <p:cNvPr id="64" name="מחבר ישר 63"/>
                      <p:cNvCxnSpPr/>
                      <p:nvPr/>
                    </p:nvCxnSpPr>
                    <p:spPr>
                      <a:xfrm flipH="1">
                        <a:off x="683568" y="5470578"/>
                        <a:ext cx="18002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5" name="TextBox 64"/>
                      <p:cNvSpPr txBox="1"/>
                      <p:nvPr/>
                    </p:nvSpPr>
                    <p:spPr>
                      <a:xfrm>
                        <a:off x="827589" y="5104520"/>
                        <a:ext cx="151216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he-IL" b="1" dirty="0" smtClean="0"/>
                          <a:t>מאי - יוני</a:t>
                        </a:r>
                        <a:endParaRPr lang="he-IL" b="1" dirty="0"/>
                      </a:p>
                    </p:txBody>
                  </p:sp>
                </p:grpSp>
                <p:grpSp>
                  <p:nvGrpSpPr>
                    <p:cNvPr id="92" name="קבוצה 91"/>
                    <p:cNvGrpSpPr/>
                    <p:nvPr/>
                  </p:nvGrpSpPr>
                  <p:grpSpPr>
                    <a:xfrm>
                      <a:off x="572077" y="764704"/>
                      <a:ext cx="5440088" cy="10088570"/>
                      <a:chOff x="572077" y="764704"/>
                      <a:chExt cx="5440088" cy="10088570"/>
                    </a:xfrm>
                  </p:grpSpPr>
                  <p:grpSp>
                    <p:nvGrpSpPr>
                      <p:cNvPr id="78" name="קבוצה 77"/>
                      <p:cNvGrpSpPr/>
                      <p:nvPr/>
                    </p:nvGrpSpPr>
                    <p:grpSpPr>
                      <a:xfrm>
                        <a:off x="611560" y="6021288"/>
                        <a:ext cx="1800200" cy="369332"/>
                        <a:chOff x="755576" y="6244024"/>
                        <a:chExt cx="1800200" cy="369332"/>
                      </a:xfrm>
                    </p:grpSpPr>
                    <p:cxnSp>
                      <p:nvCxnSpPr>
                        <p:cNvPr id="66" name="מחבר ישר 65"/>
                        <p:cNvCxnSpPr/>
                        <p:nvPr/>
                      </p:nvCxnSpPr>
                      <p:spPr>
                        <a:xfrm flipH="1">
                          <a:off x="755576" y="6594078"/>
                          <a:ext cx="1800200" cy="0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7" name="TextBox 66"/>
                        <p:cNvSpPr txBox="1"/>
                        <p:nvPr/>
                      </p:nvSpPr>
                      <p:spPr>
                        <a:xfrm>
                          <a:off x="876677" y="6244024"/>
                          <a:ext cx="1512168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1">
                          <a:spAutoFit/>
                        </a:bodyPr>
                        <a:lstStyle/>
                        <a:p>
                          <a:pPr algn="ctr"/>
                          <a:r>
                            <a:rPr lang="he-IL" b="1" dirty="0" smtClean="0"/>
                            <a:t>יוני - יולי</a:t>
                          </a:r>
                          <a:endParaRPr lang="he-IL" b="1" dirty="0"/>
                        </a:p>
                      </p:txBody>
                    </p:sp>
                  </p:grpSp>
                  <p:grpSp>
                    <p:nvGrpSpPr>
                      <p:cNvPr id="91" name="קבוצה 90"/>
                      <p:cNvGrpSpPr/>
                      <p:nvPr/>
                    </p:nvGrpSpPr>
                    <p:grpSpPr>
                      <a:xfrm>
                        <a:off x="572077" y="764704"/>
                        <a:ext cx="5440088" cy="10088570"/>
                        <a:chOff x="572077" y="764704"/>
                        <a:chExt cx="5440088" cy="10088570"/>
                      </a:xfrm>
                    </p:grpSpPr>
                    <p:grpSp>
                      <p:nvGrpSpPr>
                        <p:cNvPr id="77" name="קבוצה 76"/>
                        <p:cNvGrpSpPr/>
                        <p:nvPr/>
                      </p:nvGrpSpPr>
                      <p:grpSpPr>
                        <a:xfrm>
                          <a:off x="588645" y="7033025"/>
                          <a:ext cx="1866942" cy="386433"/>
                          <a:chOff x="660653" y="7300001"/>
                          <a:chExt cx="1866942" cy="386433"/>
                        </a:xfrm>
                      </p:grpSpPr>
                      <p:cxnSp>
                        <p:nvCxnSpPr>
                          <p:cNvPr id="68" name="מחבר ישר 67"/>
                          <p:cNvCxnSpPr/>
                          <p:nvPr/>
                        </p:nvCxnSpPr>
                        <p:spPr>
                          <a:xfrm flipH="1">
                            <a:off x="727395" y="7686434"/>
                            <a:ext cx="1800200" cy="0"/>
                          </a:xfrm>
                          <a:prstGeom prst="line">
                            <a:avLst/>
                          </a:prstGeom>
                        </p:spPr>
                        <p:style>
                          <a:lnRef idx="2">
                            <a:schemeClr val="dk1"/>
                          </a:lnRef>
                          <a:fillRef idx="0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69" name="TextBox 68"/>
                          <p:cNvSpPr txBox="1"/>
                          <p:nvPr/>
                        </p:nvSpPr>
                        <p:spPr>
                          <a:xfrm>
                            <a:off x="660653" y="7300001"/>
                            <a:ext cx="180020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1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he-IL" b="1" dirty="0" smtClean="0"/>
                              <a:t>יולי - אוגוסט</a:t>
                            </a:r>
                            <a:endParaRPr lang="he-IL" b="1" dirty="0"/>
                          </a:p>
                        </p:txBody>
                      </p:sp>
                    </p:grpSp>
                    <p:grpSp>
                      <p:nvGrpSpPr>
                        <p:cNvPr id="90" name="קבוצה 89"/>
                        <p:cNvGrpSpPr/>
                        <p:nvPr/>
                      </p:nvGrpSpPr>
                      <p:grpSpPr>
                        <a:xfrm>
                          <a:off x="572077" y="764704"/>
                          <a:ext cx="5440088" cy="10088570"/>
                          <a:chOff x="572077" y="764704"/>
                          <a:chExt cx="5440088" cy="10088570"/>
                        </a:xfrm>
                      </p:grpSpPr>
                      <p:grpSp>
                        <p:nvGrpSpPr>
                          <p:cNvPr id="76" name="קבוצה 75"/>
                          <p:cNvGrpSpPr/>
                          <p:nvPr/>
                        </p:nvGrpSpPr>
                        <p:grpSpPr>
                          <a:xfrm>
                            <a:off x="644085" y="8046188"/>
                            <a:ext cx="1811502" cy="383909"/>
                            <a:chOff x="716093" y="8116908"/>
                            <a:chExt cx="1811502" cy="383909"/>
                          </a:xfrm>
                        </p:grpSpPr>
                        <p:cxnSp>
                          <p:nvCxnSpPr>
                            <p:cNvPr id="70" name="מחבר ישר 69"/>
                            <p:cNvCxnSpPr/>
                            <p:nvPr/>
                          </p:nvCxnSpPr>
                          <p:spPr>
                            <a:xfrm flipH="1">
                              <a:off x="727395" y="8500817"/>
                              <a:ext cx="1800200" cy="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2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1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71" name="TextBox 70"/>
                            <p:cNvSpPr txBox="1"/>
                            <p:nvPr/>
                          </p:nvSpPr>
                          <p:spPr>
                            <a:xfrm>
                              <a:off x="716093" y="8116908"/>
                              <a:ext cx="1800200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1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he-IL" b="1" dirty="0" smtClean="0"/>
                                <a:t>אוגוסט - ספטמבר</a:t>
                              </a:r>
                              <a:endParaRPr lang="he-IL" b="1" dirty="0"/>
                            </a:p>
                          </p:txBody>
                        </p:sp>
                      </p:grpSp>
                      <p:grpSp>
                        <p:nvGrpSpPr>
                          <p:cNvPr id="89" name="קבוצה 88"/>
                          <p:cNvGrpSpPr/>
                          <p:nvPr/>
                        </p:nvGrpSpPr>
                        <p:grpSpPr>
                          <a:xfrm>
                            <a:off x="572077" y="764704"/>
                            <a:ext cx="5440088" cy="10088570"/>
                            <a:chOff x="572077" y="764704"/>
                            <a:chExt cx="5440088" cy="10088570"/>
                          </a:xfrm>
                        </p:grpSpPr>
                        <p:grpSp>
                          <p:nvGrpSpPr>
                            <p:cNvPr id="84" name="קבוצה 83"/>
                            <p:cNvGrpSpPr/>
                            <p:nvPr/>
                          </p:nvGrpSpPr>
                          <p:grpSpPr>
                            <a:xfrm>
                              <a:off x="572077" y="9105588"/>
                              <a:ext cx="1944216" cy="410102"/>
                              <a:chOff x="644085" y="9218900"/>
                              <a:chExt cx="1944216" cy="410102"/>
                            </a:xfrm>
                          </p:grpSpPr>
                          <p:cxnSp>
                            <p:nvCxnSpPr>
                              <p:cNvPr id="72" name="מחבר ישר 71"/>
                              <p:cNvCxnSpPr/>
                              <p:nvPr/>
                            </p:nvCxnSpPr>
                            <p:spPr>
                              <a:xfrm flipH="1">
                                <a:off x="755576" y="9629002"/>
                                <a:ext cx="1800200" cy="0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2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1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73" name="TextBox 72"/>
                              <p:cNvSpPr txBox="1"/>
                              <p:nvPr/>
                            </p:nvSpPr>
                            <p:spPr>
                              <a:xfrm>
                                <a:off x="644085" y="9218900"/>
                                <a:ext cx="1944216" cy="3693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1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he-IL" b="1" dirty="0" smtClean="0"/>
                                  <a:t>ספטמבר - אוקטובר</a:t>
                                </a:r>
                                <a:endParaRPr lang="he-IL" b="1" dirty="0"/>
                              </a:p>
                            </p:txBody>
                          </p:sp>
                        </p:grpSp>
                        <p:grpSp>
                          <p:nvGrpSpPr>
                            <p:cNvPr id="88" name="קבוצה 87"/>
                            <p:cNvGrpSpPr/>
                            <p:nvPr/>
                          </p:nvGrpSpPr>
                          <p:grpSpPr>
                            <a:xfrm>
                              <a:off x="611560" y="764704"/>
                              <a:ext cx="5400605" cy="10088570"/>
                              <a:chOff x="611560" y="764704"/>
                              <a:chExt cx="5400605" cy="10088570"/>
                            </a:xfrm>
                          </p:grpSpPr>
                          <p:grpSp>
                            <p:nvGrpSpPr>
                              <p:cNvPr id="52" name="קבוצה 51"/>
                              <p:cNvGrpSpPr/>
                              <p:nvPr/>
                            </p:nvGrpSpPr>
                            <p:grpSpPr>
                              <a:xfrm>
                                <a:off x="2763119" y="764704"/>
                                <a:ext cx="3249046" cy="10088570"/>
                                <a:chOff x="2763119" y="764704"/>
                                <a:chExt cx="3249046" cy="10088570"/>
                              </a:xfrm>
                            </p:grpSpPr>
                            <p:sp>
                              <p:nvSpPr>
                                <p:cNvPr id="46" name="צורה חופשית 45"/>
                                <p:cNvSpPr/>
                                <p:nvPr/>
                              </p:nvSpPr>
                              <p:spPr>
                                <a:xfrm flipH="1">
                                  <a:off x="3472609" y="6694850"/>
                                  <a:ext cx="944782" cy="490179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0" t="0" r="0" b="0"/>
                                  <a:pathLst>
                                    <a:path>
                                      <a:moveTo>
                                        <a:pt x="851012" y="0"/>
                                      </a:moveTo>
                                      <a:lnTo>
                                        <a:pt x="851012" y="153744"/>
                                      </a:lnTo>
                                      <a:lnTo>
                                        <a:pt x="0" y="153744"/>
                                      </a:lnTo>
                                      <a:lnTo>
                                        <a:pt x="0" y="307489"/>
                                      </a:lnTo>
                                    </a:path>
                                  </a:pathLst>
                                </a:custGeom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1">
                                  <a:schemeClr val="l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dk1"/>
                                </a:fontRef>
                              </p:style>
                            </p:sp>
                            <p:grpSp>
                              <p:nvGrpSpPr>
                                <p:cNvPr id="51" name="קבוצה 50"/>
                                <p:cNvGrpSpPr/>
                                <p:nvPr/>
                              </p:nvGrpSpPr>
                              <p:grpSpPr>
                                <a:xfrm>
                                  <a:off x="2763119" y="764704"/>
                                  <a:ext cx="3249046" cy="10088570"/>
                                  <a:chOff x="2763119" y="764704"/>
                                  <a:chExt cx="3249046" cy="10088570"/>
                                </a:xfrm>
                              </p:grpSpPr>
                              <p:grpSp>
                                <p:nvGrpSpPr>
                                  <p:cNvPr id="14" name="קבוצה 13"/>
                                  <p:cNvGrpSpPr/>
                                  <p:nvPr/>
                                </p:nvGrpSpPr>
                                <p:grpSpPr>
                                  <a:xfrm>
                                    <a:off x="2763119" y="764704"/>
                                    <a:ext cx="3249046" cy="10088570"/>
                                    <a:chOff x="2763119" y="1761202"/>
                                    <a:chExt cx="3249046" cy="10088570"/>
                                  </a:xfrm>
                                </p:grpSpPr>
                                <p:sp>
                                  <p:nvSpPr>
                                    <p:cNvPr id="15" name="צורה חופשית 1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394298" y="10810167"/>
                                      <a:ext cx="91440" cy="30748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0" t="0" r="0" b="0"/>
                                      <a:pathLst>
                                        <a:path>
                                          <a:moveTo>
                                            <a:pt x="45720" y="0"/>
                                          </a:moveTo>
                                          <a:lnTo>
                                            <a:pt x="45720" y="307489"/>
                                          </a:lnTo>
                                        </a:path>
                                      </a:pathLst>
                                    </a:custGeom>
                                  </p:spPr>
                                  <p:style>
                                    <a:lnRef idx="2">
                                      <a:schemeClr val="accent1"/>
                                    </a:lnRef>
                                    <a:fillRef idx="1">
                                      <a:schemeClr val="l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</p:sp>
                                <p:sp>
                                  <p:nvSpPr>
                                    <p:cNvPr id="16" name="צורה חופשית 15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440018" y="9770561"/>
                                      <a:ext cx="840030" cy="30748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0" t="0" r="0" b="0"/>
                                      <a:pathLst>
                                        <a:path>
                                          <a:moveTo>
                                            <a:pt x="840030" y="0"/>
                                          </a:moveTo>
                                          <a:lnTo>
                                            <a:pt x="840030" y="153744"/>
                                          </a:lnTo>
                                          <a:lnTo>
                                            <a:pt x="0" y="153744"/>
                                          </a:lnTo>
                                          <a:lnTo>
                                            <a:pt x="0" y="307489"/>
                                          </a:lnTo>
                                        </a:path>
                                      </a:pathLst>
                                    </a:custGeom>
                                  </p:spPr>
                                  <p:style>
                                    <a:lnRef idx="2">
                                      <a:schemeClr val="accent1"/>
                                    </a:lnRef>
                                    <a:fillRef idx="1">
                                      <a:schemeClr val="l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</p:sp>
                                <p:sp>
                                  <p:nvSpPr>
                                    <p:cNvPr id="17" name="צורה חופשית 16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415946" y="8730955"/>
                                      <a:ext cx="864102" cy="30748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0" t="0" r="0" b="0"/>
                                      <a:pathLst>
                                        <a:path>
                                          <a:moveTo>
                                            <a:pt x="0" y="0"/>
                                          </a:moveTo>
                                          <a:lnTo>
                                            <a:pt x="0" y="153744"/>
                                          </a:lnTo>
                                          <a:lnTo>
                                            <a:pt x="864102" y="153744"/>
                                          </a:lnTo>
                                          <a:lnTo>
                                            <a:pt x="864102" y="307489"/>
                                          </a:lnTo>
                                        </a:path>
                                      </a:pathLst>
                                    </a:custGeom>
                                  </p:spPr>
                                  <p:style>
                                    <a:lnRef idx="2">
                                      <a:schemeClr val="accent1"/>
                                    </a:lnRef>
                                    <a:fillRef idx="1">
                                      <a:schemeClr val="l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</p:sp>
                                <p:sp>
                                  <p:nvSpPr>
                                    <p:cNvPr id="18" name="צורה חופשית 17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508326" y="8730955"/>
                                      <a:ext cx="907619" cy="30748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0" t="0" r="0" b="0"/>
                                      <a:pathLst>
                                        <a:path>
                                          <a:moveTo>
                                            <a:pt x="907619" y="0"/>
                                          </a:moveTo>
                                          <a:lnTo>
                                            <a:pt x="907619" y="153744"/>
                                          </a:lnTo>
                                          <a:lnTo>
                                            <a:pt x="0" y="153744"/>
                                          </a:lnTo>
                                          <a:lnTo>
                                            <a:pt x="0" y="307489"/>
                                          </a:lnTo>
                                        </a:path>
                                      </a:pathLst>
                                    </a:custGeom>
                                  </p:spPr>
                                  <p:style>
                                    <a:lnRef idx="2">
                                      <a:schemeClr val="accent1"/>
                                    </a:lnRef>
                                    <a:fillRef idx="1">
                                      <a:schemeClr val="l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</p:sp>
                                <p:sp>
                                  <p:nvSpPr>
                                    <p:cNvPr id="19" name="צורה חופשית 18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415946" y="7691349"/>
                                      <a:ext cx="851012" cy="30748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0" t="0" r="0" b="0"/>
                                      <a:pathLst>
                                        <a:path>
                                          <a:moveTo>
                                            <a:pt x="851012" y="0"/>
                                          </a:moveTo>
                                          <a:lnTo>
                                            <a:pt x="851012" y="153744"/>
                                          </a:lnTo>
                                          <a:lnTo>
                                            <a:pt x="0" y="153744"/>
                                          </a:lnTo>
                                          <a:lnTo>
                                            <a:pt x="0" y="307489"/>
                                          </a:lnTo>
                                        </a:path>
                                      </a:pathLst>
                                    </a:custGeom>
                                  </p:spPr>
                                  <p:style>
                                    <a:lnRef idx="2">
                                      <a:schemeClr val="accent1"/>
                                    </a:lnRef>
                                    <a:fillRef idx="1">
                                      <a:schemeClr val="l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</p:sp>
                                <p:sp>
                                  <p:nvSpPr>
                                    <p:cNvPr id="20" name="צורה חופשית 19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381097" y="6651743"/>
                                      <a:ext cx="885861" cy="30748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0" t="0" r="0" b="0"/>
                                      <a:pathLst>
                                        <a:path>
                                          <a:moveTo>
                                            <a:pt x="0" y="0"/>
                                          </a:moveTo>
                                          <a:lnTo>
                                            <a:pt x="0" y="153744"/>
                                          </a:lnTo>
                                          <a:lnTo>
                                            <a:pt x="885861" y="153744"/>
                                          </a:lnTo>
                                          <a:lnTo>
                                            <a:pt x="885861" y="307489"/>
                                          </a:lnTo>
                                        </a:path>
                                      </a:pathLst>
                                    </a:custGeom>
                                  </p:spPr>
                                  <p:style>
                                    <a:lnRef idx="2">
                                      <a:schemeClr val="accent1"/>
                                    </a:lnRef>
                                    <a:fillRef idx="1">
                                      <a:schemeClr val="l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</p:sp>
                                <p:sp>
                                  <p:nvSpPr>
                                    <p:cNvPr id="21" name="צורה חופשית 20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495235" y="6651743"/>
                                      <a:ext cx="885861" cy="30748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0" t="0" r="0" b="0"/>
                                      <a:pathLst>
                                        <a:path>
                                          <a:moveTo>
                                            <a:pt x="885861" y="0"/>
                                          </a:moveTo>
                                          <a:lnTo>
                                            <a:pt x="885861" y="153744"/>
                                          </a:lnTo>
                                          <a:lnTo>
                                            <a:pt x="0" y="153744"/>
                                          </a:lnTo>
                                          <a:lnTo>
                                            <a:pt x="0" y="307489"/>
                                          </a:lnTo>
                                        </a:path>
                                      </a:pathLst>
                                    </a:custGeom>
                                  </p:spPr>
                                  <p:style>
                                    <a:lnRef idx="2">
                                      <a:schemeClr val="accent1"/>
                                    </a:lnRef>
                                    <a:fillRef idx="1">
                                      <a:schemeClr val="l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</p:sp>
                                <p:sp>
                                  <p:nvSpPr>
                                    <p:cNvPr id="22" name="צורה חופשית 21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335377" y="5612137"/>
                                      <a:ext cx="91440" cy="30748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0" t="0" r="0" b="0"/>
                                      <a:pathLst>
                                        <a:path>
                                          <a:moveTo>
                                            <a:pt x="45720" y="0"/>
                                          </a:moveTo>
                                          <a:lnTo>
                                            <a:pt x="45720" y="307489"/>
                                          </a:lnTo>
                                        </a:path>
                                      </a:pathLst>
                                    </a:custGeom>
                                  </p:spPr>
                                  <p:style>
                                    <a:lnRef idx="2">
                                      <a:schemeClr val="accent1"/>
                                    </a:lnRef>
                                    <a:fillRef idx="1">
                                      <a:schemeClr val="l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</p:sp>
                                <p:sp>
                                  <p:nvSpPr>
                                    <p:cNvPr id="23" name="צורה חופשית 22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335377" y="4572531"/>
                                      <a:ext cx="91440" cy="30748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0" t="0" r="0" b="0"/>
                                      <a:pathLst>
                                        <a:path>
                                          <a:moveTo>
                                            <a:pt x="45720" y="0"/>
                                          </a:moveTo>
                                          <a:lnTo>
                                            <a:pt x="45720" y="307489"/>
                                          </a:lnTo>
                                        </a:path>
                                      </a:pathLst>
                                    </a:custGeom>
                                  </p:spPr>
                                  <p:style>
                                    <a:lnRef idx="2">
                                      <a:schemeClr val="accent1"/>
                                    </a:lnRef>
                                    <a:fillRef idx="1">
                                      <a:schemeClr val="l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</p:sp>
                                <p:sp>
                                  <p:nvSpPr>
                                    <p:cNvPr id="24" name="צורה חופשית 2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335377" y="3532925"/>
                                      <a:ext cx="91440" cy="30748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0" t="0" r="0" b="0"/>
                                      <a:pathLst>
                                        <a:path>
                                          <a:moveTo>
                                            <a:pt x="45720" y="0"/>
                                          </a:moveTo>
                                          <a:lnTo>
                                            <a:pt x="45720" y="307489"/>
                                          </a:lnTo>
                                        </a:path>
                                      </a:pathLst>
                                    </a:custGeom>
                                  </p:spPr>
                                  <p:style>
                                    <a:lnRef idx="2">
                                      <a:schemeClr val="accent1"/>
                                    </a:lnRef>
                                    <a:fillRef idx="1">
                                      <a:schemeClr val="l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</p:sp>
                                <p:sp>
                                  <p:nvSpPr>
                                    <p:cNvPr id="25" name="צורה חופשית 2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335377" y="2493319"/>
                                      <a:ext cx="91440" cy="30748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0" t="0" r="0" b="0"/>
                                      <a:pathLst>
                                        <a:path>
                                          <a:moveTo>
                                            <a:pt x="45720" y="0"/>
                                          </a:moveTo>
                                          <a:lnTo>
                                            <a:pt x="45720" y="307489"/>
                                          </a:lnTo>
                                        </a:path>
                                      </a:pathLst>
                                    </a:custGeom>
                                  </p:spPr>
                                  <p:style>
                                    <a:lnRef idx="2">
                                      <a:schemeClr val="accent1"/>
                                    </a:lnRef>
                                    <a:fillRef idx="1">
                                      <a:schemeClr val="l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</p:sp>
                                <p:sp>
                                  <p:nvSpPr>
                                    <p:cNvPr id="26" name="צורה חופשית 25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648980" y="1761202"/>
                                      <a:ext cx="1464233" cy="732116"/>
                                    </a:xfrm>
                                    <a:custGeom>
                                      <a:avLst/>
                                      <a:gdLst>
                                        <a:gd name="connsiteX0" fmla="*/ 0 w 1464233"/>
                                        <a:gd name="connsiteY0" fmla="*/ 0 h 732116"/>
                                        <a:gd name="connsiteX1" fmla="*/ 1464233 w 1464233"/>
                                        <a:gd name="connsiteY1" fmla="*/ 0 h 732116"/>
                                        <a:gd name="connsiteX2" fmla="*/ 1464233 w 1464233"/>
                                        <a:gd name="connsiteY2" fmla="*/ 732116 h 732116"/>
                                        <a:gd name="connsiteX3" fmla="*/ 0 w 1464233"/>
                                        <a:gd name="connsiteY3" fmla="*/ 732116 h 732116"/>
                                        <a:gd name="connsiteX4" fmla="*/ 0 w 1464233"/>
                                        <a:gd name="connsiteY4" fmla="*/ 0 h 732116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</a:cxnLst>
                                      <a:rect l="l" t="t" r="r" b="b"/>
                                      <a:pathLst>
                                        <a:path w="1464233" h="732116">
                                          <a:moveTo>
                                            <a:pt x="0" y="0"/>
                                          </a:moveTo>
                                          <a:lnTo>
                                            <a:pt x="1464233" y="0"/>
                                          </a:lnTo>
                                          <a:lnTo>
                                            <a:pt x="1464233" y="732116"/>
                                          </a:lnTo>
                                          <a:lnTo>
                                            <a:pt x="0" y="732116"/>
                                          </a:lnTo>
                                          <a:lnTo>
                                            <a:pt x="0" y="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1">
                                      <a:schemeClr val="accent2"/>
                                    </a:lnRef>
                                    <a:fillRef idx="2">
                                      <a:schemeClr val="accent2"/>
                                    </a:fillRef>
                                    <a:effectRef idx="1">
                                      <a:schemeClr val="accent2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  <p:txBody>
                                    <a:bodyPr spcFirstLastPara="0" vert="horz" wrap="square" lIns="10160" tIns="10160" rIns="10160" bIns="10160" numCol="1" spcCol="1270" anchor="ctr" anchorCtr="0">
                                      <a:noAutofit/>
                                    </a:bodyPr>
                                    <a:lstStyle/>
                                    <a:p>
                                      <a:pPr lvl="0" algn="ctr" defTabSz="711200" rtl="1">
                                        <a:lnSpc>
                                          <a:spcPct val="9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35000"/>
                                        </a:spcAft>
                                      </a:pPr>
                                      <a:r>
                                        <a:rPr lang="he-IL" sz="1600" b="1" kern="1200" dirty="0" smtClean="0"/>
                                        <a:t>גיבוש תכנית עבודה</a:t>
                                      </a:r>
                                      <a:endParaRPr lang="he-IL" sz="1600" b="1" kern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27" name="צורה חופשית 26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648980" y="2800808"/>
                                      <a:ext cx="1464233" cy="732116"/>
                                    </a:xfrm>
                                    <a:custGeom>
                                      <a:avLst/>
                                      <a:gdLst>
                                        <a:gd name="connsiteX0" fmla="*/ 0 w 1464233"/>
                                        <a:gd name="connsiteY0" fmla="*/ 0 h 732116"/>
                                        <a:gd name="connsiteX1" fmla="*/ 1464233 w 1464233"/>
                                        <a:gd name="connsiteY1" fmla="*/ 0 h 732116"/>
                                        <a:gd name="connsiteX2" fmla="*/ 1464233 w 1464233"/>
                                        <a:gd name="connsiteY2" fmla="*/ 732116 h 732116"/>
                                        <a:gd name="connsiteX3" fmla="*/ 0 w 1464233"/>
                                        <a:gd name="connsiteY3" fmla="*/ 732116 h 732116"/>
                                        <a:gd name="connsiteX4" fmla="*/ 0 w 1464233"/>
                                        <a:gd name="connsiteY4" fmla="*/ 0 h 732116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</a:cxnLst>
                                      <a:rect l="l" t="t" r="r" b="b"/>
                                      <a:pathLst>
                                        <a:path w="1464233" h="732116">
                                          <a:moveTo>
                                            <a:pt x="0" y="0"/>
                                          </a:moveTo>
                                          <a:lnTo>
                                            <a:pt x="1464233" y="0"/>
                                          </a:lnTo>
                                          <a:lnTo>
                                            <a:pt x="1464233" y="732116"/>
                                          </a:lnTo>
                                          <a:lnTo>
                                            <a:pt x="0" y="732116"/>
                                          </a:lnTo>
                                          <a:lnTo>
                                            <a:pt x="0" y="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1">
                                      <a:schemeClr val="accent2"/>
                                    </a:lnRef>
                                    <a:fillRef idx="2">
                                      <a:schemeClr val="accent2"/>
                                    </a:fillRef>
                                    <a:effectRef idx="1">
                                      <a:schemeClr val="accent2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  <p:txBody>
                                    <a:bodyPr spcFirstLastPara="0" vert="horz" wrap="square" lIns="10160" tIns="10160" rIns="10160" bIns="10160" numCol="1" spcCol="1270" anchor="ctr" anchorCtr="0">
                                      <a:noAutofit/>
                                    </a:bodyPr>
                                    <a:lstStyle/>
                                    <a:p>
                                      <a:pPr lvl="0" algn="ctr" defTabSz="711200" rtl="1">
                                        <a:lnSpc>
                                          <a:spcPct val="9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35000"/>
                                        </a:spcAft>
                                      </a:pPr>
                                      <a:r>
                                        <a:rPr lang="he-IL" sz="1600" b="1" kern="1200" dirty="0" smtClean="0"/>
                                        <a:t>הכנת דפי מעבר וחישוב הטייס האוטומטי</a:t>
                                      </a:r>
                                      <a:endParaRPr lang="he-IL" sz="1600" b="1" kern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28" name="צורה חופשית 27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648980" y="3840414"/>
                                      <a:ext cx="1464233" cy="732116"/>
                                    </a:xfrm>
                                    <a:custGeom>
                                      <a:avLst/>
                                      <a:gdLst>
                                        <a:gd name="connsiteX0" fmla="*/ 0 w 1464233"/>
                                        <a:gd name="connsiteY0" fmla="*/ 0 h 732116"/>
                                        <a:gd name="connsiteX1" fmla="*/ 1464233 w 1464233"/>
                                        <a:gd name="connsiteY1" fmla="*/ 0 h 732116"/>
                                        <a:gd name="connsiteX2" fmla="*/ 1464233 w 1464233"/>
                                        <a:gd name="connsiteY2" fmla="*/ 732116 h 732116"/>
                                        <a:gd name="connsiteX3" fmla="*/ 0 w 1464233"/>
                                        <a:gd name="connsiteY3" fmla="*/ 732116 h 732116"/>
                                        <a:gd name="connsiteX4" fmla="*/ 0 w 1464233"/>
                                        <a:gd name="connsiteY4" fmla="*/ 0 h 732116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</a:cxnLst>
                                      <a:rect l="l" t="t" r="r" b="b"/>
                                      <a:pathLst>
                                        <a:path w="1464233" h="732116">
                                          <a:moveTo>
                                            <a:pt x="0" y="0"/>
                                          </a:moveTo>
                                          <a:lnTo>
                                            <a:pt x="1464233" y="0"/>
                                          </a:lnTo>
                                          <a:lnTo>
                                            <a:pt x="1464233" y="732116"/>
                                          </a:lnTo>
                                          <a:lnTo>
                                            <a:pt x="0" y="732116"/>
                                          </a:lnTo>
                                          <a:lnTo>
                                            <a:pt x="0" y="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1">
                                      <a:schemeClr val="accent2"/>
                                    </a:lnRef>
                                    <a:fillRef idx="2">
                                      <a:schemeClr val="accent2"/>
                                    </a:fillRef>
                                    <a:effectRef idx="1">
                                      <a:schemeClr val="accent2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  <p:txBody>
                                    <a:bodyPr spcFirstLastPara="0" vert="horz" wrap="square" lIns="10160" tIns="10160" rIns="10160" bIns="10160" numCol="1" spcCol="1270" anchor="ctr" anchorCtr="0">
                                      <a:noAutofit/>
                                    </a:bodyPr>
                                    <a:lstStyle/>
                                    <a:p>
                                      <a:pPr lvl="0" algn="ctr" defTabSz="711200" rtl="1">
                                        <a:lnSpc>
                                          <a:spcPct val="9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35000"/>
                                        </a:spcAft>
                                      </a:pPr>
                                      <a:r>
                                        <a:rPr lang="he-IL" sz="1600" b="1" kern="1200" dirty="0" smtClean="0"/>
                                        <a:t>קביעת תחזיות הצמיחה + אומדן הכנסות המדינה</a:t>
                                      </a:r>
                                      <a:endParaRPr lang="he-IL" sz="1600" b="1" kern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29" name="צורה חופשית 28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648980" y="4880020"/>
                                      <a:ext cx="1464233" cy="732116"/>
                                    </a:xfrm>
                                    <a:custGeom>
                                      <a:avLst/>
                                      <a:gdLst>
                                        <a:gd name="connsiteX0" fmla="*/ 0 w 1464233"/>
                                        <a:gd name="connsiteY0" fmla="*/ 0 h 732116"/>
                                        <a:gd name="connsiteX1" fmla="*/ 1464233 w 1464233"/>
                                        <a:gd name="connsiteY1" fmla="*/ 0 h 732116"/>
                                        <a:gd name="connsiteX2" fmla="*/ 1464233 w 1464233"/>
                                        <a:gd name="connsiteY2" fmla="*/ 732116 h 732116"/>
                                        <a:gd name="connsiteX3" fmla="*/ 0 w 1464233"/>
                                        <a:gd name="connsiteY3" fmla="*/ 732116 h 732116"/>
                                        <a:gd name="connsiteX4" fmla="*/ 0 w 1464233"/>
                                        <a:gd name="connsiteY4" fmla="*/ 0 h 732116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</a:cxnLst>
                                      <a:rect l="l" t="t" r="r" b="b"/>
                                      <a:pathLst>
                                        <a:path w="1464233" h="732116">
                                          <a:moveTo>
                                            <a:pt x="0" y="0"/>
                                          </a:moveTo>
                                          <a:lnTo>
                                            <a:pt x="1464233" y="0"/>
                                          </a:lnTo>
                                          <a:lnTo>
                                            <a:pt x="1464233" y="732116"/>
                                          </a:lnTo>
                                          <a:lnTo>
                                            <a:pt x="0" y="732116"/>
                                          </a:lnTo>
                                          <a:lnTo>
                                            <a:pt x="0" y="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1">
                                      <a:schemeClr val="accent2"/>
                                    </a:lnRef>
                                    <a:fillRef idx="2">
                                      <a:schemeClr val="accent2"/>
                                    </a:fillRef>
                                    <a:effectRef idx="1">
                                      <a:schemeClr val="accent2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  <p:txBody>
                                    <a:bodyPr spcFirstLastPara="0" vert="horz" wrap="square" lIns="10160" tIns="10160" rIns="10160" bIns="10160" numCol="1" spcCol="1270" anchor="ctr" anchorCtr="0">
                                      <a:noAutofit/>
                                    </a:bodyPr>
                                    <a:lstStyle/>
                                    <a:p>
                                      <a:pPr lvl="0" algn="ctr" defTabSz="711200" rtl="1">
                                        <a:lnSpc>
                                          <a:spcPct val="9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35000"/>
                                        </a:spcAft>
                                      </a:pPr>
                                      <a:r>
                                        <a:rPr lang="he-IL" sz="1600" b="1" kern="1200" dirty="0" smtClean="0"/>
                                        <a:t>חישוב מגבלת ההוצאה ותקרת הגרעון</a:t>
                                      </a:r>
                                      <a:endParaRPr lang="he-IL" sz="1600" b="1" kern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30" name="צורה חופשית 29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648980" y="5919626"/>
                                      <a:ext cx="1464233" cy="732116"/>
                                    </a:xfrm>
                                    <a:custGeom>
                                      <a:avLst/>
                                      <a:gdLst>
                                        <a:gd name="connsiteX0" fmla="*/ 0 w 1464233"/>
                                        <a:gd name="connsiteY0" fmla="*/ 0 h 732116"/>
                                        <a:gd name="connsiteX1" fmla="*/ 1464233 w 1464233"/>
                                        <a:gd name="connsiteY1" fmla="*/ 0 h 732116"/>
                                        <a:gd name="connsiteX2" fmla="*/ 1464233 w 1464233"/>
                                        <a:gd name="connsiteY2" fmla="*/ 732116 h 732116"/>
                                        <a:gd name="connsiteX3" fmla="*/ 0 w 1464233"/>
                                        <a:gd name="connsiteY3" fmla="*/ 732116 h 732116"/>
                                        <a:gd name="connsiteX4" fmla="*/ 0 w 1464233"/>
                                        <a:gd name="connsiteY4" fmla="*/ 0 h 732116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</a:cxnLst>
                                      <a:rect l="l" t="t" r="r" b="b"/>
                                      <a:pathLst>
                                        <a:path w="1464233" h="732116">
                                          <a:moveTo>
                                            <a:pt x="0" y="0"/>
                                          </a:moveTo>
                                          <a:lnTo>
                                            <a:pt x="1464233" y="0"/>
                                          </a:lnTo>
                                          <a:lnTo>
                                            <a:pt x="1464233" y="732116"/>
                                          </a:lnTo>
                                          <a:lnTo>
                                            <a:pt x="0" y="732116"/>
                                          </a:lnTo>
                                          <a:lnTo>
                                            <a:pt x="0" y="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1">
                                      <a:schemeClr val="accent2"/>
                                    </a:lnRef>
                                    <a:fillRef idx="2">
                                      <a:schemeClr val="accent2"/>
                                    </a:fillRef>
                                    <a:effectRef idx="1">
                                      <a:schemeClr val="accent2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  <p:txBody>
                                    <a:bodyPr spcFirstLastPara="0" vert="horz" wrap="square" lIns="10160" tIns="10160" rIns="10160" bIns="10160" numCol="1" spcCol="1270" anchor="ctr" anchorCtr="0">
                                      <a:noAutofit/>
                                    </a:bodyPr>
                                    <a:lstStyle/>
                                    <a:p>
                                      <a:pPr lvl="0" algn="ctr" defTabSz="711200" rtl="1">
                                        <a:lnSpc>
                                          <a:spcPct val="9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35000"/>
                                        </a:spcAft>
                                      </a:pPr>
                                      <a:r>
                                        <a:rPr lang="he-IL" sz="1600" b="1" kern="1200" dirty="0" smtClean="0"/>
                                        <a:t>קבלת החלטת מדיניות: רה"מ + שר אוצר</a:t>
                                      </a:r>
                                      <a:endParaRPr lang="he-IL" sz="1600" b="1" kern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31" name="צורה חופשית 30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2763119" y="6959232"/>
                                      <a:ext cx="1464233" cy="732116"/>
                                    </a:xfrm>
                                    <a:custGeom>
                                      <a:avLst/>
                                      <a:gdLst>
                                        <a:gd name="connsiteX0" fmla="*/ 0 w 1464233"/>
                                        <a:gd name="connsiteY0" fmla="*/ 0 h 732116"/>
                                        <a:gd name="connsiteX1" fmla="*/ 1464233 w 1464233"/>
                                        <a:gd name="connsiteY1" fmla="*/ 0 h 732116"/>
                                        <a:gd name="connsiteX2" fmla="*/ 1464233 w 1464233"/>
                                        <a:gd name="connsiteY2" fmla="*/ 732116 h 732116"/>
                                        <a:gd name="connsiteX3" fmla="*/ 0 w 1464233"/>
                                        <a:gd name="connsiteY3" fmla="*/ 732116 h 732116"/>
                                        <a:gd name="connsiteX4" fmla="*/ 0 w 1464233"/>
                                        <a:gd name="connsiteY4" fmla="*/ 0 h 732116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</a:cxnLst>
                                      <a:rect l="l" t="t" r="r" b="b"/>
                                      <a:pathLst>
                                        <a:path w="1464233" h="732116">
                                          <a:moveTo>
                                            <a:pt x="0" y="0"/>
                                          </a:moveTo>
                                          <a:lnTo>
                                            <a:pt x="1464233" y="0"/>
                                          </a:lnTo>
                                          <a:lnTo>
                                            <a:pt x="1464233" y="732116"/>
                                          </a:lnTo>
                                          <a:lnTo>
                                            <a:pt x="0" y="732116"/>
                                          </a:lnTo>
                                          <a:lnTo>
                                            <a:pt x="0" y="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1">
                                      <a:schemeClr val="accent2"/>
                                    </a:lnRef>
                                    <a:fillRef idx="2">
                                      <a:schemeClr val="accent2"/>
                                    </a:fillRef>
                                    <a:effectRef idx="1">
                                      <a:schemeClr val="accent2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  <p:txBody>
                                    <a:bodyPr spcFirstLastPara="0" vert="horz" wrap="square" lIns="10160" tIns="10160" rIns="10160" bIns="10160" numCol="1" spcCol="1270" anchor="ctr" anchorCtr="0">
                                      <a:noAutofit/>
                                    </a:bodyPr>
                                    <a:lstStyle/>
                                    <a:p>
                                      <a:pPr lvl="0" algn="ctr" defTabSz="711200" rtl="1">
                                        <a:lnSpc>
                                          <a:spcPct val="9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35000"/>
                                        </a:spcAft>
                                      </a:pPr>
                                      <a:r>
                                        <a:rPr lang="he-IL" sz="1600" b="1" kern="1200" dirty="0" smtClean="0"/>
                                        <a:t>גיבוש סופי של שינויים מבניים</a:t>
                                      </a:r>
                                      <a:endParaRPr lang="he-IL" sz="1600" b="1" kern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32" name="צורה חופשית 31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534841" y="6959232"/>
                                      <a:ext cx="1464233" cy="732116"/>
                                    </a:xfrm>
                                    <a:custGeom>
                                      <a:avLst/>
                                      <a:gdLst>
                                        <a:gd name="connsiteX0" fmla="*/ 0 w 1464233"/>
                                        <a:gd name="connsiteY0" fmla="*/ 0 h 732116"/>
                                        <a:gd name="connsiteX1" fmla="*/ 1464233 w 1464233"/>
                                        <a:gd name="connsiteY1" fmla="*/ 0 h 732116"/>
                                        <a:gd name="connsiteX2" fmla="*/ 1464233 w 1464233"/>
                                        <a:gd name="connsiteY2" fmla="*/ 732116 h 732116"/>
                                        <a:gd name="connsiteX3" fmla="*/ 0 w 1464233"/>
                                        <a:gd name="connsiteY3" fmla="*/ 732116 h 732116"/>
                                        <a:gd name="connsiteX4" fmla="*/ 0 w 1464233"/>
                                        <a:gd name="connsiteY4" fmla="*/ 0 h 732116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</a:cxnLst>
                                      <a:rect l="l" t="t" r="r" b="b"/>
                                      <a:pathLst>
                                        <a:path w="1464233" h="732116">
                                          <a:moveTo>
                                            <a:pt x="0" y="0"/>
                                          </a:moveTo>
                                          <a:lnTo>
                                            <a:pt x="1464233" y="0"/>
                                          </a:lnTo>
                                          <a:lnTo>
                                            <a:pt x="1464233" y="732116"/>
                                          </a:lnTo>
                                          <a:lnTo>
                                            <a:pt x="0" y="732116"/>
                                          </a:lnTo>
                                          <a:lnTo>
                                            <a:pt x="0" y="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1">
                                      <a:schemeClr val="accent2"/>
                                    </a:lnRef>
                                    <a:fillRef idx="2">
                                      <a:schemeClr val="accent2"/>
                                    </a:fillRef>
                                    <a:effectRef idx="1">
                                      <a:schemeClr val="accent2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  <p:txBody>
                                    <a:bodyPr spcFirstLastPara="0" vert="horz" wrap="square" lIns="10160" tIns="10160" rIns="10160" bIns="10160" numCol="1" spcCol="1270" anchor="ctr" anchorCtr="0">
                                      <a:noAutofit/>
                                    </a:bodyPr>
                                    <a:lstStyle/>
                                    <a:p>
                                      <a:pPr lvl="0" algn="ctr" defTabSz="711200" rtl="1">
                                        <a:lnSpc>
                                          <a:spcPct val="9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35000"/>
                                        </a:spcAft>
                                      </a:pPr>
                                      <a:r>
                                        <a:rPr lang="he-IL" sz="1600" b="1" kern="1200" dirty="0" smtClean="0"/>
                                        <a:t>יישום התאמות תקציביות נדרשות</a:t>
                                      </a:r>
                                      <a:endParaRPr lang="he-IL" sz="1600" b="1" kern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33" name="צורה חופשית 32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683829" y="7998838"/>
                                      <a:ext cx="1464233" cy="732116"/>
                                    </a:xfrm>
                                    <a:custGeom>
                                      <a:avLst/>
                                      <a:gdLst>
                                        <a:gd name="connsiteX0" fmla="*/ 0 w 1464233"/>
                                        <a:gd name="connsiteY0" fmla="*/ 0 h 732116"/>
                                        <a:gd name="connsiteX1" fmla="*/ 1464233 w 1464233"/>
                                        <a:gd name="connsiteY1" fmla="*/ 0 h 732116"/>
                                        <a:gd name="connsiteX2" fmla="*/ 1464233 w 1464233"/>
                                        <a:gd name="connsiteY2" fmla="*/ 732116 h 732116"/>
                                        <a:gd name="connsiteX3" fmla="*/ 0 w 1464233"/>
                                        <a:gd name="connsiteY3" fmla="*/ 732116 h 732116"/>
                                        <a:gd name="connsiteX4" fmla="*/ 0 w 1464233"/>
                                        <a:gd name="connsiteY4" fmla="*/ 0 h 732116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</a:cxnLst>
                                      <a:rect l="l" t="t" r="r" b="b"/>
                                      <a:pathLst>
                                        <a:path w="1464233" h="732116">
                                          <a:moveTo>
                                            <a:pt x="0" y="0"/>
                                          </a:moveTo>
                                          <a:lnTo>
                                            <a:pt x="1464233" y="0"/>
                                          </a:lnTo>
                                          <a:lnTo>
                                            <a:pt x="1464233" y="732116"/>
                                          </a:lnTo>
                                          <a:lnTo>
                                            <a:pt x="0" y="732116"/>
                                          </a:lnTo>
                                          <a:lnTo>
                                            <a:pt x="0" y="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1">
                                      <a:schemeClr val="accent2"/>
                                    </a:lnRef>
                                    <a:fillRef idx="2">
                                      <a:schemeClr val="accent2"/>
                                    </a:fillRef>
                                    <a:effectRef idx="1">
                                      <a:schemeClr val="accent2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  <p:txBody>
                                    <a:bodyPr spcFirstLastPara="0" vert="horz" wrap="square" lIns="10160" tIns="10160" rIns="10160" bIns="10160" numCol="1" spcCol="1270" anchor="ctr" anchorCtr="0">
                                      <a:noAutofit/>
                                    </a:bodyPr>
                                    <a:lstStyle/>
                                    <a:p>
                                      <a:pPr lvl="0" algn="ctr" defTabSz="711200" rtl="1">
                                        <a:lnSpc>
                                          <a:spcPct val="9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35000"/>
                                        </a:spcAft>
                                      </a:pPr>
                                      <a:r>
                                        <a:rPr lang="he-IL" sz="1600" b="1" kern="1200" dirty="0" smtClean="0"/>
                                        <a:t>החלטת ממשלה דיון מסכם</a:t>
                                      </a:r>
                                      <a:endParaRPr lang="he-IL" sz="1600" b="1" kern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34" name="צורה חופשית 3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2776209" y="9038444"/>
                                      <a:ext cx="1464233" cy="732116"/>
                                    </a:xfrm>
                                    <a:custGeom>
                                      <a:avLst/>
                                      <a:gdLst>
                                        <a:gd name="connsiteX0" fmla="*/ 0 w 1464233"/>
                                        <a:gd name="connsiteY0" fmla="*/ 0 h 732116"/>
                                        <a:gd name="connsiteX1" fmla="*/ 1464233 w 1464233"/>
                                        <a:gd name="connsiteY1" fmla="*/ 0 h 732116"/>
                                        <a:gd name="connsiteX2" fmla="*/ 1464233 w 1464233"/>
                                        <a:gd name="connsiteY2" fmla="*/ 732116 h 732116"/>
                                        <a:gd name="connsiteX3" fmla="*/ 0 w 1464233"/>
                                        <a:gd name="connsiteY3" fmla="*/ 732116 h 732116"/>
                                        <a:gd name="connsiteX4" fmla="*/ 0 w 1464233"/>
                                        <a:gd name="connsiteY4" fmla="*/ 0 h 732116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</a:cxnLst>
                                      <a:rect l="l" t="t" r="r" b="b"/>
                                      <a:pathLst>
                                        <a:path w="1464233" h="732116">
                                          <a:moveTo>
                                            <a:pt x="0" y="0"/>
                                          </a:moveTo>
                                          <a:lnTo>
                                            <a:pt x="1464233" y="0"/>
                                          </a:lnTo>
                                          <a:lnTo>
                                            <a:pt x="1464233" y="732116"/>
                                          </a:lnTo>
                                          <a:lnTo>
                                            <a:pt x="0" y="732116"/>
                                          </a:lnTo>
                                          <a:lnTo>
                                            <a:pt x="0" y="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1">
                                      <a:schemeClr val="accent2"/>
                                    </a:lnRef>
                                    <a:fillRef idx="2">
                                      <a:schemeClr val="accent2"/>
                                    </a:fillRef>
                                    <a:effectRef idx="1">
                                      <a:schemeClr val="accent2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  <p:txBody>
                                    <a:bodyPr spcFirstLastPara="0" vert="horz" wrap="square" lIns="10160" tIns="10160" rIns="10160" bIns="10160" numCol="1" spcCol="1270" anchor="ctr" anchorCtr="0">
                                      <a:noAutofit/>
                                    </a:bodyPr>
                                    <a:lstStyle/>
                                    <a:p>
                                      <a:pPr lvl="0" algn="ctr" defTabSz="711200" rtl="1">
                                        <a:lnSpc>
                                          <a:spcPct val="9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35000"/>
                                        </a:spcAft>
                                      </a:pPr>
                                      <a:r>
                                        <a:rPr lang="he-IL" sz="1600" b="1" kern="1200" dirty="0" smtClean="0"/>
                                        <a:t>בניית התקציב המפורט</a:t>
                                      </a:r>
                                      <a:endParaRPr lang="he-IL" sz="1600" b="1" kern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35" name="צורה חופשית 3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547932" y="9038444"/>
                                      <a:ext cx="1464233" cy="732116"/>
                                    </a:xfrm>
                                    <a:custGeom>
                                      <a:avLst/>
                                      <a:gdLst>
                                        <a:gd name="connsiteX0" fmla="*/ 0 w 1464233"/>
                                        <a:gd name="connsiteY0" fmla="*/ 0 h 732116"/>
                                        <a:gd name="connsiteX1" fmla="*/ 1464233 w 1464233"/>
                                        <a:gd name="connsiteY1" fmla="*/ 0 h 732116"/>
                                        <a:gd name="connsiteX2" fmla="*/ 1464233 w 1464233"/>
                                        <a:gd name="connsiteY2" fmla="*/ 732116 h 732116"/>
                                        <a:gd name="connsiteX3" fmla="*/ 0 w 1464233"/>
                                        <a:gd name="connsiteY3" fmla="*/ 732116 h 732116"/>
                                        <a:gd name="connsiteX4" fmla="*/ 0 w 1464233"/>
                                        <a:gd name="connsiteY4" fmla="*/ 0 h 732116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</a:cxnLst>
                                      <a:rect l="l" t="t" r="r" b="b"/>
                                      <a:pathLst>
                                        <a:path w="1464233" h="732116">
                                          <a:moveTo>
                                            <a:pt x="0" y="0"/>
                                          </a:moveTo>
                                          <a:lnTo>
                                            <a:pt x="1464233" y="0"/>
                                          </a:lnTo>
                                          <a:lnTo>
                                            <a:pt x="1464233" y="732116"/>
                                          </a:lnTo>
                                          <a:lnTo>
                                            <a:pt x="0" y="732116"/>
                                          </a:lnTo>
                                          <a:lnTo>
                                            <a:pt x="0" y="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1">
                                      <a:schemeClr val="accent2"/>
                                    </a:lnRef>
                                    <a:fillRef idx="2">
                                      <a:schemeClr val="accent2"/>
                                    </a:fillRef>
                                    <a:effectRef idx="1">
                                      <a:schemeClr val="accent2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  <p:txBody>
                                    <a:bodyPr spcFirstLastPara="0" vert="horz" wrap="square" lIns="10160" tIns="10160" rIns="10160" bIns="10160" numCol="1" spcCol="1270" anchor="ctr" anchorCtr="0">
                                      <a:noAutofit/>
                                    </a:bodyPr>
                                    <a:lstStyle/>
                                    <a:p>
                                      <a:pPr lvl="0" algn="ctr" defTabSz="711200" rtl="1">
                                        <a:lnSpc>
                                          <a:spcPct val="9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35000"/>
                                        </a:spcAft>
                                      </a:pPr>
                                      <a:r>
                                        <a:rPr lang="he-IL" sz="1600" b="1" kern="1200" dirty="0" smtClean="0"/>
                                        <a:t>ועדת שרים לענייני חקיקה</a:t>
                                      </a:r>
                                      <a:endParaRPr lang="he-IL" sz="1600" b="1" kern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36" name="צורה חופשית 35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707901" y="10078050"/>
                                      <a:ext cx="1464233" cy="732116"/>
                                    </a:xfrm>
                                    <a:custGeom>
                                      <a:avLst/>
                                      <a:gdLst>
                                        <a:gd name="connsiteX0" fmla="*/ 0 w 1464233"/>
                                        <a:gd name="connsiteY0" fmla="*/ 0 h 732116"/>
                                        <a:gd name="connsiteX1" fmla="*/ 1464233 w 1464233"/>
                                        <a:gd name="connsiteY1" fmla="*/ 0 h 732116"/>
                                        <a:gd name="connsiteX2" fmla="*/ 1464233 w 1464233"/>
                                        <a:gd name="connsiteY2" fmla="*/ 732116 h 732116"/>
                                        <a:gd name="connsiteX3" fmla="*/ 0 w 1464233"/>
                                        <a:gd name="connsiteY3" fmla="*/ 732116 h 732116"/>
                                        <a:gd name="connsiteX4" fmla="*/ 0 w 1464233"/>
                                        <a:gd name="connsiteY4" fmla="*/ 0 h 732116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</a:cxnLst>
                                      <a:rect l="l" t="t" r="r" b="b"/>
                                      <a:pathLst>
                                        <a:path w="1464233" h="732116">
                                          <a:moveTo>
                                            <a:pt x="0" y="0"/>
                                          </a:moveTo>
                                          <a:lnTo>
                                            <a:pt x="1464233" y="0"/>
                                          </a:lnTo>
                                          <a:lnTo>
                                            <a:pt x="1464233" y="732116"/>
                                          </a:lnTo>
                                          <a:lnTo>
                                            <a:pt x="0" y="732116"/>
                                          </a:lnTo>
                                          <a:lnTo>
                                            <a:pt x="0" y="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1">
                                      <a:schemeClr val="accent2"/>
                                    </a:lnRef>
                                    <a:fillRef idx="2">
                                      <a:schemeClr val="accent2"/>
                                    </a:fillRef>
                                    <a:effectRef idx="1">
                                      <a:schemeClr val="accent2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  <p:txBody>
                                    <a:bodyPr spcFirstLastPara="0" vert="horz" wrap="square" lIns="10160" tIns="10160" rIns="10160" bIns="10160" numCol="1" spcCol="1270" anchor="ctr" anchorCtr="0">
                                      <a:noAutofit/>
                                    </a:bodyPr>
                                    <a:lstStyle/>
                                    <a:p>
                                      <a:pPr lvl="0" algn="ctr" defTabSz="711200" rtl="1">
                                        <a:lnSpc>
                                          <a:spcPct val="9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35000"/>
                                        </a:spcAft>
                                      </a:pPr>
                                      <a:r>
                                        <a:rPr lang="he-IL" sz="1600" b="1" kern="1200" dirty="0" smtClean="0"/>
                                        <a:t>הגשת חוק התקציב והמדיניות הכלכלית לכנסת</a:t>
                                      </a:r>
                                      <a:endParaRPr lang="he-IL" sz="1600" b="1" kern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37" name="צורה חופשית 36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707901" y="11117656"/>
                                      <a:ext cx="1464233" cy="732116"/>
                                    </a:xfrm>
                                    <a:custGeom>
                                      <a:avLst/>
                                      <a:gdLst>
                                        <a:gd name="connsiteX0" fmla="*/ 0 w 1464233"/>
                                        <a:gd name="connsiteY0" fmla="*/ 0 h 732116"/>
                                        <a:gd name="connsiteX1" fmla="*/ 1464233 w 1464233"/>
                                        <a:gd name="connsiteY1" fmla="*/ 0 h 732116"/>
                                        <a:gd name="connsiteX2" fmla="*/ 1464233 w 1464233"/>
                                        <a:gd name="connsiteY2" fmla="*/ 732116 h 732116"/>
                                        <a:gd name="connsiteX3" fmla="*/ 0 w 1464233"/>
                                        <a:gd name="connsiteY3" fmla="*/ 732116 h 732116"/>
                                        <a:gd name="connsiteX4" fmla="*/ 0 w 1464233"/>
                                        <a:gd name="connsiteY4" fmla="*/ 0 h 732116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</a:cxnLst>
                                      <a:rect l="l" t="t" r="r" b="b"/>
                                      <a:pathLst>
                                        <a:path w="1464233" h="732116">
                                          <a:moveTo>
                                            <a:pt x="0" y="0"/>
                                          </a:moveTo>
                                          <a:lnTo>
                                            <a:pt x="1464233" y="0"/>
                                          </a:lnTo>
                                          <a:lnTo>
                                            <a:pt x="1464233" y="732116"/>
                                          </a:lnTo>
                                          <a:lnTo>
                                            <a:pt x="0" y="732116"/>
                                          </a:lnTo>
                                          <a:lnTo>
                                            <a:pt x="0" y="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1">
                                      <a:schemeClr val="accent2"/>
                                    </a:lnRef>
                                    <a:fillRef idx="2">
                                      <a:schemeClr val="accent2"/>
                                    </a:fillRef>
                                    <a:effectRef idx="1">
                                      <a:schemeClr val="accent2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  <p:txBody>
                                    <a:bodyPr spcFirstLastPara="0" vert="horz" wrap="square" lIns="10160" tIns="10160" rIns="10160" bIns="10160" numCol="1" spcCol="1270" anchor="ctr" anchorCtr="0">
                                      <a:noAutofit/>
                                    </a:bodyPr>
                                    <a:lstStyle/>
                                    <a:p>
                                      <a:pPr lvl="0" algn="ctr" defTabSz="711200" rtl="1">
                                        <a:lnSpc>
                                          <a:spcPct val="9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35000"/>
                                        </a:spcAft>
                                      </a:pPr>
                                      <a:r>
                                        <a:rPr lang="he-IL" sz="1600" b="1" kern="1200" dirty="0" smtClean="0"/>
                                        <a:t>דיון ואישור חוק התקציב והתכנית הכלכלית</a:t>
                                      </a:r>
                                      <a:endParaRPr lang="he-IL" sz="1600" b="1" kern="1200" dirty="0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47" name="צורה חופשית 46"/>
                                  <p:cNvSpPr/>
                                  <p:nvPr/>
                                </p:nvSpPr>
                                <p:spPr>
                                  <a:xfrm flipH="1">
                                    <a:off x="3059832" y="8769999"/>
                                    <a:ext cx="1380186" cy="158601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0" t="0" r="0" b="0"/>
                                    <a:pathLst>
                                      <a:path>
                                        <a:moveTo>
                                          <a:pt x="840030" y="0"/>
                                        </a:moveTo>
                                        <a:lnTo>
                                          <a:pt x="840030" y="153744"/>
                                        </a:lnTo>
                                        <a:lnTo>
                                          <a:pt x="0" y="153744"/>
                                        </a:lnTo>
                                        <a:lnTo>
                                          <a:pt x="0" y="307489"/>
                                        </a:lnTo>
                                      </a:path>
                                    </a:pathLst>
                                  </a:custGeom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1">
                                    <a:schemeClr val="l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dk1"/>
                                  </a:fontRef>
                                </p:style>
                              </p:sp>
                            </p:grpSp>
                          </p:grpSp>
                          <p:grpSp>
                            <p:nvGrpSpPr>
                              <p:cNvPr id="85" name="קבוצה 84"/>
                              <p:cNvGrpSpPr/>
                              <p:nvPr/>
                            </p:nvGrpSpPr>
                            <p:grpSpPr>
                              <a:xfrm>
                                <a:off x="611560" y="10197752"/>
                                <a:ext cx="1952600" cy="369332"/>
                                <a:chOff x="611560" y="10197752"/>
                                <a:chExt cx="1952600" cy="369332"/>
                              </a:xfrm>
                            </p:grpSpPr>
                            <p:cxnSp>
                              <p:nvCxnSpPr>
                                <p:cNvPr id="74" name="מחבר ישר 73"/>
                                <p:cNvCxnSpPr/>
                                <p:nvPr/>
                              </p:nvCxnSpPr>
                              <p:spPr>
                                <a:xfrm flipH="1">
                                  <a:off x="763960" y="10563810"/>
                                  <a:ext cx="1800200" cy="0"/>
                                </a:xfrm>
                                <a:prstGeom prst="line">
                                  <a:avLst/>
                                </a:prstGeom>
                              </p:spPr>
                              <p:style>
                                <a:lnRef idx="2">
                                  <a:schemeClr val="accent2"/>
                                </a:lnRef>
                                <a:fillRef idx="0">
                                  <a:schemeClr val="accent2"/>
                                </a:fillRef>
                                <a:effectRef idx="1">
                                  <a:schemeClr val="accent2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sp>
                              <p:nvSpPr>
                                <p:cNvPr id="75" name="TextBox 74"/>
                                <p:cNvSpPr txBox="1"/>
                                <p:nvPr/>
                              </p:nvSpPr>
                              <p:spPr>
                                <a:xfrm>
                                  <a:off x="611560" y="10197752"/>
                                  <a:ext cx="1944216" cy="369332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1">
                                  <a:spAutoFit/>
                                </a:bodyPr>
                                <a:lstStyle/>
                                <a:p>
                                  <a:pPr algn="ctr"/>
                                  <a:r>
                                    <a:rPr lang="he-IL" b="1" dirty="0" smtClean="0"/>
                                    <a:t>נובמבר - דצמבר</a:t>
                                  </a:r>
                                  <a:endParaRPr lang="he-IL" b="1" dirty="0"/>
                                </a:p>
                              </p:txBody>
                            </p: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sp>
        <p:nvSpPr>
          <p:cNvPr id="2" name="AutoShape 2" descr="Image result for ‫ספר עיקרי התקציב‬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" name="AutoShape 4" descr="Image result for ‫ספר עיקרי התקציב‬‎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4679">
            <a:off x="6245310" y="3329881"/>
            <a:ext cx="2617434" cy="242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אליפסה 3"/>
          <p:cNvSpPr/>
          <p:nvPr/>
        </p:nvSpPr>
        <p:spPr>
          <a:xfrm>
            <a:off x="6197327" y="384746"/>
            <a:ext cx="2839169" cy="174811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תהליך בניית התקציב</a:t>
            </a:r>
          </a:p>
        </p:txBody>
      </p:sp>
    </p:spTree>
    <p:extLst>
      <p:ext uri="{BB962C8B-B14F-4D97-AF65-F5344CB8AC3E}">
        <p14:creationId xmlns:p14="http://schemas.microsoft.com/office/powerpoint/2010/main" val="399484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78446E-6 L 0.00539 -0.671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336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509407" y="166689"/>
            <a:ext cx="6172200" cy="857250"/>
          </a:xfr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מבנה תקציב המדינה</a:t>
            </a:r>
            <a:br>
              <a:rPr lang="he-IL" dirty="0"/>
            </a:br>
            <a:r>
              <a:rPr lang="he-IL" sz="2000" dirty="0"/>
              <a:t>(תקציב מקורי לשנים 2019, מיליארדי ש"ח)</a:t>
            </a:r>
          </a:p>
        </p:txBody>
      </p:sp>
      <p:graphicFrame>
        <p:nvGraphicFramePr>
          <p:cNvPr id="4" name="תרשים 3"/>
          <p:cNvGraphicFramePr/>
          <p:nvPr>
            <p:extLst>
              <p:ext uri="{D42A27DB-BD31-4B8C-83A1-F6EECF244321}">
                <p14:modId xmlns:p14="http://schemas.microsoft.com/office/powerpoint/2010/main" val="3164770814"/>
              </p:ext>
            </p:extLst>
          </p:nvPr>
        </p:nvGraphicFramePr>
        <p:xfrm>
          <a:off x="467544" y="1023938"/>
          <a:ext cx="8460074" cy="5357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אליפסה 5"/>
          <p:cNvSpPr/>
          <p:nvPr/>
        </p:nvSpPr>
        <p:spPr>
          <a:xfrm>
            <a:off x="951550" y="1341129"/>
            <a:ext cx="864102" cy="83442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8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David" panose="020E0502060401010101" pitchFamily="34" charset="-79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80" y="1450673"/>
            <a:ext cx="539643" cy="61534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8" name="אליפסה 7"/>
          <p:cNvSpPr/>
          <p:nvPr/>
        </p:nvSpPr>
        <p:spPr>
          <a:xfrm>
            <a:off x="1977881" y="1705100"/>
            <a:ext cx="756098" cy="721828"/>
          </a:xfrm>
          <a:prstGeom prst="ellipse">
            <a:avLst/>
          </a:prstGeom>
          <a:solidFill>
            <a:schemeClr val="accent1">
              <a:lumMod val="75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8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David" panose="020E0502060401010101" pitchFamily="34" charset="-79"/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9697" y="1841640"/>
            <a:ext cx="492467" cy="448747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5129298" y="2767892"/>
            <a:ext cx="590756" cy="582684"/>
          </a:xfrm>
          <a:prstGeom prst="ellipse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8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David" panose="020E0502060401010101" pitchFamily="34" charset="-79"/>
            </a:endParaRP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98" y="2929910"/>
            <a:ext cx="340460" cy="30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2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6856" y="44624"/>
            <a:ext cx="8229600" cy="1143000"/>
          </a:xfr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 err="1"/>
              <a:t>הנגשת</a:t>
            </a:r>
            <a:r>
              <a:rPr lang="he-IL" dirty="0"/>
              <a:t> התקציב לציבור</a:t>
            </a:r>
          </a:p>
        </p:txBody>
      </p:sp>
      <p:grpSp>
        <p:nvGrpSpPr>
          <p:cNvPr id="15" name="קבוצה 14"/>
          <p:cNvGrpSpPr/>
          <p:nvPr/>
        </p:nvGrpSpPr>
        <p:grpSpPr>
          <a:xfrm>
            <a:off x="5761751" y="1197857"/>
            <a:ext cx="3196366" cy="1563098"/>
            <a:chOff x="5760640" y="4725144"/>
            <a:chExt cx="3563888" cy="1737608"/>
          </a:xfrm>
        </p:grpSpPr>
        <p:sp>
          <p:nvSpPr>
            <p:cNvPr id="7" name="TextBox 6"/>
            <p:cNvSpPr txBox="1"/>
            <p:nvPr/>
          </p:nvSpPr>
          <p:spPr>
            <a:xfrm>
              <a:off x="5760640" y="4725144"/>
              <a:ext cx="3563888" cy="3763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שינויים תקציביים</a:t>
              </a:r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0" t="19498" r="14861" b="13777"/>
            <a:stretch/>
          </p:blipFill>
          <p:spPr bwMode="auto">
            <a:xfrm>
              <a:off x="6185111" y="5139186"/>
              <a:ext cx="2851385" cy="13235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1" name="קבוצה 10"/>
          <p:cNvGrpSpPr/>
          <p:nvPr/>
        </p:nvGrpSpPr>
        <p:grpSpPr>
          <a:xfrm>
            <a:off x="4572000" y="2921394"/>
            <a:ext cx="3904389" cy="1677306"/>
            <a:chOff x="3765866" y="1574913"/>
            <a:chExt cx="4176464" cy="1956820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81" t="30554" r="14860" b="6207"/>
            <a:stretch/>
          </p:blipFill>
          <p:spPr bwMode="auto">
            <a:xfrm>
              <a:off x="4503032" y="1970302"/>
              <a:ext cx="2847131" cy="15614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765866" y="1574913"/>
              <a:ext cx="4176464" cy="39497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"פיסקאלי דיגיטלי"</a:t>
              </a:r>
            </a:p>
          </p:txBody>
        </p:sp>
      </p:grpSp>
      <p:grpSp>
        <p:nvGrpSpPr>
          <p:cNvPr id="12" name="קבוצה 11"/>
          <p:cNvGrpSpPr/>
          <p:nvPr/>
        </p:nvGrpSpPr>
        <p:grpSpPr>
          <a:xfrm>
            <a:off x="61206" y="1156634"/>
            <a:ext cx="2817102" cy="1604321"/>
            <a:chOff x="-281933" y="3924345"/>
            <a:chExt cx="3087960" cy="1544116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5" t="30141" r="14546" b="15844"/>
            <a:stretch/>
          </p:blipFill>
          <p:spPr bwMode="auto">
            <a:xfrm>
              <a:off x="-61499" y="4273996"/>
              <a:ext cx="2687360" cy="11944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-281933" y="3924345"/>
              <a:ext cx="3087960" cy="32584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נתוני תקציב רב-שנתיים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16947" y="2909487"/>
            <a:ext cx="33722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סרטונים על התקציב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6818">
            <a:off x="4846919" y="4987531"/>
            <a:ext cx="1813030" cy="167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קבוצה 2"/>
          <p:cNvGrpSpPr/>
          <p:nvPr/>
        </p:nvGrpSpPr>
        <p:grpSpPr>
          <a:xfrm>
            <a:off x="217593" y="5004023"/>
            <a:ext cx="3384376" cy="1654645"/>
            <a:chOff x="-77647" y="5203354"/>
            <a:chExt cx="3384376" cy="1654645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66" t="7575" r="16079" b="13136"/>
            <a:stretch/>
          </p:blipFill>
          <p:spPr bwMode="auto">
            <a:xfrm>
              <a:off x="0" y="5590819"/>
              <a:ext cx="3110438" cy="126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-77647" y="5203354"/>
              <a:ext cx="338437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מידע מפורט ע"י המשרדים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007977" y="5099101"/>
            <a:ext cx="182964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השקת התקציב</a:t>
            </a:r>
          </a:p>
        </p:txBody>
      </p:sp>
      <p:sp>
        <p:nvSpPr>
          <p:cNvPr id="4" name="AutoShape 4" descr="Image result for ‫אוצר על הבר‬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utoShape 6" descr="Image result for ‫אוצר על הבר‬‎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utoShape 8" descr="Image result for ‫אוצר על הבר‬‎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AutoShape 10" descr="Image result for ‫אוצר על הבר‬‎"/>
          <p:cNvSpPr>
            <a:spLocks noChangeAspect="1" noChangeArrowheads="1"/>
          </p:cNvSpPr>
          <p:nvPr/>
        </p:nvSpPr>
        <p:spPr bwMode="auto">
          <a:xfrm>
            <a:off x="9380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AutoShape 12" descr="Image result for ‫אוצר על הבר‬‎"/>
          <p:cNvSpPr>
            <a:spLocks noChangeAspect="1" noChangeArrowheads="1"/>
          </p:cNvSpPr>
          <p:nvPr/>
        </p:nvSpPr>
        <p:spPr bwMode="auto">
          <a:xfrm>
            <a:off x="9532938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chart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02969">
            <a:off x="6203028" y="5523309"/>
            <a:ext cx="1545177" cy="1158882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472" y="3279867"/>
            <a:ext cx="2458185" cy="1318834"/>
          </a:xfrm>
          <a:prstGeom prst="rect">
            <a:avLst/>
          </a:prstGeom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5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type="subTitle" idx="1"/>
          </p:nvPr>
        </p:nvSpPr>
        <p:spPr>
          <a:xfrm>
            <a:off x="446856" y="1196752"/>
            <a:ext cx="8229600" cy="4525963"/>
          </a:xfrm>
        </p:spPr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  <a:buFont typeface="Arial" pitchFamily="34" charset="0"/>
            </a:pPr>
            <a:r>
              <a:rPr lang="he-IL" sz="7200" dirty="0">
                <a:solidFill>
                  <a:schemeClr val="accent5">
                    <a:lumMod val="50000"/>
                  </a:schemeClr>
                </a:solidFill>
              </a:rPr>
              <a:t>תודה על ההקשבה</a:t>
            </a:r>
          </a:p>
        </p:txBody>
      </p:sp>
    </p:spTree>
    <p:extLst>
      <p:ext uri="{BB962C8B-B14F-4D97-AF65-F5344CB8AC3E}">
        <p14:creationId xmlns:p14="http://schemas.microsoft.com/office/powerpoint/2010/main" val="404852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אגף תקציבים - תחומי אחריות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700808"/>
            <a:ext cx="8535892" cy="29435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he-IL" sz="2400" dirty="0" smtClean="0"/>
              <a:t>  גיבוש </a:t>
            </a:r>
            <a:r>
              <a:rPr lang="he-IL" sz="2400" b="1" dirty="0" smtClean="0"/>
              <a:t>המדיניות הפיסקאלית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he-IL" sz="2400" b="1" dirty="0" smtClean="0"/>
              <a:t> הכנת תקציב המדינה</a:t>
            </a:r>
            <a:r>
              <a:rPr lang="he-IL" sz="2400" dirty="0" smtClean="0"/>
              <a:t>, הגשתו לאישור הממשלה והכנסת וניהולו השוטף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he-IL" sz="2400" b="1" dirty="0" smtClean="0"/>
              <a:t> רפורמות מבניות </a:t>
            </a:r>
            <a:r>
              <a:rPr lang="he-IL" sz="2400" dirty="0" smtClean="0"/>
              <a:t>- איתור כשלים במעורבות הממשלתית וגיבוש פתרונות מתאימים בשיתוף אגפי משרד האוצר האחרים והמשרדים הרלוונטיים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2076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שיטת העבודה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1720" y="1340768"/>
            <a:ext cx="4896544" cy="52322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מצב מאקרו-כלכלי</a:t>
            </a:r>
          </a:p>
        </p:txBody>
      </p:sp>
      <p:sp>
        <p:nvSpPr>
          <p:cNvPr id="14" name="חץ למטה 13"/>
          <p:cNvSpPr/>
          <p:nvPr/>
        </p:nvSpPr>
        <p:spPr>
          <a:xfrm>
            <a:off x="4211960" y="1988840"/>
            <a:ext cx="360040" cy="792088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David" panose="020E0502060401010101" pitchFamily="34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0" y="2852936"/>
            <a:ext cx="4896544" cy="954107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התמודדות עם אתגרי המשק בתחומים השונים</a:t>
            </a:r>
          </a:p>
        </p:txBody>
      </p:sp>
    </p:spTree>
    <p:extLst>
      <p:ext uri="{BB962C8B-B14F-4D97-AF65-F5344CB8AC3E}">
        <p14:creationId xmlns:p14="http://schemas.microsoft.com/office/powerpoint/2010/main" val="16969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תרשים 10"/>
          <p:cNvGraphicFramePr/>
          <p:nvPr>
            <p:extLst>
              <p:ext uri="{D42A27DB-BD31-4B8C-83A1-F6EECF244321}">
                <p14:modId xmlns:p14="http://schemas.microsoft.com/office/powerpoint/2010/main" val="4249898"/>
              </p:ext>
            </p:extLst>
          </p:nvPr>
        </p:nvGraphicFramePr>
        <p:xfrm>
          <a:off x="251520" y="1948714"/>
          <a:ext cx="8711177" cy="4360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94561" y="155548"/>
            <a:ext cx="8229600" cy="857250"/>
          </a:xfr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altLang="he-IL" dirty="0"/>
              <a:t>במהלך שנת 2018 הסתמנה התמתנות בקצב הצמיחה, קצב הצמיחה בשנים הקרובות צפוי להיות קרוב לפוטנציאל טווח ארוך</a:t>
            </a:r>
            <a:endParaRPr lang="he-IL" dirty="0"/>
          </a:p>
        </p:txBody>
      </p:sp>
      <p:sp>
        <p:nvSpPr>
          <p:cNvPr id="10" name="כותרת 4"/>
          <p:cNvSpPr txBox="1">
            <a:spLocks/>
          </p:cNvSpPr>
          <p:nvPr/>
        </p:nvSpPr>
        <p:spPr>
          <a:xfrm>
            <a:off x="2627784" y="2537901"/>
            <a:ext cx="5143500" cy="397176"/>
          </a:xfrm>
          <a:prstGeom prst="rect">
            <a:avLst/>
          </a:prstGeom>
        </p:spPr>
        <p:txBody>
          <a:bodyPr vert="horz" lIns="51435" tIns="25718" rIns="51435" bIns="25718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David" panose="020E0502060401010101" pitchFamily="34" charset="-79"/>
              </a:defRPr>
            </a:lvl1pPr>
          </a:lstStyle>
          <a:p>
            <a:pPr defTabSz="685800">
              <a:defRPr/>
            </a:pPr>
            <a:endParaRPr lang="he-IL" sz="1575" b="0" dirty="0">
              <a:solidFill>
                <a:srgbClr val="4BACC6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מציין מיקום של כותרת תחתונה 2"/>
          <p:cNvSpPr txBox="1">
            <a:spLocks/>
          </p:cNvSpPr>
          <p:nvPr/>
        </p:nvSpPr>
        <p:spPr>
          <a:xfrm>
            <a:off x="4788024" y="6390518"/>
            <a:ext cx="4259589" cy="134826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he-IL" sz="900" dirty="0">
                <a:latin typeface="Calibri" panose="020F0502020204030204" pitchFamily="34" charset="0"/>
                <a:cs typeface="Calibri" panose="020F0502020204030204" pitchFamily="34" charset="0"/>
              </a:rPr>
              <a:t>מקור: </a:t>
            </a:r>
            <a:r>
              <a:rPr lang="he-IL" sz="900" dirty="0" err="1">
                <a:latin typeface="Calibri" panose="020F0502020204030204" pitchFamily="34" charset="0"/>
                <a:cs typeface="Calibri" panose="020F0502020204030204" pitchFamily="34" charset="0"/>
              </a:rPr>
              <a:t>למ"ס</a:t>
            </a:r>
            <a:r>
              <a:rPr lang="he-IL" sz="900" dirty="0">
                <a:latin typeface="Calibri" panose="020F0502020204030204" pitchFamily="34" charset="0"/>
                <a:cs typeface="Calibri" panose="020F0502020204030204" pitchFamily="34" charset="0"/>
              </a:rPr>
              <a:t>. *2018 – תחזית </a:t>
            </a:r>
            <a:r>
              <a:rPr lang="he-IL" sz="900" dirty="0" err="1">
                <a:latin typeface="Calibri" panose="020F0502020204030204" pitchFamily="34" charset="0"/>
                <a:cs typeface="Calibri" panose="020F0502020204030204" pitchFamily="34" charset="0"/>
              </a:rPr>
              <a:t>למ"ס</a:t>
            </a:r>
            <a:r>
              <a:rPr lang="he-IL" sz="900" dirty="0">
                <a:latin typeface="Calibri" panose="020F0502020204030204" pitchFamily="34" charset="0"/>
                <a:cs typeface="Calibri" panose="020F0502020204030204" pitchFamily="34" charset="0"/>
              </a:rPr>
              <a:t>, 2019 ואילך תחזית כלכלן ראשי מעודכנת לינואר 2019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6019" y="3182983"/>
            <a:ext cx="64807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85800">
              <a:defRPr/>
            </a:pPr>
            <a:r>
              <a:rPr lang="he-IL" sz="1200" dirty="0">
                <a:solidFill>
                  <a:srgbClr val="4BACC6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תקופת האינתיפאדה השנייה</a:t>
            </a:r>
          </a:p>
        </p:txBody>
      </p:sp>
      <p:cxnSp>
        <p:nvCxnSpPr>
          <p:cNvPr id="16" name="מחבר חץ ישר 15"/>
          <p:cNvCxnSpPr/>
          <p:nvPr/>
        </p:nvCxnSpPr>
        <p:spPr>
          <a:xfrm>
            <a:off x="2771800" y="4013980"/>
            <a:ext cx="0" cy="328936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55976" y="2566645"/>
            <a:ext cx="6480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85800">
              <a:defRPr/>
            </a:pPr>
            <a:r>
              <a:rPr lang="he-IL" sz="1200" dirty="0">
                <a:solidFill>
                  <a:srgbClr val="4BACC6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המשבר הכלכלי העולמי</a:t>
            </a:r>
          </a:p>
        </p:txBody>
      </p:sp>
      <p:cxnSp>
        <p:nvCxnSpPr>
          <p:cNvPr id="18" name="מחבר חץ ישר 17"/>
          <p:cNvCxnSpPr/>
          <p:nvPr/>
        </p:nvCxnSpPr>
        <p:spPr>
          <a:xfrm>
            <a:off x="4684513" y="3226481"/>
            <a:ext cx="0" cy="328936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14424" y="2727523"/>
            <a:ext cx="2317532" cy="59726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מלבן מעוגל 11"/>
          <p:cNvSpPr/>
          <p:nvPr/>
        </p:nvSpPr>
        <p:spPr>
          <a:xfrm>
            <a:off x="1208890" y="1340768"/>
            <a:ext cx="6691540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שיעור צמיחה שנתי ממוצע של כ-4% בשנים 2016-2003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50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תרשים 3"/>
          <p:cNvGraphicFramePr/>
          <p:nvPr>
            <p:extLst>
              <p:ext uri="{D42A27DB-BD31-4B8C-83A1-F6EECF244321}">
                <p14:modId xmlns:p14="http://schemas.microsoft.com/office/powerpoint/2010/main" val="319574759"/>
              </p:ext>
            </p:extLst>
          </p:nvPr>
        </p:nvGraphicFramePr>
        <p:xfrm>
          <a:off x="57289" y="1789782"/>
          <a:ext cx="8979207" cy="4732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מלבן 4"/>
          <p:cNvSpPr/>
          <p:nvPr/>
        </p:nvSpPr>
        <p:spPr>
          <a:xfrm>
            <a:off x="8334187" y="6381328"/>
            <a:ext cx="6303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he-IL" sz="900" dirty="0">
                <a:latin typeface="Calibri" panose="020F0502020204030204" pitchFamily="34" charset="0"/>
                <a:cs typeface="Calibri" panose="020F0502020204030204" pitchFamily="34" charset="0"/>
              </a:rPr>
              <a:t>מקור: 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IMF</a:t>
            </a:r>
            <a:endParaRPr lang="he-IL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כותרת 2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172200" cy="857250"/>
          </a:xfrm>
        </p:spPr>
        <p:txBody>
          <a:bodyPr vert="horz" lIns="91440" tIns="45720" rIns="91440" bIns="45720" rtlCol="1" anchor="ctr">
            <a:normAutofit fontScale="90000"/>
          </a:bodyPr>
          <a:lstStyle/>
          <a:p>
            <a:r>
              <a:rPr lang="he-IL" dirty="0"/>
              <a:t> תוצר לנפש בהשוואה בינלאומית</a:t>
            </a:r>
            <a:br>
              <a:rPr lang="he-IL" dirty="0"/>
            </a:br>
            <a:r>
              <a:rPr lang="he-IL" dirty="0"/>
              <a:t>(2018, בדולרים שוטפים, מותאם למונחי כוח קניה)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1484784"/>
            <a:ext cx="7668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defTabSz="685800" rtl="0"/>
            <a:r>
              <a:rPr lang="he-IL" sz="900" dirty="0">
                <a:solidFill>
                  <a:prstClr val="black"/>
                </a:solidFill>
                <a:latin typeface="Rockwell"/>
                <a:cs typeface="David" panose="020E0502060401010101" pitchFamily="34" charset="-79"/>
              </a:rPr>
              <a:t>דולרים שוטפים</a:t>
            </a:r>
          </a:p>
        </p:txBody>
      </p:sp>
    </p:spTree>
    <p:extLst>
      <p:ext uri="{BB962C8B-B14F-4D97-AF65-F5344CB8AC3E}">
        <p14:creationId xmlns:p14="http://schemas.microsoft.com/office/powerpoint/2010/main" val="155960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שוק העבודה בסביבת תעסוקה המלאה</a:t>
            </a:r>
          </a:p>
        </p:txBody>
      </p:sp>
      <p:graphicFrame>
        <p:nvGraphicFramePr>
          <p:cNvPr id="8" name="מציין מיקום תוכן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6352935"/>
              </p:ext>
            </p:extLst>
          </p:nvPr>
        </p:nvGraphicFramePr>
        <p:xfrm>
          <a:off x="0" y="1222375"/>
          <a:ext cx="88773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מציין מיקום טקסט 7"/>
          <p:cNvSpPr txBox="1">
            <a:spLocks/>
          </p:cNvSpPr>
          <p:nvPr/>
        </p:nvSpPr>
        <p:spPr bwMode="auto">
          <a:xfrm>
            <a:off x="3719919" y="6180953"/>
            <a:ext cx="5130104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defRPr>
            </a:lvl1pPr>
            <a:lvl2pPr marL="457200" indent="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David" panose="020E0502060401010101" pitchFamily="34" charset="-79"/>
              </a:defRPr>
            </a:lvl2pPr>
            <a:lvl3pPr marL="914400" indent="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David" panose="020E0502060401010101" pitchFamily="34" charset="-79"/>
              </a:defRPr>
            </a:lvl3pPr>
            <a:lvl4pPr marL="1371600" indent="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David" panose="020E0502060401010101" pitchFamily="34" charset="-79"/>
              </a:defRPr>
            </a:lvl4pPr>
            <a:lvl5pPr marL="1828800" indent="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David" panose="020E0502060401010101" pitchFamily="34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*  חודשים ינואר - נובמבר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מקור: </a:t>
            </a:r>
            <a:r>
              <a:rPr kumimoji="0" lang="he-IL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למ"ס</a:t>
            </a:r>
            <a:endParaRPr kumimoji="0" lang="he-IL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ציין מיקום טקסט 7"/>
          <p:cNvSpPr txBox="1">
            <a:spLocks/>
          </p:cNvSpPr>
          <p:nvPr/>
        </p:nvSpPr>
        <p:spPr>
          <a:xfrm>
            <a:off x="6805634" y="6259857"/>
            <a:ext cx="2105819" cy="404242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David" panose="020E0502060401010101" pitchFamily="34" charset="-79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David" panose="020E0502060401010101" pitchFamily="34" charset="-79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David" panose="020E0502060401010101" pitchFamily="34" charset="-79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David" panose="020E0502060401010101" pitchFamily="34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david"/>
              <a:ea typeface="Tahoma" panose="020B060403050404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1812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תרשים 10"/>
          <p:cNvGraphicFramePr/>
          <p:nvPr>
            <p:extLst>
              <p:ext uri="{D42A27DB-BD31-4B8C-83A1-F6EECF244321}">
                <p14:modId xmlns:p14="http://schemas.microsoft.com/office/powerpoint/2010/main" val="3779115789"/>
              </p:ext>
            </p:extLst>
          </p:nvPr>
        </p:nvGraphicFramePr>
        <p:xfrm>
          <a:off x="302079" y="1916833"/>
          <a:ext cx="8529687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848244" y="1506993"/>
            <a:ext cx="488672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he-IL" sz="1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שיעור ההשתתפות, גילאי העבודה העיקריים, (64-25) </a:t>
            </a:r>
          </a:p>
        </p:txBody>
      </p:sp>
      <p:sp>
        <p:nvSpPr>
          <p:cNvPr id="8" name="Rectangle 7"/>
          <p:cNvSpPr/>
          <p:nvPr/>
        </p:nvSpPr>
        <p:spPr>
          <a:xfrm>
            <a:off x="-268827" y="6438528"/>
            <a:ext cx="91208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altLang="he-IL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מקור: למ"ס </a:t>
            </a:r>
            <a:endParaRPr lang="en-US" altLang="he-IL" sz="9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381" y="185979"/>
            <a:ext cx="8363932" cy="84850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indent="0" algn="ctr" defTabSz="685800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he-IL" sz="270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כניסה מאסיבית של אוכלוסיות שונות לשוק העבודה – עדיין יש פערים</a:t>
            </a:r>
          </a:p>
        </p:txBody>
      </p:sp>
    </p:spTree>
    <p:extLst>
      <p:ext uri="{BB962C8B-B14F-4D97-AF65-F5344CB8AC3E}">
        <p14:creationId xmlns:p14="http://schemas.microsoft.com/office/powerpoint/2010/main" val="83420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2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4867</TotalTime>
  <Words>798</Words>
  <Application>Microsoft Office PowerPoint</Application>
  <PresentationFormat>‫הצגה על המסך (4:3)</PresentationFormat>
  <Paragraphs>208</Paragraphs>
  <Slides>33</Slides>
  <Notes>27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33</vt:i4>
      </vt:variant>
    </vt:vector>
  </HeadingPairs>
  <TitlesOfParts>
    <vt:vector size="44" baseType="lpstr">
      <vt:lpstr> david</vt:lpstr>
      <vt:lpstr>Arial</vt:lpstr>
      <vt:lpstr>Calibri</vt:lpstr>
      <vt:lpstr>David</vt:lpstr>
      <vt:lpstr>Euphemia</vt:lpstr>
      <vt:lpstr>Gisha</vt:lpstr>
      <vt:lpstr>Rockwell</vt:lpstr>
      <vt:lpstr>Tahoma</vt:lpstr>
      <vt:lpstr>Times New Roman</vt:lpstr>
      <vt:lpstr>Wingdings</vt:lpstr>
      <vt:lpstr>Banded Design Blue 16x9</vt:lpstr>
      <vt:lpstr>המועצה לביטחון לאומי  אפריל 2019 </vt:lpstr>
      <vt:lpstr>סוגיות במדיניות מאקרו כלכלית בישראל</vt:lpstr>
      <vt:lpstr>אגף התקציבים - נעים להכיר</vt:lpstr>
      <vt:lpstr>אגף תקציבים - תחומי אחריות</vt:lpstr>
      <vt:lpstr>שיטת העבודה</vt:lpstr>
      <vt:lpstr>במהלך שנת 2018 הסתמנה התמתנות בקצב הצמיחה, קצב הצמיחה בשנים הקרובות צפוי להיות קרוב לפוטנציאל טווח ארוך</vt:lpstr>
      <vt:lpstr> תוצר לנפש בהשוואה בינלאומית (2018, בדולרים שוטפים, מותאם למונחי כוח קניה)</vt:lpstr>
      <vt:lpstr>שוק העבודה בסביבת תעסוקה המלאה</vt:lpstr>
      <vt:lpstr>מצגת של PowerPoint‏</vt:lpstr>
      <vt:lpstr>שינויים דמוגרפים משמעותיים בכוח העבודה</vt:lpstr>
      <vt:lpstr>מצגת של PowerPoint‏</vt:lpstr>
      <vt:lpstr>מצגת של PowerPoint‏</vt:lpstr>
      <vt:lpstr>כיווני פעולה</vt:lpstr>
      <vt:lpstr>שיטת העבודה</vt:lpstr>
      <vt:lpstr>מתן פתרונות בתחום תשתיות התחבורה</vt:lpstr>
      <vt:lpstr>סוגיות במדיניות מאקרו כלכלית בישראל</vt:lpstr>
      <vt:lpstr>תקציב המדינה : חוקי המשחק</vt:lpstr>
      <vt:lpstr>הוצאות ציבורית כאחוז מהתוצר (2000-2018)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סוגיות במדיניות מאקרו כלכלית בישראל</vt:lpstr>
      <vt:lpstr>תקציב המדינה : חוקי המשחק</vt:lpstr>
      <vt:lpstr>חוקי התקציב</vt:lpstr>
      <vt:lpstr>מתודולוגיית בניית התקציב</vt:lpstr>
      <vt:lpstr>מצגת של PowerPoint‏</vt:lpstr>
      <vt:lpstr>מבנה תקציב המדינה (תקציב מקורי לשנים 2019, מיליארדי ש"ח)</vt:lpstr>
      <vt:lpstr>הנגשת התקציב לציבור</vt:lpstr>
      <vt:lpstr>מצגת של PowerPoint‏</vt:lpstr>
    </vt:vector>
  </TitlesOfParts>
  <Company>MOF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תקציב המדינה</dc:title>
  <dc:creator>איתי טמקין</dc:creator>
  <cp:lastModifiedBy>עידו שוואב</cp:lastModifiedBy>
  <cp:revision>432</cp:revision>
  <cp:lastPrinted>2015-03-15T20:27:39Z</cp:lastPrinted>
  <dcterms:created xsi:type="dcterms:W3CDTF">2013-11-11T09:07:43Z</dcterms:created>
  <dcterms:modified xsi:type="dcterms:W3CDTF">2019-04-15T14:45:20Z</dcterms:modified>
</cp:coreProperties>
</file>