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20" r:id="rId2"/>
  </p:sldMasterIdLst>
  <p:notesMasterIdLst>
    <p:notesMasterId r:id="rId48"/>
  </p:notesMasterIdLst>
  <p:sldIdLst>
    <p:sldId id="377" r:id="rId3"/>
    <p:sldId id="268" r:id="rId4"/>
    <p:sldId id="323" r:id="rId5"/>
    <p:sldId id="324" r:id="rId6"/>
    <p:sldId id="322" r:id="rId7"/>
    <p:sldId id="267" r:id="rId8"/>
    <p:sldId id="368" r:id="rId9"/>
    <p:sldId id="308" r:id="rId10"/>
    <p:sldId id="366" r:id="rId11"/>
    <p:sldId id="365" r:id="rId12"/>
    <p:sldId id="369" r:id="rId13"/>
    <p:sldId id="370" r:id="rId14"/>
    <p:sldId id="371" r:id="rId15"/>
    <p:sldId id="372" r:id="rId16"/>
    <p:sldId id="373" r:id="rId17"/>
    <p:sldId id="374" r:id="rId18"/>
    <p:sldId id="375" r:id="rId19"/>
    <p:sldId id="376" r:id="rId20"/>
    <p:sldId id="307" r:id="rId21"/>
    <p:sldId id="282" r:id="rId22"/>
    <p:sldId id="314" r:id="rId23"/>
    <p:sldId id="315" r:id="rId24"/>
    <p:sldId id="316" r:id="rId25"/>
    <p:sldId id="317" r:id="rId26"/>
    <p:sldId id="302" r:id="rId27"/>
    <p:sldId id="294" r:id="rId28"/>
    <p:sldId id="265" r:id="rId29"/>
    <p:sldId id="291" r:id="rId30"/>
    <p:sldId id="288" r:id="rId31"/>
    <p:sldId id="257" r:id="rId32"/>
    <p:sldId id="286" r:id="rId33"/>
    <p:sldId id="319" r:id="rId34"/>
    <p:sldId id="292" r:id="rId35"/>
    <p:sldId id="304" r:id="rId36"/>
    <p:sldId id="295" r:id="rId37"/>
    <p:sldId id="260" r:id="rId38"/>
    <p:sldId id="305" r:id="rId39"/>
    <p:sldId id="306" r:id="rId40"/>
    <p:sldId id="299" r:id="rId41"/>
    <p:sldId id="318" r:id="rId42"/>
    <p:sldId id="285" r:id="rId43"/>
    <p:sldId id="264" r:id="rId44"/>
    <p:sldId id="311" r:id="rId45"/>
    <p:sldId id="303" r:id="rId46"/>
    <p:sldId id="310" r:id="rId47"/>
  </p:sldIdLst>
  <p:sldSz cx="9144000" cy="6858000" type="screen4x3"/>
  <p:notesSz cx="6808788" cy="99409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F0F2"/>
    <a:srgbClr val="F2401C"/>
    <a:srgbClr val="FFFF00"/>
    <a:srgbClr val="9F8192"/>
    <a:srgbClr val="B61A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סגנון ביניים 2 - הדגשה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סגנון ביניים 2 - הדגשה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2156" autoAdjust="0"/>
    <p:restoredTop sz="95878" autoAdjust="0"/>
  </p:normalViewPr>
  <p:slideViewPr>
    <p:cSldViewPr>
      <p:cViewPr varScale="1">
        <p:scale>
          <a:sx n="77" d="100"/>
          <a:sy n="77" d="100"/>
        </p:scale>
        <p:origin x="48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Nitzan\Desktop\&#1502;&#1510;&#1490;&#1514;%20&#1492;&#1514;&#1495;&#1491;&#1513;&#1493;&#1514;%20&#1506;&#1497;&#1512;&#1493;&#1504;&#1497;&#1514;\&#1488;&#1511;&#1505;&#1500;%20&#1502;&#1514;&#1495;&#1502;&#1497;%20&#1506;&#1493;&#1504;&#1497;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Nitzan\Desktop\&#1502;&#1510;&#1490;&#1514;%20&#1492;&#1514;&#1495;&#1491;&#1513;&#1493;&#1514;%20&#1506;&#1497;&#1512;&#1493;&#1504;&#1497;&#1514;\&#1488;&#1511;&#1505;&#1500;%20&#1502;&#1495;&#1497;&#1512;&#1497;%20&#1491;&#1497;&#1512;&#1493;&#1514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0"/>
    <c:plotArea>
      <c:layout>
        <c:manualLayout>
          <c:layoutTarget val="inner"/>
          <c:xMode val="edge"/>
          <c:yMode val="edge"/>
          <c:x val="7.9120596767509321E-2"/>
          <c:y val="2.6765437215084956E-2"/>
          <c:w val="0.88403729796933272"/>
          <c:h val="0.70849772067965189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dPt>
            <c:idx val="5"/>
            <c:invertIfNegative val="0"/>
            <c:bubble3D val="0"/>
            <c:spPr>
              <a:solidFill>
                <a:srgbClr val="C00000"/>
              </a:solidFill>
            </c:spPr>
            <c:extLst>
              <c:ext xmlns:c16="http://schemas.microsoft.com/office/drawing/2014/chart" uri="{C3380CC4-5D6E-409C-BE32-E72D297353CC}">
                <c16:uniqueId val="{00000001-9092-4A5A-BF0A-F6D7C62C365D}"/>
              </c:ext>
            </c:extLst>
          </c:dPt>
          <c:cat>
            <c:strRef>
              <c:f>Sheet1!$A$1:$F$1</c:f>
              <c:strCache>
                <c:ptCount val="6"/>
                <c:pt idx="0">
                  <c:v>מחוז דרום  18%</c:v>
                </c:pt>
                <c:pt idx="1">
                  <c:v>מחוז ירושלים 13%</c:v>
                </c:pt>
                <c:pt idx="2">
                  <c:v>מחוז מרכז 12%</c:v>
                </c:pt>
                <c:pt idx="3">
                  <c:v>מחוז ת"א 12%</c:v>
                </c:pt>
                <c:pt idx="4">
                  <c:v>מחוז חיפה 13%</c:v>
                </c:pt>
                <c:pt idx="5">
                  <c:v>מחוז צפון 28%</c:v>
                </c:pt>
              </c:strCache>
            </c:strRef>
          </c:cat>
          <c:val>
            <c:numRef>
              <c:f>Sheet1!$A$2:$F$2</c:f>
              <c:numCache>
                <c:formatCode>0%</c:formatCode>
                <c:ptCount val="6"/>
                <c:pt idx="0">
                  <c:v>0.13</c:v>
                </c:pt>
                <c:pt idx="1">
                  <c:v>0.13</c:v>
                </c:pt>
                <c:pt idx="2">
                  <c:v>0.12000000000000002</c:v>
                </c:pt>
                <c:pt idx="3">
                  <c:v>0.12000000000000002</c:v>
                </c:pt>
                <c:pt idx="4">
                  <c:v>0.13</c:v>
                </c:pt>
                <c:pt idx="5">
                  <c:v>0.28000000000000008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092-4A5A-BF0A-F6D7C62C36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3592448"/>
        <c:axId val="143622912"/>
      </c:barChart>
      <c:catAx>
        <c:axId val="14359244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>
                <a:solidFill>
                  <a:schemeClr val="bg1"/>
                </a:solidFill>
                <a:latin typeface="Narkisim" pitchFamily="34" charset="-79"/>
                <a:cs typeface="Narkisim" pitchFamily="34" charset="-79"/>
              </a:defRPr>
            </a:pPr>
            <a:endParaRPr lang="he-IL"/>
          </a:p>
        </c:txPr>
        <c:crossAx val="143622912"/>
        <c:crosses val="autoZero"/>
        <c:auto val="1"/>
        <c:lblAlgn val="ctr"/>
        <c:lblOffset val="100"/>
        <c:noMultiLvlLbl val="0"/>
      </c:catAx>
      <c:valAx>
        <c:axId val="143622912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he-IL"/>
          </a:p>
        </c:txPr>
        <c:crossAx val="14359244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0"/>
    <c:plotArea>
      <c:layout>
        <c:manualLayout>
          <c:layoutTarget val="inner"/>
          <c:xMode val="edge"/>
          <c:yMode val="edge"/>
          <c:x val="8.9865240725506418E-2"/>
          <c:y val="4.6030346952899544E-2"/>
          <c:w val="0.87033376424961806"/>
          <c:h val="0.84265157153863302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FFFF00"/>
            </a:solidFill>
          </c:spPr>
          <c:invertIfNegative val="0"/>
          <c:dPt>
            <c:idx val="5"/>
            <c:invertIfNegative val="0"/>
            <c:bubble3D val="0"/>
            <c:spPr>
              <a:solidFill>
                <a:srgbClr val="C00000"/>
              </a:solidFill>
            </c:spPr>
            <c:extLst>
              <c:ext xmlns:c16="http://schemas.microsoft.com/office/drawing/2014/chart" uri="{C3380CC4-5D6E-409C-BE32-E72D297353CC}">
                <c16:uniqueId val="{00000001-24C1-4AE0-85DF-484323722176}"/>
              </c:ext>
            </c:extLst>
          </c:dPt>
          <c:cat>
            <c:strRef>
              <c:f>Sheet1!$A$1:$F$1</c:f>
              <c:strCache>
                <c:ptCount val="6"/>
                <c:pt idx="0">
                  <c:v>מחוז דרום</c:v>
                </c:pt>
                <c:pt idx="1">
                  <c:v>מחוז ירושלים </c:v>
                </c:pt>
                <c:pt idx="2">
                  <c:v>מחוז מרכז </c:v>
                </c:pt>
                <c:pt idx="3">
                  <c:v>מחוז ת"א</c:v>
                </c:pt>
                <c:pt idx="4">
                  <c:v>מחוז חיפה </c:v>
                </c:pt>
                <c:pt idx="5">
                  <c:v>מחוז צפון </c:v>
                </c:pt>
              </c:strCache>
            </c:strRef>
          </c:cat>
          <c:val>
            <c:numRef>
              <c:f>Sheet1!$A$2:$F$2</c:f>
              <c:numCache>
                <c:formatCode>General</c:formatCode>
                <c:ptCount val="6"/>
                <c:pt idx="0">
                  <c:v>12000</c:v>
                </c:pt>
                <c:pt idx="1">
                  <c:v>21000</c:v>
                </c:pt>
                <c:pt idx="2">
                  <c:v>18000</c:v>
                </c:pt>
                <c:pt idx="3">
                  <c:v>25000</c:v>
                </c:pt>
                <c:pt idx="4">
                  <c:v>13000</c:v>
                </c:pt>
                <c:pt idx="5">
                  <c:v>9500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4C1-4AE0-85DF-4843237221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4308096"/>
        <c:axId val="144309632"/>
      </c:barChart>
      <c:catAx>
        <c:axId val="1443080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000" b="1">
                <a:solidFill>
                  <a:schemeClr val="bg1"/>
                </a:solidFill>
                <a:latin typeface="Narkisim" pitchFamily="34" charset="-79"/>
                <a:cs typeface="Narkisim" pitchFamily="34" charset="-79"/>
              </a:defRPr>
            </a:pPr>
            <a:endParaRPr lang="he-IL"/>
          </a:p>
        </c:txPr>
        <c:crossAx val="144309632"/>
        <c:crosses val="autoZero"/>
        <c:auto val="1"/>
        <c:lblAlgn val="ctr"/>
        <c:lblOffset val="100"/>
        <c:noMultiLvlLbl val="0"/>
      </c:catAx>
      <c:valAx>
        <c:axId val="14430963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 b="1">
                <a:solidFill>
                  <a:schemeClr val="bg1"/>
                </a:solidFill>
              </a:defRPr>
            </a:pPr>
            <a:endParaRPr lang="he-IL"/>
          </a:p>
        </c:txPr>
        <c:crossAx val="14430809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6737" y="0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5AD932-2E1F-4F59-8097-6FE81AC575A4}" type="datetimeFigureOut">
              <a:rPr lang="en-US" smtClean="0"/>
              <a:pPr/>
              <a:t>11/5/2019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7288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879" y="4721940"/>
            <a:ext cx="5447030" cy="44734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2154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6737" y="9442154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688CCD-A2EA-4D6B-8839-CEC7C9CEB6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330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688CCD-A2EA-4D6B-8839-CEC7C9CEB67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1565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688CCD-A2EA-4D6B-8839-CEC7C9CEB677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688CCD-A2EA-4D6B-8839-CEC7C9CEB677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3496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92A1E-3044-4816-BF17-E7C74BAD9785}" type="datetimeFigureOut">
              <a:rPr lang="en-US" smtClean="0"/>
              <a:pPr/>
              <a:t>11/5/2019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783A0-3D12-446B-B546-E94C25C94A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92A1E-3044-4816-BF17-E7C74BAD9785}" type="datetimeFigureOut">
              <a:rPr lang="en-US" smtClean="0"/>
              <a:pPr/>
              <a:t>11/5/2019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783A0-3D12-446B-B546-E94C25C94A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92A1E-3044-4816-BF17-E7C74BAD9785}" type="datetimeFigureOut">
              <a:rPr lang="en-US" smtClean="0"/>
              <a:pPr/>
              <a:t>11/5/2019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783A0-3D12-446B-B546-E94C25C94A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1397E-B11D-43AF-B7DE-D76A8B12F1E3}" type="datetime8">
              <a:rPr lang="he-IL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05 נובמבר 19</a:t>
            </a:fld>
            <a:endParaRPr lang="he-IL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21EDC-D599-4AB1-ACBC-A2B2E915C7F9}" type="slidenum">
              <a:rPr lang="he-IL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8845797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EA8B5-03C2-4EBC-A290-E34D4159B303}" type="datetime8">
              <a:rPr lang="he-IL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05 נובמבר 19</a:t>
            </a:fld>
            <a:endParaRPr lang="he-IL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21EDC-D599-4AB1-ACBC-A2B2E915C7F9}" type="slidenum">
              <a:rPr lang="he-IL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3927741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24C9E-3E51-4434-82A9-4EE597CECCC8}" type="datetime8">
              <a:rPr lang="he-IL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05 נובמבר 19</a:t>
            </a:fld>
            <a:endParaRPr lang="he-IL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21EDC-D599-4AB1-ACBC-A2B2E915C7F9}" type="slidenum">
              <a:rPr lang="he-IL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306266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304AA-ACF7-409E-9A7A-3D509F111C23}" type="datetime8">
              <a:rPr lang="he-IL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05 נובמבר 19</a:t>
            </a:fld>
            <a:endParaRPr lang="he-IL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21EDC-D599-4AB1-ACBC-A2B2E915C7F9}" type="slidenum">
              <a:rPr lang="he-IL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646037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EB7BF-7D4D-4136-9B87-0A65EF2865EE}" type="datetime8">
              <a:rPr lang="he-IL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05 נובמבר 19</a:t>
            </a:fld>
            <a:endParaRPr lang="he-IL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21EDC-D599-4AB1-ACBC-A2B2E915C7F9}" type="slidenum">
              <a:rPr lang="he-IL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204396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1F8E-A3F3-48E9-A9EE-22CF8D5275FB}" type="datetime8">
              <a:rPr lang="he-IL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05 נובמבר 19</a:t>
            </a:fld>
            <a:endParaRPr lang="he-IL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21EDC-D599-4AB1-ACBC-A2B2E915C7F9}" type="slidenum">
              <a:rPr lang="he-IL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868044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647DD-56BB-4B15-A974-0F7762841315}" type="datetime8">
              <a:rPr lang="he-IL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05 נובמבר 19</a:t>
            </a:fld>
            <a:endParaRPr lang="he-IL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21EDC-D599-4AB1-ACBC-A2B2E915C7F9}" type="slidenum">
              <a:rPr lang="he-IL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21871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7E8FF-9FAD-482A-B471-CBFBC9647C51}" type="datetime8">
              <a:rPr lang="he-IL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05 נובמבר 19</a:t>
            </a:fld>
            <a:endParaRPr lang="he-IL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21EDC-D599-4AB1-ACBC-A2B2E915C7F9}" type="slidenum">
              <a:rPr lang="he-IL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743256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92A1E-3044-4816-BF17-E7C74BAD9785}" type="datetimeFigureOut">
              <a:rPr lang="en-US" smtClean="0"/>
              <a:pPr/>
              <a:t>11/5/2019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783A0-3D12-446B-B546-E94C25C94A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/>
              <a:t>לחץ על הסמל כדי להוסיף תמונה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57A55-C40A-4987-BFAD-786F95F86B8A}" type="datetime8">
              <a:rPr lang="he-IL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05 נובמבר 19</a:t>
            </a:fld>
            <a:endParaRPr lang="he-IL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21EDC-D599-4AB1-ACBC-A2B2E915C7F9}" type="slidenum">
              <a:rPr lang="he-IL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672057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416A1-5C70-452F-A4D0-B0BFD69BA7BB}" type="datetime8">
              <a:rPr lang="he-IL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05 נובמבר 19</a:t>
            </a:fld>
            <a:endParaRPr lang="he-IL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21EDC-D599-4AB1-ACBC-A2B2E915C7F9}" type="slidenum">
              <a:rPr lang="he-IL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226736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B5A63-2CEE-4068-9476-119336E983B9}" type="datetime8">
              <a:rPr lang="he-IL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05 נובמבר 19</a:t>
            </a:fld>
            <a:endParaRPr lang="he-IL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21EDC-D599-4AB1-ACBC-A2B2E915C7F9}" type="slidenum">
              <a:rPr lang="he-IL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276054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92A1E-3044-4816-BF17-E7C74BAD9785}" type="datetimeFigureOut">
              <a:rPr lang="en-US" smtClean="0"/>
              <a:pPr/>
              <a:t>11/5/2019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783A0-3D12-446B-B546-E94C25C94A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92A1E-3044-4816-BF17-E7C74BAD9785}" type="datetimeFigureOut">
              <a:rPr lang="en-US" smtClean="0"/>
              <a:pPr/>
              <a:t>11/5/2019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783A0-3D12-446B-B546-E94C25C94A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92A1E-3044-4816-BF17-E7C74BAD9785}" type="datetimeFigureOut">
              <a:rPr lang="en-US" smtClean="0"/>
              <a:pPr/>
              <a:t>11/5/2019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783A0-3D12-446B-B546-E94C25C94A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92A1E-3044-4816-BF17-E7C74BAD9785}" type="datetimeFigureOut">
              <a:rPr lang="en-US" smtClean="0"/>
              <a:pPr/>
              <a:t>11/5/2019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783A0-3D12-446B-B546-E94C25C94A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92A1E-3044-4816-BF17-E7C74BAD9785}" type="datetimeFigureOut">
              <a:rPr lang="en-US" smtClean="0"/>
              <a:pPr/>
              <a:t>11/5/2019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783A0-3D12-446B-B546-E94C25C94A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92A1E-3044-4816-BF17-E7C74BAD9785}" type="datetimeFigureOut">
              <a:rPr lang="en-US" smtClean="0"/>
              <a:pPr/>
              <a:t>11/5/2019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783A0-3D12-446B-B546-E94C25C94A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92A1E-3044-4816-BF17-E7C74BAD9785}" type="datetimeFigureOut">
              <a:rPr lang="en-US" smtClean="0"/>
              <a:pPr/>
              <a:t>11/5/2019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783A0-3D12-446B-B546-E94C25C94A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92A1E-3044-4816-BF17-E7C74BAD9785}" type="datetimeFigureOut">
              <a:rPr lang="en-US" smtClean="0"/>
              <a:pPr/>
              <a:t>11/5/2019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1783A0-3D12-446B-B546-E94C25C94A6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1"/>
            <a:fld id="{54D52ADB-6B9B-4034-8DE7-0A299CE14A43}" type="datetime8">
              <a:rPr lang="he-IL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rtl="1"/>
              <a:t>05 נובמבר 19</a:t>
            </a:fld>
            <a:endParaRPr lang="he-IL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1"/>
            <a:endParaRPr lang="he-IL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1"/>
            <a:fld id="{A5A21EDC-D599-4AB1-ACBC-A2B2E915C7F9}" type="slidenum">
              <a:rPr lang="he-IL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rtl="1"/>
              <a:t>‹#›</a:t>
            </a:fld>
            <a:endParaRPr lang="he-IL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677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>
    <p:fade/>
  </p:transition>
  <p:hf hdr="0" ftr="0" dt="0"/>
  <p:txStyles>
    <p:titleStyle>
      <a:lvl1pPr marL="320040" indent="-320040" algn="r" defTabSz="914400" rtl="1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228600" indent="-182880" algn="r" defTabSz="914400" rtl="1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r" defTabSz="914400" rtl="1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r" defTabSz="914400" rtl="1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r" defTabSz="914400" rtl="1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r" defTabSz="914400" rtl="1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r" defTabSz="914400" rtl="1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r" defTabSz="914400" rtl="1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r" defTabSz="914400" rtl="1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r" defTabSz="914400" rtl="1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1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2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3.jpeg"/><Relationship Id="rId4" Type="http://schemas.openxmlformats.org/officeDocument/2006/relationships/image" Target="../media/image2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3.jpeg"/><Relationship Id="rId4" Type="http://schemas.openxmlformats.org/officeDocument/2006/relationships/image" Target="../media/image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2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25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jpeg"/><Relationship Id="rId7" Type="http://schemas.openxmlformats.org/officeDocument/2006/relationships/image" Target="../media/image4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7.png"/><Relationship Id="rId5" Type="http://schemas.openxmlformats.org/officeDocument/2006/relationships/image" Target="../media/image26.emf"/><Relationship Id="rId4" Type="http://schemas.openxmlformats.org/officeDocument/2006/relationships/oleObject" Target="../embeddings/oleObject1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2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3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3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3.jpeg"/><Relationship Id="rId4" Type="http://schemas.openxmlformats.org/officeDocument/2006/relationships/image" Target="../media/image3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3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754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5" name="Picture 4" descr="לוגו וטמפלט1.jpg"/>
          <p:cNvPicPr>
            <a:picLocks noChangeAspect="1"/>
          </p:cNvPicPr>
          <p:nvPr/>
        </p:nvPicPr>
        <p:blipFill>
          <a:blip r:embed="rId3" cstate="print"/>
          <a:srcRect l="35833" t="41111" r="37500" b="37778"/>
          <a:stretch>
            <a:fillRect/>
          </a:stretch>
        </p:blipFill>
        <p:spPr>
          <a:xfrm>
            <a:off x="5181600" y="717828"/>
            <a:ext cx="3080084" cy="1828800"/>
          </a:xfrm>
          <a:prstGeom prst="rect">
            <a:avLst/>
          </a:prstGeom>
        </p:spPr>
      </p:pic>
      <p:pic>
        <p:nvPicPr>
          <p:cNvPr id="6" name="תמונה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519" y="437971"/>
            <a:ext cx="695325" cy="8001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14364" y="1238071"/>
            <a:ext cx="3195636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 hangingPunct="0"/>
            <a:r>
              <a:rPr lang="he-IL" b="1" dirty="0"/>
              <a:t>משרד האוצר</a:t>
            </a:r>
            <a:endParaRPr lang="en-US" b="1" dirty="0"/>
          </a:p>
          <a:p>
            <a:pPr algn="ctr" rtl="1" hangingPunct="0"/>
            <a:r>
              <a:rPr lang="he-IL" b="1" dirty="0"/>
              <a:t>  מטה הדיור</a:t>
            </a:r>
            <a:endParaRPr lang="en-US" b="1" dirty="0"/>
          </a:p>
          <a:p>
            <a:pPr algn="ctr"/>
            <a:r>
              <a:rPr lang="he-IL" dirty="0"/>
              <a:t> הוועדה המחוזית לתכנון ולבנייה, מחוז צפון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1500" y="2873544"/>
            <a:ext cx="8001000" cy="409342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אתגרי התכנית הלאומית </a:t>
            </a:r>
            <a:r>
              <a:rPr lang="he-I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לדיור</a:t>
            </a:r>
            <a:r>
              <a:rPr lang="he-I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e-I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השפעות של תכניות לבנייה על נושאים חברתיים, סביבתיים ומוניציפליים - מחוז </a:t>
            </a:r>
            <a:r>
              <a:rPr lang="he-I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הצפון כמשל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he-IL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he-I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בפני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he-I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הכשרה מקצועית בתכנון – אוניברסיטת בר-אילן</a:t>
            </a:r>
          </a:p>
          <a:p>
            <a:pPr algn="ctr"/>
            <a:r>
              <a:rPr lang="he-I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ד"ר שוקי </a:t>
            </a:r>
            <a:r>
              <a:rPr lang="he-IL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אמרני</a:t>
            </a:r>
            <a:endParaRPr lang="he-IL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he-IL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נובמבר 2019</a:t>
            </a:r>
            <a:endParaRPr lang="he-IL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76400" y="2450068"/>
            <a:ext cx="58674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/>
              <a:t>אוֹרי אילן, יו"ר הוועדה המחוזית לתכנון ולבנייה מחוז הצפון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597216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לוגו עליון.jpg"/>
          <p:cNvPicPr>
            <a:picLocks noChangeAspect="1"/>
          </p:cNvPicPr>
          <p:nvPr/>
        </p:nvPicPr>
        <p:blipFill>
          <a:blip r:embed="rId2" cstate="print"/>
          <a:srcRect b="33920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pic>
        <p:nvPicPr>
          <p:cNvPr id="5" name="Picture 4" descr="לוגו וטמפלט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638800"/>
            <a:ext cx="9144000" cy="1225296"/>
          </a:xfrm>
          <a:prstGeom prst="rect">
            <a:avLst/>
          </a:prstGeom>
        </p:spPr>
      </p:pic>
      <p:graphicFrame>
        <p:nvGraphicFramePr>
          <p:cNvPr id="6" name="מציין מיקום תוכן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52444966"/>
              </p:ext>
            </p:extLst>
          </p:nvPr>
        </p:nvGraphicFramePr>
        <p:xfrm>
          <a:off x="381000" y="1041044"/>
          <a:ext cx="7988300" cy="4499831"/>
        </p:xfrm>
        <a:graphic>
          <a:graphicData uri="http://schemas.openxmlformats.org/drawingml/2006/table">
            <a:tbl>
              <a:tblPr rtl="1" firstRow="1" firstCol="1" bandRow="1"/>
              <a:tblGrid>
                <a:gridCol w="17310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47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55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769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99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200" b="1" dirty="0">
                          <a:solidFill>
                            <a:schemeClr val="bg1"/>
                          </a:solidFill>
                          <a:effectLst/>
                        </a:rPr>
                        <a:t>ישוב</a:t>
                      </a:r>
                      <a:endParaRPr lang="en-US" sz="12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200" b="1" dirty="0">
                          <a:solidFill>
                            <a:schemeClr val="bg1"/>
                          </a:solidFill>
                          <a:effectLst/>
                        </a:rPr>
                        <a:t>תוספת יח"ד מחוזית</a:t>
                      </a:r>
                      <a:endParaRPr lang="en-US" sz="12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200" b="1" dirty="0">
                          <a:solidFill>
                            <a:schemeClr val="bg1"/>
                          </a:solidFill>
                          <a:effectLst/>
                        </a:rPr>
                        <a:t>סה"כ תוספת יח"ד לישוב</a:t>
                      </a:r>
                      <a:endParaRPr lang="en-US" sz="12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200" b="1" dirty="0">
                          <a:solidFill>
                            <a:schemeClr val="bg1"/>
                          </a:solidFill>
                          <a:effectLst/>
                        </a:rPr>
                        <a:t>יעד </a:t>
                      </a:r>
                      <a:r>
                        <a:rPr lang="he-IL" sz="1200" b="1" dirty="0" err="1">
                          <a:solidFill>
                            <a:schemeClr val="bg1"/>
                          </a:solidFill>
                          <a:effectLst/>
                        </a:rPr>
                        <a:t>אוכ</a:t>
                      </a:r>
                      <a:r>
                        <a:rPr lang="he-IL" sz="1200" b="1" dirty="0">
                          <a:solidFill>
                            <a:schemeClr val="bg1"/>
                          </a:solidFill>
                          <a:effectLst/>
                        </a:rPr>
                        <a:t>' הערכה</a:t>
                      </a:r>
                      <a:endParaRPr lang="en-US" sz="12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52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000" dirty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בית שאן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rtl="1"/>
                      <a:endParaRPr lang="en-US" sz="1000">
                        <a:solidFill>
                          <a:schemeClr val="bg1"/>
                        </a:solidFill>
                        <a:effectLst/>
                        <a:latin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8,140</a:t>
                      </a:r>
                      <a:endParaRPr lang="en-US" sz="10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000" dirty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כיום 17,500 נפש, יעד </a:t>
                      </a:r>
                      <a:r>
                        <a:rPr lang="he-IL" sz="1000" dirty="0" err="1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אוכ</a:t>
                      </a:r>
                      <a:r>
                        <a:rPr lang="he-IL" sz="1000" dirty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' בכוללנית 37,000, עם התוספת כ-42,000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52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000" dirty="0" err="1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ג'דיידה</a:t>
                      </a:r>
                      <a:r>
                        <a:rPr lang="he-IL" sz="1000" dirty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 - מכר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4,900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19,400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000" dirty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כיום 20,250 ועוד 60,000 </a:t>
                      </a:r>
                      <a:r>
                        <a:rPr lang="he-IL" sz="1000" dirty="0" err="1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בטנטור</a:t>
                      </a:r>
                      <a:r>
                        <a:rPr lang="he-IL" sz="1000" dirty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 מגדילים ל-100,000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52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000" dirty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טבריה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15,000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28,929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000" dirty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כיום 43,000 נפש, יעד במתאר 60,000, מגדילים ל140,000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52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000" dirty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יוקנעם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5,700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7,600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000" dirty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כיום 22,000 , יעד בכוללנית 36,000, מגדילים ל-60,000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52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000" dirty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כרמיאל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3,946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32,171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000" dirty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כיום 45,000 יעד </a:t>
                      </a:r>
                      <a:r>
                        <a:rPr lang="he-IL" sz="1000" dirty="0" err="1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אוכ</a:t>
                      </a:r>
                      <a:r>
                        <a:rPr lang="he-IL" sz="1000" dirty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' בכוללנית 100,000 מגדילים ל-145,000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52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000" dirty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מגדל העמק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3,350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6,500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000" dirty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כיום 25,000 נפש, לפי המתאר 50,000 מגדילים ל-60,000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52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000" dirty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נהריה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14,500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20,182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000" dirty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כיום 55,000 נפש, יעד בכוללנית 75,000 נפש, מגדילים ל-120,000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01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000" dirty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נצרת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000" dirty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7</a:t>
                      </a: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,400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16,051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000" dirty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כיום 76,000, יעד במתאר 100,000, מגדילים ל- 135,000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52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000" dirty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נצרת עילית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rtl="1"/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8,130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000" dirty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כיום 40,000 נפש קיבולת בכוללנית 100,000 נפש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52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000" dirty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סחנין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rtl="1"/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10,000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000" dirty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כיום 30,000 נפש יעד בכוללנית 50,000 עם התוספת 72,000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52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000" dirty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עכו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5,400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21,175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000" dirty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כיום 47,800 נפש, יעד בכוללנית 85,000, מגדילים ל-120,000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552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000" dirty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עפולה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16,285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46,323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000" dirty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כיום 47,000 נפש, מגדילים ל- 190,000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552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000" dirty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עראבה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rtl="1"/>
                      <a:endParaRPr lang="en-US" sz="1000">
                        <a:solidFill>
                          <a:schemeClr val="bg1"/>
                        </a:solidFill>
                        <a:effectLst/>
                        <a:latin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9,900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000" dirty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כיום 24,500 נפש, יעד בכוללנית 37,000 עם התוספות כ- 62,000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552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000" dirty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צפת, ראש פינה, חצור הגלילית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/>
                      <a:r>
                        <a:rPr lang="he-IL" sz="900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+mn-cs"/>
                        </a:rPr>
                        <a:t>2,274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+mn-lt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20,681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000" dirty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כיום 45,000 נפש, מגדילים ל- 116,000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552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000" dirty="0" err="1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קרית</a:t>
                      </a:r>
                      <a:r>
                        <a:rPr lang="he-IL" sz="1000" dirty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 שמונה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5,150</a:t>
                      </a:r>
                      <a:endParaRPr lang="en-US" sz="10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17,400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000" dirty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כיום 23,000, יעד במתאר 40,000 נפש, מגדילים ל-77,000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552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000" dirty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שפרעם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rtl="1"/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10,150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000" dirty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כיום 40,500  נפש, יעד בכוללנית 96,000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7" name="מלבן 6"/>
          <p:cNvSpPr/>
          <p:nvPr/>
        </p:nvSpPr>
        <p:spPr>
          <a:xfrm>
            <a:off x="437182" y="2930411"/>
            <a:ext cx="1368152" cy="468479"/>
          </a:xfrm>
          <a:prstGeom prst="rect">
            <a:avLst/>
          </a:prstGeom>
          <a:noFill/>
          <a:ln w="3175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9" name="מלבן 8"/>
          <p:cNvSpPr/>
          <p:nvPr/>
        </p:nvSpPr>
        <p:spPr>
          <a:xfrm>
            <a:off x="653206" y="3921709"/>
            <a:ext cx="1584176" cy="504056"/>
          </a:xfrm>
          <a:prstGeom prst="rect">
            <a:avLst/>
          </a:prstGeom>
          <a:noFill/>
          <a:ln w="3175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10" name="מלבן 9"/>
          <p:cNvSpPr/>
          <p:nvPr/>
        </p:nvSpPr>
        <p:spPr>
          <a:xfrm>
            <a:off x="653206" y="4695034"/>
            <a:ext cx="1584176" cy="504056"/>
          </a:xfrm>
          <a:prstGeom prst="rect">
            <a:avLst/>
          </a:prstGeom>
          <a:noFill/>
          <a:ln w="3175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11" name="מלבן 10"/>
          <p:cNvSpPr/>
          <p:nvPr/>
        </p:nvSpPr>
        <p:spPr>
          <a:xfrm>
            <a:off x="541002" y="1670696"/>
            <a:ext cx="1160512" cy="1000189"/>
          </a:xfrm>
          <a:prstGeom prst="rect">
            <a:avLst/>
          </a:prstGeom>
          <a:noFill/>
          <a:ln w="3175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13" name="כותרת 1"/>
          <p:cNvSpPr txBox="1">
            <a:spLocks/>
          </p:cNvSpPr>
          <p:nvPr/>
        </p:nvSpPr>
        <p:spPr>
          <a:xfrm>
            <a:off x="2237382" y="533400"/>
            <a:ext cx="6444224" cy="399578"/>
          </a:xfrm>
          <a:prstGeom prst="rect">
            <a:avLst/>
          </a:prstGeom>
        </p:spPr>
        <p:txBody>
          <a:bodyPr>
            <a:noAutofit/>
          </a:bodyPr>
          <a:lstStyle>
            <a:lvl1pPr algn="r" defTabSz="914400" rtl="1" eaLnBrk="1" latinLnBrk="0" hangingPunct="1">
              <a:lnSpc>
                <a:spcPts val="2800"/>
              </a:lnSpc>
              <a:spcBef>
                <a:spcPct val="0"/>
              </a:spcBef>
              <a:buNone/>
              <a:defRPr sz="3600" b="0" kern="120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ts val="2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8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תוספת יח"ד בערים עיקריות</a:t>
            </a:r>
          </a:p>
        </p:txBody>
      </p:sp>
      <p:sp>
        <p:nvSpPr>
          <p:cNvPr id="15" name="מלבן 2"/>
          <p:cNvSpPr/>
          <p:nvPr/>
        </p:nvSpPr>
        <p:spPr>
          <a:xfrm>
            <a:off x="6128431" y="0"/>
            <a:ext cx="30155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2000" b="1" dirty="0">
                <a:latin typeface="Arial" pitchFamily="34" charset="0"/>
                <a:cs typeface="Arial" pitchFamily="34" charset="0"/>
              </a:rPr>
              <a:t>התוכנית האסטרטגית לדיור</a:t>
            </a: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61932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1" descr="לוגו עליון.jpg"/>
          <p:cNvPicPr>
            <a:picLocks noChangeAspect="1"/>
          </p:cNvPicPr>
          <p:nvPr/>
        </p:nvPicPr>
        <p:blipFill>
          <a:blip r:embed="rId2" cstate="print"/>
          <a:srcRect b="33920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sp>
        <p:nvSpPr>
          <p:cNvPr id="8" name="מלבן 2"/>
          <p:cNvSpPr/>
          <p:nvPr/>
        </p:nvSpPr>
        <p:spPr>
          <a:xfrm>
            <a:off x="7897152" y="685800"/>
            <a:ext cx="52129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2000" b="1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עכו</a:t>
            </a:r>
          </a:p>
        </p:txBody>
      </p:sp>
      <p:pic>
        <p:nvPicPr>
          <p:cNvPr id="9" name="Picture 10" descr="לוגו וטמפלט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632704"/>
            <a:ext cx="9144000" cy="1225296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1" t="6391" r="54110" b="29238"/>
          <a:stretch/>
        </p:blipFill>
        <p:spPr bwMode="auto">
          <a:xfrm>
            <a:off x="0" y="457201"/>
            <a:ext cx="4855362" cy="5175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טבלה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7859357"/>
              </p:ext>
            </p:extLst>
          </p:nvPr>
        </p:nvGraphicFramePr>
        <p:xfrm>
          <a:off x="5491522" y="1916832"/>
          <a:ext cx="2952327" cy="473764"/>
        </p:xfrm>
        <a:graphic>
          <a:graphicData uri="http://schemas.openxmlformats.org/drawingml/2006/table">
            <a:tbl>
              <a:tblPr rtl="1">
                <a:tableStyleId>{93296810-A885-4BE3-A3E7-6D5BEEA58F35}</a:tableStyleId>
              </a:tblPr>
              <a:tblGrid>
                <a:gridCol w="9841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41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41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36882"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1400" b="1" u="none" strike="noStrike" dirty="0">
                          <a:effectLst/>
                        </a:rPr>
                        <a:t>קיים</a:t>
                      </a:r>
                      <a:endParaRPr lang="he-IL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1400" b="1" u="none" strike="noStrike">
                          <a:effectLst/>
                        </a:rPr>
                        <a:t>כוללנית</a:t>
                      </a:r>
                      <a:endParaRPr lang="he-IL" sz="14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1400" b="1" u="none" strike="noStrike" dirty="0">
                          <a:effectLst/>
                        </a:rPr>
                        <a:t>יעד</a:t>
                      </a:r>
                      <a:endParaRPr lang="he-IL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6882">
                <a:tc>
                  <a:txBody>
                    <a:bodyPr/>
                    <a:lstStyle/>
                    <a:p>
                      <a:pPr algn="r" rtl="0" fontAlgn="b"/>
                      <a:r>
                        <a:rPr lang="he-IL" sz="1400" u="none" strike="noStrike" dirty="0">
                          <a:effectLst/>
                        </a:rPr>
                        <a:t>47,800 </a:t>
                      </a:r>
                      <a:endParaRPr lang="he-IL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he-IL" sz="1400" u="none" strike="noStrike" dirty="0">
                          <a:effectLst/>
                        </a:rPr>
                        <a:t>85,000 </a:t>
                      </a:r>
                      <a:endParaRPr lang="he-IL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he-IL" sz="1400" u="none" strike="noStrike" dirty="0">
                          <a:effectLst/>
                        </a:rPr>
                        <a:t>120,000 </a:t>
                      </a:r>
                      <a:endParaRPr lang="he-IL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1" name="טבלה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6538101"/>
              </p:ext>
            </p:extLst>
          </p:nvPr>
        </p:nvGraphicFramePr>
        <p:xfrm>
          <a:off x="5486400" y="3516630"/>
          <a:ext cx="2952328" cy="445770"/>
        </p:xfrm>
        <a:graphic>
          <a:graphicData uri="http://schemas.openxmlformats.org/drawingml/2006/table">
            <a:tbl>
              <a:tblPr rtl="1">
                <a:tableStyleId>{93296810-A885-4BE3-A3E7-6D5BEEA58F35}</a:tableStyleId>
              </a:tblPr>
              <a:tblGrid>
                <a:gridCol w="8939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17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65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61925"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1400" u="none" strike="noStrike" dirty="0">
                          <a:effectLst/>
                        </a:rPr>
                        <a:t>מתחם חדש</a:t>
                      </a:r>
                      <a:endParaRPr lang="he-IL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1400" u="none" strike="noStrike">
                          <a:effectLst/>
                        </a:rPr>
                        <a:t>התחדשות</a:t>
                      </a:r>
                      <a:endParaRPr lang="he-IL" sz="14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1400" u="none" strike="noStrike" dirty="0">
                          <a:effectLst/>
                        </a:rPr>
                        <a:t>תוספת מחוזית</a:t>
                      </a:r>
                      <a:endParaRPr lang="he-IL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r" rtl="0" fontAlgn="b"/>
                      <a:r>
                        <a:rPr lang="he-IL" sz="1400" u="none" strike="noStrike" dirty="0">
                          <a:effectLst/>
                        </a:rPr>
                        <a:t>13,715 </a:t>
                      </a:r>
                      <a:endParaRPr lang="he-IL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he-IL" sz="1400" u="none" strike="noStrike" dirty="0">
                          <a:effectLst/>
                        </a:rPr>
                        <a:t>4,060 </a:t>
                      </a:r>
                      <a:endParaRPr lang="he-IL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he-IL" sz="1400" u="none" strike="noStrike" dirty="0">
                          <a:effectLst/>
                        </a:rPr>
                        <a:t>3,400 </a:t>
                      </a:r>
                      <a:endParaRPr lang="he-IL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6662265" y="1535668"/>
            <a:ext cx="172819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b="1" dirty="0">
                <a:solidFill>
                  <a:srgbClr val="002060"/>
                </a:solidFill>
              </a:rPr>
              <a:t>אוכלוסייה: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762265" y="3135868"/>
            <a:ext cx="165618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b="1" dirty="0">
                <a:solidFill>
                  <a:srgbClr val="002060"/>
                </a:solidFill>
              </a:rPr>
              <a:t>תוספת יח"ד:</a:t>
            </a: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מלבן 2"/>
          <p:cNvSpPr/>
          <p:nvPr/>
        </p:nvSpPr>
        <p:spPr>
          <a:xfrm>
            <a:off x="6128431" y="0"/>
            <a:ext cx="30155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2000" b="1" dirty="0">
                <a:latin typeface="Arial" pitchFamily="34" charset="0"/>
                <a:cs typeface="Arial" pitchFamily="34" charset="0"/>
              </a:rPr>
              <a:t>התוכנית האסטרטגית לדיור</a:t>
            </a:r>
          </a:p>
        </p:txBody>
      </p:sp>
    </p:spTree>
    <p:extLst>
      <p:ext uri="{BB962C8B-B14F-4D97-AF65-F5344CB8AC3E}">
        <p14:creationId xmlns:p14="http://schemas.microsoft.com/office/powerpoint/2010/main" val="7884001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1" descr="לוגו עליון.jpg"/>
          <p:cNvPicPr>
            <a:picLocks noChangeAspect="1"/>
          </p:cNvPicPr>
          <p:nvPr/>
        </p:nvPicPr>
        <p:blipFill>
          <a:blip r:embed="rId2" cstate="print"/>
          <a:srcRect b="33920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pic>
        <p:nvPicPr>
          <p:cNvPr id="9" name="Picture 10" descr="לוגו וטמפלט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632704"/>
            <a:ext cx="9144000" cy="1225296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8" t="12298" r="38952" b="19089"/>
          <a:stretch/>
        </p:blipFill>
        <p:spPr bwMode="auto">
          <a:xfrm>
            <a:off x="0" y="457201"/>
            <a:ext cx="5233872" cy="5175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טבלה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3815377"/>
              </p:ext>
            </p:extLst>
          </p:nvPr>
        </p:nvGraphicFramePr>
        <p:xfrm>
          <a:off x="5715000" y="1916832"/>
          <a:ext cx="2988534" cy="473764"/>
        </p:xfrm>
        <a:graphic>
          <a:graphicData uri="http://schemas.openxmlformats.org/drawingml/2006/table">
            <a:tbl>
              <a:tblPr rtl="1">
                <a:tableStyleId>{93296810-A885-4BE3-A3E7-6D5BEEA58F35}</a:tableStyleId>
              </a:tblPr>
              <a:tblGrid>
                <a:gridCol w="10429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29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25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36882"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1400" b="1" u="none" strike="noStrike" dirty="0">
                          <a:effectLst/>
                        </a:rPr>
                        <a:t>קיים</a:t>
                      </a:r>
                      <a:endParaRPr lang="he-IL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1400" b="1" u="none" strike="noStrike">
                          <a:effectLst/>
                        </a:rPr>
                        <a:t>כוללנית</a:t>
                      </a:r>
                      <a:endParaRPr lang="he-IL" sz="14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1400" b="1" u="none" strike="noStrike" dirty="0">
                          <a:effectLst/>
                        </a:rPr>
                        <a:t>יעד</a:t>
                      </a:r>
                      <a:endParaRPr lang="he-IL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6882">
                <a:tc>
                  <a:txBody>
                    <a:bodyPr/>
                    <a:lstStyle/>
                    <a:p>
                      <a:pPr algn="r" rtl="0" fontAlgn="b"/>
                      <a:r>
                        <a:rPr lang="he-IL" sz="1400" u="none" strike="noStrike" dirty="0">
                          <a:effectLst/>
                        </a:rPr>
                        <a:t> 55,000</a:t>
                      </a:r>
                      <a:endParaRPr lang="he-IL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he-IL" sz="1400" u="none" strike="noStrike" dirty="0">
                          <a:effectLst/>
                        </a:rPr>
                        <a:t> </a:t>
                      </a:r>
                      <a:r>
                        <a:rPr lang="he-IL" sz="1400" dirty="0"/>
                        <a:t>75,000</a:t>
                      </a:r>
                      <a:endParaRPr lang="he-IL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he-IL" sz="1400" u="none" strike="noStrike" dirty="0">
                          <a:effectLst/>
                        </a:rPr>
                        <a:t> </a:t>
                      </a:r>
                      <a:r>
                        <a:rPr lang="he-IL" sz="1400" dirty="0"/>
                        <a:t>120,000</a:t>
                      </a:r>
                      <a:endParaRPr lang="he-IL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2" name="טבלה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697506"/>
              </p:ext>
            </p:extLst>
          </p:nvPr>
        </p:nvGraphicFramePr>
        <p:xfrm>
          <a:off x="5751206" y="3501008"/>
          <a:ext cx="2952328" cy="445770"/>
        </p:xfrm>
        <a:graphic>
          <a:graphicData uri="http://schemas.openxmlformats.org/drawingml/2006/table">
            <a:tbl>
              <a:tblPr rtl="1">
                <a:tableStyleId>{93296810-A885-4BE3-A3E7-6D5BEEA58F35}</a:tableStyleId>
              </a:tblPr>
              <a:tblGrid>
                <a:gridCol w="8939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17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65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61925"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1400" u="none" strike="noStrike" dirty="0">
                          <a:effectLst/>
                        </a:rPr>
                        <a:t>מתחם חדש</a:t>
                      </a:r>
                      <a:endParaRPr lang="he-IL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1400" u="none" strike="noStrike">
                          <a:effectLst/>
                        </a:rPr>
                        <a:t>התחדשות</a:t>
                      </a:r>
                      <a:endParaRPr lang="he-IL" sz="14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1400" u="none" strike="noStrike" dirty="0">
                          <a:effectLst/>
                        </a:rPr>
                        <a:t>תוספת מחוזית</a:t>
                      </a:r>
                      <a:endParaRPr lang="he-IL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r" rtl="0" fontAlgn="b"/>
                      <a:r>
                        <a:rPr lang="he-IL" sz="1400" u="none" strike="noStrike" dirty="0">
                          <a:effectLst/>
                        </a:rPr>
                        <a:t>4052</a:t>
                      </a:r>
                      <a:endParaRPr lang="he-IL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he-IL" sz="1400" u="none" strike="noStrike" dirty="0">
                          <a:effectLst/>
                        </a:rPr>
                        <a:t>1630</a:t>
                      </a:r>
                      <a:endParaRPr lang="he-IL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he-IL" sz="1400" u="none" strike="noStrike" dirty="0">
                          <a:effectLst/>
                        </a:rPr>
                        <a:t>14,500</a:t>
                      </a:r>
                      <a:endParaRPr lang="he-IL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3" name="מלבן 2"/>
          <p:cNvSpPr/>
          <p:nvPr/>
        </p:nvSpPr>
        <p:spPr>
          <a:xfrm>
            <a:off x="7696200" y="685860"/>
            <a:ext cx="8018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2000" b="1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נהריה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921950" y="1535668"/>
            <a:ext cx="172819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b="1" dirty="0">
                <a:solidFill>
                  <a:srgbClr val="002060"/>
                </a:solidFill>
              </a:rPr>
              <a:t>אוכלוסייה: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021950" y="3135868"/>
            <a:ext cx="165618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b="1" dirty="0">
                <a:solidFill>
                  <a:srgbClr val="002060"/>
                </a:solidFill>
              </a:rPr>
              <a:t>תוספת יח"ד: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מלבן 2"/>
          <p:cNvSpPr/>
          <p:nvPr/>
        </p:nvSpPr>
        <p:spPr>
          <a:xfrm>
            <a:off x="6128431" y="0"/>
            <a:ext cx="30155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2000" b="1" dirty="0">
                <a:latin typeface="Arial" pitchFamily="34" charset="0"/>
                <a:cs typeface="Arial" pitchFamily="34" charset="0"/>
              </a:rPr>
              <a:t>התוכנית האסטרטגית לדיור</a:t>
            </a:r>
          </a:p>
        </p:txBody>
      </p:sp>
    </p:spTree>
    <p:extLst>
      <p:ext uri="{BB962C8B-B14F-4D97-AF65-F5344CB8AC3E}">
        <p14:creationId xmlns:p14="http://schemas.microsoft.com/office/powerpoint/2010/main" val="17840321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1" descr="לוגו עליון.jpg"/>
          <p:cNvPicPr>
            <a:picLocks noChangeAspect="1"/>
          </p:cNvPicPr>
          <p:nvPr/>
        </p:nvPicPr>
        <p:blipFill>
          <a:blip r:embed="rId2" cstate="print"/>
          <a:srcRect b="33920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pic>
        <p:nvPicPr>
          <p:cNvPr id="9" name="Picture 10" descr="לוגו וטמפלט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632704"/>
            <a:ext cx="9144000" cy="1225296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6012160" cy="4443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טבלה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0395930"/>
              </p:ext>
            </p:extLst>
          </p:nvPr>
        </p:nvGraphicFramePr>
        <p:xfrm>
          <a:off x="6988348" y="1916832"/>
          <a:ext cx="1920212" cy="473764"/>
        </p:xfrm>
        <a:graphic>
          <a:graphicData uri="http://schemas.openxmlformats.org/drawingml/2006/table">
            <a:tbl>
              <a:tblPr rtl="1">
                <a:tableStyleId>{93296810-A885-4BE3-A3E7-6D5BEEA58F35}</a:tableStyleId>
              </a:tblPr>
              <a:tblGrid>
                <a:gridCol w="9601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01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6882"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1400" b="1" u="none" strike="noStrike" dirty="0">
                          <a:effectLst/>
                        </a:rPr>
                        <a:t>קיים</a:t>
                      </a:r>
                      <a:endParaRPr lang="he-IL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1400" b="1" u="none" strike="noStrike" dirty="0">
                          <a:effectLst/>
                        </a:rPr>
                        <a:t>יעד</a:t>
                      </a:r>
                      <a:endParaRPr lang="he-IL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6882">
                <a:tc>
                  <a:txBody>
                    <a:bodyPr/>
                    <a:lstStyle/>
                    <a:p>
                      <a:pPr algn="r" rtl="0" fontAlgn="b"/>
                      <a:r>
                        <a:rPr lang="he-IL" sz="1400" u="none" strike="noStrike" dirty="0">
                          <a:effectLst/>
                        </a:rPr>
                        <a:t>47,000 </a:t>
                      </a:r>
                      <a:endParaRPr lang="he-IL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he-IL" sz="1400" u="none" strike="noStrike" dirty="0">
                          <a:effectLst/>
                        </a:rPr>
                        <a:t>190,000</a:t>
                      </a:r>
                      <a:endParaRPr lang="he-IL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2" name="טבלה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6946783"/>
              </p:ext>
            </p:extLst>
          </p:nvPr>
        </p:nvGraphicFramePr>
        <p:xfrm>
          <a:off x="6019800" y="3501008"/>
          <a:ext cx="2892410" cy="445770"/>
        </p:xfrm>
        <a:graphic>
          <a:graphicData uri="http://schemas.openxmlformats.org/drawingml/2006/table">
            <a:tbl>
              <a:tblPr rtl="1">
                <a:tableStyleId>{93296810-A885-4BE3-A3E7-6D5BEEA58F35}</a:tableStyleId>
              </a:tblPr>
              <a:tblGrid>
                <a:gridCol w="8758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38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27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61925"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1400" u="none" strike="noStrike" dirty="0">
                          <a:effectLst/>
                        </a:rPr>
                        <a:t>מתחם חדש</a:t>
                      </a:r>
                      <a:endParaRPr lang="he-IL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1400" u="none" strike="noStrike" dirty="0">
                          <a:effectLst/>
                        </a:rPr>
                        <a:t>התחדשות</a:t>
                      </a:r>
                      <a:endParaRPr lang="he-IL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1400" u="none" strike="noStrike" dirty="0">
                          <a:effectLst/>
                        </a:rPr>
                        <a:t>תוספת מחוזית</a:t>
                      </a:r>
                      <a:endParaRPr lang="he-IL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r" rtl="0" fontAlgn="b"/>
                      <a:r>
                        <a:rPr lang="he-IL" sz="1400" u="none" strike="noStrike" dirty="0">
                          <a:effectLst/>
                        </a:rPr>
                        <a:t>30,038 </a:t>
                      </a:r>
                      <a:endParaRPr lang="he-IL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he-IL" sz="1400" u="none" strike="noStrike" dirty="0">
                          <a:effectLst/>
                        </a:rPr>
                        <a:t>120 </a:t>
                      </a:r>
                      <a:endParaRPr lang="he-IL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he-IL" sz="1400" u="none" strike="noStrike" dirty="0">
                          <a:effectLst/>
                        </a:rPr>
                        <a:t>16,285 </a:t>
                      </a:r>
                      <a:endParaRPr lang="he-IL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3" name="מלבן 2"/>
          <p:cNvSpPr/>
          <p:nvPr/>
        </p:nvSpPr>
        <p:spPr>
          <a:xfrm>
            <a:off x="7933015" y="838200"/>
            <a:ext cx="8290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2000" b="1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עפולה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30626" y="1535668"/>
            <a:ext cx="172819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b="1" dirty="0">
                <a:solidFill>
                  <a:srgbClr val="002060"/>
                </a:solidFill>
              </a:rPr>
              <a:t>אוכלוסייה: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230626" y="3135868"/>
            <a:ext cx="165618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b="1" dirty="0">
                <a:solidFill>
                  <a:srgbClr val="002060"/>
                </a:solidFill>
              </a:rPr>
              <a:t>תוספת יח"ד: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מלבן 2"/>
          <p:cNvSpPr/>
          <p:nvPr/>
        </p:nvSpPr>
        <p:spPr>
          <a:xfrm>
            <a:off x="6128431" y="0"/>
            <a:ext cx="30155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2000" b="1" dirty="0">
                <a:latin typeface="Arial" pitchFamily="34" charset="0"/>
                <a:cs typeface="Arial" pitchFamily="34" charset="0"/>
              </a:rPr>
              <a:t>התוכנית האסטרטגית לדיור</a:t>
            </a:r>
          </a:p>
        </p:txBody>
      </p:sp>
    </p:spTree>
    <p:extLst>
      <p:ext uri="{BB962C8B-B14F-4D97-AF65-F5344CB8AC3E}">
        <p14:creationId xmlns:p14="http://schemas.microsoft.com/office/powerpoint/2010/main" val="17840321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1" descr="לוגו עליון.jpg"/>
          <p:cNvPicPr>
            <a:picLocks noChangeAspect="1"/>
          </p:cNvPicPr>
          <p:nvPr/>
        </p:nvPicPr>
        <p:blipFill>
          <a:blip r:embed="rId2" cstate="print"/>
          <a:srcRect b="33920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pic>
        <p:nvPicPr>
          <p:cNvPr id="9" name="Picture 10" descr="לוגו וטמפלט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632704"/>
            <a:ext cx="9144000" cy="1225296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23" t="21260" r="46485" b="28210"/>
          <a:stretch/>
        </p:blipFill>
        <p:spPr bwMode="auto">
          <a:xfrm>
            <a:off x="0" y="468138"/>
            <a:ext cx="5122575" cy="5164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טבלה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4752609"/>
              </p:ext>
            </p:extLst>
          </p:nvPr>
        </p:nvGraphicFramePr>
        <p:xfrm>
          <a:off x="5791200" y="3501008"/>
          <a:ext cx="2880320" cy="445770"/>
        </p:xfrm>
        <a:graphic>
          <a:graphicData uri="http://schemas.openxmlformats.org/drawingml/2006/table">
            <a:tbl>
              <a:tblPr rtl="1">
                <a:tableStyleId>{93296810-A885-4BE3-A3E7-6D5BEEA58F35}</a:tableStyleId>
              </a:tblPr>
              <a:tblGrid>
                <a:gridCol w="8721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02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78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61925"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1400" u="none" strike="noStrike" dirty="0">
                          <a:effectLst/>
                        </a:rPr>
                        <a:t>מתחם חדש</a:t>
                      </a:r>
                      <a:endParaRPr lang="he-IL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1400" u="none" strike="noStrike" dirty="0">
                          <a:effectLst/>
                        </a:rPr>
                        <a:t>התחדשות</a:t>
                      </a:r>
                      <a:endParaRPr lang="he-IL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1400" u="none" strike="noStrike" dirty="0">
                          <a:effectLst/>
                        </a:rPr>
                        <a:t>תוספת מחוזית</a:t>
                      </a:r>
                      <a:endParaRPr lang="he-IL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r" rtl="0" fontAlgn="b"/>
                      <a:r>
                        <a:rPr lang="he-IL" sz="1400" u="none" strike="noStrike" dirty="0">
                          <a:effectLst/>
                        </a:rPr>
                        <a:t>10,300 </a:t>
                      </a:r>
                      <a:endParaRPr lang="he-IL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he-IL" sz="1400" u="none" strike="noStrike" dirty="0">
                          <a:effectLst/>
                        </a:rPr>
                        <a:t>1950 </a:t>
                      </a:r>
                      <a:endParaRPr lang="he-IL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he-IL" sz="1400" u="none" strike="noStrike" dirty="0">
                          <a:effectLst/>
                        </a:rPr>
                        <a:t>5150 </a:t>
                      </a:r>
                      <a:endParaRPr lang="he-IL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0" name="טבלה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4802051"/>
              </p:ext>
            </p:extLst>
          </p:nvPr>
        </p:nvGraphicFramePr>
        <p:xfrm>
          <a:off x="5801546" y="1916832"/>
          <a:ext cx="2880318" cy="473764"/>
        </p:xfrm>
        <a:graphic>
          <a:graphicData uri="http://schemas.openxmlformats.org/drawingml/2006/table">
            <a:tbl>
              <a:tblPr rtl="1">
                <a:tableStyleId>{93296810-A885-4BE3-A3E7-6D5BEEA58F35}</a:tableStyleId>
              </a:tblPr>
              <a:tblGrid>
                <a:gridCol w="9601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01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01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36882"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1400" b="1" u="none" strike="noStrike" dirty="0">
                          <a:effectLst/>
                        </a:rPr>
                        <a:t>קיים</a:t>
                      </a:r>
                      <a:endParaRPr lang="he-IL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1400" b="1" u="none" strike="noStrike" dirty="0">
                          <a:effectLst/>
                        </a:rPr>
                        <a:t>מתאר</a:t>
                      </a:r>
                      <a:endParaRPr lang="he-IL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1400" b="1" u="none" strike="noStrike" dirty="0">
                          <a:effectLst/>
                        </a:rPr>
                        <a:t>יעד</a:t>
                      </a:r>
                      <a:endParaRPr lang="he-IL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6882">
                <a:tc>
                  <a:txBody>
                    <a:bodyPr/>
                    <a:lstStyle/>
                    <a:p>
                      <a:pPr algn="r" rtl="0" fontAlgn="b"/>
                      <a:r>
                        <a:rPr lang="he-IL" sz="1400" u="none" strike="noStrike" dirty="0">
                          <a:effectLst/>
                        </a:rPr>
                        <a:t>23,000 </a:t>
                      </a:r>
                      <a:endParaRPr lang="he-IL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he-IL" sz="1400" u="none" strike="noStrike" dirty="0">
                          <a:effectLst/>
                        </a:rPr>
                        <a:t>40,000 </a:t>
                      </a:r>
                      <a:endParaRPr lang="he-IL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he-IL" sz="1400" u="none" strike="noStrike" dirty="0">
                          <a:effectLst/>
                        </a:rPr>
                        <a:t>77,000 </a:t>
                      </a:r>
                      <a:endParaRPr lang="he-IL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3" name="מלבן 2"/>
          <p:cNvSpPr/>
          <p:nvPr/>
        </p:nvSpPr>
        <p:spPr>
          <a:xfrm>
            <a:off x="7067587" y="685800"/>
            <a:ext cx="15215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2000" b="1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קריית שמונה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900280" y="1535668"/>
            <a:ext cx="172819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b="1" dirty="0">
                <a:solidFill>
                  <a:srgbClr val="002060"/>
                </a:solidFill>
              </a:rPr>
              <a:t>אוכלוסייה: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000280" y="3135868"/>
            <a:ext cx="165618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b="1" dirty="0">
                <a:solidFill>
                  <a:srgbClr val="002060"/>
                </a:solidFill>
              </a:rPr>
              <a:t>תוספת יח"ד: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מלבן 2"/>
          <p:cNvSpPr/>
          <p:nvPr/>
        </p:nvSpPr>
        <p:spPr>
          <a:xfrm>
            <a:off x="6128431" y="0"/>
            <a:ext cx="30155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2000" b="1" dirty="0">
                <a:latin typeface="Arial" pitchFamily="34" charset="0"/>
                <a:cs typeface="Arial" pitchFamily="34" charset="0"/>
              </a:rPr>
              <a:t>התוכנית האסטרטגית לדיור</a:t>
            </a:r>
          </a:p>
        </p:txBody>
      </p:sp>
    </p:spTree>
    <p:extLst>
      <p:ext uri="{BB962C8B-B14F-4D97-AF65-F5344CB8AC3E}">
        <p14:creationId xmlns:p14="http://schemas.microsoft.com/office/powerpoint/2010/main" val="1784032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1" descr="לוגו עליון.jpg"/>
          <p:cNvPicPr>
            <a:picLocks noChangeAspect="1"/>
          </p:cNvPicPr>
          <p:nvPr/>
        </p:nvPicPr>
        <p:blipFill>
          <a:blip r:embed="rId2" cstate="print"/>
          <a:srcRect b="33920"/>
          <a:stretch>
            <a:fillRect/>
          </a:stretch>
        </p:blipFill>
        <p:spPr>
          <a:xfrm>
            <a:off x="19050" y="0"/>
            <a:ext cx="9144000" cy="457200"/>
          </a:xfrm>
          <a:prstGeom prst="rect">
            <a:avLst/>
          </a:prstGeom>
        </p:spPr>
      </p:pic>
      <p:sp>
        <p:nvSpPr>
          <p:cNvPr id="8" name="מלבן 2"/>
          <p:cNvSpPr/>
          <p:nvPr/>
        </p:nvSpPr>
        <p:spPr>
          <a:xfrm>
            <a:off x="5715000" y="715903"/>
            <a:ext cx="33409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2000" b="1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צפת, ראש פינה וחצור הגלילית</a:t>
            </a:r>
          </a:p>
        </p:txBody>
      </p:sp>
      <p:pic>
        <p:nvPicPr>
          <p:cNvPr id="9" name="Picture 10" descr="לוגו וטמפלט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632704"/>
            <a:ext cx="9144000" cy="1225296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07" t="33393" r="27076" b="28798"/>
          <a:stretch/>
        </p:blipFill>
        <p:spPr bwMode="auto">
          <a:xfrm>
            <a:off x="0" y="1124744"/>
            <a:ext cx="6270886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טבלה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4142811"/>
              </p:ext>
            </p:extLst>
          </p:nvPr>
        </p:nvGraphicFramePr>
        <p:xfrm>
          <a:off x="6248400" y="3516630"/>
          <a:ext cx="2822206" cy="445770"/>
        </p:xfrm>
        <a:graphic>
          <a:graphicData uri="http://schemas.openxmlformats.org/drawingml/2006/table">
            <a:tbl>
              <a:tblPr rtl="1">
                <a:tableStyleId>{93296810-A885-4BE3-A3E7-6D5BEEA58F35}</a:tableStyleId>
              </a:tblPr>
              <a:tblGrid>
                <a:gridCol w="9061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48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012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61925"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1400" u="none" strike="noStrike" dirty="0">
                          <a:effectLst/>
                        </a:rPr>
                        <a:t>מתחם חדש</a:t>
                      </a:r>
                      <a:endParaRPr lang="he-IL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1400" u="none" strike="noStrike" dirty="0">
                          <a:effectLst/>
                        </a:rPr>
                        <a:t>התחדשות</a:t>
                      </a:r>
                      <a:endParaRPr lang="he-IL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1400" u="none" strike="noStrike" dirty="0">
                          <a:effectLst/>
                        </a:rPr>
                        <a:t>תוספת מחוזית</a:t>
                      </a:r>
                      <a:endParaRPr lang="he-IL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r" rtl="0" fontAlgn="b"/>
                      <a:r>
                        <a:rPr lang="he-IL" sz="1400" u="none" strike="noStrike" dirty="0">
                          <a:effectLst/>
                        </a:rPr>
                        <a:t>10,300 </a:t>
                      </a:r>
                      <a:endParaRPr lang="he-IL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he-IL" sz="1400" u="none" strike="noStrike" dirty="0">
                          <a:effectLst/>
                        </a:rPr>
                        <a:t>1950 </a:t>
                      </a:r>
                      <a:endParaRPr lang="he-IL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he-IL" sz="1400" u="none" strike="noStrike" dirty="0">
                          <a:effectLst/>
                        </a:rPr>
                        <a:t>5150 </a:t>
                      </a:r>
                      <a:endParaRPr lang="he-IL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2" name="טבלה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0510217"/>
              </p:ext>
            </p:extLst>
          </p:nvPr>
        </p:nvGraphicFramePr>
        <p:xfrm>
          <a:off x="7103812" y="1962656"/>
          <a:ext cx="1920212" cy="459767"/>
        </p:xfrm>
        <a:graphic>
          <a:graphicData uri="http://schemas.openxmlformats.org/drawingml/2006/table">
            <a:tbl>
              <a:tblPr rtl="1">
                <a:tableStyleId>{93296810-A885-4BE3-A3E7-6D5BEEA58F35}</a:tableStyleId>
              </a:tblPr>
              <a:tblGrid>
                <a:gridCol w="9601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01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6882"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1400" b="1" u="none" strike="noStrike" dirty="0">
                          <a:effectLst/>
                        </a:rPr>
                        <a:t>קיים</a:t>
                      </a:r>
                      <a:endParaRPr lang="he-IL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1400" b="1" u="none" strike="noStrike" dirty="0">
                          <a:effectLst/>
                        </a:rPr>
                        <a:t>יעד</a:t>
                      </a:r>
                      <a:endParaRPr lang="he-IL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2286">
                <a:tc>
                  <a:txBody>
                    <a:bodyPr/>
                    <a:lstStyle/>
                    <a:p>
                      <a:pPr algn="r" rtl="0" fontAlgn="b"/>
                      <a:r>
                        <a:rPr lang="he-IL" sz="1400" u="none" strike="noStrike" dirty="0">
                          <a:effectLst/>
                        </a:rPr>
                        <a:t>45,000 </a:t>
                      </a:r>
                      <a:endParaRPr lang="he-IL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he-IL" sz="1400" u="none" strike="noStrike" dirty="0">
                          <a:effectLst/>
                        </a:rPr>
                        <a:t>116,000 </a:t>
                      </a:r>
                      <a:endParaRPr lang="he-IL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7212822" y="1535668"/>
            <a:ext cx="172819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b="1" dirty="0">
                <a:solidFill>
                  <a:srgbClr val="002060"/>
                </a:solidFill>
              </a:rPr>
              <a:t>אוכלוסייה: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312822" y="3135868"/>
            <a:ext cx="165618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b="1" dirty="0">
                <a:solidFill>
                  <a:srgbClr val="002060"/>
                </a:solidFill>
              </a:rPr>
              <a:t>תוספת יח"ד: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מלבן 2"/>
          <p:cNvSpPr/>
          <p:nvPr/>
        </p:nvSpPr>
        <p:spPr>
          <a:xfrm>
            <a:off x="6128431" y="0"/>
            <a:ext cx="30155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2000" b="1" dirty="0">
                <a:latin typeface="Arial" pitchFamily="34" charset="0"/>
                <a:cs typeface="Arial" pitchFamily="34" charset="0"/>
              </a:rPr>
              <a:t>התוכנית האסטרטגית לדיור</a:t>
            </a:r>
          </a:p>
        </p:txBody>
      </p:sp>
    </p:spTree>
    <p:extLst>
      <p:ext uri="{BB962C8B-B14F-4D97-AF65-F5344CB8AC3E}">
        <p14:creationId xmlns:p14="http://schemas.microsoft.com/office/powerpoint/2010/main" val="17840321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1" descr="לוגו עליון.jpg"/>
          <p:cNvPicPr>
            <a:picLocks noChangeAspect="1"/>
          </p:cNvPicPr>
          <p:nvPr/>
        </p:nvPicPr>
        <p:blipFill>
          <a:blip r:embed="rId2" cstate="print"/>
          <a:srcRect b="33920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pic>
        <p:nvPicPr>
          <p:cNvPr id="9" name="Picture 10" descr="לוגו וטמפלט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632704"/>
            <a:ext cx="9144000" cy="1225296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8" t="26396" r="24764" b="27594"/>
          <a:stretch/>
        </p:blipFill>
        <p:spPr bwMode="auto">
          <a:xfrm>
            <a:off x="533400" y="685800"/>
            <a:ext cx="7986441" cy="3673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טבלה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957476"/>
              </p:ext>
            </p:extLst>
          </p:nvPr>
        </p:nvGraphicFramePr>
        <p:xfrm>
          <a:off x="4648200" y="4581128"/>
          <a:ext cx="3829397" cy="891540"/>
        </p:xfrm>
        <a:graphic>
          <a:graphicData uri="http://schemas.openxmlformats.org/drawingml/2006/table">
            <a:tbl>
              <a:tblPr rtl="1">
                <a:tableStyleId>{93296810-A885-4BE3-A3E7-6D5BEEA58F35}</a:tableStyleId>
              </a:tblPr>
              <a:tblGrid>
                <a:gridCol w="8900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00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79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714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61925"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1400" u="none" strike="noStrike" dirty="0">
                          <a:effectLst/>
                        </a:rPr>
                        <a:t>ישוב</a:t>
                      </a:r>
                      <a:endParaRPr lang="he-IL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1400" u="none" strike="noStrike" dirty="0">
                          <a:effectLst/>
                        </a:rPr>
                        <a:t>מתחם חדש</a:t>
                      </a:r>
                      <a:endParaRPr lang="he-IL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1400" u="none" strike="noStrike" dirty="0">
                          <a:effectLst/>
                        </a:rPr>
                        <a:t>התחדשות</a:t>
                      </a:r>
                      <a:endParaRPr lang="he-IL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1400" u="none" strike="noStrike" dirty="0">
                          <a:effectLst/>
                        </a:rPr>
                        <a:t>תוספת מחוזית</a:t>
                      </a:r>
                      <a:endParaRPr lang="he-IL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r" rtl="0" fontAlgn="b"/>
                      <a:r>
                        <a:rPr lang="he-IL" sz="1400" u="none" strike="noStrike" dirty="0">
                          <a:effectLst/>
                        </a:rPr>
                        <a:t>עראבה</a:t>
                      </a:r>
                      <a:endParaRPr lang="he-IL" sz="14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he-IL" sz="1400" u="none" strike="noStrike" dirty="0">
                          <a:effectLst/>
                        </a:rPr>
                        <a:t>9,900</a:t>
                      </a:r>
                      <a:endParaRPr lang="he-IL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endParaRPr lang="he-IL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he-IL" sz="1400" u="none" strike="noStrike" dirty="0">
                          <a:effectLst/>
                        </a:rPr>
                        <a:t> </a:t>
                      </a:r>
                      <a:endParaRPr lang="he-IL" sz="14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r" rtl="0" fontAlgn="b"/>
                      <a:r>
                        <a:rPr lang="he-IL" sz="1400" u="none" strike="noStrike" dirty="0">
                          <a:effectLst/>
                        </a:rPr>
                        <a:t>סחנין</a:t>
                      </a:r>
                      <a:endParaRPr lang="he-IL" sz="14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he-IL" sz="1400" u="none" strike="noStrike" dirty="0">
                          <a:effectLst/>
                        </a:rPr>
                        <a:t>10,000</a:t>
                      </a:r>
                      <a:endParaRPr lang="he-IL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endParaRPr lang="he-IL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endParaRPr lang="he-IL" sz="14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r" rtl="0" fontAlgn="b"/>
                      <a:r>
                        <a:rPr lang="he-IL" sz="1400" u="none" strike="noStrike" dirty="0">
                          <a:effectLst/>
                        </a:rPr>
                        <a:t>דיר </a:t>
                      </a:r>
                      <a:r>
                        <a:rPr lang="he-IL" sz="1400" u="none" strike="noStrike" dirty="0" err="1">
                          <a:effectLst/>
                        </a:rPr>
                        <a:t>חנא</a:t>
                      </a:r>
                      <a:endParaRPr lang="he-IL" sz="14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he-IL" sz="1400" u="none" strike="noStrike" dirty="0">
                          <a:effectLst/>
                        </a:rPr>
                        <a:t>914</a:t>
                      </a:r>
                      <a:endParaRPr lang="he-IL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endParaRPr lang="he-IL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endParaRPr lang="he-IL" sz="14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" name="מלבן 2"/>
          <p:cNvSpPr/>
          <p:nvPr/>
        </p:nvSpPr>
        <p:spPr>
          <a:xfrm>
            <a:off x="7924800" y="457200"/>
            <a:ext cx="11272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2000" b="1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לב הגליל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מלבן 2"/>
          <p:cNvSpPr/>
          <p:nvPr/>
        </p:nvSpPr>
        <p:spPr>
          <a:xfrm>
            <a:off x="6128431" y="0"/>
            <a:ext cx="30155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2000" b="1" dirty="0">
                <a:latin typeface="Arial" pitchFamily="34" charset="0"/>
                <a:cs typeface="Arial" pitchFamily="34" charset="0"/>
              </a:rPr>
              <a:t>התוכנית האסטרטגית לדיור</a:t>
            </a:r>
          </a:p>
        </p:txBody>
      </p:sp>
    </p:spTree>
    <p:extLst>
      <p:ext uri="{BB962C8B-B14F-4D97-AF65-F5344CB8AC3E}">
        <p14:creationId xmlns:p14="http://schemas.microsoft.com/office/powerpoint/2010/main" val="17840321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1" descr="לוגו עליון.jpg"/>
          <p:cNvPicPr>
            <a:picLocks noChangeAspect="1"/>
          </p:cNvPicPr>
          <p:nvPr/>
        </p:nvPicPr>
        <p:blipFill>
          <a:blip r:embed="rId2" cstate="print"/>
          <a:srcRect b="33920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sp>
        <p:nvSpPr>
          <p:cNvPr id="8" name="מלבן 2"/>
          <p:cNvSpPr/>
          <p:nvPr/>
        </p:nvSpPr>
        <p:spPr>
          <a:xfrm>
            <a:off x="7146997" y="609600"/>
            <a:ext cx="14574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2000" b="1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צעדי המשך:</a:t>
            </a:r>
          </a:p>
        </p:txBody>
      </p:sp>
      <p:pic>
        <p:nvPicPr>
          <p:cNvPr id="9" name="Picture 10" descr="לוגו וטמפלט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632704"/>
            <a:ext cx="9144000" cy="1225296"/>
          </a:xfrm>
          <a:prstGeom prst="rect">
            <a:avLst/>
          </a:prstGeom>
        </p:spPr>
      </p:pic>
      <p:sp>
        <p:nvSpPr>
          <p:cNvPr id="6" name="מציין מיקום תוכן 2"/>
          <p:cNvSpPr txBox="1">
            <a:spLocks/>
          </p:cNvSpPr>
          <p:nvPr/>
        </p:nvSpPr>
        <p:spPr>
          <a:xfrm>
            <a:off x="1115616" y="1143000"/>
            <a:ext cx="7488831" cy="39141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rtl="1">
              <a:lnSpc>
                <a:spcPct val="110000"/>
              </a:lnSpc>
            </a:pPr>
            <a:r>
              <a:rPr lang="he-IL" sz="2000" u="sng" dirty="0">
                <a:solidFill>
                  <a:schemeClr val="bg2"/>
                </a:solidFill>
              </a:rPr>
              <a:t>הכנת סקרים/מסמכי עבודה מחוזיים/מסמכים סטטוטוריים (בשיתוף משרדי הממשלה, רשויות וועדות מקומיות וגופים ציבוריים רלוונטיים) בנושאים</a:t>
            </a:r>
            <a:r>
              <a:rPr lang="he-IL" sz="2000" dirty="0">
                <a:solidFill>
                  <a:schemeClr val="bg2"/>
                </a:solidFill>
              </a:rPr>
              <a:t>: </a:t>
            </a:r>
            <a:endParaRPr lang="en-US" sz="2000" dirty="0">
              <a:solidFill>
                <a:schemeClr val="bg2"/>
              </a:solidFill>
            </a:endParaRPr>
          </a:p>
          <a:p>
            <a:pPr marL="457200" indent="-457200" algn="just" rtl="1">
              <a:lnSpc>
                <a:spcPct val="110000"/>
              </a:lnSpc>
              <a:buFont typeface="+mj-lt"/>
              <a:buAutoNum type="arabicPeriod"/>
            </a:pPr>
            <a:r>
              <a:rPr lang="he-IL" sz="2000" b="1" dirty="0">
                <a:solidFill>
                  <a:schemeClr val="bg2"/>
                </a:solidFill>
              </a:rPr>
              <a:t>בחינת עיבוי המרקמים העירוניים </a:t>
            </a:r>
            <a:r>
              <a:rPr lang="he-IL" sz="2000" dirty="0">
                <a:solidFill>
                  <a:schemeClr val="bg2"/>
                </a:solidFill>
              </a:rPr>
              <a:t>אשר הורחבו בהתאם לתוכנית האסטרטגית, מעבר לתוכניות המאושרות</a:t>
            </a:r>
            <a:r>
              <a:rPr lang="he-IL" sz="2000" b="1" dirty="0">
                <a:solidFill>
                  <a:schemeClr val="bg2"/>
                </a:solidFill>
              </a:rPr>
              <a:t>.</a:t>
            </a:r>
          </a:p>
          <a:p>
            <a:pPr marL="457200" indent="-457200" algn="just" rtl="1">
              <a:lnSpc>
                <a:spcPct val="110000"/>
              </a:lnSpc>
              <a:buFont typeface="+mj-lt"/>
              <a:buAutoNum type="arabicPeriod"/>
            </a:pPr>
            <a:r>
              <a:rPr lang="he-IL" sz="2000" b="1" dirty="0">
                <a:solidFill>
                  <a:schemeClr val="bg2"/>
                </a:solidFill>
              </a:rPr>
              <a:t>איתור מתחמים להתחדשות עירונית </a:t>
            </a:r>
            <a:r>
              <a:rPr lang="he-IL" sz="2000" dirty="0">
                <a:solidFill>
                  <a:schemeClr val="bg2"/>
                </a:solidFill>
              </a:rPr>
              <a:t>ומתן המלצות לעידוד התחדשות עירונית בישובים.</a:t>
            </a:r>
          </a:p>
          <a:p>
            <a:pPr marL="457200" indent="-457200" algn="just" rtl="1">
              <a:lnSpc>
                <a:spcPct val="110000"/>
              </a:lnSpc>
              <a:buFont typeface="+mj-lt"/>
              <a:buAutoNum type="arabicPeriod"/>
            </a:pPr>
            <a:r>
              <a:rPr lang="he-IL" sz="2000" b="1" dirty="0">
                <a:solidFill>
                  <a:schemeClr val="bg2"/>
                </a:solidFill>
              </a:rPr>
              <a:t>איתור אזורים לתוספת יח"ד במגזר הערבי </a:t>
            </a:r>
            <a:r>
              <a:rPr lang="he-IL" sz="2000" dirty="0">
                <a:solidFill>
                  <a:schemeClr val="bg2"/>
                </a:solidFill>
              </a:rPr>
              <a:t>- גוש הרי נצרת, לב הגליל ומרכזים עירוניים ערביים נוספים.</a:t>
            </a:r>
            <a:endParaRPr lang="en-US" sz="2000" dirty="0">
              <a:solidFill>
                <a:schemeClr val="bg2"/>
              </a:solidFill>
            </a:endParaRPr>
          </a:p>
          <a:p>
            <a:pPr marL="457200" indent="-457200" algn="just" rtl="1">
              <a:lnSpc>
                <a:spcPct val="110000"/>
              </a:lnSpc>
              <a:buFont typeface="+mj-lt"/>
              <a:buAutoNum type="arabicPeriod"/>
            </a:pPr>
            <a:r>
              <a:rPr lang="he-IL" sz="2000" b="1" dirty="0">
                <a:solidFill>
                  <a:schemeClr val="bg2"/>
                </a:solidFill>
              </a:rPr>
              <a:t>בחינת עקרונות לעיבוי המרחב הכפרי </a:t>
            </a:r>
            <a:r>
              <a:rPr lang="he-IL" sz="2000" dirty="0">
                <a:solidFill>
                  <a:schemeClr val="bg2"/>
                </a:solidFill>
              </a:rPr>
              <a:t>.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מלבן 2"/>
          <p:cNvSpPr/>
          <p:nvPr/>
        </p:nvSpPr>
        <p:spPr>
          <a:xfrm>
            <a:off x="6128431" y="0"/>
            <a:ext cx="30155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2000" b="1" dirty="0">
                <a:latin typeface="Arial" pitchFamily="34" charset="0"/>
                <a:cs typeface="Arial" pitchFamily="34" charset="0"/>
              </a:rPr>
              <a:t>התוכנית האסטרטגית לדיור</a:t>
            </a:r>
          </a:p>
        </p:txBody>
      </p:sp>
    </p:spTree>
    <p:extLst>
      <p:ext uri="{BB962C8B-B14F-4D97-AF65-F5344CB8AC3E}">
        <p14:creationId xmlns:p14="http://schemas.microsoft.com/office/powerpoint/2010/main" val="1784032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1" descr="לוגו עליון.jpg"/>
          <p:cNvPicPr>
            <a:picLocks noChangeAspect="1"/>
          </p:cNvPicPr>
          <p:nvPr/>
        </p:nvPicPr>
        <p:blipFill>
          <a:blip r:embed="rId2" cstate="print"/>
          <a:srcRect b="33920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pic>
        <p:nvPicPr>
          <p:cNvPr id="9" name="Picture 10" descr="לוגו וטמפלט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632704"/>
            <a:ext cx="9144000" cy="1225296"/>
          </a:xfrm>
          <a:prstGeom prst="rect">
            <a:avLst/>
          </a:prstGeom>
        </p:spPr>
      </p:pic>
      <p:sp>
        <p:nvSpPr>
          <p:cNvPr id="5" name="מלבן 2"/>
          <p:cNvSpPr/>
          <p:nvPr/>
        </p:nvSpPr>
        <p:spPr>
          <a:xfrm>
            <a:off x="7010400" y="685860"/>
            <a:ext cx="14574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he-IL" sz="2000" b="1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צעדי המשך:</a:t>
            </a:r>
          </a:p>
        </p:txBody>
      </p:sp>
      <p:sp>
        <p:nvSpPr>
          <p:cNvPr id="6" name="מציין מיקום תוכן 2"/>
          <p:cNvSpPr txBox="1">
            <a:spLocks/>
          </p:cNvSpPr>
          <p:nvPr/>
        </p:nvSpPr>
        <p:spPr>
          <a:xfrm>
            <a:off x="1115616" y="1328390"/>
            <a:ext cx="7488831" cy="40056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lnSpc>
                <a:spcPct val="110000"/>
              </a:lnSpc>
            </a:pPr>
            <a:r>
              <a:rPr lang="he-IL" sz="2400" u="sng" dirty="0">
                <a:solidFill>
                  <a:schemeClr val="bg2"/>
                </a:solidFill>
              </a:rPr>
              <a:t>מעבר לתכנון אזורים:</a:t>
            </a:r>
            <a:endParaRPr lang="en-US" sz="2400" u="sng" dirty="0">
              <a:solidFill>
                <a:schemeClr val="bg2"/>
              </a:solidFill>
            </a:endParaRPr>
          </a:p>
          <a:p>
            <a:pPr marL="800100" lvl="1" indent="-342900" algn="r" rtl="1">
              <a:lnSpc>
                <a:spcPct val="110000"/>
              </a:lnSpc>
              <a:buFont typeface="Arial" pitchFamily="34" charset="0"/>
              <a:buChar char="•"/>
            </a:pPr>
            <a:r>
              <a:rPr lang="he-IL" sz="2000" b="1" dirty="0">
                <a:solidFill>
                  <a:schemeClr val="bg2"/>
                </a:solidFill>
              </a:rPr>
              <a:t>בחינת מוקדי תעסוקה אזוריים </a:t>
            </a:r>
            <a:r>
              <a:rPr lang="he-IL" sz="2000" dirty="0">
                <a:solidFill>
                  <a:schemeClr val="bg2"/>
                </a:solidFill>
              </a:rPr>
              <a:t>(קיימים וחדשים).</a:t>
            </a:r>
          </a:p>
          <a:p>
            <a:pPr marL="800100" lvl="1" indent="-342900" algn="r" rtl="1">
              <a:lnSpc>
                <a:spcPct val="110000"/>
              </a:lnSpc>
              <a:buFont typeface="Arial" pitchFamily="34" charset="0"/>
              <a:buChar char="•"/>
            </a:pPr>
            <a:r>
              <a:rPr lang="he-IL" sz="2000" dirty="0">
                <a:solidFill>
                  <a:schemeClr val="bg2"/>
                </a:solidFill>
              </a:rPr>
              <a:t>בחינת הצורך </a:t>
            </a:r>
            <a:r>
              <a:rPr lang="he-IL" sz="2000" b="1" dirty="0">
                <a:solidFill>
                  <a:schemeClr val="bg2"/>
                </a:solidFill>
              </a:rPr>
              <a:t>במבני ציבור אזוריים </a:t>
            </a:r>
            <a:r>
              <a:rPr lang="he-IL" sz="2000" dirty="0">
                <a:solidFill>
                  <a:schemeClr val="bg2"/>
                </a:solidFill>
              </a:rPr>
              <a:t>כגון: בתי חולים, אוניברסיטאות.</a:t>
            </a:r>
          </a:p>
          <a:p>
            <a:pPr marL="800100" lvl="1" indent="-342900" algn="r" rtl="1">
              <a:lnSpc>
                <a:spcPct val="110000"/>
              </a:lnSpc>
              <a:buFont typeface="Arial" pitchFamily="34" charset="0"/>
              <a:buChar char="•"/>
            </a:pPr>
            <a:r>
              <a:rPr lang="he-IL" sz="2000" dirty="0">
                <a:solidFill>
                  <a:schemeClr val="bg2"/>
                </a:solidFill>
              </a:rPr>
              <a:t>הכנת </a:t>
            </a:r>
            <a:r>
              <a:rPr lang="he-IL" sz="2000" b="1" dirty="0">
                <a:solidFill>
                  <a:schemeClr val="bg2"/>
                </a:solidFill>
              </a:rPr>
              <a:t>תכנית אב מחוזית לתחבורה ציבורית</a:t>
            </a:r>
            <a:r>
              <a:rPr lang="he-IL" sz="2000" dirty="0">
                <a:solidFill>
                  <a:schemeClr val="bg2"/>
                </a:solidFill>
              </a:rPr>
              <a:t>.</a:t>
            </a:r>
          </a:p>
          <a:p>
            <a:pPr marL="800100" lvl="1" indent="-342900" algn="r" rtl="1">
              <a:lnSpc>
                <a:spcPct val="110000"/>
              </a:lnSpc>
              <a:buFont typeface="Arial" pitchFamily="34" charset="0"/>
              <a:buChar char="•"/>
            </a:pPr>
            <a:r>
              <a:rPr lang="he-IL" sz="2000" dirty="0">
                <a:solidFill>
                  <a:schemeClr val="bg2"/>
                </a:solidFill>
              </a:rPr>
              <a:t>בחינת </a:t>
            </a:r>
            <a:r>
              <a:rPr lang="he-IL" sz="2000" b="1" dirty="0">
                <a:solidFill>
                  <a:schemeClr val="bg2"/>
                </a:solidFill>
              </a:rPr>
              <a:t>חיזוק הקישוריות </a:t>
            </a:r>
            <a:r>
              <a:rPr lang="he-IL" sz="2000" dirty="0">
                <a:solidFill>
                  <a:schemeClr val="bg2"/>
                </a:solidFill>
              </a:rPr>
              <a:t>בין המרקמים העירוניים והמוקדים השונים - הכנת תכניות מתאר כוללניות אזוריות (עיר ואזור</a:t>
            </a:r>
            <a:r>
              <a:rPr lang="he-IL" sz="2000" dirty="0" smtClean="0">
                <a:solidFill>
                  <a:schemeClr val="bg2"/>
                </a:solidFill>
              </a:rPr>
              <a:t>).</a:t>
            </a:r>
          </a:p>
          <a:p>
            <a:pPr marL="800100" lvl="1" indent="-342900" algn="r" rtl="1">
              <a:lnSpc>
                <a:spcPct val="110000"/>
              </a:lnSpc>
              <a:buFont typeface="Arial" pitchFamily="34" charset="0"/>
              <a:buChar char="•"/>
            </a:pPr>
            <a:r>
              <a:rPr lang="he-IL" sz="2000" dirty="0" smtClean="0">
                <a:solidFill>
                  <a:schemeClr val="bg2"/>
                </a:solidFill>
              </a:rPr>
              <a:t>הכנת תכנית אב מחוזית – לפי תת-אזורים – לתיירות.</a:t>
            </a:r>
            <a:endParaRPr lang="he-IL" sz="2400" dirty="0">
              <a:solidFill>
                <a:schemeClr val="bg2"/>
              </a:solidFill>
            </a:endParaRPr>
          </a:p>
          <a:p>
            <a:pPr lvl="1" algn="r" rtl="1">
              <a:lnSpc>
                <a:spcPct val="110000"/>
              </a:lnSpc>
            </a:pPr>
            <a:r>
              <a:rPr lang="he-IL" sz="2000" dirty="0">
                <a:solidFill>
                  <a:schemeClr val="bg2"/>
                </a:solidFill>
              </a:rPr>
              <a:t>  </a:t>
            </a:r>
          </a:p>
          <a:p>
            <a:pPr lvl="1" algn="r" rtl="1">
              <a:lnSpc>
                <a:spcPct val="110000"/>
              </a:lnSpc>
            </a:pPr>
            <a:endParaRPr lang="en-US" sz="2000" dirty="0">
              <a:solidFill>
                <a:schemeClr val="bg2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מלבן 2"/>
          <p:cNvSpPr/>
          <p:nvPr/>
        </p:nvSpPr>
        <p:spPr>
          <a:xfrm>
            <a:off x="6128431" y="0"/>
            <a:ext cx="30155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2000" b="1" dirty="0">
                <a:latin typeface="Arial" pitchFamily="34" charset="0"/>
                <a:cs typeface="Arial" pitchFamily="34" charset="0"/>
              </a:rPr>
              <a:t>התוכנית האסטרטגית לדיור</a:t>
            </a:r>
          </a:p>
        </p:txBody>
      </p:sp>
    </p:spTree>
    <p:extLst>
      <p:ext uri="{BB962C8B-B14F-4D97-AF65-F5344CB8AC3E}">
        <p14:creationId xmlns:p14="http://schemas.microsoft.com/office/powerpoint/2010/main" val="1784032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לוגו עליון.jpg"/>
          <p:cNvPicPr>
            <a:picLocks noChangeAspect="1"/>
          </p:cNvPicPr>
          <p:nvPr/>
        </p:nvPicPr>
        <p:blipFill>
          <a:blip r:embed="rId2" cstate="print"/>
          <a:srcRect b="33920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66800" y="1981200"/>
            <a:ext cx="6858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rtl="1"/>
            <a:r>
              <a:rPr lang="he-IL" sz="4400" dirty="0" smtClean="0">
                <a:solidFill>
                  <a:schemeClr val="bg2"/>
                </a:solidFill>
              </a:rPr>
              <a:t>אתגרים </a:t>
            </a:r>
            <a:r>
              <a:rPr lang="he-IL" sz="4400" dirty="0">
                <a:solidFill>
                  <a:schemeClr val="bg2"/>
                </a:solidFill>
              </a:rPr>
              <a:t>כלליים </a:t>
            </a:r>
          </a:p>
          <a:p>
            <a:pPr rtl="1"/>
            <a:r>
              <a:rPr lang="he-IL" sz="4400" dirty="0">
                <a:solidFill>
                  <a:schemeClr val="bg2"/>
                </a:solidFill>
              </a:rPr>
              <a:t>מחוז הצפון</a:t>
            </a:r>
            <a:endParaRPr lang="en-US" sz="4400" dirty="0">
              <a:solidFill>
                <a:schemeClr val="bg2"/>
              </a:solidFill>
            </a:endParaRPr>
          </a:p>
        </p:txBody>
      </p:sp>
      <p:pic>
        <p:nvPicPr>
          <p:cNvPr id="5" name="Picture 4" descr="לוגו וטמפלט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638800"/>
            <a:ext cx="9144000" cy="1225296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לוגו וטמפלט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638800"/>
            <a:ext cx="9144000" cy="1225296"/>
          </a:xfrm>
          <a:prstGeom prst="rect">
            <a:avLst/>
          </a:prstGeom>
        </p:spPr>
      </p:pic>
      <p:pic>
        <p:nvPicPr>
          <p:cNvPr id="9" name="Picture 8" descr="לוגו עליון.jpg"/>
          <p:cNvPicPr>
            <a:picLocks noChangeAspect="1"/>
          </p:cNvPicPr>
          <p:nvPr/>
        </p:nvPicPr>
        <p:blipFill>
          <a:blip r:embed="rId3" cstate="print"/>
          <a:srcRect b="33920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188528" y="838200"/>
            <a:ext cx="362642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spcBef>
                <a:spcPts val="600"/>
              </a:spcBef>
              <a:spcAft>
                <a:spcPts val="600"/>
              </a:spcAft>
            </a:pPr>
            <a:r>
              <a:rPr lang="he-IL" b="1" dirty="0">
                <a:solidFill>
                  <a:schemeClr val="bg2">
                    <a:lumMod val="75000"/>
                  </a:schemeClr>
                </a:solidFill>
                <a:latin typeface="Alef" pitchFamily="2" charset="-79"/>
              </a:rPr>
              <a:t>אוכלוסייה:</a:t>
            </a:r>
            <a:r>
              <a:rPr lang="he-IL" dirty="0">
                <a:solidFill>
                  <a:schemeClr val="bg2">
                    <a:lumMod val="75000"/>
                  </a:schemeClr>
                </a:solidFill>
                <a:latin typeface="Alef" pitchFamily="2" charset="-79"/>
              </a:rPr>
              <a:t> </a:t>
            </a:r>
          </a:p>
          <a:p>
            <a:pPr algn="r" rtl="1">
              <a:spcBef>
                <a:spcPts val="600"/>
              </a:spcBef>
              <a:spcAft>
                <a:spcPts val="600"/>
              </a:spcAft>
            </a:pPr>
            <a:r>
              <a:rPr lang="he-IL" dirty="0">
                <a:solidFill>
                  <a:schemeClr val="bg2">
                    <a:lumMod val="75000"/>
                  </a:schemeClr>
                </a:solidFill>
                <a:latin typeface="Alef" pitchFamily="2" charset="-79"/>
              </a:rPr>
              <a:t>2016 :  1.4 מיליון*</a:t>
            </a:r>
          </a:p>
          <a:p>
            <a:pPr algn="r" rtl="1">
              <a:spcBef>
                <a:spcPts val="600"/>
              </a:spcBef>
              <a:spcAft>
                <a:spcPts val="600"/>
              </a:spcAft>
            </a:pPr>
            <a:r>
              <a:rPr lang="he-IL" dirty="0">
                <a:solidFill>
                  <a:schemeClr val="bg2"/>
                </a:solidFill>
                <a:latin typeface="Alef" pitchFamily="2" charset="-79"/>
              </a:rPr>
              <a:t>2040:  2.2 מיליון**  </a:t>
            </a:r>
          </a:p>
          <a:p>
            <a:pPr algn="r" rtl="1">
              <a:spcBef>
                <a:spcPts val="600"/>
              </a:spcBef>
            </a:pPr>
            <a:r>
              <a:rPr lang="he-IL" sz="1600" dirty="0">
                <a:solidFill>
                  <a:schemeClr val="bg2">
                    <a:lumMod val="75000"/>
                  </a:schemeClr>
                </a:solidFill>
                <a:latin typeface="Alef" pitchFamily="2" charset="-79"/>
              </a:rPr>
              <a:t>אוכלוסייה מעורבת :</a:t>
            </a:r>
          </a:p>
          <a:p>
            <a:pPr algn="r" rtl="1">
              <a:spcBef>
                <a:spcPts val="600"/>
              </a:spcBef>
              <a:spcAft>
                <a:spcPts val="600"/>
              </a:spcAft>
            </a:pPr>
            <a:r>
              <a:rPr lang="he-IL" dirty="0">
                <a:solidFill>
                  <a:schemeClr val="bg2">
                    <a:lumMod val="75000"/>
                  </a:schemeClr>
                </a:solidFill>
                <a:latin typeface="Alef" pitchFamily="2" charset="-79"/>
              </a:rPr>
              <a:t>יהודים- 43% , מוסלמים- 39%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Alef" pitchFamily="2" charset="-79"/>
              </a:rPr>
              <a:t/>
            </a:r>
            <a:br>
              <a:rPr lang="en-US" dirty="0">
                <a:solidFill>
                  <a:schemeClr val="bg2">
                    <a:lumMod val="75000"/>
                  </a:schemeClr>
                </a:solidFill>
                <a:latin typeface="Alef" pitchFamily="2" charset="-79"/>
              </a:rPr>
            </a:br>
            <a:r>
              <a:rPr lang="he-IL" dirty="0">
                <a:solidFill>
                  <a:schemeClr val="bg2">
                    <a:lumMod val="75000"/>
                  </a:schemeClr>
                </a:solidFill>
                <a:latin typeface="Alef" pitchFamily="2" charset="-79"/>
              </a:rPr>
              <a:t>דרוזים- 8% , נוצרים ואחרים- 10%</a:t>
            </a:r>
          </a:p>
          <a:p>
            <a:pPr algn="r" rtl="1">
              <a:spcBef>
                <a:spcPts val="1200"/>
              </a:spcBef>
              <a:spcAft>
                <a:spcPts val="600"/>
              </a:spcAft>
            </a:pPr>
            <a:r>
              <a:rPr lang="he-IL" b="1" dirty="0">
                <a:solidFill>
                  <a:schemeClr val="bg2">
                    <a:lumMod val="75000"/>
                  </a:schemeClr>
                </a:solidFill>
                <a:latin typeface="Alef" pitchFamily="2" charset="-79"/>
              </a:rPr>
              <a:t>שטח:</a:t>
            </a:r>
          </a:p>
          <a:p>
            <a:pPr algn="r" rtl="1">
              <a:spcBef>
                <a:spcPts val="600"/>
              </a:spcBef>
              <a:spcAft>
                <a:spcPts val="600"/>
              </a:spcAft>
            </a:pPr>
            <a:r>
              <a:rPr lang="he-IL" dirty="0">
                <a:solidFill>
                  <a:schemeClr val="bg2">
                    <a:lumMod val="75000"/>
                  </a:schemeClr>
                </a:solidFill>
                <a:latin typeface="Alef" pitchFamily="2" charset="-79"/>
              </a:rPr>
              <a:t>כ- 4,500 קמ"ר </a:t>
            </a:r>
          </a:p>
          <a:p>
            <a:pPr algn="r" rtl="1">
              <a:spcBef>
                <a:spcPts val="600"/>
              </a:spcBef>
              <a:spcAft>
                <a:spcPts val="600"/>
              </a:spcAft>
            </a:pPr>
            <a:r>
              <a:rPr lang="he-IL" dirty="0">
                <a:solidFill>
                  <a:schemeClr val="bg2">
                    <a:lumMod val="75000"/>
                  </a:schemeClr>
                </a:solidFill>
                <a:latin typeface="Alef" pitchFamily="2" charset="-79"/>
              </a:rPr>
              <a:t>518  קמ"ר יערות, 820 קמ"ר גנים לאומים ושמורת טבע.  סך השטחים המוגנים מהווים כ– 30% משטח המחוז. </a:t>
            </a:r>
          </a:p>
          <a:p>
            <a:pPr algn="r" rtl="1">
              <a:spcBef>
                <a:spcPts val="600"/>
              </a:spcBef>
              <a:spcAft>
                <a:spcPts val="600"/>
              </a:spcAft>
            </a:pPr>
            <a:endParaRPr lang="en-US" dirty="0">
              <a:solidFill>
                <a:schemeClr val="bg2">
                  <a:lumMod val="75000"/>
                </a:schemeClr>
              </a:solidFill>
              <a:latin typeface="Alef" pitchFamily="2" charset="-79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86000" y="5638800"/>
            <a:ext cx="685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sz="1200" dirty="0">
                <a:latin typeface="Narkisim" pitchFamily="34" charset="-79"/>
              </a:rPr>
              <a:t>* ע"פ הלשכה המרכזית לסטטיסטיקה ** ע"פ המועצה הלאומית לכלכלה והתכנית האסטרטגית לדיור.</a:t>
            </a:r>
          </a:p>
          <a:p>
            <a:pPr algn="r" rtl="1"/>
            <a:endParaRPr lang="he-IL" sz="1600" b="1" dirty="0">
              <a:latin typeface="Narkisim" pitchFamily="34" charset="-79"/>
              <a:cs typeface="Narkisim" pitchFamily="34" charset="-79"/>
            </a:endParaRPr>
          </a:p>
          <a:p>
            <a:endParaRPr lang="en-US" dirty="0"/>
          </a:p>
        </p:txBody>
      </p:sp>
      <p:pic>
        <p:nvPicPr>
          <p:cNvPr id="8" name="Picture 7" descr="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1000" y="914400"/>
            <a:ext cx="4807528" cy="4260052"/>
          </a:xfrm>
          <a:prstGeom prst="rect">
            <a:avLst/>
          </a:prstGeom>
        </p:spPr>
      </p:pic>
      <p:sp>
        <p:nvSpPr>
          <p:cNvPr id="3" name="מלבן 2"/>
          <p:cNvSpPr/>
          <p:nvPr/>
        </p:nvSpPr>
        <p:spPr>
          <a:xfrm>
            <a:off x="7162800" y="0"/>
            <a:ext cx="16818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2000" b="1" dirty="0"/>
              <a:t>מאפייני המחוז</a:t>
            </a:r>
          </a:p>
        </p:txBody>
      </p:sp>
      <p:cxnSp>
        <p:nvCxnSpPr>
          <p:cNvPr id="4" name="מחבר ישר 3"/>
          <p:cNvCxnSpPr/>
          <p:nvPr/>
        </p:nvCxnSpPr>
        <p:spPr>
          <a:xfrm>
            <a:off x="8814956" y="914400"/>
            <a:ext cx="0" cy="20502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מחבר ישר 13"/>
          <p:cNvCxnSpPr/>
          <p:nvPr/>
        </p:nvCxnSpPr>
        <p:spPr>
          <a:xfrm>
            <a:off x="8814956" y="3359948"/>
            <a:ext cx="0" cy="18145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לוגו עליון.jpg"/>
          <p:cNvPicPr>
            <a:picLocks noChangeAspect="1"/>
          </p:cNvPicPr>
          <p:nvPr/>
        </p:nvPicPr>
        <p:blipFill>
          <a:blip r:embed="rId2" cstate="print"/>
          <a:srcRect b="33920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057400" y="6013847"/>
            <a:ext cx="6858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endParaRPr lang="he-IL" sz="1600" b="1" dirty="0">
              <a:latin typeface="Narkisim" pitchFamily="34" charset="-79"/>
              <a:cs typeface="Narkisim" pitchFamily="34" charset="-79"/>
            </a:endParaRPr>
          </a:p>
          <a:p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lum bright="-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78" r="9091" b="10323"/>
          <a:stretch>
            <a:fillRect/>
          </a:stretch>
        </p:blipFill>
        <p:spPr bwMode="auto">
          <a:xfrm>
            <a:off x="0" y="1295400"/>
            <a:ext cx="9144001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04800" y="444500"/>
            <a:ext cx="8001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 rtl="1"/>
            <a:r>
              <a:rPr lang="he-IL" dirty="0">
                <a:solidFill>
                  <a:schemeClr val="bg2"/>
                </a:solidFill>
              </a:rPr>
              <a:t>שימור אופיו המיוחד של המחוז </a:t>
            </a:r>
          </a:p>
          <a:p>
            <a:pPr lvl="0" rtl="1"/>
            <a:r>
              <a:rPr lang="he-IL" altLang="he-IL" sz="2000" b="0" dirty="0">
                <a:solidFill>
                  <a:schemeClr val="bg2"/>
                </a:solidFill>
              </a:rPr>
              <a:t>שמירה קפדנית על השטחים הפתוחים, בעלי ערך נופי, תיירותי וחקלאי</a:t>
            </a:r>
          </a:p>
          <a:p>
            <a:pPr rtl="1"/>
            <a:endParaRPr lang="he-IL" dirty="0">
              <a:solidFill>
                <a:schemeClr val="bg2"/>
              </a:solidFill>
            </a:endParaRPr>
          </a:p>
        </p:txBody>
      </p:sp>
      <p:pic>
        <p:nvPicPr>
          <p:cNvPr id="9" name="Picture 8" descr="לוגו וטמפלט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5638800"/>
            <a:ext cx="9144000" cy="122529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057400" y="5638800"/>
            <a:ext cx="6858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sz="1200" dirty="0">
                <a:latin typeface="Narkisim" pitchFamily="34" charset="-79"/>
                <a:cs typeface="Narkisim" pitchFamily="34" charset="-79"/>
              </a:rPr>
              <a:t>* תצפית על בקעת בית נטופה , צילום: אתי מוקדי</a:t>
            </a:r>
            <a:endParaRPr lang="he-IL" sz="1200" b="1" dirty="0">
              <a:latin typeface="Narkisim" pitchFamily="34" charset="-79"/>
              <a:cs typeface="Narkisim" pitchFamily="34" charset="-79"/>
            </a:endParaRPr>
          </a:p>
          <a:p>
            <a:endParaRPr lang="en-US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תוצאת תמונה עבור בקעת בית נטופה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51" b="6225"/>
          <a:stretch/>
        </p:blipFill>
        <p:spPr bwMode="auto">
          <a:xfrm>
            <a:off x="0" y="1147119"/>
            <a:ext cx="9144000" cy="5025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לוגו עליון.jpg"/>
          <p:cNvPicPr>
            <a:picLocks noChangeAspect="1"/>
          </p:cNvPicPr>
          <p:nvPr/>
        </p:nvPicPr>
        <p:blipFill>
          <a:blip r:embed="rId3" cstate="print"/>
          <a:srcRect b="33920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057400" y="6013847"/>
            <a:ext cx="6858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endParaRPr lang="he-IL" sz="1600" b="1" dirty="0">
              <a:latin typeface="Narkisim" pitchFamily="34" charset="-79"/>
              <a:cs typeface="Narkisim" pitchFamily="34" charset="-79"/>
            </a:endParaRPr>
          </a:p>
          <a:p>
            <a:endParaRPr lang="en-US" dirty="0"/>
          </a:p>
        </p:txBody>
      </p:sp>
      <p:pic>
        <p:nvPicPr>
          <p:cNvPr id="9" name="Picture 8" descr="לוגו וטמפלט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5638800"/>
            <a:ext cx="9144000" cy="122529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057400" y="5638800"/>
            <a:ext cx="6858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sz="1200" dirty="0">
                <a:latin typeface="Narkisim" pitchFamily="34" charset="-79"/>
                <a:cs typeface="Narkisim" pitchFamily="34" charset="-79"/>
              </a:rPr>
              <a:t>* תצפית על בקעת בית נטופה</a:t>
            </a:r>
            <a:endParaRPr lang="he-IL" sz="1200" b="1" dirty="0">
              <a:latin typeface="Narkisim" pitchFamily="34" charset="-79"/>
              <a:cs typeface="Narkisim" pitchFamily="34" charset="-79"/>
            </a:endParaRP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04800" y="444500"/>
            <a:ext cx="8001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 rtl="1"/>
            <a:r>
              <a:rPr lang="he-IL" dirty="0">
                <a:solidFill>
                  <a:schemeClr val="bg2"/>
                </a:solidFill>
              </a:rPr>
              <a:t>שימור אופיו המיוחד של המחוז </a:t>
            </a:r>
          </a:p>
          <a:p>
            <a:pPr lvl="0" rtl="1"/>
            <a:r>
              <a:rPr lang="he-IL" altLang="he-IL" sz="2000" b="0" dirty="0">
                <a:solidFill>
                  <a:schemeClr val="bg2"/>
                </a:solidFill>
              </a:rPr>
              <a:t>שמירה קפדנית על השטחים הפתוחים, בעלי ערך נופי, תיירותי וחקלאי</a:t>
            </a:r>
          </a:p>
          <a:p>
            <a:pPr rtl="1"/>
            <a:endParaRPr lang="he-IL" dirty="0">
              <a:solidFill>
                <a:schemeClr val="bg2"/>
              </a:solidFill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81875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לוגו וטמפלט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638800"/>
            <a:ext cx="9144000" cy="1225296"/>
          </a:xfrm>
          <a:prstGeom prst="rect">
            <a:avLst/>
          </a:prstGeom>
        </p:spPr>
      </p:pic>
      <p:pic>
        <p:nvPicPr>
          <p:cNvPr id="12" name="Picture 11" descr="לוגו עליון.jpg"/>
          <p:cNvPicPr>
            <a:picLocks noChangeAspect="1"/>
          </p:cNvPicPr>
          <p:nvPr/>
        </p:nvPicPr>
        <p:blipFill>
          <a:blip r:embed="rId3" cstate="print"/>
          <a:srcRect b="33920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057400" y="5638800"/>
            <a:ext cx="6858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sz="1200" dirty="0">
                <a:latin typeface="Narkisim" pitchFamily="34" charset="-79"/>
                <a:cs typeface="Narkisim" pitchFamily="34" charset="-79"/>
              </a:rPr>
              <a:t>* טורבינות רוח בגלבוע, צילום: חדשות האנרגיה</a:t>
            </a:r>
            <a:endParaRPr lang="he-IL" sz="1200" b="1" dirty="0">
              <a:latin typeface="Narkisim" pitchFamily="34" charset="-79"/>
              <a:cs typeface="Narkisim" pitchFamily="34" charset="-79"/>
            </a:endParaRP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04800" y="762000"/>
            <a:ext cx="800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he-IL" sz="2400" b="1" dirty="0">
                <a:solidFill>
                  <a:schemeClr val="bg2"/>
                </a:solidFill>
                <a:latin typeface="Alef" pitchFamily="2" charset="-79"/>
              </a:rPr>
              <a:t>ריבוי תשתיות לאומיות </a:t>
            </a:r>
          </a:p>
        </p:txBody>
      </p:sp>
      <p:pic>
        <p:nvPicPr>
          <p:cNvPr id="9" name="Picture 8" descr="84485892c488b984231daab753e00268.jpg"/>
          <p:cNvPicPr>
            <a:picLocks noChangeAspect="1"/>
          </p:cNvPicPr>
          <p:nvPr/>
        </p:nvPicPr>
        <p:blipFill>
          <a:blip r:embed="rId4" cstate="print"/>
          <a:srcRect t="26818" b="1065"/>
          <a:stretch>
            <a:fillRect/>
          </a:stretch>
        </p:blipFill>
        <p:spPr>
          <a:xfrm>
            <a:off x="0" y="1295400"/>
            <a:ext cx="9144000" cy="4267200"/>
          </a:xfrm>
          <a:prstGeom prst="rect">
            <a:avLst/>
          </a:prstGeom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71622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צילום_אווירי_של_שמורת_אכזיב-1170x600.jpg"/>
          <p:cNvPicPr>
            <a:picLocks noChangeAspect="1"/>
          </p:cNvPicPr>
          <p:nvPr/>
        </p:nvPicPr>
        <p:blipFill>
          <a:blip r:embed="rId2" cstate="print"/>
          <a:srcRect l="2442" t="19047"/>
          <a:stretch>
            <a:fillRect/>
          </a:stretch>
        </p:blipFill>
        <p:spPr>
          <a:xfrm>
            <a:off x="0" y="1600200"/>
            <a:ext cx="9132570" cy="3886200"/>
          </a:xfrm>
          <a:prstGeom prst="rect">
            <a:avLst/>
          </a:prstGeom>
        </p:spPr>
      </p:pic>
      <p:pic>
        <p:nvPicPr>
          <p:cNvPr id="7" name="Picture 6" descr="לוגו עליון.jpg"/>
          <p:cNvPicPr>
            <a:picLocks noChangeAspect="1"/>
          </p:cNvPicPr>
          <p:nvPr/>
        </p:nvPicPr>
        <p:blipFill>
          <a:blip r:embed="rId3" cstate="print"/>
          <a:srcRect b="33920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800" y="762000"/>
            <a:ext cx="800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he-IL" sz="2400" b="1" dirty="0">
                <a:solidFill>
                  <a:schemeClr val="bg2"/>
                </a:solidFill>
                <a:latin typeface="Alef" pitchFamily="2" charset="-79"/>
              </a:rPr>
              <a:t>שמירה על אתרי נוף ומורשת </a:t>
            </a:r>
          </a:p>
        </p:txBody>
      </p:sp>
      <p:pic>
        <p:nvPicPr>
          <p:cNvPr id="8" name="Picture 7" descr="לוגו וטמפלט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5638800"/>
            <a:ext cx="9144000" cy="122529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057400" y="5638800"/>
            <a:ext cx="6858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sz="1200" dirty="0">
                <a:latin typeface="Narkisim" pitchFamily="34" charset="-79"/>
                <a:cs typeface="Narkisim" pitchFamily="34" charset="-79"/>
              </a:rPr>
              <a:t>* גן לאומי אכזיב,  צילום אויר:</a:t>
            </a:r>
            <a:r>
              <a:rPr lang="en-US" sz="1200" dirty="0"/>
              <a:t>Wikimedia </a:t>
            </a:r>
            <a:endParaRPr lang="he-IL" sz="1200" b="1" dirty="0">
              <a:latin typeface="Narkisim" pitchFamily="34" charset="-79"/>
              <a:cs typeface="Narkisim" pitchFamily="34" charset="-79"/>
            </a:endParaRPr>
          </a:p>
          <a:p>
            <a:endParaRPr lang="en-US" dirty="0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47131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לוגו עליון.jpg"/>
          <p:cNvPicPr>
            <a:picLocks noChangeAspect="1"/>
          </p:cNvPicPr>
          <p:nvPr/>
        </p:nvPicPr>
        <p:blipFill>
          <a:blip r:embed="rId2" cstate="print"/>
          <a:srcRect b="33920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pic>
        <p:nvPicPr>
          <p:cNvPr id="11" name="Picture 10" descr="ac016a405c3082d3ce540f749f36dd26-akko.jpg"/>
          <p:cNvPicPr>
            <a:picLocks noChangeAspect="1"/>
          </p:cNvPicPr>
          <p:nvPr/>
        </p:nvPicPr>
        <p:blipFill>
          <a:blip r:embed="rId3" cstate="print"/>
          <a:srcRect t="21250" b="8750"/>
          <a:stretch>
            <a:fillRect/>
          </a:stretch>
        </p:blipFill>
        <p:spPr>
          <a:xfrm>
            <a:off x="0" y="1143000"/>
            <a:ext cx="9144000" cy="4267200"/>
          </a:xfrm>
          <a:prstGeom prst="rect">
            <a:avLst/>
          </a:prstGeom>
        </p:spPr>
      </p:pic>
      <p:pic>
        <p:nvPicPr>
          <p:cNvPr id="5" name="Picture 4" descr="לוגו וטמפלט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5638800"/>
            <a:ext cx="9144000" cy="12252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57400" y="5638800"/>
            <a:ext cx="6858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sz="1200" dirty="0">
                <a:latin typeface="Narkisim" pitchFamily="34" charset="-79"/>
                <a:cs typeface="Narkisim" pitchFamily="34" charset="-79"/>
              </a:rPr>
              <a:t>* עכו , צילום:</a:t>
            </a:r>
            <a:r>
              <a:rPr lang="en-US" sz="1200" dirty="0">
                <a:latin typeface="Narkisim" pitchFamily="34" charset="-79"/>
                <a:cs typeface="Narkisim" pitchFamily="34" charset="-79"/>
              </a:rPr>
              <a:t> </a:t>
            </a:r>
            <a:r>
              <a:rPr lang="en-US" sz="1200" dirty="0" err="1">
                <a:latin typeface="Narkisim" pitchFamily="34" charset="-79"/>
                <a:cs typeface="Narkisim" pitchFamily="34" charset="-79"/>
              </a:rPr>
              <a:t>lonelyplanet</a:t>
            </a:r>
            <a:endParaRPr lang="he-IL" sz="1200" b="1" dirty="0">
              <a:latin typeface="Narkisim" pitchFamily="34" charset="-79"/>
              <a:cs typeface="Narkisim" pitchFamily="34" charset="-79"/>
            </a:endParaRP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04800" y="569267"/>
            <a:ext cx="800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he-IL" sz="2400" b="1" dirty="0">
                <a:solidFill>
                  <a:schemeClr val="bg2"/>
                </a:solidFill>
                <a:latin typeface="Alef" pitchFamily="2" charset="-79"/>
              </a:rPr>
              <a:t>שמירה על אתרי נוף ומורשת 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14504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לוגו וטמפלט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638800"/>
            <a:ext cx="9144000" cy="1225296"/>
          </a:xfrm>
          <a:prstGeom prst="rect">
            <a:avLst/>
          </a:prstGeom>
        </p:spPr>
      </p:pic>
      <p:pic>
        <p:nvPicPr>
          <p:cNvPr id="10" name="Picture 9" descr="לוגו עליון.jpg"/>
          <p:cNvPicPr>
            <a:picLocks noChangeAspect="1"/>
          </p:cNvPicPr>
          <p:nvPr/>
        </p:nvPicPr>
        <p:blipFill>
          <a:blip r:embed="rId3" cstate="print"/>
          <a:srcRect b="33920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pic>
        <p:nvPicPr>
          <p:cNvPr id="11" name="Picture 10" descr="F171205DCFF06.jpg"/>
          <p:cNvPicPr>
            <a:picLocks noChangeAspect="1"/>
          </p:cNvPicPr>
          <p:nvPr/>
        </p:nvPicPr>
        <p:blipFill>
          <a:blip r:embed="rId4" cstate="print"/>
          <a:srcRect t="13775" b="16273"/>
          <a:stretch>
            <a:fillRect/>
          </a:stretch>
        </p:blipFill>
        <p:spPr>
          <a:xfrm>
            <a:off x="0" y="1219200"/>
            <a:ext cx="9144000" cy="42672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04800" y="609600"/>
            <a:ext cx="800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rtl="1"/>
            <a:r>
              <a:rPr lang="he-IL" dirty="0">
                <a:solidFill>
                  <a:schemeClr val="bg2"/>
                </a:solidFill>
              </a:rPr>
              <a:t>עירוניות על מדרונות ההרים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057400" y="5678797"/>
            <a:ext cx="6858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sz="1200" dirty="0">
                <a:latin typeface="Narkisim" pitchFamily="34" charset="-79"/>
                <a:cs typeface="Narkisim" pitchFamily="34" charset="-79"/>
              </a:rPr>
              <a:t>* צפת</a:t>
            </a:r>
            <a:r>
              <a:rPr lang="en-US" sz="1200" dirty="0">
                <a:latin typeface="Narkisim" pitchFamily="34" charset="-79"/>
                <a:cs typeface="Narkisim" pitchFamily="34" charset="-79"/>
              </a:rPr>
              <a:t> </a:t>
            </a:r>
            <a:r>
              <a:rPr lang="he-IL" sz="1200" dirty="0">
                <a:latin typeface="Narkisim" pitchFamily="34" charset="-79"/>
                <a:cs typeface="Narkisim" pitchFamily="34" charset="-79"/>
              </a:rPr>
              <a:t>, צילום: דוד כהן</a:t>
            </a:r>
            <a:endParaRPr lang="he-IL" sz="1200" b="1" dirty="0">
              <a:latin typeface="Narkisim" pitchFamily="34" charset="-79"/>
              <a:cs typeface="Narkisim" pitchFamily="34" charset="-79"/>
            </a:endParaRPr>
          </a:p>
          <a:p>
            <a:endParaRPr lang="en-US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לוגו עליון.jpg"/>
          <p:cNvPicPr>
            <a:picLocks noChangeAspect="1"/>
          </p:cNvPicPr>
          <p:nvPr/>
        </p:nvPicPr>
        <p:blipFill>
          <a:blip r:embed="rId3" cstate="print"/>
          <a:srcRect b="33920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pic>
        <p:nvPicPr>
          <p:cNvPr id="7" name="Picture 6" descr="nazareth-israel.jpg"/>
          <p:cNvPicPr>
            <a:picLocks noChangeAspect="1"/>
          </p:cNvPicPr>
          <p:nvPr/>
        </p:nvPicPr>
        <p:blipFill>
          <a:blip r:embed="rId4" cstate="print"/>
          <a:srcRect t="12595" b="820"/>
          <a:stretch>
            <a:fillRect/>
          </a:stretch>
        </p:blipFill>
        <p:spPr>
          <a:xfrm>
            <a:off x="0" y="1371600"/>
            <a:ext cx="9144000" cy="4191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71500" y="609600"/>
            <a:ext cx="8001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he-IL" dirty="0">
                <a:solidFill>
                  <a:schemeClr val="bg2"/>
                </a:solidFill>
              </a:rPr>
              <a:t>תכנון במגזר הערבי</a:t>
            </a:r>
          </a:p>
          <a:p>
            <a:r>
              <a:rPr lang="he-IL" sz="2000" b="0" dirty="0">
                <a:solidFill>
                  <a:schemeClr val="bg2"/>
                </a:solidFill>
              </a:rPr>
              <a:t>השלמת פערי תכנון, הסדרה, בעלויות, עיור</a:t>
            </a:r>
          </a:p>
        </p:txBody>
      </p:sp>
      <p:pic>
        <p:nvPicPr>
          <p:cNvPr id="6" name="Picture 5" descr="לוגו וטמפלט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5638800"/>
            <a:ext cx="9144000" cy="122529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057400" y="5638800"/>
            <a:ext cx="685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sz="1200" dirty="0">
                <a:latin typeface="Narkisim" pitchFamily="34" charset="-79"/>
                <a:cs typeface="Narkisim" pitchFamily="34" charset="-79"/>
              </a:rPr>
              <a:t>*נצרת, צילום:</a:t>
            </a:r>
            <a:r>
              <a:rPr lang="en-US" sz="1200" dirty="0" err="1"/>
              <a:t>exploreisrael</a:t>
            </a:r>
            <a:r>
              <a:rPr lang="he-IL" sz="1200" dirty="0"/>
              <a:t> </a:t>
            </a:r>
            <a:endParaRPr lang="en-US" sz="1200" dirty="0"/>
          </a:p>
          <a:p>
            <a:pPr algn="r" rtl="1"/>
            <a:r>
              <a:rPr lang="he-IL" sz="1400" b="1" dirty="0">
                <a:latin typeface="Narkisim" pitchFamily="34" charset="-79"/>
                <a:cs typeface="Narkisim" pitchFamily="34" charset="-79"/>
              </a:rPr>
              <a:t> </a:t>
            </a:r>
          </a:p>
          <a:p>
            <a:endParaRPr lang="en-US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7-05-16-073852.933985-----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5704114"/>
            <a:ext cx="2362200" cy="749905"/>
          </a:xfrm>
          <a:prstGeom prst="rect">
            <a:avLst/>
          </a:prstGeom>
        </p:spPr>
      </p:pic>
      <p:pic>
        <p:nvPicPr>
          <p:cNvPr id="5" name="Picture 4" descr="Nazareth-Cityscape.jpg"/>
          <p:cNvPicPr>
            <a:picLocks noChangeAspect="1"/>
          </p:cNvPicPr>
          <p:nvPr/>
        </p:nvPicPr>
        <p:blipFill rotWithShape="1">
          <a:blip r:embed="rId3" cstate="print"/>
          <a:srcRect t="-173"/>
          <a:stretch/>
        </p:blipFill>
        <p:spPr>
          <a:xfrm>
            <a:off x="0" y="618067"/>
            <a:ext cx="9144000" cy="4868333"/>
          </a:xfrm>
          <a:prstGeom prst="rect">
            <a:avLst/>
          </a:prstGeom>
        </p:spPr>
      </p:pic>
      <p:pic>
        <p:nvPicPr>
          <p:cNvPr id="7" name="Picture 6" descr="לוגו עליון.jpg"/>
          <p:cNvPicPr>
            <a:picLocks noChangeAspect="1"/>
          </p:cNvPicPr>
          <p:nvPr/>
        </p:nvPicPr>
        <p:blipFill>
          <a:blip r:embed="rId4" cstate="print"/>
          <a:srcRect b="33920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pic>
        <p:nvPicPr>
          <p:cNvPr id="10" name="Picture 9" descr="לוגו וטמפלט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5632704"/>
            <a:ext cx="9144000" cy="122529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057400" y="5632704"/>
            <a:ext cx="6858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sz="1200" dirty="0">
                <a:latin typeface="Narkisim" pitchFamily="34" charset="-79"/>
                <a:cs typeface="Narkisim" pitchFamily="34" charset="-79"/>
              </a:rPr>
              <a:t>*נצרת, צילום: </a:t>
            </a:r>
            <a:r>
              <a:rPr lang="en-US" sz="1200" dirty="0"/>
              <a:t>Joanna </a:t>
            </a:r>
            <a:r>
              <a:rPr lang="en-US" sz="1200" dirty="0" err="1"/>
              <a:t>Kujawa</a:t>
            </a:r>
            <a:endParaRPr lang="he-IL" sz="1200" b="1" dirty="0">
              <a:latin typeface="Narkisim" pitchFamily="34" charset="-79"/>
              <a:cs typeface="Narkisim" pitchFamily="34" charset="-79"/>
            </a:endParaRPr>
          </a:p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542766" y="84456"/>
            <a:ext cx="54102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he-IL" b="1" dirty="0"/>
              <a:t>מיצוי הפוטנציאל הכלכלי של נכסים בינלאומיים במחוז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לוגו עליון.jpg"/>
          <p:cNvPicPr>
            <a:picLocks noChangeAspect="1"/>
          </p:cNvPicPr>
          <p:nvPr/>
        </p:nvPicPr>
        <p:blipFill>
          <a:blip r:embed="rId2" cstate="print"/>
          <a:srcRect b="33920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43000" y="2362200"/>
            <a:ext cx="6858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endParaRPr lang="he-IL" dirty="0">
              <a:solidFill>
                <a:schemeClr val="bg2"/>
              </a:solidFill>
            </a:endParaRPr>
          </a:p>
          <a:p>
            <a:r>
              <a:rPr lang="he-IL" sz="4400" dirty="0">
                <a:solidFill>
                  <a:schemeClr val="bg2"/>
                </a:solidFill>
              </a:rPr>
              <a:t>האתגר החברתי</a:t>
            </a:r>
            <a:endParaRPr lang="en-US" sz="4400" dirty="0">
              <a:solidFill>
                <a:schemeClr val="bg2"/>
              </a:solidFill>
            </a:endParaRPr>
          </a:p>
        </p:txBody>
      </p:sp>
      <p:pic>
        <p:nvPicPr>
          <p:cNvPr id="5" name="Picture 4" descr="לוגו וטמפלט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638800"/>
            <a:ext cx="9144000" cy="1225296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לוגו וטמפלט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638800"/>
            <a:ext cx="9144000" cy="122529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89403" y="605135"/>
            <a:ext cx="93228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he-IL" sz="2400" b="1" dirty="0">
                <a:solidFill>
                  <a:schemeClr val="bg2"/>
                </a:solidFill>
              </a:rPr>
              <a:t>אוכלוסייה מגוונת : יהודים/ מוסלמים/ דרוזים/ נוצרים/ </a:t>
            </a:r>
            <a:r>
              <a:rPr lang="he-IL" sz="2400" b="1" dirty="0" err="1">
                <a:solidFill>
                  <a:schemeClr val="bg2"/>
                </a:solidFill>
              </a:rPr>
              <a:t>צ'רקסים</a:t>
            </a:r>
            <a:r>
              <a:rPr lang="he-IL" sz="2400" b="1" dirty="0">
                <a:solidFill>
                  <a:schemeClr val="bg2"/>
                </a:solidFill>
              </a:rPr>
              <a:t>  </a:t>
            </a:r>
          </a:p>
        </p:txBody>
      </p:sp>
      <p:pic>
        <p:nvPicPr>
          <p:cNvPr id="9" name="Picture 8" descr="לוגו עליון.jpg"/>
          <p:cNvPicPr>
            <a:picLocks noChangeAspect="1"/>
          </p:cNvPicPr>
          <p:nvPr/>
        </p:nvPicPr>
        <p:blipFill>
          <a:blip r:embed="rId3" cstate="print"/>
          <a:srcRect b="33920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pic>
        <p:nvPicPr>
          <p:cNvPr id="10" name="Picture 9" descr="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295400"/>
            <a:ext cx="8001000" cy="426664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001000" y="1295400"/>
            <a:ext cx="1143000" cy="4267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057400" y="6013847"/>
            <a:ext cx="6858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sz="1200" dirty="0">
                <a:latin typeface="Narkisim" pitchFamily="34" charset="-79"/>
                <a:cs typeface="Narkisim" pitchFamily="34" charset="-79"/>
              </a:rPr>
              <a:t>* </a:t>
            </a:r>
            <a:r>
              <a:rPr lang="he-IL" sz="1200" b="1" dirty="0">
                <a:latin typeface="Narkisim" pitchFamily="34" charset="-79"/>
                <a:cs typeface="Narkisim" pitchFamily="34" charset="-79"/>
              </a:rPr>
              <a:t>דו קיום - </a:t>
            </a:r>
            <a:r>
              <a:rPr lang="he-IL" sz="1200" dirty="0">
                <a:latin typeface="Narkisim" pitchFamily="34" charset="-79"/>
                <a:cs typeface="Narkisim" pitchFamily="34" charset="-79"/>
              </a:rPr>
              <a:t>תמהיל חברתי, תכנית התחדשות שיכוני הצפון בעכו, סטודיו 1:1</a:t>
            </a:r>
            <a:endParaRPr lang="he-IL" sz="1200" b="1" dirty="0">
              <a:latin typeface="Narkisim" pitchFamily="34" charset="-79"/>
              <a:cs typeface="Narkisim" pitchFamily="34" charset="-79"/>
            </a:endParaRPr>
          </a:p>
          <a:p>
            <a:endParaRPr lang="en-US" dirty="0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לוגו וטמפלט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632704"/>
            <a:ext cx="9144000" cy="1225296"/>
          </a:xfrm>
          <a:prstGeom prst="rect">
            <a:avLst/>
          </a:prstGeom>
        </p:spPr>
      </p:pic>
      <p:pic>
        <p:nvPicPr>
          <p:cNvPr id="12" name="Picture 11" descr="לוגו עליון.jpg"/>
          <p:cNvPicPr>
            <a:picLocks noChangeAspect="1"/>
          </p:cNvPicPr>
          <p:nvPr/>
        </p:nvPicPr>
        <p:blipFill>
          <a:blip r:embed="rId3" cstate="print"/>
          <a:srcRect b="33920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graphicFrame>
        <p:nvGraphicFramePr>
          <p:cNvPr id="4" name="טבלה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4668478"/>
              </p:ext>
            </p:extLst>
          </p:nvPr>
        </p:nvGraphicFramePr>
        <p:xfrm>
          <a:off x="3505200" y="3733800"/>
          <a:ext cx="5090640" cy="1400199"/>
        </p:xfrm>
        <a:graphic>
          <a:graphicData uri="http://schemas.openxmlformats.org/drawingml/2006/table">
            <a:tbl>
              <a:tblPr rtl="1" firstRow="1" bandRow="1">
                <a:effectLst/>
                <a:tableStyleId>{5C22544A-7EE6-4342-B048-85BDC9FD1C3A}</a:tableStyleId>
              </a:tblPr>
              <a:tblGrid>
                <a:gridCol w="9160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97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047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738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3619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25255">
                <a:tc>
                  <a:txBody>
                    <a:bodyPr/>
                    <a:lstStyle/>
                    <a:p>
                      <a:pPr algn="ctr" rtl="1"/>
                      <a:r>
                        <a:rPr lang="he-IL" sz="2100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נפות</a:t>
                      </a:r>
                      <a:r>
                        <a:rPr lang="he-IL" sz="2100" baseline="0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 </a:t>
                      </a:r>
                      <a:endParaRPr lang="he-IL" sz="21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 marL="80584" marR="80584" marT="40292" marB="40292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100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ערים</a:t>
                      </a:r>
                    </a:p>
                  </a:txBody>
                  <a:tcPr marL="80584" marR="80584" marT="40292" marB="40292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100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מועצות מקומיות </a:t>
                      </a:r>
                    </a:p>
                  </a:txBody>
                  <a:tcPr marL="80584" marR="80584" marT="40292" marB="40292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100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מועצות אזוריות </a:t>
                      </a:r>
                    </a:p>
                  </a:txBody>
                  <a:tcPr marL="80584" marR="80584" marT="40292" marB="40292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100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ועדות  תכנון</a:t>
                      </a:r>
                      <a:r>
                        <a:rPr lang="he-IL" sz="2100" baseline="0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 </a:t>
                      </a:r>
                      <a:endParaRPr lang="he-IL" sz="21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 marL="80584" marR="80584" marT="40292" marB="40292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1532">
                <a:tc>
                  <a:txBody>
                    <a:bodyPr/>
                    <a:lstStyle/>
                    <a:p>
                      <a:pPr algn="ctr" rtl="1"/>
                      <a:r>
                        <a:rPr lang="he-IL" sz="3900" b="1" cap="all" spc="0" dirty="0">
                          <a:ln w="9000" cmpd="sng">
                            <a:noFill/>
                            <a:prstDash val="solid"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5 </a:t>
                      </a:r>
                    </a:p>
                  </a:txBody>
                  <a:tcPr marL="80584" marR="80584" marT="40292" marB="40292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3900" b="1" cap="all" spc="0" dirty="0">
                          <a:ln w="9000" cmpd="sng">
                            <a:noFill/>
                            <a:prstDash val="solid"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15</a:t>
                      </a:r>
                    </a:p>
                  </a:txBody>
                  <a:tcPr marL="80584" marR="80584" marT="40292" marB="40292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3900" b="1" cap="all" spc="0" dirty="0">
                          <a:ln w="9000" cmpd="sng">
                            <a:noFill/>
                            <a:prstDash val="solid"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64</a:t>
                      </a:r>
                    </a:p>
                  </a:txBody>
                  <a:tcPr marL="80584" marR="80584" marT="40292" marB="40292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3900" b="1" cap="all" spc="0" dirty="0">
                          <a:ln w="9000" cmpd="sng">
                            <a:noFill/>
                            <a:prstDash val="solid"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15 </a:t>
                      </a:r>
                    </a:p>
                  </a:txBody>
                  <a:tcPr marL="80584" marR="80584" marT="40292" marB="40292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3900" b="1" cap="all" spc="0" dirty="0">
                          <a:ln w="9000" cmpd="sng">
                            <a:noFill/>
                            <a:prstDash val="solid"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36</a:t>
                      </a:r>
                    </a:p>
                  </a:txBody>
                  <a:tcPr marL="80584" marR="80584" marT="40292" marB="40292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828800" y="609600"/>
            <a:ext cx="6912768" cy="307776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>
              <a:spcAft>
                <a:spcPts val="1200"/>
              </a:spcAft>
            </a:pPr>
            <a:r>
              <a:rPr lang="he-IL" sz="2000" b="1" dirty="0">
                <a:solidFill>
                  <a:schemeClr val="bg2">
                    <a:lumMod val="75000"/>
                  </a:schemeClr>
                </a:solidFill>
              </a:rPr>
              <a:t>94</a:t>
            </a:r>
            <a:r>
              <a:rPr lang="he-IL" sz="2000" dirty="0">
                <a:solidFill>
                  <a:schemeClr val="bg2">
                    <a:lumMod val="75000"/>
                  </a:schemeClr>
                </a:solidFill>
              </a:rPr>
              <a:t> רשויות </a:t>
            </a:r>
            <a:r>
              <a:rPr lang="he-IL" sz="2000" dirty="0" smtClean="0">
                <a:solidFill>
                  <a:schemeClr val="bg2">
                    <a:lumMod val="75000"/>
                  </a:schemeClr>
                </a:solidFill>
              </a:rPr>
              <a:t>מקומיות (שליש מכלל 257 הרשויות במדינה) </a:t>
            </a:r>
            <a:endParaRPr lang="he-IL" sz="2000" dirty="0">
              <a:solidFill>
                <a:schemeClr val="bg2">
                  <a:lumMod val="75000"/>
                </a:schemeClr>
              </a:solidFill>
            </a:endParaRPr>
          </a:p>
          <a:p>
            <a:pPr algn="r">
              <a:spcAft>
                <a:spcPts val="1200"/>
              </a:spcAft>
            </a:pPr>
            <a:r>
              <a:rPr lang="he-IL" sz="2000" b="1" dirty="0">
                <a:solidFill>
                  <a:schemeClr val="bg2">
                    <a:lumMod val="75000"/>
                  </a:schemeClr>
                </a:solidFill>
              </a:rPr>
              <a:t>14</a:t>
            </a:r>
            <a:r>
              <a:rPr lang="he-IL" sz="2000" dirty="0">
                <a:solidFill>
                  <a:schemeClr val="bg2">
                    <a:lumMod val="75000"/>
                  </a:schemeClr>
                </a:solidFill>
              </a:rPr>
              <a:t>  ועדות מרחביות  (ע"פ סעיף 19)</a:t>
            </a:r>
          </a:p>
          <a:p>
            <a:pPr algn="r">
              <a:spcAft>
                <a:spcPts val="1200"/>
              </a:spcAft>
            </a:pPr>
            <a:r>
              <a:rPr lang="he-IL" sz="2000" b="1" dirty="0">
                <a:solidFill>
                  <a:schemeClr val="bg2">
                    <a:lumMod val="75000"/>
                  </a:schemeClr>
                </a:solidFill>
              </a:rPr>
              <a:t>21</a:t>
            </a:r>
            <a:r>
              <a:rPr lang="he-IL" sz="2000" dirty="0">
                <a:solidFill>
                  <a:schemeClr val="bg2">
                    <a:lumMod val="75000"/>
                  </a:schemeClr>
                </a:solidFill>
              </a:rPr>
              <a:t> ועדות מקומיות  ( ע"פ סעיף 18 )</a:t>
            </a:r>
          </a:p>
          <a:p>
            <a:pPr algn="r">
              <a:spcAft>
                <a:spcPts val="1200"/>
              </a:spcAft>
            </a:pPr>
            <a:r>
              <a:rPr lang="he-IL" sz="2000" b="1" dirty="0">
                <a:solidFill>
                  <a:schemeClr val="bg2">
                    <a:lumMod val="75000"/>
                  </a:schemeClr>
                </a:solidFill>
              </a:rPr>
              <a:t>1</a:t>
            </a:r>
            <a:r>
              <a:rPr lang="he-IL" sz="2000" dirty="0">
                <a:solidFill>
                  <a:schemeClr val="bg2">
                    <a:lumMod val="75000"/>
                  </a:schemeClr>
                </a:solidFill>
              </a:rPr>
              <a:t>  ועדה מקומית לשטחים מקומיים-מחוזיים. </a:t>
            </a:r>
          </a:p>
          <a:p>
            <a:pPr algn="r">
              <a:spcAft>
                <a:spcPts val="1200"/>
              </a:spcAft>
            </a:pPr>
            <a:r>
              <a:rPr lang="he-IL" sz="2000" b="1" dirty="0">
                <a:solidFill>
                  <a:schemeClr val="bg2">
                    <a:lumMod val="75000"/>
                  </a:schemeClr>
                </a:solidFill>
              </a:rPr>
              <a:t>421</a:t>
            </a:r>
            <a:r>
              <a:rPr lang="he-IL" sz="2000" dirty="0">
                <a:solidFill>
                  <a:schemeClr val="bg2">
                    <a:lumMod val="75000"/>
                  </a:schemeClr>
                </a:solidFill>
              </a:rPr>
              <a:t> ישובים שונים הכוללים: ערים, מועצות מקומיות, כפרים, קיבוצים, מושבים, מועצה תעשייתית. </a:t>
            </a:r>
          </a:p>
          <a:p>
            <a:pPr algn="r"/>
            <a:endParaRPr lang="he-IL" sz="2400" dirty="0">
              <a:solidFill>
                <a:schemeClr val="bg2"/>
              </a:solidFill>
            </a:endParaRPr>
          </a:p>
        </p:txBody>
      </p:sp>
      <p:sp>
        <p:nvSpPr>
          <p:cNvPr id="7" name="מלבן 2"/>
          <p:cNvSpPr/>
          <p:nvPr/>
        </p:nvSpPr>
        <p:spPr>
          <a:xfrm>
            <a:off x="7162800" y="0"/>
            <a:ext cx="16818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2000" b="1" dirty="0"/>
              <a:t>מאפייני המחוז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5985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לוגו וטמפלט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638800"/>
            <a:ext cx="9144000" cy="12252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66800" y="681335"/>
            <a:ext cx="685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he-IL" dirty="0">
                <a:solidFill>
                  <a:schemeClr val="bg2"/>
                </a:solidFill>
              </a:rPr>
              <a:t>מחוז הצפון "מוביל" במספר מתחמי העוני בישראל *</a:t>
            </a:r>
            <a:endParaRPr lang="en-US" dirty="0">
              <a:solidFill>
                <a:schemeClr val="bg2"/>
              </a:solidFill>
            </a:endParaRPr>
          </a:p>
        </p:txBody>
      </p:sp>
      <p:graphicFrame>
        <p:nvGraphicFramePr>
          <p:cNvPr id="9" name="Chart 8"/>
          <p:cNvGraphicFramePr/>
          <p:nvPr/>
        </p:nvGraphicFramePr>
        <p:xfrm>
          <a:off x="533400" y="1905000"/>
          <a:ext cx="4826000" cy="2895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" name="Picture 9" descr="לוגו עליון.jpg"/>
          <p:cNvPicPr>
            <a:picLocks noChangeAspect="1"/>
          </p:cNvPicPr>
          <p:nvPr/>
        </p:nvPicPr>
        <p:blipFill>
          <a:blip r:embed="rId4" cstate="print"/>
          <a:srcRect b="33920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057400" y="6013847"/>
            <a:ext cx="6858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sz="1200" dirty="0">
                <a:latin typeface="Narkisim" pitchFamily="34" charset="-79"/>
                <a:cs typeface="Narkisim" pitchFamily="34" charset="-79"/>
              </a:rPr>
              <a:t>* "איתור מתחמי עוני בישראל </a:t>
            </a:r>
            <a:r>
              <a:rPr lang="he-IL" sz="1200" dirty="0"/>
              <a:t>" </a:t>
            </a:r>
            <a:r>
              <a:rPr lang="he-IL" sz="1200" dirty="0">
                <a:latin typeface="Narkisim" pitchFamily="34" charset="-79"/>
                <a:cs typeface="Narkisim" pitchFamily="34" charset="-79"/>
              </a:rPr>
              <a:t>המכון לרפורמות מבניות 2015</a:t>
            </a:r>
            <a:endParaRPr lang="he-IL" sz="1200" b="1" dirty="0">
              <a:latin typeface="Narkisim" pitchFamily="34" charset="-79"/>
              <a:cs typeface="Narkisim" pitchFamily="34" charset="-79"/>
            </a:endParaRPr>
          </a:p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 rot="16200000">
            <a:off x="-1164223" y="2307223"/>
            <a:ext cx="3276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1600" dirty="0">
                <a:solidFill>
                  <a:schemeClr val="bg1"/>
                </a:solidFill>
                <a:latin typeface="Narkisim" pitchFamily="34" charset="-79"/>
                <a:cs typeface="Narkisim" pitchFamily="34" charset="-79"/>
              </a:rPr>
              <a:t>אחוזים מסה"כ מתחמי העוני</a:t>
            </a:r>
            <a:endParaRPr lang="en-US" sz="1600" dirty="0">
              <a:solidFill>
                <a:schemeClr val="bg1"/>
              </a:solidFill>
              <a:latin typeface="Narkisim" pitchFamily="34" charset="-79"/>
              <a:cs typeface="Narkisim" pitchFamily="34" charset="-79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34000" y="1981200"/>
            <a:ext cx="3352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e-IL" dirty="0">
                <a:solidFill>
                  <a:schemeClr val="bg2"/>
                </a:solidFill>
                <a:latin typeface="Alef" pitchFamily="2" charset="-79"/>
              </a:rPr>
              <a:t>רשימת מתחמי העוני הארצית  מכילה 195 יישובים ומתוכם 42 יישובים שלמים. </a:t>
            </a:r>
          </a:p>
          <a:p>
            <a:pPr algn="r"/>
            <a:r>
              <a:rPr lang="he-IL" dirty="0">
                <a:solidFill>
                  <a:schemeClr val="bg2"/>
                </a:solidFill>
                <a:latin typeface="Alef" pitchFamily="2" charset="-79"/>
              </a:rPr>
              <a:t> </a:t>
            </a:r>
            <a:endParaRPr lang="en-US" dirty="0">
              <a:solidFill>
                <a:schemeClr val="bg2"/>
              </a:solidFill>
              <a:latin typeface="Alef" pitchFamily="2" charset="-79"/>
            </a:endParaRPr>
          </a:p>
          <a:p>
            <a:pPr algn="r"/>
            <a:r>
              <a:rPr lang="he-IL" dirty="0">
                <a:solidFill>
                  <a:schemeClr val="bg2"/>
                </a:solidFill>
                <a:latin typeface="Alef" pitchFamily="2" charset="-79"/>
              </a:rPr>
              <a:t>למחוז צפון קיים ייצוג יתר משמעותי במספר המתחמים עם </a:t>
            </a:r>
            <a:r>
              <a:rPr lang="he-IL" b="1" dirty="0">
                <a:solidFill>
                  <a:schemeClr val="bg2"/>
                </a:solidFill>
                <a:latin typeface="Alef" pitchFamily="2" charset="-79"/>
              </a:rPr>
              <a:t>28%</a:t>
            </a:r>
            <a:r>
              <a:rPr lang="he-IL" dirty="0">
                <a:solidFill>
                  <a:schemeClr val="bg2"/>
                </a:solidFill>
                <a:latin typeface="Alef" pitchFamily="2" charset="-79"/>
              </a:rPr>
              <a:t> </a:t>
            </a:r>
            <a:r>
              <a:rPr lang="he-IL" b="1" dirty="0">
                <a:solidFill>
                  <a:schemeClr val="bg2"/>
                </a:solidFill>
                <a:latin typeface="Alef" pitchFamily="2" charset="-79"/>
              </a:rPr>
              <a:t>מאוכלוסיית המתחמים לעומת 17% מהאוכלוסייה הכללית</a:t>
            </a:r>
            <a:endParaRPr lang="en-US" b="1" dirty="0">
              <a:solidFill>
                <a:schemeClr val="bg2"/>
              </a:solidFill>
              <a:latin typeface="Alef" pitchFamily="2" charset="-79"/>
            </a:endParaRPr>
          </a:p>
        </p:txBody>
      </p:sp>
      <p:cxnSp>
        <p:nvCxnSpPr>
          <p:cNvPr id="14" name="מחבר ישר 13"/>
          <p:cNvCxnSpPr/>
          <p:nvPr/>
        </p:nvCxnSpPr>
        <p:spPr>
          <a:xfrm>
            <a:off x="8687956" y="2057400"/>
            <a:ext cx="0" cy="21559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לוגו וטמפלט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638800"/>
            <a:ext cx="9144000" cy="12252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38200" y="533400"/>
            <a:ext cx="7696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he-IL" sz="2400" b="1" dirty="0">
                <a:solidFill>
                  <a:schemeClr val="bg2"/>
                </a:solidFill>
                <a:latin typeface="Alef" pitchFamily="2" charset="-79"/>
              </a:rPr>
              <a:t>התחדשות השכונות ומתחמי העוני – </a:t>
            </a:r>
          </a:p>
          <a:p>
            <a:pPr algn="ctr" rtl="1"/>
            <a:r>
              <a:rPr lang="he-IL" sz="2400" b="1" dirty="0">
                <a:solidFill>
                  <a:schemeClr val="bg2"/>
                </a:solidFill>
                <a:latin typeface="Alef" pitchFamily="2" charset="-79"/>
              </a:rPr>
              <a:t>יעד תכנוני חברתי מרכזי</a:t>
            </a:r>
          </a:p>
          <a:p>
            <a:pPr algn="ctr" rtl="1"/>
            <a:endParaRPr lang="he-IL" sz="2400" dirty="0">
              <a:solidFill>
                <a:schemeClr val="bg2"/>
              </a:solidFill>
              <a:latin typeface="Alef" pitchFamily="2" charset="-79"/>
            </a:endParaRPr>
          </a:p>
          <a:p>
            <a:pPr algn="ctr" rtl="1"/>
            <a:r>
              <a:rPr lang="he-IL" sz="2400" dirty="0">
                <a:solidFill>
                  <a:schemeClr val="bg2"/>
                </a:solidFill>
              </a:rPr>
              <a:t>. </a:t>
            </a:r>
            <a:endParaRPr lang="en-US" sz="2400" dirty="0">
              <a:solidFill>
                <a:schemeClr val="bg2"/>
              </a:solidFill>
            </a:endParaRPr>
          </a:p>
          <a:p>
            <a:pPr algn="ctr" rtl="1"/>
            <a:endParaRPr lang="en-US" sz="2400" dirty="0">
              <a:solidFill>
                <a:schemeClr val="bg2"/>
              </a:solidFill>
              <a:latin typeface="Alef" pitchFamily="2" charset="-79"/>
            </a:endParaRPr>
          </a:p>
          <a:p>
            <a:pPr algn="ctr"/>
            <a:endParaRPr lang="en-US" sz="2400" b="1" dirty="0">
              <a:solidFill>
                <a:schemeClr val="bg2"/>
              </a:solidFill>
              <a:latin typeface="Narkisim" pitchFamily="34" charset="-79"/>
            </a:endParaRPr>
          </a:p>
        </p:txBody>
      </p:sp>
      <p:pic>
        <p:nvPicPr>
          <p:cNvPr id="12" name="Picture 11" descr="לוגו עליון.jpg"/>
          <p:cNvPicPr>
            <a:picLocks noChangeAspect="1"/>
          </p:cNvPicPr>
          <p:nvPr/>
        </p:nvPicPr>
        <p:blipFill>
          <a:blip r:embed="rId3" cstate="print"/>
          <a:srcRect b="33920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057400" y="5867400"/>
            <a:ext cx="6858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sz="1200" dirty="0">
                <a:latin typeface="Narkisim" pitchFamily="34" charset="-79"/>
                <a:cs typeface="Narkisim" pitchFamily="34" charset="-79"/>
              </a:rPr>
              <a:t>* שיכונים, בית שאן, צילום:יובל טבול</a:t>
            </a:r>
            <a:endParaRPr lang="he-IL" sz="1200" b="1" dirty="0">
              <a:latin typeface="Narkisim" pitchFamily="34" charset="-79"/>
              <a:cs typeface="Narkisim" pitchFamily="34" charset="-79"/>
            </a:endParaRPr>
          </a:p>
          <a:p>
            <a:endParaRPr lang="en-US" dirty="0"/>
          </a:p>
        </p:txBody>
      </p:sp>
      <p:pic>
        <p:nvPicPr>
          <p:cNvPr id="17410" name="Picture 2" descr="שיכוני עמידר בבית שאן"/>
          <p:cNvPicPr>
            <a:picLocks noChangeAspect="1" noChangeArrowheads="1"/>
          </p:cNvPicPr>
          <p:nvPr/>
        </p:nvPicPr>
        <p:blipFill>
          <a:blip r:embed="rId4" cstate="print"/>
          <a:srcRect l="1587" t="7114" r="1587" b="11935"/>
          <a:stretch>
            <a:fillRect/>
          </a:stretch>
        </p:blipFill>
        <p:spPr bwMode="auto">
          <a:xfrm>
            <a:off x="0" y="1447800"/>
            <a:ext cx="9144000" cy="4419600"/>
          </a:xfrm>
          <a:prstGeom prst="rect">
            <a:avLst/>
          </a:prstGeom>
          <a:noFill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לוגו וטמפלט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638800"/>
            <a:ext cx="9144000" cy="12252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66800" y="533400"/>
            <a:ext cx="685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he-IL" sz="2400" b="1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דירוג מדד פריפריאלי *</a:t>
            </a:r>
            <a:endParaRPr lang="en-US" sz="2400" b="1" dirty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853440" y="1143000"/>
          <a:ext cx="746760" cy="426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0" name="Worksheet" r:id="rId4" imgW="11677507" imgH="66722584" progId="Excel.Sheet.8">
                  <p:embed/>
                </p:oleObj>
              </mc:Choice>
              <mc:Fallback>
                <p:oleObj name="Worksheet" r:id="rId4" imgW="11677507" imgH="66722584" progId="Excel.Sheet.8">
                  <p:embed/>
                  <p:pic>
                    <p:nvPicPr>
                      <p:cNvPr id="0" name="Picture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3440" y="1143000"/>
                        <a:ext cx="746760" cy="4267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/>
          <a:srcRect l="44143" t="25000" r="1977" b="10417"/>
          <a:stretch>
            <a:fillRect/>
          </a:stretch>
        </p:blipFill>
        <p:spPr bwMode="auto">
          <a:xfrm>
            <a:off x="2050025" y="1143000"/>
            <a:ext cx="6331975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לוגו עליון.jpg"/>
          <p:cNvPicPr>
            <a:picLocks noChangeAspect="1"/>
          </p:cNvPicPr>
          <p:nvPr/>
        </p:nvPicPr>
        <p:blipFill>
          <a:blip r:embed="rId7" cstate="print"/>
          <a:srcRect b="33920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057400" y="5638800"/>
            <a:ext cx="6858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sz="1400" dirty="0">
                <a:latin typeface="Narkisim" pitchFamily="34" charset="-79"/>
                <a:cs typeface="Narkisim" pitchFamily="34" charset="-79"/>
              </a:rPr>
              <a:t>* מדד הפריפריאליות של יישובים ושל רשויות מקומיות, 2015, אתר </a:t>
            </a:r>
            <a:r>
              <a:rPr lang="he-IL" sz="1400" dirty="0" err="1">
                <a:latin typeface="Narkisim" pitchFamily="34" charset="-79"/>
                <a:cs typeface="Narkisim" pitchFamily="34" charset="-79"/>
              </a:rPr>
              <a:t>הלמ"ס</a:t>
            </a:r>
            <a:r>
              <a:rPr lang="he-IL" sz="1600" dirty="0">
                <a:latin typeface="Narkisim" pitchFamily="34" charset="-79"/>
                <a:cs typeface="Narkisim" pitchFamily="34" charset="-79"/>
              </a:rPr>
              <a:t>. </a:t>
            </a:r>
            <a:endParaRPr lang="en-US" sz="1600" dirty="0">
              <a:latin typeface="Narkisim" pitchFamily="34" charset="-79"/>
              <a:cs typeface="Narkisim" pitchFamily="34" charset="-79"/>
            </a:endParaRPr>
          </a:p>
          <a:p>
            <a:pPr algn="r" rtl="1"/>
            <a:endParaRPr lang="he-IL" sz="1600" b="1" dirty="0">
              <a:latin typeface="Narkisim" pitchFamily="34" charset="-79"/>
              <a:cs typeface="Narkisim" pitchFamily="34" charset="-79"/>
            </a:endParaRPr>
          </a:p>
          <a:p>
            <a:endParaRPr lang="en-US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98414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לוגו עליון.jpg"/>
          <p:cNvPicPr>
            <a:picLocks noChangeAspect="1"/>
          </p:cNvPicPr>
          <p:nvPr/>
        </p:nvPicPr>
        <p:blipFill>
          <a:blip r:embed="rId2" cstate="print"/>
          <a:srcRect b="33920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43000" y="2217002"/>
            <a:ext cx="685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he-IL" sz="4800" b="1" dirty="0" smtClean="0">
                <a:solidFill>
                  <a:schemeClr val="bg2"/>
                </a:solidFill>
                <a:latin typeface="Alef" pitchFamily="2" charset="-79"/>
              </a:rPr>
              <a:t>האתגר </a:t>
            </a:r>
            <a:r>
              <a:rPr lang="he-IL" sz="4800" b="1" dirty="0">
                <a:solidFill>
                  <a:schemeClr val="bg2"/>
                </a:solidFill>
                <a:latin typeface="Alef" pitchFamily="2" charset="-79"/>
              </a:rPr>
              <a:t>הכלכלי</a:t>
            </a:r>
            <a:endParaRPr lang="en-US" sz="4800" b="1" dirty="0">
              <a:solidFill>
                <a:schemeClr val="bg2"/>
              </a:solidFill>
              <a:latin typeface="Alef" pitchFamily="2" charset="-79"/>
            </a:endParaRPr>
          </a:p>
        </p:txBody>
      </p:sp>
      <p:pic>
        <p:nvPicPr>
          <p:cNvPr id="7" name="Picture 6" descr="לוגו וטמפלט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638800"/>
            <a:ext cx="9144000" cy="1225296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לוגו וטמפלט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638800"/>
            <a:ext cx="9144000" cy="12252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" y="681335"/>
            <a:ext cx="868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2400" u="sng" dirty="0">
                <a:solidFill>
                  <a:schemeClr val="bg2"/>
                </a:solidFill>
                <a:latin typeface="Alef" pitchFamily="2" charset="-79"/>
              </a:rPr>
              <a:t>ממוצעי</a:t>
            </a:r>
            <a:r>
              <a:rPr lang="he-IL" sz="2400" b="1" dirty="0">
                <a:solidFill>
                  <a:schemeClr val="bg2"/>
                </a:solidFill>
                <a:latin typeface="Alef" pitchFamily="2" charset="-79"/>
              </a:rPr>
              <a:t> מחיר למ"ר למגורים לפי מחוזות *</a:t>
            </a:r>
            <a:endParaRPr lang="en-US" sz="2400" b="1" dirty="0">
              <a:solidFill>
                <a:schemeClr val="bg2"/>
              </a:solidFill>
              <a:latin typeface="Alef" pitchFamily="2" charset="-79"/>
            </a:endParaRPr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3091865092"/>
              </p:ext>
            </p:extLst>
          </p:nvPr>
        </p:nvGraphicFramePr>
        <p:xfrm>
          <a:off x="1295400" y="1423565"/>
          <a:ext cx="6172199" cy="39028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1" name="Picture 10" descr="לוגו עליון.jpg"/>
          <p:cNvPicPr>
            <a:picLocks noChangeAspect="1"/>
          </p:cNvPicPr>
          <p:nvPr/>
        </p:nvPicPr>
        <p:blipFill>
          <a:blip r:embed="rId4" cstate="print"/>
          <a:srcRect b="33920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57400" y="6013847"/>
            <a:ext cx="6858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sz="1200" dirty="0">
                <a:latin typeface="Narkisim" pitchFamily="34" charset="-79"/>
                <a:cs typeface="Narkisim" pitchFamily="34" charset="-79"/>
              </a:rPr>
              <a:t>* מדד מחירי דירות על בסיס עסקאות בפועל הנרשמות ברשות המיסים, אתר מדלן.</a:t>
            </a:r>
            <a:r>
              <a:rPr lang="he-IL" sz="1200" b="1" dirty="0">
                <a:latin typeface="Narkisim" pitchFamily="34" charset="-79"/>
                <a:cs typeface="Narkisim" pitchFamily="34" charset="-79"/>
              </a:rPr>
              <a:t> </a:t>
            </a:r>
          </a:p>
          <a:p>
            <a:endParaRPr lang="en-US" sz="1400" dirty="0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לוגו וטמפלט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638800"/>
            <a:ext cx="9144000" cy="1225296"/>
          </a:xfrm>
          <a:prstGeom prst="rect">
            <a:avLst/>
          </a:prstGeom>
        </p:spPr>
      </p:pic>
      <p:pic>
        <p:nvPicPr>
          <p:cNvPr id="12" name="Picture 11" descr="לוגו עליון.jpg"/>
          <p:cNvPicPr>
            <a:picLocks noChangeAspect="1"/>
          </p:cNvPicPr>
          <p:nvPr/>
        </p:nvPicPr>
        <p:blipFill>
          <a:blip r:embed="rId3" cstate="print"/>
          <a:srcRect b="33920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90600" y="1676400"/>
            <a:ext cx="6858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endParaRPr lang="he-IL" sz="4400" dirty="0">
              <a:solidFill>
                <a:schemeClr val="bg2"/>
              </a:solidFill>
            </a:endParaRPr>
          </a:p>
          <a:p>
            <a:r>
              <a:rPr lang="he-IL" sz="4400" dirty="0">
                <a:solidFill>
                  <a:schemeClr val="bg2"/>
                </a:solidFill>
              </a:rPr>
              <a:t>ביטחון ובטיחות התושבים</a:t>
            </a:r>
            <a:endParaRPr lang="en-US" sz="4400" dirty="0">
              <a:solidFill>
                <a:schemeClr val="bg2"/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482" y="371342"/>
            <a:ext cx="2743200" cy="5267458"/>
          </a:xfrm>
          <a:prstGeom prst="rect">
            <a:avLst/>
          </a:prstGeom>
        </p:spPr>
      </p:pic>
      <p:pic>
        <p:nvPicPr>
          <p:cNvPr id="8" name="Picture 7" descr="לוגו וטמפלט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638800"/>
            <a:ext cx="9144000" cy="12252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71800" y="1581328"/>
            <a:ext cx="5562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US" sz="2400" b="1" dirty="0">
              <a:solidFill>
                <a:schemeClr val="bg2"/>
              </a:solidFill>
              <a:latin typeface="Alef" pitchFamily="2" charset="-79"/>
            </a:endParaRPr>
          </a:p>
          <a:p>
            <a:pPr algn="r"/>
            <a:r>
              <a:rPr lang="he-IL" sz="2400" b="1" dirty="0">
                <a:solidFill>
                  <a:schemeClr val="bg2"/>
                </a:solidFill>
                <a:latin typeface="Alef" pitchFamily="2" charset="-79"/>
              </a:rPr>
              <a:t>מתוך 10, 9 מהערים החשופות ביותר לרעידות אדמה הן במחוז הצפון</a:t>
            </a:r>
            <a:endParaRPr lang="en-US" sz="2400" b="1" dirty="0">
              <a:solidFill>
                <a:schemeClr val="bg2"/>
              </a:solidFill>
              <a:latin typeface="Alef" pitchFamily="2" charset="-79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943600" y="3030232"/>
            <a:ext cx="2133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e-IL" sz="2000" dirty="0">
                <a:solidFill>
                  <a:schemeClr val="bg2"/>
                </a:solidFill>
                <a:latin typeface="Alef" pitchFamily="2" charset="-79"/>
              </a:rPr>
              <a:t>בית שאן, טבריה, אילת, צפת, קצרין, קריית שמונה, חצור הגלילית, ראש פינה, עפולה</a:t>
            </a:r>
          </a:p>
          <a:p>
            <a:pPr algn="r"/>
            <a:r>
              <a:rPr lang="he-IL" sz="2000" dirty="0">
                <a:solidFill>
                  <a:schemeClr val="bg2"/>
                </a:solidFill>
                <a:latin typeface="Alef" pitchFamily="2" charset="-79"/>
              </a:rPr>
              <a:t>מגדל העמק</a:t>
            </a:r>
            <a:endParaRPr lang="en-US" sz="2000" dirty="0">
              <a:solidFill>
                <a:schemeClr val="bg2"/>
              </a:solidFill>
              <a:latin typeface="Alef" pitchFamily="2" charset="-79"/>
            </a:endParaRPr>
          </a:p>
        </p:txBody>
      </p:sp>
      <p:pic>
        <p:nvPicPr>
          <p:cNvPr id="10" name="Picture 9" descr="לוגו עליון.jpg"/>
          <p:cNvPicPr>
            <a:picLocks noChangeAspect="1"/>
          </p:cNvPicPr>
          <p:nvPr/>
        </p:nvPicPr>
        <p:blipFill>
          <a:blip r:embed="rId4" cstate="print"/>
          <a:srcRect b="33920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057400" y="6013847"/>
            <a:ext cx="6858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sz="1200" dirty="0">
                <a:latin typeface="Narkisim" pitchFamily="34" charset="-79"/>
                <a:cs typeface="Narkisim" pitchFamily="34" charset="-79"/>
              </a:rPr>
              <a:t>* מינהל התכנון, סיכונים </a:t>
            </a:r>
            <a:r>
              <a:rPr lang="he-IL" sz="1200" dirty="0" err="1">
                <a:latin typeface="Narkisim" pitchFamily="34" charset="-79"/>
                <a:cs typeface="Narkisim" pitchFamily="34" charset="-79"/>
              </a:rPr>
              <a:t>ססמיים</a:t>
            </a:r>
            <a:endParaRPr lang="he-IL" sz="1200" b="1" dirty="0">
              <a:latin typeface="Narkisim" pitchFamily="34" charset="-79"/>
              <a:cs typeface="Narkisim" pitchFamily="34" charset="-79"/>
            </a:endParaRPr>
          </a:p>
          <a:p>
            <a:endParaRPr lang="en-US" dirty="0"/>
          </a:p>
        </p:txBody>
      </p:sp>
      <p:cxnSp>
        <p:nvCxnSpPr>
          <p:cNvPr id="9" name="מחבר ישר 8"/>
          <p:cNvCxnSpPr/>
          <p:nvPr/>
        </p:nvCxnSpPr>
        <p:spPr>
          <a:xfrm>
            <a:off x="8065656" y="3124200"/>
            <a:ext cx="0" cy="1752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לוגו וטמפלט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638800"/>
            <a:ext cx="9144000" cy="1225296"/>
          </a:xfrm>
          <a:prstGeom prst="rect">
            <a:avLst/>
          </a:prstGeom>
        </p:spPr>
      </p:pic>
      <p:pic>
        <p:nvPicPr>
          <p:cNvPr id="10" name="Picture 9" descr="לוגו עליון.jpg"/>
          <p:cNvPicPr>
            <a:picLocks noChangeAspect="1"/>
          </p:cNvPicPr>
          <p:nvPr/>
        </p:nvPicPr>
        <p:blipFill>
          <a:blip r:embed="rId3" cstate="print"/>
          <a:srcRect b="33920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057400" y="6013847"/>
            <a:ext cx="685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sz="1400" dirty="0">
                <a:latin typeface="Narkisim" pitchFamily="34" charset="-79"/>
                <a:cs typeface="Narkisim" pitchFamily="34" charset="-79"/>
              </a:rPr>
              <a:t>* מפת התגוננות, פיקוד העורף ** עפ"י פרסומי משרד הביטחון 2017</a:t>
            </a:r>
            <a:endParaRPr lang="he-IL" sz="1400" b="1" dirty="0">
              <a:latin typeface="Narkisim" pitchFamily="34" charset="-79"/>
              <a:cs typeface="Narkisim" pitchFamily="34" charset="-79"/>
            </a:endParaRPr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895600" y="2286000"/>
            <a:ext cx="579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sz="2400" b="1" dirty="0">
                <a:solidFill>
                  <a:schemeClr val="bg2"/>
                </a:solidFill>
                <a:latin typeface="Alef" pitchFamily="2" charset="-79"/>
              </a:rPr>
              <a:t>פער באחוזי מיגון העורף במחוז צפון**</a:t>
            </a:r>
            <a:r>
              <a:rPr lang="he-IL" sz="2400" dirty="0">
                <a:solidFill>
                  <a:schemeClr val="bg2"/>
                </a:solidFill>
                <a:latin typeface="Alef" pitchFamily="2" charset="-79"/>
              </a:rPr>
              <a:t> </a:t>
            </a:r>
          </a:p>
          <a:p>
            <a:pPr algn="r" rtl="1"/>
            <a:r>
              <a:rPr lang="he-IL" sz="2400" dirty="0">
                <a:solidFill>
                  <a:schemeClr val="bg2"/>
                </a:solidFill>
                <a:latin typeface="Alef" pitchFamily="2" charset="-79"/>
              </a:rPr>
              <a:t>צורך במיגון השכונות תוך שמירה על איכות תכנונית ועל איכות חיי התושבים. </a:t>
            </a:r>
            <a:endParaRPr lang="en-US" sz="2400" dirty="0">
              <a:solidFill>
                <a:schemeClr val="bg2"/>
              </a:solidFill>
              <a:latin typeface="Alef" pitchFamily="2" charset="-79"/>
            </a:endParaRPr>
          </a:p>
        </p:txBody>
      </p:sp>
      <p:pic>
        <p:nvPicPr>
          <p:cNvPr id="13" name="Picture 12" descr="מפת-התגוננות-של-פיקוד-העורף-מעודכן-מאי-2015.jpg"/>
          <p:cNvPicPr>
            <a:picLocks noChangeAspect="1"/>
          </p:cNvPicPr>
          <p:nvPr/>
        </p:nvPicPr>
        <p:blipFill>
          <a:blip r:embed="rId4" cstate="print"/>
          <a:srcRect l="2500" t="3333" r="72758" b="5556"/>
          <a:stretch>
            <a:fillRect/>
          </a:stretch>
        </p:blipFill>
        <p:spPr>
          <a:xfrm>
            <a:off x="486006" y="457199"/>
            <a:ext cx="1876194" cy="5181601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לוגו עליון.jpg"/>
          <p:cNvPicPr>
            <a:picLocks noChangeAspect="1"/>
          </p:cNvPicPr>
          <p:nvPr/>
        </p:nvPicPr>
        <p:blipFill>
          <a:blip r:embed="rId2" cstate="print"/>
          <a:srcRect b="33920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95400" y="2209800"/>
            <a:ext cx="685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he-IL" sz="4800" b="1" dirty="0" smtClean="0">
                <a:solidFill>
                  <a:schemeClr val="bg2"/>
                </a:solidFill>
                <a:latin typeface="Alef" pitchFamily="2" charset="-79"/>
              </a:rPr>
              <a:t>האתגר </a:t>
            </a:r>
            <a:r>
              <a:rPr lang="he-IL" sz="4800" b="1" dirty="0">
                <a:solidFill>
                  <a:schemeClr val="bg2"/>
                </a:solidFill>
                <a:latin typeface="Alef" pitchFamily="2" charset="-79"/>
              </a:rPr>
              <a:t>התכנוני </a:t>
            </a:r>
            <a:endParaRPr lang="en-US" sz="4800" b="1" dirty="0">
              <a:solidFill>
                <a:schemeClr val="bg2"/>
              </a:solidFill>
              <a:latin typeface="Alef" pitchFamily="2" charset="-79"/>
            </a:endParaRPr>
          </a:p>
        </p:txBody>
      </p:sp>
      <p:pic>
        <p:nvPicPr>
          <p:cNvPr id="6" name="Picture 5" descr="לוגו וטמפלט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638800"/>
            <a:ext cx="9144000" cy="1225296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לוגו וטמפלט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638800"/>
            <a:ext cx="9144000" cy="1225296"/>
          </a:xfrm>
          <a:prstGeom prst="rect">
            <a:avLst/>
          </a:prstGeom>
        </p:spPr>
      </p:pic>
      <p:pic>
        <p:nvPicPr>
          <p:cNvPr id="10" name="Picture 9" descr="לוגו עליון.jpg"/>
          <p:cNvPicPr>
            <a:picLocks noChangeAspect="1"/>
          </p:cNvPicPr>
          <p:nvPr/>
        </p:nvPicPr>
        <p:blipFill>
          <a:blip r:embed="rId3" cstate="print"/>
          <a:srcRect b="33920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9600" y="587276"/>
            <a:ext cx="7696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he-IL" altLang="he-IL" sz="2400" b="1" dirty="0">
                <a:solidFill>
                  <a:schemeClr val="bg2"/>
                </a:solidFill>
                <a:latin typeface="Alef" pitchFamily="2" charset="-79"/>
              </a:rPr>
              <a:t>עידוד העירוניות</a:t>
            </a:r>
            <a:endParaRPr lang="en-US" altLang="he-IL" sz="2400" b="1" dirty="0">
              <a:solidFill>
                <a:schemeClr val="bg2"/>
              </a:solidFill>
              <a:latin typeface="Alef" pitchFamily="2" charset="-79"/>
            </a:endParaRPr>
          </a:p>
          <a:p>
            <a:pPr algn="ctr" rtl="1"/>
            <a:r>
              <a:rPr lang="he-IL" altLang="he-IL" sz="2400" b="1" dirty="0">
                <a:solidFill>
                  <a:schemeClr val="bg2"/>
                </a:solidFill>
                <a:latin typeface="Alef" pitchFamily="2" charset="-79"/>
              </a:rPr>
              <a:t>עדיפות לפיתוח</a:t>
            </a:r>
            <a:r>
              <a:rPr lang="he-IL" altLang="he-IL" sz="2400" dirty="0">
                <a:solidFill>
                  <a:schemeClr val="bg2"/>
                </a:solidFill>
                <a:latin typeface="Alef" pitchFamily="2" charset="-79"/>
              </a:rPr>
              <a:t> </a:t>
            </a:r>
            <a:r>
              <a:rPr lang="he-IL" altLang="he-IL" sz="2400" b="1" dirty="0">
                <a:solidFill>
                  <a:schemeClr val="bg2"/>
                </a:solidFill>
                <a:latin typeface="Alef" pitchFamily="2" charset="-79"/>
              </a:rPr>
              <a:t>וחיזוק המרקמים העירוניים הקיימים</a:t>
            </a:r>
            <a:endParaRPr lang="he-IL" sz="2400" b="1" dirty="0">
              <a:solidFill>
                <a:schemeClr val="bg2"/>
              </a:solidFill>
              <a:latin typeface="Alef" pitchFamily="2" charset="-79"/>
            </a:endParaRPr>
          </a:p>
          <a:p>
            <a:pPr algn="ctr" rtl="1"/>
            <a:endParaRPr lang="he-IL" sz="2400" dirty="0">
              <a:latin typeface="Alef" pitchFamily="2" charset="-79"/>
            </a:endParaRPr>
          </a:p>
          <a:p>
            <a:pPr algn="ctr" rtl="1"/>
            <a:r>
              <a:rPr lang="he-IL" sz="2400" dirty="0"/>
              <a:t>. </a:t>
            </a:r>
            <a:endParaRPr lang="en-US" sz="2400" dirty="0"/>
          </a:p>
          <a:p>
            <a:pPr algn="ctr" rtl="1"/>
            <a:endParaRPr lang="en-US" sz="2400" dirty="0">
              <a:latin typeface="Alef" pitchFamily="2" charset="-79"/>
            </a:endParaRPr>
          </a:p>
          <a:p>
            <a:pPr algn="ctr"/>
            <a:endParaRPr lang="en-US" sz="2400" b="1" dirty="0">
              <a:latin typeface="Narkisim" pitchFamily="34" charset="-79"/>
            </a:endParaRPr>
          </a:p>
        </p:txBody>
      </p:sp>
      <p:pic>
        <p:nvPicPr>
          <p:cNvPr id="6" name="Picture 5" descr="נהריה.jpg"/>
          <p:cNvPicPr>
            <a:picLocks noChangeAspect="1"/>
          </p:cNvPicPr>
          <p:nvPr/>
        </p:nvPicPr>
        <p:blipFill>
          <a:blip r:embed="rId4" cstate="print"/>
          <a:srcRect t="16481" b="5000"/>
          <a:stretch>
            <a:fillRect/>
          </a:stretch>
        </p:blipFill>
        <p:spPr>
          <a:xfrm>
            <a:off x="0" y="1447800"/>
            <a:ext cx="9144000" cy="4038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057400" y="6013847"/>
            <a:ext cx="6858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sz="1200" dirty="0">
                <a:latin typeface="Narkisim" pitchFamily="34" charset="-79"/>
                <a:cs typeface="Narkisim" pitchFamily="34" charset="-79"/>
              </a:rPr>
              <a:t>* פרויקט התחדשות עירונית, פינוי בינוי "גן העיר" </a:t>
            </a:r>
            <a:r>
              <a:rPr lang="he-IL" sz="1200" dirty="0" err="1">
                <a:latin typeface="Narkisim" pitchFamily="34" charset="-79"/>
                <a:cs typeface="Narkisim" pitchFamily="34" charset="-79"/>
              </a:rPr>
              <a:t>בנהריה</a:t>
            </a:r>
            <a:r>
              <a:rPr lang="he-IL" sz="1200" dirty="0">
                <a:latin typeface="Narkisim" pitchFamily="34" charset="-79"/>
                <a:cs typeface="Narkisim" pitchFamily="34" charset="-79"/>
              </a:rPr>
              <a:t>, הדמיה- סלע בינוי </a:t>
            </a:r>
            <a:endParaRPr lang="he-IL" sz="1200" b="1" dirty="0">
              <a:latin typeface="Narkisim" pitchFamily="34" charset="-79"/>
              <a:cs typeface="Narkisim" pitchFamily="34" charset="-79"/>
            </a:endParaRPr>
          </a:p>
          <a:p>
            <a:endParaRPr lang="en-US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לוגו וטמפלט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632704"/>
            <a:ext cx="9144000" cy="1225296"/>
          </a:xfrm>
          <a:prstGeom prst="rect">
            <a:avLst/>
          </a:prstGeom>
        </p:spPr>
      </p:pic>
      <p:pic>
        <p:nvPicPr>
          <p:cNvPr id="12" name="Picture 11" descr="לוגו עליון.jpg"/>
          <p:cNvPicPr>
            <a:picLocks noChangeAspect="1"/>
          </p:cNvPicPr>
          <p:nvPr/>
        </p:nvPicPr>
        <p:blipFill>
          <a:blip r:embed="rId3" cstate="print"/>
          <a:srcRect b="33920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sp>
        <p:nvSpPr>
          <p:cNvPr id="15" name="מלבן 2"/>
          <p:cNvSpPr/>
          <p:nvPr/>
        </p:nvSpPr>
        <p:spPr>
          <a:xfrm>
            <a:off x="7162800" y="0"/>
            <a:ext cx="16097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2000" b="1" dirty="0"/>
              <a:t>רשויות המחוז</a:t>
            </a: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44186"/>
            <a:ext cx="9143999" cy="5191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727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לוגו וטמפלט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638800"/>
            <a:ext cx="9144000" cy="1225296"/>
          </a:xfrm>
          <a:prstGeom prst="rect">
            <a:avLst/>
          </a:prstGeom>
        </p:spPr>
      </p:pic>
      <p:pic>
        <p:nvPicPr>
          <p:cNvPr id="12" name="Picture 11" descr="לוגו עליון.jpg"/>
          <p:cNvPicPr>
            <a:picLocks noChangeAspect="1"/>
          </p:cNvPicPr>
          <p:nvPr/>
        </p:nvPicPr>
        <p:blipFill>
          <a:blip r:embed="rId3" cstate="print"/>
          <a:srcRect b="33920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057400" y="6013847"/>
            <a:ext cx="6858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sz="1200" dirty="0">
                <a:latin typeface="Narkisim" panose="020E0502050101010101" pitchFamily="34" charset="-79"/>
                <a:cs typeface="Narkisim" panose="020E0502050101010101" pitchFamily="34" charset="-79"/>
              </a:rPr>
              <a:t>*  תכנון הרכבת הקלה, נצרת- </a:t>
            </a:r>
            <a:r>
              <a:rPr lang="he-IL" sz="1200" dirty="0" err="1">
                <a:latin typeface="Narkisim" pitchFamily="34" charset="-79"/>
                <a:cs typeface="Narkisim" panose="020E0502050101010101" pitchFamily="34" charset="-79"/>
              </a:rPr>
              <a:t>נצרת</a:t>
            </a:r>
            <a:r>
              <a:rPr lang="he-IL" sz="1200" dirty="0">
                <a:latin typeface="Narkisim" pitchFamily="34" charset="-79"/>
                <a:cs typeface="Narkisim" panose="020E0502050101010101" pitchFamily="34" charset="-79"/>
              </a:rPr>
              <a:t> עילית</a:t>
            </a:r>
            <a:endParaRPr lang="he-IL" sz="1200" b="1" dirty="0">
              <a:latin typeface="Narkisim" pitchFamily="34" charset="-79"/>
              <a:cs typeface="Narkisim" panose="020E0502050101010101" pitchFamily="34" charset="-79"/>
            </a:endParaRP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81000" y="304800"/>
            <a:ext cx="8001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he-IL" sz="2400" b="1" dirty="0">
              <a:solidFill>
                <a:schemeClr val="bg2"/>
              </a:solidFill>
              <a:latin typeface="Alef" pitchFamily="2" charset="-79"/>
            </a:endParaRPr>
          </a:p>
          <a:p>
            <a:pPr algn="ctr"/>
            <a:r>
              <a:rPr lang="he-IL" sz="2400" b="1" dirty="0">
                <a:solidFill>
                  <a:schemeClr val="bg2"/>
                </a:solidFill>
                <a:latin typeface="Alef" pitchFamily="2" charset="-79"/>
              </a:rPr>
              <a:t>פיתוח וייעול התחבורה הציבורית </a:t>
            </a:r>
          </a:p>
          <a:p>
            <a:pPr algn="ctr"/>
            <a:r>
              <a:rPr lang="he-IL" sz="2400" b="1" dirty="0">
                <a:solidFill>
                  <a:schemeClr val="bg2"/>
                </a:solidFill>
                <a:latin typeface="Alef" pitchFamily="2" charset="-79"/>
              </a:rPr>
              <a:t>חיזוק הקישוריות והנגישות למוקדי תעסוקה</a:t>
            </a:r>
          </a:p>
        </p:txBody>
      </p:sp>
      <p:pic>
        <p:nvPicPr>
          <p:cNvPr id="7" name="Picture 6" descr="נצרת רקל.jpg"/>
          <p:cNvPicPr>
            <a:picLocks noChangeAspect="1"/>
          </p:cNvPicPr>
          <p:nvPr/>
        </p:nvPicPr>
        <p:blipFill>
          <a:blip r:embed="rId4" cstate="print"/>
          <a:srcRect l="3054" t="18889" b="22222"/>
          <a:stretch>
            <a:fillRect/>
          </a:stretch>
        </p:blipFill>
        <p:spPr>
          <a:xfrm>
            <a:off x="457200" y="1524000"/>
            <a:ext cx="8497320" cy="4038600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45276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91440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2400" b="1" dirty="0">
                <a:solidFill>
                  <a:schemeClr val="bg2"/>
                </a:solidFill>
                <a:latin typeface="Alef" pitchFamily="2" charset="-79"/>
              </a:rPr>
              <a:t>תפרים: חקלאי/כפרי/עירוני/מוגן</a:t>
            </a:r>
          </a:p>
          <a:p>
            <a:pPr algn="ctr"/>
            <a:r>
              <a:rPr lang="he-IL" sz="2400" b="1" dirty="0">
                <a:solidFill>
                  <a:schemeClr val="bg2"/>
                </a:solidFill>
                <a:latin typeface="Alef" pitchFamily="2" charset="-79"/>
              </a:rPr>
              <a:t>תכנון יעיל וחסכוני של משאב הקרקע</a:t>
            </a:r>
            <a:endParaRPr lang="en-US" sz="2400" b="1" dirty="0">
              <a:solidFill>
                <a:schemeClr val="bg2"/>
              </a:solidFill>
              <a:latin typeface="Alef" pitchFamily="2" charset="-79"/>
            </a:endParaRPr>
          </a:p>
        </p:txBody>
      </p:sp>
      <p:pic>
        <p:nvPicPr>
          <p:cNvPr id="8" name="Picture 7" descr="2.jpg"/>
          <p:cNvPicPr>
            <a:picLocks noChangeAspect="1"/>
          </p:cNvPicPr>
          <p:nvPr/>
        </p:nvPicPr>
        <p:blipFill>
          <a:blip r:embed="rId2" cstate="print">
            <a:lum bright="-10000" contrast="20000"/>
          </a:blip>
          <a:srcRect t="-11689" b="-12764"/>
          <a:stretch>
            <a:fillRect/>
          </a:stretch>
        </p:blipFill>
        <p:spPr>
          <a:xfrm>
            <a:off x="0" y="1905000"/>
            <a:ext cx="9144000" cy="2971800"/>
          </a:xfrm>
          <a:prstGeom prst="rect">
            <a:avLst/>
          </a:prstGeom>
        </p:spPr>
      </p:pic>
      <p:pic>
        <p:nvPicPr>
          <p:cNvPr id="12" name="Picture 11" descr="לוגו עליון.jpg"/>
          <p:cNvPicPr>
            <a:picLocks noChangeAspect="1"/>
          </p:cNvPicPr>
          <p:nvPr/>
        </p:nvPicPr>
        <p:blipFill>
          <a:blip r:embed="rId3" cstate="print"/>
          <a:srcRect b="33920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pic>
        <p:nvPicPr>
          <p:cNvPr id="9" name="Picture 8" descr="לוגו וטמפלט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5638800"/>
            <a:ext cx="9144000" cy="1225296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לוגו עליון.jpg"/>
          <p:cNvPicPr>
            <a:picLocks noChangeAspect="1"/>
          </p:cNvPicPr>
          <p:nvPr/>
        </p:nvPicPr>
        <p:blipFill>
          <a:blip r:embed="rId2" cstate="print"/>
          <a:srcRect b="33920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pic>
        <p:nvPicPr>
          <p:cNvPr id="6" name="Picture 5" descr="תצלום_אוירי_מקורי_של_חרשים.jpg"/>
          <p:cNvPicPr>
            <a:picLocks noChangeAspect="1"/>
          </p:cNvPicPr>
          <p:nvPr/>
        </p:nvPicPr>
        <p:blipFill>
          <a:blip r:embed="rId3" cstate="print"/>
          <a:srcRect l="2702" t="36481" r="3624" b="10088"/>
          <a:stretch>
            <a:fillRect/>
          </a:stretch>
        </p:blipFill>
        <p:spPr>
          <a:xfrm>
            <a:off x="0" y="1371600"/>
            <a:ext cx="9144000" cy="4191000"/>
          </a:xfrm>
          <a:prstGeom prst="rect">
            <a:avLst/>
          </a:prstGeom>
        </p:spPr>
      </p:pic>
      <p:pic>
        <p:nvPicPr>
          <p:cNvPr id="7" name="Picture 6" descr="לוגו וטמפלט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5638800"/>
            <a:ext cx="9144000" cy="12252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57400" y="6013847"/>
            <a:ext cx="6858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sz="1200" dirty="0">
                <a:latin typeface="Narkisim" pitchFamily="34" charset="-79"/>
                <a:cs typeface="Narkisim" pitchFamily="34" charset="-79"/>
              </a:rPr>
              <a:t>*חרשים, צילום: </a:t>
            </a:r>
            <a:r>
              <a:rPr lang="en-US" sz="1200" dirty="0"/>
              <a:t>Wikimedia </a:t>
            </a:r>
            <a:endParaRPr lang="he-IL" sz="1200" b="1" dirty="0">
              <a:latin typeface="Narkisim" pitchFamily="34" charset="-79"/>
              <a:cs typeface="Narkisim" pitchFamily="34" charset="-79"/>
            </a:endParaRPr>
          </a:p>
          <a:p>
            <a:endParaRPr lang="en-US" dirty="0"/>
          </a:p>
        </p:txBody>
      </p:sp>
      <p:sp>
        <p:nvSpPr>
          <p:cNvPr id="9" name="Rectangle 10"/>
          <p:cNvSpPr/>
          <p:nvPr/>
        </p:nvSpPr>
        <p:spPr>
          <a:xfrm>
            <a:off x="457200" y="540603"/>
            <a:ext cx="8305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he-IL" sz="2400" b="1" dirty="0">
                <a:solidFill>
                  <a:schemeClr val="bg2">
                    <a:lumMod val="75000"/>
                  </a:schemeClr>
                </a:solidFill>
                <a:latin typeface="Alef" pitchFamily="2" charset="-79"/>
              </a:rPr>
              <a:t>"התחדשות </a:t>
            </a:r>
            <a:r>
              <a:rPr lang="he-IL" altLang="he-IL" sz="2400" b="1" dirty="0">
                <a:solidFill>
                  <a:schemeClr val="bg2">
                    <a:lumMod val="75000"/>
                  </a:schemeClr>
                </a:solidFill>
                <a:latin typeface="Alef" pitchFamily="2" charset="-79"/>
              </a:rPr>
              <a:t>כפרית" </a:t>
            </a:r>
            <a:r>
              <a:rPr lang="he-IL" altLang="he-IL" sz="2400" b="1" dirty="0">
                <a:solidFill>
                  <a:schemeClr val="bg2"/>
                </a:solidFill>
                <a:latin typeface="Alef" pitchFamily="2" charset="-79"/>
              </a:rPr>
              <a:t>- </a:t>
            </a:r>
            <a:r>
              <a:rPr lang="he-IL" altLang="he-IL" sz="2000" dirty="0">
                <a:solidFill>
                  <a:schemeClr val="bg2"/>
                </a:solidFill>
                <a:latin typeface="Trebuchet MS"/>
              </a:rPr>
              <a:t>חיזוק היישובים הכפריים תוך הסתכלות פנימה (עיבוי),   </a:t>
            </a:r>
          </a:p>
          <a:p>
            <a:pPr algn="ctr" rtl="1"/>
            <a:r>
              <a:rPr lang="he-IL" altLang="he-IL" sz="2000" dirty="0">
                <a:solidFill>
                  <a:schemeClr val="bg2"/>
                </a:solidFill>
                <a:latin typeface="Trebuchet MS"/>
              </a:rPr>
              <a:t>                               ועידוד תמהיל מגוון של מגורים ושימושים נוספים. </a:t>
            </a:r>
            <a:endParaRPr lang="en-US" sz="2000" b="1" dirty="0">
              <a:solidFill>
                <a:schemeClr val="bg2"/>
              </a:solidFill>
              <a:latin typeface="Alef" pitchFamily="2" charset="-79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לוגו עליון.jpg"/>
          <p:cNvPicPr>
            <a:picLocks noChangeAspect="1"/>
          </p:cNvPicPr>
          <p:nvPr/>
        </p:nvPicPr>
        <p:blipFill>
          <a:blip r:embed="rId2" cstate="print"/>
          <a:srcRect b="33920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pic>
        <p:nvPicPr>
          <p:cNvPr id="7" name="Picture 6" descr="gaPic_530_2.jpg"/>
          <p:cNvPicPr>
            <a:picLocks noChangeAspect="1"/>
          </p:cNvPicPr>
          <p:nvPr/>
        </p:nvPicPr>
        <p:blipFill>
          <a:blip r:embed="rId3" cstate="print"/>
          <a:srcRect t="3922"/>
          <a:stretch>
            <a:fillRect/>
          </a:stretch>
        </p:blipFill>
        <p:spPr>
          <a:xfrm>
            <a:off x="0" y="1676400"/>
            <a:ext cx="5181600" cy="3733799"/>
          </a:xfrm>
          <a:prstGeom prst="rect">
            <a:avLst/>
          </a:prstGeom>
        </p:spPr>
      </p:pic>
      <p:pic>
        <p:nvPicPr>
          <p:cNvPr id="8" name="Picture 7" descr="תצלום_אוירי_מקורי_של_חרשים.jpg"/>
          <p:cNvPicPr>
            <a:picLocks noChangeAspect="1"/>
          </p:cNvPicPr>
          <p:nvPr/>
        </p:nvPicPr>
        <p:blipFill>
          <a:blip r:embed="rId4" cstate="print"/>
          <a:srcRect l="19110" t="7691" r="3225" b="4044"/>
          <a:stretch>
            <a:fillRect/>
          </a:stretch>
        </p:blipFill>
        <p:spPr>
          <a:xfrm>
            <a:off x="5181600" y="1676399"/>
            <a:ext cx="3962400" cy="3733799"/>
          </a:xfrm>
          <a:prstGeom prst="rect">
            <a:avLst/>
          </a:prstGeom>
        </p:spPr>
      </p:pic>
      <p:pic>
        <p:nvPicPr>
          <p:cNvPr id="12" name="Picture 11" descr="לוגו וטמפלט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5638800"/>
            <a:ext cx="9144000" cy="122529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057400" y="5638800"/>
            <a:ext cx="6858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sz="1200" dirty="0">
                <a:latin typeface="Narkisim" pitchFamily="34" charset="-79"/>
                <a:cs typeface="Narkisim" pitchFamily="34" charset="-79"/>
              </a:rPr>
              <a:t>* חרשים: </a:t>
            </a:r>
            <a:r>
              <a:rPr lang="en-US" sz="1200" dirty="0">
                <a:latin typeface="Narkisim" panose="020E0502050101010101" pitchFamily="34" charset="-79"/>
                <a:cs typeface="Narkisim" panose="020E0502050101010101" pitchFamily="34" charset="-79"/>
              </a:rPr>
              <a:t>Wikimedia </a:t>
            </a:r>
            <a:r>
              <a:rPr lang="he-IL" sz="1200" dirty="0">
                <a:latin typeface="Narkisim" panose="020E0502050101010101" pitchFamily="34" charset="-79"/>
                <a:cs typeface="Narkisim" panose="020E0502050101010101" pitchFamily="34" charset="-79"/>
              </a:rPr>
              <a:t> ** קיבוץ לוטם : אתר קיבוץ לוטם</a:t>
            </a:r>
            <a:endParaRPr lang="he-IL" sz="1200" b="1" dirty="0">
              <a:latin typeface="Narkisim" pitchFamily="34" charset="-79"/>
              <a:cs typeface="Narkisim" pitchFamily="34" charset="-79"/>
            </a:endParaRPr>
          </a:p>
          <a:p>
            <a:endParaRPr lang="en-US" dirty="0"/>
          </a:p>
        </p:txBody>
      </p:sp>
      <p:sp>
        <p:nvSpPr>
          <p:cNvPr id="9" name="Rectangle 10"/>
          <p:cNvSpPr/>
          <p:nvPr/>
        </p:nvSpPr>
        <p:spPr>
          <a:xfrm>
            <a:off x="457200" y="540603"/>
            <a:ext cx="8305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he-IL" sz="2400" b="1" dirty="0">
                <a:solidFill>
                  <a:schemeClr val="bg2">
                    <a:lumMod val="75000"/>
                  </a:schemeClr>
                </a:solidFill>
                <a:latin typeface="Alef" pitchFamily="2" charset="-79"/>
              </a:rPr>
              <a:t>"התחדשות </a:t>
            </a:r>
            <a:r>
              <a:rPr lang="he-IL" altLang="he-IL" sz="2400" b="1" dirty="0">
                <a:solidFill>
                  <a:schemeClr val="bg2">
                    <a:lumMod val="75000"/>
                  </a:schemeClr>
                </a:solidFill>
                <a:latin typeface="Alef" pitchFamily="2" charset="-79"/>
              </a:rPr>
              <a:t>כפרית" </a:t>
            </a:r>
            <a:r>
              <a:rPr lang="he-IL" altLang="he-IL" sz="2400" b="1" dirty="0">
                <a:solidFill>
                  <a:schemeClr val="bg2"/>
                </a:solidFill>
                <a:latin typeface="Alef" pitchFamily="2" charset="-79"/>
              </a:rPr>
              <a:t>- </a:t>
            </a:r>
            <a:r>
              <a:rPr lang="he-IL" altLang="he-IL" sz="2000" dirty="0">
                <a:solidFill>
                  <a:schemeClr val="bg2"/>
                </a:solidFill>
                <a:latin typeface="Trebuchet MS"/>
              </a:rPr>
              <a:t>חיזוק היישובים הכפריים תוך הסתכלות פנימה (עיבוי),   </a:t>
            </a:r>
          </a:p>
          <a:p>
            <a:pPr algn="ctr" rtl="1"/>
            <a:r>
              <a:rPr lang="he-IL" altLang="he-IL" sz="2000" dirty="0">
                <a:solidFill>
                  <a:schemeClr val="bg2"/>
                </a:solidFill>
                <a:latin typeface="Trebuchet MS"/>
              </a:rPr>
              <a:t>                               ועידוד תמהיל מגוון של מגורים ושימושים נוספים. </a:t>
            </a:r>
            <a:endParaRPr lang="en-US" sz="2000" b="1" dirty="0">
              <a:solidFill>
                <a:schemeClr val="bg2"/>
              </a:solidFill>
              <a:latin typeface="Alef" pitchFamily="2" charset="-79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לוגו עליון.jpg"/>
          <p:cNvPicPr>
            <a:picLocks noChangeAspect="1"/>
          </p:cNvPicPr>
          <p:nvPr/>
        </p:nvPicPr>
        <p:blipFill>
          <a:blip r:embed="rId2" cstate="print"/>
          <a:srcRect b="33920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000" y="1905000"/>
            <a:ext cx="8001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he-IL" sz="4000" dirty="0">
                <a:solidFill>
                  <a:schemeClr val="bg2"/>
                </a:solidFill>
              </a:rPr>
              <a:t>ולבסוף, האתגר הגדול ביותר:</a:t>
            </a:r>
          </a:p>
          <a:p>
            <a:r>
              <a:rPr lang="he-IL" sz="4000" dirty="0"/>
              <a:t>איכות התכנון</a:t>
            </a:r>
          </a:p>
        </p:txBody>
      </p:sp>
      <p:pic>
        <p:nvPicPr>
          <p:cNvPr id="7" name="Picture 6" descr="לוגו וטמפלט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638800"/>
            <a:ext cx="9144000" cy="1225296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G-20180311-WA0003.jpg"/>
          <p:cNvPicPr>
            <a:picLocks noChangeAspect="1"/>
          </p:cNvPicPr>
          <p:nvPr/>
        </p:nvPicPr>
        <p:blipFill>
          <a:blip r:embed="rId3" cstate="print"/>
          <a:srcRect t="10001" b="20000"/>
          <a:stretch>
            <a:fillRect/>
          </a:stretch>
        </p:blipFill>
        <p:spPr>
          <a:xfrm>
            <a:off x="0" y="609600"/>
            <a:ext cx="9144000" cy="4800600"/>
          </a:xfrm>
          <a:prstGeom prst="rect">
            <a:avLst/>
          </a:prstGeom>
        </p:spPr>
      </p:pic>
      <p:pic>
        <p:nvPicPr>
          <p:cNvPr id="12" name="Picture 11" descr="לוגו עליון.jpg"/>
          <p:cNvPicPr>
            <a:picLocks noChangeAspect="1"/>
          </p:cNvPicPr>
          <p:nvPr/>
        </p:nvPicPr>
        <p:blipFill>
          <a:blip r:embed="rId4" cstate="print"/>
          <a:srcRect b="33920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000" y="309027"/>
            <a:ext cx="8001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he-IL" sz="2400" b="1" dirty="0">
              <a:latin typeface="Alef" pitchFamily="2" charset="-79"/>
              <a:cs typeface="Alef" pitchFamily="2" charset="-79"/>
            </a:endParaRPr>
          </a:p>
          <a:p>
            <a:pPr algn="ctr"/>
            <a:r>
              <a:rPr lang="he-IL" sz="4400" b="1" dirty="0">
                <a:latin typeface="Alef" pitchFamily="2" charset="-79"/>
                <a:cs typeface="Alef" pitchFamily="2" charset="-79"/>
              </a:rPr>
              <a:t>תודה!</a:t>
            </a:r>
          </a:p>
        </p:txBody>
      </p:sp>
      <p:pic>
        <p:nvPicPr>
          <p:cNvPr id="8" name="Picture 7" descr="לוגו וטמפלט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5638800"/>
            <a:ext cx="9144000" cy="1225296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מלבן 1"/>
          <p:cNvSpPr/>
          <p:nvPr/>
        </p:nvSpPr>
        <p:spPr>
          <a:xfrm>
            <a:off x="4114801" y="5789783"/>
            <a:ext cx="2057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אוֹרי אילן</a:t>
            </a:r>
          </a:p>
          <a:p>
            <a:pPr algn="ctr"/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נייד: 050-6222209</a:t>
            </a:r>
          </a:p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ori@iplan.gov.il</a:t>
            </a:r>
            <a:endParaRPr lang="he-I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לוגו וטמפלט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632704"/>
            <a:ext cx="9144000" cy="1225296"/>
          </a:xfrm>
          <a:prstGeom prst="rect">
            <a:avLst/>
          </a:prstGeom>
        </p:spPr>
      </p:pic>
      <p:pic>
        <p:nvPicPr>
          <p:cNvPr id="12" name="Picture 11" descr="לוגו עליון.jpg"/>
          <p:cNvPicPr>
            <a:picLocks noChangeAspect="1"/>
          </p:cNvPicPr>
          <p:nvPr/>
        </p:nvPicPr>
        <p:blipFill>
          <a:blip r:embed="rId3" cstate="print"/>
          <a:srcRect b="33920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166" y="457200"/>
            <a:ext cx="4689668" cy="5175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מלבן 2"/>
          <p:cNvSpPr/>
          <p:nvPr/>
        </p:nvSpPr>
        <p:spPr>
          <a:xfrm>
            <a:off x="7162800" y="0"/>
            <a:ext cx="14670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2000" b="1" dirty="0"/>
              <a:t>מרחבי תכנון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2855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914400" y="990600"/>
            <a:ext cx="74676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e-IL" b="1" dirty="0">
                <a:solidFill>
                  <a:schemeClr val="bg2">
                    <a:lumMod val="75000"/>
                  </a:schemeClr>
                </a:solidFill>
                <a:latin typeface="Alef" pitchFamily="2" charset="-79"/>
              </a:rPr>
              <a:t>כ-700 תכניות מפורטות חדשות בכל </a:t>
            </a:r>
            <a:r>
              <a:rPr lang="he-IL" b="1" dirty="0" smtClean="0">
                <a:solidFill>
                  <a:schemeClr val="bg2">
                    <a:lumMod val="75000"/>
                  </a:schemeClr>
                </a:solidFill>
                <a:latin typeface="Alef" pitchFamily="2" charset="-79"/>
              </a:rPr>
              <a:t>שנה</a:t>
            </a:r>
            <a:r>
              <a:rPr lang="he-IL" b="1" dirty="0">
                <a:solidFill>
                  <a:schemeClr val="bg2">
                    <a:lumMod val="75000"/>
                  </a:schemeClr>
                </a:solidFill>
                <a:latin typeface="Alef" pitchFamily="2" charset="-79"/>
              </a:rPr>
              <a:t> </a:t>
            </a:r>
            <a:endParaRPr lang="he-IL" b="1" dirty="0" smtClean="0">
              <a:solidFill>
                <a:schemeClr val="bg2">
                  <a:lumMod val="75000"/>
                </a:schemeClr>
              </a:solidFill>
              <a:latin typeface="Alef" pitchFamily="2" charset="-79"/>
            </a:endParaRPr>
          </a:p>
          <a:p>
            <a:pPr algn="r"/>
            <a:endParaRPr lang="he-IL" b="1" dirty="0">
              <a:solidFill>
                <a:schemeClr val="bg2">
                  <a:lumMod val="75000"/>
                </a:schemeClr>
              </a:solidFill>
              <a:latin typeface="Alef" pitchFamily="2" charset="-79"/>
            </a:endParaRPr>
          </a:p>
          <a:p>
            <a:pPr algn="r"/>
            <a:r>
              <a:rPr lang="he-IL" b="1" dirty="0" smtClean="0">
                <a:solidFill>
                  <a:schemeClr val="bg2">
                    <a:lumMod val="75000"/>
                  </a:schemeClr>
                </a:solidFill>
                <a:latin typeface="Alef" pitchFamily="2" charset="-79"/>
              </a:rPr>
              <a:t>כ 1,800 תכניות מטופלות בו זמנית והן כ 36% מכלל התכניות בארץ</a:t>
            </a:r>
            <a:endParaRPr lang="he-IL" b="1" dirty="0">
              <a:solidFill>
                <a:schemeClr val="bg2">
                  <a:lumMod val="75000"/>
                </a:schemeClr>
              </a:solidFill>
              <a:latin typeface="Alef" pitchFamily="2" charset="-79"/>
            </a:endParaRPr>
          </a:p>
          <a:p>
            <a:pPr algn="r"/>
            <a:endParaRPr lang="he-IL" b="1" dirty="0">
              <a:solidFill>
                <a:schemeClr val="bg2">
                  <a:lumMod val="75000"/>
                </a:schemeClr>
              </a:solidFill>
              <a:latin typeface="Alef" pitchFamily="2" charset="-79"/>
            </a:endParaRPr>
          </a:p>
          <a:p>
            <a:pPr algn="r"/>
            <a:r>
              <a:rPr lang="he-IL" b="1" dirty="0">
                <a:solidFill>
                  <a:schemeClr val="bg2">
                    <a:lumMod val="75000"/>
                  </a:schemeClr>
                </a:solidFill>
                <a:latin typeface="Alef" pitchFamily="2" charset="-79"/>
              </a:rPr>
              <a:t>תכניות מתאר כוללניות: אושרו למעלה מ- 40 </a:t>
            </a:r>
            <a:r>
              <a:rPr lang="he-IL" dirty="0">
                <a:solidFill>
                  <a:schemeClr val="bg2">
                    <a:lumMod val="75000"/>
                  </a:schemeClr>
                </a:solidFill>
                <a:latin typeface="Alef" pitchFamily="2" charset="-79"/>
              </a:rPr>
              <a:t>תכניות מתאר </a:t>
            </a:r>
          </a:p>
          <a:p>
            <a:pPr algn="r"/>
            <a:endParaRPr lang="he-IL" dirty="0">
              <a:solidFill>
                <a:schemeClr val="bg2">
                  <a:lumMod val="75000"/>
                </a:schemeClr>
              </a:solidFill>
              <a:latin typeface="Alef" pitchFamily="2" charset="-79"/>
            </a:endParaRPr>
          </a:p>
          <a:p>
            <a:pPr algn="r" rtl="1"/>
            <a:r>
              <a:rPr lang="he-IL" b="1" dirty="0">
                <a:solidFill>
                  <a:schemeClr val="bg2">
                    <a:lumMod val="75000"/>
                  </a:schemeClr>
                </a:solidFill>
                <a:latin typeface="Alef" pitchFamily="2" charset="-79"/>
              </a:rPr>
              <a:t>מקודמות </a:t>
            </a:r>
            <a:r>
              <a:rPr lang="he-IL" b="1" dirty="0" smtClean="0">
                <a:solidFill>
                  <a:schemeClr val="bg2">
                    <a:lumMod val="75000"/>
                  </a:schemeClr>
                </a:solidFill>
                <a:latin typeface="Alef" pitchFamily="2" charset="-79"/>
              </a:rPr>
              <a:t>עוד כ- 35 </a:t>
            </a:r>
            <a:r>
              <a:rPr lang="he-IL" b="1" dirty="0">
                <a:solidFill>
                  <a:schemeClr val="bg2">
                    <a:lumMod val="75000"/>
                  </a:schemeClr>
                </a:solidFill>
                <a:latin typeface="Alef" pitchFamily="2" charset="-79"/>
              </a:rPr>
              <a:t>תכניות </a:t>
            </a:r>
            <a:r>
              <a:rPr lang="he-IL" dirty="0">
                <a:solidFill>
                  <a:schemeClr val="bg2">
                    <a:lumMod val="75000"/>
                  </a:schemeClr>
                </a:solidFill>
                <a:latin typeface="Alef" pitchFamily="2" charset="-79"/>
              </a:rPr>
              <a:t>מתאר הנמצאות בשלבים שונים של </a:t>
            </a:r>
            <a:r>
              <a:rPr lang="he-IL" dirty="0" smtClean="0">
                <a:solidFill>
                  <a:schemeClr val="bg2">
                    <a:lumMod val="75000"/>
                  </a:schemeClr>
                </a:solidFill>
                <a:latin typeface="Alef" pitchFamily="2" charset="-79"/>
              </a:rPr>
              <a:t>הליכי תכנון</a:t>
            </a:r>
          </a:p>
          <a:p>
            <a:pPr algn="r" rtl="1"/>
            <a:endParaRPr lang="he-IL" b="1" dirty="0">
              <a:solidFill>
                <a:schemeClr val="bg2">
                  <a:lumMod val="75000"/>
                </a:schemeClr>
              </a:solidFill>
              <a:latin typeface="Alef" pitchFamily="2" charset="-79"/>
            </a:endParaRPr>
          </a:p>
          <a:p>
            <a:pPr algn="r" rtl="1"/>
            <a:r>
              <a:rPr lang="he-IL" b="1" dirty="0" smtClean="0">
                <a:solidFill>
                  <a:schemeClr val="bg2">
                    <a:lumMod val="75000"/>
                  </a:schemeClr>
                </a:solidFill>
                <a:latin typeface="Alef" pitchFamily="2" charset="-79"/>
              </a:rPr>
              <a:t>בשנת 2018 אושרו יותר מ 11,000 יח"ד 25% מעל ליעד הממשלתי</a:t>
            </a:r>
          </a:p>
          <a:p>
            <a:pPr algn="r" rtl="1"/>
            <a:endParaRPr lang="he-IL" b="1" dirty="0">
              <a:solidFill>
                <a:schemeClr val="bg2">
                  <a:lumMod val="75000"/>
                </a:schemeClr>
              </a:solidFill>
              <a:latin typeface="Alef" pitchFamily="2" charset="-79"/>
            </a:endParaRPr>
          </a:p>
          <a:p>
            <a:pPr algn="r" rtl="1"/>
            <a:r>
              <a:rPr lang="he-IL" b="1" dirty="0" smtClean="0">
                <a:solidFill>
                  <a:schemeClr val="bg2">
                    <a:lumMod val="75000"/>
                  </a:schemeClr>
                </a:solidFill>
                <a:latin typeface="Alef" pitchFamily="2" charset="-79"/>
              </a:rPr>
              <a:t>בו זמנית נמצאות בהליכי תכנון עוד כ 43,000 יח"ד</a:t>
            </a:r>
            <a:endParaRPr lang="en-US" b="1" dirty="0">
              <a:solidFill>
                <a:schemeClr val="bg2">
                  <a:lumMod val="75000"/>
                </a:schemeClr>
              </a:solidFill>
              <a:latin typeface="Alef" pitchFamily="2" charset="-79"/>
            </a:endParaRPr>
          </a:p>
        </p:txBody>
      </p:sp>
      <p:pic>
        <p:nvPicPr>
          <p:cNvPr id="16" name="Picture 11" descr="לוגו עליון.jpg"/>
          <p:cNvPicPr>
            <a:picLocks noChangeAspect="1"/>
          </p:cNvPicPr>
          <p:nvPr/>
        </p:nvPicPr>
        <p:blipFill>
          <a:blip r:embed="rId2" cstate="print"/>
          <a:srcRect b="33920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sp>
        <p:nvSpPr>
          <p:cNvPr id="17" name="מלבן 2"/>
          <p:cNvSpPr/>
          <p:nvPr/>
        </p:nvSpPr>
        <p:spPr>
          <a:xfrm>
            <a:off x="6096000" y="28545"/>
            <a:ext cx="22701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2000" b="1" dirty="0"/>
              <a:t>קידום תכניות במחוז</a:t>
            </a:r>
            <a:endParaRPr lang="en-US" sz="2000" b="1" dirty="0"/>
          </a:p>
        </p:txBody>
      </p:sp>
      <p:pic>
        <p:nvPicPr>
          <p:cNvPr id="18" name="Picture 10" descr="לוגו וטמפלט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525" y="5632704"/>
            <a:ext cx="9144000" cy="1225296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לוגו עליון.jpg"/>
          <p:cNvPicPr>
            <a:picLocks noChangeAspect="1"/>
          </p:cNvPicPr>
          <p:nvPr/>
        </p:nvPicPr>
        <p:blipFill>
          <a:blip r:embed="rId2" cstate="print"/>
          <a:srcRect b="33920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43000" y="1981200"/>
            <a:ext cx="6858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rtl="1"/>
            <a:r>
              <a:rPr lang="he-IL" sz="4000" dirty="0" smtClean="0"/>
              <a:t>התכנית </a:t>
            </a:r>
            <a:r>
              <a:rPr lang="he-IL" sz="4000" dirty="0"/>
              <a:t>האסטרטגית </a:t>
            </a:r>
            <a:r>
              <a:rPr lang="he-IL" sz="4000" dirty="0" smtClean="0"/>
              <a:t>(לדיור)</a:t>
            </a:r>
            <a:endParaRPr lang="he-IL" sz="4000" dirty="0"/>
          </a:p>
          <a:p>
            <a:pPr rtl="1"/>
            <a:r>
              <a:rPr lang="he-IL" sz="4000" dirty="0">
                <a:solidFill>
                  <a:schemeClr val="bg2"/>
                </a:solidFill>
              </a:rPr>
              <a:t>מחוז הצפון</a:t>
            </a:r>
            <a:endParaRPr lang="en-US" sz="4000" dirty="0">
              <a:solidFill>
                <a:schemeClr val="bg2"/>
              </a:solidFill>
            </a:endParaRPr>
          </a:p>
        </p:txBody>
      </p:sp>
      <p:pic>
        <p:nvPicPr>
          <p:cNvPr id="5" name="Picture 4" descr="לוגו וטמפלט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638800"/>
            <a:ext cx="9144000" cy="1225296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95601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914400" y="762000"/>
            <a:ext cx="7391400" cy="395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rtl="1"/>
            <a:r>
              <a:rPr lang="he-IL" dirty="0">
                <a:latin typeface="Arial" pitchFamily="34" charset="0"/>
                <a:cs typeface="Arial" pitchFamily="34" charset="0"/>
              </a:rPr>
              <a:t>יעדי התוכנית האסטרטגית לדיור למחוז צפון </a:t>
            </a:r>
          </a:p>
          <a:p>
            <a:pPr rtl="1">
              <a:spcBef>
                <a:spcPts val="600"/>
              </a:spcBef>
              <a:spcAft>
                <a:spcPts val="600"/>
              </a:spcAft>
            </a:pP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 rtl="1">
              <a:spcBef>
                <a:spcPts val="600"/>
              </a:spcBef>
              <a:spcAft>
                <a:spcPts val="600"/>
              </a:spcAft>
            </a:pPr>
            <a:r>
              <a:rPr lang="he-IL" sz="2000" dirty="0">
                <a:latin typeface="Arial" pitchFamily="34" charset="0"/>
                <a:cs typeface="Arial" pitchFamily="34" charset="0"/>
              </a:rPr>
              <a:t>תוספת של כ- 440,000 יח"ד עד לשנת 2040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 rtl="1">
              <a:spcBef>
                <a:spcPts val="600"/>
              </a:spcBef>
              <a:spcAft>
                <a:spcPts val="600"/>
              </a:spcAft>
            </a:pPr>
            <a:r>
              <a:rPr lang="he-IL" sz="2000" dirty="0">
                <a:latin typeface="Arial" pitchFamily="34" charset="0"/>
                <a:cs typeface="Arial" pitchFamily="34" charset="0"/>
              </a:rPr>
              <a:t>25% יח"ד בהתחדשות עירונית (כ -110,000 יח"ד)</a:t>
            </a:r>
          </a:p>
          <a:p>
            <a:pPr rtl="1">
              <a:spcBef>
                <a:spcPts val="600"/>
              </a:spcBef>
              <a:spcAft>
                <a:spcPts val="600"/>
              </a:spcAft>
            </a:pPr>
            <a:r>
              <a:rPr lang="he-IL" sz="2000" dirty="0">
                <a:latin typeface="Arial" pitchFamily="34" charset="0"/>
                <a:cs typeface="Arial" pitchFamily="34" charset="0"/>
              </a:rPr>
              <a:t> ו 38% יח"ד למגזר הערבי (כ- 170,000 יח"ד)</a:t>
            </a:r>
          </a:p>
          <a:p>
            <a:pPr rtl="1">
              <a:spcBef>
                <a:spcPts val="600"/>
              </a:spcBef>
              <a:spcAft>
                <a:spcPts val="600"/>
              </a:spcAft>
            </a:pPr>
            <a:endParaRPr lang="he-IL" sz="2000" dirty="0">
              <a:latin typeface="Arial" pitchFamily="34" charset="0"/>
              <a:cs typeface="Arial" pitchFamily="34" charset="0"/>
            </a:endParaRPr>
          </a:p>
          <a:p>
            <a:pPr rtl="1">
              <a:spcBef>
                <a:spcPts val="600"/>
              </a:spcBef>
              <a:spcAft>
                <a:spcPts val="600"/>
              </a:spcAft>
            </a:pPr>
            <a:r>
              <a:rPr lang="he-IL" sz="2000" dirty="0">
                <a:latin typeface="Arial" pitchFamily="34" charset="0"/>
                <a:cs typeface="Arial" pitchFamily="34" charset="0"/>
              </a:rPr>
              <a:t>מצאי תכנוני בשלבים שונים* כ- 320,000 יח"ד (כ-73% מהיעד)</a:t>
            </a:r>
          </a:p>
          <a:p>
            <a:pPr rtl="1">
              <a:spcBef>
                <a:spcPts val="600"/>
              </a:spcBef>
              <a:spcAft>
                <a:spcPts val="600"/>
              </a:spcAft>
            </a:pPr>
            <a:r>
              <a:rPr lang="he-IL" sz="2000" u="sng" dirty="0">
                <a:latin typeface="Arial" pitchFamily="34" charset="0"/>
                <a:cs typeface="Arial" pitchFamily="34" charset="0"/>
              </a:rPr>
              <a:t>חוסר</a:t>
            </a:r>
            <a:r>
              <a:rPr lang="he-IL" sz="2000" dirty="0">
                <a:latin typeface="Arial" pitchFamily="34" charset="0"/>
                <a:cs typeface="Arial" pitchFamily="34" charset="0"/>
              </a:rPr>
              <a:t> של כ- 120,000 יח"ד</a:t>
            </a:r>
          </a:p>
          <a:p>
            <a:pPr rtl="1">
              <a:spcBef>
                <a:spcPts val="600"/>
              </a:spcBef>
              <a:spcAft>
                <a:spcPts val="600"/>
              </a:spcAft>
            </a:pPr>
            <a:endParaRPr lang="he-IL" sz="1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11" descr="לוגו עליון.jpg"/>
          <p:cNvPicPr>
            <a:picLocks noChangeAspect="1"/>
          </p:cNvPicPr>
          <p:nvPr/>
        </p:nvPicPr>
        <p:blipFill>
          <a:blip r:embed="rId2" cstate="print"/>
          <a:srcRect b="33920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sp>
        <p:nvSpPr>
          <p:cNvPr id="10" name="מלבן 2"/>
          <p:cNvSpPr/>
          <p:nvPr/>
        </p:nvSpPr>
        <p:spPr>
          <a:xfrm>
            <a:off x="6128431" y="0"/>
            <a:ext cx="30155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2000" b="1" dirty="0">
                <a:latin typeface="Arial" pitchFamily="34" charset="0"/>
                <a:cs typeface="Arial" pitchFamily="34" charset="0"/>
              </a:rPr>
              <a:t>התוכנית האסטרטגית לדיור</a:t>
            </a:r>
          </a:p>
        </p:txBody>
      </p:sp>
      <p:pic>
        <p:nvPicPr>
          <p:cNvPr id="13" name="Picture 10" descr="לוגו וטמפלט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632704"/>
            <a:ext cx="9144000" cy="1225296"/>
          </a:xfrm>
          <a:prstGeom prst="rect">
            <a:avLst/>
          </a:prstGeom>
        </p:spPr>
      </p:pic>
      <p:sp>
        <p:nvSpPr>
          <p:cNvPr id="4" name="מלבן 3"/>
          <p:cNvSpPr/>
          <p:nvPr/>
        </p:nvSpPr>
        <p:spPr>
          <a:xfrm>
            <a:off x="1600200" y="4953000"/>
            <a:ext cx="726508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spcBef>
                <a:spcPts val="600"/>
              </a:spcBef>
              <a:spcAft>
                <a:spcPts val="600"/>
              </a:spcAft>
            </a:pPr>
            <a:r>
              <a:rPr lang="he-IL" sz="1200" b="1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*כולל יח"ד מתוכניות מפורטות, </a:t>
            </a:r>
            <a:r>
              <a:rPr lang="he-IL" sz="1200" b="1" dirty="0" err="1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מתאריות</a:t>
            </a:r>
            <a:r>
              <a:rPr lang="he-IL" sz="1200" b="1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וכוללניות בתהליך סטטוטורי ויח"ד מפוליגונים שאותרו ע"י </a:t>
            </a:r>
            <a:r>
              <a:rPr lang="he-IL" sz="1200" b="1" dirty="0" err="1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רמ"י</a:t>
            </a:r>
            <a:r>
              <a:rPr lang="he-IL" sz="1200" b="1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ומשב"ש.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לוגו עליון.jpg"/>
          <p:cNvPicPr>
            <a:picLocks noChangeAspect="1"/>
          </p:cNvPicPr>
          <p:nvPr/>
        </p:nvPicPr>
        <p:blipFill>
          <a:blip r:embed="rId2" cstate="print"/>
          <a:srcRect b="33920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pic>
        <p:nvPicPr>
          <p:cNvPr id="5" name="Picture 4" descr="לוגו וטמפלט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638800"/>
            <a:ext cx="9144000" cy="1225296"/>
          </a:xfrm>
          <a:prstGeom prst="rect">
            <a:avLst/>
          </a:prstGeom>
        </p:spPr>
      </p:pic>
      <p:sp>
        <p:nvSpPr>
          <p:cNvPr id="6" name="מציין מיקום תוכן 2"/>
          <p:cNvSpPr txBox="1">
            <a:spLocks/>
          </p:cNvSpPr>
          <p:nvPr/>
        </p:nvSpPr>
        <p:spPr>
          <a:xfrm>
            <a:off x="1524000" y="1209837"/>
            <a:ext cx="6696743" cy="43113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84B4E0"/>
              </a:buClr>
              <a:buFont typeface="Arial" panose="020B0604020202020204" pitchFamily="34" charset="0"/>
              <a:buChar char="•"/>
              <a:defRPr sz="2400" kern="1200">
                <a:solidFill>
                  <a:srgbClr val="69645F"/>
                </a:solidFill>
                <a:latin typeface="Microsoft Sans Serif" panose="020B0604020202020204" pitchFamily="34" charset="0"/>
                <a:ea typeface="Arial Unicode MS" panose="020B0604020202020204" pitchFamily="34" charset="-128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4B4E0"/>
              </a:buClr>
              <a:buFont typeface="Arial" panose="020B0604020202020204" pitchFamily="34" charset="0"/>
              <a:buChar char="•"/>
              <a:defRPr sz="2000" kern="1200">
                <a:solidFill>
                  <a:srgbClr val="69645F"/>
                </a:solidFill>
                <a:latin typeface="Microsoft Sans Serif" panose="020B0604020202020204" pitchFamily="34" charset="0"/>
                <a:ea typeface="Arial Unicode MS" panose="020B0604020202020204" pitchFamily="34" charset="-128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4B4E0"/>
              </a:buClr>
              <a:buFont typeface="Arial" panose="020B0604020202020204" pitchFamily="34" charset="0"/>
              <a:buChar char="•"/>
              <a:defRPr sz="1800" kern="1200">
                <a:solidFill>
                  <a:srgbClr val="69645F"/>
                </a:solidFill>
                <a:latin typeface="Microsoft Sans Serif" panose="020B0604020202020204" pitchFamily="34" charset="0"/>
                <a:ea typeface="Arial Unicode MS" panose="020B0604020202020204" pitchFamily="34" charset="-128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4B4E0"/>
              </a:buClr>
              <a:buFont typeface="Arial" panose="020B0604020202020204" pitchFamily="34" charset="0"/>
              <a:buChar char="•"/>
              <a:defRPr sz="1600" kern="1200">
                <a:solidFill>
                  <a:srgbClr val="69645F"/>
                </a:solidFill>
                <a:latin typeface="Microsoft Sans Serif" panose="020B0604020202020204" pitchFamily="34" charset="0"/>
                <a:ea typeface="Arial Unicode MS" panose="020B0604020202020204" pitchFamily="34" charset="-128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4B4E0"/>
              </a:buClr>
              <a:buFont typeface="Arial" panose="020B0604020202020204" pitchFamily="34" charset="0"/>
              <a:buChar char="•"/>
              <a:defRPr sz="1600" kern="1200">
                <a:solidFill>
                  <a:srgbClr val="69645F"/>
                </a:solidFill>
                <a:latin typeface="Microsoft Sans Serif" panose="020B0604020202020204" pitchFamily="34" charset="0"/>
                <a:ea typeface="Arial Unicode MS" panose="020B0604020202020204" pitchFamily="34" charset="-128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1" eaLnBrk="1" fontAlgn="auto" latinLnBrk="0" hangingPunct="1">
              <a:lnSpc>
                <a:spcPts val="3000"/>
              </a:lnSpc>
              <a:spcBef>
                <a:spcPts val="1200"/>
              </a:spcBef>
              <a:spcAft>
                <a:spcPts val="0"/>
              </a:spcAft>
              <a:buClr>
                <a:srgbClr val="84B4E0"/>
              </a:buClr>
              <a:buSzTx/>
              <a:buNone/>
              <a:tabLst/>
              <a:defRPr/>
            </a:pPr>
            <a:r>
              <a:rPr kumimoji="0" lang="he-IL" sz="18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Microsoft Sans Serif" panose="020B0604020202020204" pitchFamily="34" charset="0"/>
                <a:ea typeface="Arial Unicode MS" panose="020B0604020202020204" pitchFamily="34" charset="-128"/>
              </a:rPr>
              <a:t>היעד - עמידה ביעדי התכנית האסטרטגית, תוך שמירה על צביון המחוז ושימוש יעיל במשאב הקרקע לצרכי פיתוח (מגורים, תעסוקה ותשתיות) על ידי -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Microsoft Sans Serif" panose="020B0604020202020204" pitchFamily="34" charset="0"/>
              <a:ea typeface="Arial Unicode MS" panose="020B0604020202020204" pitchFamily="34" charset="-128"/>
            </a:endParaRPr>
          </a:p>
          <a:p>
            <a:pPr marL="457200" marR="0" lvl="0" indent="-457200" algn="r" defTabSz="914400" rtl="1" eaLnBrk="1" fontAlgn="auto" latinLnBrk="0" hangingPunct="1">
              <a:lnSpc>
                <a:spcPts val="3000"/>
              </a:lnSpc>
              <a:spcBef>
                <a:spcPts val="1200"/>
              </a:spcBef>
              <a:spcAft>
                <a:spcPts val="0"/>
              </a:spcAft>
              <a:buClr>
                <a:srgbClr val="84B4E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he-IL" sz="18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Microsoft Sans Serif" panose="020B0604020202020204" pitchFamily="34" charset="0"/>
                <a:ea typeface="Arial Unicode MS" panose="020B0604020202020204" pitchFamily="34" charset="-128"/>
              </a:rPr>
              <a:t>הרחבה וחיזוק הישובים העירוניים, התחדשות עירונית והגדלת צפיפויות.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Microsoft Sans Serif" panose="020B0604020202020204" pitchFamily="34" charset="0"/>
              <a:ea typeface="Arial Unicode MS" panose="020B0604020202020204" pitchFamily="34" charset="-128"/>
            </a:endParaRPr>
          </a:p>
          <a:p>
            <a:pPr marL="457200" marR="0" lvl="0" indent="-457200" algn="r" defTabSz="914400" rtl="1" eaLnBrk="1" fontAlgn="auto" latinLnBrk="0" hangingPunct="1">
              <a:lnSpc>
                <a:spcPts val="3000"/>
              </a:lnSpc>
              <a:spcBef>
                <a:spcPts val="1200"/>
              </a:spcBef>
              <a:spcAft>
                <a:spcPts val="0"/>
              </a:spcAft>
              <a:buClr>
                <a:srgbClr val="84B4E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he-IL" sz="18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Microsoft Sans Serif" panose="020B0604020202020204" pitchFamily="34" charset="0"/>
                <a:ea typeface="Arial Unicode MS" panose="020B0604020202020204" pitchFamily="34" charset="-128"/>
              </a:rPr>
              <a:t>שמירה על שטחים פתוחים ואזורי "אל געת" – תבניות נוף ייחודיות  </a:t>
            </a:r>
          </a:p>
          <a:p>
            <a:pPr marL="457200" marR="0" lvl="0" indent="-457200" algn="r" defTabSz="914400" rtl="1" eaLnBrk="1" fontAlgn="auto" latinLnBrk="0" hangingPunct="1">
              <a:lnSpc>
                <a:spcPts val="3000"/>
              </a:lnSpc>
              <a:spcBef>
                <a:spcPts val="1200"/>
              </a:spcBef>
              <a:spcAft>
                <a:spcPts val="0"/>
              </a:spcAft>
              <a:buClr>
                <a:srgbClr val="84B4E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he-IL" sz="18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Microsoft Sans Serif" panose="020B0604020202020204" pitchFamily="34" charset="0"/>
                <a:ea typeface="Arial Unicode MS" panose="020B0604020202020204" pitchFamily="34" charset="-128"/>
              </a:rPr>
              <a:t>חיזוק ועיבוי הישובים הכפריים </a:t>
            </a:r>
            <a:r>
              <a:rPr kumimoji="0" lang="he-IL" sz="18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Microsoft Sans Serif" panose="020B0604020202020204" pitchFamily="34" charset="0"/>
                <a:ea typeface="Arial Unicode MS" panose="020B0604020202020204" pitchFamily="34" charset="-128"/>
              </a:rPr>
              <a:t>בתוך גבולות הישוב הקיים. עידוד יצירת תמהיל מגורים מגוון והגדלת צפיפות מידתית.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Microsoft Sans Serif" panose="020B0604020202020204" pitchFamily="34" charset="0"/>
              <a:ea typeface="Arial Unicode MS" panose="020B0604020202020204" pitchFamily="34" charset="-128"/>
            </a:endParaRPr>
          </a:p>
          <a:p>
            <a:pPr marL="228600" marR="0" lvl="0" indent="-228600" algn="r" defTabSz="914400" rtl="1" eaLnBrk="1" fontAlgn="auto" latinLnBrk="0" hangingPunct="1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>
                <a:srgbClr val="84B4E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he-IL" sz="1800" b="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Microsoft Sans Serif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7" name="כותרת 1"/>
          <p:cNvSpPr txBox="1">
            <a:spLocks/>
          </p:cNvSpPr>
          <p:nvPr/>
        </p:nvSpPr>
        <p:spPr>
          <a:xfrm>
            <a:off x="2438400" y="621419"/>
            <a:ext cx="6444224" cy="399578"/>
          </a:xfrm>
          <a:prstGeom prst="rect">
            <a:avLst/>
          </a:prstGeom>
        </p:spPr>
        <p:txBody>
          <a:bodyPr>
            <a:noAutofit/>
          </a:bodyPr>
          <a:lstStyle>
            <a:lvl1pPr algn="r" defTabSz="914400" rtl="1" eaLnBrk="1" latinLnBrk="0" hangingPunct="1">
              <a:lnSpc>
                <a:spcPts val="2800"/>
              </a:lnSpc>
              <a:spcBef>
                <a:spcPct val="0"/>
              </a:spcBef>
              <a:buNone/>
              <a:defRPr sz="3600" b="0" kern="120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ts val="2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4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עקרונות מנחים שנקבעו במחוז: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מלבן 2"/>
          <p:cNvSpPr/>
          <p:nvPr/>
        </p:nvSpPr>
        <p:spPr>
          <a:xfrm>
            <a:off x="6128431" y="0"/>
            <a:ext cx="30155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2000" b="1" dirty="0">
                <a:latin typeface="Arial" pitchFamily="34" charset="0"/>
                <a:cs typeface="Arial" pitchFamily="34" charset="0"/>
              </a:rPr>
              <a:t>התוכנית האסטרטגית לדיור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61932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זרם מדחף">
  <a:themeElements>
    <a:clrScheme name="זרם מדחף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זרם מדחף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זרם מדחף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15675</TotalTime>
  <Words>1363</Words>
  <Application>Microsoft Office PowerPoint</Application>
  <PresentationFormat>‫הצגה על המסך (4:3)</PresentationFormat>
  <Paragraphs>320</Paragraphs>
  <Slides>45</Slides>
  <Notes>3</Notes>
  <HiddenSlides>0</HiddenSlides>
  <MMClips>0</MMClips>
  <ScaleCrop>false</ScaleCrop>
  <HeadingPairs>
    <vt:vector size="8" baseType="variant">
      <vt:variant>
        <vt:lpstr>גופנים בשימוש</vt:lpstr>
      </vt:variant>
      <vt:variant>
        <vt:i4>10</vt:i4>
      </vt:variant>
      <vt:variant>
        <vt:lpstr>ערכת נושא</vt:lpstr>
      </vt:variant>
      <vt:variant>
        <vt:i4>2</vt:i4>
      </vt:variant>
      <vt:variant>
        <vt:lpstr>שרתי OLE מוטבעים</vt:lpstr>
      </vt:variant>
      <vt:variant>
        <vt:i4>1</vt:i4>
      </vt:variant>
      <vt:variant>
        <vt:lpstr>כותרות שקופיות</vt:lpstr>
      </vt:variant>
      <vt:variant>
        <vt:i4>45</vt:i4>
      </vt:variant>
    </vt:vector>
  </HeadingPairs>
  <TitlesOfParts>
    <vt:vector size="58" baseType="lpstr">
      <vt:lpstr>Alef</vt:lpstr>
      <vt:lpstr>Arial</vt:lpstr>
      <vt:lpstr>Arial Unicode MS</vt:lpstr>
      <vt:lpstr>Calibri</vt:lpstr>
      <vt:lpstr>Georgia</vt:lpstr>
      <vt:lpstr>Gisha</vt:lpstr>
      <vt:lpstr>Microsoft Sans Serif</vt:lpstr>
      <vt:lpstr>Narkisim</vt:lpstr>
      <vt:lpstr>Tahoma</vt:lpstr>
      <vt:lpstr>Trebuchet MS</vt:lpstr>
      <vt:lpstr>Office Theme</vt:lpstr>
      <vt:lpstr>2_זרם מדחף</vt:lpstr>
      <vt:lpstr>Worksheet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Nitzan</dc:creator>
  <cp:lastModifiedBy>Ori Ilan</cp:lastModifiedBy>
  <cp:revision>248</cp:revision>
  <cp:lastPrinted>2018-04-30T11:14:18Z</cp:lastPrinted>
  <dcterms:created xsi:type="dcterms:W3CDTF">2018-03-05T14:06:12Z</dcterms:created>
  <dcterms:modified xsi:type="dcterms:W3CDTF">2019-11-05T08:27:49Z</dcterms:modified>
</cp:coreProperties>
</file>