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48"/>
  </p:notesMasterIdLst>
  <p:sldIdLst>
    <p:sldId id="377" r:id="rId3"/>
    <p:sldId id="268" r:id="rId4"/>
    <p:sldId id="323" r:id="rId5"/>
    <p:sldId id="324" r:id="rId6"/>
    <p:sldId id="322" r:id="rId7"/>
    <p:sldId id="267" r:id="rId8"/>
    <p:sldId id="368" r:id="rId9"/>
    <p:sldId id="308" r:id="rId10"/>
    <p:sldId id="366" r:id="rId11"/>
    <p:sldId id="365" r:id="rId12"/>
    <p:sldId id="369" r:id="rId13"/>
    <p:sldId id="370" r:id="rId14"/>
    <p:sldId id="371" r:id="rId15"/>
    <p:sldId id="378" r:id="rId16"/>
    <p:sldId id="379" r:id="rId17"/>
    <p:sldId id="380" r:id="rId18"/>
    <p:sldId id="375" r:id="rId19"/>
    <p:sldId id="376" r:id="rId20"/>
    <p:sldId id="381" r:id="rId21"/>
    <p:sldId id="382" r:id="rId22"/>
    <p:sldId id="383" r:id="rId23"/>
    <p:sldId id="384" r:id="rId24"/>
    <p:sldId id="385" r:id="rId25"/>
    <p:sldId id="386" r:id="rId26"/>
    <p:sldId id="302" r:id="rId27"/>
    <p:sldId id="294" r:id="rId28"/>
    <p:sldId id="265" r:id="rId29"/>
    <p:sldId id="291" r:id="rId30"/>
    <p:sldId id="288" r:id="rId31"/>
    <p:sldId id="257" r:id="rId32"/>
    <p:sldId id="286" r:id="rId33"/>
    <p:sldId id="319" r:id="rId34"/>
    <p:sldId id="292" r:id="rId35"/>
    <p:sldId id="304" r:id="rId36"/>
    <p:sldId id="295" r:id="rId37"/>
    <p:sldId id="260" r:id="rId38"/>
    <p:sldId id="305" r:id="rId39"/>
    <p:sldId id="306" r:id="rId40"/>
    <p:sldId id="299" r:id="rId41"/>
    <p:sldId id="318" r:id="rId42"/>
    <p:sldId id="285" r:id="rId43"/>
    <p:sldId id="264" r:id="rId44"/>
    <p:sldId id="311" r:id="rId45"/>
    <p:sldId id="303" r:id="rId46"/>
    <p:sldId id="310" r:id="rId47"/>
  </p:sldIdLst>
  <p:sldSz cx="9144000" cy="6858000" type="screen4x3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BE0E3"/>
    <a:srgbClr val="CEDDEF"/>
    <a:srgbClr val="FFFF00"/>
    <a:srgbClr val="FCBDEB"/>
    <a:srgbClr val="F3F9FA"/>
    <a:srgbClr val="E7F3F4"/>
    <a:srgbClr val="075489"/>
    <a:srgbClr val="DEF0F2"/>
    <a:srgbClr val="F2401C"/>
    <a:srgbClr val="9F819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12" autoAdjust="0"/>
    <p:restoredTop sz="95878" autoAdjust="0"/>
  </p:normalViewPr>
  <p:slideViewPr>
    <p:cSldViewPr>
      <p:cViewPr varScale="1">
        <p:scale>
          <a:sx n="57" d="100"/>
          <a:sy n="57" d="100"/>
        </p:scale>
        <p:origin x="-86" y="-49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Nitzan\Desktop\&#1502;&#1510;&#1490;&#1514;%20&#1492;&#1514;&#1495;&#1491;&#1513;&#1493;&#1514;%20&#1506;&#1497;&#1512;&#1493;&#1504;&#1497;&#1514;\&#1488;&#1511;&#1505;&#1500;%20&#1502;&#1514;&#1495;&#1502;&#1497;%20&#1506;&#1493;&#1504;&#1497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Nitzan\Desktop\&#1502;&#1510;&#1490;&#1514;%20&#1492;&#1514;&#1495;&#1491;&#1513;&#1493;&#1514;%20&#1506;&#1497;&#1512;&#1493;&#1504;&#1497;&#1514;\&#1488;&#1511;&#1505;&#1500;%20&#1502;&#1495;&#1497;&#1512;&#1497;%20&#1491;&#1497;&#1512;&#1493;&#151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8"/>
  <c:chart>
    <c:plotArea>
      <c:layout>
        <c:manualLayout>
          <c:layoutTarget val="inner"/>
          <c:xMode val="edge"/>
          <c:yMode val="edge"/>
          <c:x val="7.9120596767509321E-2"/>
          <c:y val="2.6765437215084956E-2"/>
          <c:w val="0.88403729796933261"/>
          <c:h val="0.70849772067965189"/>
        </c:manualLayout>
      </c:layout>
      <c:barChart>
        <c:barDir val="col"/>
        <c:grouping val="clustered"/>
        <c:ser>
          <c:idx val="0"/>
          <c:order val="0"/>
          <c:dPt>
            <c:idx val="5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92-4A5A-BF0A-F6D7C62C365D}"/>
              </c:ext>
            </c:extLst>
          </c:dPt>
          <c:cat>
            <c:strRef>
              <c:f>Sheet1!$A$1:$F$1</c:f>
              <c:strCache>
                <c:ptCount val="6"/>
                <c:pt idx="0">
                  <c:v>מחוז דרום  18%</c:v>
                </c:pt>
                <c:pt idx="1">
                  <c:v>מחוז ירושלים 13%</c:v>
                </c:pt>
                <c:pt idx="2">
                  <c:v>מחוז מרכז 12%</c:v>
                </c:pt>
                <c:pt idx="3">
                  <c:v>מחוז ת"א 12%</c:v>
                </c:pt>
                <c:pt idx="4">
                  <c:v>מחוז חיפה 13%</c:v>
                </c:pt>
                <c:pt idx="5">
                  <c:v>מחוז צפון 28%</c:v>
                </c:pt>
              </c:strCache>
            </c:strRef>
          </c:cat>
          <c:val>
            <c:numRef>
              <c:f>Sheet1!$A$2:$F$2</c:f>
              <c:numCache>
                <c:formatCode>0%</c:formatCode>
                <c:ptCount val="6"/>
                <c:pt idx="0">
                  <c:v>0.13</c:v>
                </c:pt>
                <c:pt idx="1">
                  <c:v>0.13</c:v>
                </c:pt>
                <c:pt idx="2">
                  <c:v>0.12000000000000002</c:v>
                </c:pt>
                <c:pt idx="3">
                  <c:v>0.12000000000000002</c:v>
                </c:pt>
                <c:pt idx="4">
                  <c:v>0.13</c:v>
                </c:pt>
                <c:pt idx="5">
                  <c:v>0.28000000000000008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92-4A5A-BF0A-F6D7C62C365D}"/>
            </c:ext>
          </c:extLst>
        </c:ser>
        <c:dLbls/>
        <c:axId val="58328576"/>
        <c:axId val="58330112"/>
      </c:barChart>
      <c:catAx>
        <c:axId val="583285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  <a:latin typeface="Narkisim" pitchFamily="34" charset="-79"/>
                <a:cs typeface="Narkisim" pitchFamily="34" charset="-79"/>
              </a:defRPr>
            </a:pPr>
            <a:endParaRPr lang="en-US"/>
          </a:p>
        </c:txPr>
        <c:crossAx val="58330112"/>
        <c:crosses val="autoZero"/>
        <c:auto val="1"/>
        <c:lblAlgn val="ctr"/>
        <c:lblOffset val="100"/>
      </c:catAx>
      <c:valAx>
        <c:axId val="58330112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8328576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5"/>
  <c:chart>
    <c:plotArea>
      <c:layout>
        <c:manualLayout>
          <c:layoutTarget val="inner"/>
          <c:xMode val="edge"/>
          <c:yMode val="edge"/>
          <c:x val="8.3692376088327705E-2"/>
          <c:y val="1.5003366853466746E-2"/>
          <c:w val="0.87033376424961806"/>
          <c:h val="0.84265157153863313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FFFF00"/>
            </a:solidFill>
          </c:spPr>
          <c:dPt>
            <c:idx val="5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4C1-4AE0-85DF-484323722176}"/>
              </c:ext>
            </c:extLst>
          </c:dPt>
          <c:cat>
            <c:strRef>
              <c:f>Sheet1!$A$1:$F$1</c:f>
              <c:strCache>
                <c:ptCount val="6"/>
                <c:pt idx="0">
                  <c:v>מחוז דרום</c:v>
                </c:pt>
                <c:pt idx="1">
                  <c:v>מחוז ירושלים </c:v>
                </c:pt>
                <c:pt idx="2">
                  <c:v>מחוז מרכז </c:v>
                </c:pt>
                <c:pt idx="3">
                  <c:v>מחוז ת"א</c:v>
                </c:pt>
                <c:pt idx="4">
                  <c:v>מחוז חיפה </c:v>
                </c:pt>
                <c:pt idx="5">
                  <c:v>מחוז צפון </c:v>
                </c:pt>
              </c:strCache>
            </c:strRef>
          </c:cat>
          <c:val>
            <c:numRef>
              <c:f>Sheet1!$A$2:$F$2</c:f>
              <c:numCache>
                <c:formatCode>General</c:formatCode>
                <c:ptCount val="6"/>
                <c:pt idx="0">
                  <c:v>12000</c:v>
                </c:pt>
                <c:pt idx="1">
                  <c:v>21000</c:v>
                </c:pt>
                <c:pt idx="2">
                  <c:v>18000</c:v>
                </c:pt>
                <c:pt idx="3">
                  <c:v>25000</c:v>
                </c:pt>
                <c:pt idx="4">
                  <c:v>13000</c:v>
                </c:pt>
                <c:pt idx="5">
                  <c:v>9500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C1-4AE0-85DF-484323722176}"/>
            </c:ext>
          </c:extLst>
        </c:ser>
        <c:dLbls/>
        <c:axId val="60318464"/>
        <c:axId val="60320000"/>
      </c:barChart>
      <c:catAx>
        <c:axId val="6031846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00" b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defRPr>
            </a:pPr>
            <a:endParaRPr lang="en-US"/>
          </a:p>
        </c:txPr>
        <c:crossAx val="60320000"/>
        <c:crosses val="autoZero"/>
        <c:auto val="1"/>
        <c:lblAlgn val="ctr"/>
        <c:lblOffset val="100"/>
      </c:catAx>
      <c:valAx>
        <c:axId val="603200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 b="1">
                <a:solidFill>
                  <a:schemeClr val="bg1"/>
                </a:solidFill>
              </a:defRPr>
            </a:pPr>
            <a:endParaRPr lang="en-US"/>
          </a:p>
        </c:txPr>
        <c:crossAx val="60318464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0.79043</cdr:x>
      <cdr:y>0.73933</cdr:y>
    </cdr:from>
    <cdr:to>
      <cdr:x>1</cdr:x>
      <cdr:y>0.89877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3814618" y="2140803"/>
          <a:ext cx="1011382" cy="461665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chemeClr val="bg1"/>
              </a:solidFill>
            </a:rPr>
            <a:t>Northern district 28%</a:t>
          </a:r>
          <a:endParaRPr lang="en-US" sz="12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0.21965</cdr:x>
      <cdr:y>0.85398</cdr:y>
    </cdr:from>
    <cdr:to>
      <cdr:x>0.37037</cdr:x>
      <cdr:y>1</cdr:y>
    </cdr:to>
    <cdr:sp macro="" textlink="">
      <cdr:nvSpPr>
        <cdr:cNvPr id="2" name="TextBox 17"/>
        <cdr:cNvSpPr txBox="1"/>
      </cdr:nvSpPr>
      <cdr:spPr>
        <a:xfrm xmlns:a="http://schemas.openxmlformats.org/drawingml/2006/main">
          <a:off x="1355727" y="3529436"/>
          <a:ext cx="930274" cy="603503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 smtClean="0">
              <a:solidFill>
                <a:schemeClr val="bg1"/>
              </a:solidFill>
            </a:rPr>
            <a:t>Jerusalem district</a:t>
          </a: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0.38143</cdr:x>
      <cdr:y>0.85398</cdr:y>
    </cdr:from>
    <cdr:to>
      <cdr:x>0.53215</cdr:x>
      <cdr:y>0.99919</cdr:y>
    </cdr:to>
    <cdr:sp macro="" textlink="">
      <cdr:nvSpPr>
        <cdr:cNvPr id="3" name="TextBox 17"/>
        <cdr:cNvSpPr txBox="1"/>
      </cdr:nvSpPr>
      <cdr:spPr>
        <a:xfrm xmlns:a="http://schemas.openxmlformats.org/drawingml/2006/main">
          <a:off x="2354263" y="3529436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 smtClean="0">
              <a:solidFill>
                <a:schemeClr val="bg1"/>
              </a:solidFill>
            </a:rPr>
            <a:t>Central</a:t>
          </a:r>
          <a:r>
            <a:rPr lang="en-US" sz="1100" b="1" dirty="0" smtClean="0">
              <a:solidFill>
                <a:schemeClr val="bg1"/>
              </a:solidFill>
            </a:rPr>
            <a:t> district</a:t>
          </a: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0.51682</cdr:x>
      <cdr:y>0.85479</cdr:y>
    </cdr:from>
    <cdr:to>
      <cdr:x>0.66754</cdr:x>
      <cdr:y>1</cdr:y>
    </cdr:to>
    <cdr:sp macro="" textlink="">
      <cdr:nvSpPr>
        <cdr:cNvPr id="4" name="TextBox 17"/>
        <cdr:cNvSpPr txBox="1"/>
      </cdr:nvSpPr>
      <cdr:spPr>
        <a:xfrm xmlns:a="http://schemas.openxmlformats.org/drawingml/2006/main">
          <a:off x="3189890" y="3532775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 smtClean="0">
              <a:solidFill>
                <a:schemeClr val="bg1"/>
              </a:solidFill>
            </a:rPr>
            <a:t>Tel Aviv district</a:t>
          </a: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0.65432</cdr:x>
      <cdr:y>0.86925</cdr:y>
    </cdr:from>
    <cdr:to>
      <cdr:x>0.80504</cdr:x>
      <cdr:y>0.97351</cdr:y>
    </cdr:to>
    <cdr:sp macro="" textlink="">
      <cdr:nvSpPr>
        <cdr:cNvPr id="5" name="TextBox 17"/>
        <cdr:cNvSpPr txBox="1"/>
      </cdr:nvSpPr>
      <cdr:spPr>
        <a:xfrm xmlns:a="http://schemas.openxmlformats.org/drawingml/2006/main">
          <a:off x="4038600" y="3592553"/>
          <a:ext cx="930274" cy="430887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 smtClean="0">
              <a:solidFill>
                <a:schemeClr val="bg1"/>
              </a:solidFill>
            </a:rPr>
            <a:t>Haifa</a:t>
          </a:r>
          <a:r>
            <a:rPr lang="en-US" sz="1100" b="1" dirty="0" smtClean="0">
              <a:solidFill>
                <a:schemeClr val="bg1"/>
              </a:solidFill>
            </a:rPr>
            <a:t> district</a:t>
          </a: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0.81481</cdr:x>
      <cdr:y>0.85479</cdr:y>
    </cdr:from>
    <cdr:to>
      <cdr:x>0.96553</cdr:x>
      <cdr:y>1</cdr:y>
    </cdr:to>
    <cdr:sp macro="" textlink="">
      <cdr:nvSpPr>
        <cdr:cNvPr id="6" name="TextBox 17"/>
        <cdr:cNvSpPr txBox="1"/>
      </cdr:nvSpPr>
      <cdr:spPr>
        <a:xfrm xmlns:a="http://schemas.openxmlformats.org/drawingml/2006/main">
          <a:off x="5029200" y="3532775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 smtClean="0">
              <a:solidFill>
                <a:schemeClr val="bg1"/>
              </a:solidFill>
            </a:rPr>
            <a:t>Northern</a:t>
          </a:r>
          <a:r>
            <a:rPr lang="en-US" sz="1100" b="1" dirty="0" smtClean="0">
              <a:solidFill>
                <a:schemeClr val="bg1"/>
              </a:solidFill>
            </a:rPr>
            <a:t> district</a:t>
          </a: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0.08513</cdr:x>
      <cdr:y>0.85479</cdr:y>
    </cdr:from>
    <cdr:to>
      <cdr:x>0.23585</cdr:x>
      <cdr:y>1</cdr:y>
    </cdr:to>
    <cdr:sp macro="" textlink="">
      <cdr:nvSpPr>
        <cdr:cNvPr id="7" name="TextBox 17"/>
        <cdr:cNvSpPr txBox="1"/>
      </cdr:nvSpPr>
      <cdr:spPr>
        <a:xfrm xmlns:a="http://schemas.openxmlformats.org/drawingml/2006/main">
          <a:off x="525464" y="3532775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 smtClean="0">
              <a:solidFill>
                <a:schemeClr val="bg1"/>
              </a:solidFill>
            </a:rPr>
            <a:t>Southern district</a:t>
          </a: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AD932-2E1F-4F59-8097-6FE81AC575A4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88CCD-A2EA-4D6B-8839-CEC7C9CEB6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333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715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996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134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97E-B11D-43AF-B7DE-D76A8B12F1E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88457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A8B5-03C2-4EBC-A290-E34D4159B30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392774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4C9E-3E51-4434-82A9-4EE597CECCC8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30626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04AA-ACF7-409E-9A7A-3D509F111C2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264603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EB7BF-7D4D-4136-9B87-0A65EF2865EE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22043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1F8E-A3F3-48E9-A9EE-22CF8D5275FB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38680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47DD-56BB-4B15-A974-0F7762841315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2187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E8FF-9FAD-482A-B471-CBFBC9647C51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7432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7A55-C40A-4987-BFAD-786F95F86B8A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367205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6A1-5C70-452F-A4D0-B0BFD69BA7BB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522673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5A63-2CEE-4068-9476-119336E983B9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18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927605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92A1E-3044-4816-BF17-E7C74BAD9785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fld id="{54D52ADB-6B9B-4034-8DE7-0A299CE14A4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rtl="1"/>
              <a:t>18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rtl="1"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67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hf hdr="0" ftr="0" dt="0"/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7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 descr="לוגו וטמפלט1.jpg"/>
          <p:cNvPicPr>
            <a:picLocks noChangeAspect="1"/>
          </p:cNvPicPr>
          <p:nvPr/>
        </p:nvPicPr>
        <p:blipFill>
          <a:blip r:embed="rId3" cstate="print"/>
          <a:srcRect l="35833" t="41111" r="37500" b="37778"/>
          <a:stretch>
            <a:fillRect/>
          </a:stretch>
        </p:blipFill>
        <p:spPr>
          <a:xfrm>
            <a:off x="5159838" y="488246"/>
            <a:ext cx="3412662" cy="1828800"/>
          </a:xfrm>
          <a:prstGeom prst="rect">
            <a:avLst/>
          </a:prstGeom>
        </p:spPr>
      </p:pic>
      <p:pic>
        <p:nvPicPr>
          <p:cNvPr id="6" name="תמונה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4519" y="437971"/>
            <a:ext cx="695325" cy="8001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4364" y="1238071"/>
            <a:ext cx="319563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hangingPunct="0"/>
            <a:r>
              <a:rPr lang="en-US" b="1" dirty="0"/>
              <a:t>Ministry of Finance</a:t>
            </a:r>
          </a:p>
          <a:p>
            <a:pPr algn="ctr" hangingPunct="0"/>
            <a:r>
              <a:rPr lang="en-US" b="1" dirty="0"/>
              <a:t>   Housing </a:t>
            </a:r>
            <a:r>
              <a:rPr lang="en-US" b="1" dirty="0" smtClean="0"/>
              <a:t>Headquarters</a:t>
            </a:r>
            <a:endParaRPr lang="en-US" b="1" dirty="0"/>
          </a:p>
          <a:p>
            <a:pPr algn="ctr" hangingPunct="0"/>
            <a:r>
              <a:rPr lang="en-US" b="1" dirty="0"/>
              <a:t>  </a:t>
            </a:r>
            <a:r>
              <a:rPr lang="en-US" sz="1600" dirty="0"/>
              <a:t>District Planning and Building </a:t>
            </a:r>
            <a:r>
              <a:rPr lang="en-US" sz="1600" dirty="0" smtClean="0"/>
              <a:t>Committee, </a:t>
            </a:r>
            <a:r>
              <a:rPr lang="en-US" sz="1600" dirty="0"/>
              <a:t>Northern District</a:t>
            </a:r>
            <a:endParaRPr lang="he-IL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" y="2873544"/>
            <a:ext cx="8001000" cy="37548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 of the National Housing Program - Effects of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 on Social, Environmental and Municipal Issues - Northern District as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Allegory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presence of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Bar-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Ilan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Shuki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Amarani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5 2019</a:t>
            </a:r>
            <a:endParaRPr lang="he-I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471306"/>
            <a:ext cx="917608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dirty="0"/>
              <a:t>Ori </a:t>
            </a:r>
            <a:r>
              <a:rPr lang="en-US" sz="1600" dirty="0" err="1"/>
              <a:t>Ilan</a:t>
            </a:r>
            <a:r>
              <a:rPr lang="en-US" sz="1600" dirty="0"/>
              <a:t>, </a:t>
            </a:r>
            <a:r>
              <a:rPr lang="en-US" sz="1600" dirty="0" smtClean="0"/>
              <a:t>C</a:t>
            </a:r>
            <a:r>
              <a:rPr lang="en-US" sz="1600" dirty="0" smtClean="0"/>
              <a:t>hairman </a:t>
            </a:r>
            <a:r>
              <a:rPr lang="en-US" sz="1600" dirty="0"/>
              <a:t>of the Northern District Planning and Construction Committee</a:t>
            </a:r>
            <a:endParaRPr lang="he-IL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685800"/>
            <a:ext cx="3048000" cy="1754326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Planning </a:t>
            </a:r>
            <a:r>
              <a:rPr lang="en-US" sz="3600" dirty="0" smtClean="0"/>
              <a:t>Administration</a:t>
            </a:r>
            <a:endParaRPr lang="en-US" dirty="0"/>
          </a:p>
          <a:p>
            <a:r>
              <a:rPr lang="en-US" dirty="0" smtClean="0"/>
              <a:t>Northern </a:t>
            </a:r>
            <a:r>
              <a:rPr lang="en-US" dirty="0"/>
              <a:t>District Planning Bureau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1828800"/>
            <a:ext cx="1447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972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graphicFrame>
        <p:nvGraphicFramePr>
          <p:cNvPr id="6" name="מציין מיקום תוכן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63536539"/>
              </p:ext>
            </p:extLst>
          </p:nvPr>
        </p:nvGraphicFramePr>
        <p:xfrm>
          <a:off x="5025675" y="838198"/>
          <a:ext cx="3889725" cy="4633796"/>
        </p:xfrm>
        <a:graphic>
          <a:graphicData uri="http://schemas.openxmlformats.org/drawingml/2006/table">
            <a:tbl>
              <a:tblPr rtl="1" firstRow="1" firstCol="1" bandRow="1"/>
              <a:tblGrid>
                <a:gridCol w="38897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6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Target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Population Assessment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there are 17,500 people, a population target of 37,000, with the 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addition, 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approximately 42,000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20,250 plus 60,000 in </a:t>
                      </a: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Tantur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increase 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 100,000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43,000 people, a target at 60,000 outline, increase to 140,000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22,000, a target of 36,000, increase to 60,000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45,000 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population target includes 100,000 increases to 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 145,000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there are 25,000 people, which outlines 50,000 increases to 60,000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55,000 people, a target of 75,000 people, increase to 120,000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5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Today, 76,000, a target of 100,000, increase to 135,000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Currently 40,000 persons capacity in 100,000 persons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Currently 30,000 people target 50,000 including 72,000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Today, 47,800 people, a target of a total of 85,000, increase to 120,000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47,000 people, increasing to 190,000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there are 24,500 people, a target of 37,000 inclusive with about 62,000 additions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Currently 45,000 people, increasing to 116,000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23,000, a target of 40,000 people, increase to 77,000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there are 40,500 people, a target of 96,000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7" name="מלבן 6"/>
          <p:cNvSpPr/>
          <p:nvPr/>
        </p:nvSpPr>
        <p:spPr>
          <a:xfrm>
            <a:off x="7543800" y="3124200"/>
            <a:ext cx="1368152" cy="468479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7315200" y="4038600"/>
            <a:ext cx="1584176" cy="50405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7010400" y="4800600"/>
            <a:ext cx="1584176" cy="50405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7391400" y="1676400"/>
            <a:ext cx="1447800" cy="10668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3" name="כותרת 1"/>
          <p:cNvSpPr txBox="1">
            <a:spLocks/>
          </p:cNvSpPr>
          <p:nvPr/>
        </p:nvSpPr>
        <p:spPr>
          <a:xfrm>
            <a:off x="304800" y="381000"/>
            <a:ext cx="6444224" cy="399578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ts val="28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 algn="l" rtl="0">
              <a:defRPr/>
            </a:pP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Additional 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Housing 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Major Cities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מלבן 2"/>
          <p:cNvSpPr/>
          <p:nvPr/>
        </p:nvSpPr>
        <p:spPr>
          <a:xfrm>
            <a:off x="74951" y="0"/>
            <a:ext cx="3902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Strategic 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graphicFrame>
        <p:nvGraphicFramePr>
          <p:cNvPr id="20" name="טבלה 19"/>
          <p:cNvGraphicFramePr>
            <a:graphicFrameLocks noGrp="1"/>
          </p:cNvGraphicFramePr>
          <p:nvPr/>
        </p:nvGraphicFramePr>
        <p:xfrm>
          <a:off x="228600" y="838200"/>
          <a:ext cx="1882370" cy="4633796"/>
        </p:xfrm>
        <a:graphic>
          <a:graphicData uri="http://schemas.openxmlformats.org/drawingml/2006/table">
            <a:tbl>
              <a:tblPr rtl="1" firstRow="1" firstCol="1" bandRow="1"/>
              <a:tblGrid>
                <a:gridCol w="1882370"/>
              </a:tblGrid>
              <a:tr h="426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Settlement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Beit </a:t>
                      </a: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Shean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Jadieda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Tiberias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Yokneam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Carmiel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Migdal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Haemek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Nehariya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5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Nazereth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Nazereth</a:t>
                      </a:r>
                      <a:r>
                        <a:rPr lang="en-US" sz="1000" baseline="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</a:t>
                      </a:r>
                      <a:r>
                        <a:rPr lang="en-US" sz="1000" baseline="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Ilit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Sahnin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Acre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Afula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Arava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Safed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,</a:t>
                      </a:r>
                      <a:r>
                        <a:rPr lang="en-US" sz="1000" baseline="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</a:t>
                      </a:r>
                      <a:r>
                        <a:rPr lang="en-US" sz="1000" baseline="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Rosh </a:t>
                      </a:r>
                      <a:r>
                        <a:rPr lang="en-US" sz="1000" baseline="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Pina</a:t>
                      </a:r>
                      <a:r>
                        <a:rPr lang="en-US" sz="1000" baseline="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, </a:t>
                      </a:r>
                      <a:r>
                        <a:rPr lang="en-US" sz="1000" baseline="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Hazor</a:t>
                      </a:r>
                      <a:r>
                        <a:rPr lang="en-US" sz="1000" baseline="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</a:t>
                      </a:r>
                      <a:r>
                        <a:rPr lang="en-US" sz="1000" baseline="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Glilt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Kiriyat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Shmona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Shfaraam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טבלה 20"/>
          <p:cNvGraphicFramePr>
            <a:graphicFrameLocks noGrp="1"/>
          </p:cNvGraphicFramePr>
          <p:nvPr/>
        </p:nvGraphicFramePr>
        <p:xfrm>
          <a:off x="3367568" y="838200"/>
          <a:ext cx="1680737" cy="4633796"/>
        </p:xfrm>
        <a:graphic>
          <a:graphicData uri="http://schemas.openxmlformats.org/drawingml/2006/table">
            <a:tbl>
              <a:tblPr rtl="1" firstRow="1" firstCol="1" bandRow="1"/>
              <a:tblGrid>
                <a:gridCol w="1680737"/>
              </a:tblGrid>
              <a:tr h="426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Total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Additional Units for Settlement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8,140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19,400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28,929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7,600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32,171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6,500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20,182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5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16,051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8,130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21,175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46,323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9,900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20,681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17,400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10,150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טבלה 21"/>
          <p:cNvGraphicFramePr>
            <a:graphicFrameLocks noGrp="1"/>
          </p:cNvGraphicFramePr>
          <p:nvPr/>
        </p:nvGraphicFramePr>
        <p:xfrm>
          <a:off x="2133600" y="838200"/>
          <a:ext cx="1233968" cy="4633796"/>
        </p:xfrm>
        <a:graphic>
          <a:graphicData uri="http://schemas.openxmlformats.org/drawingml/2006/table">
            <a:tbl>
              <a:tblPr rtl="1" firstRow="1" firstCol="1" bandRow="1"/>
              <a:tblGrid>
                <a:gridCol w="1233968"/>
              </a:tblGrid>
              <a:tr h="426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District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Additional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Units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4,900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15,000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5,700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3,946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3,350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14,500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5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7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5,400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16,285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he-IL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+mn-cs"/>
                        </a:rPr>
                        <a:t>2,274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5,150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96193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מלבן 2"/>
          <p:cNvSpPr/>
          <p:nvPr/>
        </p:nvSpPr>
        <p:spPr>
          <a:xfrm>
            <a:off x="5381146" y="671039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Acre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21" t="6391" r="54110" b="29238"/>
          <a:stretch/>
        </p:blipFill>
        <p:spPr bwMode="auto">
          <a:xfrm>
            <a:off x="0" y="457201"/>
            <a:ext cx="4855362" cy="517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טבלה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0530591"/>
              </p:ext>
            </p:extLst>
          </p:nvPr>
        </p:nvGraphicFramePr>
        <p:xfrm>
          <a:off x="6477000" y="19050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Inclusive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85,000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1" name="טבלה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6064320"/>
              </p:ext>
            </p:extLst>
          </p:nvPr>
        </p:nvGraphicFramePr>
        <p:xfrm>
          <a:off x="7467600" y="3505200"/>
          <a:ext cx="1488811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4888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3,400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56029" y="1476994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1146" y="3041082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graphicFrame>
        <p:nvGraphicFramePr>
          <p:cNvPr id="20" name="טבלה 19"/>
          <p:cNvGraphicFramePr>
            <a:graphicFrameLocks noGrp="1"/>
          </p:cNvGraphicFramePr>
          <p:nvPr/>
        </p:nvGraphicFramePr>
        <p:xfrm>
          <a:off x="5486400" y="19050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47,800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1" name="טבלה 20"/>
          <p:cNvGraphicFramePr>
            <a:graphicFrameLocks noGrp="1"/>
          </p:cNvGraphicFramePr>
          <p:nvPr/>
        </p:nvGraphicFramePr>
        <p:xfrm>
          <a:off x="7467600" y="19050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120,000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2" name="טבלה 21"/>
          <p:cNvGraphicFramePr>
            <a:graphicFrameLocks noGrp="1"/>
          </p:cNvGraphicFramePr>
          <p:nvPr/>
        </p:nvGraphicFramePr>
        <p:xfrm>
          <a:off x="4917811" y="3505200"/>
          <a:ext cx="1298590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985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</a:t>
                      </a:r>
                      <a:r>
                        <a:rPr lang="en-US" sz="1400" u="none" strike="noStrike" dirty="0" smtClean="0">
                          <a:effectLst/>
                        </a:rPr>
                        <a:t>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13,715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3" name="טבלה 22"/>
          <p:cNvGraphicFramePr>
            <a:graphicFrameLocks noGrp="1"/>
          </p:cNvGraphicFramePr>
          <p:nvPr/>
        </p:nvGraphicFramePr>
        <p:xfrm>
          <a:off x="6213211" y="3505200"/>
          <a:ext cx="1280905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4,060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88400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18" t="12298" r="38952" b="19089"/>
          <a:stretch/>
        </p:blipFill>
        <p:spPr bwMode="auto">
          <a:xfrm>
            <a:off x="0" y="457201"/>
            <a:ext cx="5233872" cy="517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מלבן 2"/>
          <p:cNvSpPr/>
          <p:nvPr/>
        </p:nvSpPr>
        <p:spPr>
          <a:xfrm>
            <a:off x="5686738" y="761461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Nahariya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20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טבלה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0530591"/>
              </p:ext>
            </p:extLst>
          </p:nvPr>
        </p:nvGraphicFramePr>
        <p:xfrm>
          <a:off x="6664589" y="20574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Inclusive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 </a:t>
                      </a:r>
                      <a:r>
                        <a:rPr lang="he-IL" sz="1400" dirty="0" smtClean="0"/>
                        <a:t>75,000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9" name="טבלה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6064320"/>
              </p:ext>
            </p:extLst>
          </p:nvPr>
        </p:nvGraphicFramePr>
        <p:xfrm>
          <a:off x="7883789" y="3581400"/>
          <a:ext cx="1260211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602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14,500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243618" y="1629394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68735" y="3193482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32" name="טבלה 31"/>
          <p:cNvGraphicFramePr>
            <a:graphicFrameLocks noGrp="1"/>
          </p:cNvGraphicFramePr>
          <p:nvPr/>
        </p:nvGraphicFramePr>
        <p:xfrm>
          <a:off x="5673989" y="20574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u="none" strike="noStrike" dirty="0" smtClean="0">
                          <a:effectLst/>
                        </a:rPr>
                        <a:t> 55,000</a:t>
                      </a:r>
                      <a:endParaRPr lang="he-IL" sz="14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3" name="טבלה 32"/>
          <p:cNvGraphicFramePr>
            <a:graphicFrameLocks noGrp="1"/>
          </p:cNvGraphicFramePr>
          <p:nvPr/>
        </p:nvGraphicFramePr>
        <p:xfrm>
          <a:off x="7655189" y="20574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dirty="0" smtClean="0"/>
                        <a:t>120,000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4" name="טבלה 33"/>
          <p:cNvGraphicFramePr>
            <a:graphicFrameLocks noGrp="1"/>
          </p:cNvGraphicFramePr>
          <p:nvPr/>
        </p:nvGraphicFramePr>
        <p:xfrm>
          <a:off x="5410200" y="3581400"/>
          <a:ext cx="1222390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223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</a:t>
                      </a:r>
                      <a:r>
                        <a:rPr lang="en-US" sz="1400" u="none" strike="noStrike" dirty="0" smtClean="0">
                          <a:effectLst/>
                        </a:rPr>
                        <a:t>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4052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5" name="טבלה 34"/>
          <p:cNvGraphicFramePr>
            <a:graphicFrameLocks noGrp="1"/>
          </p:cNvGraphicFramePr>
          <p:nvPr/>
        </p:nvGraphicFramePr>
        <p:xfrm>
          <a:off x="6629400" y="3581400"/>
          <a:ext cx="1280905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1630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84032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6012160" cy="444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מלבן 2"/>
          <p:cNvSpPr/>
          <p:nvPr/>
        </p:nvSpPr>
        <p:spPr>
          <a:xfrm>
            <a:off x="6820680" y="977601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Afula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20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טבלה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0530591"/>
              </p:ext>
            </p:extLst>
          </p:nvPr>
        </p:nvGraphicFramePr>
        <p:xfrm>
          <a:off x="7169291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Inclusive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 </a:t>
                      </a:r>
                      <a:r>
                        <a:rPr lang="he-IL" sz="1400" dirty="0" smtClean="0"/>
                        <a:t>75,000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2" name="טבלה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6064320"/>
              </p:ext>
            </p:extLst>
          </p:nvPr>
        </p:nvGraphicFramePr>
        <p:xfrm>
          <a:off x="8036189" y="3657600"/>
          <a:ext cx="1107811" cy="720633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1078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16,285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248400" y="1752600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19800" y="3200400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25" name="טבלה 24"/>
          <p:cNvGraphicFramePr>
            <a:graphicFrameLocks noGrp="1"/>
          </p:cNvGraphicFramePr>
          <p:nvPr/>
        </p:nvGraphicFramePr>
        <p:xfrm>
          <a:off x="6178691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u="none" strike="noStrike" dirty="0" smtClean="0">
                          <a:effectLst/>
                        </a:rPr>
                        <a:t> 55,000</a:t>
                      </a:r>
                      <a:endParaRPr lang="he-IL" sz="14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6" name="טבלה 25"/>
          <p:cNvGraphicFramePr>
            <a:graphicFrameLocks noGrp="1"/>
          </p:cNvGraphicFramePr>
          <p:nvPr/>
        </p:nvGraphicFramePr>
        <p:xfrm>
          <a:off x="8159891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dirty="0" smtClean="0"/>
                        <a:t>120,000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7" name="טבלה 26"/>
          <p:cNvGraphicFramePr>
            <a:graphicFrameLocks noGrp="1"/>
          </p:cNvGraphicFramePr>
          <p:nvPr/>
        </p:nvGraphicFramePr>
        <p:xfrm>
          <a:off x="5791200" y="3657600"/>
          <a:ext cx="993790" cy="720633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937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</a:t>
                      </a:r>
                      <a:r>
                        <a:rPr lang="en-US" sz="1400" u="none" strike="noStrike" dirty="0" smtClean="0">
                          <a:effectLst/>
                        </a:rPr>
                        <a:t>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30,038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8" name="טבלה 27"/>
          <p:cNvGraphicFramePr>
            <a:graphicFrameLocks noGrp="1"/>
          </p:cNvGraphicFramePr>
          <p:nvPr/>
        </p:nvGraphicFramePr>
        <p:xfrm>
          <a:off x="6781800" y="3657600"/>
          <a:ext cx="1280905" cy="71499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35749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57497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120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84032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23" t="21260" r="46485" b="28210"/>
          <a:stretch/>
        </p:blipFill>
        <p:spPr bwMode="auto">
          <a:xfrm>
            <a:off x="0" y="468138"/>
            <a:ext cx="5122575" cy="516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מלבן 2"/>
          <p:cNvSpPr/>
          <p:nvPr/>
        </p:nvSpPr>
        <p:spPr>
          <a:xfrm>
            <a:off x="6172200" y="838200"/>
            <a:ext cx="1994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Kiryat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Shmona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7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טבלה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0530591"/>
              </p:ext>
            </p:extLst>
          </p:nvPr>
        </p:nvGraphicFramePr>
        <p:xfrm>
          <a:off x="6248400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Inclusive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 40,000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10200" y="1752600"/>
            <a:ext cx="1347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23" name="טבלה 22"/>
          <p:cNvGraphicFramePr>
            <a:graphicFrameLocks noGrp="1"/>
          </p:cNvGraphicFramePr>
          <p:nvPr/>
        </p:nvGraphicFramePr>
        <p:xfrm>
          <a:off x="5257800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u="none" strike="noStrike" dirty="0" smtClean="0">
                          <a:effectLst/>
                        </a:rPr>
                        <a:t> 23,000 </a:t>
                      </a:r>
                      <a:endParaRPr lang="he-IL" sz="14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4" name="טבלה 23"/>
          <p:cNvGraphicFramePr>
            <a:graphicFrameLocks noGrp="1"/>
          </p:cNvGraphicFramePr>
          <p:nvPr/>
        </p:nvGraphicFramePr>
        <p:xfrm>
          <a:off x="7239000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77,000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7" name="טבלה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6064320"/>
              </p:ext>
            </p:extLst>
          </p:nvPr>
        </p:nvGraphicFramePr>
        <p:xfrm>
          <a:off x="7696200" y="3657600"/>
          <a:ext cx="1260211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602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5150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381146" y="3269682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29" name="טבלה 28"/>
          <p:cNvGraphicFramePr>
            <a:graphicFrameLocks noGrp="1"/>
          </p:cNvGraphicFramePr>
          <p:nvPr/>
        </p:nvGraphicFramePr>
        <p:xfrm>
          <a:off x="5222611" y="3657600"/>
          <a:ext cx="1222390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223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</a:t>
                      </a:r>
                      <a:r>
                        <a:rPr lang="en-US" sz="1400" u="none" strike="noStrike" dirty="0" smtClean="0">
                          <a:effectLst/>
                        </a:rPr>
                        <a:t>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10,300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0" name="טבלה 29"/>
          <p:cNvGraphicFramePr>
            <a:graphicFrameLocks noGrp="1"/>
          </p:cNvGraphicFramePr>
          <p:nvPr/>
        </p:nvGraphicFramePr>
        <p:xfrm>
          <a:off x="6441811" y="3657600"/>
          <a:ext cx="1280905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1950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1" name="Rectangle 1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xmlns="" val="490754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19050" y="0"/>
            <a:ext cx="9144000" cy="457200"/>
          </a:xfrm>
          <a:prstGeom prst="rect">
            <a:avLst/>
          </a:prstGeom>
        </p:spPr>
      </p:pic>
      <p:sp>
        <p:nvSpPr>
          <p:cNvPr id="8" name="מלבן 2"/>
          <p:cNvSpPr/>
          <p:nvPr/>
        </p:nvSpPr>
        <p:spPr>
          <a:xfrm>
            <a:off x="4426786" y="715903"/>
            <a:ext cx="4641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Safed, Rosh Pina, and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atzor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Haglilit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7" t="33393" r="27076" b="28798"/>
          <a:stretch/>
        </p:blipFill>
        <p:spPr bwMode="auto">
          <a:xfrm>
            <a:off x="0" y="1124744"/>
            <a:ext cx="627088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4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4600" y="2133600"/>
            <a:ext cx="1347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19" name="טבלה 18"/>
          <p:cNvGraphicFramePr>
            <a:graphicFrameLocks noGrp="1"/>
          </p:cNvGraphicFramePr>
          <p:nvPr/>
        </p:nvGraphicFramePr>
        <p:xfrm>
          <a:off x="6331091" y="2590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45,000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0" name="טבלה 19"/>
          <p:cNvGraphicFramePr>
            <a:graphicFrameLocks noGrp="1"/>
          </p:cNvGraphicFramePr>
          <p:nvPr/>
        </p:nvGraphicFramePr>
        <p:xfrm>
          <a:off x="7315200" y="2590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u="none" strike="noStrike" dirty="0" smtClean="0">
                          <a:effectLst/>
                        </a:rPr>
                        <a:t>116,000 </a:t>
                      </a:r>
                      <a:endParaRPr lang="he-IL" sz="14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1" name="טבלה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6064320"/>
              </p:ext>
            </p:extLst>
          </p:nvPr>
        </p:nvGraphicFramePr>
        <p:xfrm>
          <a:off x="6324600" y="4267200"/>
          <a:ext cx="1260211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602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5150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324600" y="3200400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23" name="טבלה 22"/>
          <p:cNvGraphicFramePr>
            <a:graphicFrameLocks noGrp="1"/>
          </p:cNvGraphicFramePr>
          <p:nvPr/>
        </p:nvGraphicFramePr>
        <p:xfrm>
          <a:off x="6324600" y="3581400"/>
          <a:ext cx="1222390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223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</a:t>
                      </a:r>
                      <a:r>
                        <a:rPr lang="en-US" sz="1400" u="none" strike="noStrike" dirty="0" smtClean="0">
                          <a:effectLst/>
                        </a:rPr>
                        <a:t>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10,300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4" name="טבלה 23"/>
          <p:cNvGraphicFramePr>
            <a:graphicFrameLocks noGrp="1"/>
          </p:cNvGraphicFramePr>
          <p:nvPr/>
        </p:nvGraphicFramePr>
        <p:xfrm>
          <a:off x="7543800" y="3581400"/>
          <a:ext cx="1280905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1950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5" name="Rectangle 1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xmlns="" val="4102974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68" t="26396" r="24764" b="27594"/>
          <a:stretch/>
        </p:blipFill>
        <p:spPr bwMode="auto">
          <a:xfrm>
            <a:off x="533400" y="838200"/>
            <a:ext cx="7986441" cy="36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טבלה 5"/>
          <p:cNvGraphicFramePr>
            <a:graphicFrameLocks noGrp="1"/>
          </p:cNvGraphicFramePr>
          <p:nvPr>
            <p:extLst/>
          </p:nvPr>
        </p:nvGraphicFramePr>
        <p:xfrm>
          <a:off x="4953000" y="4572000"/>
          <a:ext cx="1084847" cy="89154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0848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rtl="1" fontAlgn="b"/>
                      <a:r>
                        <a:rPr lang="en-US" sz="1400" b="1" u="none" strike="noStrike" dirty="0" smtClean="0">
                          <a:effectLst/>
                        </a:rPr>
                        <a:t>New Complex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400" u="none" strike="noStrike" dirty="0">
                          <a:effectLst/>
                        </a:rPr>
                        <a:t>9,900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400" u="none" strike="noStrike" dirty="0">
                          <a:effectLst/>
                        </a:rPr>
                        <a:t>10,000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400" u="none" strike="noStrike" dirty="0">
                          <a:effectLst/>
                        </a:rPr>
                        <a:t>914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מלבן 2"/>
          <p:cNvSpPr/>
          <p:nvPr/>
        </p:nvSpPr>
        <p:spPr>
          <a:xfrm>
            <a:off x="3810000" y="457200"/>
            <a:ext cx="153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Lev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Hagalil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3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טבלה 13"/>
          <p:cNvGraphicFramePr>
            <a:graphicFrameLocks noGrp="1"/>
          </p:cNvGraphicFramePr>
          <p:nvPr/>
        </p:nvGraphicFramePr>
        <p:xfrm>
          <a:off x="3810000" y="4572000"/>
          <a:ext cx="1084847" cy="89154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084847"/>
              </a:tblGrid>
              <a:tr h="161925">
                <a:tc>
                  <a:txBody>
                    <a:bodyPr/>
                    <a:lstStyle/>
                    <a:p>
                      <a:pPr algn="l" rtl="1" fontAlgn="b"/>
                      <a:r>
                        <a:rPr lang="en-US" sz="1400" b="1" u="none" strike="noStrike" dirty="0" smtClean="0">
                          <a:effectLst/>
                        </a:rPr>
                        <a:t>Town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 err="1" smtClean="0">
                          <a:effectLst/>
                        </a:rPr>
                        <a:t>Araba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Sakhnin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Dir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Khana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5" name="טבלה 14"/>
          <p:cNvGraphicFramePr>
            <a:graphicFrameLocks noGrp="1"/>
          </p:cNvGraphicFramePr>
          <p:nvPr/>
        </p:nvGraphicFramePr>
        <p:xfrm>
          <a:off x="6096000" y="4572000"/>
          <a:ext cx="2497904" cy="89154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332492"/>
                <a:gridCol w="1165412"/>
              </a:tblGrid>
              <a:tr h="161925">
                <a:tc>
                  <a:txBody>
                    <a:bodyPr/>
                    <a:lstStyle/>
                    <a:p>
                      <a:pPr algn="l" rtl="1" fontAlgn="b"/>
                      <a:r>
                        <a:rPr lang="en-US" sz="1400" b="1" i="0" u="none" strike="noStrike" dirty="0" smtClean="0">
                          <a:effectLst/>
                          <a:latin typeface="+mn-lt"/>
                        </a:rPr>
                        <a:t>District</a:t>
                      </a:r>
                      <a:r>
                        <a:rPr lang="en-US" sz="1400" b="1" i="0" u="none" strike="noStrike" baseline="0" dirty="0" smtClean="0">
                          <a:effectLst/>
                          <a:latin typeface="+mn-lt"/>
                        </a:rPr>
                        <a:t> Additions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1" fontAlgn="b"/>
                      <a:r>
                        <a:rPr lang="en-US" sz="1400" b="1" i="0" u="none" strike="noStrike" dirty="0" smtClean="0">
                          <a:effectLst/>
                          <a:latin typeface="+mn-lt"/>
                        </a:rPr>
                        <a:t>Renewed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 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6" name="Rectangle 1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xmlns="" val="1644022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מלבן 2"/>
          <p:cNvSpPr/>
          <p:nvPr/>
        </p:nvSpPr>
        <p:spPr>
          <a:xfrm>
            <a:off x="1024318" y="761841"/>
            <a:ext cx="2077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Going Forward: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115616" y="1143000"/>
            <a:ext cx="7488831" cy="3914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000" u="sng" dirty="0">
                <a:solidFill>
                  <a:schemeClr val="bg2"/>
                </a:solidFill>
              </a:rPr>
              <a:t>Preparation of provincial surveys / work documents / statutory documents (in collaboration with government ministries, local authorities and relevant committees and relevant public bodies) </a:t>
            </a:r>
            <a:r>
              <a:rPr lang="en-US" sz="2000" u="sng" dirty="0" smtClean="0">
                <a:solidFill>
                  <a:schemeClr val="bg2"/>
                </a:solidFill>
              </a:rPr>
              <a:t>on</a:t>
            </a:r>
            <a:r>
              <a:rPr lang="he-IL" sz="2000" dirty="0" smtClean="0">
                <a:solidFill>
                  <a:schemeClr val="bg2"/>
                </a:solidFill>
              </a:rPr>
              <a:t>: </a:t>
            </a:r>
            <a:endParaRPr lang="en-US" sz="2000" dirty="0" smtClean="0">
              <a:solidFill>
                <a:schemeClr val="bg2"/>
              </a:solidFill>
            </a:endParaRP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Examination of the thickening of urban textures </a:t>
            </a:r>
            <a:r>
              <a:rPr lang="en-US" sz="2000" dirty="0" smtClean="0">
                <a:solidFill>
                  <a:schemeClr val="bg2"/>
                </a:solidFill>
              </a:rPr>
              <a:t>that were expanded in accordance with the strategic plan, beyond the approved plans.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Finding </a:t>
            </a:r>
            <a:r>
              <a:rPr lang="en-US" sz="2000" b="1" dirty="0">
                <a:solidFill>
                  <a:schemeClr val="bg2"/>
                </a:solidFill>
              </a:rPr>
              <a:t>areas for urban renewal </a:t>
            </a:r>
            <a:r>
              <a:rPr lang="en-US" sz="2000" dirty="0">
                <a:solidFill>
                  <a:schemeClr val="bg2"/>
                </a:solidFill>
              </a:rPr>
              <a:t>and recommendations for encouraging urban renewal in localities.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2"/>
                </a:solidFill>
              </a:rPr>
              <a:t>Locating areas for additional housing in the Arab sector - </a:t>
            </a:r>
            <a:r>
              <a:rPr lang="en-US" sz="2000" dirty="0">
                <a:solidFill>
                  <a:schemeClr val="bg2"/>
                </a:solidFill>
              </a:rPr>
              <a:t>the Nazareth bloc, the heart of the Galilee and other Arab urban centers.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2"/>
                </a:solidFill>
              </a:rPr>
              <a:t>Examination of principles for the thickening of rural space.</a:t>
            </a:r>
            <a:endParaRPr lang="he-IL" sz="2000" dirty="0">
              <a:solidFill>
                <a:schemeClr val="bg2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5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40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115616" y="1328390"/>
            <a:ext cx="7488831" cy="4005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u="sng" dirty="0">
                <a:solidFill>
                  <a:schemeClr val="bg2"/>
                </a:solidFill>
              </a:rPr>
              <a:t>Beyond Area </a:t>
            </a:r>
            <a:r>
              <a:rPr lang="en-US" sz="2400" u="sng" dirty="0" smtClean="0">
                <a:solidFill>
                  <a:schemeClr val="bg2"/>
                </a:solidFill>
              </a:rPr>
              <a:t>Planning</a:t>
            </a:r>
            <a:r>
              <a:rPr lang="he-IL" sz="2400" u="sng" dirty="0" smtClean="0">
                <a:solidFill>
                  <a:schemeClr val="bg2"/>
                </a:solidFill>
              </a:rPr>
              <a:t>:</a:t>
            </a:r>
            <a:endParaRPr lang="en-US" sz="2400" u="sng" dirty="0" smtClean="0">
              <a:solidFill>
                <a:schemeClr val="bg2"/>
              </a:solidFill>
            </a:endParaRP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2"/>
                </a:solidFill>
              </a:rPr>
              <a:t>Examination of regional employment centers </a:t>
            </a:r>
            <a:r>
              <a:rPr lang="en-US" sz="2000" dirty="0" smtClean="0">
                <a:solidFill>
                  <a:schemeClr val="bg2"/>
                </a:solidFill>
              </a:rPr>
              <a:t>(existing and new).</a:t>
            </a: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Examination </a:t>
            </a:r>
            <a:r>
              <a:rPr lang="en-US" sz="2000" dirty="0">
                <a:solidFill>
                  <a:schemeClr val="bg2"/>
                </a:solidFill>
              </a:rPr>
              <a:t>of the need for </a:t>
            </a:r>
            <a:r>
              <a:rPr lang="en-US" sz="2000" b="1" dirty="0">
                <a:solidFill>
                  <a:schemeClr val="bg2"/>
                </a:solidFill>
              </a:rPr>
              <a:t>regional public buildings </a:t>
            </a:r>
            <a:r>
              <a:rPr lang="en-US" sz="2000" dirty="0">
                <a:solidFill>
                  <a:schemeClr val="bg2"/>
                </a:solidFill>
              </a:rPr>
              <a:t>such as: hospitals, universities.</a:t>
            </a: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Preparing a</a:t>
            </a:r>
            <a:r>
              <a:rPr lang="en-US" sz="2000" b="1" dirty="0">
                <a:solidFill>
                  <a:schemeClr val="bg2"/>
                </a:solidFill>
              </a:rPr>
              <a:t> District Public Transport Master Plan.</a:t>
            </a: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Examining the </a:t>
            </a:r>
            <a:r>
              <a:rPr lang="en-US" sz="2000" b="1" dirty="0">
                <a:solidFill>
                  <a:schemeClr val="bg2"/>
                </a:solidFill>
              </a:rPr>
              <a:t>strengthening of the interconnections </a:t>
            </a:r>
            <a:r>
              <a:rPr lang="en-US" sz="2000" dirty="0">
                <a:solidFill>
                  <a:schemeClr val="bg2"/>
                </a:solidFill>
              </a:rPr>
              <a:t>between the urban and various centers - preparation of </a:t>
            </a:r>
            <a:r>
              <a:rPr lang="en-US" sz="2000" dirty="0" smtClean="0">
                <a:solidFill>
                  <a:schemeClr val="bg2"/>
                </a:solidFill>
              </a:rPr>
              <a:t>inclusive and </a:t>
            </a:r>
            <a:r>
              <a:rPr lang="en-US" sz="2000" dirty="0">
                <a:solidFill>
                  <a:schemeClr val="bg2"/>
                </a:solidFill>
              </a:rPr>
              <a:t>regional outline plans (city and region).</a:t>
            </a: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Preparing a District Master Plan - by Sub-Regions - for Tourism.</a:t>
            </a:r>
            <a:r>
              <a:rPr lang="he-IL" sz="2000" dirty="0" smtClean="0">
                <a:solidFill>
                  <a:schemeClr val="bg2"/>
                </a:solidFill>
              </a:rPr>
              <a:t>  </a:t>
            </a:r>
            <a:endParaRPr lang="he-IL" sz="2000" dirty="0">
              <a:solidFill>
                <a:schemeClr val="bg2"/>
              </a:solidFill>
            </a:endParaRPr>
          </a:p>
          <a:p>
            <a:pPr lvl="1" algn="r" rtl="1">
              <a:lnSpc>
                <a:spcPct val="110000"/>
              </a:lnSpc>
            </a:pP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62156" y="6336268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5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מלבן 2"/>
          <p:cNvSpPr/>
          <p:nvPr/>
        </p:nvSpPr>
        <p:spPr>
          <a:xfrm>
            <a:off x="762000" y="914400"/>
            <a:ext cx="2077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Going Forward: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403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1981200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rtl="1"/>
            <a:r>
              <a:rPr lang="en-US" sz="4400" dirty="0" smtClean="0">
                <a:solidFill>
                  <a:schemeClr val="bg2"/>
                </a:solidFill>
              </a:rPr>
              <a:t>General </a:t>
            </a:r>
            <a:r>
              <a:rPr lang="en-US" sz="4400" dirty="0" err="1" smtClean="0">
                <a:solidFill>
                  <a:schemeClr val="bg2"/>
                </a:solidFill>
              </a:rPr>
              <a:t>Challanges</a:t>
            </a:r>
            <a:endParaRPr lang="he-IL" sz="4400" dirty="0" smtClean="0">
              <a:solidFill>
                <a:schemeClr val="bg2"/>
              </a:solidFill>
            </a:endParaRPr>
          </a:p>
          <a:p>
            <a:pPr rtl="1"/>
            <a:r>
              <a:rPr lang="en-US" sz="4400" dirty="0" smtClean="0">
                <a:solidFill>
                  <a:schemeClr val="bg2"/>
                </a:solidFill>
              </a:rPr>
              <a:t>Northern District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0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xmlns="" val="18789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9" name="Picture 8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5400" y="609600"/>
            <a:ext cx="3657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Population: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1.4 million *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2040: 2.2 million **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population: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Jews - 43%, Muslims - 39% 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Druze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- 8%, 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Christians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- 10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Area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: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4,500 square kilometers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 sq km of forests, 820 sq km of national parks and nature reserve.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protected areas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constitutes approximately 30% of the area of the district.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28" y="5638800"/>
            <a:ext cx="1036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Narkisim" pitchFamily="34" charset="-79"/>
              </a:rPr>
              <a:t>* According to the Central Bureau of Statistics ** According to the National Council for Economics and the Strategic Housing Program.</a:t>
            </a:r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7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762000"/>
            <a:ext cx="4807528" cy="464820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30988" y="14878"/>
            <a:ext cx="2553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District </a:t>
            </a:r>
            <a:r>
              <a:rPr lang="en-US" sz="2000" b="1" dirty="0" smtClean="0"/>
              <a:t>Characteristics</a:t>
            </a:r>
            <a:endParaRPr lang="he-IL" sz="2000" b="1" dirty="0"/>
          </a:p>
        </p:txBody>
      </p:sp>
      <p:cxnSp>
        <p:nvCxnSpPr>
          <p:cNvPr id="4" name="מחבר ישר 3"/>
          <p:cNvCxnSpPr/>
          <p:nvPr/>
        </p:nvCxnSpPr>
        <p:spPr>
          <a:xfrm>
            <a:off x="8814956" y="914400"/>
            <a:ext cx="0" cy="2050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/>
          <p:cNvCxnSpPr/>
          <p:nvPr/>
        </p:nvCxnSpPr>
        <p:spPr>
          <a:xfrm>
            <a:off x="8814956" y="3359948"/>
            <a:ext cx="0" cy="1814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5" name="Rectangle 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93467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6013847"/>
            <a:ext cx="685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78" r="9091" b="10323"/>
          <a:stretch>
            <a:fillRect/>
          </a:stretch>
        </p:blipFill>
        <p:spPr bwMode="auto">
          <a:xfrm>
            <a:off x="0" y="1295400"/>
            <a:ext cx="9144001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4445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 rtl="1"/>
            <a:r>
              <a:rPr lang="en-US" dirty="0" smtClean="0">
                <a:solidFill>
                  <a:schemeClr val="bg2"/>
                </a:solidFill>
              </a:rPr>
              <a:t>Preserving the Uniqueness of the North</a:t>
            </a:r>
            <a:endParaRPr lang="he-IL" dirty="0">
              <a:solidFill>
                <a:schemeClr val="bg2"/>
              </a:solidFill>
            </a:endParaRPr>
          </a:p>
          <a:p>
            <a:pPr lvl="0" rtl="1"/>
            <a:r>
              <a:rPr lang="en-US" altLang="he-IL" sz="2000" b="0" dirty="0">
                <a:solidFill>
                  <a:schemeClr val="bg2"/>
                </a:solidFill>
              </a:rPr>
              <a:t>Strictly maintaining open, scenic, tourist and agricultural areas</a:t>
            </a:r>
            <a:endParaRPr lang="he-IL" dirty="0">
              <a:solidFill>
                <a:schemeClr val="bg2"/>
              </a:solidFill>
            </a:endParaRPr>
          </a:p>
        </p:txBody>
      </p:sp>
      <p:pic>
        <p:nvPicPr>
          <p:cNvPr id="9" name="Picture 8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Viewpoint of the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Beit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Natufa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area, Photo by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Eti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Mokdi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5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xmlns="" val="353949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תוצאת תמונה עבור בקעת בית נטופה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51" b="6225"/>
          <a:stretch/>
        </p:blipFill>
        <p:spPr bwMode="auto">
          <a:xfrm>
            <a:off x="0" y="1147119"/>
            <a:ext cx="9144000" cy="50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6013847"/>
            <a:ext cx="685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9" name="Picture 8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6388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Viewpoint of the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Beit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Natufa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area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4800" y="4445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 rtl="1"/>
            <a:r>
              <a:rPr lang="en-US" dirty="0" smtClean="0">
                <a:solidFill>
                  <a:schemeClr val="bg2"/>
                </a:solidFill>
              </a:rPr>
              <a:t>Preserving the Uniqueness of the North</a:t>
            </a:r>
            <a:endParaRPr lang="he-IL" dirty="0">
              <a:solidFill>
                <a:schemeClr val="bg2"/>
              </a:solidFill>
            </a:endParaRPr>
          </a:p>
          <a:p>
            <a:pPr lvl="0" rtl="1"/>
            <a:r>
              <a:rPr lang="en-US" altLang="he-IL" sz="2000" b="0" dirty="0">
                <a:solidFill>
                  <a:schemeClr val="bg2"/>
                </a:solidFill>
              </a:rPr>
              <a:t>Strictly maintaining open, scenic, tourist and agricultural areas</a:t>
            </a:r>
            <a:endParaRPr lang="he-IL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7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xmlns="" val="40181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Wind Turbines at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Gilboa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, Photo by the Energy News 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751439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National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Multi-</a:t>
            </a:r>
            <a:r>
              <a:rPr lang="en-US" sz="2400" b="1" dirty="0" err="1" smtClean="0">
                <a:solidFill>
                  <a:schemeClr val="bg2"/>
                </a:solidFill>
                <a:latin typeface="Alef" pitchFamily="2" charset="-79"/>
              </a:rPr>
              <a:t>Infranstructure</a:t>
            </a:r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9" name="Picture 8" descr="84485892c488b984231daab753e00268.jpg"/>
          <p:cNvPicPr>
            <a:picLocks noChangeAspect="1"/>
          </p:cNvPicPr>
          <p:nvPr/>
        </p:nvPicPr>
        <p:blipFill>
          <a:blip r:embed="rId4" cstate="print"/>
          <a:srcRect t="26818" b="1065"/>
          <a:stretch>
            <a:fillRect/>
          </a:stretch>
        </p:blipFill>
        <p:spPr>
          <a:xfrm>
            <a:off x="0" y="1295400"/>
            <a:ext cx="9144000" cy="42672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4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xmlns="" val="9023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צילום_אווירי_של_שמורת_אכזיב-1170x600.jpg"/>
          <p:cNvPicPr>
            <a:picLocks noChangeAspect="1"/>
          </p:cNvPicPr>
          <p:nvPr/>
        </p:nvPicPr>
        <p:blipFill>
          <a:blip r:embed="rId2" cstate="print"/>
          <a:srcRect l="2442" t="19047"/>
          <a:stretch>
            <a:fillRect/>
          </a:stretch>
        </p:blipFill>
        <p:spPr>
          <a:xfrm>
            <a:off x="0" y="1600200"/>
            <a:ext cx="9132570" cy="3886200"/>
          </a:xfrm>
          <a:prstGeom prst="rect">
            <a:avLst/>
          </a:prstGeom>
        </p:spPr>
      </p:pic>
      <p:pic>
        <p:nvPicPr>
          <p:cNvPr id="7" name="Picture 6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785" y="78036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Preserving Scenic and Historical Sites</a:t>
            </a:r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Achziv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National Park, Photo by Wikimedia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3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xmlns="" val="15064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1" name="Picture 10" descr="ac016a405c3082d3ce540f749f36dd26-akko.jpg"/>
          <p:cNvPicPr>
            <a:picLocks noChangeAspect="1"/>
          </p:cNvPicPr>
          <p:nvPr/>
        </p:nvPicPr>
        <p:blipFill>
          <a:blip r:embed="rId3" cstate="print"/>
          <a:srcRect t="21250" b="8750"/>
          <a:stretch>
            <a:fillRect/>
          </a:stretch>
        </p:blipFill>
        <p:spPr>
          <a:xfrm>
            <a:off x="0" y="1143000"/>
            <a:ext cx="9144000" cy="4267200"/>
          </a:xfrm>
          <a:prstGeom prst="rect">
            <a:avLst/>
          </a:prstGeom>
        </p:spPr>
      </p:pic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Acre, Photo by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lonelvplanet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500" y="569267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Preserving Scenic and Historical Sites</a:t>
            </a:r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3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xmlns="" val="4272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1" name="Picture 10" descr="F171205DCFF06.jpg"/>
          <p:cNvPicPr>
            <a:picLocks noChangeAspect="1"/>
          </p:cNvPicPr>
          <p:nvPr/>
        </p:nvPicPr>
        <p:blipFill>
          <a:blip r:embed="rId4" cstate="print"/>
          <a:srcRect t="13775" b="16273"/>
          <a:stretch>
            <a:fillRect/>
          </a:stretch>
        </p:blipFill>
        <p:spPr>
          <a:xfrm>
            <a:off x="0" y="1219200"/>
            <a:ext cx="9144000" cy="426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609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Urbanism on the </a:t>
            </a:r>
            <a:r>
              <a:rPr lang="en-US" dirty="0" smtClean="0">
                <a:solidFill>
                  <a:schemeClr val="bg2"/>
                </a:solidFill>
              </a:rPr>
              <a:t>Mountain Slopes</a:t>
            </a:r>
            <a:endParaRPr lang="he-IL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5678797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>
                <a:latin typeface="Narkisim" pitchFamily="34" charset="-79"/>
                <a:cs typeface="Narkisim" pitchFamily="34" charset="-79"/>
              </a:rPr>
              <a:t>*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Zfat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Photo: David Cohen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7" name="Picture 6" descr="nazareth-israel.jpg"/>
          <p:cNvPicPr>
            <a:picLocks noChangeAspect="1"/>
          </p:cNvPicPr>
          <p:nvPr/>
        </p:nvPicPr>
        <p:blipFill>
          <a:blip r:embed="rId4" cstate="print"/>
          <a:srcRect t="12595" b="820"/>
          <a:stretch>
            <a:fillRect/>
          </a:stretch>
        </p:blipFill>
        <p:spPr>
          <a:xfrm>
            <a:off x="0" y="1371600"/>
            <a:ext cx="9144000" cy="419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602159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Planning in the Arab </a:t>
            </a:r>
            <a:r>
              <a:rPr lang="en-US" dirty="0" smtClean="0">
                <a:solidFill>
                  <a:schemeClr val="bg2"/>
                </a:solidFill>
              </a:rPr>
              <a:t>Sector</a:t>
            </a:r>
          </a:p>
          <a:p>
            <a:r>
              <a:rPr lang="en-US" sz="2000" b="0" dirty="0">
                <a:solidFill>
                  <a:schemeClr val="bg2"/>
                </a:solidFill>
              </a:rPr>
              <a:t>Completion of planning gaps, regulation, costs, urbanization</a:t>
            </a:r>
            <a:endParaRPr lang="he-IL" sz="2000" b="0" dirty="0">
              <a:solidFill>
                <a:schemeClr val="bg2"/>
              </a:solidFill>
            </a:endParaRPr>
          </a:p>
        </p:txBody>
      </p:sp>
      <p:pic>
        <p:nvPicPr>
          <p:cNvPr id="6" name="Picture 5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7400" y="56388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Nazareth, Photo: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exploreisrael</a:t>
            </a:r>
            <a:r>
              <a:rPr lang="he-IL" sz="1400" b="1" dirty="0" smtClean="0">
                <a:latin typeface="Narkisim" pitchFamily="34" charset="-79"/>
                <a:cs typeface="Narkisim" pitchFamily="34" charset="-79"/>
              </a:rPr>
              <a:t> </a:t>
            </a:r>
            <a:endParaRPr lang="he-IL" sz="14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-05-16-073852.933985-----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704114"/>
            <a:ext cx="2362200" cy="749905"/>
          </a:xfrm>
          <a:prstGeom prst="rect">
            <a:avLst/>
          </a:prstGeom>
        </p:spPr>
      </p:pic>
      <p:pic>
        <p:nvPicPr>
          <p:cNvPr id="5" name="Picture 4" descr="Nazareth-Cityscape.jpg"/>
          <p:cNvPicPr>
            <a:picLocks noChangeAspect="1"/>
          </p:cNvPicPr>
          <p:nvPr/>
        </p:nvPicPr>
        <p:blipFill rotWithShape="1">
          <a:blip r:embed="rId3" cstate="print"/>
          <a:srcRect t="-173"/>
          <a:stretch/>
        </p:blipFill>
        <p:spPr>
          <a:xfrm>
            <a:off x="0" y="618067"/>
            <a:ext cx="9144000" cy="4868333"/>
          </a:xfrm>
          <a:prstGeom prst="rect">
            <a:avLst/>
          </a:prstGeom>
        </p:spPr>
      </p:pic>
      <p:pic>
        <p:nvPicPr>
          <p:cNvPr id="7" name="Picture 6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0" name="Picture 9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632704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Nazareth, Photo: Joanna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Kujawa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84456"/>
            <a:ext cx="822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 smtClean="0"/>
              <a:t>Utilizing the </a:t>
            </a:r>
            <a:r>
              <a:rPr lang="en-US" b="1" dirty="0" smtClean="0"/>
              <a:t>Economic Potential </a:t>
            </a:r>
            <a:r>
              <a:rPr lang="en-US" b="1" dirty="0"/>
              <a:t>of </a:t>
            </a:r>
            <a:r>
              <a:rPr lang="en-US" b="1" dirty="0" smtClean="0"/>
              <a:t>International Properties </a:t>
            </a:r>
            <a:r>
              <a:rPr lang="en-US" b="1" dirty="0"/>
              <a:t>in the </a:t>
            </a:r>
            <a:r>
              <a:rPr lang="en-US" b="1" dirty="0" smtClean="0"/>
              <a:t>Province</a:t>
            </a:r>
            <a:endParaRPr lang="he-IL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2362200"/>
            <a:ext cx="685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he-IL" dirty="0">
              <a:solidFill>
                <a:schemeClr val="bg2"/>
              </a:solidFill>
            </a:endParaRPr>
          </a:p>
          <a:p>
            <a:r>
              <a:rPr lang="en-US" sz="4400" dirty="0">
                <a:solidFill>
                  <a:schemeClr val="bg2"/>
                </a:solidFill>
              </a:rPr>
              <a:t>The </a:t>
            </a:r>
            <a:r>
              <a:rPr lang="en-US" sz="4400" dirty="0" smtClean="0">
                <a:solidFill>
                  <a:schemeClr val="bg2"/>
                </a:solidFill>
              </a:rPr>
              <a:t>Social Challenge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89403" y="605135"/>
            <a:ext cx="932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Diverse Population: Jews / Muslims / Druze / Christians / Circassians</a:t>
            </a:r>
            <a:endParaRPr lang="he-IL" sz="24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0" name="Picture 9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95400"/>
            <a:ext cx="8001000" cy="42666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01000" y="1295400"/>
            <a:ext cx="1143000" cy="426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57400" y="58674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Coexistence - Social Mix, Rehabilitation Program in Northern Acre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286000"/>
            <a:ext cx="190500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Jewish </a:t>
            </a:r>
            <a:r>
              <a:rPr lang="en-US" b="1" dirty="0" smtClean="0">
                <a:solidFill>
                  <a:schemeClr val="bg1"/>
                </a:solidFill>
              </a:rPr>
              <a:t>population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Arab population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Mixed </a:t>
            </a:r>
            <a:r>
              <a:rPr lang="en-US" b="1" dirty="0">
                <a:solidFill>
                  <a:schemeClr val="bg1"/>
                </a:solidFill>
              </a:rPr>
              <a:t>population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Religious </a:t>
            </a:r>
            <a:r>
              <a:rPr lang="en-US" b="1" dirty="0">
                <a:solidFill>
                  <a:schemeClr val="bg1"/>
                </a:solidFill>
              </a:rPr>
              <a:t>Jewish population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676400" y="4038600"/>
            <a:ext cx="4572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013748"/>
              </p:ext>
            </p:extLst>
          </p:nvPr>
        </p:nvGraphicFramePr>
        <p:xfrm>
          <a:off x="457200" y="3733800"/>
          <a:ext cx="7452841" cy="1400199"/>
        </p:xfrm>
        <a:graphic>
          <a:graphicData uri="http://schemas.openxmlformats.org/drawingml/2006/table">
            <a:tbl>
              <a:tblPr rtl="1" firstRow="1" bandRow="1">
                <a:effectLst/>
                <a:tableStyleId>{5C22544A-7EE6-4342-B048-85BDC9FD1C3A}</a:tableStyleId>
              </a:tblPr>
              <a:tblGrid>
                <a:gridCol w="1341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86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38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728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63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25255">
                <a:tc>
                  <a:txBody>
                    <a:bodyPr/>
                    <a:lstStyle/>
                    <a:p>
                      <a:pPr algn="ctr" rtl="0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Sub-districts</a:t>
                      </a:r>
                      <a:r>
                        <a:rPr lang="he-IL" sz="21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Cities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Local </a:t>
                      </a:r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Councils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Regional </a:t>
                      </a:r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Councils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Planning </a:t>
                      </a:r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Committees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1532"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5 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15 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36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582696"/>
            <a:ext cx="6809184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94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Local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authorities (one third of the country's 257 municipalities)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14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Spatial Committees (Article 19)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21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Local Committees (Article 18)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1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Local Committee for Local-Provincial Territories.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421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Different settlements which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include: cities, local councils, villages, kibbutzim,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moshavim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, industrial council.</a:t>
            </a:r>
            <a:endParaRPr lang="he-IL" sz="2400" dirty="0">
              <a:solidFill>
                <a:schemeClr val="bg2"/>
              </a:solidFill>
            </a:endParaRPr>
          </a:p>
        </p:txBody>
      </p:sp>
      <p:sp>
        <p:nvSpPr>
          <p:cNvPr id="7" name="מלבן 2"/>
          <p:cNvSpPr/>
          <p:nvPr/>
        </p:nvSpPr>
        <p:spPr>
          <a:xfrm>
            <a:off x="228600" y="0"/>
            <a:ext cx="2553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District C</a:t>
            </a:r>
            <a:r>
              <a:rPr lang="en-US" sz="2000" b="1" dirty="0" smtClean="0"/>
              <a:t>haracteristics</a:t>
            </a:r>
            <a:endParaRPr lang="he-IL" sz="20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9459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838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The Northern District "Leads" in </a:t>
            </a:r>
            <a:r>
              <a:rPr lang="en-US" dirty="0" smtClean="0">
                <a:solidFill>
                  <a:schemeClr val="bg2"/>
                </a:solidFill>
              </a:rPr>
              <a:t>Number of Poor Complexes in </a:t>
            </a:r>
            <a:r>
              <a:rPr lang="en-US" dirty="0">
                <a:solidFill>
                  <a:schemeClr val="bg2"/>
                </a:solidFill>
              </a:rPr>
              <a:t>Israel *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xmlns="" val="3307235803"/>
              </p:ext>
            </p:extLst>
          </p:nvPr>
        </p:nvGraphicFramePr>
        <p:xfrm>
          <a:off x="533400" y="1905000"/>
          <a:ext cx="4826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3400" y="6019800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"Locating Poverty Compounds in Israel" Institute for Structural Reforms 2015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197977" y="2699891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Percent of total poverty complexes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1981200"/>
            <a:ext cx="335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The list of national poverty complexes contains 195 localities, of which 42 are entire communities.</a:t>
            </a:r>
          </a:p>
          <a:p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 </a:t>
            </a:r>
          </a:p>
          <a:p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The Northern District has a significant over-representation in the number of complexes with 28% of the complex population compared with 17% of the general population.</a:t>
            </a:r>
            <a:endParaRPr lang="en-US" b="1" dirty="0">
              <a:solidFill>
                <a:schemeClr val="bg2"/>
              </a:solidFill>
              <a:latin typeface="Alef" pitchFamily="2" charset="-79"/>
            </a:endParaRPr>
          </a:p>
        </p:txBody>
      </p:sp>
      <p:cxnSp>
        <p:nvCxnSpPr>
          <p:cNvPr id="14" name="מחבר ישר 13"/>
          <p:cNvCxnSpPr/>
          <p:nvPr/>
        </p:nvCxnSpPr>
        <p:spPr>
          <a:xfrm>
            <a:off x="8687956" y="2057400"/>
            <a:ext cx="0" cy="2155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23505" y="4062165"/>
            <a:ext cx="685799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Haifa district 13 %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2034" y="4080329"/>
            <a:ext cx="685799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Tel Aviv district 12%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6780" y="4072523"/>
            <a:ext cx="685799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Central district 12%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3725" y="4073833"/>
            <a:ext cx="863600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Jerusalem district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 13 %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3305" y="4081441"/>
            <a:ext cx="848495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Southern district 18 %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81023" y="5931932"/>
            <a:ext cx="2228281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4572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Renewal of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Neighborhoods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and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Poverty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Complexes-</a:t>
            </a:r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A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Central Social Planning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Objective</a:t>
            </a:r>
            <a:endParaRPr lang="he-IL" sz="2400" dirty="0">
              <a:solidFill>
                <a:schemeClr val="bg2"/>
              </a:solidFill>
              <a:latin typeface="Alef" pitchFamily="2" charset="-79"/>
            </a:endParaRPr>
          </a:p>
          <a:p>
            <a:pPr algn="ctr" rtl="1"/>
            <a:r>
              <a:rPr lang="he-IL" sz="2400" dirty="0">
                <a:solidFill>
                  <a:schemeClr val="bg2"/>
                </a:solidFill>
              </a:rPr>
              <a:t>. </a:t>
            </a:r>
            <a:endParaRPr lang="en-US" sz="2400" dirty="0">
              <a:solidFill>
                <a:schemeClr val="bg2"/>
              </a:solidFill>
            </a:endParaRPr>
          </a:p>
          <a:p>
            <a:pPr algn="ctr" rtl="1"/>
            <a:endParaRPr lang="en-US" sz="2400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endParaRPr lang="en-US" sz="2400" b="1" dirty="0">
              <a:solidFill>
                <a:schemeClr val="bg2"/>
              </a:solidFill>
              <a:latin typeface="Narkisim" pitchFamily="34" charset="-79"/>
            </a:endParaRPr>
          </a:p>
        </p:txBody>
      </p:sp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8674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Housing, Beit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She'an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, Photo: Yuval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Tabul</a:t>
            </a:r>
            <a:endParaRPr lang="en-US" dirty="0"/>
          </a:p>
        </p:txBody>
      </p:sp>
      <p:pic>
        <p:nvPicPr>
          <p:cNvPr id="17410" name="Picture 2" descr="שיכוני עמידר בבית שאן"/>
          <p:cNvPicPr>
            <a:picLocks noChangeAspect="1" noChangeArrowheads="1"/>
          </p:cNvPicPr>
          <p:nvPr/>
        </p:nvPicPr>
        <p:blipFill>
          <a:blip r:embed="rId4" cstate="print"/>
          <a:srcRect l="1587" t="7114" r="1587" b="11935"/>
          <a:stretch>
            <a:fillRect/>
          </a:stretch>
        </p:blipFill>
        <p:spPr bwMode="auto">
          <a:xfrm>
            <a:off x="0" y="1447800"/>
            <a:ext cx="9144000" cy="44196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5334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Peripheral Index Rating *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53440" y="1143000"/>
          <a:ext cx="746760" cy="4267200"/>
        </p:xfrm>
        <a:graphic>
          <a:graphicData uri="http://schemas.openxmlformats.org/presentationml/2006/ole">
            <p:oleObj spid="_x0000_s1225" name="Worksheet" r:id="rId4" imgW="11677507" imgH="66722584" progId="">
              <p:embed/>
            </p:oleObj>
          </a:graphicData>
        </a:graphic>
      </p:graphicFrame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 l="44143" t="25000" r="1977" b="10417"/>
          <a:stretch>
            <a:fillRect/>
          </a:stretch>
        </p:blipFill>
        <p:spPr bwMode="auto">
          <a:xfrm>
            <a:off x="2050025" y="1143000"/>
            <a:ext cx="63319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לוגו עליון.jpg"/>
          <p:cNvPicPr>
            <a:picLocks noChangeAspect="1"/>
          </p:cNvPicPr>
          <p:nvPr/>
        </p:nvPicPr>
        <p:blipFill>
          <a:blip r:embed="rId6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7400" y="56388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Narkisim" pitchFamily="34" charset="-79"/>
                <a:cs typeface="Narkisim" pitchFamily="34" charset="-79"/>
              </a:rPr>
              <a:t>* The Peripheral Index of Localities and Local Authorities, 2015, CBS website.</a:t>
            </a:r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239841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2217002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4800" b="1" dirty="0">
                <a:solidFill>
                  <a:schemeClr val="bg2"/>
                </a:solidFill>
                <a:latin typeface="Alef" pitchFamily="2" charset="-79"/>
              </a:rPr>
              <a:t>The </a:t>
            </a:r>
            <a:r>
              <a:rPr lang="en-US" sz="4800" b="1" dirty="0" smtClean="0">
                <a:solidFill>
                  <a:schemeClr val="bg2"/>
                </a:solidFill>
                <a:latin typeface="Alef" pitchFamily="2" charset="-79"/>
              </a:rPr>
              <a:t>Economic Challenge</a:t>
            </a:r>
            <a:endParaRPr lang="en-US" sz="48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81335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2"/>
                </a:solidFill>
                <a:latin typeface="Alef" pitchFamily="2" charset="-79"/>
              </a:rPr>
              <a:t>Average</a:t>
            </a:r>
            <a:r>
              <a:rPr lang="en-US" sz="2000" dirty="0">
                <a:solidFill>
                  <a:schemeClr val="bg2"/>
                </a:solidFill>
                <a:latin typeface="Alef" pitchFamily="2" charset="-79"/>
              </a:rPr>
              <a:t> Price per sq. </a:t>
            </a:r>
            <a:r>
              <a:rPr lang="en-US" sz="2000" dirty="0" smtClean="0">
                <a:solidFill>
                  <a:schemeClr val="bg2"/>
                </a:solidFill>
                <a:latin typeface="Alef" pitchFamily="2" charset="-79"/>
              </a:rPr>
              <a:t>Meter</a:t>
            </a:r>
            <a:r>
              <a:rPr lang="en-US" sz="2000" dirty="0" smtClean="0">
                <a:solidFill>
                  <a:schemeClr val="bg2"/>
                </a:solidFill>
                <a:latin typeface="Alef" pitchFamily="2" charset="-79"/>
              </a:rPr>
              <a:t> for Residential Housing, by </a:t>
            </a:r>
            <a:r>
              <a:rPr lang="en-US" sz="2000" dirty="0">
                <a:solidFill>
                  <a:schemeClr val="bg2"/>
                </a:solidFill>
                <a:latin typeface="Alef" pitchFamily="2" charset="-79"/>
              </a:rPr>
              <a:t>district *</a:t>
            </a:r>
            <a:endParaRPr lang="en-US" sz="2000" b="1" dirty="0">
              <a:solidFill>
                <a:schemeClr val="bg2"/>
              </a:solidFill>
              <a:latin typeface="Alef" pitchFamily="2" charset="-79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xmlns="" val="819548788"/>
              </p:ext>
            </p:extLst>
          </p:nvPr>
        </p:nvGraphicFramePr>
        <p:xfrm>
          <a:off x="1485900" y="1423565"/>
          <a:ext cx="6172199" cy="4132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4800" y="5715000"/>
            <a:ext cx="480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Narkisim" pitchFamily="34" charset="-79"/>
                <a:cs typeface="Narkisim" pitchFamily="34" charset="-79"/>
              </a:rPr>
              <a:t>* Index of apartment prices based on actual transactions recorded in the Tax Authority, Madeleine website.</a:t>
            </a:r>
            <a:endParaRPr lang="en-US" sz="14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791645"/>
            <a:ext cx="1812469" cy="1015663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1676400"/>
            <a:ext cx="685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he-IL" sz="4400" dirty="0">
              <a:solidFill>
                <a:schemeClr val="bg2"/>
              </a:solidFill>
            </a:endParaRPr>
          </a:p>
          <a:p>
            <a:r>
              <a:rPr lang="en-US" sz="4400" dirty="0">
                <a:solidFill>
                  <a:schemeClr val="bg2"/>
                </a:solidFill>
              </a:rPr>
              <a:t>Residents' </a:t>
            </a:r>
            <a:r>
              <a:rPr lang="en-US" sz="4400" dirty="0" smtClean="0">
                <a:solidFill>
                  <a:schemeClr val="bg2"/>
                </a:solidFill>
              </a:rPr>
              <a:t>Safety </a:t>
            </a:r>
            <a:r>
              <a:rPr lang="en-US" sz="4400" dirty="0">
                <a:solidFill>
                  <a:schemeClr val="bg2"/>
                </a:solidFill>
              </a:rPr>
              <a:t>and </a:t>
            </a:r>
            <a:r>
              <a:rPr lang="en-US" sz="4400" dirty="0" smtClean="0">
                <a:solidFill>
                  <a:schemeClr val="bg2"/>
                </a:solidFill>
              </a:rPr>
              <a:t>Security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82" y="371342"/>
            <a:ext cx="2743200" cy="5267458"/>
          </a:xfrm>
          <a:prstGeom prst="rect">
            <a:avLst/>
          </a:prstGeom>
        </p:spPr>
      </p:pic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129540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  <a:p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Out of10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, 9 of the most vulnerable earthquake cities are in the Northern District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3030232"/>
            <a:ext cx="2133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Beit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She'an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Tiberias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Eilat, Safed,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Katzrin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Kiryat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Shmona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Hatzor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HaGlilit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Rosh Pina, Afula</a:t>
            </a:r>
          </a:p>
          <a:p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Migdal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Haemek</a:t>
            </a:r>
            <a:endParaRPr lang="en-US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6013847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Planning Administration, seismic risks</a:t>
            </a:r>
            <a:endParaRPr lang="en-US" dirty="0"/>
          </a:p>
        </p:txBody>
      </p:sp>
      <p:cxnSp>
        <p:nvCxnSpPr>
          <p:cNvPr id="9" name="מחבר ישר 8"/>
          <p:cNvCxnSpPr/>
          <p:nvPr/>
        </p:nvCxnSpPr>
        <p:spPr>
          <a:xfrm>
            <a:off x="5791200" y="3048000"/>
            <a:ext cx="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0600" y="5638800"/>
            <a:ext cx="4192292" cy="53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Narkisim" pitchFamily="34" charset="-79"/>
                <a:cs typeface="Narkisim" pitchFamily="34" charset="-79"/>
              </a:rPr>
              <a:t>* Defense Map, Home Front Command ** According to Ministry of Defense publications 2017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2286000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Gap in Home Front Protection in the Northern District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**</a:t>
            </a:r>
          </a:p>
          <a:p>
            <a:pPr rtl="1"/>
            <a:r>
              <a:rPr lang="en-US" sz="2400" dirty="0" smtClean="0">
                <a:solidFill>
                  <a:schemeClr val="bg2"/>
                </a:solidFill>
                <a:latin typeface="Alef" pitchFamily="2" charset="-79"/>
              </a:rPr>
              <a:t>Need </a:t>
            </a:r>
            <a:r>
              <a:rPr lang="en-US" sz="2400" dirty="0">
                <a:solidFill>
                  <a:schemeClr val="bg2"/>
                </a:solidFill>
                <a:latin typeface="Alef" pitchFamily="2" charset="-79"/>
              </a:rPr>
              <a:t>to protect the neighborhoods while maintaining the quality of planning and the quality of residents' lives.</a:t>
            </a:r>
          </a:p>
        </p:txBody>
      </p:sp>
      <p:pic>
        <p:nvPicPr>
          <p:cNvPr id="13" name="Picture 12" descr="מפת-התגוננות-של-פיקוד-העורף-מעודכן-מאי-2015.jpg"/>
          <p:cNvPicPr>
            <a:picLocks noChangeAspect="1"/>
          </p:cNvPicPr>
          <p:nvPr/>
        </p:nvPicPr>
        <p:blipFill>
          <a:blip r:embed="rId4" cstate="print"/>
          <a:srcRect l="2500" t="3333" r="72758" b="5556"/>
          <a:stretch>
            <a:fillRect/>
          </a:stretch>
        </p:blipFill>
        <p:spPr>
          <a:xfrm>
            <a:off x="486006" y="457199"/>
            <a:ext cx="1876194" cy="518160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7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22098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4800" b="1" dirty="0">
                <a:solidFill>
                  <a:schemeClr val="bg2"/>
                </a:solidFill>
                <a:latin typeface="Alef" pitchFamily="2" charset="-79"/>
              </a:rPr>
              <a:t>The </a:t>
            </a:r>
            <a:r>
              <a:rPr lang="en-US" sz="4800" b="1" dirty="0" smtClean="0">
                <a:solidFill>
                  <a:schemeClr val="bg2"/>
                </a:solidFill>
                <a:latin typeface="Alef" pitchFamily="2" charset="-79"/>
              </a:rPr>
              <a:t>Planning Challenge</a:t>
            </a:r>
            <a:endParaRPr lang="en-US" sz="48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6" name="Picture 5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539859"/>
            <a:ext cx="8420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altLang="he-IL" sz="2000" b="1" dirty="0">
                <a:solidFill>
                  <a:schemeClr val="bg2"/>
                </a:solidFill>
                <a:latin typeface="Alef" pitchFamily="2" charset="-79"/>
              </a:rPr>
              <a:t>Encouraging </a:t>
            </a:r>
            <a:r>
              <a:rPr lang="en-US" altLang="he-IL" sz="2000" b="1" dirty="0" smtClean="0">
                <a:solidFill>
                  <a:schemeClr val="bg2"/>
                </a:solidFill>
                <a:latin typeface="Alef" pitchFamily="2" charset="-79"/>
              </a:rPr>
              <a:t>Urbanism</a:t>
            </a:r>
            <a:endParaRPr lang="en-US" altLang="he-IL" sz="20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 rtl="1"/>
            <a:r>
              <a:rPr lang="en-US" altLang="he-IL" sz="2000" b="1" dirty="0">
                <a:solidFill>
                  <a:schemeClr val="bg2"/>
                </a:solidFill>
                <a:latin typeface="Alef" pitchFamily="2" charset="-79"/>
              </a:rPr>
              <a:t>Priority for </a:t>
            </a:r>
            <a:r>
              <a:rPr lang="en-US" altLang="he-IL" sz="2000" b="1" dirty="0" smtClean="0">
                <a:solidFill>
                  <a:schemeClr val="bg2"/>
                </a:solidFill>
                <a:latin typeface="Alef" pitchFamily="2" charset="-79"/>
              </a:rPr>
              <a:t>Developing </a:t>
            </a:r>
            <a:r>
              <a:rPr lang="en-US" altLang="he-IL" sz="2000" b="1" dirty="0">
                <a:solidFill>
                  <a:schemeClr val="bg2"/>
                </a:solidFill>
                <a:latin typeface="Alef" pitchFamily="2" charset="-79"/>
              </a:rPr>
              <a:t>and </a:t>
            </a:r>
            <a:r>
              <a:rPr lang="en-US" altLang="he-IL" sz="2000" b="1" dirty="0" smtClean="0">
                <a:solidFill>
                  <a:schemeClr val="bg2"/>
                </a:solidFill>
                <a:latin typeface="Alef" pitchFamily="2" charset="-79"/>
              </a:rPr>
              <a:t>Strengthening Existing Urban </a:t>
            </a:r>
            <a:r>
              <a:rPr lang="en-US" altLang="he-IL" sz="2000" b="1" dirty="0" smtClean="0">
                <a:solidFill>
                  <a:schemeClr val="bg2"/>
                </a:solidFill>
                <a:latin typeface="Alef" pitchFamily="2" charset="-79"/>
              </a:rPr>
              <a:t>Areas</a:t>
            </a:r>
            <a:endParaRPr lang="he-IL" sz="2000" dirty="0">
              <a:latin typeface="Alef" pitchFamily="2" charset="-79"/>
            </a:endParaRPr>
          </a:p>
          <a:p>
            <a:pPr algn="ctr" rtl="1"/>
            <a:r>
              <a:rPr lang="he-IL" sz="2400" dirty="0"/>
              <a:t>. </a:t>
            </a:r>
            <a:endParaRPr lang="en-US" sz="2400" dirty="0"/>
          </a:p>
          <a:p>
            <a:pPr algn="ctr" rtl="1"/>
            <a:endParaRPr lang="en-US" sz="2400" dirty="0">
              <a:latin typeface="Alef" pitchFamily="2" charset="-79"/>
            </a:endParaRPr>
          </a:p>
          <a:p>
            <a:pPr algn="ctr"/>
            <a:endParaRPr lang="en-US" sz="2400" b="1" dirty="0">
              <a:latin typeface="Narkisim" pitchFamily="34" charset="-79"/>
            </a:endParaRPr>
          </a:p>
        </p:txBody>
      </p:sp>
      <p:pic>
        <p:nvPicPr>
          <p:cNvPr id="6" name="Picture 5" descr="נהריה.jpg"/>
          <p:cNvPicPr>
            <a:picLocks noChangeAspect="1"/>
          </p:cNvPicPr>
          <p:nvPr/>
        </p:nvPicPr>
        <p:blipFill>
          <a:blip r:embed="rId4" cstate="print"/>
          <a:srcRect t="16481" b="5000"/>
          <a:stretch>
            <a:fillRect/>
          </a:stretch>
        </p:blipFill>
        <p:spPr>
          <a:xfrm>
            <a:off x="0" y="1447800"/>
            <a:ext cx="9144000" cy="403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5800" y="5638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Narkisim" pitchFamily="34" charset="-79"/>
                <a:cs typeface="Narkisim" pitchFamily="34" charset="-79"/>
              </a:rPr>
              <a:t>* Urban renewal project, 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evacuation for renovation 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of "Garden City" construction in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Nahariya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- Simulation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02331" y="5873941"/>
            <a:ext cx="226966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63204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5" name="מלבן 2"/>
          <p:cNvSpPr/>
          <p:nvPr/>
        </p:nvSpPr>
        <p:spPr>
          <a:xfrm>
            <a:off x="120793" y="16329"/>
            <a:ext cx="2889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Authorities of the District</a:t>
            </a:r>
            <a:endParaRPr lang="he-IL" sz="2000" b="1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44186"/>
            <a:ext cx="9143999" cy="51912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346" y="444186"/>
            <a:ext cx="8299306" cy="584775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Local Government Map - Northern District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90600"/>
            <a:ext cx="4114800" cy="307777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37 </a:t>
            </a:r>
            <a:r>
              <a:rPr lang="en-US" sz="1400" b="1" dirty="0">
                <a:solidFill>
                  <a:schemeClr val="bg1"/>
                </a:solidFill>
              </a:rPr>
              <a:t>J</a:t>
            </a:r>
            <a:r>
              <a:rPr lang="en-US" sz="1400" b="1" dirty="0" smtClean="0">
                <a:solidFill>
                  <a:schemeClr val="bg1"/>
                </a:solidFill>
              </a:rPr>
              <a:t>ews </a:t>
            </a:r>
            <a:r>
              <a:rPr lang="en-US" sz="1400" b="1" dirty="0">
                <a:solidFill>
                  <a:schemeClr val="bg1"/>
                </a:solidFill>
              </a:rPr>
              <a:t>A</a:t>
            </a:r>
            <a:r>
              <a:rPr lang="en-US" sz="1400" b="1" dirty="0" smtClean="0">
                <a:solidFill>
                  <a:schemeClr val="bg1"/>
                </a:solidFill>
              </a:rPr>
              <a:t>uthorities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990600"/>
            <a:ext cx="5029200" cy="316602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57 </a:t>
            </a:r>
            <a:r>
              <a:rPr lang="en-US" sz="1400" b="1" dirty="0" smtClean="0">
                <a:solidFill>
                  <a:schemeClr val="bg1"/>
                </a:solidFill>
              </a:rPr>
              <a:t>Minority </a:t>
            </a:r>
            <a:r>
              <a:rPr lang="en-US" sz="1400" b="1" dirty="0">
                <a:solidFill>
                  <a:schemeClr val="bg1"/>
                </a:solidFill>
              </a:rPr>
              <a:t>A</a:t>
            </a:r>
            <a:r>
              <a:rPr lang="en-US" sz="1400" b="1" dirty="0" smtClean="0">
                <a:solidFill>
                  <a:schemeClr val="bg1"/>
                </a:solidFill>
              </a:rPr>
              <a:t>uthorities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6160" y="1351435"/>
            <a:ext cx="1669904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Local councils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4801" y="1351435"/>
            <a:ext cx="1451846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Regional Councils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371600"/>
            <a:ext cx="1353910" cy="276998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Regional Councils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01054" y="1324241"/>
            <a:ext cx="1091383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Municipalities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76400" y="1371600"/>
            <a:ext cx="1112719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Municipalities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095" y="1351435"/>
            <a:ext cx="1212706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Local councils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1666" y="1637816"/>
            <a:ext cx="1104901" cy="3822425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B050"/>
                </a:solidFill>
              </a:rPr>
              <a:t>Abu </a:t>
            </a:r>
            <a:r>
              <a:rPr lang="en-US" sz="900" dirty="0" err="1">
                <a:solidFill>
                  <a:srgbClr val="00B050"/>
                </a:solidFill>
              </a:rPr>
              <a:t>Snan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Akasal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Eeblin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FF0000"/>
                </a:solidFill>
              </a:rPr>
              <a:t>Buayne</a:t>
            </a:r>
            <a:r>
              <a:rPr lang="en-US" sz="900" dirty="0">
                <a:solidFill>
                  <a:srgbClr val="FF0000"/>
                </a:solidFill>
              </a:rPr>
              <a:t> </a:t>
            </a:r>
            <a:r>
              <a:rPr lang="en-US" sz="900" dirty="0" err="1">
                <a:solidFill>
                  <a:srgbClr val="FF0000"/>
                </a:solidFill>
              </a:rPr>
              <a:t>Nujidat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Buqata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>
                <a:solidFill>
                  <a:srgbClr val="FF0000"/>
                </a:solidFill>
              </a:rPr>
              <a:t>Bir</a:t>
            </a:r>
            <a:r>
              <a:rPr lang="en-US" sz="900" dirty="0">
                <a:solidFill>
                  <a:srgbClr val="FF0000"/>
                </a:solidFill>
              </a:rPr>
              <a:t> al-</a:t>
            </a:r>
            <a:r>
              <a:rPr lang="en-US" sz="900" dirty="0" err="1">
                <a:solidFill>
                  <a:srgbClr val="FF0000"/>
                </a:solidFill>
              </a:rPr>
              <a:t>Maksur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>
                <a:solidFill>
                  <a:srgbClr val="00B050"/>
                </a:solidFill>
              </a:rPr>
              <a:t>Beit Jan</a:t>
            </a:r>
          </a:p>
          <a:p>
            <a:r>
              <a:rPr lang="en-US" sz="900" dirty="0" err="1">
                <a:solidFill>
                  <a:schemeClr val="bg1"/>
                </a:solidFill>
              </a:rPr>
              <a:t>Bana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FF0000"/>
                </a:solidFill>
              </a:rPr>
              <a:t>Bosmat</a:t>
            </a:r>
            <a:r>
              <a:rPr lang="en-US" sz="900" dirty="0">
                <a:solidFill>
                  <a:srgbClr val="FF0000"/>
                </a:solidFill>
              </a:rPr>
              <a:t> </a:t>
            </a:r>
            <a:r>
              <a:rPr lang="en-US" sz="900" dirty="0" err="1">
                <a:solidFill>
                  <a:srgbClr val="FF0000"/>
                </a:solidFill>
              </a:rPr>
              <a:t>Tivon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Jadeida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Machar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Gush </a:t>
            </a:r>
            <a:r>
              <a:rPr lang="en-US" sz="900" dirty="0" err="1" smtClean="0">
                <a:solidFill>
                  <a:schemeClr val="bg2"/>
                </a:solidFill>
              </a:rPr>
              <a:t>Halav</a:t>
            </a:r>
            <a:endParaRPr lang="en-US" sz="900" dirty="0">
              <a:solidFill>
                <a:schemeClr val="bg2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Julis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Dvoria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Deir</a:t>
            </a:r>
            <a:r>
              <a:rPr lang="en-US" sz="900" dirty="0">
                <a:solidFill>
                  <a:schemeClr val="bg1"/>
                </a:solidFill>
              </a:rPr>
              <a:t> al-Assad</a:t>
            </a:r>
          </a:p>
          <a:p>
            <a:r>
              <a:rPr lang="en-US" sz="900" dirty="0">
                <a:solidFill>
                  <a:schemeClr val="bg1"/>
                </a:solidFill>
              </a:rPr>
              <a:t>Dear Hanna</a:t>
            </a:r>
          </a:p>
          <a:p>
            <a:r>
              <a:rPr lang="en-US" sz="900" dirty="0" err="1" smtClean="0">
                <a:solidFill>
                  <a:srgbClr val="FF0000"/>
                </a:solidFill>
              </a:rPr>
              <a:t>Zarzir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 smtClean="0">
                <a:solidFill>
                  <a:srgbClr val="00B050"/>
                </a:solidFill>
              </a:rPr>
              <a:t>Horfish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>
                <a:solidFill>
                  <a:srgbClr val="FF0000"/>
                </a:solidFill>
              </a:rPr>
              <a:t>Tuba </a:t>
            </a:r>
            <a:r>
              <a:rPr lang="en-US" sz="900" dirty="0" err="1" smtClean="0">
                <a:solidFill>
                  <a:srgbClr val="FF0000"/>
                </a:solidFill>
              </a:rPr>
              <a:t>Zangeria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Turan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Yanuat</a:t>
            </a:r>
            <a:r>
              <a:rPr lang="en-US" sz="900" dirty="0">
                <a:solidFill>
                  <a:srgbClr val="00B050"/>
                </a:solidFill>
              </a:rPr>
              <a:t> </a:t>
            </a:r>
            <a:r>
              <a:rPr lang="en-US" sz="900" dirty="0" err="1">
                <a:solidFill>
                  <a:srgbClr val="00B050"/>
                </a:solidFill>
              </a:rPr>
              <a:t>Jat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Effia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Yerka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Cabul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Caocav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FF0000"/>
                </a:solidFill>
              </a:rPr>
              <a:t>Shibli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Shaab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2743200"/>
            <a:ext cx="2422760" cy="707886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 </a:t>
            </a:r>
            <a:r>
              <a:rPr lang="en-US" sz="2000" b="1" dirty="0" smtClean="0">
                <a:solidFill>
                  <a:schemeClr val="bg1"/>
                </a:solidFill>
              </a:rPr>
              <a:t>Total </a:t>
            </a:r>
            <a:r>
              <a:rPr lang="en-US" sz="2000" b="1" dirty="0">
                <a:solidFill>
                  <a:schemeClr val="bg1"/>
                </a:solidFill>
              </a:rPr>
              <a:t>of 94 </a:t>
            </a:r>
            <a:r>
              <a:rPr lang="en-US" sz="2000" b="1" dirty="0" smtClean="0">
                <a:solidFill>
                  <a:schemeClr val="bg1"/>
                </a:solidFill>
              </a:rPr>
              <a:t>Local Authorities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114800"/>
            <a:ext cx="3048000" cy="1384995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28 Muslim authorities</a:t>
            </a:r>
          </a:p>
          <a:p>
            <a:r>
              <a:rPr lang="en-US" sz="1400" b="1" dirty="0">
                <a:solidFill>
                  <a:srgbClr val="00B050"/>
                </a:solidFill>
              </a:rPr>
              <a:t>15 Druze authorities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8 Bedouin authorities</a:t>
            </a:r>
          </a:p>
          <a:p>
            <a:r>
              <a:rPr lang="en-US" sz="1400" b="1" dirty="0">
                <a:solidFill>
                  <a:schemeClr val="bg2"/>
                </a:solidFill>
              </a:rPr>
              <a:t>3 Christian authorities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1 </a:t>
            </a:r>
            <a:r>
              <a:rPr lang="en-US" sz="1400" b="1" dirty="0" err="1">
                <a:solidFill>
                  <a:schemeClr val="bg1"/>
                </a:solidFill>
              </a:rPr>
              <a:t>Circassian</a:t>
            </a:r>
            <a:r>
              <a:rPr lang="en-US" sz="1400" b="1" dirty="0">
                <a:solidFill>
                  <a:schemeClr val="bg1"/>
                </a:solidFill>
              </a:rPr>
              <a:t> authority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10 mixed minority authorities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6161" y="1672667"/>
            <a:ext cx="1072780" cy="3400774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</a:rPr>
              <a:t>Yasif</a:t>
            </a:r>
            <a:r>
              <a:rPr lang="en-US" sz="900" dirty="0" smtClean="0">
                <a:solidFill>
                  <a:schemeClr val="bg1"/>
                </a:solidFill>
              </a:rPr>
              <a:t> Village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rgbClr val="00B050"/>
                </a:solidFill>
              </a:rPr>
              <a:t>Kasra</a:t>
            </a:r>
            <a:r>
              <a:rPr lang="en-US" sz="900" dirty="0" smtClean="0">
                <a:solidFill>
                  <a:srgbClr val="00B050"/>
                </a:solidFill>
              </a:rPr>
              <a:t> </a:t>
            </a:r>
            <a:r>
              <a:rPr lang="en-US" sz="900" dirty="0" err="1">
                <a:solidFill>
                  <a:srgbClr val="00B050"/>
                </a:solidFill>
              </a:rPr>
              <a:t>Smye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Kana village</a:t>
            </a:r>
          </a:p>
          <a:p>
            <a:r>
              <a:rPr lang="en-US" sz="900" dirty="0">
                <a:solidFill>
                  <a:schemeClr val="bg1"/>
                </a:solidFill>
              </a:rPr>
              <a:t>Manda Village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Kama Village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rgbClr val="FF0000"/>
                </a:solidFill>
              </a:rPr>
              <a:t>Kaabia</a:t>
            </a:r>
            <a:r>
              <a:rPr lang="en-US" sz="900" dirty="0" smtClean="0">
                <a:solidFill>
                  <a:srgbClr val="FF0000"/>
                </a:solidFill>
              </a:rPr>
              <a:t> </a:t>
            </a:r>
            <a:r>
              <a:rPr lang="en-US" sz="900" dirty="0" err="1" smtClean="0">
                <a:solidFill>
                  <a:srgbClr val="FF0000"/>
                </a:solidFill>
              </a:rPr>
              <a:t>Tabash</a:t>
            </a:r>
            <a:r>
              <a:rPr lang="en-US" sz="900" dirty="0" smtClean="0">
                <a:solidFill>
                  <a:srgbClr val="FF0000"/>
                </a:solidFill>
              </a:rPr>
              <a:t> 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 smtClean="0">
                <a:solidFill>
                  <a:srgbClr val="00B050"/>
                </a:solidFill>
              </a:rPr>
              <a:t>Majar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Majdal</a:t>
            </a:r>
            <a:r>
              <a:rPr lang="en-US" sz="900" dirty="0">
                <a:solidFill>
                  <a:srgbClr val="00B050"/>
                </a:solidFill>
              </a:rPr>
              <a:t> Shams</a:t>
            </a:r>
          </a:p>
          <a:p>
            <a:r>
              <a:rPr lang="en-US" sz="900" dirty="0">
                <a:solidFill>
                  <a:srgbClr val="00B050"/>
                </a:solidFill>
              </a:rPr>
              <a:t>Masada</a:t>
            </a:r>
          </a:p>
          <a:p>
            <a:r>
              <a:rPr lang="en-US" sz="900" dirty="0" err="1" smtClean="0">
                <a:solidFill>
                  <a:schemeClr val="bg1"/>
                </a:solidFill>
              </a:rPr>
              <a:t>Mizraa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Miilya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Nashad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Nahaf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Sajur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smtClean="0">
                <a:solidFill>
                  <a:schemeClr val="bg1"/>
                </a:solidFill>
              </a:rPr>
              <a:t>Ajar</a:t>
            </a:r>
          </a:p>
          <a:p>
            <a:r>
              <a:rPr lang="en-US" sz="900" dirty="0" err="1" smtClean="0">
                <a:solidFill>
                  <a:schemeClr val="bg1"/>
                </a:solidFill>
              </a:rPr>
              <a:t>Ilbon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Ilut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chemeClr val="bg1"/>
                </a:solidFill>
              </a:rPr>
              <a:t>Ayn Mahal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rgbClr val="00B050"/>
                </a:solidFill>
              </a:rPr>
              <a:t>Ayn </a:t>
            </a:r>
            <a:r>
              <a:rPr lang="en-US" sz="900" dirty="0" err="1" smtClean="0">
                <a:solidFill>
                  <a:srgbClr val="00B050"/>
                </a:solidFill>
              </a:rPr>
              <a:t>kinya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>
                <a:solidFill>
                  <a:schemeClr val="bg2"/>
                </a:solidFill>
              </a:rPr>
              <a:t>Fasuta</a:t>
            </a:r>
            <a:endParaRPr lang="en-US" sz="900" dirty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rgbClr val="00B050"/>
                </a:solidFill>
              </a:rPr>
              <a:t>Makin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>
                <a:solidFill>
                  <a:srgbClr val="00B050"/>
                </a:solidFill>
              </a:rPr>
              <a:t>Rama</a:t>
            </a:r>
          </a:p>
          <a:p>
            <a:r>
              <a:rPr lang="en-US" sz="900" dirty="0">
                <a:solidFill>
                  <a:schemeClr val="bg1"/>
                </a:solidFill>
              </a:rPr>
              <a:t>Reina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54780" y="1680129"/>
            <a:ext cx="1072780" cy="784830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Nazareth</a:t>
            </a:r>
          </a:p>
          <a:p>
            <a:r>
              <a:rPr lang="en-US" sz="900" dirty="0" err="1">
                <a:solidFill>
                  <a:schemeClr val="bg1"/>
                </a:solidFill>
              </a:rPr>
              <a:t>Sakhnin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Shfaram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Tamra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Arabah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09275" y="1668991"/>
            <a:ext cx="1072780" cy="369332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Al </a:t>
            </a:r>
            <a:r>
              <a:rPr lang="en-US" sz="900" dirty="0" err="1" smtClean="0">
                <a:solidFill>
                  <a:srgbClr val="FF0000"/>
                </a:solidFill>
              </a:rPr>
              <a:t>Batuf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Bustan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Almerge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25169" y="1689989"/>
            <a:ext cx="1407179" cy="1754326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Hazor</a:t>
            </a:r>
            <a:r>
              <a:rPr lang="en-US" sz="900" dirty="0">
                <a:solidFill>
                  <a:schemeClr val="bg1"/>
                </a:solidFill>
              </a:rPr>
              <a:t> of the Galilee</a:t>
            </a:r>
          </a:p>
          <a:p>
            <a:r>
              <a:rPr lang="en-US" sz="900" dirty="0" err="1" smtClean="0">
                <a:solidFill>
                  <a:schemeClr val="bg1"/>
                </a:solidFill>
              </a:rPr>
              <a:t>Kfar</a:t>
            </a:r>
            <a:r>
              <a:rPr lang="en-US" sz="900" dirty="0" smtClean="0">
                <a:solidFill>
                  <a:schemeClr val="bg1"/>
                </a:solidFill>
              </a:rPr>
              <a:t> </a:t>
            </a:r>
            <a:r>
              <a:rPr lang="en-US" sz="900" dirty="0" err="1" smtClean="0">
                <a:solidFill>
                  <a:schemeClr val="bg1"/>
                </a:solidFill>
              </a:rPr>
              <a:t>Vradim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Kfar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Tavor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Isbaniel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Yesod</a:t>
            </a:r>
            <a:r>
              <a:rPr lang="en-US" sz="900" dirty="0" smtClean="0">
                <a:solidFill>
                  <a:schemeClr val="bg1"/>
                </a:solidFill>
              </a:rPr>
              <a:t> </a:t>
            </a:r>
            <a:r>
              <a:rPr lang="en-US" sz="900" dirty="0" err="1" smtClean="0">
                <a:solidFill>
                  <a:schemeClr val="bg1"/>
                </a:solidFill>
              </a:rPr>
              <a:t>Hmaala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Migdal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Tefen </a:t>
            </a:r>
            <a:r>
              <a:rPr lang="en-US" sz="900" dirty="0" err="1" smtClean="0">
                <a:solidFill>
                  <a:schemeClr val="bg1"/>
                </a:solidFill>
              </a:rPr>
              <a:t>Migdal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Metula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Katzrin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chemeClr val="bg1"/>
                </a:solidFill>
              </a:rPr>
              <a:t>Rosh </a:t>
            </a:r>
            <a:r>
              <a:rPr lang="en-US" sz="900" dirty="0" err="1" smtClean="0">
                <a:solidFill>
                  <a:schemeClr val="bg1"/>
                </a:solidFill>
              </a:rPr>
              <a:t>Pina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Ramat </a:t>
            </a:r>
            <a:r>
              <a:rPr lang="en-US" sz="900" dirty="0" err="1">
                <a:solidFill>
                  <a:schemeClr val="bg1"/>
                </a:solidFill>
              </a:rPr>
              <a:t>Yishai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Shlomi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1519" y="1668991"/>
            <a:ext cx="1245049" cy="1765464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Beit </a:t>
            </a:r>
            <a:r>
              <a:rPr lang="en-US" sz="900" dirty="0" err="1">
                <a:solidFill>
                  <a:schemeClr val="bg1"/>
                </a:solidFill>
              </a:rPr>
              <a:t>Shean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Tiberias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Yokneam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Illith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Carmiel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Migdal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Haemek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Tarshiha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Nazareth </a:t>
            </a:r>
            <a:r>
              <a:rPr lang="en-US" sz="900" dirty="0" err="1">
                <a:solidFill>
                  <a:schemeClr val="bg1"/>
                </a:solidFill>
              </a:rPr>
              <a:t>Illit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Nahariya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Acre</a:t>
            </a:r>
          </a:p>
          <a:p>
            <a:r>
              <a:rPr lang="en-US" sz="900" dirty="0">
                <a:solidFill>
                  <a:schemeClr val="bg1"/>
                </a:solidFill>
              </a:rPr>
              <a:t>Afula</a:t>
            </a:r>
          </a:p>
          <a:p>
            <a:r>
              <a:rPr lang="en-US" sz="900" dirty="0" err="1">
                <a:solidFill>
                  <a:schemeClr val="bg1"/>
                </a:solidFill>
              </a:rPr>
              <a:t>Zefat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Kiryat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Shmona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0309" y="1637816"/>
            <a:ext cx="1245049" cy="1892826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Gilboa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Upper </a:t>
            </a:r>
            <a:r>
              <a:rPr lang="en-US" sz="900" dirty="0" smtClean="0">
                <a:solidFill>
                  <a:schemeClr val="bg1"/>
                </a:solidFill>
              </a:rPr>
              <a:t>Galilee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Lower </a:t>
            </a:r>
            <a:r>
              <a:rPr lang="en-US" sz="900" dirty="0" smtClean="0">
                <a:solidFill>
                  <a:schemeClr val="bg1"/>
                </a:solidFill>
              </a:rPr>
              <a:t>Galilee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Golan</a:t>
            </a:r>
          </a:p>
          <a:p>
            <a:r>
              <a:rPr lang="en-US" sz="900" dirty="0" err="1" smtClean="0">
                <a:solidFill>
                  <a:schemeClr val="bg1"/>
                </a:solidFill>
              </a:rPr>
              <a:t>Mevuat</a:t>
            </a:r>
            <a:r>
              <a:rPr lang="en-US" sz="900" dirty="0" smtClean="0">
                <a:solidFill>
                  <a:schemeClr val="bg1"/>
                </a:solidFill>
              </a:rPr>
              <a:t> Hermon 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Megiddo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Asher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Maaleh</a:t>
            </a:r>
            <a:r>
              <a:rPr lang="en-US" sz="900" dirty="0">
                <a:solidFill>
                  <a:schemeClr val="bg1"/>
                </a:solidFill>
              </a:rPr>
              <a:t> Yosef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Marom </a:t>
            </a:r>
            <a:r>
              <a:rPr lang="en-US" sz="900" dirty="0" smtClean="0">
                <a:solidFill>
                  <a:schemeClr val="bg1"/>
                </a:solidFill>
              </a:rPr>
              <a:t>Galilee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Misgav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Jordan Valley</a:t>
            </a:r>
          </a:p>
          <a:p>
            <a:r>
              <a:rPr lang="en-US" sz="900" dirty="0">
                <a:solidFill>
                  <a:schemeClr val="bg1"/>
                </a:solidFill>
              </a:rPr>
              <a:t>the </a:t>
            </a:r>
            <a:r>
              <a:rPr lang="en-US" sz="900" dirty="0" smtClean="0">
                <a:solidFill>
                  <a:schemeClr val="bg1"/>
                </a:solidFill>
              </a:rPr>
              <a:t>Valley </a:t>
            </a:r>
            <a:r>
              <a:rPr lang="en-US" sz="900" dirty="0">
                <a:solidFill>
                  <a:schemeClr val="bg1"/>
                </a:solidFill>
              </a:rPr>
              <a:t>of Springs</a:t>
            </a:r>
          </a:p>
          <a:p>
            <a:r>
              <a:rPr lang="en-US" sz="900" dirty="0" err="1">
                <a:solidFill>
                  <a:schemeClr val="bg1"/>
                </a:solidFill>
              </a:rPr>
              <a:t>Jezreel</a:t>
            </a:r>
            <a:r>
              <a:rPr lang="en-US" sz="900" dirty="0">
                <a:solidFill>
                  <a:schemeClr val="bg1"/>
                </a:solidFill>
              </a:rPr>
              <a:t> Valley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048000" y="4191000"/>
            <a:ext cx="3429000" cy="1323439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4 Mixed Jewish cities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4 </a:t>
            </a:r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r>
              <a:rPr lang="en-US" sz="1600" b="1" dirty="0" smtClean="0">
                <a:solidFill>
                  <a:schemeClr val="bg1"/>
                </a:solidFill>
              </a:rPr>
              <a:t>ixed Jewish Regional Councils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7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8674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anose="020E0502050101010101" pitchFamily="34" charset="-79"/>
                <a:cs typeface="Narkisim" panose="020E0502050101010101" pitchFamily="34" charset="-79"/>
              </a:rPr>
              <a:t>* Planning the light rail, Nazareth - Upper Nazareth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28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Development and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Streamlining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of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Public Transport</a:t>
            </a:r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Strengthening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Connectivity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and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Access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to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Employment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C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enters</a:t>
            </a:r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7" name="Picture 6" descr="נצרת רקל.jpg"/>
          <p:cNvPicPr>
            <a:picLocks noChangeAspect="1"/>
          </p:cNvPicPr>
          <p:nvPr/>
        </p:nvPicPr>
        <p:blipFill>
          <a:blip r:embed="rId4" cstate="print"/>
          <a:srcRect l="3054" t="18889" b="22222"/>
          <a:stretch>
            <a:fillRect/>
          </a:stretch>
        </p:blipFill>
        <p:spPr>
          <a:xfrm>
            <a:off x="457200" y="1524000"/>
            <a:ext cx="8497320" cy="40386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334527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914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Stitches: Farmer / Rural / Urban / Protected</a:t>
            </a: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Efficient and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Economical Planning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of the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Land Resource</a:t>
            </a:r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8" name="Picture 7" descr="2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t="-11689" b="-12764"/>
          <a:stretch>
            <a:fillRect/>
          </a:stretch>
        </p:blipFill>
        <p:spPr>
          <a:xfrm>
            <a:off x="0" y="1905000"/>
            <a:ext cx="9144000" cy="2971800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8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6" name="Picture 5" descr="תצלום_אוירי_מקורי_של_חרשים.jpg"/>
          <p:cNvPicPr>
            <a:picLocks noChangeAspect="1"/>
          </p:cNvPicPr>
          <p:nvPr/>
        </p:nvPicPr>
        <p:blipFill>
          <a:blip r:embed="rId3" cstate="print"/>
          <a:srcRect l="2702" t="36481" r="3624" b="10088"/>
          <a:stretch>
            <a:fillRect/>
          </a:stretch>
        </p:blipFill>
        <p:spPr>
          <a:xfrm>
            <a:off x="0" y="1371600"/>
            <a:ext cx="9144000" cy="4191000"/>
          </a:xfrm>
          <a:prstGeom prst="rect">
            <a:avLst/>
          </a:prstGeom>
        </p:spPr>
      </p:pic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400" y="57912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>
                <a:latin typeface="Narkisim" pitchFamily="34" charset="-79"/>
                <a:cs typeface="Narkisim" pitchFamily="34" charset="-79"/>
              </a:rPr>
              <a:t>*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Harashim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, Photo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: Wikimedia</a:t>
            </a:r>
            <a:endParaRPr lang="en-US" dirty="0"/>
          </a:p>
        </p:txBody>
      </p:sp>
      <p:sp>
        <p:nvSpPr>
          <p:cNvPr id="9" name="Rectangle 10"/>
          <p:cNvSpPr/>
          <p:nvPr/>
        </p:nvSpPr>
        <p:spPr>
          <a:xfrm>
            <a:off x="304800" y="457200"/>
            <a:ext cx="830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"Rural Renewal" - </a:t>
            </a:r>
            <a:r>
              <a:rPr lang="en-US" altLang="he-IL" dirty="0" smtClean="0">
                <a:solidFill>
                  <a:schemeClr val="bg2"/>
                </a:solidFill>
                <a:latin typeface="Trebuchet MS"/>
              </a:rPr>
              <a:t>Strengthening the rural communities by looking in (thickening), and encouraging a diverse mix of housing and other uses.</a:t>
            </a:r>
            <a:endParaRPr lang="en-US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7" name="Picture 6" descr="gaPic_530_2.jpg"/>
          <p:cNvPicPr>
            <a:picLocks noChangeAspect="1"/>
          </p:cNvPicPr>
          <p:nvPr/>
        </p:nvPicPr>
        <p:blipFill>
          <a:blip r:embed="rId3" cstate="print"/>
          <a:srcRect t="3922"/>
          <a:stretch>
            <a:fillRect/>
          </a:stretch>
        </p:blipFill>
        <p:spPr>
          <a:xfrm>
            <a:off x="0" y="1676400"/>
            <a:ext cx="5181600" cy="3733799"/>
          </a:xfrm>
          <a:prstGeom prst="rect">
            <a:avLst/>
          </a:prstGeom>
        </p:spPr>
      </p:pic>
      <p:pic>
        <p:nvPicPr>
          <p:cNvPr id="8" name="Picture 7" descr="תצלום_אוירי_מקורי_של_חרשים.jpg"/>
          <p:cNvPicPr>
            <a:picLocks noChangeAspect="1"/>
          </p:cNvPicPr>
          <p:nvPr/>
        </p:nvPicPr>
        <p:blipFill>
          <a:blip r:embed="rId4" cstate="print"/>
          <a:srcRect l="19110" t="7691" r="3225" b="4044"/>
          <a:stretch>
            <a:fillRect/>
          </a:stretch>
        </p:blipFill>
        <p:spPr>
          <a:xfrm>
            <a:off x="5181600" y="1676399"/>
            <a:ext cx="3962400" cy="3733799"/>
          </a:xfrm>
          <a:prstGeom prst="rect">
            <a:avLst/>
          </a:prstGeom>
        </p:spPr>
      </p:pic>
      <p:pic>
        <p:nvPicPr>
          <p:cNvPr id="12" name="Picture 11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6388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>
                <a:latin typeface="Narkisim" pitchFamily="34" charset="-79"/>
                <a:cs typeface="Narkisim" pitchFamily="34" charset="-79"/>
              </a:rPr>
              <a:t>*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Harashim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Wikimedia ** Kibbutz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Lotem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: Kibbutz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Lotem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 site</a:t>
            </a:r>
            <a:endParaRPr lang="en-US" dirty="0"/>
          </a:p>
        </p:txBody>
      </p:sp>
      <p:sp>
        <p:nvSpPr>
          <p:cNvPr id="9" name="Rectangle 10"/>
          <p:cNvSpPr/>
          <p:nvPr/>
        </p:nvSpPr>
        <p:spPr>
          <a:xfrm>
            <a:off x="457200" y="540603"/>
            <a:ext cx="830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"Rural Renewal" - </a:t>
            </a:r>
            <a:r>
              <a:rPr lang="en-US" altLang="he-IL" sz="2000" dirty="0">
                <a:solidFill>
                  <a:schemeClr val="bg2"/>
                </a:solidFill>
                <a:latin typeface="Trebuchet MS"/>
              </a:rPr>
              <a:t>Strengthening the rural communities by looking in (thickening), and encouraging a diverse mix of housing and other uses.</a:t>
            </a:r>
            <a:endParaRPr lang="en-US" sz="20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9050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z="4000" dirty="0">
                <a:solidFill>
                  <a:schemeClr val="bg2"/>
                </a:solidFill>
              </a:rPr>
              <a:t>And F</a:t>
            </a:r>
            <a:r>
              <a:rPr lang="en-US" sz="4000" dirty="0" smtClean="0">
                <a:solidFill>
                  <a:schemeClr val="bg2"/>
                </a:solidFill>
              </a:rPr>
              <a:t>inally</a:t>
            </a:r>
            <a:r>
              <a:rPr lang="en-US" sz="4000" dirty="0">
                <a:solidFill>
                  <a:schemeClr val="bg2"/>
                </a:solidFill>
              </a:rPr>
              <a:t>, the </a:t>
            </a:r>
            <a:r>
              <a:rPr lang="en-US" sz="4000" dirty="0" smtClean="0">
                <a:solidFill>
                  <a:schemeClr val="bg2"/>
                </a:solidFill>
              </a:rPr>
              <a:t>Biggest Challenge</a:t>
            </a:r>
            <a:r>
              <a:rPr lang="en-US" sz="4000" dirty="0">
                <a:solidFill>
                  <a:schemeClr val="bg2"/>
                </a:solidFill>
              </a:rPr>
              <a:t>: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</a:t>
            </a:r>
            <a:r>
              <a:rPr lang="en-US" sz="4000" dirty="0" smtClean="0">
                <a:solidFill>
                  <a:schemeClr val="bg1"/>
                </a:solidFill>
              </a:rPr>
              <a:t>Quality </a:t>
            </a:r>
            <a:r>
              <a:rPr lang="en-US" sz="4000" dirty="0">
                <a:solidFill>
                  <a:schemeClr val="bg1"/>
                </a:solidFill>
              </a:rPr>
              <a:t>of the </a:t>
            </a:r>
            <a:r>
              <a:rPr lang="en-US" sz="4000" dirty="0" smtClean="0">
                <a:solidFill>
                  <a:schemeClr val="bg1"/>
                </a:solidFill>
              </a:rPr>
              <a:t>Design</a:t>
            </a:r>
            <a:endParaRPr lang="he-IL" sz="4000" dirty="0">
              <a:solidFill>
                <a:schemeClr val="bg1"/>
              </a:solidFill>
            </a:endParaRPr>
          </a:p>
        </p:txBody>
      </p:sp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-20180311-WA0003.jpg"/>
          <p:cNvPicPr>
            <a:picLocks noChangeAspect="1"/>
          </p:cNvPicPr>
          <p:nvPr/>
        </p:nvPicPr>
        <p:blipFill>
          <a:blip r:embed="rId3" cstate="print"/>
          <a:srcRect t="10001" b="20000"/>
          <a:stretch>
            <a:fillRect/>
          </a:stretch>
        </p:blipFill>
        <p:spPr>
          <a:xfrm>
            <a:off x="0" y="609600"/>
            <a:ext cx="9144000" cy="4800600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309027"/>
            <a:ext cx="8001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e-IL" sz="2400" b="1" dirty="0">
              <a:latin typeface="Alef" pitchFamily="2" charset="-79"/>
              <a:cs typeface="Alef" pitchFamily="2" charset="-79"/>
            </a:endParaRPr>
          </a:p>
          <a:p>
            <a:pPr algn="ctr"/>
            <a:r>
              <a:rPr lang="en-US" sz="4400" b="1" dirty="0" smtClean="0">
                <a:latin typeface="Alef" pitchFamily="2" charset="-79"/>
                <a:cs typeface="Alef" pitchFamily="2" charset="-79"/>
              </a:rPr>
              <a:t>Thank You!</a:t>
            </a:r>
            <a:endParaRPr lang="he-IL" sz="4400" b="1" dirty="0">
              <a:latin typeface="Alef" pitchFamily="2" charset="-79"/>
              <a:cs typeface="Alef" pitchFamily="2" charset="-79"/>
            </a:endParaRPr>
          </a:p>
        </p:txBody>
      </p:sp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מלבן 1"/>
          <p:cNvSpPr/>
          <p:nvPr/>
        </p:nvSpPr>
        <p:spPr>
          <a:xfrm>
            <a:off x="4114801" y="5663767"/>
            <a:ext cx="2514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Ilan</a:t>
            </a:r>
            <a:endParaRPr lang="he-I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 number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he-I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e-I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050-6222209</a:t>
            </a:r>
            <a:endParaRPr lang="he-I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ori@iplan.gov.il</a:t>
            </a:r>
            <a:endParaRPr lang="he-I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02331" y="5873941"/>
            <a:ext cx="226966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272983" y="6058607"/>
            <a:ext cx="2871017" cy="584775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Northern District Planning Bureau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7166" y="457200"/>
            <a:ext cx="4689668" cy="5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2"/>
          <p:cNvSpPr/>
          <p:nvPr/>
        </p:nvSpPr>
        <p:spPr>
          <a:xfrm>
            <a:off x="533400" y="0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Planning Spaces</a:t>
            </a:r>
            <a:endParaRPr lang="he-IL" sz="20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0" y="990600"/>
            <a:ext cx="1219200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Kiryat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Shmona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2209800"/>
            <a:ext cx="838200" cy="261610"/>
          </a:xfrm>
          <a:prstGeom prst="rect">
            <a:avLst/>
          </a:prstGeom>
          <a:solidFill>
            <a:srgbClr val="FCBDEB"/>
          </a:solidFill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solidFill>
                  <a:schemeClr val="bg1"/>
                </a:solidFill>
              </a:rPr>
              <a:t>Kazrin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4038600"/>
            <a:ext cx="1049742" cy="2616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</a:rPr>
              <a:t>Yokneam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E</a:t>
            </a:r>
            <a:r>
              <a:rPr lang="en-US" sz="1100" dirty="0" err="1" smtClean="0">
                <a:solidFill>
                  <a:schemeClr val="bg1"/>
                </a:solidFill>
              </a:rPr>
              <a:t>lit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2057400"/>
            <a:ext cx="838200" cy="261610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solidFill>
                  <a:schemeClr val="bg1"/>
                </a:solidFill>
              </a:rPr>
              <a:t>Nahariya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2667000"/>
            <a:ext cx="685799" cy="253916"/>
          </a:xfrm>
          <a:prstGeom prst="rect">
            <a:avLst/>
          </a:prstGeom>
          <a:solidFill>
            <a:srgbClr val="FCBDEB"/>
          </a:solidFill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solidFill>
                  <a:schemeClr val="bg1"/>
                </a:solidFill>
              </a:rPr>
              <a:t>Carmiel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5800" y="2362200"/>
            <a:ext cx="533400" cy="2539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solidFill>
                  <a:schemeClr val="bg1"/>
                </a:solidFill>
              </a:rPr>
              <a:t>Safed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3276600"/>
            <a:ext cx="685800" cy="2539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solidFill>
                  <a:schemeClr val="bg1"/>
                </a:solidFill>
              </a:rPr>
              <a:t>Tiberias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52989" y="3819430"/>
            <a:ext cx="838200" cy="261610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solidFill>
                  <a:schemeClr val="bg1"/>
                </a:solidFill>
              </a:rPr>
              <a:t>Nazereth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9000" y="4290969"/>
            <a:ext cx="527032" cy="261610"/>
          </a:xfrm>
          <a:prstGeom prst="rect">
            <a:avLst/>
          </a:prstGeom>
          <a:solidFill>
            <a:srgbClr val="FCBDEB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Afula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19600" y="4876800"/>
            <a:ext cx="762000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solidFill>
                  <a:schemeClr val="bg1"/>
                </a:solidFill>
              </a:rPr>
              <a:t>Beit</a:t>
            </a:r>
            <a:r>
              <a:rPr lang="en-US" sz="1050" dirty="0" smtClean="0">
                <a:solidFill>
                  <a:schemeClr val="bg1"/>
                </a:solidFill>
              </a:rPr>
              <a:t> </a:t>
            </a:r>
            <a:r>
              <a:rPr lang="en-US" sz="1050" dirty="0" err="1" smtClean="0">
                <a:solidFill>
                  <a:schemeClr val="bg1"/>
                </a:solidFill>
              </a:rPr>
              <a:t>S</a:t>
            </a:r>
            <a:r>
              <a:rPr lang="en-US" sz="1050" dirty="0" err="1" smtClean="0">
                <a:solidFill>
                  <a:schemeClr val="bg1"/>
                </a:solidFill>
              </a:rPr>
              <a:t>hean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0428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300" y="868225"/>
            <a:ext cx="8410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About 700 new detailed plans each year</a:t>
            </a: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About 1,800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plans are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handled simultaneously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and they constitute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about 36% of all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plans in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the country</a:t>
            </a: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Encompassing outline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plans: Over 40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outline plans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have been approved</a:t>
            </a: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About 35 outline plans are being promoted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that are in various stages of planning procedures</a:t>
            </a: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In 2018, more than 11,000 housing units were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approved, which is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25% above the government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original goal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At the same time, another 43,000 housing units are in the planning process</a:t>
            </a:r>
          </a:p>
        </p:txBody>
      </p:sp>
      <p:pic>
        <p:nvPicPr>
          <p:cNvPr id="16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7" name="מלבן 2"/>
          <p:cNvSpPr/>
          <p:nvPr/>
        </p:nvSpPr>
        <p:spPr>
          <a:xfrm>
            <a:off x="106962" y="9174"/>
            <a:ext cx="3418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Promoting </a:t>
            </a:r>
            <a:r>
              <a:rPr lang="en-US" sz="2000" b="1" dirty="0" smtClean="0"/>
              <a:t>Plans in </a:t>
            </a:r>
            <a:r>
              <a:rPr lang="en-US" sz="2000" b="1" dirty="0"/>
              <a:t>the </a:t>
            </a:r>
            <a:r>
              <a:rPr lang="en-US" sz="2000" b="1" dirty="0" smtClean="0"/>
              <a:t>District</a:t>
            </a:r>
            <a:endParaRPr lang="en-US" sz="2000" b="1" dirty="0"/>
          </a:p>
        </p:txBody>
      </p:sp>
      <p:pic>
        <p:nvPicPr>
          <p:cNvPr id="18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" y="5632704"/>
            <a:ext cx="9144000" cy="122529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19812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z="4000" dirty="0"/>
              <a:t>The Strategic Plan (for Housing)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Northern District</a:t>
            </a:r>
          </a:p>
        </p:txBody>
      </p:sp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15956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9600" y="755518"/>
            <a:ext cx="784860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Objectives </a:t>
            </a:r>
            <a:r>
              <a:rPr lang="en-US" dirty="0">
                <a:latin typeface="Arial" pitchFamily="34" charset="0"/>
                <a:cs typeface="Arial" pitchFamily="34" charset="0"/>
              </a:rPr>
              <a:t>of the Northern District Housing Strategic Plan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An additional 440,000 housing units by 2040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25%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housing units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 urban renewal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(~ 110,000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housing units)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  And 38%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housing units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for the Arab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sector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(~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170,000 housing units)</a:t>
            </a:r>
          </a:p>
          <a:p>
            <a:pPr rtl="1">
              <a:spcBef>
                <a:spcPts val="600"/>
              </a:spcBef>
              <a:spcAft>
                <a:spcPts val="600"/>
              </a:spcAft>
            </a:pPr>
            <a:endParaRPr lang="he-IL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Planning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at various stages * Approximately 320,000 housing units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(~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73% of the target)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u="sng" dirty="0">
                <a:latin typeface="Arial" pitchFamily="34" charset="0"/>
                <a:cs typeface="Arial" pitchFamily="34" charset="0"/>
              </a:rPr>
              <a:t>Lack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of about 120,000 housing units</a:t>
            </a:r>
            <a:endParaRPr lang="he-IL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0" name="מלבן 2"/>
          <p:cNvSpPr/>
          <p:nvPr/>
        </p:nvSpPr>
        <p:spPr>
          <a:xfrm>
            <a:off x="152400" y="29980"/>
            <a:ext cx="3902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Strategic 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304800" y="50292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* Includes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housing units </a:t>
            </a: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from detailed, descriptive and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comprehensive plans </a:t>
            </a: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in a statutory process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housing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units </a:t>
            </a: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from polygons identified by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community coordinators </a:t>
            </a: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and the Ministry of Construction and Housing.</a:t>
            </a:r>
            <a:endParaRPr lang="he-IL" sz="12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143000" y="1209837"/>
            <a:ext cx="7620000" cy="43113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1800" b="1" dirty="0">
                <a:solidFill>
                  <a:schemeClr val="bg2"/>
                </a:solidFill>
              </a:rPr>
              <a:t>The </a:t>
            </a:r>
            <a:r>
              <a:rPr lang="en-US" sz="1800" b="1" dirty="0" smtClean="0">
                <a:solidFill>
                  <a:schemeClr val="bg2"/>
                </a:solidFill>
              </a:rPr>
              <a:t>objective</a:t>
            </a:r>
            <a:r>
              <a:rPr lang="en-US" sz="1800" b="1" dirty="0" smtClean="0">
                <a:solidFill>
                  <a:schemeClr val="bg2"/>
                </a:solidFill>
              </a:rPr>
              <a:t>- </a:t>
            </a:r>
            <a:r>
              <a:rPr lang="en-US" sz="1800" b="1" dirty="0">
                <a:solidFill>
                  <a:schemeClr val="bg2"/>
                </a:solidFill>
              </a:rPr>
              <a:t>to meet the </a:t>
            </a:r>
            <a:r>
              <a:rPr lang="en-US" sz="1800" b="1" dirty="0" smtClean="0">
                <a:solidFill>
                  <a:schemeClr val="bg2"/>
                </a:solidFill>
              </a:rPr>
              <a:t>objectives </a:t>
            </a:r>
            <a:r>
              <a:rPr lang="en-US" sz="1800" b="1" dirty="0" smtClean="0">
                <a:solidFill>
                  <a:schemeClr val="bg2"/>
                </a:solidFill>
              </a:rPr>
              <a:t> defined by the strategic plan, </a:t>
            </a:r>
            <a:r>
              <a:rPr lang="en-US" sz="1800" b="1" dirty="0">
                <a:solidFill>
                  <a:schemeClr val="bg2"/>
                </a:solidFill>
              </a:rPr>
              <a:t>while maintaining the province's character and efficient use of the land resource for development (residential, employment and infrastructure) </a:t>
            </a:r>
            <a:endParaRPr lang="en-US" sz="1800" b="1" dirty="0" smtClean="0">
              <a:solidFill>
                <a:schemeClr val="bg2"/>
              </a:solidFill>
            </a:endParaRPr>
          </a:p>
          <a:p>
            <a:pPr marL="0" lvl="0" indent="0" algn="l" rtl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by </a:t>
            </a:r>
            <a:r>
              <a:rPr lang="en-US" sz="1800" b="1" dirty="0" smtClean="0">
                <a:solidFill>
                  <a:schemeClr val="bg2"/>
                </a:solidFill>
              </a:rPr>
              <a:t>–</a:t>
            </a:r>
          </a:p>
          <a:p>
            <a:pPr marL="342900" lvl="0" indent="-342900" algn="just" rtl="0">
              <a:lnSpc>
                <a:spcPts val="3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Arial Unicode MS" panose="020B0604020202020204" pitchFamily="34" charset="-128"/>
              </a:rPr>
              <a:t>  Expansion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Arial Unicode MS" panose="020B0604020202020204" pitchFamily="34" charset="-128"/>
              </a:rPr>
              <a:t>and strengthening of urban communities,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Arial Unicode MS" panose="020B0604020202020204" pitchFamily="34" charset="-128"/>
              </a:rPr>
              <a:t> urban renewal and 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Arial Unicode MS" panose="020B0604020202020204" pitchFamily="34" charset="-128"/>
              </a:rPr>
              <a:t>density.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icrosoft Sans Serif" panose="020B0604020202020204" pitchFamily="34" charset="0"/>
              <a:ea typeface="Arial Unicode MS" panose="020B0604020202020204" pitchFamily="34" charset="-128"/>
            </a:endParaRPr>
          </a:p>
          <a:p>
            <a:pPr marL="457200" lvl="0" indent="-457200" algn="l" rtl="0">
              <a:lnSpc>
                <a:spcPts val="3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Keeping open spaces and </a:t>
            </a:r>
            <a:r>
              <a:rPr lang="en-US" sz="1800" b="1" dirty="0" smtClean="0">
                <a:solidFill>
                  <a:schemeClr val="bg2"/>
                </a:solidFill>
              </a:rPr>
              <a:t>“Don’t </a:t>
            </a:r>
            <a:r>
              <a:rPr lang="en-US" sz="1800" b="1" dirty="0" smtClean="0">
                <a:solidFill>
                  <a:schemeClr val="bg2"/>
                </a:solidFill>
              </a:rPr>
              <a:t>T</a:t>
            </a:r>
            <a:r>
              <a:rPr lang="en-US" sz="1800" b="1" dirty="0" smtClean="0">
                <a:solidFill>
                  <a:schemeClr val="bg2"/>
                </a:solidFill>
              </a:rPr>
              <a:t>ouch” areas </a:t>
            </a:r>
            <a:r>
              <a:rPr lang="en-US" sz="1800" b="1" dirty="0" smtClean="0">
                <a:solidFill>
                  <a:schemeClr val="bg2"/>
                </a:solidFill>
              </a:rPr>
              <a:t>- unique landscape patterns</a:t>
            </a:r>
          </a:p>
          <a:p>
            <a:pPr marL="457200" lvl="0" indent="-457200" algn="l" rtl="0">
              <a:lnSpc>
                <a:spcPts val="3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Strengthening </a:t>
            </a:r>
            <a:r>
              <a:rPr lang="en-US" sz="1800" b="1" dirty="0">
                <a:solidFill>
                  <a:schemeClr val="bg2"/>
                </a:solidFill>
              </a:rPr>
              <a:t>and deepening the rural communities </a:t>
            </a:r>
            <a:r>
              <a:rPr lang="en-US" sz="1800" dirty="0">
                <a:solidFill>
                  <a:schemeClr val="bg2"/>
                </a:solidFill>
              </a:rPr>
              <a:t>within the boundaries of the existing community</a:t>
            </a:r>
            <a:r>
              <a:rPr lang="en-US" sz="1800" b="1" dirty="0">
                <a:solidFill>
                  <a:schemeClr val="bg2"/>
                </a:solidFill>
              </a:rPr>
              <a:t>. </a:t>
            </a:r>
            <a:r>
              <a:rPr lang="en-US" sz="1800" dirty="0">
                <a:solidFill>
                  <a:schemeClr val="bg2"/>
                </a:solidFill>
              </a:rPr>
              <a:t>Encouraging the creation of a diverse residential mix and </a:t>
            </a:r>
            <a:r>
              <a:rPr lang="en-US" sz="1800" dirty="0" smtClean="0">
                <a:solidFill>
                  <a:schemeClr val="bg2"/>
                </a:solidFill>
              </a:rPr>
              <a:t>proportional increasing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smtClean="0">
                <a:solidFill>
                  <a:schemeClr val="bg2"/>
                </a:solidFill>
              </a:rPr>
              <a:t>in density. </a:t>
            </a:r>
            <a:endParaRPr kumimoji="0" lang="he-IL" sz="18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icrosoft Sans Serif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282284" y="622608"/>
            <a:ext cx="6444224" cy="399578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ts val="28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 algn="l" rtl="0">
              <a:defRPr/>
            </a:pPr>
            <a:r>
              <a:rPr lang="en-US" sz="2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Guiding Principles Set in the District: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5" name="מלבן 2"/>
          <p:cNvSpPr/>
          <p:nvPr/>
        </p:nvSpPr>
        <p:spPr>
          <a:xfrm>
            <a:off x="152400" y="29980"/>
            <a:ext cx="3902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Strategic 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1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זרם מדחף">
  <a:themeElements>
    <a:clrScheme name="זרם מדחף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זרם מדחף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זרם מדחף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15905</TotalTime>
  <Words>2328</Words>
  <Application>Microsoft Office PowerPoint</Application>
  <PresentationFormat>‫הצגה על המסך (4:3)</PresentationFormat>
  <Paragraphs>706</Paragraphs>
  <Slides>45</Slides>
  <Notes>4</Notes>
  <HiddenSlides>0</HiddenSlides>
  <MMClips>0</MMClips>
  <ScaleCrop>false</ScaleCrop>
  <HeadingPairs>
    <vt:vector size="6" baseType="variant">
      <vt:variant>
        <vt:lpstr>ערכת נושא</vt:lpstr>
      </vt:variant>
      <vt:variant>
        <vt:i4>2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45</vt:i4>
      </vt:variant>
    </vt:vector>
  </HeadingPairs>
  <TitlesOfParts>
    <vt:vector size="48" baseType="lpstr">
      <vt:lpstr>Office Theme</vt:lpstr>
      <vt:lpstr>2_זרם מדחף</vt:lpstr>
      <vt:lpstr>Worksheet</vt:lpstr>
      <vt:lpstr>שקופית 1</vt:lpstr>
      <vt:lpstr>שקופית 2</vt:lpstr>
      <vt:lpstr>שקופית 3</vt:lpstr>
      <vt:lpstr>שקופית 4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שקופית 19</vt:lpstr>
      <vt:lpstr>שקופית 20</vt:lpstr>
      <vt:lpstr>שקופית 21</vt:lpstr>
      <vt:lpstr>שקופית 22</vt:lpstr>
      <vt:lpstr>שקופית 23</vt:lpstr>
      <vt:lpstr>שקופית 24</vt:lpstr>
      <vt:lpstr>שקופית 25</vt:lpstr>
      <vt:lpstr>שקופית 26</vt:lpstr>
      <vt:lpstr>שקופית 27</vt:lpstr>
      <vt:lpstr>שקופית 28</vt:lpstr>
      <vt:lpstr>שקופית 29</vt:lpstr>
      <vt:lpstr>שקופית 30</vt:lpstr>
      <vt:lpstr>שקופית 31</vt:lpstr>
      <vt:lpstr>שקופית 32</vt:lpstr>
      <vt:lpstr>שקופית 33</vt:lpstr>
      <vt:lpstr>שקופית 34</vt:lpstr>
      <vt:lpstr>שקופית 35</vt:lpstr>
      <vt:lpstr>שקופית 36</vt:lpstr>
      <vt:lpstr>שקופית 37</vt:lpstr>
      <vt:lpstr>שקופית 38</vt:lpstr>
      <vt:lpstr>שקופית 39</vt:lpstr>
      <vt:lpstr>שקופית 40</vt:lpstr>
      <vt:lpstr>שקופית 41</vt:lpstr>
      <vt:lpstr>שקופית 42</vt:lpstr>
      <vt:lpstr>שקופית 43</vt:lpstr>
      <vt:lpstr>שקופית 44</vt:lpstr>
      <vt:lpstr>שקופית 45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Nitzan</dc:creator>
  <cp:lastModifiedBy>u45414</cp:lastModifiedBy>
  <cp:revision>274</cp:revision>
  <cp:lastPrinted>2018-04-30T11:14:18Z</cp:lastPrinted>
  <dcterms:created xsi:type="dcterms:W3CDTF">2018-03-05T14:06:12Z</dcterms:created>
  <dcterms:modified xsi:type="dcterms:W3CDTF">2019-11-18T16:59:11Z</dcterms:modified>
</cp:coreProperties>
</file>