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12.xml" ContentType="application/vnd.openxmlformats-officedocument.drawingml.chart+xml"/>
  <Override PartName="/ppt/charts/chart6.xml" ContentType="application/vnd.openxmlformats-officedocument.drawingml.chart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charts/chart7.xml" ContentType="application/vnd.openxmlformats-officedocument.drawingml.chart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260" r:id="rId5"/>
    <p:sldId id="257" r:id="rId6"/>
    <p:sldId id="259" r:id="rId7"/>
    <p:sldId id="258" r:id="rId8"/>
    <p:sldId id="263" r:id="rId9"/>
    <p:sldId id="264" r:id="rId10"/>
    <p:sldId id="271" r:id="rId11"/>
    <p:sldId id="266" r:id="rId12"/>
    <p:sldId id="267" r:id="rId13"/>
    <p:sldId id="269" r:id="rId14"/>
    <p:sldId id="268" r:id="rId15"/>
    <p:sldId id="270" r:id="rId16"/>
    <p:sldId id="281" r:id="rId17"/>
    <p:sldId id="282" r:id="rId18"/>
    <p:sldId id="335" r:id="rId19"/>
    <p:sldId id="336" r:id="rId20"/>
    <p:sldId id="338" r:id="rId21"/>
    <p:sldId id="339" r:id="rId22"/>
    <p:sldId id="340" r:id="rId23"/>
    <p:sldId id="341" r:id="rId24"/>
    <p:sldId id="342" r:id="rId25"/>
    <p:sldId id="343" r:id="rId26"/>
    <p:sldId id="353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</p:sldIdLst>
  <p:sldSz cx="9144000" cy="6858000" type="screen4x3"/>
  <p:notesSz cx="6858000" cy="9926638"/>
  <p:custDataLst>
    <p:tags r:id="rId54"/>
  </p:custData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BACC6"/>
    <a:srgbClr val="45C1A4"/>
    <a:srgbClr val="F79646"/>
    <a:srgbClr val="B9D533"/>
    <a:srgbClr val="B9D5FF"/>
    <a:srgbClr val="F4C20D"/>
    <a:srgbClr val="3CBA54"/>
    <a:srgbClr val="4885ED"/>
    <a:srgbClr val="DB32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043" autoAdjust="0"/>
    <p:restoredTop sz="94933" autoAdjust="0"/>
  </p:normalViewPr>
  <p:slideViewPr>
    <p:cSldViewPr>
      <p:cViewPr>
        <p:scale>
          <a:sx n="50" d="100"/>
          <a:sy n="50" d="100"/>
        </p:scale>
        <p:origin x="-1997" y="-7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-494" y="0"/>
      </p:cViewPr>
      <p:guideLst>
        <p:guide orient="horz" pos="3126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1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5.xlsx"/><Relationship Id="rId1" Type="http://schemas.openxmlformats.org/officeDocument/2006/relationships/themeOverride" Target="../theme/themeOverride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6.xlsx"/><Relationship Id="rId1" Type="http://schemas.openxmlformats.org/officeDocument/2006/relationships/themeOverride" Target="../theme/themeOverride3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514;&#1512;&#1513;&#1497;&#1501;%20&#1489;-%20Microsoft%20PowerPoint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&#1514;&#1512;&#1513;&#1497;&#1501;%20&#1489;-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spPr>
              <a:solidFill>
                <a:srgbClr val="5A7E3C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C6-4913-8EEF-1073F2A089B4}"/>
              </c:ext>
            </c:extLst>
          </c:dPt>
          <c:dPt>
            <c:idx val="1"/>
            <c:spPr>
              <a:solidFill>
                <a:srgbClr val="105864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C6-4913-8EEF-1073F2A089B4}"/>
              </c:ext>
            </c:extLst>
          </c:dPt>
          <c:dPt>
            <c:idx val="2"/>
            <c:spPr>
              <a:solidFill>
                <a:srgbClr val="E65B3C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C6-4913-8EEF-1073F2A089B4}"/>
              </c:ext>
            </c:extLst>
          </c:dPt>
          <c:dPt>
            <c:idx val="3"/>
            <c:spPr>
              <a:solidFill>
                <a:srgbClr val="9FAAA4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C6-4913-8EEF-1073F2A089B4}"/>
              </c:ext>
            </c:extLst>
          </c:dPt>
          <c:dPt>
            <c:idx val="4"/>
            <c:spPr>
              <a:solidFill>
                <a:srgbClr val="F09134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3C6-4913-8EEF-1073F2A089B4}"/>
              </c:ext>
            </c:extLst>
          </c:dPt>
          <c:dPt>
            <c:idx val="5"/>
            <c:spPr>
              <a:solidFill>
                <a:srgbClr val="105864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3C6-4913-8EEF-1073F2A089B4}"/>
              </c:ext>
            </c:extLst>
          </c:dPt>
          <c:dPt>
            <c:idx val="6"/>
            <c:spPr>
              <a:solidFill>
                <a:srgbClr val="E65B3C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3C6-4913-8EEF-1073F2A089B4}"/>
              </c:ext>
            </c:extLst>
          </c:dPt>
          <c:dPt>
            <c:idx val="7"/>
            <c:spPr>
              <a:solidFill>
                <a:srgbClr val="63A099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3C6-4913-8EEF-1073F2A089B4}"/>
              </c:ext>
            </c:extLst>
          </c:dPt>
          <c:dPt>
            <c:idx val="8"/>
            <c:spPr>
              <a:solidFill>
                <a:srgbClr val="F09134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3C6-4913-8EEF-1073F2A089B4}"/>
              </c:ext>
            </c:extLst>
          </c:dPt>
          <c:dLbls>
            <c:dLbl>
              <c:idx val="0"/>
              <c:layout>
                <c:manualLayout>
                  <c:x val="-7.441502064466482E-2"/>
                  <c:y val="-3.181093558669095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Ground Forces
22%</a:t>
                    </a:r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3C6-4913-8EEF-1073F2A089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6529095851345505E-3"/>
                  <c:y val="-2.226765369064443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Human </a:t>
                    </a:r>
                    <a:endParaRPr lang="en-US" sz="1200" dirty="0" smtClean="0"/>
                  </a:p>
                  <a:p>
                    <a:r>
                      <a:rPr lang="en-US" sz="1200" dirty="0" smtClean="0"/>
                      <a:t>Resources</a:t>
                    </a:r>
                  </a:p>
                  <a:p>
                    <a:r>
                      <a:rPr lang="en-US" sz="1200" dirty="0" smtClean="0"/>
                      <a:t>Directorate </a:t>
                    </a:r>
                    <a:r>
                      <a:rPr lang="en-US" sz="1200" dirty="0"/>
                      <a:t>
17%</a:t>
                    </a:r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3C6-4913-8EEF-1073F2A089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0" i="0" dirty="0" smtClean="0"/>
                      <a:t>Chief Financial Advisor</a:t>
                    </a:r>
                  </a:p>
                  <a:p>
                    <a:r>
                      <a:rPr lang="en-US" sz="1400" dirty="0" smtClean="0"/>
                      <a:t>15</a:t>
                    </a:r>
                    <a:r>
                      <a:rPr lang="en-US" sz="1400" dirty="0"/>
                      <a:t>%</a:t>
                    </a:r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3C6-4913-8EEF-1073F2A089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626629267928438E-7"/>
                  <c:y val="4.7716400765666659E-3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/>
                      <a:t>Intelligence</a:t>
                    </a:r>
                    <a:r>
                      <a:rPr lang="en-US" sz="1400" dirty="0"/>
                      <a:t> 
6%</a:t>
                    </a:r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3C6-4913-8EEF-1073F2A089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4611638340538188E-3"/>
                  <c:y val="3.1809681444807543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Computer </a:t>
                    </a:r>
                    <a:endParaRPr lang="en-US" sz="1100" dirty="0" smtClean="0"/>
                  </a:p>
                  <a:p>
                    <a:r>
                      <a:rPr lang="en-US" sz="1100" dirty="0" smtClean="0"/>
                      <a:t>Service </a:t>
                    </a:r>
                  </a:p>
                  <a:p>
                    <a:r>
                      <a:rPr lang="en-US" sz="1100" b="1" dirty="0" smtClean="0"/>
                      <a:t>Directorate</a:t>
                    </a:r>
                    <a:r>
                      <a:rPr lang="en-US" sz="1100" b="1" baseline="0" dirty="0" smtClean="0"/>
                      <a:t> </a:t>
                    </a:r>
                  </a:p>
                  <a:p>
                    <a:r>
                      <a:rPr lang="en-US" sz="1100" dirty="0" smtClean="0"/>
                      <a:t>6</a:t>
                    </a:r>
                    <a:r>
                      <a:rPr lang="en-US" sz="1100" dirty="0"/>
                      <a:t>%</a:t>
                    </a:r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3C6-4913-8EEF-1073F2A089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922327447682624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Navy</a:t>
                    </a:r>
                    <a:r>
                      <a:rPr lang="en-US" sz="1800" dirty="0"/>
                      <a:t>
6%</a:t>
                    </a:r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3C6-4913-8EEF-1073F2A089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7305819170269103E-3"/>
                  <c:y val="1.43149202296999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Commands
5%</a:t>
                    </a:r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3C6-4913-8EEF-1073F2A089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5575100667774681E-2"/>
                  <c:y val="7.9527338966727326E-3"/>
                </c:manualLayout>
              </c:layout>
              <c:spPr/>
              <c:txPr>
                <a:bodyPr/>
                <a:lstStyle/>
                <a:p>
                  <a:pPr>
                    <a:defRPr lang="he-IL" sz="1600" b="1" kern="1200" smtId="4294967295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Unicode" panose="020B0602030504020204" pitchFamily="34" charset="0"/>
                      <a:ea typeface="+mn-ea"/>
                      <a:cs typeface="Lucida Sans Unicode" panose="020B0602030504020204" pitchFamily="34" charset="0"/>
                    </a:defRPr>
                  </a:pPr>
                  <a:endParaRPr lang="en-US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3C6-4913-8EEF-1073F2A089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he-IL" sz="1800" b="1" kern="1200" smtId="4294967295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pPr>
                <a:endParaRPr lang="en-US"/>
              </a:p>
            </c:txPr>
            <c:showVal val="1"/>
            <c:showCatName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גיליון1!$A$2:$A$23</c:f>
              <c:strCache>
                <c:ptCount val="9"/>
                <c:pt idx="0">
                  <c:v>Ground Forces</c:v>
                </c:pt>
                <c:pt idx="1">
                  <c:v>Human resorses Directorate </c:v>
                </c:pt>
                <c:pt idx="2">
                  <c:v>יועכ"ל</c:v>
                </c:pt>
                <c:pt idx="3">
                  <c:v>Others </c:v>
                </c:pt>
                <c:pt idx="4">
                  <c:v>Intelligence </c:v>
                </c:pt>
                <c:pt idx="5">
                  <c:v>Computer Service Directorate
 </c:v>
                </c:pt>
                <c:pt idx="6">
                  <c:v>Navi</c:v>
                </c:pt>
                <c:pt idx="7">
                  <c:v>Commands</c:v>
                </c:pt>
                <c:pt idx="8">
                  <c:v>Air Force</c:v>
                </c:pt>
              </c:strCache>
            </c:strRef>
          </c:cat>
          <c:val>
            <c:numRef>
              <c:f>גיליון1!$B$2:$B$23</c:f>
              <c:numCache>
                <c:formatCode>0%</c:formatCode>
                <c:ptCount val="22"/>
                <c:pt idx="0">
                  <c:v>0.22</c:v>
                </c:pt>
                <c:pt idx="1">
                  <c:v>0.17</c:v>
                </c:pt>
                <c:pt idx="2">
                  <c:v>0.15000000000000005</c:v>
                </c:pt>
                <c:pt idx="3">
                  <c:v>8.0000000000000029E-2</c:v>
                </c:pt>
                <c:pt idx="4">
                  <c:v>6.0000000000000019E-2</c:v>
                </c:pt>
                <c:pt idx="5">
                  <c:v>6.0000000000000019E-2</c:v>
                </c:pt>
                <c:pt idx="6">
                  <c:v>6.0000000000000019E-2</c:v>
                </c:pt>
                <c:pt idx="7">
                  <c:v>0.05</c:v>
                </c:pt>
                <c:pt idx="8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83C6-4913-8EEF-1073F2A089B4}"/>
            </c:ext>
          </c:extLst>
        </c:ser>
        <c:firstSliceAng val="0"/>
        <c:holeSize val="70"/>
      </c:doughnutChart>
    </c:plotArea>
    <c:plotVisOnly val="1"/>
    <c:dispBlanksAs val="zero"/>
  </c:chart>
  <c:txPr>
    <a:bodyPr/>
    <a:lstStyle/>
    <a:p>
      <a:pPr>
        <a:defRPr sz="1800" smtId="4294967295"/>
      </a:pPr>
      <a:endParaRPr lang="en-US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solidFill>
              <a:srgbClr val="395970"/>
            </a:solidFill>
            <a:ln w="38100">
              <a:solidFill>
                <a:schemeClr val="bg1"/>
              </a:solidFill>
            </a:ln>
          </c:spPr>
          <c:dPt>
            <c:idx val="0"/>
            <c:spPr>
              <a:solidFill>
                <a:srgbClr val="395970"/>
              </a:solidFill>
              <a:ln w="571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77-4799-A77D-FE0ED5908D24}"/>
              </c:ext>
            </c:extLst>
          </c:dPt>
          <c:dPt>
            <c:idx val="1"/>
            <c:spPr>
              <a:solidFill>
                <a:srgbClr val="3495B9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77-4799-A77D-FE0ED5908D24}"/>
              </c:ext>
            </c:extLst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77-4799-A77D-FE0ED5908D24}"/>
              </c:ext>
            </c:extLst>
          </c:dPt>
          <c:dPt>
            <c:idx val="3"/>
            <c:spPr>
              <a:solidFill>
                <a:schemeClr val="accent5">
                  <a:lumMod val="75000"/>
                </a:schemeClr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177-4799-A77D-FE0ED5908D24}"/>
              </c:ext>
            </c:extLst>
          </c:dPt>
          <c:cat>
            <c:strRef>
              <c:f>גיליון1!$A$2:$A$5</c:f>
              <c:strCache>
                <c:ptCount val="4"/>
                <c:pt idx="0">
                  <c:v>רבעון ראשון</c:v>
                </c:pt>
                <c:pt idx="1">
                  <c:v>ריבית</c:v>
                </c:pt>
                <c:pt idx="3">
                  <c:v>רבעון שני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42</c:v>
                </c:pt>
                <c:pt idx="1">
                  <c:v>72.400000000000006</c:v>
                </c:pt>
                <c:pt idx="2">
                  <c:v>39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177-4799-A77D-FE0ED5908D24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 smtId="4294967295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257072446495882E-2"/>
          <c:y val="3.441352044894741E-2"/>
          <c:w val="0.96472614153982894"/>
          <c:h val="0.89447242989261244"/>
        </c:manualLayout>
      </c:layout>
      <c:lineChart>
        <c:grouping val="standard"/>
        <c:ser>
          <c:idx val="0"/>
          <c:order val="0"/>
          <c:tx>
            <c:strRef>
              <c:f>גיליון1!$K$67</c:f>
              <c:strCache>
                <c:ptCount val="1"/>
                <c:pt idx="0">
                  <c:v>ביטחון</c:v>
                </c:pt>
              </c:strCache>
            </c:strRef>
          </c:tx>
          <c:spPr>
            <a:ln w="63500">
              <a:solidFill>
                <a:srgbClr val="F4C20D"/>
              </a:solidFill>
            </a:ln>
          </c:spPr>
          <c:marker>
            <c:symbol val="none"/>
          </c:marker>
          <c:cat>
            <c:numRef>
              <c:f>גיליון1!$J$68:$J$78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גיליון1!$K$68:$K$78</c:f>
              <c:numCache>
                <c:formatCode>0.00</c:formatCode>
                <c:ptCount val="11"/>
                <c:pt idx="0" formatCode="General">
                  <c:v>100</c:v>
                </c:pt>
                <c:pt idx="1">
                  <c:v>109.02069367119309</c:v>
                </c:pt>
                <c:pt idx="2">
                  <c:v>113.35307912092591</c:v>
                </c:pt>
                <c:pt idx="3">
                  <c:v>118.14127775889898</c:v>
                </c:pt>
                <c:pt idx="4">
                  <c:v>124.69575563588187</c:v>
                </c:pt>
                <c:pt idx="5">
                  <c:v>121.70757549450498</c:v>
                </c:pt>
                <c:pt idx="6">
                  <c:v>134.930425788261</c:v>
                </c:pt>
                <c:pt idx="7">
                  <c:v>132.30753934499717</c:v>
                </c:pt>
                <c:pt idx="8">
                  <c:v>123.064878976137</c:v>
                </c:pt>
                <c:pt idx="9">
                  <c:v>126.083550269051</c:v>
                </c:pt>
                <c:pt idx="10">
                  <c:v>129.11889499775083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13-4631-85F8-16C64D2C0885}"/>
            </c:ext>
          </c:extLst>
        </c:ser>
        <c:ser>
          <c:idx val="1"/>
          <c:order val="1"/>
          <c:tx>
            <c:strRef>
              <c:f>גיליון1!$L$67</c:f>
              <c:strCache>
                <c:ptCount val="1"/>
                <c:pt idx="0">
                  <c:v>חינוך</c:v>
                </c:pt>
              </c:strCache>
            </c:strRef>
          </c:tx>
          <c:spPr>
            <a:ln w="63500">
              <a:solidFill>
                <a:srgbClr val="DB3236"/>
              </a:solidFill>
            </a:ln>
          </c:spPr>
          <c:marker>
            <c:symbol val="none"/>
          </c:marker>
          <c:cat>
            <c:numRef>
              <c:f>גיליון1!$J$68:$J$78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גיליון1!$L$68:$L$78</c:f>
              <c:numCache>
                <c:formatCode>0.00</c:formatCode>
                <c:ptCount val="11"/>
                <c:pt idx="0" formatCode="General">
                  <c:v>100</c:v>
                </c:pt>
                <c:pt idx="1">
                  <c:v>109.54770137443892</c:v>
                </c:pt>
                <c:pt idx="2">
                  <c:v>122.19242265863798</c:v>
                </c:pt>
                <c:pt idx="3">
                  <c:v>133.24233810392516</c:v>
                </c:pt>
                <c:pt idx="4">
                  <c:v>153.652500050767</c:v>
                </c:pt>
                <c:pt idx="5">
                  <c:v>162.861713222834</c:v>
                </c:pt>
                <c:pt idx="6">
                  <c:v>175.479410323091</c:v>
                </c:pt>
                <c:pt idx="7">
                  <c:v>180.62308328126679</c:v>
                </c:pt>
                <c:pt idx="8">
                  <c:v>186.98393497371001</c:v>
                </c:pt>
                <c:pt idx="9">
                  <c:v>192.12419404561317</c:v>
                </c:pt>
                <c:pt idx="10">
                  <c:v>209.22794151875701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13-4631-85F8-16C64D2C0885}"/>
            </c:ext>
          </c:extLst>
        </c:ser>
        <c:ser>
          <c:idx val="2"/>
          <c:order val="2"/>
          <c:tx>
            <c:strRef>
              <c:f>גיליון1!$M$67</c:f>
              <c:strCache>
                <c:ptCount val="1"/>
                <c:pt idx="0">
                  <c:v>בריאות</c:v>
                </c:pt>
              </c:strCache>
            </c:strRef>
          </c:tx>
          <c:spPr>
            <a:ln w="63500">
              <a:solidFill>
                <a:srgbClr val="4885ED"/>
              </a:solidFill>
            </a:ln>
          </c:spPr>
          <c:marker>
            <c:symbol val="none"/>
          </c:marker>
          <c:cat>
            <c:numRef>
              <c:f>גיליון1!$J$68:$J$78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גיליון1!$M$68:$M$78</c:f>
              <c:numCache>
                <c:formatCode>0.00</c:formatCode>
                <c:ptCount val="11"/>
                <c:pt idx="0" formatCode="General">
                  <c:v>100</c:v>
                </c:pt>
                <c:pt idx="1">
                  <c:v>115.16138897571901</c:v>
                </c:pt>
                <c:pt idx="2">
                  <c:v>130.55073227402301</c:v>
                </c:pt>
                <c:pt idx="3">
                  <c:v>137.73154424187766</c:v>
                </c:pt>
                <c:pt idx="4">
                  <c:v>154.40072977075098</c:v>
                </c:pt>
                <c:pt idx="5">
                  <c:v>161.13199774868517</c:v>
                </c:pt>
                <c:pt idx="6">
                  <c:v>185.63950022237665</c:v>
                </c:pt>
                <c:pt idx="7">
                  <c:v>197.82331678614301</c:v>
                </c:pt>
                <c:pt idx="8">
                  <c:v>227.07472137679301</c:v>
                </c:pt>
                <c:pt idx="9">
                  <c:v>237.13099467124982</c:v>
                </c:pt>
                <c:pt idx="10">
                  <c:v>253.83304208240924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13-4631-85F8-16C64D2C0885}"/>
            </c:ext>
          </c:extLst>
        </c:ser>
        <c:ser>
          <c:idx val="3"/>
          <c:order val="3"/>
          <c:tx>
            <c:strRef>
              <c:f>גיליון1!$N$67</c:f>
              <c:strCache>
                <c:ptCount val="1"/>
                <c:pt idx="0">
                  <c:v>תחבורה</c:v>
                </c:pt>
              </c:strCache>
            </c:strRef>
          </c:tx>
          <c:spPr>
            <a:ln w="63500">
              <a:solidFill>
                <a:srgbClr val="3CBA54"/>
              </a:solidFill>
            </a:ln>
          </c:spPr>
          <c:marker>
            <c:symbol val="none"/>
          </c:marker>
          <c:cat>
            <c:numRef>
              <c:f>גיליון1!$J$68:$J$78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גיליון1!$N$68:$N$78</c:f>
              <c:numCache>
                <c:formatCode>0.00</c:formatCode>
                <c:ptCount val="11"/>
                <c:pt idx="0" formatCode="General">
                  <c:v>100</c:v>
                </c:pt>
                <c:pt idx="1">
                  <c:v>103.36530139507298</c:v>
                </c:pt>
                <c:pt idx="2">
                  <c:v>130.93264106766216</c:v>
                </c:pt>
                <c:pt idx="3">
                  <c:v>133.35068115583201</c:v>
                </c:pt>
                <c:pt idx="4">
                  <c:v>191.17961472798075</c:v>
                </c:pt>
                <c:pt idx="5">
                  <c:v>208.99427285562024</c:v>
                </c:pt>
                <c:pt idx="6">
                  <c:v>224.41414306145282</c:v>
                </c:pt>
                <c:pt idx="7">
                  <c:v>238.61630602883997</c:v>
                </c:pt>
                <c:pt idx="8">
                  <c:v>279.03747855364469</c:v>
                </c:pt>
                <c:pt idx="9">
                  <c:v>283.78116730080768</c:v>
                </c:pt>
                <c:pt idx="10">
                  <c:v>317.49395373111747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13-4631-85F8-16C64D2C0885}"/>
            </c:ext>
          </c:extLst>
        </c:ser>
        <c:marker val="1"/>
        <c:axId val="38617856"/>
        <c:axId val="38619392"/>
      </c:lineChart>
      <c:catAx>
        <c:axId val="386178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 smtId="4294967295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defRPr>
            </a:pPr>
            <a:endParaRPr lang="en-US"/>
          </a:p>
        </c:txPr>
        <c:crossAx val="38619392"/>
        <c:crosses val="autoZero"/>
        <c:lblAlgn val="ctr"/>
        <c:lblOffset val="100"/>
      </c:catAx>
      <c:valAx>
        <c:axId val="38619392"/>
        <c:scaling>
          <c:orientation val="minMax"/>
          <c:min val="90"/>
        </c:scaling>
        <c:delete val="1"/>
        <c:axPos val="l"/>
        <c:numFmt formatCode="General" sourceLinked="1"/>
        <c:tickLblPos val="none"/>
        <c:crossAx val="38617856"/>
        <c:crosses val="autoZero"/>
        <c:crossBetween val="between"/>
      </c:valAx>
    </c:plotArea>
    <c:plotVisOnly val="1"/>
    <c:dispBlanksAs val="gap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rgbClr val="56B1CA"/>
            </a:solidFill>
          </c:spPr>
          <c:cat>
            <c:strRef>
              <c:f>גיליון1!$A$2:$A$11</c:f>
              <c:strCache>
                <c:ptCount val="4"/>
                <c:pt idx="0">
                  <c:v>קטגוריה 1</c:v>
                </c:pt>
                <c:pt idx="1">
                  <c:v>קטגוריה 2</c:v>
                </c:pt>
                <c:pt idx="2">
                  <c:v>קטגוריה 3</c:v>
                </c:pt>
                <c:pt idx="3">
                  <c:v>קטגוריה 4</c:v>
                </c:pt>
              </c:strCache>
            </c:strRef>
          </c:cat>
          <c:val>
            <c:numRef>
              <c:f>גיליון1!$B$2:$B$11</c:f>
              <c:numCache>
                <c:formatCode>General</c:formatCode>
                <c:ptCount val="10"/>
                <c:pt idx="0">
                  <c:v>3.3</c:v>
                </c:pt>
                <c:pt idx="1">
                  <c:v>3.3</c:v>
                </c:pt>
                <c:pt idx="2">
                  <c:v>3.3</c:v>
                </c:pt>
                <c:pt idx="3">
                  <c:v>3.3</c:v>
                </c:pt>
                <c:pt idx="4">
                  <c:v>3.3</c:v>
                </c:pt>
                <c:pt idx="5">
                  <c:v>3.3</c:v>
                </c:pt>
                <c:pt idx="6">
                  <c:v>3.3</c:v>
                </c:pt>
                <c:pt idx="7">
                  <c:v>3.3</c:v>
                </c:pt>
                <c:pt idx="8">
                  <c:v>3.3</c:v>
                </c:pt>
                <c:pt idx="9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7D-49F2-80D4-253F1850DB96}"/>
            </c:ext>
          </c:extLst>
        </c:ser>
        <c:axId val="39939072"/>
        <c:axId val="39949056"/>
      </c:barChart>
      <c:catAx>
        <c:axId val="39939072"/>
        <c:scaling>
          <c:orientation val="minMax"/>
        </c:scaling>
        <c:delete val="1"/>
        <c:axPos val="b"/>
        <c:numFmt formatCode="General" sourceLinked="0"/>
        <c:tickLblPos val="none"/>
        <c:crossAx val="39949056"/>
        <c:crosses val="autoZero"/>
        <c:auto val="1"/>
        <c:lblAlgn val="ctr"/>
        <c:lblOffset val="100"/>
      </c:catAx>
      <c:valAx>
        <c:axId val="39949056"/>
        <c:scaling>
          <c:orientation val="minMax"/>
        </c:scaling>
        <c:delete val="1"/>
        <c:axPos val="l"/>
        <c:numFmt formatCode="General" sourceLinked="1"/>
        <c:tickLblPos val="none"/>
        <c:crossAx val="399390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dPt>
            <c:idx val="0"/>
            <c:spPr>
              <a:solidFill>
                <a:srgbClr val="D2A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B7-4B6E-8865-CE5583544639}"/>
              </c:ext>
            </c:extLst>
          </c:dPt>
          <c:cat>
            <c:strRef>
              <c:f>גיליון1!$A$2:$A$12</c:f>
              <c:strCache>
                <c:ptCount val="4"/>
                <c:pt idx="0">
                  <c:v>קטגוריה 1</c:v>
                </c:pt>
                <c:pt idx="1">
                  <c:v>קטגוריה 2</c:v>
                </c:pt>
                <c:pt idx="2">
                  <c:v>קטגוריה 3</c:v>
                </c:pt>
                <c:pt idx="3">
                  <c:v>קטגוריה 4</c:v>
                </c:pt>
              </c:strCache>
            </c:strRef>
          </c:cat>
          <c:val>
            <c:numRef>
              <c:f>גיליון1!$B$2:$B$12</c:f>
              <c:numCache>
                <c:formatCode>General</c:formatCode>
                <c:ptCount val="11"/>
                <c:pt idx="0">
                  <c:v>2.4</c:v>
                </c:pt>
                <c:pt idx="1">
                  <c:v>2.6</c:v>
                </c:pt>
                <c:pt idx="2">
                  <c:v>2.8</c:v>
                </c:pt>
                <c:pt idx="3">
                  <c:v>3</c:v>
                </c:pt>
                <c:pt idx="4">
                  <c:v>3.1</c:v>
                </c:pt>
                <c:pt idx="5">
                  <c:v>2.9</c:v>
                </c:pt>
                <c:pt idx="6">
                  <c:v>3.1</c:v>
                </c:pt>
                <c:pt idx="7">
                  <c:v>3.1</c:v>
                </c:pt>
                <c:pt idx="8">
                  <c:v>3.1</c:v>
                </c:pt>
                <c:pt idx="9">
                  <c:v>3.1</c:v>
                </c:pt>
                <c:pt idx="10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B7-4B6E-8865-CE5583544639}"/>
            </c:ext>
          </c:extLst>
        </c:ser>
        <c:axId val="39871616"/>
        <c:axId val="39873152"/>
      </c:barChart>
      <c:catAx>
        <c:axId val="39871616"/>
        <c:scaling>
          <c:orientation val="minMax"/>
        </c:scaling>
        <c:delete val="1"/>
        <c:axPos val="b"/>
        <c:numFmt formatCode="General" sourceLinked="0"/>
        <c:tickLblPos val="none"/>
        <c:crossAx val="39873152"/>
        <c:crosses val="autoZero"/>
        <c:auto val="1"/>
        <c:lblAlgn val="ctr"/>
        <c:lblOffset val="100"/>
      </c:catAx>
      <c:valAx>
        <c:axId val="39873152"/>
        <c:scaling>
          <c:orientation val="minMax"/>
        </c:scaling>
        <c:delete val="1"/>
        <c:axPos val="l"/>
        <c:numFmt formatCode="General" sourceLinked="1"/>
        <c:tickLblPos val="none"/>
        <c:crossAx val="398716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rgbClr val="56B1CA"/>
            </a:solidFill>
          </c:spPr>
          <c:dPt>
            <c:idx val="0"/>
            <c:spPr>
              <a:solidFill>
                <a:schemeClr val="accent5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2E-4BFC-AE25-61575942A9B6}"/>
              </c:ext>
            </c:extLst>
          </c:dPt>
          <c:dPt>
            <c:idx val="1"/>
            <c:spPr>
              <a:solidFill>
                <a:schemeClr val="accent5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2E-4BFC-AE25-61575942A9B6}"/>
              </c:ext>
            </c:extLst>
          </c:dPt>
          <c:dPt>
            <c:idx val="2"/>
            <c:spPr>
              <a:solidFill>
                <a:schemeClr val="accent5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2E-4BFC-AE25-61575942A9B6}"/>
              </c:ext>
            </c:extLst>
          </c:dPt>
          <c:dPt>
            <c:idx val="3"/>
            <c:spPr>
              <a:solidFill>
                <a:schemeClr val="accent5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2E-4BFC-AE25-61575942A9B6}"/>
              </c:ext>
            </c:extLst>
          </c:dPt>
          <c:dPt>
            <c:idx val="4"/>
            <c:spPr>
              <a:solidFill>
                <a:schemeClr val="accent5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F2E-4BFC-AE25-61575942A9B6}"/>
              </c:ext>
            </c:extLst>
          </c:dPt>
          <c:dPt>
            <c:idx val="5"/>
            <c:spPr>
              <a:solidFill>
                <a:schemeClr val="accent5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F2E-4BFC-AE25-61575942A9B6}"/>
              </c:ext>
            </c:extLst>
          </c:dPt>
          <c:dPt>
            <c:idx val="6"/>
            <c:spPr>
              <a:solidFill>
                <a:schemeClr val="accent5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F2E-4BFC-AE25-61575942A9B6}"/>
              </c:ext>
            </c:extLst>
          </c:dPt>
          <c:dPt>
            <c:idx val="7"/>
            <c:spPr>
              <a:solidFill>
                <a:schemeClr val="accent5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F2E-4BFC-AE25-61575942A9B6}"/>
              </c:ext>
            </c:extLst>
          </c:dPt>
          <c:dPt>
            <c:idx val="8"/>
            <c:spPr>
              <a:solidFill>
                <a:schemeClr val="accent5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F2E-4BFC-AE25-61575942A9B6}"/>
              </c:ext>
            </c:extLst>
          </c:dPt>
          <c:dPt>
            <c:idx val="9"/>
            <c:spPr>
              <a:solidFill>
                <a:schemeClr val="accent5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F2E-4BFC-AE25-61575942A9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he-IL" sz="12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גיליון1!$A$2:$A$21</c:f>
              <c:strCache>
                <c:ptCount val="4"/>
                <c:pt idx="0">
                  <c:v>קטגוריה 1</c:v>
                </c:pt>
                <c:pt idx="1">
                  <c:v>קטגוריה 2</c:v>
                </c:pt>
                <c:pt idx="2">
                  <c:v>קטגוריה 3</c:v>
                </c:pt>
                <c:pt idx="3">
                  <c:v>קטגוריה 4</c:v>
                </c:pt>
              </c:strCache>
            </c:strRef>
          </c:cat>
          <c:val>
            <c:numRef>
              <c:f>גיליון1!$B$2:$B$21</c:f>
              <c:numCache>
                <c:formatCode>General</c:formatCode>
                <c:ptCount val="20"/>
                <c:pt idx="0">
                  <c:v>671</c:v>
                </c:pt>
                <c:pt idx="1">
                  <c:v>730</c:v>
                </c:pt>
                <c:pt idx="2">
                  <c:v>787</c:v>
                </c:pt>
                <c:pt idx="3">
                  <c:v>809</c:v>
                </c:pt>
                <c:pt idx="4">
                  <c:v>774</c:v>
                </c:pt>
                <c:pt idx="5">
                  <c:v>815</c:v>
                </c:pt>
                <c:pt idx="6">
                  <c:v>815</c:v>
                </c:pt>
                <c:pt idx="7">
                  <c:v>815</c:v>
                </c:pt>
                <c:pt idx="8">
                  <c:v>815</c:v>
                </c:pt>
                <c:pt idx="9">
                  <c:v>815</c:v>
                </c:pt>
                <c:pt idx="10">
                  <c:v>815</c:v>
                </c:pt>
                <c:pt idx="11">
                  <c:v>805</c:v>
                </c:pt>
                <c:pt idx="12">
                  <c:v>795</c:v>
                </c:pt>
                <c:pt idx="13">
                  <c:v>785</c:v>
                </c:pt>
                <c:pt idx="14">
                  <c:v>775</c:v>
                </c:pt>
                <c:pt idx="15">
                  <c:v>725</c:v>
                </c:pt>
                <c:pt idx="16">
                  <c:v>450</c:v>
                </c:pt>
                <c:pt idx="17">
                  <c:v>250</c:v>
                </c:pt>
                <c:pt idx="18">
                  <c:v>250</c:v>
                </c:pt>
                <c:pt idx="1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F2E-4BFC-AE25-61575942A9B6}"/>
            </c:ext>
          </c:extLst>
        </c:ser>
        <c:axId val="40369152"/>
        <c:axId val="40379136"/>
      </c:barChart>
      <c:catAx>
        <c:axId val="40369152"/>
        <c:scaling>
          <c:orientation val="minMax"/>
        </c:scaling>
        <c:delete val="1"/>
        <c:axPos val="b"/>
        <c:numFmt formatCode="General" sourceLinked="0"/>
        <c:tickLblPos val="none"/>
        <c:crossAx val="40379136"/>
        <c:crosses val="autoZero"/>
        <c:auto val="1"/>
        <c:lblAlgn val="ctr"/>
        <c:lblOffset val="100"/>
      </c:catAx>
      <c:valAx>
        <c:axId val="40379136"/>
        <c:scaling>
          <c:orientation val="minMax"/>
        </c:scaling>
        <c:delete val="1"/>
        <c:axPos val="l"/>
        <c:numFmt formatCode="General" sourceLinked="1"/>
        <c:tickLblPos val="none"/>
        <c:crossAx val="403691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4BACC6"/>
            </a:solidFill>
          </c:spPr>
          <c:dPt>
            <c:idx val="0"/>
            <c:spPr>
              <a:solidFill>
                <a:srgbClr val="45C1A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22-4ECC-8E80-807C691F0AB9}"/>
              </c:ext>
            </c:extLst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 28.6 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B22-4ECC-8E80-807C691F0AB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smtId="4294967295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'שכר גופי ביטחון'!$C$3:$C$7</c:f>
              <c:strCache>
                <c:ptCount val="5"/>
                <c:pt idx="0">
                  <c:v>צה"ל</c:v>
                </c:pt>
                <c:pt idx="1">
                  <c:v>שב"ס</c:v>
                </c:pt>
                <c:pt idx="2">
                  <c:v>משטרת ישראל</c:v>
                </c:pt>
                <c:pt idx="3">
                  <c:v>גופים חשאיים</c:v>
                </c:pt>
                <c:pt idx="4">
                  <c:v>יחידות הסמך של משהב"ט</c:v>
                </c:pt>
              </c:strCache>
            </c:strRef>
          </c:cat>
          <c:val>
            <c:numRef>
              <c:f>'שכר גופי ביטחון'!$D$3:$D$7</c:f>
              <c:numCache>
                <c:formatCode>_ * #,##0.0_ ;_ * \-#,##0.0_ ;_ * "-"??_ ;_ @_ </c:formatCode>
                <c:ptCount val="5"/>
                <c:pt idx="0">
                  <c:v>14.4</c:v>
                </c:pt>
                <c:pt idx="1">
                  <c:v>16.100000000000001</c:v>
                </c:pt>
                <c:pt idx="2">
                  <c:v>17.100000000000001</c:v>
                </c:pt>
                <c:pt idx="3">
                  <c:v>21.4</c:v>
                </c:pt>
                <c:pt idx="4">
                  <c:v>28.5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B22-4ECC-8E80-807C691F0AB9}"/>
            </c:ext>
          </c:extLst>
        </c:ser>
        <c:axId val="41171200"/>
        <c:axId val="41218048"/>
      </c:barChart>
      <c:catAx>
        <c:axId val="41171200"/>
        <c:scaling>
          <c:orientation val="minMax"/>
        </c:scaling>
        <c:delete val="1"/>
        <c:axPos val="b"/>
        <c:numFmt formatCode="General" sourceLinked="0"/>
        <c:tickLblPos val="none"/>
        <c:crossAx val="41218048"/>
        <c:crosses val="autoZero"/>
        <c:lblAlgn val="ctr"/>
        <c:lblOffset val="100"/>
      </c:catAx>
      <c:valAx>
        <c:axId val="41218048"/>
        <c:scaling>
          <c:orientation val="minMax"/>
        </c:scaling>
        <c:delete val="1"/>
        <c:axPos val="l"/>
        <c:numFmt formatCode="_ * #,##0.0_ ;_ * \-#,##0.0_ ;_ * &quot;-&quot;??_ ;_ @_ " sourceLinked="1"/>
        <c:tickLblPos val="none"/>
        <c:crossAx val="41171200"/>
        <c:crosses val="autoZero"/>
        <c:crossBetween val="between"/>
      </c:valAx>
    </c:plotArea>
    <c:plotVisOnly val="1"/>
    <c:dispBlanksAs val="gap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F8931F"/>
            </a:solidFill>
          </c:spPr>
          <c:dPt>
            <c:idx val="0"/>
            <c:spPr>
              <a:solidFill>
                <a:srgbClr val="45C1A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DD-4663-A829-6740059B25EA}"/>
              </c:ext>
            </c:extLst>
          </c:dPt>
          <c:dPt>
            <c:idx val="1"/>
            <c:spPr>
              <a:solidFill>
                <a:srgbClr val="4BACC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DD-4663-A829-6740059B25EA}"/>
              </c:ext>
            </c:extLst>
          </c:dPt>
          <c:dPt>
            <c:idx val="2"/>
            <c:spPr>
              <a:solidFill>
                <a:srgbClr val="4BACC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0DD-4663-A829-6740059B25EA}"/>
              </c:ext>
            </c:extLst>
          </c:dPt>
          <c:dPt>
            <c:idx val="3"/>
            <c:spPr>
              <a:solidFill>
                <a:srgbClr val="4BACC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0DD-4663-A829-6740059B25EA}"/>
              </c:ext>
            </c:extLst>
          </c:dPt>
          <c:dPt>
            <c:idx val="4"/>
            <c:spPr>
              <a:solidFill>
                <a:srgbClr val="F7964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0DD-4663-A829-6740059B25EA}"/>
              </c:ext>
            </c:extLst>
          </c:dPt>
          <c:dPt>
            <c:idx val="5"/>
            <c:spPr>
              <a:solidFill>
                <a:srgbClr val="F7964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0DD-4663-A829-6740059B25EA}"/>
              </c:ext>
            </c:extLst>
          </c:dPt>
          <c:dPt>
            <c:idx val="6"/>
            <c:spPr>
              <a:solidFill>
                <a:srgbClr val="F7964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0DD-4663-A829-6740059B25EA}"/>
              </c:ext>
            </c:extLst>
          </c:dPt>
          <c:dPt>
            <c:idx val="7"/>
            <c:spPr>
              <a:solidFill>
                <a:srgbClr val="B9D5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0DD-4663-A829-6740059B25EA}"/>
              </c:ext>
            </c:extLst>
          </c:dPt>
          <c:dPt>
            <c:idx val="8"/>
            <c:spPr>
              <a:solidFill>
                <a:srgbClr val="B9D5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0DD-4663-A829-6740059B25EA}"/>
              </c:ext>
            </c:extLst>
          </c:dPt>
          <c:dPt>
            <c:idx val="9"/>
            <c:spPr>
              <a:solidFill>
                <a:srgbClr val="B9D5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0DD-4663-A829-6740059B25EA}"/>
              </c:ext>
            </c:extLst>
          </c:dPt>
          <c:dPt>
            <c:idx val="10"/>
            <c:spPr>
              <a:solidFill>
                <a:srgbClr val="F7964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0DD-4663-A829-6740059B25EA}"/>
              </c:ext>
            </c:extLst>
          </c:dPt>
          <c:dPt>
            <c:idx val="11"/>
            <c:spPr>
              <a:solidFill>
                <a:srgbClr val="F7964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0DD-4663-A829-6740059B25EA}"/>
              </c:ext>
            </c:extLst>
          </c:dPt>
          <c:dPt>
            <c:idx val="12"/>
            <c:spPr>
              <a:solidFill>
                <a:srgbClr val="F7964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0DD-4663-A829-6740059B25EA}"/>
              </c:ext>
            </c:extLst>
          </c:dPt>
          <c:dPt>
            <c:idx val="13"/>
            <c:spPr>
              <a:solidFill>
                <a:srgbClr val="F7964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B0DD-4663-A829-6740059B25EA}"/>
              </c:ext>
            </c:extLst>
          </c:dPt>
          <c:dPt>
            <c:idx val="14"/>
            <c:spPr>
              <a:solidFill>
                <a:srgbClr val="4BACC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B0DD-4663-A829-6740059B25EA}"/>
              </c:ext>
            </c:extLst>
          </c:dPt>
          <c:dPt>
            <c:idx val="15"/>
            <c:spPr>
              <a:solidFill>
                <a:srgbClr val="F7964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B0DD-4663-A829-6740059B25EA}"/>
              </c:ext>
            </c:extLst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 28.6 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0DD-4663-A829-6740059B25E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smtId="4294967295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'שכר גופי ביטחון'!$C$3:$C$18</c:f>
              <c:strCache>
                <c:ptCount val="16"/>
                <c:pt idx="0">
                  <c:v>צה"ל</c:v>
                </c:pt>
                <c:pt idx="1">
                  <c:v>שב"ס</c:v>
                </c:pt>
                <c:pt idx="2">
                  <c:v>משטרת ישראל</c:v>
                </c:pt>
                <c:pt idx="3">
                  <c:v>גופים חשאיים</c:v>
                </c:pt>
                <c:pt idx="4">
                  <c:v>מקורות</c:v>
                </c:pt>
                <c:pt idx="5">
                  <c:v>רשות שדות התעופה</c:v>
                </c:pt>
                <c:pt idx="6">
                  <c:v>קופת חולים כללית</c:v>
                </c:pt>
                <c:pt idx="7">
                  <c:v>תע"א</c:v>
                </c:pt>
                <c:pt idx="8">
                  <c:v>אלתא</c:v>
                </c:pt>
                <c:pt idx="9">
                  <c:v>רפאל</c:v>
                </c:pt>
                <c:pt idx="10">
                  <c:v>מפעל הפיס</c:v>
                </c:pt>
                <c:pt idx="11">
                  <c:v>רשות ניירות ערך</c:v>
                </c:pt>
                <c:pt idx="12">
                  <c:v>חברת החשמל</c:v>
                </c:pt>
                <c:pt idx="13">
                  <c:v>בנק ישראל</c:v>
                </c:pt>
                <c:pt idx="14">
                  <c:v>יחידות הסמך של משהב"ט</c:v>
                </c:pt>
                <c:pt idx="15">
                  <c:v>נמל חיפה</c:v>
                </c:pt>
              </c:strCache>
            </c:strRef>
          </c:cat>
          <c:val>
            <c:numRef>
              <c:f>'שכר גופי ביטחון'!$D$3:$D$18</c:f>
              <c:numCache>
                <c:formatCode>_ * #,##0.0_ ;_ * \-#,##0.0_ ;_ * "-"??_ ;_ @_ </c:formatCode>
                <c:ptCount val="16"/>
                <c:pt idx="0">
                  <c:v>14.4</c:v>
                </c:pt>
                <c:pt idx="1">
                  <c:v>16.100000000000001</c:v>
                </c:pt>
                <c:pt idx="2">
                  <c:v>17.100000000000001</c:v>
                </c:pt>
                <c:pt idx="3">
                  <c:v>21.4</c:v>
                </c:pt>
                <c:pt idx="4">
                  <c:v>23.4</c:v>
                </c:pt>
                <c:pt idx="5">
                  <c:v>23.8</c:v>
                </c:pt>
                <c:pt idx="6">
                  <c:v>24</c:v>
                </c:pt>
                <c:pt idx="7">
                  <c:v>24</c:v>
                </c:pt>
                <c:pt idx="8">
                  <c:v>26.1</c:v>
                </c:pt>
                <c:pt idx="9">
                  <c:v>26.5</c:v>
                </c:pt>
                <c:pt idx="10">
                  <c:v>26.8</c:v>
                </c:pt>
                <c:pt idx="11">
                  <c:v>27.2</c:v>
                </c:pt>
                <c:pt idx="12">
                  <c:v>27.4</c:v>
                </c:pt>
                <c:pt idx="13">
                  <c:v>28.1</c:v>
                </c:pt>
                <c:pt idx="14">
                  <c:v>28.5</c:v>
                </c:pt>
                <c:pt idx="15">
                  <c:v>33.1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B0DD-4663-A829-6740059B25EA}"/>
            </c:ext>
          </c:extLst>
        </c:ser>
        <c:axId val="41464960"/>
        <c:axId val="41466496"/>
      </c:barChart>
      <c:catAx>
        <c:axId val="414649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 algn="ctr">
              <a:defRPr lang="he-IL" sz="1100" b="1" i="0" u="none" strike="noStrike" kern="1200" baseline="0" smtId="4294967295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pPr>
            <a:endParaRPr lang="en-US"/>
          </a:p>
        </c:txPr>
        <c:crossAx val="41466496"/>
        <c:crosses val="autoZero"/>
        <c:lblAlgn val="ctr"/>
        <c:lblOffset val="100"/>
      </c:catAx>
      <c:valAx>
        <c:axId val="41466496"/>
        <c:scaling>
          <c:orientation val="minMax"/>
        </c:scaling>
        <c:delete val="1"/>
        <c:axPos val="l"/>
        <c:numFmt formatCode="_ * #,##0.0_ ;_ * \-#,##0.0_ ;_ * &quot;-&quot;??_ ;_ @_ " sourceLinked="1"/>
        <c:tickLblPos val="none"/>
        <c:crossAx val="41464960"/>
        <c:crosses val="autoZero"/>
        <c:crossBetween val="between"/>
      </c:valAx>
    </c:plotArea>
    <c:plotVisOnly val="1"/>
    <c:dispBlanksAs val="gap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F7964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5E-4A7C-B0E8-5E0C5EF25CC3}"/>
              </c:ext>
            </c:extLst>
          </c:dPt>
          <c:dPt>
            <c:idx val="1"/>
            <c:spPr>
              <a:solidFill>
                <a:srgbClr val="4BACC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5E-4A7C-B0E8-5E0C5EF25CC3}"/>
              </c:ext>
            </c:extLst>
          </c:dPt>
          <c:dPt>
            <c:idx val="2"/>
            <c:spPr>
              <a:solidFill>
                <a:srgbClr val="F7964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95E-4A7C-B0E8-5E0C5EF25CC3}"/>
              </c:ext>
            </c:extLst>
          </c:dPt>
          <c:dPt>
            <c:idx val="3"/>
            <c:spPr>
              <a:solidFill>
                <a:srgbClr val="F7964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95E-4A7C-B0E8-5E0C5EF25CC3}"/>
              </c:ext>
            </c:extLst>
          </c:dPt>
          <c:dPt>
            <c:idx val="4"/>
            <c:spPr>
              <a:solidFill>
                <a:srgbClr val="F7964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95E-4A7C-B0E8-5E0C5EF25CC3}"/>
              </c:ext>
            </c:extLst>
          </c:dPt>
          <c:dPt>
            <c:idx val="5"/>
            <c:spPr>
              <a:solidFill>
                <a:srgbClr val="F7964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95E-4A7C-B0E8-5E0C5EF25CC3}"/>
              </c:ext>
            </c:extLst>
          </c:dPt>
          <c:dPt>
            <c:idx val="6"/>
            <c:spPr>
              <a:solidFill>
                <a:srgbClr val="4BACC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95E-4A7C-B0E8-5E0C5EF25CC3}"/>
              </c:ext>
            </c:extLst>
          </c:dPt>
          <c:dPt>
            <c:idx val="7"/>
            <c:spPr>
              <a:solidFill>
                <a:srgbClr val="F7964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95E-4A7C-B0E8-5E0C5EF25CC3}"/>
              </c:ext>
            </c:extLst>
          </c:dPt>
          <c:dPt>
            <c:idx val="8"/>
            <c:spPr>
              <a:solidFill>
                <a:srgbClr val="45C1A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95E-4A7C-B0E8-5E0C5EF25CC3}"/>
              </c:ext>
            </c:extLst>
          </c:dPt>
          <c:dPt>
            <c:idx val="9"/>
            <c:spPr>
              <a:solidFill>
                <a:srgbClr val="F7964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95E-4A7C-B0E8-5E0C5EF25C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he-IL" sz="1050" b="0" i="0" u="none" strike="noStrike" kern="1200" baseline="0" smtId="4294967295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'[תרשים ב- Microsoft PowerPoint]שינוי שכר'!$B$3:$B$12</c:f>
              <c:strCache>
                <c:ptCount val="10"/>
                <c:pt idx="0">
                  <c:v>חברות עירוניות</c:v>
                </c:pt>
                <c:pt idx="1">
                  <c:v>שב"ס</c:v>
                </c:pt>
                <c:pt idx="2">
                  <c:v>קופות חולים</c:v>
                </c:pt>
                <c:pt idx="3">
                  <c:v>מועצות דתיות</c:v>
                </c:pt>
                <c:pt idx="4">
                  <c:v>מוסדות אקדמיים</c:v>
                </c:pt>
                <c:pt idx="5">
                  <c:v>תאגידים </c:v>
                </c:pt>
                <c:pt idx="6">
                  <c:v>משטרה</c:v>
                </c:pt>
                <c:pt idx="7">
                  <c:v>ממוצע חברות ממשלתיות</c:v>
                </c:pt>
                <c:pt idx="8">
                  <c:v>צה"ל</c:v>
                </c:pt>
                <c:pt idx="9">
                  <c:v>רשויות מקומיות</c:v>
                </c:pt>
              </c:strCache>
            </c:strRef>
          </c:cat>
          <c:val>
            <c:numRef>
              <c:f>'[תרשים ב- Microsoft PowerPoint]שינוי שכר'!$C$3:$C$12</c:f>
              <c:numCache>
                <c:formatCode>0%</c:formatCode>
                <c:ptCount val="10"/>
                <c:pt idx="0">
                  <c:v>0.56000000000000005</c:v>
                </c:pt>
                <c:pt idx="1">
                  <c:v>0.49000000000000021</c:v>
                </c:pt>
                <c:pt idx="2">
                  <c:v>0.47000000000000008</c:v>
                </c:pt>
                <c:pt idx="3">
                  <c:v>0.43000000000000022</c:v>
                </c:pt>
                <c:pt idx="4">
                  <c:v>0.4100000000000002</c:v>
                </c:pt>
                <c:pt idx="5">
                  <c:v>0.3500000000000002</c:v>
                </c:pt>
                <c:pt idx="6">
                  <c:v>0.34000000000000014</c:v>
                </c:pt>
                <c:pt idx="7">
                  <c:v>0.30000000000000021</c:v>
                </c:pt>
                <c:pt idx="8">
                  <c:v>0.2900000000000002</c:v>
                </c:pt>
                <c:pt idx="9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D95E-4A7C-B0E8-5E0C5EF25CC3}"/>
            </c:ext>
          </c:extLst>
        </c:ser>
        <c:axId val="58320768"/>
        <c:axId val="58322304"/>
      </c:barChart>
      <c:catAx>
        <c:axId val="58320768"/>
        <c:scaling>
          <c:orientation val="maxMin"/>
        </c:scaling>
        <c:axPos val="b"/>
        <c:numFmt formatCode="General" sourceLinked="0"/>
        <c:tickLblPos val="nextTo"/>
        <c:txPr>
          <a:bodyPr/>
          <a:lstStyle/>
          <a:p>
            <a:pPr algn="ctr">
              <a:defRPr lang="he-IL" sz="1200" b="1" i="0" u="none" strike="noStrike" kern="1200" baseline="0" smtId="4294967295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pPr>
            <a:endParaRPr lang="en-US"/>
          </a:p>
        </c:txPr>
        <c:crossAx val="58322304"/>
        <c:crosses val="autoZero"/>
        <c:lblAlgn val="ctr"/>
        <c:lblOffset val="100"/>
      </c:catAx>
      <c:valAx>
        <c:axId val="58322304"/>
        <c:scaling>
          <c:orientation val="minMax"/>
        </c:scaling>
        <c:delete val="1"/>
        <c:axPos val="r"/>
        <c:numFmt formatCode="0%" sourceLinked="1"/>
        <c:tickLblPos val="none"/>
        <c:crossAx val="58320768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bg1">
                <a:lumMod val="9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he-IL" sz="1050" b="0" i="0" u="none" strike="noStrike" kern="1200" baseline="0" smtId="4294967295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'[תרשים ב- Microsoft PowerPoint]שינוי שכר'!$B$3:$B$12</c:f>
              <c:strCache>
                <c:ptCount val="10"/>
                <c:pt idx="0">
                  <c:v>חברות עירוניות</c:v>
                </c:pt>
                <c:pt idx="1">
                  <c:v>שב"ס</c:v>
                </c:pt>
                <c:pt idx="2">
                  <c:v>קופות חולים</c:v>
                </c:pt>
                <c:pt idx="3">
                  <c:v>מועצות דתיות</c:v>
                </c:pt>
                <c:pt idx="4">
                  <c:v>מוסדות אקדמיים</c:v>
                </c:pt>
                <c:pt idx="5">
                  <c:v>תאגידים </c:v>
                </c:pt>
                <c:pt idx="6">
                  <c:v>משטרה</c:v>
                </c:pt>
                <c:pt idx="7">
                  <c:v>ממוצע חברות ממשלתיות</c:v>
                </c:pt>
                <c:pt idx="8">
                  <c:v>צה"ל</c:v>
                </c:pt>
                <c:pt idx="9">
                  <c:v>רשויות מקומיות</c:v>
                </c:pt>
              </c:strCache>
            </c:strRef>
          </c:cat>
          <c:val>
            <c:numRef>
              <c:f>'[תרשים ב- Microsoft PowerPoint]שינוי שכר'!$C$3:$C$12</c:f>
              <c:numCache>
                <c:formatCode>0%</c:formatCode>
                <c:ptCount val="10"/>
                <c:pt idx="0">
                  <c:v>0.56000000000000005</c:v>
                </c:pt>
                <c:pt idx="1">
                  <c:v>0.49000000000000021</c:v>
                </c:pt>
                <c:pt idx="2">
                  <c:v>0.47000000000000008</c:v>
                </c:pt>
                <c:pt idx="3">
                  <c:v>0.43000000000000022</c:v>
                </c:pt>
                <c:pt idx="4">
                  <c:v>0.4100000000000002</c:v>
                </c:pt>
                <c:pt idx="5">
                  <c:v>0.3500000000000002</c:v>
                </c:pt>
                <c:pt idx="6">
                  <c:v>0.34</c:v>
                </c:pt>
                <c:pt idx="7">
                  <c:v>0.30000000000000021</c:v>
                </c:pt>
                <c:pt idx="8">
                  <c:v>0.2900000000000002</c:v>
                </c:pt>
                <c:pt idx="9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49-4775-BBDF-8747227E7CEE}"/>
            </c:ext>
          </c:extLst>
        </c:ser>
        <c:axId val="65848832"/>
        <c:axId val="67094400"/>
      </c:barChart>
      <c:catAx>
        <c:axId val="65848832"/>
        <c:scaling>
          <c:orientation val="maxMin"/>
        </c:scaling>
        <c:axPos val="b"/>
        <c:numFmt formatCode="General" sourceLinked="0"/>
        <c:tickLblPos val="nextTo"/>
        <c:txPr>
          <a:bodyPr/>
          <a:lstStyle/>
          <a:p>
            <a:pPr algn="ctr">
              <a:defRPr lang="he-IL" sz="1200" b="1" i="0" u="none" strike="noStrike" kern="1200" baseline="0" smtId="4294967295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pPr>
            <a:endParaRPr lang="en-US"/>
          </a:p>
        </c:txPr>
        <c:crossAx val="67094400"/>
        <c:crosses val="autoZero"/>
        <c:lblAlgn val="ctr"/>
        <c:lblOffset val="100"/>
      </c:catAx>
      <c:valAx>
        <c:axId val="67094400"/>
        <c:scaling>
          <c:orientation val="minMax"/>
        </c:scaling>
        <c:delete val="1"/>
        <c:axPos val="r"/>
        <c:numFmt formatCode="0%" sourceLinked="1"/>
        <c:tickLblPos val="none"/>
        <c:crossAx val="6584883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F7BF34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41-48E7-984F-61B3FDEBFF4A}"/>
              </c:ext>
            </c:extLst>
          </c:dPt>
          <c:dPt>
            <c:idx val="1"/>
            <c:spPr>
              <a:solidFill>
                <a:srgbClr val="F7BF34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41-48E7-984F-61B3FDEBFF4A}"/>
              </c:ext>
            </c:extLst>
          </c:dPt>
          <c:dPt>
            <c:idx val="2"/>
            <c:spPr>
              <a:solidFill>
                <a:srgbClr val="F7BF34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41-48E7-984F-61B3FDEBFF4A}"/>
              </c:ext>
            </c:extLst>
          </c:dPt>
          <c:dPt>
            <c:idx val="3"/>
            <c:spPr>
              <a:solidFill>
                <a:srgbClr val="F7BF34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B41-48E7-984F-61B3FDEBFF4A}"/>
              </c:ext>
            </c:extLst>
          </c:dPt>
          <c:dPt>
            <c:idx val="4"/>
            <c:spPr>
              <a:solidFill>
                <a:srgbClr val="F7BF34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B41-48E7-984F-61B3FDEBFF4A}"/>
              </c:ext>
            </c:extLst>
          </c:dPt>
          <c:dPt>
            <c:idx val="5"/>
            <c:spPr>
              <a:solidFill>
                <a:srgbClr val="F7BF34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B41-48E7-984F-61B3FDEBFF4A}"/>
              </c:ext>
            </c:extLst>
          </c:dPt>
          <c:cat>
            <c:numRef>
              <c:f>גיליון1!$A$2:$A$7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גיליון1!$B$2:$B$7</c:f>
              <c:numCache>
                <c:formatCode>General</c:formatCode>
                <c:ptCount val="6"/>
                <c:pt idx="0">
                  <c:v>86</c:v>
                </c:pt>
                <c:pt idx="1">
                  <c:v>58</c:v>
                </c:pt>
                <c:pt idx="2">
                  <c:v>207</c:v>
                </c:pt>
                <c:pt idx="3">
                  <c:v>148</c:v>
                </c:pt>
                <c:pt idx="4">
                  <c:v>551</c:v>
                </c:pt>
                <c:pt idx="5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B41-48E7-984F-61B3FDEBFF4A}"/>
            </c:ext>
          </c:extLst>
        </c:ser>
        <c:axId val="95591808"/>
        <c:axId val="95593600"/>
      </c:barChart>
      <c:catAx>
        <c:axId val="9559180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lang="he-IL" sz="2000" kern="1200" smtId="4294967295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pPr>
            <a:endParaRPr lang="en-US"/>
          </a:p>
        </c:txPr>
        <c:crossAx val="95593600"/>
        <c:crosses val="autoZero"/>
        <c:lblAlgn val="ctr"/>
        <c:lblOffset val="100"/>
      </c:catAx>
      <c:valAx>
        <c:axId val="95593600"/>
        <c:scaling>
          <c:orientation val="minMax"/>
        </c:scaling>
        <c:delete val="1"/>
        <c:axPos val="l"/>
        <c:numFmt formatCode="General" sourceLinked="1"/>
        <c:tickLblPos val="none"/>
        <c:crossAx val="955918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smtId="4294967295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606440693140041"/>
          <c:y val="0.14698804914951324"/>
          <c:w val="0.81016987562179565"/>
          <c:h val="0.8120611310005188"/>
        </c:manualLayout>
      </c:layout>
      <c:doughnut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accent1">
                  <a:lumMod val="75000"/>
                </a:schemeClr>
              </a:soli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22-45E5-BC58-A15607A288A8}"/>
              </c:ext>
            </c:extLst>
          </c:dPt>
          <c:dPt>
            <c:idx val="1"/>
            <c:spPr>
              <a:solidFill>
                <a:srgbClr val="005700"/>
              </a:soli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22-45E5-BC58-A15607A288A8}"/>
              </c:ext>
            </c:extLst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22-45E5-BC58-A15607A288A8}"/>
              </c:ext>
            </c:extLst>
          </c:dPt>
          <c:dPt>
            <c:idx val="3"/>
            <c:spPr>
              <a:solidFill>
                <a:schemeClr val="tx1">
                  <a:lumMod val="50000"/>
                  <a:lumOff val="50000"/>
                </a:schemeClr>
              </a:soli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F22-45E5-BC58-A15607A288A8}"/>
              </c:ext>
            </c:extLst>
          </c:dPt>
          <c:dLbls>
            <c:dLbl>
              <c:idx val="0"/>
              <c:layout>
                <c:manualLayout>
                  <c:x val="-0.22665780782699591"/>
                  <c:y val="0.1250663995742799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Air</a:t>
                    </a:r>
                    <a:r>
                      <a:rPr lang="en-US" sz="2800" dirty="0"/>
                      <a:t>
</a:t>
                    </a:r>
                    <a:endParaRPr lang="en-US" dirty="0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F22-45E5-BC58-A15607A288A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032535984440147E-2"/>
                  <c:y val="-2.3369929977338878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Ground</a:t>
                    </a:r>
                    <a:r>
                      <a:rPr lang="en-US" sz="2000" baseline="0" dirty="0" smtClean="0"/>
                      <a:t> </a:t>
                    </a:r>
                    <a:r>
                      <a:rPr lang="en-US" sz="2000" dirty="0" smtClean="0"/>
                      <a:t> </a:t>
                    </a:r>
                    <a:endParaRPr lang="en-US" sz="2000" dirty="0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F22-45E5-BC58-A15607A288A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348887648880532E-3"/>
                  <c:y val="7.6833167699783753E-3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Navy</a:t>
                    </a:r>
                    <a:r>
                      <a:rPr lang="en-US" sz="2800" dirty="0"/>
                      <a:t>
</a:t>
                    </a:r>
                    <a:endParaRPr lang="en-US" dirty="0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F22-45E5-BC58-A15607A288A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30587750673294112"/>
                  <c:y val="5.6126754730939872E-2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2800" smtId="4294967295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Unicode" panose="020B0602030504020204" pitchFamily="34" charset="0"/>
                      <a:cs typeface="Lucida Sans Unicode" panose="020B0602030504020204" pitchFamily="34" charset="0"/>
                    </a:defRPr>
                  </a:pPr>
                  <a:endParaRPr lang="en-US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F22-45E5-BC58-A15607A288A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smtId="4294967295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Sans Unicode" panose="020B0602030504020204" pitchFamily="34" charset="0"/>
                    <a:cs typeface="Lucida Sans Unicode" panose="020B0602030504020204" pitchFamily="34" charset="0"/>
                  </a:defRPr>
                </a:pPr>
                <a:endParaRPr lang="en-US"/>
              </a:p>
            </c:txPr>
            <c:showVal val="1"/>
            <c:showCatName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גיליון1!$A$2:$A$4</c:f>
              <c:strCache>
                <c:ptCount val="3"/>
                <c:pt idx="0">
                  <c:v>אוויר</c:v>
                </c:pt>
                <c:pt idx="1">
                  <c:v>יבשה</c:v>
                </c:pt>
                <c:pt idx="2">
                  <c:v>ים</c:v>
                </c:pt>
              </c:strCache>
            </c:strRef>
          </c:cat>
          <c:val>
            <c:numRef>
              <c:f>גיליון1!$B$2:$B$4</c:f>
              <c:numCache>
                <c:formatCode>General</c:formatCode>
                <c:ptCount val="4"/>
                <c:pt idx="0">
                  <c:v>2571</c:v>
                </c:pt>
                <c:pt idx="1">
                  <c:v>860</c:v>
                </c:pt>
                <c:pt idx="2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F22-45E5-BC58-A15607A288A8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 smtId="4294967295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606440693140041"/>
          <c:y val="0.14698804914951324"/>
          <c:w val="0.81016987562179565"/>
          <c:h val="0.8120611310005188"/>
        </c:manualLayout>
      </c:layout>
      <c:doughnut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ln w="38100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rgbClr val="FFFFFF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6F-4F49-A9E0-0CA1AFBDD8A6}"/>
              </c:ext>
            </c:extLst>
          </c:dPt>
          <c:dPt>
            <c:idx val="1"/>
            <c:spPr>
              <a:solidFill>
                <a:srgbClr val="005700"/>
              </a:solidFill>
              <a:ln w="38100">
                <a:solidFill>
                  <a:srgbClr val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6F-4F49-A9E0-0CA1AFBDD8A6}"/>
              </c:ext>
            </c:extLst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ln w="38100">
                <a:solidFill>
                  <a:srgbClr val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96F-4F49-A9E0-0CA1AFBDD8A6}"/>
              </c:ext>
            </c:extLst>
          </c:dPt>
          <c:dPt>
            <c:idx val="3"/>
            <c:spPr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rgbClr val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96F-4F49-A9E0-0CA1AFBDD8A6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96F-4F49-A9E0-0CA1AFBDD8A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798065426592814"/>
                  <c:y val="0.21494183861367649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anose="020B0602030504020204" pitchFamily="34" charset="0"/>
                        <a:cs typeface="Lucida Sans Unicode" panose="020B0602030504020204" pitchFamily="34" charset="0"/>
                      </a:defRPr>
                    </a:pPr>
                    <a:r>
                      <a:rPr lang="en-US" sz="1100" dirty="0" smtClean="0"/>
                      <a:t>Ground</a:t>
                    </a:r>
                    <a:endParaRPr lang="en-US" sz="1400" dirty="0"/>
                  </a:p>
                </c:rich>
              </c:tx>
              <c:spPr/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96F-4F49-A9E0-0CA1AFBDD8A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1353394596367645E-3"/>
                  <c:y val="9.5585124111505396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anose="020B0602030504020204" pitchFamily="34" charset="0"/>
                        <a:cs typeface="Lucida Sans Unicode" panose="020B0602030504020204" pitchFamily="34" charset="0"/>
                      </a:defRPr>
                    </a:pPr>
                    <a:r>
                      <a:rPr lang="en-US" sz="1100" dirty="0" smtClean="0"/>
                      <a:t>Navy</a:t>
                    </a:r>
                    <a:r>
                      <a:rPr lang="en-US" sz="1100" dirty="0"/>
                      <a:t>
</a:t>
                    </a:r>
                  </a:p>
                </c:rich>
              </c:tx>
              <c:spPr/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96F-4F49-A9E0-0CA1AFBDD8A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30587750673294112"/>
                  <c:y val="5.6126754730939872E-2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800" smtId="4294967295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Unicode" panose="020B0602030504020204" pitchFamily="34" charset="0"/>
                      <a:cs typeface="Lucida Sans Unicode" panose="020B0602030504020204" pitchFamily="34" charset="0"/>
                    </a:defRPr>
                  </a:pPr>
                  <a:endParaRPr lang="en-US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96F-4F49-A9E0-0CA1AFBDD8A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smtId="4294967295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Sans Unicode" panose="020B0602030504020204" pitchFamily="34" charset="0"/>
                    <a:cs typeface="Lucida Sans Unicode" panose="020B0602030504020204" pitchFamily="34" charset="0"/>
                  </a:defRPr>
                </a:pPr>
                <a:endParaRPr lang="en-US"/>
              </a:p>
            </c:txPr>
            <c:showVal val="1"/>
            <c:showCatName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גיליון1!$A$2</c:f>
              <c:strCache>
                <c:ptCount val="1"/>
                <c:pt idx="0">
                  <c:v>אוויר</c:v>
                </c:pt>
              </c:strCache>
            </c:strRef>
          </c:cat>
          <c:val>
            <c:numRef>
              <c:f>גיליון1!$B$2</c:f>
              <c:numCache>
                <c:formatCode>General</c:formatCode>
                <c:ptCount val="4"/>
                <c:pt idx="0">
                  <c:v>2571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96F-4F49-A9E0-0CA1AFBDD8A6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 smtId="4294967295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solidFill>
              <a:srgbClr val="395970"/>
            </a:solidFill>
          </c:spPr>
          <c:cat>
            <c:strRef>
              <c:f>גיליון1!$A$2</c:f>
              <c:strCache>
                <c:ptCount val="1"/>
                <c:pt idx="0">
                  <c:v>רבעון ראשון</c:v>
                </c:pt>
              </c:strCache>
            </c:strRef>
          </c:cat>
          <c:val>
            <c:numRef>
              <c:f>גיליון1!$B$2</c:f>
              <c:numCache>
                <c:formatCode>General</c:formatCode>
                <c:ptCount val="1"/>
                <c:pt idx="0">
                  <c:v>520.6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22-4569-ADDF-796326D1B22C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 smtId="4294967295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95970"/>
            </a:solidFill>
            <a:ln w="38100">
              <a:solidFill>
                <a:schemeClr val="bg1"/>
              </a:solidFill>
            </a:ln>
          </c:spPr>
          <c:dPt>
            <c:idx val="0"/>
            <c:spPr>
              <a:solidFill>
                <a:srgbClr val="395970"/>
              </a:solidFill>
              <a:ln w="571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49-4C1F-93CF-60933136BE0E}"/>
              </c:ext>
            </c:extLst>
          </c:dPt>
          <c:dPt>
            <c:idx val="1"/>
            <c:spPr>
              <a:solidFill>
                <a:srgbClr val="3495B9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49-4C1F-93CF-60933136BE0E}"/>
              </c:ext>
            </c:extLst>
          </c:dPt>
          <c:dPt>
            <c:idx val="2"/>
            <c:spPr>
              <a:solidFill>
                <a:schemeClr val="bg1">
                  <a:lumMod val="65000"/>
                </a:schemeClr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649-4C1F-93CF-60933136BE0E}"/>
              </c:ext>
            </c:extLst>
          </c:dPt>
          <c:dPt>
            <c:idx val="3"/>
            <c:spPr>
              <a:solidFill>
                <a:schemeClr val="bg1">
                  <a:lumMod val="65000"/>
                </a:schemeClr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649-4C1F-93CF-60933136BE0E}"/>
              </c:ext>
            </c:extLst>
          </c:dPt>
          <c:cat>
            <c:strRef>
              <c:f>גיליון1!$A$2:$A$6</c:f>
              <c:strCache>
                <c:ptCount val="5"/>
                <c:pt idx="0">
                  <c:v>Q1</c:v>
                </c:pt>
                <c:pt idx="1">
                  <c:v>Q1</c:v>
                </c:pt>
                <c:pt idx="3">
                  <c:v>Q2</c:v>
                </c:pt>
                <c:pt idx="4">
                  <c:v>Q3</c:v>
                </c:pt>
              </c:strCache>
            </c:strRef>
          </c:cat>
          <c:val>
            <c:numRef>
              <c:f>גיליון1!$B$2:$B$6</c:f>
              <c:numCache>
                <c:formatCode>General</c:formatCode>
                <c:ptCount val="5"/>
                <c:pt idx="0">
                  <c:v>344</c:v>
                </c:pt>
                <c:pt idx="1">
                  <c:v>39.1</c:v>
                </c:pt>
                <c:pt idx="2">
                  <c:v>95.3</c:v>
                </c:pt>
                <c:pt idx="3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649-4C1F-93CF-60933136BE0E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 smtId="4294967295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solidFill>
              <a:srgbClr val="395970"/>
            </a:solidFill>
            <a:ln w="38100">
              <a:solidFill>
                <a:schemeClr val="bg1"/>
              </a:solidFill>
            </a:ln>
          </c:spPr>
          <c:dPt>
            <c:idx val="0"/>
            <c:spPr>
              <a:solidFill>
                <a:srgbClr val="395970"/>
              </a:solidFill>
              <a:ln w="571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2B-4C0D-9356-CE32E3AAD01C}"/>
              </c:ext>
            </c:extLst>
          </c:dPt>
          <c:dPt>
            <c:idx val="1"/>
            <c:spPr>
              <a:solidFill>
                <a:srgbClr val="3495B9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2B-4C0D-9356-CE32E3AAD01C}"/>
              </c:ext>
            </c:extLst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22B-4C0D-9356-CE32E3AAD01C}"/>
              </c:ext>
            </c:extLst>
          </c:dPt>
          <c:dPt>
            <c:idx val="3"/>
            <c:spPr>
              <a:solidFill>
                <a:schemeClr val="accent5">
                  <a:lumMod val="75000"/>
                </a:schemeClr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22B-4C0D-9356-CE32E3AAD01C}"/>
              </c:ext>
            </c:extLst>
          </c:dPt>
          <c:cat>
            <c:strRef>
              <c:f>גיליון1!$A$2:$A$5</c:f>
              <c:strCache>
                <c:ptCount val="4"/>
                <c:pt idx="0">
                  <c:v>רבעון ראשון</c:v>
                </c:pt>
                <c:pt idx="1">
                  <c:v>ריבית</c:v>
                </c:pt>
                <c:pt idx="3">
                  <c:v>רבעון שני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73</c:v>
                </c:pt>
                <c:pt idx="1">
                  <c:v>75.8</c:v>
                </c:pt>
                <c:pt idx="2">
                  <c:v>43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22B-4C0D-9356-CE32E3AAD01C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 smtId="4294967295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2664657589305717"/>
          <c:y val="3.7261118091730071E-2"/>
          <c:w val="0.52730839966645326"/>
          <c:h val="0.94535036013212859"/>
        </c:manualLayout>
      </c:layout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solidFill>
              <a:srgbClr val="395970"/>
            </a:solidFill>
            <a:ln w="38100">
              <a:solidFill>
                <a:schemeClr val="bg1"/>
              </a:solidFill>
            </a:ln>
          </c:spPr>
          <c:dPt>
            <c:idx val="0"/>
            <c:spPr>
              <a:solidFill>
                <a:srgbClr val="395970"/>
              </a:solidFill>
              <a:ln w="571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3F-443C-879B-C1F5BC474F44}"/>
              </c:ext>
            </c:extLst>
          </c:dPt>
          <c:dPt>
            <c:idx val="1"/>
            <c:spPr>
              <a:solidFill>
                <a:srgbClr val="3495B9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3F-443C-879B-C1F5BC474F44}"/>
              </c:ext>
            </c:extLst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F3F-443C-879B-C1F5BC474F44}"/>
              </c:ext>
            </c:extLst>
          </c:dPt>
          <c:dPt>
            <c:idx val="3"/>
            <c:spPr>
              <a:solidFill>
                <a:schemeClr val="accent5">
                  <a:lumMod val="75000"/>
                </a:schemeClr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F3F-443C-879B-C1F5BC474F44}"/>
              </c:ext>
            </c:extLst>
          </c:dPt>
          <c:cat>
            <c:strRef>
              <c:f>גיליון1!$A$2:$A$5</c:f>
              <c:strCache>
                <c:ptCount val="4"/>
                <c:pt idx="0">
                  <c:v>רבעון ראשון</c:v>
                </c:pt>
                <c:pt idx="1">
                  <c:v>ריבית</c:v>
                </c:pt>
                <c:pt idx="3">
                  <c:v>רבעון שני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73</c:v>
                </c:pt>
                <c:pt idx="1">
                  <c:v>75.8</c:v>
                </c:pt>
                <c:pt idx="2">
                  <c:v>43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F3F-443C-879B-C1F5BC474F44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 smtId="4294967295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solidFill>
              <a:srgbClr val="395970"/>
            </a:solidFill>
            <a:ln w="38100">
              <a:solidFill>
                <a:schemeClr val="bg1"/>
              </a:solidFill>
            </a:ln>
          </c:spPr>
          <c:dPt>
            <c:idx val="0"/>
            <c:spPr>
              <a:solidFill>
                <a:srgbClr val="395970"/>
              </a:solidFill>
              <a:ln w="571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2F-457F-988E-F9D0C1CC9EDC}"/>
              </c:ext>
            </c:extLst>
          </c:dPt>
          <c:dPt>
            <c:idx val="1"/>
            <c:spPr>
              <a:solidFill>
                <a:srgbClr val="3495B9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2F-457F-988E-F9D0C1CC9EDC}"/>
              </c:ext>
            </c:extLst>
          </c:dPt>
          <c:dPt>
            <c:idx val="2"/>
            <c:explosion val="1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12F-457F-988E-F9D0C1CC9EDC}"/>
              </c:ext>
            </c:extLst>
          </c:dPt>
          <c:dPt>
            <c:idx val="3"/>
            <c:spPr>
              <a:solidFill>
                <a:schemeClr val="accent5">
                  <a:lumMod val="75000"/>
                </a:schemeClr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12F-457F-988E-F9D0C1CC9EDC}"/>
              </c:ext>
            </c:extLst>
          </c:dPt>
          <c:cat>
            <c:strRef>
              <c:f>גיליון1!$A$2:$A$5</c:f>
              <c:strCache>
                <c:ptCount val="4"/>
                <c:pt idx="0">
                  <c:v>רבעון ראשון</c:v>
                </c:pt>
                <c:pt idx="1">
                  <c:v>ריבית</c:v>
                </c:pt>
                <c:pt idx="3">
                  <c:v>רבעון שני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55</c:v>
                </c:pt>
                <c:pt idx="1">
                  <c:v>72.400000000000006</c:v>
                </c:pt>
                <c:pt idx="2">
                  <c:v>39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12F-457F-988E-F9D0C1CC9EDC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 smtId="4294967295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0.04852</cdr:y>
    </cdr:from>
    <cdr:to>
      <cdr:x>1</cdr:x>
      <cdr:y>0.15911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87424"/>
          <a:ext cx="7338572" cy="8830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/>
            <a:t>The Economic System </a:t>
          </a:r>
          <a:r>
            <a:rPr lang="en-US" sz="1400" b="1" dirty="0" smtClean="0"/>
            <a:t>– </a:t>
          </a:r>
          <a:r>
            <a:rPr lang="en-US" sz="2400" b="1" dirty="0" smtClean="0"/>
            <a:t>Personnel Division</a:t>
          </a:r>
          <a:endParaRPr lang="he-IL" sz="2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0.03333</cdr:x>
      <cdr:y>0.86284</cdr:y>
    </cdr:from>
    <cdr:to>
      <cdr:x>0.98333</cdr:x>
      <cdr:y>0.99864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88032" y="5032626"/>
          <a:ext cx="8208912" cy="79208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e-IL" dirty="0"/>
        </a:p>
      </cdr:txBody>
    </cdr:sp>
  </cdr:relSizeAnchor>
  <cdr:relSizeAnchor xmlns:cdr="http://schemas.openxmlformats.org/drawingml/2006/chartDrawing">
    <cdr:from>
      <cdr:x>0.03665</cdr:x>
      <cdr:y>0.88757</cdr:y>
    </cdr:from>
    <cdr:to>
      <cdr:x>0.11998</cdr:x>
      <cdr:y>0.96164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6672" y="5176875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  <cdr:relSizeAnchor xmlns:cdr="http://schemas.openxmlformats.org/drawingml/2006/chartDrawing">
    <cdr:from>
      <cdr:x>0.03746</cdr:x>
      <cdr:y>0.86494</cdr:y>
    </cdr:from>
    <cdr:to>
      <cdr:x>0.10413</cdr:x>
      <cdr:y>0.9637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3722" y="5044881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en-US" sz="900" b="1" dirty="0" smtClean="0">
              <a:latin typeface="Lucida Sans" panose="020B0602030504020204" pitchFamily="34" charset="0"/>
            </a:rPr>
            <a:t>Local Authorities</a:t>
          </a:r>
          <a:endParaRPr lang="he-IL" sz="900" b="1" dirty="0">
            <a:latin typeface="Lucida Sans" panose="020B0602030504020204" pitchFamily="34" charset="0"/>
          </a:endParaRPr>
        </a:p>
      </cdr:txBody>
    </cdr:sp>
  </cdr:relSizeAnchor>
  <cdr:relSizeAnchor xmlns:cdr="http://schemas.openxmlformats.org/drawingml/2006/chartDrawing">
    <cdr:from>
      <cdr:x>0.32089</cdr:x>
      <cdr:y>0.86367</cdr:y>
    </cdr:from>
    <cdr:to>
      <cdr:x>0.39589</cdr:x>
      <cdr:y>0.96244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72816" y="5037485"/>
          <a:ext cx="64807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en-US" sz="1200" b="1" dirty="0" smtClean="0"/>
            <a:t>Police</a:t>
          </a:r>
          <a:endParaRPr lang="he-IL" sz="1200" b="1" dirty="0"/>
        </a:p>
      </cdr:txBody>
    </cdr:sp>
  </cdr:relSizeAnchor>
  <cdr:relSizeAnchor xmlns:cdr="http://schemas.openxmlformats.org/drawingml/2006/chartDrawing">
    <cdr:from>
      <cdr:x>0.39611</cdr:x>
      <cdr:y>0.86271</cdr:y>
    </cdr:from>
    <cdr:to>
      <cdr:x>0.52697</cdr:x>
      <cdr:y>0.93196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22747" y="5031902"/>
          <a:ext cx="1130746" cy="403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en-US" sz="1200" b="1" dirty="0" smtClean="0"/>
            <a:t>Corporations</a:t>
          </a:r>
          <a:endParaRPr lang="he-IL" sz="1200" b="1" dirty="0"/>
        </a:p>
      </cdr:txBody>
    </cdr:sp>
  </cdr:relSizeAnchor>
  <cdr:relSizeAnchor xmlns:cdr="http://schemas.openxmlformats.org/drawingml/2006/chartDrawing">
    <cdr:from>
      <cdr:x>0.49583</cdr:x>
      <cdr:y>0.85519</cdr:y>
    </cdr:from>
    <cdr:to>
      <cdr:x>0.59167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284476" y="4988004"/>
          <a:ext cx="828092" cy="844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r>
            <a:rPr lang="en-US" sz="1200" b="1" dirty="0" smtClean="0"/>
            <a:t>Academic </a:t>
          </a:r>
        </a:p>
        <a:p xmlns:a="http://schemas.openxmlformats.org/drawingml/2006/main">
          <a:r>
            <a:rPr lang="en-US" sz="1200" b="1" dirty="0" smtClean="0"/>
            <a:t>Institutions</a:t>
          </a:r>
          <a:endParaRPr lang="he-IL" sz="1200" b="1" dirty="0"/>
        </a:p>
      </cdr:txBody>
    </cdr:sp>
  </cdr:relSizeAnchor>
  <cdr:relSizeAnchor xmlns:cdr="http://schemas.openxmlformats.org/drawingml/2006/chartDrawing">
    <cdr:from>
      <cdr:x>0.6069</cdr:x>
      <cdr:y>0.85789</cdr:y>
    </cdr:from>
    <cdr:to>
      <cdr:x>0.72224</cdr:x>
      <cdr:y>0.95423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244222" y="5003786"/>
          <a:ext cx="996651" cy="561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en-US" sz="1200" b="1" dirty="0" smtClean="0"/>
            <a:t>Religious Councils</a:t>
          </a:r>
          <a:endParaRPr lang="he-IL" sz="1200" b="1" dirty="0"/>
        </a:p>
      </cdr:txBody>
    </cdr:sp>
  </cdr:relSizeAnchor>
  <cdr:relSizeAnchor xmlns:cdr="http://schemas.openxmlformats.org/drawingml/2006/chartDrawing">
    <cdr:from>
      <cdr:x>0.70833</cdr:x>
      <cdr:y>0.85928</cdr:y>
    </cdr:from>
    <cdr:to>
      <cdr:x>0.84034</cdr:x>
      <cdr:y>0.92187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120680" y="5011867"/>
          <a:ext cx="1140667" cy="365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en-US" sz="1200" b="1" dirty="0" smtClean="0"/>
            <a:t>HMOs</a:t>
          </a:r>
          <a:endParaRPr lang="he-IL" sz="1200" b="1" dirty="0"/>
        </a:p>
      </cdr:txBody>
    </cdr:sp>
  </cdr:relSizeAnchor>
  <cdr:relSizeAnchor xmlns:cdr="http://schemas.openxmlformats.org/drawingml/2006/chartDrawing">
    <cdr:from>
      <cdr:x>0.77675</cdr:x>
      <cdr:y>0.85519</cdr:y>
    </cdr:from>
    <cdr:to>
      <cdr:x>0.88333</cdr:x>
      <cdr:y>0.96446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711839" y="4988004"/>
          <a:ext cx="921009" cy="637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r>
            <a:rPr lang="en-US" sz="1200" b="1" dirty="0" smtClean="0"/>
            <a:t>Prison </a:t>
          </a:r>
        </a:p>
        <a:p xmlns:a="http://schemas.openxmlformats.org/drawingml/2006/main">
          <a:r>
            <a:rPr lang="en-US" sz="1200" b="1" dirty="0" smtClean="0"/>
            <a:t>Services</a:t>
          </a:r>
          <a:endParaRPr lang="he-IL" sz="1200" b="1" dirty="0"/>
        </a:p>
      </cdr:txBody>
    </cdr:sp>
  </cdr:relSizeAnchor>
  <cdr:relSizeAnchor xmlns:cdr="http://schemas.openxmlformats.org/drawingml/2006/chartDrawing">
    <cdr:from>
      <cdr:x>0.87393</cdr:x>
      <cdr:y>0.86683</cdr:y>
    </cdr:from>
    <cdr:to>
      <cdr:x>0.99011</cdr:x>
      <cdr:y>0.96446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551632" y="5055914"/>
          <a:ext cx="1003869" cy="569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en-US" sz="1200" b="1" dirty="0" smtClean="0">
              <a:latin typeface="+mj-lt"/>
            </a:rPr>
            <a:t>Municipal Companies</a:t>
          </a:r>
          <a:endParaRPr lang="he-IL" sz="1200" b="1" dirty="0"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128C92D-9377-4068-A42A-53E2854B2F68}" type="datetimeFigureOut">
              <a:rPr lang="he-IL" smtClean="0"/>
              <a:pPr/>
              <a:t>י"ב/ניסן/תשע"ט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5521C5-0B7E-41D8-A04F-BF5D478F733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691719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18AE898-96D0-4ABE-B753-2C5D9F2981A4}" type="datetimeFigureOut">
              <a:rPr lang="he-IL" smtClean="0"/>
              <a:pPr/>
              <a:t>י"ב/ניסן/תשע"ט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D4DD969-98C2-4C22-B0F6-55FD4E9E8F3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11583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D969-98C2-4C22-B0F6-55FD4E9E8F31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673525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55A69-1E5F-439C-A8DC-0EF8C6D1C124}" type="slidenum">
              <a:rPr lang="he-IL" smtClean="0">
                <a:solidFill>
                  <a:prstClr val="black"/>
                </a:solidFill>
              </a:rPr>
              <a:pPr/>
              <a:t>45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555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צה"ל לא ביקש תוספות בגין המב"מ. ת"ע צה"ל לא לוקחת בחשבון מלחמה (רזרבות חשכ"ל).</a:t>
            </a:r>
          </a:p>
          <a:p>
            <a:r>
              <a:rPr lang="he-IL"/>
              <a:t>הפסקת עבודות בקיר = 2 מש"ח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C946-14F9-43BF-9236-68404CBA1BB2}" type="slidenum">
              <a:rPr lang="he-IL" smtClean="0">
                <a:solidFill>
                  <a:prstClr val="black"/>
                </a:solidFill>
              </a:rPr>
              <a:pPr/>
              <a:t>10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281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err="1"/>
              <a:t>מב"מ הוא האופציה הכלכלית הטובה ביותר הנותנת שקט למדינת ישראל.</a:t>
            </a:r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C946-14F9-43BF-9236-68404CBA1BB2}" type="slidenum">
              <a:rPr lang="he-IL">
                <a:solidFill>
                  <a:prstClr val="black"/>
                </a:solidFill>
              </a:rPr>
              <a:pPr/>
              <a:t>11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9651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תקציב החינוך: 55 דפים , תקציב הביטחון: 680 דפים.</a:t>
            </a:r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C946-14F9-43BF-9236-68404CBA1BB2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0698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C946-14F9-43BF-9236-68404CBA1BB2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21169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C946-14F9-43BF-9236-68404CBA1BB2}" type="slidenum">
              <a:rPr lang="he-IL" smtClean="0">
                <a:solidFill>
                  <a:prstClr val="black"/>
                </a:solidFill>
              </a:rPr>
              <a:pPr/>
              <a:t>22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6437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D969-98C2-4C22-B0F6-55FD4E9E8F31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155726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D969-98C2-4C22-B0F6-55FD4E9E8F31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972012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D969-98C2-4C22-B0F6-55FD4E9E8F31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31721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pPr/>
              <a:t>י"ב/ניסן/תשע"ט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4937947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pPr/>
              <a:t>י"ב/ניסן/תשע"ט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43049403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pPr/>
              <a:t>י"ב/ניסן/תשע"ט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96913585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622412" y="6580208"/>
            <a:ext cx="504056" cy="365125"/>
          </a:xfrm>
          <a:prstGeom prst="rect">
            <a:avLst/>
          </a:prstGeom>
        </p:spPr>
        <p:txBody>
          <a:bodyPr/>
          <a:lstStyle>
            <a:lvl1pPr>
              <a:defRPr lang="he-IL" sz="1200" b="1" kern="120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fld id="{7F87AD1C-116E-4B2B-8726-4ED79EF8772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38888318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887540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887540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pPr/>
              <a:t>י"ב/ניסן/תשע"ט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928599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pPr/>
              <a:t>י"ב/ניסן/תשע"ט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5442377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pPr/>
              <a:t>י"ב/ניסן/תשע"ט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6661913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pPr/>
              <a:t>י"ב/ניסן/תשע"ט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9028407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pPr/>
              <a:t>י"ב/ניסן/תשע"ט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2305464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pPr/>
              <a:t>י"ב/ניסן/תשע"ט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5083860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pPr/>
              <a:t>י"ב/ניסן/תשע"ט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9325784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pPr/>
              <a:t>י"ב/ניסן/תשע"ט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7807665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D6E5F-64A2-4A02-BF9E-113E3E1275CE}" type="datetimeFigureOut">
              <a:rPr lang="he-IL" smtClean="0"/>
              <a:pPr/>
              <a:t>י"ב/ניסן/תשע"ט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351E7-4E39-4F70-9199-6C6B5E997E22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7" name="Picture 2" descr="Y:\תמונות למצגת\סמלים\לוגו יועכל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65304"/>
            <a:ext cx="410113" cy="698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תרשים זרימה: השהיה 7"/>
          <p:cNvSpPr/>
          <p:nvPr userDrawn="1"/>
        </p:nvSpPr>
        <p:spPr>
          <a:xfrm flipH="1">
            <a:off x="8676456" y="6459572"/>
            <a:ext cx="467544" cy="355685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ציין מיקום של מספר שקופית 1"/>
          <p:cNvSpPr txBox="1"/>
          <p:nvPr userDrawn="1"/>
        </p:nvSpPr>
        <p:spPr>
          <a:xfrm>
            <a:off x="7020272" y="6461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algn="r" rtl="1" fontAlgn="auto">
              <a:spcBef>
                <a:spcPct val="0"/>
              </a:spcBef>
              <a:spcAft>
                <a:spcPct val="0"/>
              </a:spcAft>
              <a:defRPr sz="1200" kern="1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5C786D84-31E4-4F15-A666-C0011551149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669360"/>
            <a:ext cx="914315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 smtClean="0">
                <a:latin typeface="Gisha" panose="020B0502040204020203" pitchFamily="34" charset="-79"/>
                <a:cs typeface="Gisha" panose="020B0502040204020203" pitchFamily="34" charset="-79"/>
              </a:rPr>
              <a:t>FOUO</a:t>
            </a:r>
            <a:endParaRPr lang="he-IL" sz="1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19846495">
            <a:off x="1522935" y="1920714"/>
            <a:ext cx="6015415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6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טיוטה</a:t>
            </a:r>
          </a:p>
        </p:txBody>
      </p:sp>
    </p:spTree>
    <p:extLst>
      <p:ext uri="{BB962C8B-B14F-4D97-AF65-F5344CB8AC3E}">
        <p14:creationId xmlns="" xmlns:p14="http://schemas.microsoft.com/office/powerpoint/2010/main" val="216027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chart" Target="../charts/chart3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microsoft.com/office/2007/relationships/hdphoto" Target="../media/hdphoto3.wdp"/><Relationship Id="rId4" Type="http://schemas.openxmlformats.org/officeDocument/2006/relationships/chart" Target="../charts/chart4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tags" Target="../tags/tag27.xml"/><Relationship Id="rId21" Type="http://schemas.openxmlformats.org/officeDocument/2006/relationships/tags" Target="../tags/tag22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63" Type="http://schemas.openxmlformats.org/officeDocument/2006/relationships/tags" Target="../tags/tag64.xml"/><Relationship Id="rId68" Type="http://schemas.openxmlformats.org/officeDocument/2006/relationships/tags" Target="../tags/tag69.xml"/><Relationship Id="rId84" Type="http://schemas.openxmlformats.org/officeDocument/2006/relationships/tags" Target="../tags/tag85.xml"/><Relationship Id="rId89" Type="http://schemas.openxmlformats.org/officeDocument/2006/relationships/tags" Target="../tags/tag90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07" Type="http://schemas.openxmlformats.org/officeDocument/2006/relationships/slideLayout" Target="../slideLayouts/slideLayout14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66" Type="http://schemas.openxmlformats.org/officeDocument/2006/relationships/tags" Target="../tags/tag67.xml"/><Relationship Id="rId74" Type="http://schemas.openxmlformats.org/officeDocument/2006/relationships/tags" Target="../tags/tag75.xml"/><Relationship Id="rId79" Type="http://schemas.openxmlformats.org/officeDocument/2006/relationships/tags" Target="../tags/tag80.xml"/><Relationship Id="rId87" Type="http://schemas.openxmlformats.org/officeDocument/2006/relationships/tags" Target="../tags/tag88.xml"/><Relationship Id="rId102" Type="http://schemas.openxmlformats.org/officeDocument/2006/relationships/tags" Target="../tags/tag103.xml"/><Relationship Id="rId5" Type="http://schemas.openxmlformats.org/officeDocument/2006/relationships/tags" Target="../tags/tag6.xml"/><Relationship Id="rId61" Type="http://schemas.openxmlformats.org/officeDocument/2006/relationships/tags" Target="../tags/tag62.xml"/><Relationship Id="rId82" Type="http://schemas.openxmlformats.org/officeDocument/2006/relationships/tags" Target="../tags/tag83.xml"/><Relationship Id="rId90" Type="http://schemas.openxmlformats.org/officeDocument/2006/relationships/tags" Target="../tags/tag91.xml"/><Relationship Id="rId95" Type="http://schemas.openxmlformats.org/officeDocument/2006/relationships/tags" Target="../tags/tag96.xml"/><Relationship Id="rId19" Type="http://schemas.openxmlformats.org/officeDocument/2006/relationships/tags" Target="../tags/tag2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tags" Target="../tags/tag57.xml"/><Relationship Id="rId64" Type="http://schemas.openxmlformats.org/officeDocument/2006/relationships/tags" Target="../tags/tag65.xml"/><Relationship Id="rId69" Type="http://schemas.openxmlformats.org/officeDocument/2006/relationships/tags" Target="../tags/tag70.xml"/><Relationship Id="rId77" Type="http://schemas.openxmlformats.org/officeDocument/2006/relationships/tags" Target="../tags/tag78.xml"/><Relationship Id="rId100" Type="http://schemas.openxmlformats.org/officeDocument/2006/relationships/tags" Target="../tags/tag101.xml"/><Relationship Id="rId105" Type="http://schemas.openxmlformats.org/officeDocument/2006/relationships/tags" Target="../tags/tag106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80" Type="http://schemas.openxmlformats.org/officeDocument/2006/relationships/tags" Target="../tags/tag81.xml"/><Relationship Id="rId85" Type="http://schemas.openxmlformats.org/officeDocument/2006/relationships/tags" Target="../tags/tag86.xml"/><Relationship Id="rId93" Type="http://schemas.openxmlformats.org/officeDocument/2006/relationships/tags" Target="../tags/tag94.xml"/><Relationship Id="rId98" Type="http://schemas.openxmlformats.org/officeDocument/2006/relationships/tags" Target="../tags/tag99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tags" Target="../tags/tag60.xml"/><Relationship Id="rId67" Type="http://schemas.openxmlformats.org/officeDocument/2006/relationships/tags" Target="../tags/tag68.xml"/><Relationship Id="rId103" Type="http://schemas.openxmlformats.org/officeDocument/2006/relationships/tags" Target="../tags/tag104.xml"/><Relationship Id="rId108" Type="http://schemas.openxmlformats.org/officeDocument/2006/relationships/chart" Target="../charts/chart12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62" Type="http://schemas.openxmlformats.org/officeDocument/2006/relationships/tags" Target="../tags/tag63.xml"/><Relationship Id="rId70" Type="http://schemas.openxmlformats.org/officeDocument/2006/relationships/tags" Target="../tags/tag71.xml"/><Relationship Id="rId75" Type="http://schemas.openxmlformats.org/officeDocument/2006/relationships/tags" Target="../tags/tag76.xml"/><Relationship Id="rId83" Type="http://schemas.openxmlformats.org/officeDocument/2006/relationships/tags" Target="../tags/tag84.xml"/><Relationship Id="rId88" Type="http://schemas.openxmlformats.org/officeDocument/2006/relationships/tags" Target="../tags/tag89.xml"/><Relationship Id="rId91" Type="http://schemas.openxmlformats.org/officeDocument/2006/relationships/tags" Target="../tags/tag92.xml"/><Relationship Id="rId96" Type="http://schemas.openxmlformats.org/officeDocument/2006/relationships/tags" Target="../tags/tag9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Relationship Id="rId106" Type="http://schemas.openxmlformats.org/officeDocument/2006/relationships/tags" Target="../tags/tag107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tags" Target="../tags/tag61.xml"/><Relationship Id="rId65" Type="http://schemas.openxmlformats.org/officeDocument/2006/relationships/tags" Target="../tags/tag66.xml"/><Relationship Id="rId73" Type="http://schemas.openxmlformats.org/officeDocument/2006/relationships/tags" Target="../tags/tag74.xml"/><Relationship Id="rId78" Type="http://schemas.openxmlformats.org/officeDocument/2006/relationships/tags" Target="../tags/tag79.xml"/><Relationship Id="rId81" Type="http://schemas.openxmlformats.org/officeDocument/2006/relationships/tags" Target="../tags/tag82.xml"/><Relationship Id="rId86" Type="http://schemas.openxmlformats.org/officeDocument/2006/relationships/tags" Target="../tags/tag87.xml"/><Relationship Id="rId94" Type="http://schemas.openxmlformats.org/officeDocument/2006/relationships/tags" Target="../tags/tag95.xml"/><Relationship Id="rId99" Type="http://schemas.openxmlformats.org/officeDocument/2006/relationships/tags" Target="../tags/tag100.xml"/><Relationship Id="rId101" Type="http://schemas.openxmlformats.org/officeDocument/2006/relationships/tags" Target="../tags/tag10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109" Type="http://schemas.openxmlformats.org/officeDocument/2006/relationships/chart" Target="../charts/chart13.xml"/><Relationship Id="rId34" Type="http://schemas.openxmlformats.org/officeDocument/2006/relationships/tags" Target="../tags/tag35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76" Type="http://schemas.openxmlformats.org/officeDocument/2006/relationships/tags" Target="../tags/tag77.xml"/><Relationship Id="rId97" Type="http://schemas.openxmlformats.org/officeDocument/2006/relationships/tags" Target="../tags/tag98.xml"/><Relationship Id="rId104" Type="http://schemas.openxmlformats.org/officeDocument/2006/relationships/tags" Target="../tags/tag105.xml"/><Relationship Id="rId7" Type="http://schemas.openxmlformats.org/officeDocument/2006/relationships/tags" Target="../tags/tag8.xml"/><Relationship Id="rId71" Type="http://schemas.openxmlformats.org/officeDocument/2006/relationships/tags" Target="../tags/tag72.xml"/><Relationship Id="rId92" Type="http://schemas.openxmlformats.org/officeDocument/2006/relationships/tags" Target="../tags/tag9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3" Type="http://schemas.openxmlformats.org/officeDocument/2006/relationships/tags" Target="../tags/tag110.xml"/><Relationship Id="rId21" Type="http://schemas.openxmlformats.org/officeDocument/2006/relationships/tags" Target="../tags/tag128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chart" Target="../charts/chart14.xml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tags" Target="../tags/tag127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image" Target="../media/image34.png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image" Target="../media/image33.png"/><Relationship Id="rId10" Type="http://schemas.openxmlformats.org/officeDocument/2006/relationships/tags" Target="../tags/tag117.xml"/><Relationship Id="rId19" Type="http://schemas.openxmlformats.org/officeDocument/2006/relationships/tags" Target="../tags/tag126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microsoft.com/office/2007/relationships/hdphoto" Target="../media/hdphoto7.wdp"/><Relationship Id="rId4" Type="http://schemas.openxmlformats.org/officeDocument/2006/relationships/image" Target="../media/image46.png"/><Relationship Id="rId9" Type="http://schemas.microsoft.com/office/2007/relationships/hdphoto" Target="../media/hdphoto9.wdp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57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62.png"/><Relationship Id="rId21" Type="http://schemas.openxmlformats.org/officeDocument/2006/relationships/image" Target="../media/image75.png"/><Relationship Id="rId7" Type="http://schemas.openxmlformats.org/officeDocument/2006/relationships/image" Target="../media/image64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chart" Target="../charts/chart15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11" Type="http://schemas.openxmlformats.org/officeDocument/2006/relationships/hyperlink" Target="https://www.google.co.il/url?sa=i&amp;rct=j&amp;q=&amp;esrc=s&amp;source=images&amp;cd=&amp;cad=rja&amp;uact=8&amp;ved=0ahUKEwihr7WVsLrJAhUDORoKHVnsAk4QjRwIBw&amp;url=https://www.shabak.gov.il/heritage/pages/lobymoreshet.aspx&amp;psig=AFQjCNGKW_pU2Y7AZK9H69wRoUOFubxNjQ&amp;ust=1449049491007663" TargetMode="External"/><Relationship Id="rId5" Type="http://schemas.openxmlformats.org/officeDocument/2006/relationships/image" Target="../media/image63.png"/><Relationship Id="rId15" Type="http://schemas.openxmlformats.org/officeDocument/2006/relationships/image" Target="../media/image69.png"/><Relationship Id="rId10" Type="http://schemas.openxmlformats.org/officeDocument/2006/relationships/image" Target="../media/image65.png"/><Relationship Id="rId19" Type="http://schemas.openxmlformats.org/officeDocument/2006/relationships/image" Target="../media/image73.png"/><Relationship Id="rId4" Type="http://schemas.openxmlformats.org/officeDocument/2006/relationships/image" Target="../media/image26.png"/><Relationship Id="rId9" Type="http://schemas.openxmlformats.org/officeDocument/2006/relationships/hyperlink" Target="https://www.google.co.il/url?sa=i&amp;rct=j&amp;q=&amp;esrc=s&amp;source=images&amp;cd=&amp;cad=rja&amp;uact=8&amp;ved=0ahUKEwihr7WVsLrJAhUDORoKHVnsAk4QjRwIBw&amp;url=https://he.wikipedia.org/wiki/%D7%94%D7%9E%D7%95%D7%A1%D7%93_%D7%9C%D7%9E%D7%95%D7%93%D7%99%D7%A2%D7%99%D7%9F_%D7%95%D7%9C%D7%AA%D7%A4%D7%A7%D7%99%D7%93%D7%99%D7%9D_%D7%9E%D7%99%D7%95%D7%97%D7%93%D7%99%D7%9D&amp;psig=AFQjCNGKW_pU2Y7AZK9H69wRoUOFubxNjQ&amp;ust=1449049491007663" TargetMode="External"/><Relationship Id="rId1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microsoft.com/office/2007/relationships/hdphoto" Target="../media/hdphoto21.wdp"/><Relationship Id="rId3" Type="http://schemas.openxmlformats.org/officeDocument/2006/relationships/image" Target="../media/image26.png"/><Relationship Id="rId7" Type="http://schemas.microsoft.com/office/2007/relationships/hdphoto" Target="../media/hdphoto18.wdp"/><Relationship Id="rId12" Type="http://schemas.openxmlformats.org/officeDocument/2006/relationships/image" Target="../media/image84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microsoft.com/office/2007/relationships/hdphoto" Target="../media/hdphoto20.wdp"/><Relationship Id="rId5" Type="http://schemas.microsoft.com/office/2007/relationships/hdphoto" Target="../media/hdphoto17.wdp"/><Relationship Id="rId10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microsoft.com/office/2007/relationships/hdphoto" Target="../media/hdphoto19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microsoft.com/office/2007/relationships/hdphoto" Target="../media/hdphoto21.wdp"/><Relationship Id="rId3" Type="http://schemas.openxmlformats.org/officeDocument/2006/relationships/image" Target="../media/image26.png"/><Relationship Id="rId7" Type="http://schemas.microsoft.com/office/2007/relationships/hdphoto" Target="../media/hdphoto18.wdp"/><Relationship Id="rId12" Type="http://schemas.openxmlformats.org/officeDocument/2006/relationships/image" Target="../media/image84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microsoft.com/office/2007/relationships/hdphoto" Target="../media/hdphoto20.wdp"/><Relationship Id="rId5" Type="http://schemas.microsoft.com/office/2007/relationships/hdphoto" Target="../media/hdphoto17.wdp"/><Relationship Id="rId10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microsoft.com/office/2007/relationships/hdphoto" Target="../media/hdphoto19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656"/>
            <a:ext cx="9144000" cy="286232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6000" dirty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</a:t>
            </a:r>
            <a:r>
              <a:rPr lang="en-US" sz="6000" dirty="0" smtClean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Defense Budget</a:t>
            </a:r>
            <a:endParaRPr lang="en-US" sz="6000" dirty="0">
              <a:ln w="12700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rtl="0">
              <a:defRPr/>
            </a:pPr>
            <a:r>
              <a:rPr lang="en-US" sz="6000" dirty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Challenges and </a:t>
            </a:r>
            <a:endParaRPr lang="en-US" sz="6000" dirty="0" smtClean="0">
              <a:ln w="12700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rtl="0">
              <a:defRPr/>
            </a:pPr>
            <a:r>
              <a:rPr lang="en-US" sz="6000" dirty="0" smtClean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Looking Forward</a:t>
            </a:r>
            <a:endParaRPr lang="he-IL" sz="6000" dirty="0">
              <a:ln w="12700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Picture 2" descr="Y:\תמונות למצגת\סמלים\לוגו יועכל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459" y="3132116"/>
            <a:ext cx="1417081" cy="2411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40568" y="6021288"/>
            <a:ext cx="96845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en-US" sz="3200" dirty="0" smtClean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INDC Lecture, </a:t>
            </a:r>
            <a:r>
              <a:rPr lang="en-US" sz="3200" dirty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April 18, 2019</a:t>
            </a:r>
            <a:endParaRPr lang="he-IL" sz="3200" dirty="0">
              <a:ln w="12700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897175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270" y="7448"/>
            <a:ext cx="916227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0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Operational </a:t>
            </a:r>
            <a:r>
              <a:rPr lang="en-US" sz="20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Activity </a:t>
            </a:r>
            <a:r>
              <a:rPr lang="en-US" sz="20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from a </a:t>
            </a:r>
            <a:r>
              <a:rPr lang="en-US" sz="20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Budgetary </a:t>
            </a:r>
            <a:r>
              <a:rPr lang="en-US" sz="20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A</a:t>
            </a:r>
            <a:r>
              <a:rPr lang="en-US" sz="20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ngle - How </a:t>
            </a:r>
            <a:r>
              <a:rPr lang="en-US" sz="20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M</a:t>
            </a:r>
            <a:r>
              <a:rPr lang="en-US" sz="20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uch </a:t>
            </a:r>
            <a:r>
              <a:rPr lang="en-US" sz="20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D</a:t>
            </a:r>
            <a:r>
              <a:rPr lang="en-US" sz="20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oes </a:t>
            </a:r>
            <a:r>
              <a:rPr lang="en-US" sz="20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it </a:t>
            </a:r>
            <a:r>
              <a:rPr lang="en-US" sz="20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Cost </a:t>
            </a:r>
            <a:r>
              <a:rPr lang="en-US" sz="20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U</a:t>
            </a:r>
            <a:r>
              <a:rPr lang="en-US" sz="20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s?</a:t>
            </a:r>
            <a:endParaRPr lang="he-IL" sz="2000" dirty="0" smtClean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en-US" sz="20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2018, NIS Millions</a:t>
            </a:r>
            <a:endParaRPr lang="he-IL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6" name="מלבן 35"/>
          <p:cNvSpPr/>
          <p:nvPr/>
        </p:nvSpPr>
        <p:spPr>
          <a:xfrm>
            <a:off x="-2460624" y="-1251520"/>
            <a:ext cx="914400" cy="914400"/>
          </a:xfrm>
          <a:prstGeom prst="rect">
            <a:avLst/>
          </a:prstGeom>
          <a:solidFill>
            <a:srgbClr val="49A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-1350962" y="-1251520"/>
            <a:ext cx="914400" cy="914400"/>
          </a:xfrm>
          <a:prstGeom prst="rect">
            <a:avLst/>
          </a:prstGeom>
          <a:solidFill>
            <a:srgbClr val="F7B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8" name="מלבן 37"/>
          <p:cNvSpPr/>
          <p:nvPr/>
        </p:nvSpPr>
        <p:spPr>
          <a:xfrm>
            <a:off x="852488" y="-1251520"/>
            <a:ext cx="914400" cy="914400"/>
          </a:xfrm>
          <a:prstGeom prst="rect">
            <a:avLst/>
          </a:prstGeom>
          <a:solidFill>
            <a:srgbClr val="767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9" name="מלבן 38"/>
          <p:cNvSpPr/>
          <p:nvPr/>
        </p:nvSpPr>
        <p:spPr>
          <a:xfrm>
            <a:off x="-273049" y="-1248345"/>
            <a:ext cx="914400" cy="91440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grpSp>
        <p:nvGrpSpPr>
          <p:cNvPr id="45" name="קבוצה 11"/>
          <p:cNvGrpSpPr>
            <a:grpSpLocks noChangeAspect="1"/>
          </p:cNvGrpSpPr>
          <p:nvPr/>
        </p:nvGrpSpPr>
        <p:grpSpPr>
          <a:xfrm flipH="1">
            <a:off x="7020272" y="934494"/>
            <a:ext cx="1964114" cy="622298"/>
            <a:chOff x="4141949" y="941276"/>
            <a:chExt cx="1142888" cy="193503"/>
          </a:xfrm>
        </p:grpSpPr>
        <p:sp>
          <p:nvSpPr>
            <p:cNvPr id="46" name="מלבן 45"/>
            <p:cNvSpPr/>
            <p:nvPr/>
          </p:nvSpPr>
          <p:spPr>
            <a:xfrm>
              <a:off x="4252232" y="945164"/>
              <a:ext cx="1032605" cy="144140"/>
            </a:xfrm>
            <a:prstGeom prst="rect">
              <a:avLst/>
            </a:prstGeom>
            <a:solidFill>
              <a:srgbClr val="7678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47" name="משולש ישר-זווית 46"/>
            <p:cNvSpPr/>
            <p:nvPr/>
          </p:nvSpPr>
          <p:spPr>
            <a:xfrm rot="10800000" flipH="1" flipV="1">
              <a:off x="4241847" y="941276"/>
              <a:ext cx="150341" cy="45908"/>
            </a:xfrm>
            <a:prstGeom prst="rtTriangle">
              <a:avLst/>
            </a:prstGeom>
            <a:solidFill>
              <a:srgbClr val="76786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48" name="צורה חופשית 47"/>
            <p:cNvSpPr/>
            <p:nvPr/>
          </p:nvSpPr>
          <p:spPr>
            <a:xfrm>
              <a:off x="4141949" y="987183"/>
              <a:ext cx="250239" cy="147596"/>
            </a:xfrm>
            <a:custGeom>
              <a:avLst/>
              <a:gdLst>
                <a:gd name="connsiteX0" fmla="*/ 250031 w 250031"/>
                <a:gd name="connsiteY0" fmla="*/ 0 h 150019"/>
                <a:gd name="connsiteX1" fmla="*/ 0 w 250031"/>
                <a:gd name="connsiteY1" fmla="*/ 0 h 150019"/>
                <a:gd name="connsiteX2" fmla="*/ 0 w 250031"/>
                <a:gd name="connsiteY2" fmla="*/ 150019 h 150019"/>
                <a:gd name="connsiteX3" fmla="*/ 126206 w 250031"/>
                <a:gd name="connsiteY3" fmla="*/ 150019 h 150019"/>
                <a:gd name="connsiteX4" fmla="*/ 250031 w 250031"/>
                <a:gd name="connsiteY4" fmla="*/ 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" h="150019">
                  <a:moveTo>
                    <a:pt x="250031" y="0"/>
                  </a:moveTo>
                  <a:lnTo>
                    <a:pt x="0" y="0"/>
                  </a:lnTo>
                  <a:lnTo>
                    <a:pt x="0" y="150019"/>
                  </a:lnTo>
                  <a:lnTo>
                    <a:pt x="126206" y="150019"/>
                  </a:lnTo>
                  <a:lnTo>
                    <a:pt x="250031" y="0"/>
                  </a:lnTo>
                  <a:close/>
                </a:path>
              </a:pathLst>
            </a:custGeom>
            <a:solidFill>
              <a:srgbClr val="76786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718019" y="985983"/>
            <a:ext cx="2174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Quarter 2</a:t>
            </a:r>
            <a:endParaRPr lang="he-IL" sz="24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50" name="מחבר חץ ישר 49"/>
          <p:cNvCxnSpPr/>
          <p:nvPr/>
        </p:nvCxnSpPr>
        <p:spPr>
          <a:xfrm flipH="1">
            <a:off x="4577456" y="932489"/>
            <a:ext cx="0" cy="552058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חץ ישר 50"/>
          <p:cNvCxnSpPr/>
          <p:nvPr/>
        </p:nvCxnSpPr>
        <p:spPr>
          <a:xfrm flipH="1">
            <a:off x="9154914" y="932489"/>
            <a:ext cx="0" cy="552058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חץ ישר 51"/>
          <p:cNvCxnSpPr/>
          <p:nvPr/>
        </p:nvCxnSpPr>
        <p:spPr>
          <a:xfrm flipH="1">
            <a:off x="2288728" y="932489"/>
            <a:ext cx="0" cy="552058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חץ ישר 52"/>
          <p:cNvCxnSpPr/>
          <p:nvPr/>
        </p:nvCxnSpPr>
        <p:spPr>
          <a:xfrm flipH="1">
            <a:off x="0" y="932489"/>
            <a:ext cx="0" cy="552058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מחבר חץ ישר 59"/>
          <p:cNvCxnSpPr/>
          <p:nvPr/>
        </p:nvCxnSpPr>
        <p:spPr>
          <a:xfrm>
            <a:off x="5795260" y="1832669"/>
            <a:ext cx="3325387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קבוצה 63"/>
          <p:cNvGrpSpPr>
            <a:grpSpLocks noChangeAspect="1"/>
          </p:cNvGrpSpPr>
          <p:nvPr/>
        </p:nvGrpSpPr>
        <p:grpSpPr>
          <a:xfrm>
            <a:off x="8195662" y="1871544"/>
            <a:ext cx="756000" cy="756000"/>
            <a:chOff x="5023768" y="4034800"/>
            <a:chExt cx="2143125" cy="2143125"/>
          </a:xfrm>
        </p:grpSpPr>
        <p:pic>
          <p:nvPicPr>
            <p:cNvPr id="65" name="Picture 4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023768" y="4034800"/>
              <a:ext cx="2143125" cy="21431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66" name="מלבן 65"/>
            <p:cNvSpPr/>
            <p:nvPr/>
          </p:nvSpPr>
          <p:spPr>
            <a:xfrm>
              <a:off x="5650946" y="4882594"/>
              <a:ext cx="832037" cy="1065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7808206" y="2052322"/>
            <a:ext cx="1531135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3600">
                <a:ln w="28575">
                  <a:solidFill>
                    <a:srgbClr val="76786B"/>
                  </a:solidFill>
                </a:ln>
                <a:solidFill>
                  <a:srgbClr val="76786B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2</a:t>
            </a:r>
            <a:endParaRPr lang="he-IL" sz="3600">
              <a:ln w="28575">
                <a:solidFill>
                  <a:srgbClr val="76786B"/>
                </a:solidFill>
              </a:ln>
              <a:solidFill>
                <a:srgbClr val="76786B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812360" y="2599855"/>
            <a:ext cx="1368152" cy="3250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1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Days of activity</a:t>
            </a:r>
          </a:p>
        </p:txBody>
      </p:sp>
      <p:cxnSp>
        <p:nvCxnSpPr>
          <p:cNvPr id="69" name="מחבר ישר 68"/>
          <p:cNvCxnSpPr/>
          <p:nvPr/>
        </p:nvCxnSpPr>
        <p:spPr>
          <a:xfrm flipH="1">
            <a:off x="7986787" y="1870486"/>
            <a:ext cx="0" cy="93662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חץ ישר 70"/>
          <p:cNvCxnSpPr/>
          <p:nvPr/>
        </p:nvCxnSpPr>
        <p:spPr>
          <a:xfrm>
            <a:off x="6062914" y="2996952"/>
            <a:ext cx="3121749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קבוצה 3"/>
          <p:cNvGrpSpPr>
            <a:grpSpLocks noChangeAspect="1"/>
          </p:cNvGrpSpPr>
          <p:nvPr/>
        </p:nvGrpSpPr>
        <p:grpSpPr>
          <a:xfrm>
            <a:off x="6979517" y="1881658"/>
            <a:ext cx="901304" cy="917327"/>
            <a:chOff x="5800931" y="2492896"/>
            <a:chExt cx="1071019" cy="108954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מלבן 72"/>
            <p:cNvSpPr/>
            <p:nvPr/>
          </p:nvSpPr>
          <p:spPr>
            <a:xfrm>
              <a:off x="6281700" y="2708584"/>
              <a:ext cx="107895" cy="873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grpSp>
          <p:nvGrpSpPr>
            <p:cNvPr id="74" name="קבוצה 5"/>
            <p:cNvGrpSpPr>
              <a:grpSpLocks noChangeAspect="1"/>
            </p:cNvGrpSpPr>
            <p:nvPr/>
          </p:nvGrpSpPr>
          <p:grpSpPr>
            <a:xfrm>
              <a:off x="6591132" y="2924273"/>
              <a:ext cx="65056" cy="342563"/>
              <a:chOff x="6444253" y="2638933"/>
              <a:chExt cx="90355" cy="827431"/>
            </a:xfrm>
            <a:grpFill/>
          </p:grpSpPr>
          <p:sp>
            <p:nvSpPr>
              <p:cNvPr id="83" name="תרשים זרימה: השהיה 82"/>
              <p:cNvSpPr/>
              <p:nvPr/>
            </p:nvSpPr>
            <p:spPr>
              <a:xfrm rot="16200000">
                <a:off x="6380255" y="2702932"/>
                <a:ext cx="218351" cy="90354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מלבן 83"/>
              <p:cNvSpPr/>
              <p:nvPr/>
            </p:nvSpPr>
            <p:spPr>
              <a:xfrm>
                <a:off x="6444253" y="2857284"/>
                <a:ext cx="90354" cy="609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5" name="קבוצה 8"/>
            <p:cNvGrpSpPr>
              <a:grpSpLocks noChangeAspect="1"/>
            </p:cNvGrpSpPr>
            <p:nvPr/>
          </p:nvGrpSpPr>
          <p:grpSpPr>
            <a:xfrm>
              <a:off x="6015124" y="2924270"/>
              <a:ext cx="65054" cy="342563"/>
              <a:chOff x="6444831" y="2638932"/>
              <a:chExt cx="90353" cy="827432"/>
            </a:xfrm>
            <a:grpFill/>
          </p:grpSpPr>
          <p:sp>
            <p:nvSpPr>
              <p:cNvPr id="81" name="תרשים זרימה: השהיה 80"/>
              <p:cNvSpPr/>
              <p:nvPr/>
            </p:nvSpPr>
            <p:spPr>
              <a:xfrm rot="16200000">
                <a:off x="6380832" y="2702931"/>
                <a:ext cx="218351" cy="90353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מלבן 81"/>
              <p:cNvSpPr/>
              <p:nvPr/>
            </p:nvSpPr>
            <p:spPr>
              <a:xfrm>
                <a:off x="6444831" y="2857284"/>
                <a:ext cx="90353" cy="609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6" name="משולש ישר-זווית 75"/>
            <p:cNvSpPr/>
            <p:nvPr/>
          </p:nvSpPr>
          <p:spPr>
            <a:xfrm>
              <a:off x="6403875" y="2868764"/>
              <a:ext cx="468075" cy="4678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77" name="משולש ישר-זווית 76"/>
            <p:cNvSpPr/>
            <p:nvPr/>
          </p:nvSpPr>
          <p:spPr>
            <a:xfrm flipH="1">
              <a:off x="5800931" y="2871936"/>
              <a:ext cx="468075" cy="4678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78" name="משולש ישר-זווית 77"/>
            <p:cNvSpPr>
              <a:spLocks noChangeAspect="1"/>
            </p:cNvSpPr>
            <p:nvPr/>
          </p:nvSpPr>
          <p:spPr>
            <a:xfrm>
              <a:off x="6403875" y="3403225"/>
              <a:ext cx="179297" cy="1792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79" name="משולש ישר-זווית 78"/>
            <p:cNvSpPr>
              <a:spLocks noChangeAspect="1"/>
            </p:cNvSpPr>
            <p:nvPr/>
          </p:nvSpPr>
          <p:spPr>
            <a:xfrm flipH="1">
              <a:off x="6089709" y="3403225"/>
              <a:ext cx="179297" cy="1792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80" name="משולש שווה שוקיים 79"/>
            <p:cNvSpPr/>
            <p:nvPr/>
          </p:nvSpPr>
          <p:spPr>
            <a:xfrm>
              <a:off x="6281700" y="2492896"/>
              <a:ext cx="107895" cy="2156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87" name="אליפסה 86"/>
          <p:cNvSpPr>
            <a:spLocks noChangeAspect="1"/>
          </p:cNvSpPr>
          <p:nvPr/>
        </p:nvSpPr>
        <p:spPr>
          <a:xfrm>
            <a:off x="7282710" y="3752930"/>
            <a:ext cx="898050" cy="899148"/>
          </a:xfrm>
          <a:prstGeom prst="ellipse">
            <a:avLst/>
          </a:prstGeom>
          <a:solidFill>
            <a:srgbClr val="76786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982140" y="3959185"/>
            <a:ext cx="1414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20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41</a:t>
            </a:r>
            <a:endParaRPr lang="he-IL" sz="3200">
              <a:ln w="28575">
                <a:solidFill>
                  <a:prstClr val="white"/>
                </a:solidFill>
              </a:ln>
              <a:solidFill>
                <a:prstClr val="white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876256" y="3212976"/>
            <a:ext cx="1426805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Total-</a:t>
            </a:r>
            <a:endParaRPr lang="he-IL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11" name="קבוצה 10"/>
          <p:cNvGrpSpPr/>
          <p:nvPr/>
        </p:nvGrpSpPr>
        <p:grpSpPr>
          <a:xfrm flipH="1">
            <a:off x="7482116" y="5516175"/>
            <a:ext cx="1050324" cy="1296144"/>
            <a:chOff x="10761041" y="2809140"/>
            <a:chExt cx="3736975" cy="2436812"/>
          </a:xfrm>
        </p:grpSpPr>
        <p:sp>
          <p:nvSpPr>
            <p:cNvPr id="93" name="פחית 92"/>
            <p:cNvSpPr/>
            <p:nvPr/>
          </p:nvSpPr>
          <p:spPr>
            <a:xfrm>
              <a:off x="12637466" y="4885590"/>
              <a:ext cx="1755775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94" name="פחית 93"/>
            <p:cNvSpPr/>
            <p:nvPr/>
          </p:nvSpPr>
          <p:spPr>
            <a:xfrm>
              <a:off x="12637466" y="4569677"/>
              <a:ext cx="1755775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95" name="פחית 94"/>
            <p:cNvSpPr/>
            <p:nvPr/>
          </p:nvSpPr>
          <p:spPr>
            <a:xfrm>
              <a:off x="12708904" y="4266465"/>
              <a:ext cx="1757362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96" name="פחית 95"/>
            <p:cNvSpPr/>
            <p:nvPr/>
          </p:nvSpPr>
          <p:spPr>
            <a:xfrm>
              <a:off x="10761041" y="4845902"/>
              <a:ext cx="1757363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97" name="פחית 96"/>
            <p:cNvSpPr/>
            <p:nvPr/>
          </p:nvSpPr>
          <p:spPr>
            <a:xfrm>
              <a:off x="10761041" y="4496652"/>
              <a:ext cx="1757363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98" name="פחית 97"/>
            <p:cNvSpPr/>
            <p:nvPr/>
          </p:nvSpPr>
          <p:spPr>
            <a:xfrm>
              <a:off x="12637466" y="3985477"/>
              <a:ext cx="1755775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99" name="פחית 98"/>
            <p:cNvSpPr/>
            <p:nvPr/>
          </p:nvSpPr>
          <p:spPr>
            <a:xfrm>
              <a:off x="12742241" y="3733065"/>
              <a:ext cx="1755775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00" name="פחית 99"/>
            <p:cNvSpPr/>
            <p:nvPr/>
          </p:nvSpPr>
          <p:spPr>
            <a:xfrm>
              <a:off x="12527929" y="3445727"/>
              <a:ext cx="1757362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01" name="פחית 100"/>
            <p:cNvSpPr/>
            <p:nvPr/>
          </p:nvSpPr>
          <p:spPr>
            <a:xfrm>
              <a:off x="12558091" y="3156802"/>
              <a:ext cx="1757363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02" name="פחית 101"/>
            <p:cNvSpPr/>
            <p:nvPr/>
          </p:nvSpPr>
          <p:spPr>
            <a:xfrm>
              <a:off x="12558091" y="2809140"/>
              <a:ext cx="1757363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6804248" y="5013176"/>
            <a:ext cx="1584176" cy="10618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he-IL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₪ 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Millions</a:t>
            </a:r>
            <a:endParaRPr lang="he-IL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88" name="קבוצה 11"/>
          <p:cNvGrpSpPr>
            <a:grpSpLocks noChangeAspect="1"/>
          </p:cNvGrpSpPr>
          <p:nvPr/>
        </p:nvGrpSpPr>
        <p:grpSpPr>
          <a:xfrm flipH="1">
            <a:off x="4732686" y="958038"/>
            <a:ext cx="1964107" cy="622298"/>
            <a:chOff x="4141949" y="941276"/>
            <a:chExt cx="1142888" cy="193503"/>
          </a:xfrm>
        </p:grpSpPr>
        <p:sp>
          <p:nvSpPr>
            <p:cNvPr id="91" name="מלבן 90"/>
            <p:cNvSpPr/>
            <p:nvPr/>
          </p:nvSpPr>
          <p:spPr>
            <a:xfrm>
              <a:off x="4252232" y="945164"/>
              <a:ext cx="1032605" cy="144140"/>
            </a:xfrm>
            <a:prstGeom prst="rect">
              <a:avLst/>
            </a:prstGeom>
            <a:solidFill>
              <a:srgbClr val="F7BF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06" name="משולש ישר-זווית 105"/>
            <p:cNvSpPr/>
            <p:nvPr/>
          </p:nvSpPr>
          <p:spPr>
            <a:xfrm rot="10800000" flipH="1" flipV="1">
              <a:off x="4241847" y="941276"/>
              <a:ext cx="150341" cy="45908"/>
            </a:xfrm>
            <a:prstGeom prst="rtTriangle">
              <a:avLst/>
            </a:prstGeom>
            <a:solidFill>
              <a:srgbClr val="F7BF3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07" name="צורה חופשית 106"/>
            <p:cNvSpPr/>
            <p:nvPr/>
          </p:nvSpPr>
          <p:spPr>
            <a:xfrm>
              <a:off x="4141949" y="987183"/>
              <a:ext cx="250239" cy="147596"/>
            </a:xfrm>
            <a:custGeom>
              <a:avLst/>
              <a:gdLst>
                <a:gd name="connsiteX0" fmla="*/ 250031 w 250031"/>
                <a:gd name="connsiteY0" fmla="*/ 0 h 150019"/>
                <a:gd name="connsiteX1" fmla="*/ 0 w 250031"/>
                <a:gd name="connsiteY1" fmla="*/ 0 h 150019"/>
                <a:gd name="connsiteX2" fmla="*/ 0 w 250031"/>
                <a:gd name="connsiteY2" fmla="*/ 150019 h 150019"/>
                <a:gd name="connsiteX3" fmla="*/ 126206 w 250031"/>
                <a:gd name="connsiteY3" fmla="*/ 150019 h 150019"/>
                <a:gd name="connsiteX4" fmla="*/ 250031 w 250031"/>
                <a:gd name="connsiteY4" fmla="*/ 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" h="150019">
                  <a:moveTo>
                    <a:pt x="250031" y="0"/>
                  </a:moveTo>
                  <a:lnTo>
                    <a:pt x="0" y="0"/>
                  </a:lnTo>
                  <a:lnTo>
                    <a:pt x="0" y="150019"/>
                  </a:lnTo>
                  <a:lnTo>
                    <a:pt x="126206" y="150019"/>
                  </a:lnTo>
                  <a:lnTo>
                    <a:pt x="250031" y="0"/>
                  </a:lnTo>
                  <a:close/>
                </a:path>
              </a:pathLst>
            </a:custGeom>
            <a:solidFill>
              <a:srgbClr val="F7BF3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4427984" y="986512"/>
            <a:ext cx="2174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Quarter 3</a:t>
            </a:r>
            <a:endParaRPr lang="he-IL" sz="24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109" name="קבוצה 108"/>
          <p:cNvGrpSpPr>
            <a:grpSpLocks noChangeAspect="1"/>
          </p:cNvGrpSpPr>
          <p:nvPr/>
        </p:nvGrpSpPr>
        <p:grpSpPr>
          <a:xfrm>
            <a:off x="5891050" y="1889226"/>
            <a:ext cx="756000" cy="756000"/>
            <a:chOff x="5023768" y="4034800"/>
            <a:chExt cx="2143125" cy="2143125"/>
          </a:xfrm>
        </p:grpSpPr>
        <p:pic>
          <p:nvPicPr>
            <p:cNvPr id="110" name="Picture 4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023768" y="4034800"/>
              <a:ext cx="2143125" cy="21431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111" name="מלבן 110"/>
            <p:cNvSpPr/>
            <p:nvPr/>
          </p:nvSpPr>
          <p:spPr>
            <a:xfrm>
              <a:off x="5650946" y="4882594"/>
              <a:ext cx="832037" cy="1065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5503594" y="2070004"/>
            <a:ext cx="1531135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3600">
                <a:ln w="28575">
                  <a:solidFill>
                    <a:srgbClr val="F7BF34"/>
                  </a:solidFill>
                </a:ln>
                <a:solidFill>
                  <a:srgbClr val="F7BF34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2</a:t>
            </a:r>
            <a:endParaRPr lang="he-IL" sz="3600">
              <a:ln w="28575">
                <a:solidFill>
                  <a:srgbClr val="F7BF34"/>
                </a:solidFill>
              </a:ln>
              <a:solidFill>
                <a:srgbClr val="F7BF34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cxnSp>
        <p:nvCxnSpPr>
          <p:cNvPr id="114" name="מחבר ישר 113"/>
          <p:cNvCxnSpPr/>
          <p:nvPr/>
        </p:nvCxnSpPr>
        <p:spPr>
          <a:xfrm flipH="1">
            <a:off x="5721820" y="1871015"/>
            <a:ext cx="0" cy="93662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קבוצה 3"/>
          <p:cNvGrpSpPr>
            <a:grpSpLocks noChangeAspect="1"/>
          </p:cNvGrpSpPr>
          <p:nvPr/>
        </p:nvGrpSpPr>
        <p:grpSpPr>
          <a:xfrm>
            <a:off x="4718672" y="1881658"/>
            <a:ext cx="901304" cy="917327"/>
            <a:chOff x="5800931" y="2492896"/>
            <a:chExt cx="1071019" cy="108954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6" name="מלבן 115"/>
            <p:cNvSpPr/>
            <p:nvPr/>
          </p:nvSpPr>
          <p:spPr>
            <a:xfrm>
              <a:off x="6281700" y="2708584"/>
              <a:ext cx="107895" cy="873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grpSp>
          <p:nvGrpSpPr>
            <p:cNvPr id="117" name="קבוצה 5"/>
            <p:cNvGrpSpPr>
              <a:grpSpLocks noChangeAspect="1"/>
            </p:cNvGrpSpPr>
            <p:nvPr/>
          </p:nvGrpSpPr>
          <p:grpSpPr>
            <a:xfrm>
              <a:off x="6591132" y="2924273"/>
              <a:ext cx="65056" cy="342563"/>
              <a:chOff x="6444253" y="2638933"/>
              <a:chExt cx="90355" cy="827431"/>
            </a:xfrm>
            <a:grpFill/>
          </p:grpSpPr>
          <p:sp>
            <p:nvSpPr>
              <p:cNvPr id="126" name="תרשים זרימה: השהיה 125"/>
              <p:cNvSpPr/>
              <p:nvPr/>
            </p:nvSpPr>
            <p:spPr>
              <a:xfrm rot="16200000">
                <a:off x="6380255" y="2702932"/>
                <a:ext cx="218351" cy="90354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מלבן 126"/>
              <p:cNvSpPr/>
              <p:nvPr/>
            </p:nvSpPr>
            <p:spPr>
              <a:xfrm>
                <a:off x="6444253" y="2857284"/>
                <a:ext cx="90354" cy="609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8" name="קבוצה 8"/>
            <p:cNvGrpSpPr>
              <a:grpSpLocks noChangeAspect="1"/>
            </p:cNvGrpSpPr>
            <p:nvPr/>
          </p:nvGrpSpPr>
          <p:grpSpPr>
            <a:xfrm>
              <a:off x="6015124" y="2924270"/>
              <a:ext cx="65054" cy="342563"/>
              <a:chOff x="6444831" y="2638932"/>
              <a:chExt cx="90353" cy="827432"/>
            </a:xfrm>
            <a:grpFill/>
          </p:grpSpPr>
          <p:sp>
            <p:nvSpPr>
              <p:cNvPr id="124" name="תרשים זרימה: השהיה 123"/>
              <p:cNvSpPr/>
              <p:nvPr/>
            </p:nvSpPr>
            <p:spPr>
              <a:xfrm rot="16200000">
                <a:off x="6380832" y="2702931"/>
                <a:ext cx="218351" cy="90353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מלבן 124"/>
              <p:cNvSpPr/>
              <p:nvPr/>
            </p:nvSpPr>
            <p:spPr>
              <a:xfrm>
                <a:off x="6444831" y="2857284"/>
                <a:ext cx="90353" cy="609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9" name="משולש ישר-זווית 118"/>
            <p:cNvSpPr/>
            <p:nvPr/>
          </p:nvSpPr>
          <p:spPr>
            <a:xfrm>
              <a:off x="6403875" y="2868764"/>
              <a:ext cx="468075" cy="4678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20" name="משולש ישר-זווית 119"/>
            <p:cNvSpPr/>
            <p:nvPr/>
          </p:nvSpPr>
          <p:spPr>
            <a:xfrm flipH="1">
              <a:off x="5800931" y="2871936"/>
              <a:ext cx="468075" cy="4678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21" name="משולש ישר-זווית 120"/>
            <p:cNvSpPr>
              <a:spLocks noChangeAspect="1"/>
            </p:cNvSpPr>
            <p:nvPr/>
          </p:nvSpPr>
          <p:spPr>
            <a:xfrm>
              <a:off x="6403875" y="3403225"/>
              <a:ext cx="179297" cy="1792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22" name="משולש ישר-זווית 121"/>
            <p:cNvSpPr>
              <a:spLocks noChangeAspect="1"/>
            </p:cNvSpPr>
            <p:nvPr/>
          </p:nvSpPr>
          <p:spPr>
            <a:xfrm flipH="1">
              <a:off x="6089709" y="3403225"/>
              <a:ext cx="179297" cy="1792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23" name="משולש שווה שוקיים 122"/>
            <p:cNvSpPr/>
            <p:nvPr/>
          </p:nvSpPr>
          <p:spPr>
            <a:xfrm>
              <a:off x="6281700" y="2492896"/>
              <a:ext cx="107895" cy="2156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129" name="אליפסה 128"/>
          <p:cNvSpPr>
            <a:spLocks noChangeAspect="1"/>
          </p:cNvSpPr>
          <p:nvPr/>
        </p:nvSpPr>
        <p:spPr>
          <a:xfrm>
            <a:off x="4978454" y="3753459"/>
            <a:ext cx="898050" cy="899148"/>
          </a:xfrm>
          <a:prstGeom prst="ellipse">
            <a:avLst/>
          </a:prstGeom>
          <a:solidFill>
            <a:srgbClr val="F7BF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ln>
                <a:solidFill>
                  <a:srgbClr val="F7BF34"/>
                </a:solidFill>
              </a:ln>
              <a:solidFill>
                <a:srgbClr val="F7BF34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677884" y="3959714"/>
            <a:ext cx="1414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200" dirty="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38</a:t>
            </a:r>
            <a:endParaRPr lang="he-IL" sz="3200" dirty="0">
              <a:ln w="28575">
                <a:solidFill>
                  <a:prstClr val="white"/>
                </a:solidFill>
              </a:ln>
              <a:solidFill>
                <a:prstClr val="white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grpSp>
        <p:nvGrpSpPr>
          <p:cNvPr id="132" name="קבוצה 131"/>
          <p:cNvGrpSpPr/>
          <p:nvPr/>
        </p:nvGrpSpPr>
        <p:grpSpPr>
          <a:xfrm flipH="1">
            <a:off x="5249868" y="5516704"/>
            <a:ext cx="1050324" cy="1296144"/>
            <a:chOff x="10761041" y="2809140"/>
            <a:chExt cx="3736975" cy="2436812"/>
          </a:xfrm>
        </p:grpSpPr>
        <p:sp>
          <p:nvSpPr>
            <p:cNvPr id="133" name="פחית 132"/>
            <p:cNvSpPr/>
            <p:nvPr/>
          </p:nvSpPr>
          <p:spPr>
            <a:xfrm>
              <a:off x="12637466" y="4885590"/>
              <a:ext cx="1755775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34" name="פחית 133"/>
            <p:cNvSpPr/>
            <p:nvPr/>
          </p:nvSpPr>
          <p:spPr>
            <a:xfrm>
              <a:off x="12637466" y="4569677"/>
              <a:ext cx="1755775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35" name="פחית 134"/>
            <p:cNvSpPr/>
            <p:nvPr/>
          </p:nvSpPr>
          <p:spPr>
            <a:xfrm>
              <a:off x="12708904" y="4266465"/>
              <a:ext cx="1757362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36" name="פחית 135"/>
            <p:cNvSpPr/>
            <p:nvPr/>
          </p:nvSpPr>
          <p:spPr>
            <a:xfrm>
              <a:off x="10761041" y="4845902"/>
              <a:ext cx="1757363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37" name="פחית 136"/>
            <p:cNvSpPr/>
            <p:nvPr/>
          </p:nvSpPr>
          <p:spPr>
            <a:xfrm>
              <a:off x="10761041" y="4496652"/>
              <a:ext cx="1757363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38" name="פחית 137"/>
            <p:cNvSpPr/>
            <p:nvPr/>
          </p:nvSpPr>
          <p:spPr>
            <a:xfrm>
              <a:off x="12637466" y="3985477"/>
              <a:ext cx="1755775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39" name="פחית 138"/>
            <p:cNvSpPr/>
            <p:nvPr/>
          </p:nvSpPr>
          <p:spPr>
            <a:xfrm>
              <a:off x="12742241" y="3733065"/>
              <a:ext cx="1755775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40" name="פחית 139"/>
            <p:cNvSpPr/>
            <p:nvPr/>
          </p:nvSpPr>
          <p:spPr>
            <a:xfrm>
              <a:off x="12527929" y="3445727"/>
              <a:ext cx="1757362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41" name="פחית 140"/>
            <p:cNvSpPr/>
            <p:nvPr/>
          </p:nvSpPr>
          <p:spPr>
            <a:xfrm>
              <a:off x="12558091" y="3156802"/>
              <a:ext cx="1757363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42" name="פחית 141"/>
            <p:cNvSpPr/>
            <p:nvPr/>
          </p:nvSpPr>
          <p:spPr>
            <a:xfrm>
              <a:off x="12558091" y="2809140"/>
              <a:ext cx="1757363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4572000" y="5013176"/>
            <a:ext cx="1426805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Millions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₪ </a:t>
            </a:r>
          </a:p>
        </p:txBody>
      </p:sp>
      <p:grpSp>
        <p:nvGrpSpPr>
          <p:cNvPr id="146" name="קבוצה 11"/>
          <p:cNvGrpSpPr>
            <a:grpSpLocks noChangeAspect="1"/>
          </p:cNvGrpSpPr>
          <p:nvPr/>
        </p:nvGrpSpPr>
        <p:grpSpPr>
          <a:xfrm flipH="1">
            <a:off x="2463875" y="958567"/>
            <a:ext cx="1964109" cy="622298"/>
            <a:chOff x="4141949" y="941276"/>
            <a:chExt cx="1142888" cy="193503"/>
          </a:xfrm>
          <a:solidFill>
            <a:srgbClr val="49A244"/>
          </a:solidFill>
        </p:grpSpPr>
        <p:sp>
          <p:nvSpPr>
            <p:cNvPr id="147" name="מלבן 146"/>
            <p:cNvSpPr/>
            <p:nvPr/>
          </p:nvSpPr>
          <p:spPr>
            <a:xfrm>
              <a:off x="4252232" y="945164"/>
              <a:ext cx="1032605" cy="1441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48" name="משולש ישר-זווית 147"/>
            <p:cNvSpPr/>
            <p:nvPr/>
          </p:nvSpPr>
          <p:spPr>
            <a:xfrm rot="10800000" flipH="1" flipV="1">
              <a:off x="4241847" y="941276"/>
              <a:ext cx="150341" cy="45908"/>
            </a:xfrm>
            <a:prstGeom prst="rtTriangl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49" name="צורה חופשית 148"/>
            <p:cNvSpPr/>
            <p:nvPr/>
          </p:nvSpPr>
          <p:spPr>
            <a:xfrm>
              <a:off x="4141949" y="987183"/>
              <a:ext cx="250239" cy="147596"/>
            </a:xfrm>
            <a:custGeom>
              <a:avLst/>
              <a:gdLst>
                <a:gd name="connsiteX0" fmla="*/ 250031 w 250031"/>
                <a:gd name="connsiteY0" fmla="*/ 0 h 150019"/>
                <a:gd name="connsiteX1" fmla="*/ 0 w 250031"/>
                <a:gd name="connsiteY1" fmla="*/ 0 h 150019"/>
                <a:gd name="connsiteX2" fmla="*/ 0 w 250031"/>
                <a:gd name="connsiteY2" fmla="*/ 150019 h 150019"/>
                <a:gd name="connsiteX3" fmla="*/ 126206 w 250031"/>
                <a:gd name="connsiteY3" fmla="*/ 150019 h 150019"/>
                <a:gd name="connsiteX4" fmla="*/ 250031 w 250031"/>
                <a:gd name="connsiteY4" fmla="*/ 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" h="150019">
                  <a:moveTo>
                    <a:pt x="250031" y="0"/>
                  </a:moveTo>
                  <a:lnTo>
                    <a:pt x="0" y="0"/>
                  </a:lnTo>
                  <a:lnTo>
                    <a:pt x="0" y="150019"/>
                  </a:lnTo>
                  <a:lnTo>
                    <a:pt x="126206" y="150019"/>
                  </a:lnTo>
                  <a:lnTo>
                    <a:pt x="250031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2180556" y="987041"/>
            <a:ext cx="2174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Quarter 4</a:t>
            </a:r>
            <a:endParaRPr lang="he-IL" sz="24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151" name="קבוצה 150"/>
          <p:cNvGrpSpPr>
            <a:grpSpLocks noChangeAspect="1"/>
          </p:cNvGrpSpPr>
          <p:nvPr/>
        </p:nvGrpSpPr>
        <p:grpSpPr>
          <a:xfrm>
            <a:off x="3640029" y="1889226"/>
            <a:ext cx="756000" cy="756000"/>
            <a:chOff x="5023768" y="4034800"/>
            <a:chExt cx="2143125" cy="2143125"/>
          </a:xfrm>
        </p:grpSpPr>
        <p:pic>
          <p:nvPicPr>
            <p:cNvPr id="1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023768" y="4034800"/>
              <a:ext cx="2143125" cy="21431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153" name="מלבן 152"/>
            <p:cNvSpPr/>
            <p:nvPr/>
          </p:nvSpPr>
          <p:spPr>
            <a:xfrm>
              <a:off x="5650946" y="4882594"/>
              <a:ext cx="832037" cy="1065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3252573" y="2070004"/>
            <a:ext cx="1531135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3600">
                <a:ln w="28575">
                  <a:solidFill>
                    <a:srgbClr val="49A244"/>
                  </a:solidFill>
                </a:ln>
                <a:solidFill>
                  <a:srgbClr val="49A244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3</a:t>
            </a:r>
            <a:endParaRPr lang="he-IL" sz="3600">
              <a:ln w="28575">
                <a:solidFill>
                  <a:srgbClr val="49A244"/>
                </a:solidFill>
              </a:ln>
              <a:solidFill>
                <a:srgbClr val="49A244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cxnSp>
        <p:nvCxnSpPr>
          <p:cNvPr id="156" name="מחבר ישר 155"/>
          <p:cNvCxnSpPr/>
          <p:nvPr/>
        </p:nvCxnSpPr>
        <p:spPr>
          <a:xfrm flipH="1">
            <a:off x="1144364" y="1871544"/>
            <a:ext cx="0" cy="93662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קבוצה 3"/>
          <p:cNvGrpSpPr>
            <a:grpSpLocks noChangeAspect="1"/>
          </p:cNvGrpSpPr>
          <p:nvPr/>
        </p:nvGrpSpPr>
        <p:grpSpPr>
          <a:xfrm>
            <a:off x="2428361" y="1889784"/>
            <a:ext cx="901304" cy="917327"/>
            <a:chOff x="5800931" y="2492896"/>
            <a:chExt cx="1071019" cy="108954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8" name="מלבן 157"/>
            <p:cNvSpPr/>
            <p:nvPr/>
          </p:nvSpPr>
          <p:spPr>
            <a:xfrm>
              <a:off x="6281700" y="2708584"/>
              <a:ext cx="107895" cy="873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grpSp>
          <p:nvGrpSpPr>
            <p:cNvPr id="159" name="קבוצה 5"/>
            <p:cNvGrpSpPr>
              <a:grpSpLocks noChangeAspect="1"/>
            </p:cNvGrpSpPr>
            <p:nvPr/>
          </p:nvGrpSpPr>
          <p:grpSpPr>
            <a:xfrm>
              <a:off x="6591132" y="2924273"/>
              <a:ext cx="65056" cy="342563"/>
              <a:chOff x="6444253" y="2638933"/>
              <a:chExt cx="90355" cy="827431"/>
            </a:xfrm>
            <a:grpFill/>
          </p:grpSpPr>
          <p:sp>
            <p:nvSpPr>
              <p:cNvPr id="168" name="תרשים זרימה: השהיה 167"/>
              <p:cNvSpPr/>
              <p:nvPr/>
            </p:nvSpPr>
            <p:spPr>
              <a:xfrm rot="16200000">
                <a:off x="6380255" y="2702932"/>
                <a:ext cx="218351" cy="90354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מלבן 168"/>
              <p:cNvSpPr/>
              <p:nvPr/>
            </p:nvSpPr>
            <p:spPr>
              <a:xfrm>
                <a:off x="6444253" y="2857284"/>
                <a:ext cx="90354" cy="609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0" name="קבוצה 8"/>
            <p:cNvGrpSpPr>
              <a:grpSpLocks noChangeAspect="1"/>
            </p:cNvGrpSpPr>
            <p:nvPr/>
          </p:nvGrpSpPr>
          <p:grpSpPr>
            <a:xfrm>
              <a:off x="6015124" y="2924270"/>
              <a:ext cx="65054" cy="342563"/>
              <a:chOff x="6444831" y="2638932"/>
              <a:chExt cx="90353" cy="827432"/>
            </a:xfrm>
            <a:grpFill/>
          </p:grpSpPr>
          <p:sp>
            <p:nvSpPr>
              <p:cNvPr id="166" name="תרשים זרימה: השהיה 165"/>
              <p:cNvSpPr/>
              <p:nvPr/>
            </p:nvSpPr>
            <p:spPr>
              <a:xfrm rot="16200000">
                <a:off x="6380832" y="2702931"/>
                <a:ext cx="218351" cy="90353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167" name="מלבן 166"/>
              <p:cNvSpPr/>
              <p:nvPr/>
            </p:nvSpPr>
            <p:spPr>
              <a:xfrm>
                <a:off x="6444831" y="2857284"/>
                <a:ext cx="90353" cy="609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1" name="משולש ישר-זווית 160"/>
            <p:cNvSpPr/>
            <p:nvPr/>
          </p:nvSpPr>
          <p:spPr>
            <a:xfrm>
              <a:off x="6403875" y="2868764"/>
              <a:ext cx="468075" cy="4678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62" name="משולש ישר-זווית 161"/>
            <p:cNvSpPr/>
            <p:nvPr/>
          </p:nvSpPr>
          <p:spPr>
            <a:xfrm flipH="1">
              <a:off x="5800931" y="2871936"/>
              <a:ext cx="468075" cy="4678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63" name="משולש ישר-זווית 162"/>
            <p:cNvSpPr>
              <a:spLocks noChangeAspect="1"/>
            </p:cNvSpPr>
            <p:nvPr/>
          </p:nvSpPr>
          <p:spPr>
            <a:xfrm>
              <a:off x="6403875" y="3403225"/>
              <a:ext cx="179297" cy="1792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64" name="משולש ישר-זווית 163"/>
            <p:cNvSpPr>
              <a:spLocks noChangeAspect="1"/>
            </p:cNvSpPr>
            <p:nvPr/>
          </p:nvSpPr>
          <p:spPr>
            <a:xfrm flipH="1">
              <a:off x="6089709" y="3403225"/>
              <a:ext cx="179297" cy="1792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65" name="משולש שווה שוקיים 164"/>
            <p:cNvSpPr/>
            <p:nvPr/>
          </p:nvSpPr>
          <p:spPr>
            <a:xfrm>
              <a:off x="6281700" y="2492896"/>
              <a:ext cx="107895" cy="2156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171" name="אליפסה 170"/>
          <p:cNvSpPr>
            <a:spLocks noChangeAspect="1"/>
          </p:cNvSpPr>
          <p:nvPr/>
        </p:nvSpPr>
        <p:spPr>
          <a:xfrm>
            <a:off x="2674198" y="3753988"/>
            <a:ext cx="898050" cy="899148"/>
          </a:xfrm>
          <a:prstGeom prst="ellipse">
            <a:avLst/>
          </a:prstGeom>
          <a:solidFill>
            <a:srgbClr val="49A24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373628" y="3960243"/>
            <a:ext cx="1414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20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113</a:t>
            </a:r>
            <a:endParaRPr lang="he-IL" sz="3200">
              <a:ln w="28575">
                <a:solidFill>
                  <a:prstClr val="white"/>
                </a:solidFill>
              </a:ln>
              <a:solidFill>
                <a:prstClr val="white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grpSp>
        <p:nvGrpSpPr>
          <p:cNvPr id="174" name="קבוצה 173"/>
          <p:cNvGrpSpPr/>
          <p:nvPr/>
        </p:nvGrpSpPr>
        <p:grpSpPr>
          <a:xfrm flipH="1">
            <a:off x="2987824" y="5517233"/>
            <a:ext cx="1050324" cy="1296144"/>
            <a:chOff x="10761041" y="2809140"/>
            <a:chExt cx="3736975" cy="2436812"/>
          </a:xfrm>
        </p:grpSpPr>
        <p:sp>
          <p:nvSpPr>
            <p:cNvPr id="175" name="פחית 174"/>
            <p:cNvSpPr/>
            <p:nvPr/>
          </p:nvSpPr>
          <p:spPr>
            <a:xfrm>
              <a:off x="12637466" y="4885590"/>
              <a:ext cx="1755775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76" name="פחית 175"/>
            <p:cNvSpPr/>
            <p:nvPr/>
          </p:nvSpPr>
          <p:spPr>
            <a:xfrm>
              <a:off x="12637466" y="4569677"/>
              <a:ext cx="1755775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77" name="פחית 176"/>
            <p:cNvSpPr/>
            <p:nvPr/>
          </p:nvSpPr>
          <p:spPr>
            <a:xfrm>
              <a:off x="12708904" y="4266465"/>
              <a:ext cx="1757362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78" name="פחית 177"/>
            <p:cNvSpPr/>
            <p:nvPr/>
          </p:nvSpPr>
          <p:spPr>
            <a:xfrm>
              <a:off x="10761041" y="4845902"/>
              <a:ext cx="1757363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79" name="פחית 178"/>
            <p:cNvSpPr/>
            <p:nvPr/>
          </p:nvSpPr>
          <p:spPr>
            <a:xfrm>
              <a:off x="10761041" y="4496652"/>
              <a:ext cx="1757363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80" name="פחית 179"/>
            <p:cNvSpPr/>
            <p:nvPr/>
          </p:nvSpPr>
          <p:spPr>
            <a:xfrm>
              <a:off x="12637466" y="3985477"/>
              <a:ext cx="1755775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81" name="פחית 180"/>
            <p:cNvSpPr/>
            <p:nvPr/>
          </p:nvSpPr>
          <p:spPr>
            <a:xfrm>
              <a:off x="12742241" y="3733065"/>
              <a:ext cx="1755775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82" name="פחית 181"/>
            <p:cNvSpPr/>
            <p:nvPr/>
          </p:nvSpPr>
          <p:spPr>
            <a:xfrm>
              <a:off x="12527929" y="3445727"/>
              <a:ext cx="1757362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83" name="פחית 182"/>
            <p:cNvSpPr/>
            <p:nvPr/>
          </p:nvSpPr>
          <p:spPr>
            <a:xfrm>
              <a:off x="12558091" y="3156802"/>
              <a:ext cx="1757363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84" name="פחית 183"/>
            <p:cNvSpPr/>
            <p:nvPr/>
          </p:nvSpPr>
          <p:spPr>
            <a:xfrm>
              <a:off x="12558091" y="2809140"/>
              <a:ext cx="1757363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</p:grpSp>
      <p:cxnSp>
        <p:nvCxnSpPr>
          <p:cNvPr id="2" name="מחבר חץ ישר 190"/>
          <p:cNvCxnSpPr/>
          <p:nvPr/>
        </p:nvCxnSpPr>
        <p:spPr>
          <a:xfrm>
            <a:off x="2879013" y="1832669"/>
            <a:ext cx="3186819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מחבר חץ ישר 191"/>
          <p:cNvCxnSpPr/>
          <p:nvPr/>
        </p:nvCxnSpPr>
        <p:spPr>
          <a:xfrm>
            <a:off x="2879013" y="2996952"/>
            <a:ext cx="3186819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חץ ישר 192"/>
          <p:cNvCxnSpPr/>
          <p:nvPr/>
        </p:nvCxnSpPr>
        <p:spPr>
          <a:xfrm>
            <a:off x="-18176" y="1832669"/>
            <a:ext cx="30060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חץ ישר 193"/>
          <p:cNvCxnSpPr/>
          <p:nvPr/>
        </p:nvCxnSpPr>
        <p:spPr>
          <a:xfrm>
            <a:off x="-18176" y="2996952"/>
            <a:ext cx="30060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מחבר חץ ישר 187"/>
          <p:cNvCxnSpPr/>
          <p:nvPr/>
        </p:nvCxnSpPr>
        <p:spPr>
          <a:xfrm flipH="1">
            <a:off x="6866184" y="932489"/>
            <a:ext cx="0" cy="552058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מחבר ישר 188"/>
          <p:cNvCxnSpPr/>
          <p:nvPr/>
        </p:nvCxnSpPr>
        <p:spPr>
          <a:xfrm flipH="1">
            <a:off x="3433092" y="1871544"/>
            <a:ext cx="0" cy="93662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5580112" y="2636912"/>
            <a:ext cx="1368152" cy="3250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1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Days of </a:t>
            </a:r>
            <a:r>
              <a:rPr lang="en-US" sz="11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Activity</a:t>
            </a:r>
            <a:endParaRPr lang="en-US" sz="11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3347039" y="2636912"/>
            <a:ext cx="1296969" cy="3250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1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Days of </a:t>
            </a:r>
            <a:r>
              <a:rPr lang="en-US" sz="11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Activity</a:t>
            </a:r>
            <a:endParaRPr lang="en-US" sz="11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193" name="קבוצה 192"/>
          <p:cNvGrpSpPr>
            <a:grpSpLocks noChangeAspect="1"/>
          </p:cNvGrpSpPr>
          <p:nvPr/>
        </p:nvGrpSpPr>
        <p:grpSpPr>
          <a:xfrm>
            <a:off x="1338367" y="1889226"/>
            <a:ext cx="756000" cy="756000"/>
            <a:chOff x="5023768" y="4034800"/>
            <a:chExt cx="2143125" cy="2143125"/>
          </a:xfrm>
        </p:grpSpPr>
        <p:pic>
          <p:nvPicPr>
            <p:cNvPr id="194" name="Picture 4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023768" y="4034800"/>
              <a:ext cx="2143125" cy="21431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195" name="מלבן 194"/>
            <p:cNvSpPr/>
            <p:nvPr/>
          </p:nvSpPr>
          <p:spPr>
            <a:xfrm>
              <a:off x="5650946" y="4882594"/>
              <a:ext cx="832037" cy="1065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196" name="TextBox 195"/>
          <p:cNvSpPr txBox="1"/>
          <p:nvPr/>
        </p:nvSpPr>
        <p:spPr>
          <a:xfrm>
            <a:off x="950911" y="2070004"/>
            <a:ext cx="1531135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3600">
                <a:ln w="28575">
                  <a:solidFill>
                    <a:srgbClr val="2E2E2E"/>
                  </a:solidFill>
                </a:ln>
                <a:solidFill>
                  <a:srgbClr val="2E2E2E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29</a:t>
            </a:r>
            <a:endParaRPr lang="he-IL" sz="3600">
              <a:ln w="28575">
                <a:solidFill>
                  <a:srgbClr val="2E2E2E"/>
                </a:solidFill>
              </a:ln>
              <a:solidFill>
                <a:srgbClr val="2E2E2E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1115616" y="2636912"/>
            <a:ext cx="1356525" cy="3250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en-US" sz="11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Days of </a:t>
            </a:r>
            <a:r>
              <a:rPr lang="en-US" sz="11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Activity</a:t>
            </a:r>
            <a:endParaRPr lang="en-US" sz="11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198" name="קבוצה 3"/>
          <p:cNvGrpSpPr>
            <a:grpSpLocks noChangeAspect="1"/>
          </p:cNvGrpSpPr>
          <p:nvPr/>
        </p:nvGrpSpPr>
        <p:grpSpPr>
          <a:xfrm>
            <a:off x="143658" y="1878409"/>
            <a:ext cx="901304" cy="917327"/>
            <a:chOff x="5800931" y="2492896"/>
            <a:chExt cx="1071019" cy="108954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99" name="מלבן 198"/>
            <p:cNvSpPr/>
            <p:nvPr/>
          </p:nvSpPr>
          <p:spPr>
            <a:xfrm>
              <a:off x="6281700" y="2708584"/>
              <a:ext cx="107895" cy="873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grpSp>
          <p:nvGrpSpPr>
            <p:cNvPr id="200" name="קבוצה 5"/>
            <p:cNvGrpSpPr>
              <a:grpSpLocks noChangeAspect="1"/>
            </p:cNvGrpSpPr>
            <p:nvPr/>
          </p:nvGrpSpPr>
          <p:grpSpPr>
            <a:xfrm>
              <a:off x="6591132" y="2924273"/>
              <a:ext cx="65056" cy="342563"/>
              <a:chOff x="6444253" y="2638933"/>
              <a:chExt cx="90355" cy="827431"/>
            </a:xfrm>
            <a:grpFill/>
          </p:grpSpPr>
          <p:sp>
            <p:nvSpPr>
              <p:cNvPr id="209" name="תרשים זרימה: השהיה 208"/>
              <p:cNvSpPr/>
              <p:nvPr/>
            </p:nvSpPr>
            <p:spPr>
              <a:xfrm rot="16200000">
                <a:off x="6380255" y="2702932"/>
                <a:ext cx="218351" cy="90354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210" name="מלבן 209"/>
              <p:cNvSpPr/>
              <p:nvPr/>
            </p:nvSpPr>
            <p:spPr>
              <a:xfrm>
                <a:off x="6444253" y="2857284"/>
                <a:ext cx="90354" cy="609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1" name="קבוצה 8"/>
            <p:cNvGrpSpPr>
              <a:grpSpLocks noChangeAspect="1"/>
            </p:cNvGrpSpPr>
            <p:nvPr/>
          </p:nvGrpSpPr>
          <p:grpSpPr>
            <a:xfrm>
              <a:off x="6015124" y="2924270"/>
              <a:ext cx="65054" cy="342563"/>
              <a:chOff x="6444831" y="2638932"/>
              <a:chExt cx="90353" cy="827432"/>
            </a:xfrm>
            <a:grpFill/>
          </p:grpSpPr>
          <p:sp>
            <p:nvSpPr>
              <p:cNvPr id="207" name="תרשים זרימה: השהיה 206"/>
              <p:cNvSpPr/>
              <p:nvPr/>
            </p:nvSpPr>
            <p:spPr>
              <a:xfrm rot="16200000">
                <a:off x="6380832" y="2702931"/>
                <a:ext cx="218351" cy="90353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208" name="מלבן 207"/>
              <p:cNvSpPr/>
              <p:nvPr/>
            </p:nvSpPr>
            <p:spPr>
              <a:xfrm>
                <a:off x="6444831" y="2857284"/>
                <a:ext cx="90353" cy="609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2" name="משולש ישר-זווית 201"/>
            <p:cNvSpPr/>
            <p:nvPr/>
          </p:nvSpPr>
          <p:spPr>
            <a:xfrm>
              <a:off x="6403875" y="2868764"/>
              <a:ext cx="468075" cy="4678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203" name="משולש ישר-זווית 202"/>
            <p:cNvSpPr/>
            <p:nvPr/>
          </p:nvSpPr>
          <p:spPr>
            <a:xfrm flipH="1">
              <a:off x="5800931" y="2871936"/>
              <a:ext cx="468075" cy="4678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204" name="משולש ישר-זווית 203"/>
            <p:cNvSpPr>
              <a:spLocks noChangeAspect="1"/>
            </p:cNvSpPr>
            <p:nvPr/>
          </p:nvSpPr>
          <p:spPr>
            <a:xfrm>
              <a:off x="6403875" y="3403225"/>
              <a:ext cx="179297" cy="1792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205" name="משולש ישר-זווית 204"/>
            <p:cNvSpPr>
              <a:spLocks noChangeAspect="1"/>
            </p:cNvSpPr>
            <p:nvPr/>
          </p:nvSpPr>
          <p:spPr>
            <a:xfrm flipH="1">
              <a:off x="6089709" y="3403225"/>
              <a:ext cx="179297" cy="1792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206" name="משולש שווה שוקיים 205"/>
            <p:cNvSpPr/>
            <p:nvPr/>
          </p:nvSpPr>
          <p:spPr>
            <a:xfrm>
              <a:off x="6281700" y="2492896"/>
              <a:ext cx="107895" cy="2156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grpSp>
        <p:nvGrpSpPr>
          <p:cNvPr id="211" name="קבוצה 210"/>
          <p:cNvGrpSpPr/>
          <p:nvPr/>
        </p:nvGrpSpPr>
        <p:grpSpPr>
          <a:xfrm flipH="1">
            <a:off x="569348" y="5517233"/>
            <a:ext cx="1050324" cy="1296144"/>
            <a:chOff x="10761041" y="2809140"/>
            <a:chExt cx="3736975" cy="2436812"/>
          </a:xfrm>
        </p:grpSpPr>
        <p:sp>
          <p:nvSpPr>
            <p:cNvPr id="212" name="פחית 211"/>
            <p:cNvSpPr/>
            <p:nvPr/>
          </p:nvSpPr>
          <p:spPr>
            <a:xfrm>
              <a:off x="12637466" y="4885590"/>
              <a:ext cx="1755775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13" name="פחית 212"/>
            <p:cNvSpPr/>
            <p:nvPr/>
          </p:nvSpPr>
          <p:spPr>
            <a:xfrm>
              <a:off x="12637466" y="4569677"/>
              <a:ext cx="1755775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14" name="פחית 213"/>
            <p:cNvSpPr/>
            <p:nvPr/>
          </p:nvSpPr>
          <p:spPr>
            <a:xfrm>
              <a:off x="12708904" y="4266465"/>
              <a:ext cx="1757362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15" name="פחית 214"/>
            <p:cNvSpPr/>
            <p:nvPr/>
          </p:nvSpPr>
          <p:spPr>
            <a:xfrm>
              <a:off x="10761041" y="4845902"/>
              <a:ext cx="1757363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16" name="פחית 215"/>
            <p:cNvSpPr/>
            <p:nvPr/>
          </p:nvSpPr>
          <p:spPr>
            <a:xfrm>
              <a:off x="10761041" y="4496652"/>
              <a:ext cx="1757363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17" name="פחית 216"/>
            <p:cNvSpPr/>
            <p:nvPr/>
          </p:nvSpPr>
          <p:spPr>
            <a:xfrm>
              <a:off x="12637466" y="3985477"/>
              <a:ext cx="1755775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18" name="פחית 217"/>
            <p:cNvSpPr/>
            <p:nvPr/>
          </p:nvSpPr>
          <p:spPr>
            <a:xfrm>
              <a:off x="12742241" y="3733065"/>
              <a:ext cx="1755775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19" name="פחית 218"/>
            <p:cNvSpPr/>
            <p:nvPr/>
          </p:nvSpPr>
          <p:spPr>
            <a:xfrm>
              <a:off x="12527929" y="3445727"/>
              <a:ext cx="1757362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20" name="פחית 219"/>
            <p:cNvSpPr/>
            <p:nvPr/>
          </p:nvSpPr>
          <p:spPr>
            <a:xfrm>
              <a:off x="12558091" y="3156802"/>
              <a:ext cx="1757363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21" name="פחית 220"/>
            <p:cNvSpPr/>
            <p:nvPr/>
          </p:nvSpPr>
          <p:spPr>
            <a:xfrm>
              <a:off x="12558091" y="2809140"/>
              <a:ext cx="1757363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</p:grpSp>
      <p:sp>
        <p:nvSpPr>
          <p:cNvPr id="223" name="אליפסה 222"/>
          <p:cNvSpPr>
            <a:spLocks noChangeAspect="1"/>
          </p:cNvSpPr>
          <p:nvPr/>
        </p:nvSpPr>
        <p:spPr>
          <a:xfrm>
            <a:off x="569348" y="3753988"/>
            <a:ext cx="898050" cy="899148"/>
          </a:xfrm>
          <a:prstGeom prst="ellipse">
            <a:avLst/>
          </a:prstGeom>
          <a:solidFill>
            <a:srgbClr val="2E2E2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91130" y="3936461"/>
            <a:ext cx="1414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20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64</a:t>
            </a:r>
            <a:endParaRPr lang="he-IL" sz="3200">
              <a:ln w="28575">
                <a:solidFill>
                  <a:prstClr val="white"/>
                </a:solidFill>
              </a:ln>
              <a:solidFill>
                <a:prstClr val="white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grpSp>
        <p:nvGrpSpPr>
          <p:cNvPr id="226" name="קבוצה 11"/>
          <p:cNvGrpSpPr>
            <a:grpSpLocks noChangeAspect="1"/>
          </p:cNvGrpSpPr>
          <p:nvPr/>
        </p:nvGrpSpPr>
        <p:grpSpPr>
          <a:xfrm flipH="1">
            <a:off x="174799" y="980728"/>
            <a:ext cx="1964109" cy="622298"/>
            <a:chOff x="4141949" y="941276"/>
            <a:chExt cx="1142888" cy="193503"/>
          </a:xfrm>
          <a:solidFill>
            <a:srgbClr val="2E2E2E"/>
          </a:solidFill>
        </p:grpSpPr>
        <p:sp>
          <p:nvSpPr>
            <p:cNvPr id="227" name="מלבן 226"/>
            <p:cNvSpPr/>
            <p:nvPr/>
          </p:nvSpPr>
          <p:spPr>
            <a:xfrm>
              <a:off x="4252232" y="945164"/>
              <a:ext cx="1032605" cy="1441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228" name="משולש ישר-זווית 227"/>
            <p:cNvSpPr/>
            <p:nvPr/>
          </p:nvSpPr>
          <p:spPr>
            <a:xfrm rot="10800000" flipH="1" flipV="1">
              <a:off x="4241847" y="941276"/>
              <a:ext cx="150341" cy="45908"/>
            </a:xfrm>
            <a:prstGeom prst="rtTriangl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229" name="צורה חופשית 228"/>
            <p:cNvSpPr/>
            <p:nvPr/>
          </p:nvSpPr>
          <p:spPr>
            <a:xfrm>
              <a:off x="4141949" y="987183"/>
              <a:ext cx="250239" cy="147596"/>
            </a:xfrm>
            <a:custGeom>
              <a:avLst/>
              <a:gdLst>
                <a:gd name="connsiteX0" fmla="*/ 250031 w 250031"/>
                <a:gd name="connsiteY0" fmla="*/ 0 h 150019"/>
                <a:gd name="connsiteX1" fmla="*/ 0 w 250031"/>
                <a:gd name="connsiteY1" fmla="*/ 0 h 150019"/>
                <a:gd name="connsiteX2" fmla="*/ 0 w 250031"/>
                <a:gd name="connsiteY2" fmla="*/ 150019 h 150019"/>
                <a:gd name="connsiteX3" fmla="*/ 126206 w 250031"/>
                <a:gd name="connsiteY3" fmla="*/ 150019 h 150019"/>
                <a:gd name="connsiteX4" fmla="*/ 250031 w 250031"/>
                <a:gd name="connsiteY4" fmla="*/ 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" h="150019">
                  <a:moveTo>
                    <a:pt x="250031" y="0"/>
                  </a:moveTo>
                  <a:lnTo>
                    <a:pt x="0" y="0"/>
                  </a:lnTo>
                  <a:lnTo>
                    <a:pt x="0" y="150019"/>
                  </a:lnTo>
                  <a:lnTo>
                    <a:pt x="126206" y="150019"/>
                  </a:lnTo>
                  <a:lnTo>
                    <a:pt x="250031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230" name="TextBox 229"/>
          <p:cNvSpPr txBox="1"/>
          <p:nvPr/>
        </p:nvSpPr>
        <p:spPr>
          <a:xfrm>
            <a:off x="-108520" y="1009202"/>
            <a:ext cx="2174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Quarter 4</a:t>
            </a:r>
            <a:endParaRPr lang="he-IL" sz="24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-487298" y="4972127"/>
            <a:ext cx="194004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Millions₪ </a:t>
            </a:r>
          </a:p>
          <a:p>
            <a:pPr>
              <a:lnSpc>
                <a:spcPct val="150000"/>
              </a:lnSpc>
              <a:defRPr/>
            </a:pP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4572000" y="3212976"/>
            <a:ext cx="1426805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Total-</a:t>
            </a:r>
            <a:endParaRPr lang="he-IL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267744" y="3212976"/>
            <a:ext cx="1426805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Total-</a:t>
            </a:r>
            <a:endParaRPr lang="he-IL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0" y="3212976"/>
            <a:ext cx="1426805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  <a:defRPr/>
            </a:pP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Total-</a:t>
            </a:r>
            <a:endParaRPr lang="he-IL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86" name="Picture 2" descr="Y:\תמונות למצגת\סמלים\לוגו יועכל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891604"/>
            <a:ext cx="570924" cy="971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" name="TextBox 230"/>
          <p:cNvSpPr txBox="1"/>
          <p:nvPr/>
        </p:nvSpPr>
        <p:spPr>
          <a:xfrm>
            <a:off x="2267744" y="5013176"/>
            <a:ext cx="158417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₪  Millions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4945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251541" y="2996952"/>
            <a:ext cx="291274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 sz="2800" b="0" i="0" u="none" strike="noStrike" kern="1200" baseline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pPr>
            <a:r>
              <a:rPr lang="en-US" sz="9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Lucida Sans Unicode" panose="020B0602030504020204" pitchFamily="34" charset="0"/>
              </a:rPr>
              <a:t>3</a:t>
            </a:r>
            <a:endParaRPr lang="he-IL" sz="9600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8" name="תרשים 1"/>
          <p:cNvGraphicFramePr/>
          <p:nvPr>
            <p:extLst>
              <p:ext uri="{D42A27DB-BD31-4B8C-83A1-F6EECF244321}">
                <p14:modId xmlns="" xmlns:p14="http://schemas.microsoft.com/office/powerpoint/2010/main" val="1496909123"/>
              </p:ext>
            </p:extLst>
          </p:nvPr>
        </p:nvGraphicFramePr>
        <p:xfrm>
          <a:off x="-468560" y="701407"/>
          <a:ext cx="5292079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תרשים 8"/>
          <p:cNvGraphicFramePr/>
          <p:nvPr>
            <p:extLst>
              <p:ext uri="{D42A27DB-BD31-4B8C-83A1-F6EECF244321}">
                <p14:modId xmlns="" xmlns:p14="http://schemas.microsoft.com/office/powerpoint/2010/main" val="4141918823"/>
              </p:ext>
            </p:extLst>
          </p:nvPr>
        </p:nvGraphicFramePr>
        <p:xfrm>
          <a:off x="6119664" y="1812595"/>
          <a:ext cx="302433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72200" y="4397042"/>
            <a:ext cx="26642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 sz="2800" b="0" i="0" u="none" strike="noStrike" kern="1200" baseline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pPr>
            <a:r>
              <a:rPr lang="en-US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Air</a:t>
            </a:r>
            <a:endParaRPr lang="he-IL" sz="200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12" name="מחבר ישר 11"/>
          <p:cNvCxnSpPr/>
          <p:nvPr/>
        </p:nvCxnSpPr>
        <p:spPr>
          <a:xfrm flipH="1" flipV="1">
            <a:off x="2411760" y="1484784"/>
            <a:ext cx="5364597" cy="100811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 flipH="1">
            <a:off x="2771800" y="4869160"/>
            <a:ext cx="5004558" cy="81149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99992" y="3297758"/>
            <a:ext cx="77408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 sz="2800" b="0" i="0" u="none" strike="noStrike" kern="1200" baseline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pPr>
            <a:r>
              <a:rPr lang="en-US" sz="5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Lucida Sans Unicode" panose="020B0602030504020204" pitchFamily="34" charset="0"/>
              </a:rPr>
              <a:t>÷</a:t>
            </a:r>
            <a:endParaRPr lang="he-IL" sz="6600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715253"/>
            <a:ext cx="319018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en-US" sz="28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Operation Protective Edge</a:t>
            </a:r>
            <a:endParaRPr lang="he-IL" sz="28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2160" y="5157192"/>
            <a:ext cx="319018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en-US" sz="24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Campaign between Wars Since Operation </a:t>
            </a:r>
            <a:r>
              <a:rPr lang="en-US" sz="24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Protective Edge</a:t>
            </a:r>
            <a:endParaRPr lang="he-IL" sz="24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270" y="0"/>
            <a:ext cx="916227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en-US" sz="32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Between the </a:t>
            </a:r>
            <a:r>
              <a:rPr lang="en-US" sz="32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Campaign between wars and “Operation </a:t>
            </a:r>
            <a:r>
              <a:rPr lang="en-US" sz="32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Protective </a:t>
            </a:r>
            <a:r>
              <a:rPr lang="en-US" sz="32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Edge”</a:t>
            </a:r>
            <a:endParaRPr lang="he-IL" sz="3200" dirty="0" smtClean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rtl="0">
              <a:defRPr/>
            </a:pPr>
            <a:r>
              <a:rPr lang="en-US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(ammunition </a:t>
            </a:r>
            <a:r>
              <a:rPr lang="en-US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costs only, NIS </a:t>
            </a:r>
            <a:r>
              <a:rPr lang="en-US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millions)</a:t>
            </a:r>
            <a:endParaRPr lang="he-IL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5" name="Picture 21" descr="סמל חיל הים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0752" y="1995772"/>
            <a:ext cx="569119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af_1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4523244"/>
            <a:ext cx="507074" cy="5478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3" descr="tag_p_darom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4667" y1="48000" x2="34667" y2="48000"/>
                        <a14:foregroundMark x1="81333" y1="64000" x2="81333" y2="6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75604" y="3080803"/>
            <a:ext cx="623454" cy="62345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9" name="Picture 44" descr="tag_p_tsafon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98667" l="0" r="100000">
                        <a14:foregroundMark x1="54667" y1="80000" x2="54667" y2="8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667582" y="2814849"/>
            <a:ext cx="621937" cy="62193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" name="Picture 5" descr="af_1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042422"/>
            <a:ext cx="507074" cy="5478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1454648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" y="393924"/>
            <a:ext cx="91439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dirty="0" smtClean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And what do you </a:t>
            </a:r>
          </a:p>
          <a:p>
            <a:pPr algn="ctr">
              <a:defRPr/>
            </a:pPr>
            <a:r>
              <a:rPr lang="en-US" sz="6600" dirty="0" smtClean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hear </a:t>
            </a:r>
            <a:r>
              <a:rPr lang="en-US" sz="66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the </a:t>
            </a:r>
            <a:r>
              <a:rPr lang="en-US" sz="6600" dirty="0" smtClean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media</a:t>
            </a:r>
            <a:r>
              <a:rPr lang="en-US" sz="66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?</a:t>
            </a:r>
            <a:endParaRPr lang="he-IL" sz="6600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7461448"/>
            <a:ext cx="5027608" cy="350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678" y="2895913"/>
            <a:ext cx="7908641" cy="312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3573016"/>
            <a:ext cx="77048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/>
              <a:t>Netanyahu </a:t>
            </a:r>
            <a:r>
              <a:rPr lang="en-US" sz="2000" b="1" dirty="0"/>
              <a:t>and the </a:t>
            </a:r>
            <a:r>
              <a:rPr lang="en-US" sz="2000" b="1" dirty="0" smtClean="0"/>
              <a:t>three Chiefs </a:t>
            </a:r>
            <a:r>
              <a:rPr lang="en-US" sz="2000" b="1" dirty="0"/>
              <a:t>of </a:t>
            </a:r>
            <a:r>
              <a:rPr lang="en-US" sz="2000" b="1" dirty="0" smtClean="0"/>
              <a:t>Staff </a:t>
            </a:r>
            <a:r>
              <a:rPr lang="en-US" sz="2000" b="1" dirty="0"/>
              <a:t>are </a:t>
            </a:r>
            <a:r>
              <a:rPr lang="en-US" sz="2000" b="1" dirty="0" smtClean="0"/>
              <a:t>not willing </a:t>
            </a:r>
            <a:r>
              <a:rPr lang="en-US" sz="2000" b="1" dirty="0"/>
              <a:t>to </a:t>
            </a:r>
            <a:r>
              <a:rPr lang="en-US" sz="2000" b="1" dirty="0" smtClean="0"/>
              <a:t>address the Israeli elephant in the room</a:t>
            </a:r>
            <a:endParaRPr lang="he-IL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0073" y="4280902"/>
            <a:ext cx="76987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1200" dirty="0" smtClean="0"/>
              <a:t>Israel's defense budget is inflated, adjusted to yesterday's threats, neither transparent nor measurable |</a:t>
            </a:r>
          </a:p>
          <a:p>
            <a:pPr algn="l" rtl="0"/>
            <a:r>
              <a:rPr lang="en-US" sz="1200" dirty="0" smtClean="0"/>
              <a:t>Nevertheless</a:t>
            </a:r>
            <a:r>
              <a:rPr lang="en-US" sz="1200" dirty="0"/>
              <a:t>, even in the ruling party </a:t>
            </a:r>
            <a:r>
              <a:rPr lang="en-US" sz="1200" dirty="0" smtClean="0"/>
              <a:t>and in </a:t>
            </a:r>
            <a:r>
              <a:rPr lang="en-US" sz="1200" dirty="0"/>
              <a:t>the Blue-White Party, they are not willing to touch </a:t>
            </a:r>
            <a:r>
              <a:rPr lang="en-US" sz="1200" dirty="0" smtClean="0"/>
              <a:t>these </a:t>
            </a:r>
            <a:r>
              <a:rPr lang="en-US" sz="1200" dirty="0"/>
              <a:t>budget items before the </a:t>
            </a:r>
            <a:r>
              <a:rPr lang="en-US" sz="1200" dirty="0" smtClean="0"/>
              <a:t>elections | </a:t>
            </a:r>
            <a:r>
              <a:rPr lang="en-US" sz="1200" dirty="0"/>
              <a:t>These are the five issues </a:t>
            </a:r>
            <a:r>
              <a:rPr lang="en-US" sz="1200" dirty="0" smtClean="0"/>
              <a:t>that the </a:t>
            </a:r>
            <a:r>
              <a:rPr lang="en-US" sz="1200" dirty="0"/>
              <a:t>time has come to </a:t>
            </a:r>
            <a:r>
              <a:rPr lang="en-US" sz="1200" dirty="0" smtClean="0"/>
              <a:t>discuss </a:t>
            </a:r>
            <a:endParaRPr lang="he-IL" sz="1200" dirty="0"/>
          </a:p>
        </p:txBody>
      </p:sp>
      <p:sp>
        <p:nvSpPr>
          <p:cNvPr id="7" name="מלבן 6"/>
          <p:cNvSpPr/>
          <p:nvPr/>
        </p:nvSpPr>
        <p:spPr>
          <a:xfrm>
            <a:off x="755576" y="5373216"/>
            <a:ext cx="21602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115616" y="3356992"/>
            <a:ext cx="70567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מלבן 8"/>
          <p:cNvSpPr/>
          <p:nvPr/>
        </p:nvSpPr>
        <p:spPr>
          <a:xfrm>
            <a:off x="6372200" y="5589240"/>
            <a:ext cx="93610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499992" y="3068960"/>
            <a:ext cx="40324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rtl="0"/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rtl="0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 of Today’s Headlines </a:t>
            </a:r>
            <a:r>
              <a:rPr lang="en-US" sz="1400" dirty="0" smtClean="0">
                <a:solidFill>
                  <a:srgbClr val="00B050"/>
                </a:solidFill>
              </a:rPr>
              <a:t>Politics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מלבן 11"/>
          <p:cNvSpPr/>
          <p:nvPr/>
        </p:nvSpPr>
        <p:spPr>
          <a:xfrm>
            <a:off x="6732240" y="5373216"/>
            <a:ext cx="172819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מלבן 12"/>
          <p:cNvSpPr/>
          <p:nvPr/>
        </p:nvSpPr>
        <p:spPr>
          <a:xfrm>
            <a:off x="8460432" y="5301208"/>
            <a:ext cx="45719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מלבן 9"/>
          <p:cNvSpPr/>
          <p:nvPr/>
        </p:nvSpPr>
        <p:spPr>
          <a:xfrm>
            <a:off x="4431592" y="4898196"/>
            <a:ext cx="4032448" cy="258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rtl="0"/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212009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תרשים 5"/>
          <p:cNvGraphicFramePr/>
          <p:nvPr>
            <p:extLst>
              <p:ext uri="{D42A27DB-BD31-4B8C-83A1-F6EECF244321}">
                <p14:modId xmlns="" xmlns:p14="http://schemas.microsoft.com/office/powerpoint/2010/main" val="133801027"/>
              </p:ext>
            </p:extLst>
          </p:nvPr>
        </p:nvGraphicFramePr>
        <p:xfrm>
          <a:off x="-21733" y="1052736"/>
          <a:ext cx="916573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180528" y="121721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Government's </a:t>
            </a:r>
            <a:r>
              <a:rPr lang="en-US" sz="28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Budget </a:t>
            </a:r>
            <a:r>
              <a:rPr lang="en-US" sz="28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</a:t>
            </a:r>
            <a:r>
              <a:rPr lang="en-US" sz="28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riorities –</a:t>
            </a:r>
            <a:endParaRPr lang="en-US" sz="28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en-US" sz="28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Budget </a:t>
            </a:r>
            <a:r>
              <a:rPr lang="en-US" sz="28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Status 2019</a:t>
            </a:r>
            <a:endParaRPr lang="he-IL" sz="28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276872"/>
            <a:ext cx="9144000" cy="23544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11500" dirty="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521</a:t>
            </a:r>
            <a:endParaRPr lang="he-IL" sz="5400" dirty="0">
              <a:ln w="28575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en-US" sz="3200" dirty="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NIS Billions </a:t>
            </a:r>
            <a:endParaRPr lang="he-IL" sz="3200" dirty="0">
              <a:ln w="28575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061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18948122">
            <a:off x="3777487" y="815959"/>
            <a:ext cx="3410809" cy="4476675"/>
          </a:xfrm>
          <a:prstGeom prst="rect">
            <a:avLst/>
          </a:prstGeom>
          <a:noFill/>
        </p:spPr>
        <p:txBody>
          <a:bodyPr wrap="square" rtlCol="1">
            <a:prstTxWarp prst="textCircle">
              <a:avLst>
                <a:gd name="adj" fmla="val 11063321"/>
              </a:avLst>
            </a:prstTxWarp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Total </a:t>
            </a:r>
            <a:r>
              <a:rPr lang="en-US" sz="2400" b="1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Budget </a:t>
            </a:r>
            <a:r>
              <a:rPr lang="en-US" sz="2400" b="1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for </a:t>
            </a:r>
            <a:r>
              <a:rPr lang="en-US" sz="2400" b="1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Government </a:t>
            </a:r>
            <a:r>
              <a:rPr lang="en-US" sz="2400" b="1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</a:t>
            </a:r>
            <a:r>
              <a:rPr lang="en-US" sz="2400" b="1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inistries</a:t>
            </a:r>
            <a:endParaRPr lang="he-IL" sz="2400" b="1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6" name="תרשים 5"/>
          <p:cNvGraphicFramePr/>
          <p:nvPr>
            <p:extLst>
              <p:ext uri="{D42A27DB-BD31-4B8C-83A1-F6EECF244321}">
                <p14:modId xmlns="" xmlns:p14="http://schemas.microsoft.com/office/powerpoint/2010/main" val="4136484916"/>
              </p:ext>
            </p:extLst>
          </p:nvPr>
        </p:nvGraphicFramePr>
        <p:xfrm>
          <a:off x="-10866" y="1160748"/>
          <a:ext cx="916573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835696" y="3501008"/>
            <a:ext cx="689796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endParaRPr lang="en-US" sz="6600" dirty="0" smtClean="0">
              <a:ln w="28575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rtl="0">
              <a:defRPr/>
            </a:pPr>
            <a:r>
              <a:rPr lang="en-US" sz="2400" dirty="0" smtClean="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NIS 344 Billions</a:t>
            </a:r>
            <a:endParaRPr lang="he-IL" sz="600" dirty="0">
              <a:ln w="28575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7469" y="1425550"/>
            <a:ext cx="91653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defRPr/>
            </a:pPr>
            <a:r>
              <a:rPr lang="en-US" sz="900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Conditional income E</a:t>
            </a:r>
            <a:r>
              <a:rPr lang="en-US" sz="900" dirty="0" smtClean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xpenditure</a:t>
            </a:r>
            <a:r>
              <a:rPr lang="en-US" sz="1200" dirty="0" smtClean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41 Billions </a:t>
            </a:r>
            <a:endParaRPr lang="he-IL" sz="1200" dirty="0">
              <a:ln w="1270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0236" y="2546464"/>
            <a:ext cx="191906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defRPr/>
            </a:pPr>
            <a:r>
              <a:rPr lang="en-US" sz="2000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Debt </a:t>
            </a:r>
            <a:r>
              <a:rPr lang="en-US" sz="2000" dirty="0" smtClean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Payments 95 Billions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25498" y="3892560"/>
            <a:ext cx="21602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en-US" sz="1200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Interest </a:t>
            </a:r>
            <a:r>
              <a:rPr lang="en-US" sz="1200" dirty="0" smtClean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Payments</a:t>
            </a:r>
            <a:r>
              <a:rPr lang="he-IL" sz="1200" dirty="0" smtClean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</a:t>
            </a:r>
            <a:r>
              <a:rPr lang="en-US" sz="1200" dirty="0" smtClean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</a:t>
            </a:r>
            <a:r>
              <a:rPr lang="he-IL" sz="1200" dirty="0" smtClean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</a:t>
            </a:r>
            <a:endParaRPr lang="en-US" sz="1200" dirty="0" smtClean="0">
              <a:ln w="1270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rtl="0">
              <a:defRPr/>
            </a:pPr>
            <a:r>
              <a:rPr lang="en-US" sz="1200" dirty="0" smtClean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NIS 39 Billions </a:t>
            </a:r>
            <a:endParaRPr lang="he-IL" sz="1200" dirty="0">
              <a:ln w="1270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קשת מלאה 13"/>
          <p:cNvSpPr>
            <a:spLocks noChangeAspect="1"/>
          </p:cNvSpPr>
          <p:nvPr/>
        </p:nvSpPr>
        <p:spPr>
          <a:xfrm rot="379047">
            <a:off x="1995887" y="1139098"/>
            <a:ext cx="5148000" cy="5148000"/>
          </a:xfrm>
          <a:prstGeom prst="blockArc">
            <a:avLst>
              <a:gd name="adj1" fmla="val 15911395"/>
              <a:gd name="adj2" fmla="val 8546761"/>
              <a:gd name="adj3" fmla="val 299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1733" y="10220"/>
            <a:ext cx="9144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2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Where </a:t>
            </a:r>
            <a:r>
              <a:rPr lang="en-US" sz="32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Does </a:t>
            </a:r>
            <a:r>
              <a:rPr lang="en-US" sz="32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</a:t>
            </a:r>
            <a:r>
              <a:rPr lang="en-US" sz="32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Budget </a:t>
            </a:r>
            <a:r>
              <a:rPr lang="en-US" sz="32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</a:t>
            </a:r>
            <a:r>
              <a:rPr lang="en-US" sz="32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ome </a:t>
            </a:r>
            <a:r>
              <a:rPr lang="en-US" sz="32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</a:t>
            </a:r>
            <a:r>
              <a:rPr lang="en-US" sz="32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rom?</a:t>
            </a:r>
          </a:p>
          <a:p>
            <a:pPr algn="ctr">
              <a:defRPr/>
            </a:pPr>
            <a:r>
              <a:rPr lang="en-US" sz="16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State Budget for 2019</a:t>
            </a:r>
            <a:endParaRPr lang="he-IL" sz="16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2941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44624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8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Which Four Government Offices have the Highest Budget?</a:t>
            </a:r>
            <a:endParaRPr lang="he-IL" sz="14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4" name="תרשים 3"/>
          <p:cNvGraphicFramePr/>
          <p:nvPr>
            <p:extLst>
              <p:ext uri="{D42A27DB-BD31-4B8C-83A1-F6EECF244321}">
                <p14:modId xmlns="" xmlns:p14="http://schemas.microsoft.com/office/powerpoint/2010/main" val="1747140351"/>
              </p:ext>
            </p:extLst>
          </p:nvPr>
        </p:nvGraphicFramePr>
        <p:xfrm>
          <a:off x="-10866" y="1160748"/>
          <a:ext cx="916573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8724" y="6165304"/>
            <a:ext cx="9172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n w="38100"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4 offices – 41% from </a:t>
            </a:r>
            <a:r>
              <a:rPr lang="en-US" sz="2400" dirty="0" smtClean="0">
                <a:ln w="38100"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State Funding </a:t>
            </a:r>
            <a:endParaRPr lang="en-US" sz="2400" dirty="0">
              <a:ln w="38100">
                <a:solidFill>
                  <a:prstClr val="black">
                    <a:lumMod val="50000"/>
                    <a:lumOff val="50000"/>
                  </a:prst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23255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44624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8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Which Four Government Offices have the Highest Budget? </a:t>
            </a:r>
          </a:p>
        </p:txBody>
      </p:sp>
      <p:graphicFrame>
        <p:nvGraphicFramePr>
          <p:cNvPr id="4" name="תרשים 3"/>
          <p:cNvGraphicFramePr/>
          <p:nvPr>
            <p:extLst>
              <p:ext uri="{D42A27DB-BD31-4B8C-83A1-F6EECF244321}">
                <p14:modId xmlns="" xmlns:p14="http://schemas.microsoft.com/office/powerpoint/2010/main" val="4235145478"/>
              </p:ext>
            </p:extLst>
          </p:nvPr>
        </p:nvGraphicFramePr>
        <p:xfrm>
          <a:off x="-10866" y="1232756"/>
          <a:ext cx="916573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55976" y="2492896"/>
            <a:ext cx="2376264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8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Ministry of Defense</a:t>
            </a:r>
            <a:endParaRPr lang="he-IL" sz="280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en-US" sz="14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NIS 73</a:t>
            </a:r>
            <a:endParaRPr lang="he-IL" sz="140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en-US" sz="14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Billion </a:t>
            </a:r>
            <a:endParaRPr lang="he-IL" sz="140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he-IL" sz="2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34%</a:t>
            </a:r>
            <a:endParaRPr lang="he-IL" sz="800" b="1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4437112"/>
            <a:ext cx="237626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8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Ministry of Education</a:t>
            </a:r>
            <a:endParaRPr lang="he-IL" sz="280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en-US" sz="14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NIS 76 Billion</a:t>
            </a:r>
            <a:endParaRPr lang="he-IL" sz="140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he-IL" sz="2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36%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1772816"/>
            <a:ext cx="1584176" cy="9079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11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Ministry of Transportation</a:t>
            </a:r>
          </a:p>
          <a:p>
            <a:pPr algn="ctr">
              <a:defRPr/>
            </a:pPr>
            <a:r>
              <a:rPr lang="en-US" sz="11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NIS 21 Billion</a:t>
            </a:r>
            <a:endParaRPr lang="he-IL" sz="1100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he-IL" sz="2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10</a:t>
            </a:r>
            <a:r>
              <a:rPr lang="he-IL" sz="2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7970" y="2780187"/>
            <a:ext cx="1584176" cy="1123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Ministry of Health</a:t>
            </a:r>
            <a:endParaRPr lang="he-IL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en-US" sz="11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NIS 43 Billion</a:t>
            </a:r>
            <a:endParaRPr lang="he-IL" sz="110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he-IL" sz="2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20%</a:t>
            </a:r>
          </a:p>
        </p:txBody>
      </p:sp>
      <p:sp>
        <p:nvSpPr>
          <p:cNvPr id="9" name="מלבן מעוגל 8"/>
          <p:cNvSpPr/>
          <p:nvPr/>
        </p:nvSpPr>
        <p:spPr>
          <a:xfrm rot="3428486">
            <a:off x="965290" y="1434559"/>
            <a:ext cx="756328" cy="148806"/>
          </a:xfrm>
          <a:prstGeom prst="round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727" b="96273" l="9211" r="9605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06" y="941719"/>
            <a:ext cx="935103" cy="99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מלבן מעוגל 10"/>
          <p:cNvSpPr/>
          <p:nvPr/>
        </p:nvSpPr>
        <p:spPr>
          <a:xfrm>
            <a:off x="1143133" y="1328962"/>
            <a:ext cx="468000" cy="180000"/>
          </a:xfrm>
          <a:prstGeom prst="round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1143133" y="1540189"/>
            <a:ext cx="468000" cy="180000"/>
          </a:xfrm>
          <a:prstGeom prst="round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258015"/>
            <a:ext cx="1077390" cy="56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סוגר זוויתי 22"/>
          <p:cNvSpPr/>
          <p:nvPr/>
        </p:nvSpPr>
        <p:spPr>
          <a:xfrm flipH="1">
            <a:off x="7668345" y="476672"/>
            <a:ext cx="1440159" cy="864096"/>
          </a:xfrm>
          <a:prstGeom prst="chevron">
            <a:avLst>
              <a:gd name="adj" fmla="val 24804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24" name="סוגר זוויתי 23"/>
          <p:cNvSpPr/>
          <p:nvPr/>
        </p:nvSpPr>
        <p:spPr>
          <a:xfrm flipH="1">
            <a:off x="6444208" y="476672"/>
            <a:ext cx="1440159" cy="864096"/>
          </a:xfrm>
          <a:prstGeom prst="chevron">
            <a:avLst>
              <a:gd name="adj" fmla="val 248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25" name="סוגר זוויתי 24"/>
          <p:cNvSpPr/>
          <p:nvPr/>
        </p:nvSpPr>
        <p:spPr>
          <a:xfrm flipH="1">
            <a:off x="5238540" y="476672"/>
            <a:ext cx="1440159" cy="864096"/>
          </a:xfrm>
          <a:prstGeom prst="chevron">
            <a:avLst>
              <a:gd name="adj" fmla="val 248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12360" y="476672"/>
            <a:ext cx="1248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Total sources (including income)</a:t>
            </a:r>
            <a:endParaRPr lang="he-IL" sz="120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76672"/>
            <a:ext cx="12598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Sources of the economy (no income)</a:t>
            </a:r>
            <a:endParaRPr lang="he-IL" sz="120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74338" y="474256"/>
            <a:ext cx="12138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budget, pension and rehabilitation</a:t>
            </a:r>
            <a:endParaRPr lang="en-US" sz="120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7544" y="6426488"/>
            <a:ext cx="8280919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defRPr/>
            </a:pPr>
            <a:r>
              <a:rPr lang="en-US" sz="105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Source: Ministry of Finance and According to the Budget Law for 2019 (the state budget includes payment of debts), education includes higher education and development.</a:t>
            </a:r>
            <a:endParaRPr lang="he-IL" sz="105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80005" y="6034725"/>
            <a:ext cx="9172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n w="38100"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4 offices – 41% from </a:t>
            </a:r>
            <a:r>
              <a:rPr lang="en-US" sz="2400" dirty="0" smtClean="0">
                <a:ln w="38100"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State Funding </a:t>
            </a:r>
            <a:endParaRPr lang="en-US" sz="2400" dirty="0">
              <a:ln w="38100">
                <a:solidFill>
                  <a:prstClr val="black">
                    <a:lumMod val="50000"/>
                    <a:lumOff val="50000"/>
                  </a:prst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491849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5496" y="44624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8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Which Four Government Offices have the Highest Budget? </a:t>
            </a:r>
            <a:endParaRPr lang="en-US" sz="28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4" name="תרשים 3"/>
          <p:cNvGraphicFramePr/>
          <p:nvPr>
            <p:extLst>
              <p:ext uri="{D42A27DB-BD31-4B8C-83A1-F6EECF244321}">
                <p14:modId xmlns="" xmlns:p14="http://schemas.microsoft.com/office/powerpoint/2010/main" val="2748149757"/>
              </p:ext>
            </p:extLst>
          </p:nvPr>
        </p:nvGraphicFramePr>
        <p:xfrm>
          <a:off x="-10866" y="1232756"/>
          <a:ext cx="916573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27984" y="2780928"/>
            <a:ext cx="23762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14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Ministry of Defense</a:t>
            </a:r>
          </a:p>
          <a:p>
            <a:pPr algn="ctr">
              <a:defRPr/>
            </a:pPr>
            <a:r>
              <a:rPr lang="en-US" sz="14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NIS 53 Billion</a:t>
            </a:r>
          </a:p>
          <a:p>
            <a:pPr algn="ctr">
              <a:defRPr/>
            </a:pPr>
            <a:r>
              <a:rPr lang="he-IL" sz="14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e-IL" sz="2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29</a:t>
            </a:r>
            <a:r>
              <a:rPr lang="he-IL" sz="2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4365104"/>
            <a:ext cx="237626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8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Ministry of Education</a:t>
            </a:r>
            <a:endParaRPr lang="he-IL" sz="280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en-US" sz="14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NIS 72 Billion</a:t>
            </a:r>
            <a:endParaRPr lang="en-US" sz="140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he-IL" sz="2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39</a:t>
            </a:r>
            <a:r>
              <a:rPr lang="he-IL" sz="2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1842209"/>
            <a:ext cx="1637109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12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Ministry of Transportation</a:t>
            </a:r>
            <a:endParaRPr lang="he-IL" sz="120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en-US" sz="11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NIS 21 Billion</a:t>
            </a:r>
            <a:endParaRPr lang="he-IL" sz="110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he-IL" sz="2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11</a:t>
            </a:r>
            <a:r>
              <a:rPr lang="he-IL" sz="2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% </a:t>
            </a:r>
            <a:endParaRPr lang="he-IL" sz="2000" b="1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2913038"/>
            <a:ext cx="1584176" cy="13080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4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Ministry of Health</a:t>
            </a:r>
            <a:endParaRPr lang="he-IL" sz="2400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en-US" sz="11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NIS 39 Billion</a:t>
            </a:r>
            <a:endParaRPr lang="he-IL" sz="110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he-IL" sz="2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21%</a:t>
            </a:r>
          </a:p>
        </p:txBody>
      </p:sp>
      <p:sp>
        <p:nvSpPr>
          <p:cNvPr id="9" name="מלבן מעוגל 8"/>
          <p:cNvSpPr/>
          <p:nvPr/>
        </p:nvSpPr>
        <p:spPr>
          <a:xfrm rot="3428486">
            <a:off x="965290" y="1434559"/>
            <a:ext cx="756328" cy="148806"/>
          </a:xfrm>
          <a:prstGeom prst="round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727" b="96273" l="9211" r="9605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06" y="941719"/>
            <a:ext cx="935103" cy="99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מלבן מעוגל 10"/>
          <p:cNvSpPr/>
          <p:nvPr/>
        </p:nvSpPr>
        <p:spPr>
          <a:xfrm>
            <a:off x="1143133" y="1328962"/>
            <a:ext cx="468000" cy="180000"/>
          </a:xfrm>
          <a:prstGeom prst="round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1143133" y="1540189"/>
            <a:ext cx="468000" cy="180000"/>
          </a:xfrm>
          <a:prstGeom prst="round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sp>
        <p:nvSpPr>
          <p:cNvPr id="31" name="סוגר זוויתי 30"/>
          <p:cNvSpPr/>
          <p:nvPr/>
        </p:nvSpPr>
        <p:spPr>
          <a:xfrm flipH="1">
            <a:off x="7668345" y="476672"/>
            <a:ext cx="1440159" cy="864096"/>
          </a:xfrm>
          <a:prstGeom prst="chevron">
            <a:avLst>
              <a:gd name="adj" fmla="val 248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32" name="סוגר זוויתי 31"/>
          <p:cNvSpPr/>
          <p:nvPr/>
        </p:nvSpPr>
        <p:spPr>
          <a:xfrm flipH="1">
            <a:off x="6453442" y="476672"/>
            <a:ext cx="1440159" cy="864096"/>
          </a:xfrm>
          <a:prstGeom prst="chevron">
            <a:avLst>
              <a:gd name="adj" fmla="val 24804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33" name="סוגר זוויתי 32"/>
          <p:cNvSpPr/>
          <p:nvPr/>
        </p:nvSpPr>
        <p:spPr>
          <a:xfrm flipH="1">
            <a:off x="5238540" y="476672"/>
            <a:ext cx="1440159" cy="864096"/>
          </a:xfrm>
          <a:prstGeom prst="chevron">
            <a:avLst>
              <a:gd name="adj" fmla="val 248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12360" y="530096"/>
            <a:ext cx="124825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sources (including income)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64104" y="530096"/>
            <a:ext cx="124825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of the economy (no income)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64088" y="530096"/>
            <a:ext cx="124825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budget, pension and </a:t>
            </a:r>
            <a:r>
              <a:rPr lang="en-US" sz="14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rehabilitation</a:t>
            </a:r>
            <a:endParaRPr lang="en-US" sz="140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4978" y="1152782"/>
            <a:ext cx="725552" cy="71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-28724" y="6093296"/>
            <a:ext cx="91727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ln w="38100"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4 offices – 41% from State Funding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6608" y="6505742"/>
            <a:ext cx="9170864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0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 source of the Ministry of finance and the budget law for the year 2019 State budget includes paying debts, including education, higher </a:t>
            </a:r>
          </a:p>
          <a:p>
            <a:pPr algn="l" rtl="0"/>
            <a:r>
              <a:rPr lang="en-US" sz="10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education and development</a:t>
            </a:r>
          </a:p>
          <a:p>
            <a:pPr algn="l" rtl="0"/>
            <a:r>
              <a:rPr lang="en-US" sz="105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en-US" sz="105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he-IL" sz="105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269253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44624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8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Which Four Government Offices have the Highest Budget? </a:t>
            </a:r>
            <a:endParaRPr lang="en-US" sz="28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4" name="תרשים 3"/>
          <p:cNvGraphicFramePr/>
          <p:nvPr>
            <p:extLst>
              <p:ext uri="{D42A27DB-BD31-4B8C-83A1-F6EECF244321}">
                <p14:modId xmlns="" xmlns:p14="http://schemas.microsoft.com/office/powerpoint/2010/main" val="3496209186"/>
              </p:ext>
            </p:extLst>
          </p:nvPr>
        </p:nvGraphicFramePr>
        <p:xfrm>
          <a:off x="-10866" y="1232756"/>
          <a:ext cx="916573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55976" y="2192958"/>
            <a:ext cx="2376264" cy="13080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4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Ministry of Defense</a:t>
            </a:r>
            <a:endParaRPr lang="he-IL" sz="240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en-US" sz="11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NIS 42 Billion</a:t>
            </a:r>
            <a:endParaRPr lang="he-IL" sz="110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he-IL" sz="2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24%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7904" y="4255928"/>
            <a:ext cx="237626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8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Ministry of Education</a:t>
            </a:r>
            <a:endParaRPr lang="he-IL" sz="280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en-US" sz="11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NIS 72 Billion</a:t>
            </a:r>
            <a:endParaRPr lang="he-IL" sz="110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he-IL" sz="2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41%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9832" y="1772816"/>
            <a:ext cx="1584176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12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Ministry of Transportation</a:t>
            </a:r>
            <a:endParaRPr lang="he-IL" sz="120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en-US" sz="11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NIS 21 Billion</a:t>
            </a:r>
            <a:endParaRPr lang="he-IL" sz="110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he-IL" sz="2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9752" y="3025696"/>
            <a:ext cx="1584176" cy="1123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Ministry of Health</a:t>
            </a:r>
            <a:endParaRPr lang="he-IL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en-US" sz="11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NIS 39 Billion</a:t>
            </a:r>
            <a:endParaRPr lang="he-IL" sz="110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he-IL" sz="2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22%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727" b="96273" l="9211" r="9605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06" y="941719"/>
            <a:ext cx="935103" cy="99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מלבן מעוגל 11"/>
          <p:cNvSpPr/>
          <p:nvPr/>
        </p:nvSpPr>
        <p:spPr>
          <a:xfrm>
            <a:off x="1143133" y="1540189"/>
            <a:ext cx="468000" cy="180000"/>
          </a:xfrm>
          <a:prstGeom prst="round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sp>
        <p:nvSpPr>
          <p:cNvPr id="31" name="סוגר זוויתי 30"/>
          <p:cNvSpPr/>
          <p:nvPr/>
        </p:nvSpPr>
        <p:spPr>
          <a:xfrm flipH="1">
            <a:off x="7599407" y="476672"/>
            <a:ext cx="1440159" cy="864096"/>
          </a:xfrm>
          <a:prstGeom prst="chevron">
            <a:avLst>
              <a:gd name="adj" fmla="val 248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32" name="סוגר זוויתי 31"/>
          <p:cNvSpPr/>
          <p:nvPr/>
        </p:nvSpPr>
        <p:spPr>
          <a:xfrm flipH="1">
            <a:off x="6384504" y="476672"/>
            <a:ext cx="1440159" cy="864096"/>
          </a:xfrm>
          <a:prstGeom prst="chevron">
            <a:avLst>
              <a:gd name="adj" fmla="val 248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3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of the economy (no income)</a:t>
            </a:r>
            <a:endParaRPr lang="en-US" sz="130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סוגר זוויתי 32"/>
          <p:cNvSpPr/>
          <p:nvPr/>
        </p:nvSpPr>
        <p:spPr>
          <a:xfrm flipH="1">
            <a:off x="5169602" y="476672"/>
            <a:ext cx="1440159" cy="864096"/>
          </a:xfrm>
          <a:prstGeom prst="chevron">
            <a:avLst>
              <a:gd name="adj" fmla="val 24804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77306" y="471736"/>
            <a:ext cx="1115174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3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Total sources (including income)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02972" y="548680"/>
            <a:ext cx="1248256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13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n-US" sz="130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9968" y="476672"/>
            <a:ext cx="1248256" cy="6924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3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budget, pension and rehabilitation</a:t>
            </a:r>
            <a:endParaRPr lang="en-US" sz="130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727" b="96273" l="9211" r="9605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926361"/>
            <a:ext cx="935103" cy="99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51520" y="6512714"/>
            <a:ext cx="8703320" cy="345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8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Source: Ministry of Finance and According to the Budget Law for 2019 (the state budget includes payment of debts), education includes higher education and development</a:t>
            </a:r>
            <a:r>
              <a:rPr lang="he-IL" sz="8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he-IL" sz="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משרד האוצר ועל פי חוק התקציב לשנת 2019 (תקציב המדינה כולל תשלום חובות), חינוך כולל השכלה גבוהה ופיתוח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520" y="6165304"/>
            <a:ext cx="91727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ln w="38100"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4 offices – 41% from State Funding </a:t>
            </a:r>
            <a:endParaRPr lang="en-US" sz="2800" dirty="0">
              <a:ln w="38100">
                <a:solidFill>
                  <a:prstClr val="black">
                    <a:lumMod val="50000"/>
                    <a:lumOff val="50000"/>
                  </a:prst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77655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/>
          <p:cNvGraphicFramePr/>
          <p:nvPr>
            <p:extLst>
              <p:ext uri="{D42A27DB-BD31-4B8C-83A1-F6EECF244321}">
                <p14:modId xmlns="" xmlns:p14="http://schemas.microsoft.com/office/powerpoint/2010/main" val="3028842136"/>
              </p:ext>
            </p:extLst>
          </p:nvPr>
        </p:nvGraphicFramePr>
        <p:xfrm>
          <a:off x="467544" y="548680"/>
          <a:ext cx="792088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1">
              <a:defRPr/>
            </a:pPr>
            <a:r>
              <a:rPr lang="en-US" sz="2400" b="0" u="none" dirty="0" smtClean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Development of Government budgets in the past decade</a:t>
            </a:r>
          </a:p>
          <a:p>
            <a:pPr>
              <a:defRPr/>
            </a:pPr>
            <a:r>
              <a:rPr lang="en-US" sz="2400" b="0" u="none" dirty="0" smtClean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Zero-sum game…</a:t>
            </a:r>
            <a:endParaRPr lang="he-IL" sz="2400" b="0" u="none" dirty="0">
              <a:ln w="1270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0980712" y="1876073"/>
            <a:ext cx="576064" cy="578242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1556776" y="1882089"/>
            <a:ext cx="576064" cy="578242"/>
          </a:xfrm>
          <a:prstGeom prst="rect">
            <a:avLst/>
          </a:prstGeom>
          <a:solidFill>
            <a:srgbClr val="488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1556776" y="2454315"/>
            <a:ext cx="576064" cy="578242"/>
          </a:xfrm>
          <a:prstGeom prst="rect">
            <a:avLst/>
          </a:prstGeom>
          <a:solidFill>
            <a:srgbClr val="DB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10980712" y="2451738"/>
            <a:ext cx="576064" cy="578242"/>
          </a:xfrm>
          <a:prstGeom prst="rect">
            <a:avLst/>
          </a:prstGeom>
          <a:solidFill>
            <a:srgbClr val="3CB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" name="מחבר ישר 7"/>
          <p:cNvCxnSpPr/>
          <p:nvPr/>
        </p:nvCxnSpPr>
        <p:spPr>
          <a:xfrm>
            <a:off x="486879" y="6093296"/>
            <a:ext cx="7632848" cy="0"/>
          </a:xfrm>
          <a:prstGeom prst="line">
            <a:avLst/>
          </a:prstGeom>
          <a:ln w="38100">
            <a:solidFill>
              <a:srgbClr val="3B3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6141" y="3354016"/>
            <a:ext cx="629153" cy="9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003" y="2510040"/>
            <a:ext cx="914614" cy="49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9727" y="1052475"/>
            <a:ext cx="981983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9" descr="Y:\תמונות למצגת\סמלים\לוגו משהבט רקע ריק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217003" y="4940599"/>
            <a:ext cx="792299" cy="7915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אליפסה 10"/>
          <p:cNvSpPr/>
          <p:nvPr/>
        </p:nvSpPr>
        <p:spPr>
          <a:xfrm>
            <a:off x="7477299" y="3354016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16"/>
          <p:cNvSpPr/>
          <p:nvPr/>
        </p:nvSpPr>
        <p:spPr>
          <a:xfrm>
            <a:off x="7477299" y="2451738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488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/>
          <p:cNvSpPr/>
          <p:nvPr/>
        </p:nvSpPr>
        <p:spPr>
          <a:xfrm>
            <a:off x="7477299" y="1052475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3CB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/>
          <p:cNvSpPr/>
          <p:nvPr/>
        </p:nvSpPr>
        <p:spPr>
          <a:xfrm>
            <a:off x="7477299" y="5012322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4C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7242696" y="1196752"/>
            <a:ext cx="11182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1">
              <a:defRPr/>
            </a:pPr>
            <a:r>
              <a:rPr lang="en-US" sz="2000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X3.2</a:t>
            </a:r>
            <a:endParaRPr lang="he-IL" sz="2000" b="0" u="none">
              <a:ln w="1270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2186" y="3501008"/>
            <a:ext cx="11182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1">
              <a:defRPr/>
            </a:pPr>
            <a:r>
              <a:rPr lang="en-US" sz="2000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X2.1</a:t>
            </a:r>
            <a:endParaRPr lang="he-IL" sz="2000" b="0" u="none">
              <a:ln w="1270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42696" y="2591690"/>
            <a:ext cx="11182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1">
              <a:defRPr/>
            </a:pPr>
            <a:r>
              <a:rPr lang="en-US" sz="2000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X2.5</a:t>
            </a:r>
            <a:endParaRPr lang="he-IL" sz="2000" b="0" u="none">
              <a:ln w="1270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6296" y="5157192"/>
            <a:ext cx="11182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1">
              <a:defRPr/>
            </a:pPr>
            <a:r>
              <a:rPr lang="en-US" sz="2000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X1.3</a:t>
            </a:r>
            <a:endParaRPr lang="he-IL" sz="2000" b="0" u="none">
              <a:ln w="1270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מלבן 23"/>
          <p:cNvSpPr/>
          <p:nvPr/>
        </p:nvSpPr>
        <p:spPr>
          <a:xfrm flipH="1" flipV="1">
            <a:off x="10476656" y="3890916"/>
            <a:ext cx="1656184" cy="2702877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/>
          <p:cNvSpPr/>
          <p:nvPr/>
        </p:nvSpPr>
        <p:spPr>
          <a:xfrm flipH="1" flipV="1">
            <a:off x="11052720" y="3896932"/>
            <a:ext cx="1656184" cy="2702877"/>
          </a:xfrm>
          <a:prstGeom prst="rect">
            <a:avLst/>
          </a:prstGeom>
          <a:solidFill>
            <a:srgbClr val="488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25"/>
          <p:cNvSpPr/>
          <p:nvPr/>
        </p:nvSpPr>
        <p:spPr>
          <a:xfrm flipH="1" flipV="1">
            <a:off x="11052720" y="4469158"/>
            <a:ext cx="1656184" cy="2702877"/>
          </a:xfrm>
          <a:prstGeom prst="rect">
            <a:avLst/>
          </a:prstGeom>
          <a:solidFill>
            <a:srgbClr val="DB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26"/>
          <p:cNvSpPr/>
          <p:nvPr/>
        </p:nvSpPr>
        <p:spPr>
          <a:xfrm flipH="1" flipV="1">
            <a:off x="10476656" y="4466581"/>
            <a:ext cx="1656184" cy="2702877"/>
          </a:xfrm>
          <a:prstGeom prst="rect">
            <a:avLst/>
          </a:prstGeom>
          <a:solidFill>
            <a:srgbClr val="3CB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7926780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700808"/>
            <a:ext cx="8059759" cy="499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Getting Acquainted with the Budget Department / Financial Advisor and </a:t>
            </a:r>
            <a:r>
              <a:rPr lang="en-US" sz="4000" b="1" dirty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</a:t>
            </a:r>
            <a:r>
              <a:rPr lang="en-US" sz="4000" b="1" dirty="0" smtClean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Economic System</a:t>
            </a:r>
            <a:endParaRPr lang="he-IL" sz="4000" b="1" dirty="0"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6495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55"/>
          <p:cNvGrpSpPr>
            <a:grpSpLocks noChangeAspect="1"/>
          </p:cNvGrpSpPr>
          <p:nvPr/>
        </p:nvGrpSpPr>
        <p:grpSpPr>
          <a:xfrm>
            <a:off x="223767" y="867420"/>
            <a:ext cx="4288924" cy="4831605"/>
            <a:chOff x="5023768" y="4034800"/>
            <a:chExt cx="2143125" cy="214312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3768" y="4034800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מלבן 5"/>
            <p:cNvSpPr/>
            <p:nvPr/>
          </p:nvSpPr>
          <p:spPr>
            <a:xfrm>
              <a:off x="5649209" y="4881179"/>
              <a:ext cx="835383" cy="106768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he-IL" sz="1200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קבוצה 155"/>
          <p:cNvGrpSpPr>
            <a:grpSpLocks noChangeAspect="1"/>
          </p:cNvGrpSpPr>
          <p:nvPr/>
        </p:nvGrpSpPr>
        <p:grpSpPr>
          <a:xfrm>
            <a:off x="4627199" y="836712"/>
            <a:ext cx="4288924" cy="4831605"/>
            <a:chOff x="5023768" y="4034800"/>
            <a:chExt cx="2143125" cy="21431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3768" y="4034800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מלבן 8"/>
            <p:cNvSpPr/>
            <p:nvPr/>
          </p:nvSpPr>
          <p:spPr>
            <a:xfrm>
              <a:off x="5649209" y="4881179"/>
              <a:ext cx="835383" cy="106768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he-IL" sz="1200" kern="0">
                <a:solidFill>
                  <a:prstClr val="white"/>
                </a:solidFill>
              </a:endParaRPr>
            </a:p>
          </p:txBody>
        </p:sp>
      </p:grpSp>
      <p:sp>
        <p:nvSpPr>
          <p:cNvPr id="10" name="מלבן 9"/>
          <p:cNvSpPr/>
          <p:nvPr/>
        </p:nvSpPr>
        <p:spPr>
          <a:xfrm>
            <a:off x="-36512" y="169476"/>
            <a:ext cx="91440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Process of Approving the Defense Budget Book for 2019 in the Knesset</a:t>
            </a:r>
            <a:endParaRPr lang="he-IL" sz="20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39600" y="5726737"/>
            <a:ext cx="284031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n w="1905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Hours of Discussion</a:t>
            </a:r>
            <a:endParaRPr lang="he-IL" sz="3200" dirty="0">
              <a:ln w="19050"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148065" y="5733256"/>
            <a:ext cx="331236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ln w="1905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Discussions in the Foreign Affairs and Defense Committee</a:t>
            </a:r>
            <a:endParaRPr lang="he-IL" sz="2400" dirty="0">
              <a:ln w="19050"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5736"/>
          <a:stretch>
            <a:fillRect/>
          </a:stretch>
        </p:blipFill>
        <p:spPr bwMode="auto">
          <a:xfrm>
            <a:off x="4631292" y="836712"/>
            <a:ext cx="4288925" cy="165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5736"/>
          <a:stretch>
            <a:fillRect/>
          </a:stretch>
        </p:blipFill>
        <p:spPr bwMode="auto">
          <a:xfrm>
            <a:off x="223767" y="867420"/>
            <a:ext cx="4288925" cy="165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590"/>
          <a:stretch>
            <a:fillRect/>
          </a:stretch>
        </p:blipFill>
        <p:spPr bwMode="auto">
          <a:xfrm>
            <a:off x="4627199" y="5030509"/>
            <a:ext cx="4288924" cy="6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590"/>
          <a:stretch>
            <a:fillRect/>
          </a:stretch>
        </p:blipFill>
        <p:spPr bwMode="auto">
          <a:xfrm>
            <a:off x="223767" y="5032219"/>
            <a:ext cx="4288924" cy="6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" descr="Y:\תמונות למצגת\סמלים\לוגו יועכל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891604"/>
            <a:ext cx="570924" cy="971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766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41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61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71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81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91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11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21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31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41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1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61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71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81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91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11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21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31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41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51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61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71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81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91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01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11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21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31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41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51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61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71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81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91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1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11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21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31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41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55"/>
          <p:cNvGrpSpPr>
            <a:grpSpLocks noChangeAspect="1"/>
          </p:cNvGrpSpPr>
          <p:nvPr/>
        </p:nvGrpSpPr>
        <p:grpSpPr>
          <a:xfrm>
            <a:off x="195682" y="791245"/>
            <a:ext cx="4288924" cy="4831605"/>
            <a:chOff x="5023768" y="4034800"/>
            <a:chExt cx="2143125" cy="214312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3768" y="4034800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מלבן 5"/>
            <p:cNvSpPr/>
            <p:nvPr/>
          </p:nvSpPr>
          <p:spPr>
            <a:xfrm>
              <a:off x="5649209" y="4881179"/>
              <a:ext cx="835383" cy="106768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he-IL" sz="1200" kern="0">
                <a:solidFill>
                  <a:prstClr val="white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540144" y="1794360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קבוצה 155"/>
          <p:cNvGrpSpPr>
            <a:grpSpLocks noChangeAspect="1"/>
          </p:cNvGrpSpPr>
          <p:nvPr/>
        </p:nvGrpSpPr>
        <p:grpSpPr>
          <a:xfrm>
            <a:off x="4665299" y="760537"/>
            <a:ext cx="4288924" cy="4831605"/>
            <a:chOff x="5023768" y="4034800"/>
            <a:chExt cx="2143125" cy="21431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3768" y="4034800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מלבן 8"/>
            <p:cNvSpPr/>
            <p:nvPr/>
          </p:nvSpPr>
          <p:spPr>
            <a:xfrm>
              <a:off x="5649209" y="4881179"/>
              <a:ext cx="835383" cy="106768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he-IL" sz="1200" kern="0">
                <a:solidFill>
                  <a:prstClr val="white"/>
                </a:solidFill>
              </a:endParaRPr>
            </a:p>
          </p:txBody>
        </p:sp>
      </p:grpSp>
      <p:sp>
        <p:nvSpPr>
          <p:cNvPr id="10" name="מלבן 9"/>
          <p:cNvSpPr/>
          <p:nvPr/>
        </p:nvSpPr>
        <p:spPr>
          <a:xfrm>
            <a:off x="14369" y="4462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And What About the Education Budget?</a:t>
            </a:r>
            <a:endParaRPr lang="he-IL" sz="28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3044" y="1844824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39600" y="5650562"/>
            <a:ext cx="284031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n w="1905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Hours of Discussion</a:t>
            </a:r>
            <a:endParaRPr lang="he-IL" sz="3200" dirty="0">
              <a:ln w="19050"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76056" y="5589240"/>
            <a:ext cx="36004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ln w="1905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Discussions in the Foreign Affairs and Defense Committee</a:t>
            </a:r>
            <a:endParaRPr lang="he-IL" sz="2400" dirty="0">
              <a:ln w="19050"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5736"/>
          <a:stretch>
            <a:fillRect/>
          </a:stretch>
        </p:blipFill>
        <p:spPr bwMode="auto">
          <a:xfrm>
            <a:off x="4669392" y="760537"/>
            <a:ext cx="4288925" cy="165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5736"/>
          <a:stretch>
            <a:fillRect/>
          </a:stretch>
        </p:blipFill>
        <p:spPr bwMode="auto">
          <a:xfrm>
            <a:off x="195682" y="791245"/>
            <a:ext cx="4288925" cy="165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590"/>
          <a:stretch>
            <a:fillRect/>
          </a:stretch>
        </p:blipFill>
        <p:spPr bwMode="auto">
          <a:xfrm>
            <a:off x="4665299" y="4954334"/>
            <a:ext cx="4288924" cy="6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590"/>
          <a:stretch>
            <a:fillRect/>
          </a:stretch>
        </p:blipFill>
        <p:spPr bwMode="auto">
          <a:xfrm>
            <a:off x="195682" y="4956044"/>
            <a:ext cx="4288924" cy="6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Y:\תמונות למצגת\סמלים\לוגו יועכל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891604"/>
            <a:ext cx="570924" cy="971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066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C:\Users\U13311\AppData\Local\Microsoft\Windows\Temporary Internet Files\Content.Outlook\7AUJUGK7\4GJI86R7.jpg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2670745">
            <a:off x="3721100" y="3400425"/>
            <a:ext cx="18049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צורה חופשית 10"/>
          <p:cNvSpPr/>
          <p:nvPr/>
        </p:nvSpPr>
        <p:spPr>
          <a:xfrm rot="517122">
            <a:off x="4530725" y="4016375"/>
            <a:ext cx="2170113" cy="1346200"/>
          </a:xfrm>
          <a:custGeom>
            <a:avLst/>
            <a:gdLst>
              <a:gd name="connsiteX0" fmla="*/ 0 w 7151298"/>
              <a:gd name="connsiteY0" fmla="*/ 0 h 2958860"/>
              <a:gd name="connsiteX1" fmla="*/ 2363638 w 7151298"/>
              <a:gd name="connsiteY1" fmla="*/ 1846053 h 2958860"/>
              <a:gd name="connsiteX2" fmla="*/ 7151298 w 7151298"/>
              <a:gd name="connsiteY2" fmla="*/ 2958860 h 2958860"/>
              <a:gd name="connsiteX3" fmla="*/ 7151298 w 7151298"/>
              <a:gd name="connsiteY3" fmla="*/ 2958860 h 295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1298" h="2958860">
                <a:moveTo>
                  <a:pt x="0" y="0"/>
                </a:moveTo>
                <a:cubicBezTo>
                  <a:pt x="585877" y="676455"/>
                  <a:pt x="1171755" y="1352910"/>
                  <a:pt x="2363638" y="1846053"/>
                </a:cubicBezTo>
                <a:cubicBezTo>
                  <a:pt x="3555521" y="2339196"/>
                  <a:pt x="7151298" y="2958860"/>
                  <a:pt x="7151298" y="2958860"/>
                </a:cubicBezTo>
                <a:lnTo>
                  <a:pt x="7151298" y="295886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black"/>
              </a:solidFill>
            </a:endParaRPr>
          </a:p>
        </p:txBody>
      </p:sp>
      <p:pic>
        <p:nvPicPr>
          <p:cNvPr id="29" name="Picture 2" descr="C:\Users\U13311\AppData\Local\Microsoft\Windows\Temporary Internet Files\Content.Outlook\7AUJUGK7\408307-big-data-and-web-analytics.png"/>
          <p:cNvPicPr>
            <a:picLocks noChangeAspect="1" noChangeArrowheads="1"/>
          </p:cNvPicPr>
          <p:nvPr/>
        </p:nvPicPr>
        <p:blipFill>
          <a:blip r:embed="rId4" cstate="print"/>
          <a:srcRect l="71175" b="71767"/>
          <a:stretch>
            <a:fillRect/>
          </a:stretch>
        </p:blipFill>
        <p:spPr bwMode="auto">
          <a:xfrm>
            <a:off x="323850" y="1004888"/>
            <a:ext cx="1152525" cy="1200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04056" y="116633"/>
            <a:ext cx="7772400" cy="720079"/>
          </a:xfrm>
          <a:extLst/>
        </p:spPr>
        <p:txBody>
          <a:bodyPr rtlCol="1">
            <a:noAutofit/>
          </a:bodyPr>
          <a:lstStyle/>
          <a:p>
            <a:pPr rtl="0" eaLnBrk="1" fontAlgn="auto" hangingPunct="1">
              <a:spcAft>
                <a:spcPct val="0"/>
              </a:spcAft>
              <a:defRPr/>
            </a:pPr>
            <a:r>
              <a:rPr lang="en-US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Walking On a Thin Line</a:t>
            </a:r>
            <a:endParaRPr lang="he-IL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4" name="כותרת 1"/>
          <p:cNvSpPr txBox="1"/>
          <p:nvPr/>
        </p:nvSpPr>
        <p:spPr>
          <a:xfrm>
            <a:off x="6156176" y="3861048"/>
            <a:ext cx="2736304" cy="1368151"/>
          </a:xfrm>
          <a:prstGeom prst="rect">
            <a:avLst/>
          </a:prstGeom>
        </p:spPr>
        <p:txBody>
          <a:bodyPr rtlCol="1" anchor="ctr">
            <a:normAutofit fontScale="92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0 Control</a:t>
            </a:r>
          </a:p>
          <a:p>
            <a:pPr>
              <a:defRPr/>
            </a:pPr>
            <a:r>
              <a:rPr lang="en-US" sz="22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Paralysis</a:t>
            </a:r>
            <a:endParaRPr lang="en-US" sz="3000" dirty="0" smtClean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  <a:p>
            <a:pPr>
              <a:defRPr/>
            </a:pPr>
            <a:r>
              <a:rPr lang="en-US" sz="17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The unique military system</a:t>
            </a:r>
            <a:endParaRPr lang="he-IL" sz="6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" name="צורה חופשית 5"/>
          <p:cNvSpPr/>
          <p:nvPr/>
        </p:nvSpPr>
        <p:spPr>
          <a:xfrm>
            <a:off x="2124075" y="1992313"/>
            <a:ext cx="2408238" cy="1868487"/>
          </a:xfrm>
          <a:custGeom>
            <a:avLst/>
            <a:gdLst>
              <a:gd name="connsiteX0" fmla="*/ 0 w 7151298"/>
              <a:gd name="connsiteY0" fmla="*/ 0 h 2958860"/>
              <a:gd name="connsiteX1" fmla="*/ 2363638 w 7151298"/>
              <a:gd name="connsiteY1" fmla="*/ 1846053 h 2958860"/>
              <a:gd name="connsiteX2" fmla="*/ 7151298 w 7151298"/>
              <a:gd name="connsiteY2" fmla="*/ 2958860 h 2958860"/>
              <a:gd name="connsiteX3" fmla="*/ 7151298 w 7151298"/>
              <a:gd name="connsiteY3" fmla="*/ 2958860 h 295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1298" h="2958860">
                <a:moveTo>
                  <a:pt x="0" y="0"/>
                </a:moveTo>
                <a:cubicBezTo>
                  <a:pt x="585877" y="676455"/>
                  <a:pt x="1171755" y="1352910"/>
                  <a:pt x="2363638" y="1846053"/>
                </a:cubicBezTo>
                <a:cubicBezTo>
                  <a:pt x="3555521" y="2339196"/>
                  <a:pt x="7151298" y="2958860"/>
                  <a:pt x="7151298" y="2958860"/>
                </a:cubicBezTo>
                <a:lnTo>
                  <a:pt x="7151298" y="295886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black"/>
              </a:solidFill>
            </a:endParaRPr>
          </a:p>
        </p:txBody>
      </p:sp>
      <p:pic>
        <p:nvPicPr>
          <p:cNvPr id="12297" name="Picture 2" descr="http://2.bp.blogspot.com/-Z0CdWMSOpTA/USZGlfWa_NI/AAAAAAAACt0/1YJ4-D6ulFo/s1600/pitr_walking_man_scalable_vector_graphics_svg_clip_art_wall_paper_background-1332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575898" flipH="1">
            <a:off x="5141913" y="3706813"/>
            <a:ext cx="8477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" descr="http://2.bp.blogspot.com/-Z0CdWMSOpTA/USZGlfWa_NI/AAAAAAAACt0/1YJ4-D6ulFo/s1600/pitr_walking_man_scalable_vector_graphics_svg_clip_art_wall_paper_background-1332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497661" flipH="1">
            <a:off x="5322094" y="4593431"/>
            <a:ext cx="8477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" descr="http://2.bp.blogspot.com/-Z0CdWMSOpTA/USZGlfWa_NI/AAAAAAAACt0/1YJ4-D6ulFo/s1600/pitr_walking_man_scalable_vector_graphics_svg_clip_art_wall_paper_background-1332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88501" flipH="1">
            <a:off x="3459163" y="2436813"/>
            <a:ext cx="846137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" descr="http://2.bp.blogspot.com/-Z0CdWMSOpTA/USZGlfWa_NI/AAAAAAAACt0/1YJ4-D6ulFo/s1600/pitr_walking_man_scalable_vector_graphics_svg_clip_art_wall_paper_background-1332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847553" flipH="1">
            <a:off x="2845594" y="2143919"/>
            <a:ext cx="8477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115616" y="980728"/>
            <a:ext cx="3899016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>
              <a:defRPr/>
            </a:pPr>
            <a:r>
              <a:rPr lang="en-US" sz="28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100% Transparency</a:t>
            </a:r>
            <a:endParaRPr lang="he-IL" sz="2800" dirty="0" smtClean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rtl="0">
              <a:defRPr/>
            </a:pPr>
            <a:r>
              <a:rPr lang="en-US" sz="14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Full implantations of recommendations</a:t>
            </a:r>
          </a:p>
          <a:p>
            <a:pPr algn="ctr" rtl="0">
              <a:defRPr/>
            </a:pPr>
            <a:r>
              <a:rPr lang="en-US" sz="14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and decisions to increase transparency</a:t>
            </a:r>
            <a:endParaRPr lang="he-IL" sz="1400" dirty="0" smtClean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defRPr/>
            </a:pPr>
            <a:endParaRPr lang="he-IL" sz="28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2302" name="Picture 2" descr="http://2.bp.blogspot.com/-Z0CdWMSOpTA/USZGlfWa_NI/AAAAAAAACt0/1YJ4-D6ulFo/s1600/pitr_walking_man_scalable_vector_graphics_svg_clip_art_wall_paper_background-1332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7085659" flipH="1">
            <a:off x="5736431" y="5387182"/>
            <a:ext cx="8477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935" r="4935" b="5435"/>
          <a:stretch>
            <a:fillRect/>
          </a:stretch>
        </p:blipFill>
        <p:spPr bwMode="auto">
          <a:xfrm>
            <a:off x="7020272" y="5292603"/>
            <a:ext cx="1675141" cy="84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0336147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300712"/>
            <a:ext cx="9143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 smtClean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Importance of US Assistance and the Challenge of Decreasing Exchanges</a:t>
            </a:r>
            <a:endParaRPr lang="he-IL" sz="4800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Picture 9" descr="C:\Users\U00699\AppData\Local\Microsoft\Windows\Temporary Internet Files\Content.Outlook\YPLI93D5\image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3501008"/>
            <a:ext cx="5544616" cy="3267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927941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 hidden="1"/>
          <p:cNvSpPr/>
          <p:nvPr>
            <p:custDataLst>
              <p:tags r:id="rId1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1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he-IL" sz="1400" b="1">
              <a:latin typeface="Calibri"/>
              <a:cs typeface="Arial"/>
              <a:sym typeface="Calibri"/>
            </a:endParaRPr>
          </a:p>
        </p:txBody>
      </p:sp>
      <p:sp>
        <p:nvSpPr>
          <p:cNvPr id="156" name="מלבן 155"/>
          <p:cNvSpPr/>
          <p:nvPr/>
        </p:nvSpPr>
        <p:spPr>
          <a:xfrm>
            <a:off x="560388" y="6364288"/>
            <a:ext cx="4140000" cy="21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5" name="מלבן 154"/>
          <p:cNvSpPr/>
          <p:nvPr/>
        </p:nvSpPr>
        <p:spPr>
          <a:xfrm>
            <a:off x="4762500" y="6354763"/>
            <a:ext cx="4140000" cy="21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20301" name="צורה חופשית 120300"/>
          <p:cNvSpPr/>
          <p:nvPr>
            <p:custDataLst>
              <p:tags r:id="rId2"/>
            </p:custDataLst>
          </p:nvPr>
        </p:nvSpPr>
        <p:spPr bwMode="auto">
          <a:xfrm rot="933474">
            <a:off x="7702550" y="5401572"/>
            <a:ext cx="354014" cy="152401"/>
          </a:xfrm>
          <a:custGeom>
            <a:avLst/>
            <a:gdLst/>
            <a:ahLst/>
            <a:cxnLst/>
            <a:rect l="0" t="0" r="0" b="0"/>
            <a:pathLst>
              <a:path w="354014" h="152401">
                <a:moveTo>
                  <a:pt x="0" y="95250"/>
                </a:moveTo>
                <a:lnTo>
                  <a:pt x="354013" y="0"/>
                </a:lnTo>
                <a:lnTo>
                  <a:pt x="354013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35" name="צורה חופשית 234"/>
          <p:cNvSpPr/>
          <p:nvPr>
            <p:custDataLst>
              <p:tags r:id="rId3"/>
            </p:custDataLst>
          </p:nvPr>
        </p:nvSpPr>
        <p:spPr bwMode="auto">
          <a:xfrm rot="793027">
            <a:off x="3054350" y="5365750"/>
            <a:ext cx="354014" cy="152401"/>
          </a:xfrm>
          <a:custGeom>
            <a:avLst/>
            <a:gdLst/>
            <a:ahLst/>
            <a:cxnLst/>
            <a:rect l="0" t="0" r="0" b="0"/>
            <a:pathLst>
              <a:path w="354014" h="152401">
                <a:moveTo>
                  <a:pt x="0" y="95250"/>
                </a:moveTo>
                <a:lnTo>
                  <a:pt x="354013" y="0"/>
                </a:lnTo>
                <a:lnTo>
                  <a:pt x="354013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47" name="צורה חופשית 246"/>
          <p:cNvSpPr/>
          <p:nvPr>
            <p:custDataLst>
              <p:tags r:id="rId4"/>
            </p:custDataLst>
          </p:nvPr>
        </p:nvSpPr>
        <p:spPr bwMode="auto">
          <a:xfrm rot="933474">
            <a:off x="4745038" y="5401572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53" name="צורה חופשית 252"/>
          <p:cNvSpPr/>
          <p:nvPr>
            <p:custDataLst>
              <p:tags r:id="rId5"/>
            </p:custDataLst>
          </p:nvPr>
        </p:nvSpPr>
        <p:spPr bwMode="auto">
          <a:xfrm rot="933474">
            <a:off x="5589588" y="5401572"/>
            <a:ext cx="354013" cy="152401"/>
          </a:xfrm>
          <a:custGeom>
            <a:avLst/>
            <a:gdLst/>
            <a:ahLst/>
            <a:cxnLst/>
            <a:rect l="0" t="0" r="0" b="0"/>
            <a:pathLst>
              <a:path w="354013" h="152401">
                <a:moveTo>
                  <a:pt x="0" y="95250"/>
                </a:moveTo>
                <a:lnTo>
                  <a:pt x="354012" y="0"/>
                </a:lnTo>
                <a:lnTo>
                  <a:pt x="354012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50" name="צורה חופשית 249"/>
          <p:cNvSpPr/>
          <p:nvPr>
            <p:custDataLst>
              <p:tags r:id="rId6"/>
            </p:custDataLst>
          </p:nvPr>
        </p:nvSpPr>
        <p:spPr bwMode="auto">
          <a:xfrm rot="933474">
            <a:off x="5167313" y="5401572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29" name="צורה חופשית 228"/>
          <p:cNvSpPr/>
          <p:nvPr>
            <p:custDataLst>
              <p:tags r:id="rId7"/>
            </p:custDataLst>
          </p:nvPr>
        </p:nvSpPr>
        <p:spPr bwMode="auto">
          <a:xfrm rot="793027">
            <a:off x="2209800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38" name="צורה חופשית 237"/>
          <p:cNvSpPr/>
          <p:nvPr>
            <p:custDataLst>
              <p:tags r:id="rId8"/>
            </p:custDataLst>
          </p:nvPr>
        </p:nvSpPr>
        <p:spPr bwMode="auto">
          <a:xfrm rot="793027">
            <a:off x="3478213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20304" name="צורה חופשית 120303"/>
          <p:cNvSpPr/>
          <p:nvPr>
            <p:custDataLst>
              <p:tags r:id="rId9"/>
            </p:custDataLst>
          </p:nvPr>
        </p:nvSpPr>
        <p:spPr bwMode="auto">
          <a:xfrm rot="933474">
            <a:off x="8126413" y="5401572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20307" name="צורה חופשית 120306"/>
          <p:cNvSpPr/>
          <p:nvPr>
            <p:custDataLst>
              <p:tags r:id="rId10"/>
            </p:custDataLst>
          </p:nvPr>
        </p:nvSpPr>
        <p:spPr bwMode="auto">
          <a:xfrm rot="933474">
            <a:off x="8548688" y="5401572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44" name="צורה חופשית 243"/>
          <p:cNvSpPr/>
          <p:nvPr>
            <p:custDataLst>
              <p:tags r:id="rId11"/>
            </p:custDataLst>
          </p:nvPr>
        </p:nvSpPr>
        <p:spPr bwMode="auto">
          <a:xfrm rot="793027">
            <a:off x="4322763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20295" name="צורה חופשית 120294"/>
          <p:cNvSpPr/>
          <p:nvPr>
            <p:custDataLst>
              <p:tags r:id="rId12"/>
            </p:custDataLst>
          </p:nvPr>
        </p:nvSpPr>
        <p:spPr bwMode="auto">
          <a:xfrm rot="933474">
            <a:off x="6858000" y="5401572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26" name="צורה חופשית 225"/>
          <p:cNvSpPr/>
          <p:nvPr>
            <p:custDataLst>
              <p:tags r:id="rId13"/>
            </p:custDataLst>
          </p:nvPr>
        </p:nvSpPr>
        <p:spPr bwMode="auto">
          <a:xfrm rot="793027">
            <a:off x="1787525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20288" name="צורה חופשית 120287"/>
          <p:cNvSpPr/>
          <p:nvPr>
            <p:custDataLst>
              <p:tags r:id="rId14"/>
            </p:custDataLst>
          </p:nvPr>
        </p:nvSpPr>
        <p:spPr bwMode="auto">
          <a:xfrm rot="933474">
            <a:off x="6013450" y="5401572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3" name="צורה חופשית 12"/>
          <p:cNvSpPr/>
          <p:nvPr>
            <p:custDataLst>
              <p:tags r:id="rId15"/>
            </p:custDataLst>
          </p:nvPr>
        </p:nvSpPr>
        <p:spPr bwMode="auto">
          <a:xfrm rot="793027">
            <a:off x="519113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32" name="צורה חופשית 231"/>
          <p:cNvSpPr/>
          <p:nvPr>
            <p:custDataLst>
              <p:tags r:id="rId16"/>
            </p:custDataLst>
          </p:nvPr>
        </p:nvSpPr>
        <p:spPr bwMode="auto">
          <a:xfrm rot="793027">
            <a:off x="2632075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41" name="צורה חופשית 240"/>
          <p:cNvSpPr/>
          <p:nvPr>
            <p:custDataLst>
              <p:tags r:id="rId17"/>
            </p:custDataLst>
          </p:nvPr>
        </p:nvSpPr>
        <p:spPr bwMode="auto">
          <a:xfrm rot="793027">
            <a:off x="3900488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0" name="צורה חופשית 9"/>
          <p:cNvSpPr/>
          <p:nvPr>
            <p:custDataLst>
              <p:tags r:id="rId18"/>
            </p:custDataLst>
          </p:nvPr>
        </p:nvSpPr>
        <p:spPr bwMode="auto">
          <a:xfrm rot="793027">
            <a:off x="96838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7" name="צורה חופשית 16"/>
          <p:cNvSpPr/>
          <p:nvPr>
            <p:custDataLst>
              <p:tags r:id="rId19"/>
            </p:custDataLst>
          </p:nvPr>
        </p:nvSpPr>
        <p:spPr bwMode="auto">
          <a:xfrm rot="793027">
            <a:off x="941388" y="5365750"/>
            <a:ext cx="354013" cy="152401"/>
          </a:xfrm>
          <a:custGeom>
            <a:avLst/>
            <a:gdLst/>
            <a:ahLst/>
            <a:cxnLst/>
            <a:rect l="0" t="0" r="0" b="0"/>
            <a:pathLst>
              <a:path w="354013" h="152401">
                <a:moveTo>
                  <a:pt x="0" y="95250"/>
                </a:moveTo>
                <a:lnTo>
                  <a:pt x="354012" y="0"/>
                </a:lnTo>
                <a:lnTo>
                  <a:pt x="354012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2" name="צורה חופשית 21"/>
          <p:cNvSpPr/>
          <p:nvPr>
            <p:custDataLst>
              <p:tags r:id="rId20"/>
            </p:custDataLst>
          </p:nvPr>
        </p:nvSpPr>
        <p:spPr bwMode="auto">
          <a:xfrm rot="793027">
            <a:off x="1365250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20298" name="צורה חופשית 120297"/>
          <p:cNvSpPr/>
          <p:nvPr>
            <p:custDataLst>
              <p:tags r:id="rId21"/>
            </p:custDataLst>
          </p:nvPr>
        </p:nvSpPr>
        <p:spPr bwMode="auto">
          <a:xfrm rot="933474">
            <a:off x="7280275" y="5401572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20292" name="צורה חופשית 120291"/>
          <p:cNvSpPr/>
          <p:nvPr>
            <p:custDataLst>
              <p:tags r:id="rId22"/>
            </p:custDataLst>
          </p:nvPr>
        </p:nvSpPr>
        <p:spPr bwMode="auto">
          <a:xfrm rot="933474">
            <a:off x="6435725" y="5401572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2" name="צורה חופשית 251"/>
          <p:cNvSpPr/>
          <p:nvPr>
            <p:custDataLst>
              <p:tags r:id="rId23"/>
            </p:custDataLst>
          </p:nvPr>
        </p:nvSpPr>
        <p:spPr bwMode="auto">
          <a:xfrm rot="933474">
            <a:off x="5589588" y="5458722"/>
            <a:ext cx="354013" cy="95251"/>
          </a:xfrm>
          <a:custGeom>
            <a:avLst/>
            <a:gdLst/>
            <a:ahLst/>
            <a:cxnLst/>
            <a:rect l="0" t="0" r="0" b="0"/>
            <a:pathLst>
              <a:path w="354013" h="95251">
                <a:moveTo>
                  <a:pt x="0" y="95250"/>
                </a:moveTo>
                <a:lnTo>
                  <a:pt x="354012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4" name="צורה חופשית 253"/>
          <p:cNvSpPr/>
          <p:nvPr>
            <p:custDataLst>
              <p:tags r:id="rId24"/>
            </p:custDataLst>
          </p:nvPr>
        </p:nvSpPr>
        <p:spPr bwMode="auto">
          <a:xfrm rot="933474">
            <a:off x="6013450" y="540157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צורה חופשית 8"/>
          <p:cNvSpPr/>
          <p:nvPr>
            <p:custDataLst>
              <p:tags r:id="rId25"/>
            </p:custDataLst>
          </p:nvPr>
        </p:nvSpPr>
        <p:spPr bwMode="auto">
          <a:xfrm rot="793027">
            <a:off x="96838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306" name="צורה חופשית 120305"/>
          <p:cNvSpPr/>
          <p:nvPr>
            <p:custDataLst>
              <p:tags r:id="rId26"/>
            </p:custDataLst>
          </p:nvPr>
        </p:nvSpPr>
        <p:spPr bwMode="auto">
          <a:xfrm rot="933474">
            <a:off x="8548688" y="545872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302" name="צורה חופשית 120301"/>
          <p:cNvSpPr/>
          <p:nvPr>
            <p:custDataLst>
              <p:tags r:id="rId27"/>
            </p:custDataLst>
          </p:nvPr>
        </p:nvSpPr>
        <p:spPr bwMode="auto">
          <a:xfrm rot="933474">
            <a:off x="8126413" y="540157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299" name="צורה חופשית 120298"/>
          <p:cNvSpPr/>
          <p:nvPr>
            <p:custDataLst>
              <p:tags r:id="rId28"/>
            </p:custDataLst>
          </p:nvPr>
        </p:nvSpPr>
        <p:spPr bwMode="auto">
          <a:xfrm rot="933474">
            <a:off x="7702550" y="5401572"/>
            <a:ext cx="354014" cy="95251"/>
          </a:xfrm>
          <a:custGeom>
            <a:avLst/>
            <a:gdLst/>
            <a:ahLst/>
            <a:cxnLst/>
            <a:rect l="0" t="0" r="0" b="0"/>
            <a:pathLst>
              <a:path w="354014" h="95251">
                <a:moveTo>
                  <a:pt x="0" y="95250"/>
                </a:moveTo>
                <a:lnTo>
                  <a:pt x="354013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305" name="צורה חופשית 120304"/>
          <p:cNvSpPr/>
          <p:nvPr>
            <p:custDataLst>
              <p:tags r:id="rId29"/>
            </p:custDataLst>
          </p:nvPr>
        </p:nvSpPr>
        <p:spPr bwMode="auto">
          <a:xfrm rot="933474">
            <a:off x="8548688" y="540157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303" name="צורה חופשית 120302"/>
          <p:cNvSpPr/>
          <p:nvPr>
            <p:custDataLst>
              <p:tags r:id="rId30"/>
            </p:custDataLst>
          </p:nvPr>
        </p:nvSpPr>
        <p:spPr bwMode="auto">
          <a:xfrm rot="933474">
            <a:off x="8126413" y="545872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300" name="צורה חופשית 120299"/>
          <p:cNvSpPr/>
          <p:nvPr>
            <p:custDataLst>
              <p:tags r:id="rId31"/>
            </p:custDataLst>
          </p:nvPr>
        </p:nvSpPr>
        <p:spPr bwMode="auto">
          <a:xfrm rot="933474">
            <a:off x="7702550" y="5458722"/>
            <a:ext cx="354014" cy="95251"/>
          </a:xfrm>
          <a:custGeom>
            <a:avLst/>
            <a:gdLst/>
            <a:ahLst/>
            <a:cxnLst/>
            <a:rect l="0" t="0" r="0" b="0"/>
            <a:pathLst>
              <a:path w="354014" h="95251">
                <a:moveTo>
                  <a:pt x="0" y="95250"/>
                </a:moveTo>
                <a:lnTo>
                  <a:pt x="354013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צורה חופשית 2"/>
          <p:cNvSpPr/>
          <p:nvPr>
            <p:custDataLst>
              <p:tags r:id="rId32"/>
            </p:custDataLst>
          </p:nvPr>
        </p:nvSpPr>
        <p:spPr bwMode="auto">
          <a:xfrm rot="793027">
            <a:off x="96838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291" name="צורה חופשית 120290"/>
          <p:cNvSpPr/>
          <p:nvPr>
            <p:custDataLst>
              <p:tags r:id="rId33"/>
            </p:custDataLst>
          </p:nvPr>
        </p:nvSpPr>
        <p:spPr bwMode="auto">
          <a:xfrm rot="933474">
            <a:off x="6435725" y="545872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297" name="צורה חופשית 120296"/>
          <p:cNvSpPr/>
          <p:nvPr>
            <p:custDataLst>
              <p:tags r:id="rId34"/>
            </p:custDataLst>
          </p:nvPr>
        </p:nvSpPr>
        <p:spPr bwMode="auto">
          <a:xfrm rot="933474">
            <a:off x="7280275" y="545872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296" name="צורה חופשית 120295"/>
          <p:cNvSpPr/>
          <p:nvPr>
            <p:custDataLst>
              <p:tags r:id="rId35"/>
            </p:custDataLst>
          </p:nvPr>
        </p:nvSpPr>
        <p:spPr bwMode="auto">
          <a:xfrm rot="933474">
            <a:off x="7280275" y="540157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293" name="צורה חופשית 120292"/>
          <p:cNvSpPr/>
          <p:nvPr>
            <p:custDataLst>
              <p:tags r:id="rId36"/>
            </p:custDataLst>
          </p:nvPr>
        </p:nvSpPr>
        <p:spPr bwMode="auto">
          <a:xfrm rot="933474">
            <a:off x="6858000" y="540157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294" name="צורה חופשית 120293"/>
          <p:cNvSpPr/>
          <p:nvPr>
            <p:custDataLst>
              <p:tags r:id="rId37"/>
            </p:custDataLst>
          </p:nvPr>
        </p:nvSpPr>
        <p:spPr bwMode="auto">
          <a:xfrm rot="933474">
            <a:off x="6858000" y="545872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5" name="צורה חופשית 254"/>
          <p:cNvSpPr/>
          <p:nvPr>
            <p:custDataLst>
              <p:tags r:id="rId38"/>
            </p:custDataLst>
          </p:nvPr>
        </p:nvSpPr>
        <p:spPr bwMode="auto">
          <a:xfrm rot="933474">
            <a:off x="6013450" y="545872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289" name="צורה חופשית 120288"/>
          <p:cNvSpPr/>
          <p:nvPr>
            <p:custDataLst>
              <p:tags r:id="rId39"/>
            </p:custDataLst>
          </p:nvPr>
        </p:nvSpPr>
        <p:spPr bwMode="auto">
          <a:xfrm rot="933474">
            <a:off x="6435725" y="540157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9" name="צורה חופשית 248"/>
          <p:cNvSpPr/>
          <p:nvPr>
            <p:custDataLst>
              <p:tags r:id="rId40"/>
            </p:custDataLst>
          </p:nvPr>
        </p:nvSpPr>
        <p:spPr bwMode="auto">
          <a:xfrm rot="933474">
            <a:off x="5167313" y="545872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8" name="צורה חופשית 247"/>
          <p:cNvSpPr/>
          <p:nvPr>
            <p:custDataLst>
              <p:tags r:id="rId41"/>
            </p:custDataLst>
          </p:nvPr>
        </p:nvSpPr>
        <p:spPr bwMode="auto">
          <a:xfrm rot="933474">
            <a:off x="5167313" y="540157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6" name="צורה חופשית 245"/>
          <p:cNvSpPr/>
          <p:nvPr>
            <p:custDataLst>
              <p:tags r:id="rId42"/>
            </p:custDataLst>
          </p:nvPr>
        </p:nvSpPr>
        <p:spPr bwMode="auto">
          <a:xfrm rot="933474">
            <a:off x="4745038" y="545872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5" name="צורה חופשית 244"/>
          <p:cNvSpPr/>
          <p:nvPr>
            <p:custDataLst>
              <p:tags r:id="rId43"/>
            </p:custDataLst>
          </p:nvPr>
        </p:nvSpPr>
        <p:spPr bwMode="auto">
          <a:xfrm rot="933474">
            <a:off x="4745038" y="5401572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3" name="צורה חופשית 242"/>
          <p:cNvSpPr/>
          <p:nvPr>
            <p:custDataLst>
              <p:tags r:id="rId44"/>
            </p:custDataLst>
          </p:nvPr>
        </p:nvSpPr>
        <p:spPr bwMode="auto">
          <a:xfrm rot="793027">
            <a:off x="4322763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2" name="צורה חופשית 241"/>
          <p:cNvSpPr/>
          <p:nvPr>
            <p:custDataLst>
              <p:tags r:id="rId45"/>
            </p:custDataLst>
          </p:nvPr>
        </p:nvSpPr>
        <p:spPr bwMode="auto">
          <a:xfrm rot="793027">
            <a:off x="4322763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0" name="צורה חופשית 239"/>
          <p:cNvSpPr/>
          <p:nvPr>
            <p:custDataLst>
              <p:tags r:id="rId46"/>
            </p:custDataLst>
          </p:nvPr>
        </p:nvSpPr>
        <p:spPr bwMode="auto">
          <a:xfrm rot="793027">
            <a:off x="3900488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9" name="צורה חופשית 238"/>
          <p:cNvSpPr/>
          <p:nvPr>
            <p:custDataLst>
              <p:tags r:id="rId47"/>
            </p:custDataLst>
          </p:nvPr>
        </p:nvSpPr>
        <p:spPr bwMode="auto">
          <a:xfrm rot="793027">
            <a:off x="3900488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7" name="צורה חופשית 236"/>
          <p:cNvSpPr/>
          <p:nvPr>
            <p:custDataLst>
              <p:tags r:id="rId48"/>
            </p:custDataLst>
          </p:nvPr>
        </p:nvSpPr>
        <p:spPr bwMode="auto">
          <a:xfrm rot="793027">
            <a:off x="3478213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6" name="צורה חופשית 235"/>
          <p:cNvSpPr/>
          <p:nvPr>
            <p:custDataLst>
              <p:tags r:id="rId49"/>
            </p:custDataLst>
          </p:nvPr>
        </p:nvSpPr>
        <p:spPr bwMode="auto">
          <a:xfrm rot="793027">
            <a:off x="3478213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4" name="צורה חופשית 233"/>
          <p:cNvSpPr/>
          <p:nvPr>
            <p:custDataLst>
              <p:tags r:id="rId50"/>
            </p:custDataLst>
          </p:nvPr>
        </p:nvSpPr>
        <p:spPr bwMode="auto">
          <a:xfrm rot="793027">
            <a:off x="3054350" y="5422900"/>
            <a:ext cx="354014" cy="95251"/>
          </a:xfrm>
          <a:custGeom>
            <a:avLst/>
            <a:gdLst/>
            <a:ahLst/>
            <a:cxnLst/>
            <a:rect l="0" t="0" r="0" b="0"/>
            <a:pathLst>
              <a:path w="354014" h="95251">
                <a:moveTo>
                  <a:pt x="0" y="95250"/>
                </a:moveTo>
                <a:lnTo>
                  <a:pt x="354013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3" name="צורה חופשית 232"/>
          <p:cNvSpPr/>
          <p:nvPr>
            <p:custDataLst>
              <p:tags r:id="rId51"/>
            </p:custDataLst>
          </p:nvPr>
        </p:nvSpPr>
        <p:spPr bwMode="auto">
          <a:xfrm rot="793027">
            <a:off x="3054350" y="5365750"/>
            <a:ext cx="354014" cy="95251"/>
          </a:xfrm>
          <a:custGeom>
            <a:avLst/>
            <a:gdLst/>
            <a:ahLst/>
            <a:cxnLst/>
            <a:rect l="0" t="0" r="0" b="0"/>
            <a:pathLst>
              <a:path w="354014" h="95251">
                <a:moveTo>
                  <a:pt x="0" y="95250"/>
                </a:moveTo>
                <a:lnTo>
                  <a:pt x="354013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1" name="צורה חופשית 230"/>
          <p:cNvSpPr/>
          <p:nvPr>
            <p:custDataLst>
              <p:tags r:id="rId52"/>
            </p:custDataLst>
          </p:nvPr>
        </p:nvSpPr>
        <p:spPr bwMode="auto">
          <a:xfrm rot="793027">
            <a:off x="2632075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0" name="צורה חופשית 229"/>
          <p:cNvSpPr/>
          <p:nvPr>
            <p:custDataLst>
              <p:tags r:id="rId53"/>
            </p:custDataLst>
          </p:nvPr>
        </p:nvSpPr>
        <p:spPr bwMode="auto">
          <a:xfrm rot="793027">
            <a:off x="2632075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8" name="צורה חופשית 227"/>
          <p:cNvSpPr/>
          <p:nvPr>
            <p:custDataLst>
              <p:tags r:id="rId54"/>
            </p:custDataLst>
          </p:nvPr>
        </p:nvSpPr>
        <p:spPr bwMode="auto">
          <a:xfrm rot="793027">
            <a:off x="2209800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7" name="צורה חופשית 226"/>
          <p:cNvSpPr/>
          <p:nvPr>
            <p:custDataLst>
              <p:tags r:id="rId55"/>
            </p:custDataLst>
          </p:nvPr>
        </p:nvSpPr>
        <p:spPr bwMode="auto">
          <a:xfrm rot="793027">
            <a:off x="2209800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1" name="צורה חופשית 250"/>
          <p:cNvSpPr/>
          <p:nvPr>
            <p:custDataLst>
              <p:tags r:id="rId56"/>
            </p:custDataLst>
          </p:nvPr>
        </p:nvSpPr>
        <p:spPr bwMode="auto">
          <a:xfrm rot="933474">
            <a:off x="5589588" y="5401572"/>
            <a:ext cx="354013" cy="95251"/>
          </a:xfrm>
          <a:custGeom>
            <a:avLst/>
            <a:gdLst/>
            <a:ahLst/>
            <a:cxnLst/>
            <a:rect l="0" t="0" r="0" b="0"/>
            <a:pathLst>
              <a:path w="354013" h="95251">
                <a:moveTo>
                  <a:pt x="0" y="95250"/>
                </a:moveTo>
                <a:lnTo>
                  <a:pt x="354012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צורה חופשית 22"/>
          <p:cNvSpPr/>
          <p:nvPr>
            <p:custDataLst>
              <p:tags r:id="rId57"/>
            </p:custDataLst>
          </p:nvPr>
        </p:nvSpPr>
        <p:spPr bwMode="auto">
          <a:xfrm rot="793027">
            <a:off x="1787525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צורה חופשית 19"/>
          <p:cNvSpPr/>
          <p:nvPr>
            <p:custDataLst>
              <p:tags r:id="rId58"/>
            </p:custDataLst>
          </p:nvPr>
        </p:nvSpPr>
        <p:spPr bwMode="auto">
          <a:xfrm rot="793027">
            <a:off x="1365250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צורה חופשית 18"/>
          <p:cNvSpPr/>
          <p:nvPr>
            <p:custDataLst>
              <p:tags r:id="rId59"/>
            </p:custDataLst>
          </p:nvPr>
        </p:nvSpPr>
        <p:spPr bwMode="auto">
          <a:xfrm rot="793027">
            <a:off x="1365250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צורה חופשית 15"/>
          <p:cNvSpPr/>
          <p:nvPr>
            <p:custDataLst>
              <p:tags r:id="rId60"/>
            </p:custDataLst>
          </p:nvPr>
        </p:nvSpPr>
        <p:spPr bwMode="auto">
          <a:xfrm rot="793027">
            <a:off x="941388" y="5422900"/>
            <a:ext cx="354013" cy="95251"/>
          </a:xfrm>
          <a:custGeom>
            <a:avLst/>
            <a:gdLst/>
            <a:ahLst/>
            <a:cxnLst/>
            <a:rect l="0" t="0" r="0" b="0"/>
            <a:pathLst>
              <a:path w="354013" h="95251">
                <a:moveTo>
                  <a:pt x="0" y="95250"/>
                </a:moveTo>
                <a:lnTo>
                  <a:pt x="354012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צורה חופשית 13"/>
          <p:cNvSpPr/>
          <p:nvPr>
            <p:custDataLst>
              <p:tags r:id="rId61"/>
            </p:custDataLst>
          </p:nvPr>
        </p:nvSpPr>
        <p:spPr bwMode="auto">
          <a:xfrm rot="793027">
            <a:off x="941388" y="5365750"/>
            <a:ext cx="354013" cy="95251"/>
          </a:xfrm>
          <a:custGeom>
            <a:avLst/>
            <a:gdLst/>
            <a:ahLst/>
            <a:cxnLst/>
            <a:rect l="0" t="0" r="0" b="0"/>
            <a:pathLst>
              <a:path w="354013" h="95251">
                <a:moveTo>
                  <a:pt x="0" y="95250"/>
                </a:moveTo>
                <a:lnTo>
                  <a:pt x="354012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5" name="צורה חופשית 224"/>
          <p:cNvSpPr/>
          <p:nvPr>
            <p:custDataLst>
              <p:tags r:id="rId62"/>
            </p:custDataLst>
          </p:nvPr>
        </p:nvSpPr>
        <p:spPr bwMode="auto">
          <a:xfrm rot="793027">
            <a:off x="1787525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צורה חופשית 11"/>
          <p:cNvSpPr/>
          <p:nvPr>
            <p:custDataLst>
              <p:tags r:id="rId63"/>
            </p:custDataLst>
          </p:nvPr>
        </p:nvSpPr>
        <p:spPr bwMode="auto">
          <a:xfrm rot="793027">
            <a:off x="519113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צורה חופשית 10"/>
          <p:cNvSpPr/>
          <p:nvPr>
            <p:custDataLst>
              <p:tags r:id="rId64"/>
            </p:custDataLst>
          </p:nvPr>
        </p:nvSpPr>
        <p:spPr bwMode="auto">
          <a:xfrm rot="793027">
            <a:off x="519113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מלבן 61"/>
          <p:cNvSpPr/>
          <p:nvPr>
            <p:custDataLst>
              <p:tags r:id="rId65"/>
            </p:custDataLst>
          </p:nvPr>
        </p:nvSpPr>
        <p:spPr bwMode="auto">
          <a:xfrm>
            <a:off x="7291388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3151AEF-6311-4867-9880-D14E3973998F}" type="datetime'''''''''''''''''''2''''''0''''''2''''5'''''">
              <a:rPr lang="en-US" sz="1200" b="1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2025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78" name="מלבן 120277"/>
          <p:cNvSpPr/>
          <p:nvPr>
            <p:custDataLst>
              <p:tags r:id="rId66"/>
            </p:custDataLst>
          </p:nvPr>
        </p:nvSpPr>
        <p:spPr bwMode="gray">
          <a:xfrm>
            <a:off x="7332663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CF34412-36DD-4D17-90EE-CC84F1AAF50C}" type="datetime'''''''''3''''''''''''.''''3'''''''''''''''''''''''''''''''">
              <a:rPr lang="en-US" sz="1200" b="1">
                <a:solidFill>
                  <a:schemeClr val="tx1"/>
                </a:solidFill>
                <a:cs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120277" name="מלבן 120276"/>
          <p:cNvSpPr/>
          <p:nvPr>
            <p:custDataLst>
              <p:tags r:id="rId67"/>
            </p:custDataLst>
          </p:nvPr>
        </p:nvSpPr>
        <p:spPr bwMode="gray">
          <a:xfrm>
            <a:off x="6908800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AEA7A9E-7034-4E1E-A203-92DC69EACD0A}" type="datetime'3''''''.''''''''''''3'''''''''''''''''''">
              <a:rPr lang="en-US" sz="1200" b="1">
                <a:solidFill>
                  <a:schemeClr val="tx1"/>
                </a:solidFill>
                <a:cs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61" name="מלבן 60"/>
          <p:cNvSpPr/>
          <p:nvPr>
            <p:custDataLst>
              <p:tags r:id="rId68"/>
            </p:custDataLst>
          </p:nvPr>
        </p:nvSpPr>
        <p:spPr bwMode="auto">
          <a:xfrm>
            <a:off x="6867525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2EBDE69-5D0B-4C6A-92A0-53095F9D3520}" type="datetime'''''''''2''0''''''''24'''''''''''''''''''''''''''''''">
              <a:rPr lang="en-US" sz="1200" b="1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2024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63" name="מלבן 62"/>
          <p:cNvSpPr/>
          <p:nvPr>
            <p:custDataLst>
              <p:tags r:id="rId69"/>
            </p:custDataLst>
          </p:nvPr>
        </p:nvSpPr>
        <p:spPr bwMode="auto">
          <a:xfrm>
            <a:off x="7715250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5E94F72-4002-4F9C-9B14-ADB2DE26409F}" type="datetime'''''''''''''''''''''2''''''''''026'''''''''''''''">
              <a:rPr lang="en-US" sz="1200" b="1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2026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80" name="מלבן 120279"/>
          <p:cNvSpPr/>
          <p:nvPr>
            <p:custDataLst>
              <p:tags r:id="rId70"/>
            </p:custDataLst>
          </p:nvPr>
        </p:nvSpPr>
        <p:spPr bwMode="gray">
          <a:xfrm>
            <a:off x="8180388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9881092-8321-4BCE-A934-983238D25003}" type="datetime'3.''''''''''''''''''''''''''''''''''''''''''3'">
              <a:rPr lang="en-US" sz="1200" b="1">
                <a:solidFill>
                  <a:schemeClr val="tx1"/>
                </a:solidFill>
                <a:cs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120279" name="מלבן 120278"/>
          <p:cNvSpPr/>
          <p:nvPr>
            <p:custDataLst>
              <p:tags r:id="rId71"/>
            </p:custDataLst>
          </p:nvPr>
        </p:nvSpPr>
        <p:spPr bwMode="gray">
          <a:xfrm>
            <a:off x="7756525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CB2B0EA-F310-4AF2-9D24-92E1092CEC0D}" type="datetime'''''''3''''''''''''''''.''''''''''''''''''''''3'">
              <a:rPr lang="en-US" sz="1200" b="1">
                <a:solidFill>
                  <a:schemeClr val="tx1"/>
                </a:solidFill>
                <a:cs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120192" name="מלבן 120191"/>
          <p:cNvSpPr/>
          <p:nvPr>
            <p:custDataLst>
              <p:tags r:id="rId72"/>
            </p:custDataLst>
          </p:nvPr>
        </p:nvSpPr>
        <p:spPr bwMode="auto">
          <a:xfrm>
            <a:off x="8139113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22E013B-1EF5-4F83-84A5-08C2F3D8A7CF}" type="datetime'''''2''''''''''''''''''''''0''''''''''''''''2''''''7'''''''''">
              <a:rPr lang="en-US" sz="1200" b="1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2027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194" name="מלבן 120193"/>
          <p:cNvSpPr/>
          <p:nvPr>
            <p:custDataLst>
              <p:tags r:id="rId73"/>
            </p:custDataLst>
          </p:nvPr>
        </p:nvSpPr>
        <p:spPr bwMode="auto">
          <a:xfrm>
            <a:off x="8562975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845587E-DFAE-431B-8934-D9319624C111}" type="datetime'''''''''''2''0''''2''''''''''8'''''''''''''''''''''''">
              <a:rPr lang="en-US" sz="1200" b="1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2028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81" name="מלבן 120280"/>
          <p:cNvSpPr/>
          <p:nvPr>
            <p:custDataLst>
              <p:tags r:id="rId74"/>
            </p:custDataLst>
          </p:nvPr>
        </p:nvSpPr>
        <p:spPr bwMode="gray">
          <a:xfrm>
            <a:off x="8604250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3A937DA-5F3F-4CB5-801F-8275B1AC2EC9}" type="datetime'''''''''''''''''''3''''''''''''.''''''''''''''''3'">
              <a:rPr lang="en-US" sz="1200" b="1">
                <a:solidFill>
                  <a:schemeClr val="tx1"/>
                </a:solidFill>
                <a:cs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53" name="מלבן 52"/>
          <p:cNvSpPr/>
          <p:nvPr>
            <p:custDataLst>
              <p:tags r:id="rId75"/>
            </p:custDataLst>
          </p:nvPr>
        </p:nvSpPr>
        <p:spPr bwMode="auto">
          <a:xfrm>
            <a:off x="6448425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CC11E0F-93F0-4869-B460-50F0B515D65E}" type="datetime'''''''202''''''''''''''''''''''''''''''''''''''3'''''">
              <a:rPr lang="en-US" sz="1200" b="1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2023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76" name="מלבן 120275"/>
          <p:cNvSpPr/>
          <p:nvPr>
            <p:custDataLst>
              <p:tags r:id="rId76"/>
            </p:custDataLst>
          </p:nvPr>
        </p:nvSpPr>
        <p:spPr bwMode="gray">
          <a:xfrm>
            <a:off x="6489700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D129C4B-C587-4C8C-88A7-2D3F3A40AC42}" type="datetime'''''''''3.''''''''''''''''3'''''''''''''''''">
              <a:rPr lang="en-US" sz="1200" b="1">
                <a:solidFill>
                  <a:schemeClr val="tx1"/>
                </a:solidFill>
                <a:cs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21" name="מלבן 20"/>
          <p:cNvSpPr/>
          <p:nvPr>
            <p:custDataLst>
              <p:tags r:id="rId77"/>
            </p:custDataLst>
          </p:nvPr>
        </p:nvSpPr>
        <p:spPr bwMode="auto">
          <a:xfrm>
            <a:off x="6024563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A5D6C5D-E191-4A0F-9383-1338170CFB5E}" type="datetime'''''''''20''''''''''''''''''''''''''''''''''''''''2''2'''">
              <a:rPr lang="en-US" sz="1200" b="1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2022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75" name="מלבן 120274"/>
          <p:cNvSpPr/>
          <p:nvPr>
            <p:custDataLst>
              <p:tags r:id="rId78"/>
            </p:custDataLst>
          </p:nvPr>
        </p:nvSpPr>
        <p:spPr bwMode="gray">
          <a:xfrm>
            <a:off x="6065838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A5D96D6-A206-4A46-8DB4-CD239A4650AA}" type="datetime'3''''''''''''.''3'''''''''''''''''''''''''''''''">
              <a:rPr lang="en-US" sz="1200" b="1">
                <a:solidFill>
                  <a:schemeClr val="tx1"/>
                </a:solidFill>
                <a:cs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18" name="מלבן 17"/>
          <p:cNvSpPr/>
          <p:nvPr>
            <p:custDataLst>
              <p:tags r:id="rId79"/>
            </p:custDataLst>
          </p:nvPr>
        </p:nvSpPr>
        <p:spPr bwMode="auto">
          <a:xfrm>
            <a:off x="5600700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7DEA01D-FCA4-43D1-8238-7DC2D14B3CA6}" type="datetime'''''''''2''0''''''''2''''''''''''''1'''''''''''''''">
              <a:rPr lang="en-US" sz="1200" b="1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2021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74" name="מלבן 120273"/>
          <p:cNvSpPr/>
          <p:nvPr>
            <p:custDataLst>
              <p:tags r:id="rId80"/>
            </p:custDataLst>
          </p:nvPr>
        </p:nvSpPr>
        <p:spPr bwMode="gray">
          <a:xfrm>
            <a:off x="5641975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B087821-A61C-421A-85A2-DC0774C69CB5}" type="datetime'''''3''''''''''''''''''''''''.3'''''''''''''''''''''''">
              <a:rPr lang="en-US" sz="1200" b="1">
                <a:solidFill>
                  <a:schemeClr val="tx1"/>
                </a:solidFill>
                <a:cs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15" name="מלבן 14"/>
          <p:cNvSpPr/>
          <p:nvPr>
            <p:custDataLst>
              <p:tags r:id="rId81"/>
            </p:custDataLst>
          </p:nvPr>
        </p:nvSpPr>
        <p:spPr bwMode="auto">
          <a:xfrm>
            <a:off x="5181600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213AB83-B13B-4811-85BC-BC723B899770}" type="datetime'''''''2''''''0''''''2''''''''''''''''0'''''''''''''''''">
              <a:rPr lang="en-US" sz="1200" b="1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2020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73" name="מלבן 120272"/>
          <p:cNvSpPr/>
          <p:nvPr>
            <p:custDataLst>
              <p:tags r:id="rId82"/>
            </p:custDataLst>
          </p:nvPr>
        </p:nvSpPr>
        <p:spPr bwMode="gray">
          <a:xfrm>
            <a:off x="5222875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7BA13CC-34C8-4E90-AE47-DA99249A2EED}" type="datetime'''''''''''3''.''''''''''''''''''''''''''''''''3'''">
              <a:rPr lang="en-US" sz="1200" b="1">
                <a:solidFill>
                  <a:schemeClr val="tx1"/>
                </a:solidFill>
                <a:cs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2" name="מלבן 1"/>
          <p:cNvSpPr/>
          <p:nvPr>
            <p:custDataLst>
              <p:tags r:id="rId83"/>
            </p:custDataLst>
          </p:nvPr>
        </p:nvSpPr>
        <p:spPr bwMode="auto">
          <a:xfrm>
            <a:off x="4757738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E8C1C7F-E201-4F9F-AB46-C0DE714EC677}" type="datetime'''''''2''''''''0''19''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2019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72" name="מלבן 120271"/>
          <p:cNvSpPr/>
          <p:nvPr>
            <p:custDataLst>
              <p:tags r:id="rId84"/>
            </p:custDataLst>
          </p:nvPr>
        </p:nvSpPr>
        <p:spPr bwMode="gray">
          <a:xfrm>
            <a:off x="4799013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F20D6E2-0E30-4CF7-9B32-9D6E31E704CF}" type="datetime'3''''''''''''''''.''''''''''''''''''3'''''''''''''''''">
              <a:rPr lang="en-US" sz="1200" b="1">
                <a:solidFill>
                  <a:schemeClr val="tx1"/>
                </a:solidFill>
                <a:cs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31" name="מלבן 30"/>
          <p:cNvSpPr/>
          <p:nvPr>
            <p:custDataLst>
              <p:tags r:id="rId85"/>
            </p:custDataLst>
          </p:nvPr>
        </p:nvSpPr>
        <p:spPr bwMode="auto">
          <a:xfrm>
            <a:off x="4333875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6D9FB71-BE28-4BE5-8402-A6E646DB2AE3}" type="datetime'2''''''0''''1''8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2018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71" name="מלבן 120270"/>
          <p:cNvSpPr/>
          <p:nvPr>
            <p:custDataLst>
              <p:tags r:id="rId86"/>
            </p:custDataLst>
          </p:nvPr>
        </p:nvSpPr>
        <p:spPr bwMode="gray">
          <a:xfrm>
            <a:off x="4375150" y="268763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80684A2-B000-4099-B32E-44DE2A415A82}" type="datetime'''''''''3''''.''''''''1'''''''''''''''''''''''">
              <a:rPr lang="en-US" sz="1200" b="1">
                <a:solidFill>
                  <a:schemeClr val="tx1"/>
                </a:solidFill>
                <a:cs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3.1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30" name="מלבן 29"/>
          <p:cNvSpPr/>
          <p:nvPr>
            <p:custDataLst>
              <p:tags r:id="rId87"/>
            </p:custDataLst>
          </p:nvPr>
        </p:nvSpPr>
        <p:spPr bwMode="auto">
          <a:xfrm>
            <a:off x="3910013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D127AC3-0E55-4823-95FA-6D358D69FA35}" type="datetime'''''''''''''''''''20''''''''''''1''''''''''''''''''''''''''7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70" name="מלבן 120269"/>
          <p:cNvSpPr/>
          <p:nvPr>
            <p:custDataLst>
              <p:tags r:id="rId88"/>
            </p:custDataLst>
          </p:nvPr>
        </p:nvSpPr>
        <p:spPr bwMode="gray">
          <a:xfrm>
            <a:off x="3951288" y="268763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6BC657F-6F9D-49B9-92CD-D9D1AD8FD56B}" type="datetime'''3''''''''''''''''''''.''''''''''''''''''''''1'">
              <a:rPr lang="en-US" sz="1200" b="1">
                <a:solidFill>
                  <a:schemeClr val="tx1"/>
                </a:solidFill>
                <a:cs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3.1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29" name="מלבן 28"/>
          <p:cNvSpPr/>
          <p:nvPr>
            <p:custDataLst>
              <p:tags r:id="rId89"/>
            </p:custDataLst>
          </p:nvPr>
        </p:nvSpPr>
        <p:spPr bwMode="auto">
          <a:xfrm>
            <a:off x="3486150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3566758-4E33-4CC8-9C43-F7AF3A3066C0}" type="datetime'2''''''''''''0''1''''''''''''''''''''''''''''''''''''''6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69" name="מלבן 120268"/>
          <p:cNvSpPr/>
          <p:nvPr>
            <p:custDataLst>
              <p:tags r:id="rId90"/>
            </p:custDataLst>
          </p:nvPr>
        </p:nvSpPr>
        <p:spPr bwMode="gray">
          <a:xfrm>
            <a:off x="3527425" y="268763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3039641-9C69-4F2E-AE89-C3EC82061FD5}" type="datetime'''''''''''''3''''''''''''''''''''''''''''''''''.1'''''''''''''">
              <a:rPr lang="en-US" sz="1200" b="1">
                <a:solidFill>
                  <a:schemeClr val="tx1"/>
                </a:solidFill>
                <a:cs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3.1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28" name="מלבן 27"/>
          <p:cNvSpPr/>
          <p:nvPr>
            <p:custDataLst>
              <p:tags r:id="rId91"/>
            </p:custDataLst>
          </p:nvPr>
        </p:nvSpPr>
        <p:spPr bwMode="auto">
          <a:xfrm>
            <a:off x="3067050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7BBCD48-3164-40E9-81AB-95197684B044}" type="datetime'''''''''''''''2''0''''''''''''1''''5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2015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68" name="מלבן 120267"/>
          <p:cNvSpPr/>
          <p:nvPr>
            <p:custDataLst>
              <p:tags r:id="rId92"/>
            </p:custDataLst>
          </p:nvPr>
        </p:nvSpPr>
        <p:spPr bwMode="gray">
          <a:xfrm>
            <a:off x="3108325" y="268763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1BF4E7D-71E9-4991-A417-AFF714EE9A43}" type="datetime'''''''''''''''3''''''''''''''''.''1'''''''''''''">
              <a:rPr lang="en-US" sz="1200" b="1">
                <a:solidFill>
                  <a:schemeClr val="tx1"/>
                </a:solidFill>
                <a:cs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3.1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27" name="מלבן 26"/>
          <p:cNvSpPr/>
          <p:nvPr>
            <p:custDataLst>
              <p:tags r:id="rId93"/>
            </p:custDataLst>
          </p:nvPr>
        </p:nvSpPr>
        <p:spPr bwMode="auto">
          <a:xfrm>
            <a:off x="2643188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CC784E9-4721-4519-A72A-C59A6E6AF796}" type="datetime'''''''''''''2''''''''''''''''0''''1''''''''4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2014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67" name="מלבן 120266"/>
          <p:cNvSpPr/>
          <p:nvPr>
            <p:custDataLst>
              <p:tags r:id="rId94"/>
            </p:custDataLst>
          </p:nvPr>
        </p:nvSpPr>
        <p:spPr bwMode="gray">
          <a:xfrm>
            <a:off x="2684463" y="268763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78DF7EB-7EE0-4C3F-BB6D-DF85BD77A2DD}" type="datetime'3''''''''''.''''1'''''''''''''''''">
              <a:rPr lang="en-US" sz="1200" b="1">
                <a:solidFill>
                  <a:schemeClr val="tx1"/>
                </a:solidFill>
                <a:cs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3.1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26" name="מלבן 25"/>
          <p:cNvSpPr/>
          <p:nvPr>
            <p:custDataLst>
              <p:tags r:id="rId95"/>
            </p:custDataLst>
          </p:nvPr>
        </p:nvSpPr>
        <p:spPr bwMode="auto">
          <a:xfrm>
            <a:off x="2219325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D07F6F0-C174-4B52-83CF-D1E7D1F93B98}" type="datetime'''''''''''''''''2''''''''''''''0''''''''1''3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66" name="מלבן 120265"/>
          <p:cNvSpPr/>
          <p:nvPr>
            <p:custDataLst>
              <p:tags r:id="rId96"/>
            </p:custDataLst>
          </p:nvPr>
        </p:nvSpPr>
        <p:spPr bwMode="gray">
          <a:xfrm>
            <a:off x="2260600" y="2886397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F126549-4257-488D-A930-91B80D99144A}" type="datetime'''''''''2''''''''''''.''''''''''''''''''''''''''''''9'''''''">
              <a:rPr lang="en-US" sz="1200" b="1">
                <a:solidFill>
                  <a:schemeClr val="tx1"/>
                </a:solidFill>
                <a:cs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2.9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25" name="מלבן 24"/>
          <p:cNvSpPr/>
          <p:nvPr>
            <p:custDataLst>
              <p:tags r:id="rId97"/>
            </p:custDataLst>
          </p:nvPr>
        </p:nvSpPr>
        <p:spPr bwMode="auto">
          <a:xfrm>
            <a:off x="1800225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AF577B6-5B43-48BA-A95C-56B80226123F}" type="datetime'''''''''''''''''''2''''''0''''''''1''''''''''''''''''''2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2012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65" name="מלבן 120264"/>
          <p:cNvSpPr/>
          <p:nvPr>
            <p:custDataLst>
              <p:tags r:id="rId98"/>
            </p:custDataLst>
          </p:nvPr>
        </p:nvSpPr>
        <p:spPr bwMode="gray">
          <a:xfrm>
            <a:off x="1841500" y="2708920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B225F53-F0E0-4EF8-8271-FB41CB924669}" type="datetime'''''''''''''''''''''''''''''''''''''''''''''''''3''.1'">
              <a:rPr lang="en-US" sz="1200" b="1">
                <a:solidFill>
                  <a:schemeClr val="tx1"/>
                </a:solidFill>
                <a:cs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3.1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8" name="מלבן 7"/>
          <p:cNvSpPr/>
          <p:nvPr>
            <p:custDataLst>
              <p:tags r:id="rId99"/>
            </p:custDataLst>
          </p:nvPr>
        </p:nvSpPr>
        <p:spPr bwMode="auto">
          <a:xfrm>
            <a:off x="1376363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1D9018F-1AE2-4D2B-9FE8-6E0D77F65B50}" type="datetime'2''''''01''''''''''''''''''''''''''''''''''''''1'''''">
              <a:rPr lang="en-US" sz="1200" b="1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2011</a:t>
            </a:fld>
            <a:endParaRPr lang="he-IL" sz="12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20264" name="מלבן 120263"/>
          <p:cNvSpPr/>
          <p:nvPr>
            <p:custDataLst>
              <p:tags r:id="rId100"/>
            </p:custDataLst>
          </p:nvPr>
        </p:nvSpPr>
        <p:spPr bwMode="gray">
          <a:xfrm>
            <a:off x="1417638" y="278092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AFFB370-2784-4B44-8302-F76130050A64}" type="datetime'''''''''''''''''3''''''''''.0'''''''''''''''''''">
              <a:rPr lang="en-US" sz="1200" b="1">
                <a:solidFill>
                  <a:schemeClr val="tx1"/>
                </a:solidFill>
                <a:cs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3.0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7" name="מלבן 6"/>
          <p:cNvSpPr/>
          <p:nvPr>
            <p:custDataLst>
              <p:tags r:id="rId101"/>
            </p:custDataLst>
          </p:nvPr>
        </p:nvSpPr>
        <p:spPr bwMode="auto">
          <a:xfrm>
            <a:off x="952500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B15A180-7870-4D55-A26F-397776E49FDD}" type="datetime'''''''''''''''''''2''''0''''''''''10'''''''''">
              <a:rPr lang="en-US" sz="1200" b="1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2010</a:t>
            </a:fld>
            <a:endParaRPr lang="he-IL" sz="12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20263" name="מלבן 120262"/>
          <p:cNvSpPr/>
          <p:nvPr>
            <p:custDataLst>
              <p:tags r:id="rId102"/>
            </p:custDataLst>
          </p:nvPr>
        </p:nvSpPr>
        <p:spPr bwMode="gray">
          <a:xfrm>
            <a:off x="993775" y="2958405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59E5A4F-7AE3-48A2-BFAE-17447ED84850}" type="datetime'''''2''''''''''''''''.''''''''''''''''''''''''''8'">
              <a:rPr lang="en-US" sz="1200" b="1">
                <a:solidFill>
                  <a:schemeClr val="tx1"/>
                </a:solidFill>
                <a:cs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2.8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5" name="מלבן 4"/>
          <p:cNvSpPr/>
          <p:nvPr>
            <p:custDataLst>
              <p:tags r:id="rId103"/>
            </p:custDataLst>
          </p:nvPr>
        </p:nvSpPr>
        <p:spPr bwMode="auto">
          <a:xfrm>
            <a:off x="528638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C19CFE1-31BF-464C-8976-73FC398C9DFF}" type="datetime'''2''''0''''''''''''''''''''''09'''''''''''''''">
              <a:rPr lang="en-US" sz="1200" b="1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2009</a:t>
            </a:fld>
            <a:endParaRPr lang="he-IL" sz="12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20262" name="מלבן 120261"/>
          <p:cNvSpPr/>
          <p:nvPr>
            <p:custDataLst>
              <p:tags r:id="rId104"/>
            </p:custDataLst>
          </p:nvPr>
        </p:nvSpPr>
        <p:spPr bwMode="gray">
          <a:xfrm>
            <a:off x="569913" y="3102421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A56CBE4-46B4-4A63-B387-D4A758572592}" type="datetime'''''''''''2''''''''''''''''''.''''''''''6'''''''''''''''''''''">
              <a:rPr lang="en-US" sz="1200" b="1">
                <a:solidFill>
                  <a:schemeClr val="tx1"/>
                </a:solidFill>
                <a:cs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2.6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120200" name="מלבן 120199"/>
          <p:cNvSpPr/>
          <p:nvPr>
            <p:custDataLst>
              <p:tags r:id="rId105"/>
            </p:custDataLst>
          </p:nvPr>
        </p:nvSpPr>
        <p:spPr bwMode="auto">
          <a:xfrm>
            <a:off x="104775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28125DD-7C8C-412D-B8F3-8D10B7C044E9}" type="datetime'''2''''''''''''''0''''0''''''''''''''''''''''''''''''''8'">
              <a:rPr lang="en-US" sz="1200" b="1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2008</a:t>
            </a:fld>
            <a:endParaRPr lang="he-IL" sz="12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61" name="מלבן 120260"/>
          <p:cNvSpPr/>
          <p:nvPr>
            <p:custDataLst>
              <p:tags r:id="rId106"/>
            </p:custDataLst>
          </p:nvPr>
        </p:nvSpPr>
        <p:spPr bwMode="gray">
          <a:xfrm>
            <a:off x="146050" y="3284984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0B0718B-923A-4FB3-AA01-04618523D6B6}" type="datetime'''''''''''''''''''''''''''''''''''''''2''''''.''4'''''">
              <a:rPr lang="en-US" sz="1200" b="1">
                <a:solidFill>
                  <a:schemeClr val="tx1"/>
                </a:solidFill>
                <a:cs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2.4</a:t>
            </a:fld>
            <a:endParaRPr lang="he-IL" sz="1200" b="1" dirty="0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28724" y="0"/>
            <a:ext cx="91727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Assistance grant 2008-2028 (excluding BMD)</a:t>
            </a:r>
          </a:p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Millions of dollars in aid</a:t>
            </a:r>
            <a:endParaRPr lang="he-IL" sz="28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60" name="מחבר חץ ישר 59"/>
          <p:cNvCxnSpPr/>
          <p:nvPr/>
        </p:nvCxnSpPr>
        <p:spPr>
          <a:xfrm>
            <a:off x="36513" y="6276975"/>
            <a:ext cx="9000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19" name="מחבר ישר 120318"/>
          <p:cNvCxnSpPr/>
          <p:nvPr/>
        </p:nvCxnSpPr>
        <p:spPr>
          <a:xfrm flipH="1">
            <a:off x="4743450" y="1873250"/>
            <a:ext cx="0" cy="49320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מחבר ישר 223"/>
          <p:cNvCxnSpPr/>
          <p:nvPr/>
        </p:nvCxnSpPr>
        <p:spPr>
          <a:xfrm flipH="1">
            <a:off x="482600" y="1873250"/>
            <a:ext cx="0" cy="49320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ישר 117"/>
          <p:cNvCxnSpPr/>
          <p:nvPr/>
        </p:nvCxnSpPr>
        <p:spPr>
          <a:xfrm flipH="1">
            <a:off x="8982075" y="1873250"/>
            <a:ext cx="0" cy="49320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90" name="מחבר חץ ישר 120289"/>
          <p:cNvCxnSpPr/>
          <p:nvPr/>
        </p:nvCxnSpPr>
        <p:spPr>
          <a:xfrm>
            <a:off x="544513" y="1954213"/>
            <a:ext cx="414000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מלבן 121"/>
          <p:cNvSpPr/>
          <p:nvPr/>
        </p:nvSpPr>
        <p:spPr>
          <a:xfrm>
            <a:off x="482600" y="1301279"/>
            <a:ext cx="427513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MOU 2009-2018</a:t>
            </a:r>
            <a:endParaRPr lang="he-IL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Total $ 30 billion, 3 billion average per year</a:t>
            </a:r>
            <a:endParaRPr lang="he-IL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23" name="מחבר חץ ישר 122"/>
          <p:cNvCxnSpPr/>
          <p:nvPr/>
        </p:nvCxnSpPr>
        <p:spPr>
          <a:xfrm>
            <a:off x="4800600" y="1954213"/>
            <a:ext cx="414000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מלבן 187"/>
          <p:cNvSpPr/>
          <p:nvPr/>
        </p:nvSpPr>
        <p:spPr>
          <a:xfrm>
            <a:off x="4720431" y="1310804"/>
            <a:ext cx="427513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MOU 2019-2028</a:t>
            </a:r>
            <a:endParaRPr lang="he-IL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Total $ 33 billion, 3.3 billion average per year</a:t>
            </a:r>
            <a:endParaRPr lang="he-IL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9" name="מלבן 188"/>
          <p:cNvSpPr/>
          <p:nvPr/>
        </p:nvSpPr>
        <p:spPr>
          <a:xfrm>
            <a:off x="10938805" y="-1790244"/>
            <a:ext cx="914400" cy="914400"/>
          </a:xfrm>
          <a:prstGeom prst="rect">
            <a:avLst/>
          </a:prstGeom>
          <a:solidFill>
            <a:srgbClr val="63A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90" name="מלבן 189"/>
          <p:cNvSpPr/>
          <p:nvPr/>
        </p:nvSpPr>
        <p:spPr>
          <a:xfrm>
            <a:off x="10938805" y="-639306"/>
            <a:ext cx="914400" cy="914400"/>
          </a:xfrm>
          <a:prstGeom prst="rect">
            <a:avLst/>
          </a:prstGeom>
          <a:solidFill>
            <a:srgbClr val="F09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91" name="מלבן 190"/>
          <p:cNvSpPr/>
          <p:nvPr/>
        </p:nvSpPr>
        <p:spPr>
          <a:xfrm>
            <a:off x="10938805" y="557669"/>
            <a:ext cx="914400" cy="914400"/>
          </a:xfrm>
          <a:prstGeom prst="rect">
            <a:avLst/>
          </a:prstGeom>
          <a:solidFill>
            <a:srgbClr val="5A7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92" name="מלבן 191"/>
          <p:cNvSpPr/>
          <p:nvPr/>
        </p:nvSpPr>
        <p:spPr>
          <a:xfrm>
            <a:off x="12204848" y="-1790244"/>
            <a:ext cx="914400" cy="914400"/>
          </a:xfrm>
          <a:prstGeom prst="rect">
            <a:avLst/>
          </a:prstGeom>
          <a:solidFill>
            <a:srgbClr val="105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93" name="מלבן 192"/>
          <p:cNvSpPr/>
          <p:nvPr/>
        </p:nvSpPr>
        <p:spPr>
          <a:xfrm>
            <a:off x="12204848" y="-639306"/>
            <a:ext cx="914400" cy="914400"/>
          </a:xfrm>
          <a:prstGeom prst="rect">
            <a:avLst/>
          </a:prstGeom>
          <a:solidFill>
            <a:srgbClr val="E65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94" name="מלבן 193"/>
          <p:cNvSpPr/>
          <p:nvPr/>
        </p:nvSpPr>
        <p:spPr>
          <a:xfrm>
            <a:off x="12204848" y="557669"/>
            <a:ext cx="914400" cy="914400"/>
          </a:xfrm>
          <a:prstGeom prst="rect">
            <a:avLst/>
          </a:prstGeom>
          <a:solidFill>
            <a:srgbClr val="B39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95" name="מלבן 194"/>
          <p:cNvSpPr/>
          <p:nvPr/>
        </p:nvSpPr>
        <p:spPr>
          <a:xfrm>
            <a:off x="12204848" y="1665744"/>
            <a:ext cx="914400" cy="914400"/>
          </a:xfrm>
          <a:prstGeom prst="rect">
            <a:avLst/>
          </a:prstGeom>
          <a:solidFill>
            <a:srgbClr val="EDE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graphicFrame>
        <p:nvGraphicFramePr>
          <p:cNvPr id="4" name="תרשים 3"/>
          <p:cNvGraphicFramePr/>
          <p:nvPr>
            <p:extLst/>
          </p:nvPr>
        </p:nvGraphicFramePr>
        <p:xfrm>
          <a:off x="4611784" y="2086779"/>
          <a:ext cx="4478875" cy="3511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8"/>
          </a:graphicData>
        </a:graphic>
      </p:graphicFrame>
      <p:graphicFrame>
        <p:nvGraphicFramePr>
          <p:cNvPr id="24" name="תרשים 23"/>
          <p:cNvGraphicFramePr/>
          <p:nvPr>
            <p:extLst/>
          </p:nvPr>
        </p:nvGraphicFramePr>
        <p:xfrm>
          <a:off x="-57057" y="2411200"/>
          <a:ext cx="4886140" cy="3148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9"/>
          </a:graphicData>
        </a:graphic>
      </p:graphicFrame>
    </p:spTree>
    <p:extLst>
      <p:ext uri="{BB962C8B-B14F-4D97-AF65-F5344CB8AC3E}">
        <p14:creationId xmlns="" xmlns:p14="http://schemas.microsoft.com/office/powerpoint/2010/main" val="3652717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 hidden="1"/>
          <p:cNvSpPr/>
          <p:nvPr>
            <p:custDataLst>
              <p:tags r:id="rId1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1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he-IL" sz="1200" b="1">
              <a:latin typeface="Calibri"/>
              <a:sym typeface="Calibri"/>
            </a:endParaRPr>
          </a:p>
        </p:txBody>
      </p:sp>
      <p:sp>
        <p:nvSpPr>
          <p:cNvPr id="33" name="מלבן 32"/>
          <p:cNvSpPr/>
          <p:nvPr/>
        </p:nvSpPr>
        <p:spPr>
          <a:xfrm>
            <a:off x="4645023" y="6432787"/>
            <a:ext cx="4356000" cy="21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-28724" y="0"/>
            <a:ext cx="91727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3200" dirty="0" smtClean="0"/>
              <a:t> Exchanges</a:t>
            </a:r>
            <a:r>
              <a:rPr lang="he-IL" sz="3200" dirty="0" smtClean="0"/>
              <a:t>(</a:t>
            </a:r>
            <a:r>
              <a:rPr lang="en-US" sz="3200" dirty="0"/>
              <a:t>Off Shore Procurement</a:t>
            </a:r>
            <a:r>
              <a:rPr lang="he-IL" sz="3200" dirty="0"/>
              <a:t>)</a:t>
            </a:r>
          </a:p>
        </p:txBody>
      </p:sp>
      <p:sp>
        <p:nvSpPr>
          <p:cNvPr id="44" name="מלבן 43"/>
          <p:cNvSpPr/>
          <p:nvPr>
            <p:custDataLst>
              <p:tags r:id="rId2"/>
            </p:custDataLst>
          </p:nvPr>
        </p:nvSpPr>
        <p:spPr bwMode="auto">
          <a:xfrm>
            <a:off x="4219575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B6E035D-E2B2-4D80-A300-863591ED3259}" type="datetime'''''''20''''''''''''''''''''''''1''''''''''''''8'''''''''''">
              <a:rPr lang="en-US" sz="1200" b="1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2018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50" name="מלבן 49"/>
          <p:cNvSpPr/>
          <p:nvPr>
            <p:custDataLst>
              <p:tags r:id="rId3"/>
            </p:custDataLst>
          </p:nvPr>
        </p:nvSpPr>
        <p:spPr bwMode="auto">
          <a:xfrm>
            <a:off x="3781425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4224EE9-6D1B-4E7E-BBFD-7A6371732CFF}" type="datetime'''''2''''''''''''''''''''''''''0''''''1''7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46" name="מלבן 45"/>
          <p:cNvSpPr/>
          <p:nvPr>
            <p:custDataLst>
              <p:tags r:id="rId4"/>
            </p:custDataLst>
          </p:nvPr>
        </p:nvSpPr>
        <p:spPr bwMode="auto">
          <a:xfrm>
            <a:off x="3338513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7FD2014-FE53-4C93-B1DB-CB04322B54A6}" type="datetime'20''''''''''''''''''''''''''''''''''''''''''''16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45" name="מלבן 44"/>
          <p:cNvSpPr/>
          <p:nvPr>
            <p:custDataLst>
              <p:tags r:id="rId5"/>
            </p:custDataLst>
          </p:nvPr>
        </p:nvSpPr>
        <p:spPr bwMode="auto">
          <a:xfrm>
            <a:off x="2895600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1014BA7-0134-4FB4-BC84-B00BDC0961AC}" type="datetime'2''''0''''''''''''1''''''''5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2015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43" name="מלבן 42"/>
          <p:cNvSpPr/>
          <p:nvPr>
            <p:custDataLst>
              <p:tags r:id="rId6"/>
            </p:custDataLst>
          </p:nvPr>
        </p:nvSpPr>
        <p:spPr bwMode="auto">
          <a:xfrm>
            <a:off x="2457450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C1CC7E2-C27B-4C4C-A1B4-B7212BDC71B3}" type="datetime'''''''''2''''''''''''''''''''''''014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2014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42" name="מלבן 41"/>
          <p:cNvSpPr/>
          <p:nvPr>
            <p:custDataLst>
              <p:tags r:id="rId7"/>
            </p:custDataLst>
          </p:nvPr>
        </p:nvSpPr>
        <p:spPr bwMode="auto">
          <a:xfrm>
            <a:off x="2019300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A5831DA-3765-4D76-B753-5456B31ED23B}" type="datetime'''''''''''''''''''''''20''''''''''''1''''''3''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41" name="מלבן 40"/>
          <p:cNvSpPr/>
          <p:nvPr>
            <p:custDataLst>
              <p:tags r:id="rId8"/>
            </p:custDataLst>
          </p:nvPr>
        </p:nvSpPr>
        <p:spPr bwMode="auto">
          <a:xfrm>
            <a:off x="1581150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97D1406-C0BD-4429-BE78-90B2B9E5E7D8}" type="datetime'''''''''''2''''''''''0''''''''1''2'">
              <a:rPr lang="en-US" sz="1200" b="1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2012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9" name="מלבן 18"/>
          <p:cNvSpPr/>
          <p:nvPr>
            <p:custDataLst>
              <p:tags r:id="rId9"/>
            </p:custDataLst>
          </p:nvPr>
        </p:nvSpPr>
        <p:spPr bwMode="auto">
          <a:xfrm>
            <a:off x="1138238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EB20D77-4205-4301-8016-3C2A93D2CA9A}" type="datetime'''''''2''''''''''''''''''''''0''''''''''''''1''1'''">
              <a:rPr lang="en-US" sz="1200" b="1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2011</a:t>
            </a:fld>
            <a:endParaRPr lang="he-IL" sz="12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8" name="מלבן 17"/>
          <p:cNvSpPr/>
          <p:nvPr>
            <p:custDataLst>
              <p:tags r:id="rId10"/>
            </p:custDataLst>
          </p:nvPr>
        </p:nvSpPr>
        <p:spPr bwMode="auto">
          <a:xfrm>
            <a:off x="695325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F399EA9-02B9-4AE6-B0F2-B63152BFCDCF}" type="datetime'''''''''''''2''''''''''0''''''''''''''''''1''0'''''">
              <a:rPr lang="en-US" sz="1200" b="1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2010</a:t>
            </a:fld>
            <a:endParaRPr lang="he-IL" sz="12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7" name="מלבן 16"/>
          <p:cNvSpPr/>
          <p:nvPr>
            <p:custDataLst>
              <p:tags r:id="rId11"/>
            </p:custDataLst>
          </p:nvPr>
        </p:nvSpPr>
        <p:spPr bwMode="auto">
          <a:xfrm>
            <a:off x="257175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03BEB93-84B5-4CF4-B056-7CCD30D97476}" type="datetime'''2''''''0''''''''''''''''''''''''''''0''''9'''''''">
              <a:rPr lang="en-US" sz="1200" b="1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2009</a:t>
            </a:fld>
            <a:endParaRPr lang="he-IL" sz="12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0" name="מלבן 9"/>
          <p:cNvSpPr/>
          <p:nvPr>
            <p:custDataLst>
              <p:tags r:id="rId12"/>
            </p:custDataLst>
          </p:nvPr>
        </p:nvSpPr>
        <p:spPr bwMode="auto">
          <a:xfrm>
            <a:off x="7296150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9998CDC-0AE3-40FD-A85F-C3C9EC08C7CD}" type="datetime'2''''''''''''''''''''''''''0''''2''5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2025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8" name="מלבן 7"/>
          <p:cNvSpPr/>
          <p:nvPr>
            <p:custDataLst>
              <p:tags r:id="rId13"/>
            </p:custDataLst>
          </p:nvPr>
        </p:nvSpPr>
        <p:spPr bwMode="auto">
          <a:xfrm>
            <a:off x="6419850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70CCF84-7598-4DFB-98F1-7E10C9BDD4C1}" type="datetime'''202''''''''''''''''''''''''''''''''''''3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2023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6" name="מלבן 5"/>
          <p:cNvSpPr/>
          <p:nvPr>
            <p:custDataLst>
              <p:tags r:id="rId14"/>
            </p:custDataLst>
          </p:nvPr>
        </p:nvSpPr>
        <p:spPr bwMode="auto">
          <a:xfrm>
            <a:off x="5538788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209D6A3-9EED-4147-8FE6-65780897BB89}" type="datetime'''2''''''0''''''''''''''2''''''''1''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2021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2" name="מלבן 1"/>
          <p:cNvSpPr/>
          <p:nvPr>
            <p:custDataLst>
              <p:tags r:id="rId15"/>
            </p:custDataLst>
          </p:nvPr>
        </p:nvSpPr>
        <p:spPr bwMode="auto">
          <a:xfrm>
            <a:off x="4657725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EA57DAD-7FFD-4B9A-812A-1B9B1E74A2E4}" type="datetime'''''''''''''2''''''''''''''''''''''''''''''''''0''1''9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2019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3" name="מלבן 2"/>
          <p:cNvSpPr/>
          <p:nvPr>
            <p:custDataLst>
              <p:tags r:id="rId16"/>
            </p:custDataLst>
          </p:nvPr>
        </p:nvSpPr>
        <p:spPr bwMode="auto">
          <a:xfrm>
            <a:off x="5095875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4803D33-310D-47F6-982C-0970FF08DB67}" type="datetime'''''''''''2''''''''''''''''0''''''''2''''''''''''''0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2020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9" name="מלבן 8"/>
          <p:cNvSpPr/>
          <p:nvPr>
            <p:custDataLst>
              <p:tags r:id="rId17"/>
            </p:custDataLst>
          </p:nvPr>
        </p:nvSpPr>
        <p:spPr bwMode="auto">
          <a:xfrm>
            <a:off x="6858000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75A52A3-F8AF-4CF6-82CF-44431104A984}" type="datetime'''''''''2''0''''''''''''''24''''''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2024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" name="מלבן 10"/>
          <p:cNvSpPr/>
          <p:nvPr>
            <p:custDataLst>
              <p:tags r:id="rId18"/>
            </p:custDataLst>
          </p:nvPr>
        </p:nvSpPr>
        <p:spPr bwMode="auto">
          <a:xfrm>
            <a:off x="7739063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75BFF9F-0E45-46D5-9FBB-0AE38C532499}" type="datetime'''''''''''''2''02''''''''''''''6''''''''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2026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7" name="מלבן 6"/>
          <p:cNvSpPr/>
          <p:nvPr>
            <p:custDataLst>
              <p:tags r:id="rId19"/>
            </p:custDataLst>
          </p:nvPr>
        </p:nvSpPr>
        <p:spPr bwMode="auto">
          <a:xfrm>
            <a:off x="5981700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9D8C149-37D8-4C60-8BCA-1E3CC14B8F4A}" type="datetime'''''''''''''''''''''''''''''''2''02''2''''''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2022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" name="מלבן 11"/>
          <p:cNvSpPr/>
          <p:nvPr>
            <p:custDataLst>
              <p:tags r:id="rId20"/>
            </p:custDataLst>
          </p:nvPr>
        </p:nvSpPr>
        <p:spPr bwMode="auto">
          <a:xfrm>
            <a:off x="8181975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9ED40F7-A61B-4BAF-B80B-411F2184E4FD}" type="datetime'''''2''''0''''''''''''''''''''''27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2027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3" name="מלבן 12"/>
          <p:cNvSpPr/>
          <p:nvPr>
            <p:custDataLst>
              <p:tags r:id="rId21"/>
            </p:custDataLst>
          </p:nvPr>
        </p:nvSpPr>
        <p:spPr bwMode="auto">
          <a:xfrm>
            <a:off x="8620125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B2492E9-4A70-4889-8EE7-CECDBB901CD2}" type="datetime'''''''''''20''''''''''''2''''''''''''''''8''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2028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cxnSp>
        <p:nvCxnSpPr>
          <p:cNvPr id="55" name="מחבר חץ ישר 54"/>
          <p:cNvCxnSpPr/>
          <p:nvPr/>
        </p:nvCxnSpPr>
        <p:spPr>
          <a:xfrm>
            <a:off x="107504" y="6296025"/>
            <a:ext cx="892899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http://4vector.com/i/free-vector-independence-day-usa-icon_101869_Independence_Day_USA_Icon.png"/>
          <p:cNvPicPr>
            <a:picLocks noChangeAspect="1" noChangeArrowheads="1"/>
          </p:cNvPicPr>
          <p:nvPr/>
        </p:nvPicPr>
        <p:blipFill>
          <a:blip r:embed="rId23" cstate="print"/>
          <a:stretch>
            <a:fillRect/>
          </a:stretch>
        </p:blipFill>
        <p:spPr bwMode="auto">
          <a:xfrm>
            <a:off x="8109989" y="733499"/>
            <a:ext cx="926507" cy="92650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8" name="מלבן 27"/>
          <p:cNvSpPr/>
          <p:nvPr/>
        </p:nvSpPr>
        <p:spPr>
          <a:xfrm>
            <a:off x="4574440" y="627366"/>
            <a:ext cx="35834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As of 1984, a share of the aid money can be converted into shekels for defense procurement in Israel</a:t>
            </a:r>
            <a:endParaRPr lang="he-IL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9" name="מלבן 28"/>
          <p:cNvSpPr/>
          <p:nvPr/>
        </p:nvSpPr>
        <p:spPr>
          <a:xfrm>
            <a:off x="237006" y="688921"/>
            <a:ext cx="31515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In the framework of the new MOU, it was decided to implement a descending outline until a total cancellation in 2028</a:t>
            </a:r>
            <a:endParaRPr lang="he-IL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4609324" y="548680"/>
            <a:ext cx="0" cy="1296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5" descr="http://files.softicons.com/download/business-icons/finance-icons-by-visualpharm/png/256/coins.png"/>
          <p:cNvPicPr>
            <a:picLocks noChangeAspect="1" noChangeArrowheads="1"/>
          </p:cNvPicPr>
          <p:nvPr/>
        </p:nvPicPr>
        <p:blipFill>
          <a:blip r:embed="rId24" cstate="print"/>
          <a:stretch>
            <a:fillRect/>
          </a:stretch>
        </p:blipFill>
        <p:spPr bwMode="auto">
          <a:xfrm>
            <a:off x="3413742" y="799513"/>
            <a:ext cx="794479" cy="794479"/>
          </a:xfrm>
          <a:prstGeom prst="rect">
            <a:avLst/>
          </a:prstGeom>
          <a:noFill/>
          <a:ln w="9525">
            <a:noFill/>
            <a:miter lim="800000"/>
          </a:ln>
        </p:spPr>
      </p:pic>
      <p:cxnSp>
        <p:nvCxnSpPr>
          <p:cNvPr id="40" name="מחבר חץ ישר 39"/>
          <p:cNvCxnSpPr/>
          <p:nvPr/>
        </p:nvCxnSpPr>
        <p:spPr>
          <a:xfrm>
            <a:off x="247486" y="2736913"/>
            <a:ext cx="4338809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מלבן 46"/>
          <p:cNvSpPr/>
          <p:nvPr/>
        </p:nvSpPr>
        <p:spPr>
          <a:xfrm>
            <a:off x="531160" y="2327472"/>
            <a:ext cx="3583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26.3% of the Total Grant</a:t>
            </a:r>
            <a:endParaRPr lang="he-IL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48" name="מחבר ישר 47"/>
          <p:cNvCxnSpPr/>
          <p:nvPr/>
        </p:nvCxnSpPr>
        <p:spPr>
          <a:xfrm flipH="1">
            <a:off x="4616015" y="2527527"/>
            <a:ext cx="0" cy="427772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/>
          <p:cNvCxnSpPr/>
          <p:nvPr/>
        </p:nvCxnSpPr>
        <p:spPr>
          <a:xfrm>
            <a:off x="4738695" y="2743067"/>
            <a:ext cx="4043355" cy="39790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מלבן 50"/>
          <p:cNvSpPr/>
          <p:nvPr/>
        </p:nvSpPr>
        <p:spPr>
          <a:xfrm rot="354771">
            <a:off x="4637457" y="2544841"/>
            <a:ext cx="4520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Decreasing exchanges framework</a:t>
            </a:r>
            <a:endParaRPr lang="he-IL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4" name="תרשים 13"/>
          <p:cNvGraphicFramePr/>
          <p:nvPr>
            <p:extLst/>
          </p:nvPr>
        </p:nvGraphicFramePr>
        <p:xfrm>
          <a:off x="107504" y="2636912"/>
          <a:ext cx="9036495" cy="379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</p:spTree>
    <p:extLst>
      <p:ext uri="{BB962C8B-B14F-4D97-AF65-F5344CB8AC3E}">
        <p14:creationId xmlns="" xmlns:p14="http://schemas.microsoft.com/office/powerpoint/2010/main" val="1243818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724" y="0"/>
            <a:ext cx="91727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</a:rPr>
              <a:t>The Israeli Perspective</a:t>
            </a:r>
            <a:endParaRPr lang="he-IL" sz="4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36454"/>
            <a:ext cx="8712968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MOU in View of the Ministry of Finance - Decline in the Exchanges Pattern</a:t>
            </a:r>
            <a:endParaRPr lang="he-IL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6" name="מחבר ישר 5"/>
          <p:cNvCxnSpPr/>
          <p:nvPr/>
        </p:nvCxnSpPr>
        <p:spPr>
          <a:xfrm flipH="1">
            <a:off x="6843556" y="1772816"/>
            <a:ext cx="0" cy="424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>
            <a:off x="2284140" y="1772816"/>
            <a:ext cx="0" cy="424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47"/>
          <p:cNvCxnSpPr/>
          <p:nvPr/>
        </p:nvCxnSpPr>
        <p:spPr>
          <a:xfrm flipH="1">
            <a:off x="4563848" y="1772816"/>
            <a:ext cx="0" cy="424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3556" y="2416820"/>
            <a:ext cx="23004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4000" b="1">
                <a:solidFill>
                  <a:prstClr val="black"/>
                </a:solidFill>
                <a:latin typeface="Lucida Handwriting" panose="03010101010101010101" pitchFamily="66" charset="0"/>
              </a:rPr>
              <a:t>1,200</a:t>
            </a:r>
            <a:endParaRPr lang="he-IL" sz="4000" b="1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200796"/>
            <a:ext cx="1368152" cy="108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2210912"/>
            <a:ext cx="886921" cy="106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132018"/>
            <a:ext cx="1180123" cy="108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43556" y="3496940"/>
            <a:ext cx="231616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rtl="0"/>
            <a:r>
              <a:rPr lang="en-US" sz="2400" dirty="0" smtClean="0">
                <a:solidFill>
                  <a:prstClr val="black"/>
                </a:solidFill>
              </a:rPr>
              <a:t>The damage to the periphery is about 1,200 employees</a:t>
            </a:r>
            <a:endParaRPr lang="he-IL" sz="24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3847" y="3496940"/>
            <a:ext cx="2279709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rtl="0"/>
            <a:r>
              <a:rPr lang="en-US" sz="2400" dirty="0" smtClean="0">
                <a:solidFill>
                  <a:prstClr val="black"/>
                </a:solidFill>
              </a:rPr>
              <a:t>The increase in the defense budget will compensate for the drop in the exchanges</a:t>
            </a:r>
            <a:endParaRPr lang="he-IL" sz="2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4139" y="3496940"/>
            <a:ext cx="2273499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rtl="0"/>
            <a:r>
              <a:rPr lang="en-US" sz="2400" dirty="0" smtClean="0">
                <a:solidFill>
                  <a:prstClr val="black"/>
                </a:solidFill>
              </a:rPr>
              <a:t>The purchasing flexibility of the Ministry of Defense is </a:t>
            </a:r>
            <a:r>
              <a:rPr lang="en-US" sz="2400" u="sng" dirty="0" smtClean="0">
                <a:solidFill>
                  <a:prstClr val="black"/>
                </a:solidFill>
              </a:rPr>
              <a:t>not unitary</a:t>
            </a:r>
            <a:endParaRPr lang="he-IL" sz="2400" u="sng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6511" y="3496940"/>
            <a:ext cx="2320650" cy="2739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rtl="0"/>
            <a:r>
              <a:rPr lang="en-US" sz="2400" dirty="0" smtClean="0">
                <a:solidFill>
                  <a:prstClr val="black"/>
                </a:solidFill>
              </a:rPr>
              <a:t>There is no risk of harm to </a:t>
            </a:r>
            <a:r>
              <a:rPr lang="en-US" sz="2400" dirty="0" smtClean="0"/>
              <a:t>research and development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79855" y="4066326"/>
            <a:ext cx="8393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2000" b="1">
                <a:solidFill>
                  <a:prstClr val="black"/>
                </a:solidFill>
                <a:latin typeface="Lucida Handwriting" panose="03010101010101010101" pitchFamily="66" charset="0"/>
              </a:rPr>
              <a:t>1:1</a:t>
            </a:r>
            <a:endParaRPr lang="he-IL" sz="2000" b="1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  <p:grpSp>
        <p:nvGrpSpPr>
          <p:cNvPr id="2" name="קבוצה 10"/>
          <p:cNvGrpSpPr/>
          <p:nvPr/>
        </p:nvGrpSpPr>
        <p:grpSpPr>
          <a:xfrm>
            <a:off x="3431284" y="2111991"/>
            <a:ext cx="1152128" cy="400110"/>
            <a:chOff x="11772800" y="1711881"/>
            <a:chExt cx="1152128" cy="400110"/>
          </a:xfrm>
        </p:grpSpPr>
        <p:sp>
          <p:nvSpPr>
            <p:cNvPr id="18" name="TextBox 17"/>
            <p:cNvSpPr txBox="1"/>
            <p:nvPr/>
          </p:nvSpPr>
          <p:spPr>
            <a:xfrm>
              <a:off x="11772800" y="1711881"/>
              <a:ext cx="115212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he-IL"/>
              </a:defPPr>
              <a:lvl1pPr algn="ctr">
                <a:defRPr sz="2800">
                  <a:ln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cs typeface="Lucida Sans Unicode" panose="020B0602030504020204" pitchFamily="34" charset="0"/>
                </a:defRPr>
              </a:lvl1pPr>
            </a:lstStyle>
            <a:p>
              <a:r>
                <a:rPr lang="en-US" sz="2000" b="1">
                  <a:solidFill>
                    <a:prstClr val="black"/>
                  </a:solidFill>
                  <a:latin typeface="Lucida Handwriting" panose="03010101010101010101" pitchFamily="66" charset="0"/>
                </a:rPr>
                <a:t>1   1</a:t>
              </a:r>
              <a:endParaRPr lang="he-IL" sz="2000" b="1">
                <a:solidFill>
                  <a:prstClr val="black"/>
                </a:solidFill>
                <a:latin typeface="Lucida Handwriting" panose="03010101010101010101" pitchFamily="66" charset="0"/>
              </a:endParaRPr>
            </a:p>
          </p:txBody>
        </p:sp>
        <p:sp>
          <p:nvSpPr>
            <p:cNvPr id="10" name="לא שווה 9"/>
            <p:cNvSpPr/>
            <p:nvPr/>
          </p:nvSpPr>
          <p:spPr>
            <a:xfrm>
              <a:off x="12186864" y="1821936"/>
              <a:ext cx="324000" cy="180000"/>
            </a:xfrm>
            <a:prstGeom prst="mathNotEqua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522415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724" y="0"/>
            <a:ext cx="91727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rtl="0"/>
            <a:r>
              <a:rPr lang="en-US" sz="4000" dirty="0" smtClean="0">
                <a:solidFill>
                  <a:prstClr val="black"/>
                </a:solidFill>
              </a:rPr>
              <a:t>But...</a:t>
            </a:r>
            <a:endParaRPr lang="he-IL" sz="4000" dirty="0">
              <a:solidFill>
                <a:prstClr val="black"/>
              </a:solidFill>
            </a:endParaRPr>
          </a:p>
        </p:txBody>
      </p:sp>
      <p:cxnSp>
        <p:nvCxnSpPr>
          <p:cNvPr id="6" name="מחבר ישר 5"/>
          <p:cNvCxnSpPr/>
          <p:nvPr/>
        </p:nvCxnSpPr>
        <p:spPr>
          <a:xfrm flipH="1">
            <a:off x="7019364" y="1988840"/>
            <a:ext cx="0" cy="3492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>
            <a:off x="-899756" y="1425149"/>
            <a:ext cx="0" cy="424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47"/>
          <p:cNvCxnSpPr/>
          <p:nvPr/>
        </p:nvCxnSpPr>
        <p:spPr>
          <a:xfrm flipH="1">
            <a:off x="5183614" y="1988840"/>
            <a:ext cx="0" cy="3492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96092" y="2628201"/>
            <a:ext cx="23004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3200" b="1" dirty="0">
                <a:solidFill>
                  <a:prstClr val="black"/>
                </a:solidFill>
                <a:latin typeface="Lucida Handwriting" panose="03010101010101010101" pitchFamily="66" charset="0"/>
              </a:rPr>
              <a:t>1,200</a:t>
            </a:r>
            <a:endParaRPr lang="he-IL" sz="3200" b="1" dirty="0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3" y="3804136"/>
            <a:ext cx="2195737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2200" dirty="0" smtClean="0">
                <a:solidFill>
                  <a:prstClr val="black"/>
                </a:solidFill>
              </a:rPr>
              <a:t>The Finance Ministry's assessment </a:t>
            </a:r>
            <a:r>
              <a:rPr lang="en-US" sz="2200" u="sng" dirty="0" smtClean="0">
                <a:solidFill>
                  <a:prstClr val="black"/>
                </a:solidFill>
              </a:rPr>
              <a:t>is only a lower barrier</a:t>
            </a:r>
            <a:endParaRPr lang="he-IL" sz="2200" u="sng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3614" y="3789040"/>
            <a:ext cx="183580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2200" dirty="0" smtClean="0">
                <a:solidFill>
                  <a:prstClr val="black"/>
                </a:solidFill>
              </a:rPr>
              <a:t>Budget hole expected already in 2020</a:t>
            </a:r>
            <a:endParaRPr lang="he-IL" sz="2200" dirty="0">
              <a:solidFill>
                <a:prstClr val="black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044" y="2426936"/>
            <a:ext cx="886921" cy="106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78504" y="2328015"/>
            <a:ext cx="11521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2000" b="1">
                <a:solidFill>
                  <a:prstClr val="black"/>
                </a:solidFill>
                <a:latin typeface="Lucida Handwriting" panose="03010101010101010101" pitchFamily="66" charset="0"/>
              </a:rPr>
              <a:t>1:1</a:t>
            </a:r>
            <a:endParaRPr lang="he-IL" sz="2000" b="1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1840" y="3789040"/>
            <a:ext cx="2051774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rtl="0"/>
            <a:r>
              <a:rPr lang="en-US" sz="2200" dirty="0" smtClean="0"/>
              <a:t>The budget is intended to aid procurement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>
              <a:solidFill>
                <a:prstClr val="black"/>
              </a:solidFill>
            </a:endParaRPr>
          </a:p>
        </p:txBody>
      </p:sp>
      <p:cxnSp>
        <p:nvCxnSpPr>
          <p:cNvPr id="21" name="מחבר ישר 20"/>
          <p:cNvCxnSpPr/>
          <p:nvPr/>
        </p:nvCxnSpPr>
        <p:spPr>
          <a:xfrm flipH="1">
            <a:off x="-2735506" y="1425149"/>
            <a:ext cx="0" cy="424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96752" y="1916832"/>
            <a:ext cx="12858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-2736358" y="3225349"/>
            <a:ext cx="183575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 dirty="0">
                <a:solidFill>
                  <a:prstClr val="black"/>
                </a:solidFill>
              </a:rPr>
              <a:t>העברת קווי ייצור לחו"ל – התייקרות, לו"ז ופגיעה בעצמאות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129179" y="1929205"/>
            <a:ext cx="897533" cy="85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 rot="20017101">
            <a:off x="-4597775" y="1981710"/>
            <a:ext cx="18357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לא נלקח בחשבון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4536504" y="3225349"/>
            <a:ext cx="183575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solidFill>
                  <a:prstClr val="black"/>
                </a:solidFill>
              </a:rPr>
              <a:t>התרומה הביטחונית בעצמאות הייצורית והטכנולוגית וזמינות בחרום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0839" y="2374314"/>
            <a:ext cx="1368152" cy="108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אליפסה 11"/>
          <p:cNvSpPr/>
          <p:nvPr/>
        </p:nvSpPr>
        <p:spPr>
          <a:xfrm>
            <a:off x="5507252" y="2924944"/>
            <a:ext cx="1296144" cy="129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692696"/>
            <a:ext cx="4106139" cy="151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מלבן 21"/>
          <p:cNvSpPr/>
          <p:nvPr/>
        </p:nvSpPr>
        <p:spPr>
          <a:xfrm>
            <a:off x="-28724" y="6021288"/>
            <a:ext cx="9178565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2" name="מלבן 31"/>
          <p:cNvSpPr/>
          <p:nvPr/>
        </p:nvSpPr>
        <p:spPr>
          <a:xfrm>
            <a:off x="11240" y="5517232"/>
            <a:ext cx="9132760" cy="1340768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sz="2200" dirty="0" smtClean="0"/>
          </a:p>
          <a:p>
            <a:pPr algn="l" rtl="0"/>
            <a:endParaRPr lang="en-US" sz="2200" dirty="0" smtClean="0"/>
          </a:p>
          <a:p>
            <a:pPr marL="457200" indent="-457200" algn="l" rtl="0">
              <a:buAutoNum type="arabicPeriod"/>
            </a:pPr>
            <a:r>
              <a:rPr lang="en-US" sz="2200" dirty="0" smtClean="0"/>
              <a:t>Moving production lines abroad – more expensive and a </a:t>
            </a:r>
          </a:p>
          <a:p>
            <a:pPr marL="457200" indent="-457200" algn="l" rtl="0"/>
            <a:r>
              <a:rPr lang="en-US" sz="2200" dirty="0" smtClean="0"/>
              <a:t>	longer schedule</a:t>
            </a:r>
          </a:p>
          <a:p>
            <a:pPr marL="457200" indent="-457200" algn="l" rtl="0">
              <a:buAutoNum type="arabicPeriod" startAt="2"/>
            </a:pPr>
            <a:r>
              <a:rPr lang="en-US" sz="2200" dirty="0" smtClean="0"/>
              <a:t>The security contribution to technology empowerment </a:t>
            </a:r>
          </a:p>
          <a:p>
            <a:pPr marL="457200" indent="-457200" algn="l" rtl="0"/>
            <a:r>
              <a:rPr lang="en-US" sz="2200" dirty="0" smtClean="0"/>
              <a:t>       and routine conduct</a:t>
            </a:r>
          </a:p>
          <a:p>
            <a:r>
              <a:rPr lang="en-US" sz="2200" dirty="0" smtClean="0"/>
              <a:t/>
            </a:r>
            <a:br>
              <a:rPr lang="en-US" sz="2200" dirty="0" smtClean="0"/>
            </a:br>
            <a:endParaRPr lang="he-IL" sz="220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3" name="חץ למטה 32"/>
          <p:cNvSpPr/>
          <p:nvPr/>
        </p:nvSpPr>
        <p:spPr>
          <a:xfrm rot="10800000">
            <a:off x="7199566" y="2593357"/>
            <a:ext cx="396770" cy="5162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0783454">
            <a:off x="7506119" y="3045091"/>
            <a:ext cx="23004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Lucida Handwriting" panose="03010101010101010101" pitchFamily="66" charset="0"/>
              </a:rPr>
              <a:t>min</a:t>
            </a:r>
            <a:endParaRPr lang="he-IL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017101">
            <a:off x="7373189" y="5763171"/>
            <a:ext cx="1827821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rtl="0"/>
            <a:r>
              <a:rPr lang="en-US" sz="1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rPr>
              <a:t>Not taken into account</a:t>
            </a:r>
          </a:p>
          <a:p>
            <a:r>
              <a:rPr lang="en-US" sz="3200" dirty="0" smtClean="0">
                <a:solidFill>
                  <a:srgbClr val="FF0000"/>
                </a:solidFill>
                <a:effectLst/>
              </a:rPr>
              <a:t/>
            </a:r>
            <a:br>
              <a:rPr lang="en-US" sz="3200" dirty="0" smtClean="0">
                <a:solidFill>
                  <a:srgbClr val="FF0000"/>
                </a:solidFill>
                <a:effectLst/>
              </a:rPr>
            </a:br>
            <a:endParaRPr lang="he-IL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9" name="מלבן 28"/>
          <p:cNvSpPr/>
          <p:nvPr/>
        </p:nvSpPr>
        <p:spPr>
          <a:xfrm>
            <a:off x="3347864" y="1340768"/>
            <a:ext cx="86409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900" dirty="0" smtClean="0">
                <a:solidFill>
                  <a:prstClr val="black"/>
                </a:solidFill>
              </a:rPr>
              <a:t>The damage to the periphery is 1,200 employees</a:t>
            </a:r>
            <a:endParaRPr lang="he-IL" sz="900" dirty="0">
              <a:solidFill>
                <a:prstClr val="black"/>
              </a:solidFill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2267744" y="1412776"/>
            <a:ext cx="976784" cy="727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900" dirty="0" smtClean="0">
                <a:solidFill>
                  <a:prstClr val="black"/>
                </a:solidFill>
              </a:rPr>
              <a:t>The increase in the defense budget will compensate for the drop in the conversions</a:t>
            </a:r>
            <a:endParaRPr lang="he-IL" sz="900" dirty="0">
              <a:solidFill>
                <a:prstClr val="black"/>
              </a:solidFill>
            </a:endParaRPr>
          </a:p>
        </p:txBody>
      </p:sp>
      <p:sp>
        <p:nvSpPr>
          <p:cNvPr id="31" name="מלבן 30"/>
          <p:cNvSpPr/>
          <p:nvPr/>
        </p:nvSpPr>
        <p:spPr>
          <a:xfrm>
            <a:off x="251520" y="1340768"/>
            <a:ext cx="864096" cy="643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900" dirty="0" smtClean="0">
                <a:solidFill>
                  <a:schemeClr val="tx1"/>
                </a:solidFill>
              </a:rPr>
              <a:t>There is no risk of harm to Research and Development</a:t>
            </a:r>
          </a:p>
        </p:txBody>
      </p:sp>
      <p:sp>
        <p:nvSpPr>
          <p:cNvPr id="35" name="מלבן 34"/>
          <p:cNvSpPr/>
          <p:nvPr/>
        </p:nvSpPr>
        <p:spPr>
          <a:xfrm>
            <a:off x="1331640" y="1484784"/>
            <a:ext cx="878826" cy="598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900" dirty="0" smtClean="0">
                <a:solidFill>
                  <a:prstClr val="black"/>
                </a:solidFill>
              </a:rPr>
              <a:t>The purchasing flexibility of the Ministry of Defense is not unitary</a:t>
            </a:r>
            <a:endParaRPr lang="he-IL" sz="900" u="sng" dirty="0">
              <a:solidFill>
                <a:prstClr val="black"/>
              </a:solidFill>
            </a:endParaRPr>
          </a:p>
        </p:txBody>
      </p:sp>
      <p:sp>
        <p:nvSpPr>
          <p:cNvPr id="36" name="מלבן 35"/>
          <p:cNvSpPr/>
          <p:nvPr/>
        </p:nvSpPr>
        <p:spPr>
          <a:xfrm>
            <a:off x="4211960" y="1772816"/>
            <a:ext cx="45719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711974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724" y="0"/>
            <a:ext cx="91727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</a:rPr>
              <a:t>The American Perspective</a:t>
            </a:r>
            <a:endParaRPr lang="he-IL" sz="4000" dirty="0">
              <a:solidFill>
                <a:prstClr val="black"/>
              </a:solidFill>
            </a:endParaRPr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6083830" y="1772816"/>
            <a:ext cx="0" cy="424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47"/>
          <p:cNvCxnSpPr/>
          <p:nvPr/>
        </p:nvCxnSpPr>
        <p:spPr>
          <a:xfrm flipH="1">
            <a:off x="3023659" y="1772816"/>
            <a:ext cx="0" cy="424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2829" y="1455327"/>
            <a:ext cx="1469617" cy="146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1609827"/>
            <a:ext cx="1711389" cy="107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211" y1="61780" x2="61579" y2="84293"/>
                        <a14:foregroundMark x1="85789" y1="54974" x2="69474" y2="71204"/>
                        <a14:foregroundMark x1="2632" y1="35079" x2="2632" y2="35079"/>
                        <a14:foregroundMark x1="9474" y1="36126" x2="526" y2="36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515547"/>
            <a:ext cx="1342113" cy="134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83830" y="3218200"/>
            <a:ext cx="306017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rtl="0"/>
            <a:r>
              <a:rPr lang="en-US" sz="2400" dirty="0" smtClean="0">
                <a:solidFill>
                  <a:prstClr val="black"/>
                </a:solidFill>
              </a:rPr>
              <a:t>MOU as </a:t>
            </a:r>
            <a:r>
              <a:rPr lang="en-US" sz="2400" u="sng" dirty="0" smtClean="0">
                <a:solidFill>
                  <a:prstClr val="black"/>
                </a:solidFill>
              </a:rPr>
              <a:t>a growth engine for the American economy </a:t>
            </a:r>
            <a:r>
              <a:rPr lang="en-US" sz="2400" dirty="0" smtClean="0">
                <a:solidFill>
                  <a:prstClr val="black"/>
                </a:solidFill>
              </a:rPr>
              <a:t>- places of employment + working hands for the American citizen</a:t>
            </a:r>
            <a:endParaRPr lang="he-IL" sz="2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3659" y="3218200"/>
            <a:ext cx="3060171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2400" dirty="0" smtClean="0">
                <a:solidFill>
                  <a:prstClr val="black"/>
                </a:solidFill>
              </a:rPr>
              <a:t>Maintaining Israel's qualitative military advantage by acquiring </a:t>
            </a:r>
            <a:r>
              <a:rPr lang="en-US" sz="2400" u="sng" dirty="0" smtClean="0">
                <a:solidFill>
                  <a:prstClr val="black"/>
                </a:solidFill>
              </a:rPr>
              <a:t>platforms and acquiring capabilities </a:t>
            </a:r>
            <a:r>
              <a:rPr lang="en-US" sz="2400" dirty="0" smtClean="0">
                <a:solidFill>
                  <a:prstClr val="black"/>
                </a:solidFill>
              </a:rPr>
              <a:t>rather than purchasing raw materials</a:t>
            </a:r>
            <a:endParaRPr lang="he-IL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8724" y="3218200"/>
            <a:ext cx="3052383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2400" dirty="0" smtClean="0">
                <a:solidFill>
                  <a:prstClr val="black"/>
                </a:solidFill>
              </a:rPr>
              <a:t>Situation report- already in the first year of the MOU, </a:t>
            </a:r>
            <a:r>
              <a:rPr lang="en-US" sz="2400" u="sng" dirty="0" smtClean="0">
                <a:solidFill>
                  <a:prstClr val="black"/>
                </a:solidFill>
              </a:rPr>
              <a:t>more than half of the aid budget has been linked </a:t>
            </a:r>
            <a:r>
              <a:rPr lang="en-US" sz="2400" dirty="0" smtClean="0">
                <a:solidFill>
                  <a:prstClr val="black"/>
                </a:solidFill>
              </a:rPr>
              <a:t>- low decision space</a:t>
            </a:r>
            <a:endParaRPr lang="he-I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830587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0">
              <a:defRPr/>
            </a:pPr>
            <a:r>
              <a:rPr lang="en-US" sz="4400" b="0" u="none" dirty="0" smtClean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Challenges</a:t>
            </a:r>
            <a:endParaRPr lang="he-IL" sz="4400" b="0" u="none" dirty="0">
              <a:ln w="1270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9144000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  <a:t>To bring the budget that will provide the best response to the security needs and 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 ensure the best use of it</a:t>
            </a:r>
            <a:endParaRPr lang="he-IL" sz="5400" b="1" dirty="0">
              <a:ln w="28575">
                <a:solidFill>
                  <a:srgbClr val="0070C0"/>
                </a:solidFill>
              </a:ln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Picture 2" descr="http://www.easyvectors.com/assets/images/vectors/eavSDK/arrow-on-targe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51920" y="5085184"/>
            <a:ext cx="1602845" cy="160284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="" xmlns:p14="http://schemas.microsoft.com/office/powerpoint/2010/main" val="30419755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8863" y="10742597"/>
            <a:ext cx="2159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קשת מלאה 134"/>
          <p:cNvSpPr>
            <a:spLocks noChangeAspect="1"/>
          </p:cNvSpPr>
          <p:nvPr/>
        </p:nvSpPr>
        <p:spPr>
          <a:xfrm rot="15351165">
            <a:off x="1553758" y="7556319"/>
            <a:ext cx="5616575" cy="5616575"/>
          </a:xfrm>
          <a:prstGeom prst="blockArc">
            <a:avLst>
              <a:gd name="adj1" fmla="val 18678445"/>
              <a:gd name="adj2" fmla="val 20303227"/>
              <a:gd name="adj3" fmla="val 2176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36" name="קשת מלאה 135"/>
          <p:cNvSpPr>
            <a:spLocks noChangeAspect="1"/>
          </p:cNvSpPr>
          <p:nvPr/>
        </p:nvSpPr>
        <p:spPr>
          <a:xfrm rot="2932187">
            <a:off x="1550988" y="7539022"/>
            <a:ext cx="5616575" cy="5616575"/>
          </a:xfrm>
          <a:prstGeom prst="blockArc">
            <a:avLst>
              <a:gd name="adj1" fmla="val 16737853"/>
              <a:gd name="adj2" fmla="val 20284547"/>
              <a:gd name="adj3" fmla="val 21804"/>
            </a:avLst>
          </a:prstGeom>
          <a:solidFill>
            <a:srgbClr val="E65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37" name="קשת מלאה 136"/>
          <p:cNvSpPr>
            <a:spLocks noChangeAspect="1"/>
          </p:cNvSpPr>
          <p:nvPr/>
        </p:nvSpPr>
        <p:spPr>
          <a:xfrm rot="12457588">
            <a:off x="1558926" y="7545372"/>
            <a:ext cx="5616575" cy="5616575"/>
          </a:xfrm>
          <a:prstGeom prst="blockArc">
            <a:avLst>
              <a:gd name="adj1" fmla="val 19233282"/>
              <a:gd name="adj2" fmla="val 20319926"/>
              <a:gd name="adj3" fmla="val 21919"/>
            </a:avLst>
          </a:prstGeom>
          <a:solidFill>
            <a:srgbClr val="105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38" name="קשת מלאה 137"/>
          <p:cNvSpPr>
            <a:spLocks noChangeAspect="1"/>
          </p:cNvSpPr>
          <p:nvPr/>
        </p:nvSpPr>
        <p:spPr>
          <a:xfrm rot="13681548">
            <a:off x="1550988" y="7539022"/>
            <a:ext cx="5616575" cy="5616575"/>
          </a:xfrm>
          <a:prstGeom prst="blockArc">
            <a:avLst>
              <a:gd name="adj1" fmla="val 19120307"/>
              <a:gd name="adj2" fmla="val 20299964"/>
              <a:gd name="adj3" fmla="val 22045"/>
            </a:avLst>
          </a:prstGeom>
          <a:solidFill>
            <a:srgbClr val="E65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39" name="קשת מלאה 138"/>
          <p:cNvSpPr>
            <a:spLocks noChangeAspect="1"/>
          </p:cNvSpPr>
          <p:nvPr/>
        </p:nvSpPr>
        <p:spPr>
          <a:xfrm rot="20931824">
            <a:off x="1550988" y="7539022"/>
            <a:ext cx="5616575" cy="5616575"/>
          </a:xfrm>
          <a:prstGeom prst="blockArc">
            <a:avLst>
              <a:gd name="adj1" fmla="val 16818616"/>
              <a:gd name="adj2" fmla="val 20308752"/>
              <a:gd name="adj3" fmla="val 21666"/>
            </a:avLst>
          </a:prstGeom>
          <a:solidFill>
            <a:srgbClr val="105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40" name="קשת מלאה 139"/>
          <p:cNvSpPr>
            <a:spLocks noChangeAspect="1"/>
          </p:cNvSpPr>
          <p:nvPr/>
        </p:nvSpPr>
        <p:spPr>
          <a:xfrm rot="9763424">
            <a:off x="1550988" y="7539022"/>
            <a:ext cx="5616575" cy="5616575"/>
          </a:xfrm>
          <a:prstGeom prst="blockArc">
            <a:avLst>
              <a:gd name="adj1" fmla="val 18694688"/>
              <a:gd name="adj2" fmla="val 20295657"/>
              <a:gd name="adj3" fmla="val 22021"/>
            </a:avLst>
          </a:prstGeom>
          <a:solidFill>
            <a:srgbClr val="F09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41" name="קשת מלאה 140"/>
          <p:cNvSpPr>
            <a:spLocks noChangeAspect="1"/>
          </p:cNvSpPr>
          <p:nvPr/>
        </p:nvSpPr>
        <p:spPr>
          <a:xfrm rot="11348479">
            <a:off x="1550988" y="7539022"/>
            <a:ext cx="5616575" cy="5616575"/>
          </a:xfrm>
          <a:prstGeom prst="blockArc">
            <a:avLst>
              <a:gd name="adj1" fmla="val 18743197"/>
              <a:gd name="adj2" fmla="val 20302271"/>
              <a:gd name="adj3" fmla="val 22082"/>
            </a:avLst>
          </a:prstGeom>
          <a:solidFill>
            <a:srgbClr val="63A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42" name="קשת מלאה 141"/>
          <p:cNvSpPr>
            <a:spLocks noChangeAspect="1"/>
          </p:cNvSpPr>
          <p:nvPr/>
        </p:nvSpPr>
        <p:spPr>
          <a:xfrm rot="17414169">
            <a:off x="1550988" y="7539022"/>
            <a:ext cx="5616575" cy="5616575"/>
          </a:xfrm>
          <a:prstGeom prst="blockArc">
            <a:avLst>
              <a:gd name="adj1" fmla="val 18247920"/>
              <a:gd name="adj2" fmla="val 20295936"/>
              <a:gd name="adj3" fmla="val 21789"/>
            </a:avLst>
          </a:prstGeom>
          <a:solidFill>
            <a:srgbClr val="F09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43" name="קשת מלאה 142"/>
          <p:cNvSpPr>
            <a:spLocks noChangeAspect="1"/>
          </p:cNvSpPr>
          <p:nvPr/>
        </p:nvSpPr>
        <p:spPr>
          <a:xfrm rot="8094843">
            <a:off x="1541463" y="7551722"/>
            <a:ext cx="5616575" cy="5616575"/>
          </a:xfrm>
          <a:prstGeom prst="blockArc">
            <a:avLst>
              <a:gd name="adj1" fmla="val 15152279"/>
              <a:gd name="adj2" fmla="val 20312766"/>
              <a:gd name="adj3" fmla="val 22009"/>
            </a:avLst>
          </a:prstGeom>
          <a:solidFill>
            <a:srgbClr val="5A7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-27913" y="-25643"/>
            <a:ext cx="9144000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60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המערך הכלכלי – מצבת כ"א</a:t>
            </a:r>
          </a:p>
        </p:txBody>
      </p:sp>
      <p:sp>
        <p:nvSpPr>
          <p:cNvPr id="145" name="מלבן 144"/>
          <p:cNvSpPr/>
          <p:nvPr/>
        </p:nvSpPr>
        <p:spPr>
          <a:xfrm>
            <a:off x="4947051" y="8084941"/>
            <a:ext cx="104202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אכ"א</a:t>
            </a:r>
          </a:p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(17%)</a:t>
            </a:r>
            <a:endParaRPr lang="he-IL" sz="16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6" name="מלבן 145"/>
          <p:cNvSpPr/>
          <p:nvPr/>
        </p:nvSpPr>
        <p:spPr>
          <a:xfrm>
            <a:off x="5942881" y="9807287"/>
            <a:ext cx="1224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800" b="1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יועכ"ל</a:t>
            </a:r>
            <a:endParaRPr lang="he-IL" sz="2800" b="1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(15%)</a:t>
            </a:r>
            <a:endParaRPr lang="he-IL" sz="16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7" name="מלבן 146"/>
          <p:cNvSpPr/>
          <p:nvPr/>
        </p:nvSpPr>
        <p:spPr>
          <a:xfrm>
            <a:off x="3813973" y="12049782"/>
            <a:ext cx="2266156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זרוע היבשה </a:t>
            </a:r>
          </a:p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(22%)</a:t>
            </a:r>
            <a:endParaRPr lang="he-IL" sz="16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8" name="מלבן 147"/>
          <p:cNvSpPr/>
          <p:nvPr/>
        </p:nvSpPr>
        <p:spPr>
          <a:xfrm>
            <a:off x="2482231" y="11776602"/>
            <a:ext cx="104202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אמ"ן</a:t>
            </a:r>
          </a:p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(6%)</a:t>
            </a:r>
            <a:endParaRPr lang="he-IL" sz="14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9" name="מלבן 148"/>
          <p:cNvSpPr/>
          <p:nvPr/>
        </p:nvSpPr>
        <p:spPr>
          <a:xfrm>
            <a:off x="1581892" y="10921152"/>
            <a:ext cx="145367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פיקודים</a:t>
            </a:r>
          </a:p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(5%)</a:t>
            </a:r>
            <a:endParaRPr lang="he-IL" sz="14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0" name="מלבן 149"/>
          <p:cNvSpPr/>
          <p:nvPr/>
        </p:nvSpPr>
        <p:spPr>
          <a:xfrm>
            <a:off x="1495376" y="10092531"/>
            <a:ext cx="122031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תקשוב</a:t>
            </a:r>
          </a:p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2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(6%)</a:t>
            </a:r>
            <a:endParaRPr lang="he-IL" sz="240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1" name="מלבן 150"/>
          <p:cNvSpPr/>
          <p:nvPr/>
        </p:nvSpPr>
        <p:spPr>
          <a:xfrm>
            <a:off x="1581892" y="9356367"/>
            <a:ext cx="122030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b="1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חה"י</a:t>
            </a:r>
            <a:endParaRPr lang="he-IL" sz="2400" b="1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rtl="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2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(6%)</a:t>
            </a:r>
            <a:endParaRPr lang="he-IL" sz="28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918545" y="8848536"/>
            <a:ext cx="2809082" cy="2308324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7200" b="1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כ-419</a:t>
            </a:r>
          </a:p>
        </p:txBody>
      </p:sp>
      <p:sp>
        <p:nvSpPr>
          <p:cNvPr id="153" name="מלבן 152"/>
          <p:cNvSpPr/>
          <p:nvPr/>
        </p:nvSpPr>
        <p:spPr>
          <a:xfrm>
            <a:off x="3157902" y="7796991"/>
            <a:ext cx="104202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אחרים</a:t>
            </a:r>
          </a:p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(8%)</a:t>
            </a:r>
            <a:endParaRPr lang="he-IL" sz="14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5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5251" y="10975960"/>
            <a:ext cx="215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0038" y="11029935"/>
            <a:ext cx="215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6726" y="10931510"/>
            <a:ext cx="215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9288" y="10996597"/>
            <a:ext cx="2159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2963" y="10893410"/>
            <a:ext cx="215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8863" y="10893410"/>
            <a:ext cx="215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5076" y="10893410"/>
            <a:ext cx="215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5213" y="10969610"/>
            <a:ext cx="215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6301" y="10823560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8413" y="10769585"/>
            <a:ext cx="215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" name="מלבן 182"/>
          <p:cNvSpPr/>
          <p:nvPr/>
        </p:nvSpPr>
        <p:spPr>
          <a:xfrm>
            <a:off x="2015697" y="8386282"/>
            <a:ext cx="1214446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000" b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ח"א ומפא"ת</a:t>
            </a:r>
          </a:p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4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(14%)</a:t>
            </a:r>
            <a:endParaRPr lang="he-IL" sz="1400">
              <a:ln>
                <a:solidFill>
                  <a:schemeClr val="tx1"/>
                </a:solidFill>
              </a:ln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3" name="תרשים 2"/>
          <p:cNvGraphicFramePr/>
          <p:nvPr>
            <p:extLst>
              <p:ext uri="{D42A27DB-BD31-4B8C-83A1-F6EECF244321}">
                <p14:modId xmlns="" xmlns:p14="http://schemas.microsoft.com/office/powerpoint/2010/main" val="703876724"/>
              </p:ext>
            </p:extLst>
          </p:nvPr>
        </p:nvGraphicFramePr>
        <p:xfrm>
          <a:off x="899592" y="-387424"/>
          <a:ext cx="7338572" cy="798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8" name="TextBox 197"/>
          <p:cNvSpPr txBox="1"/>
          <p:nvPr/>
        </p:nvSpPr>
        <p:spPr>
          <a:xfrm>
            <a:off x="3133799" y="2300679"/>
            <a:ext cx="2809082" cy="1200329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7200" b="1" dirty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419</a:t>
            </a:r>
          </a:p>
        </p:txBody>
      </p:sp>
      <p:sp>
        <p:nvSpPr>
          <p:cNvPr id="46" name="מלבן 45"/>
          <p:cNvSpPr/>
          <p:nvPr/>
        </p:nvSpPr>
        <p:spPr>
          <a:xfrm>
            <a:off x="2843808" y="3212976"/>
            <a:ext cx="352839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47" name="מלבן 46"/>
          <p:cNvSpPr/>
          <p:nvPr/>
        </p:nvSpPr>
        <p:spPr>
          <a:xfrm>
            <a:off x="2843808" y="2852936"/>
            <a:ext cx="50405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48" name="מלבן 47"/>
          <p:cNvSpPr/>
          <p:nvPr/>
        </p:nvSpPr>
        <p:spPr>
          <a:xfrm>
            <a:off x="3419872" y="3861048"/>
            <a:ext cx="244827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1631" y="3682761"/>
            <a:ext cx="592577" cy="53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627784" y="4126024"/>
            <a:ext cx="1080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spcBef>
                <a:spcPct val="0"/>
              </a:spcBef>
              <a:defRPr/>
            </a:pPr>
            <a:r>
              <a:rPr lang="en-US" sz="20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Microsoft YaHei" panose="020B0503020204020204" pitchFamily="34" charset="-122"/>
                <a:cs typeface="Guttman Kav" panose="02010401010101010101" pitchFamily="2" charset="-79"/>
              </a:rPr>
              <a:t>100%</a:t>
            </a:r>
            <a:endParaRPr lang="he-IL" sz="200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ea typeface="Microsoft YaHei" panose="020B0503020204020204" pitchFamily="34" charset="-122"/>
              <a:cs typeface="Guttman Kav" panose="02010401010101010101" pitchFamily="2" charset="-79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19872" y="4126024"/>
            <a:ext cx="1080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spcBef>
                <a:spcPct val="0"/>
              </a:spcBef>
              <a:defRPr/>
            </a:pPr>
            <a:r>
              <a:rPr lang="en-US" sz="20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Microsoft YaHei" panose="020B0503020204020204" pitchFamily="34" charset="-122"/>
                <a:cs typeface="Guttman Kav" panose="02010401010101010101" pitchFamily="2" charset="-79"/>
              </a:rPr>
              <a:t>63%</a:t>
            </a:r>
            <a:endParaRPr lang="he-IL" sz="20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ea typeface="Microsoft YaHei" panose="020B0503020204020204" pitchFamily="34" charset="-122"/>
              <a:cs typeface="Guttman Kav" panose="02010401010101010101" pitchFamily="2" charset="-79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7944" y="4126024"/>
            <a:ext cx="1080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spcBef>
                <a:spcPct val="0"/>
              </a:spcBef>
              <a:defRPr/>
            </a:pPr>
            <a:r>
              <a:rPr lang="en-US" sz="20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Microsoft YaHei" panose="020B0503020204020204" pitchFamily="34" charset="-122"/>
                <a:cs typeface="Guttman Kav" panose="02010401010101010101" pitchFamily="2" charset="-79"/>
              </a:rPr>
              <a:t>3</a:t>
            </a:r>
            <a:endParaRPr lang="he-IL" sz="200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ea typeface="Microsoft YaHei" panose="020B0503020204020204" pitchFamily="34" charset="-122"/>
              <a:cs typeface="Guttman Kav" panose="02010401010101010101" pitchFamily="2" charset="-79"/>
            </a:endParaRPr>
          </a:p>
        </p:txBody>
      </p:sp>
      <p:pic>
        <p:nvPicPr>
          <p:cNvPr id="53" name="Picture 6" descr="http://etc-mysitemyway.s3.amazonaws.com/icons/legacy-previews/icons/glossy-black-icons-people-things/062553-glossy-black-icon-people-things-hat-graduatio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8671" t="17467" r="20256" b="15460"/>
          <a:stretch>
            <a:fillRect/>
          </a:stretch>
        </p:blipFill>
        <p:spPr bwMode="auto">
          <a:xfrm>
            <a:off x="2999884" y="3742928"/>
            <a:ext cx="393414" cy="432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4" name="Picture 6" descr="http://etc-mysitemyway.s3.amazonaws.com/icons/legacy-previews/icons/glossy-black-icons-people-things/062553-glossy-black-icon-people-things-hat-graduatio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8671" t="17467" r="20256" b="15460"/>
          <a:stretch>
            <a:fillRect/>
          </a:stretch>
        </p:blipFill>
        <p:spPr bwMode="auto">
          <a:xfrm>
            <a:off x="3707904" y="3742928"/>
            <a:ext cx="393414" cy="432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5" name="Picture 6" descr="http://etc-mysitemyway.s3.amazonaws.com/icons/legacy-previews/icons/glossy-black-icons-people-things/062553-glossy-black-icon-people-things-hat-graduatio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8671" t="17467" r="20256" b="15460"/>
          <a:stretch>
            <a:fillRect/>
          </a:stretch>
        </p:blipFill>
        <p:spPr bwMode="auto">
          <a:xfrm>
            <a:off x="4427984" y="3742928"/>
            <a:ext cx="393414" cy="432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6" name="Picture 6" descr="http://etc-mysitemyway.s3.amazonaws.com/icons/legacy-previews/icons/glossy-black-icons-people-things/062553-glossy-black-icon-people-things-hat-graduatio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8671" t="17467" r="20256" b="15460"/>
          <a:stretch>
            <a:fillRect/>
          </a:stretch>
        </p:blipFill>
        <p:spPr bwMode="auto">
          <a:xfrm>
            <a:off x="3707904" y="3477952"/>
            <a:ext cx="393414" cy="432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7" name="Picture 6" descr="http://etc-mysitemyway.s3.amazonaws.com/icons/legacy-previews/icons/glossy-black-icons-people-things/062553-glossy-black-icon-people-things-hat-graduatio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8671" t="17467" r="20256" b="15460"/>
          <a:stretch>
            <a:fillRect/>
          </a:stretch>
        </p:blipFill>
        <p:spPr bwMode="auto">
          <a:xfrm>
            <a:off x="4434201" y="3477952"/>
            <a:ext cx="393414" cy="432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8" name="Picture 6" descr="http://etc-mysitemyway.s3.amazonaws.com/icons/legacy-previews/icons/glossy-black-icons-people-things/062553-glossy-black-icon-people-things-hat-graduatio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8671" t="17467" r="20256" b="15460"/>
          <a:stretch>
            <a:fillRect/>
          </a:stretch>
        </p:blipFill>
        <p:spPr bwMode="auto">
          <a:xfrm>
            <a:off x="4440418" y="3212976"/>
            <a:ext cx="393414" cy="432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5292080" y="4437112"/>
            <a:ext cx="436971" cy="7035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60" name="TextBox 59"/>
          <p:cNvSpPr txBox="1"/>
          <p:nvPr/>
        </p:nvSpPr>
        <p:spPr>
          <a:xfrm>
            <a:off x="4283968" y="4437112"/>
            <a:ext cx="14761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spcBef>
                <a:spcPct val="0"/>
              </a:spcBef>
              <a:defRPr/>
            </a:pPr>
            <a:r>
              <a:rPr lang="en-US" sz="2400" dirty="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Microsoft YaHei" panose="020B0503020204020204" pitchFamily="34" charset="-122"/>
                <a:cs typeface="Segoe UI Semilight" panose="020B0402040204020203" pitchFamily="34" charset="0"/>
              </a:rPr>
              <a:t>16</a:t>
            </a:r>
            <a:endParaRPr lang="he-IL" sz="2400" dirty="0">
              <a:ln w="381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ea typeface="Microsoft YaHei" panose="020B0503020204020204" pitchFamily="34" charset="-122"/>
              <a:cs typeface="Segoe UI Semilight" panose="020B040204020402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19872" y="4725144"/>
            <a:ext cx="194421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Brigadier General Excellence and Higher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he-IL" sz="1600" dirty="0">
              <a:ln w="381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egoe UI Semilight" panose="020B0402040204020203" pitchFamily="34" charset="0"/>
              <a:ea typeface="Microsoft YaHei" panose="020B0503020204020204" pitchFamily="34" charset="-122"/>
              <a:cs typeface="Segoe UI Semilight" panose="020B040204020402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51531" y="3680733"/>
            <a:ext cx="10801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spcBef>
                <a:spcPct val="0"/>
              </a:spcBef>
              <a:defRPr/>
            </a:pPr>
            <a:r>
              <a:rPr lang="en-US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Microsoft YaHei" panose="020B0503020204020204" pitchFamily="34" charset="-122"/>
                <a:cs typeface="Guttman Kav" panose="02010401010101010101" pitchFamily="2" charset="-79"/>
              </a:rPr>
              <a:t>419</a:t>
            </a:r>
            <a:endParaRPr lang="he-IL" sz="28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ea typeface="Microsoft YaHei" panose="020B0503020204020204" pitchFamily="34" charset="-122"/>
              <a:cs typeface="Guttman Kav" panose="02010401010101010101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9289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9144000" cy="36317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en-US" sz="11500" b="1" dirty="0" smtClean="0">
                <a:ln w="28575">
                  <a:solidFill>
                    <a:srgbClr val="0070C0"/>
                  </a:solidFill>
                </a:ln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Most effectively</a:t>
            </a:r>
            <a:endParaRPr lang="he-IL" sz="11500" b="1" dirty="0">
              <a:ln w="28575">
                <a:solidFill>
                  <a:srgbClr val="0070C0"/>
                </a:solidFill>
              </a:ln>
              <a:solidFill>
                <a:srgbClr val="0070C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99040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קשת 21"/>
          <p:cNvSpPr/>
          <p:nvPr/>
        </p:nvSpPr>
        <p:spPr>
          <a:xfrm rot="10800000">
            <a:off x="7488504" y="3429000"/>
            <a:ext cx="1620000" cy="2052228"/>
          </a:xfrm>
          <a:prstGeom prst="arc">
            <a:avLst>
              <a:gd name="adj1" fmla="val 16200000"/>
              <a:gd name="adj2" fmla="val 532144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sp>
        <p:nvSpPr>
          <p:cNvPr id="20" name="קשת 19"/>
          <p:cNvSpPr/>
          <p:nvPr/>
        </p:nvSpPr>
        <p:spPr>
          <a:xfrm>
            <a:off x="7308304" y="1412776"/>
            <a:ext cx="1620000" cy="2052228"/>
          </a:xfrm>
          <a:prstGeom prst="arc">
            <a:avLst>
              <a:gd name="adj1" fmla="val 16200000"/>
              <a:gd name="adj2" fmla="val 532144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0" y="-99392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  <a:defRPr/>
            </a:pPr>
            <a:r>
              <a:rPr lang="en-US" altLang="he-IL" sz="32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'To the Edge‘ – Efficiency</a:t>
            </a:r>
            <a:endParaRPr lang="he-IL" altLang="he-IL" sz="32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אליפסה 4"/>
          <p:cNvSpPr/>
          <p:nvPr/>
        </p:nvSpPr>
        <p:spPr>
          <a:xfrm>
            <a:off x="7668344" y="908720"/>
            <a:ext cx="1080000" cy="1080000"/>
          </a:xfrm>
          <a:prstGeom prst="ellipse">
            <a:avLst/>
          </a:prstGeom>
          <a:solidFill>
            <a:srgbClr val="206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אליפסה 5"/>
          <p:cNvSpPr/>
          <p:nvPr/>
        </p:nvSpPr>
        <p:spPr>
          <a:xfrm>
            <a:off x="7740352" y="2636912"/>
            <a:ext cx="1080000" cy="1080000"/>
          </a:xfrm>
          <a:prstGeom prst="ellipse">
            <a:avLst/>
          </a:prstGeom>
          <a:solidFill>
            <a:srgbClr val="E22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אליפסה 6"/>
          <p:cNvSpPr/>
          <p:nvPr/>
        </p:nvSpPr>
        <p:spPr>
          <a:xfrm>
            <a:off x="7164288" y="4005064"/>
            <a:ext cx="1080000" cy="1080000"/>
          </a:xfrm>
          <a:prstGeom prst="ellipse">
            <a:avLst/>
          </a:prstGeom>
          <a:solidFill>
            <a:srgbClr val="E98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7452320" y="5589240"/>
            <a:ext cx="1080000" cy="1080000"/>
          </a:xfrm>
          <a:prstGeom prst="ellipse">
            <a:avLst/>
          </a:prstGeom>
          <a:solidFill>
            <a:srgbClr val="507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3" name="כותרת 1"/>
          <p:cNvSpPr txBox="1"/>
          <p:nvPr/>
        </p:nvSpPr>
        <p:spPr>
          <a:xfrm>
            <a:off x="395536" y="1052736"/>
            <a:ext cx="7128792" cy="9771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lnSpc>
                <a:spcPct val="150000"/>
              </a:lnSpc>
            </a:pPr>
            <a:r>
              <a:rPr lang="en-US" sz="20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A team of reserve officers and regular officers from the General Staff</a:t>
            </a:r>
            <a:endParaRPr lang="he-IL" sz="20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14" name="כותרת 1"/>
          <p:cNvSpPr txBox="1"/>
          <p:nvPr/>
        </p:nvSpPr>
        <p:spPr>
          <a:xfrm>
            <a:off x="179512" y="2204864"/>
            <a:ext cx="7200800" cy="9771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lnSpc>
                <a:spcPct val="150000"/>
              </a:lnSpc>
            </a:pPr>
            <a:r>
              <a:rPr lang="en-US" sz="20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"Cranes Workshop" to examine all the resources and expenses of field units</a:t>
            </a:r>
            <a:endParaRPr lang="he-IL" sz="20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15" name="כותרת 1"/>
          <p:cNvSpPr txBox="1"/>
          <p:nvPr/>
        </p:nvSpPr>
        <p:spPr>
          <a:xfrm>
            <a:off x="251520" y="3645024"/>
            <a:ext cx="7632848" cy="9771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lnSpc>
                <a:spcPct val="150000"/>
              </a:lnSpc>
            </a:pPr>
            <a:r>
              <a:rPr lang="en-US" sz="20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Building a roadmap for implementing efficiency and 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savings measures</a:t>
            </a:r>
            <a:endParaRPr lang="he-IL" sz="20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16" name="כותרת 1"/>
          <p:cNvSpPr txBox="1"/>
          <p:nvPr/>
        </p:nvSpPr>
        <p:spPr>
          <a:xfrm>
            <a:off x="0" y="5301208"/>
            <a:ext cx="8208478" cy="9771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lnSpc>
                <a:spcPct val="150000"/>
              </a:lnSpc>
            </a:pPr>
            <a:r>
              <a:rPr lang="en-US" sz="20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Predicting the expenses according to the essence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 of the project</a:t>
            </a:r>
            <a:endParaRPr lang="he-IL" sz="20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3721" y1="17273" x2="20930" y2="29091"/>
                        <a14:foregroundMark x1="39535" y1="80000" x2="58140" y2="83636"/>
                        <a14:foregroundMark x1="33721" y1="88182" x2="44186" y2="88182"/>
                        <a14:foregroundMark x1="44186" y1="94545" x2="52326" y2="9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5733256"/>
            <a:ext cx="576064" cy="73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71346" y1="8589" x2="71346" y2="8589"/>
                        <a14:backgroundMark x1="96538" y1="33129" x2="96538" y2="33129"/>
                        <a14:backgroundMark x1="70192" y1="43967" x2="70192" y2="43967"/>
                        <a14:backgroundMark x1="72308" y1="92843" x2="72308" y2="92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60" y="2708920"/>
            <a:ext cx="892324" cy="83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0952" y1="33106" x2="84982" y2="41297"/>
                        <a14:foregroundMark x1="84982" y1="9898" x2="78388" y2="10239"/>
                        <a14:foregroundMark x1="52747" y1="9556" x2="43590" y2="10922"/>
                        <a14:foregroundMark x1="15018" y1="11945" x2="10989" y2="12287"/>
                        <a14:foregroundMark x1="8791" y1="32082" x2="8425" y2="43345"/>
                        <a14:foregroundMark x1="44322" y1="31399" x2="57875" y2="33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9423" y="1052736"/>
            <a:ext cx="757842" cy="81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99183" l="0" r="100000">
                        <a14:foregroundMark x1="82222" y1="67030" x2="87778" y2="69482"/>
                        <a14:foregroundMark x1="86944" y1="49864" x2="96111" y2="47956"/>
                        <a14:foregroundMark x1="81389" y1="31063" x2="89722" y2="26431"/>
                        <a14:foregroundMark x1="69167" y1="18801" x2="72778" y2="10082"/>
                        <a14:foregroundMark x1="51111" y1="11172" x2="50833" y2="3542"/>
                        <a14:foregroundMark x1="34444" y1="19346" x2="29167" y2="11172"/>
                        <a14:foregroundMark x1="20833" y1="32425" x2="11667" y2="26158"/>
                        <a14:foregroundMark x1="17778" y1="48229" x2="5000" y2="47139"/>
                        <a14:foregroundMark x1="22222" y1="65395" x2="12500" y2="7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4149080"/>
            <a:ext cx="736566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9408043" y="3112488"/>
            <a:ext cx="455853" cy="456097"/>
          </a:xfrm>
          <a:prstGeom prst="rect">
            <a:avLst/>
          </a:prstGeom>
          <a:solidFill>
            <a:srgbClr val="E22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9405719" y="3568585"/>
            <a:ext cx="455853" cy="456097"/>
          </a:xfrm>
          <a:prstGeom prst="rect">
            <a:avLst/>
          </a:prstGeom>
          <a:solidFill>
            <a:srgbClr val="E98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9405719" y="4026715"/>
            <a:ext cx="455853" cy="456097"/>
          </a:xfrm>
          <a:prstGeom prst="rect">
            <a:avLst/>
          </a:prstGeom>
          <a:solidFill>
            <a:srgbClr val="507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9405719" y="4482812"/>
            <a:ext cx="455853" cy="456097"/>
          </a:xfrm>
          <a:prstGeom prst="rect">
            <a:avLst/>
          </a:prstGeom>
          <a:solidFill>
            <a:srgbClr val="206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9847944" y="3114866"/>
            <a:ext cx="455853" cy="456097"/>
          </a:xfrm>
          <a:prstGeom prst="rect">
            <a:avLst/>
          </a:prstGeom>
          <a:solidFill>
            <a:srgbClr val="E22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9845621" y="3570964"/>
            <a:ext cx="455853" cy="456097"/>
          </a:xfrm>
          <a:prstGeom prst="rect">
            <a:avLst/>
          </a:prstGeom>
          <a:solidFill>
            <a:srgbClr val="E98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8" name="מלבן 27"/>
          <p:cNvSpPr/>
          <p:nvPr/>
        </p:nvSpPr>
        <p:spPr>
          <a:xfrm>
            <a:off x="9845621" y="4029093"/>
            <a:ext cx="455853" cy="456097"/>
          </a:xfrm>
          <a:prstGeom prst="rect">
            <a:avLst/>
          </a:prstGeom>
          <a:solidFill>
            <a:srgbClr val="507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9" name="מלבן 28"/>
          <p:cNvSpPr/>
          <p:nvPr/>
        </p:nvSpPr>
        <p:spPr>
          <a:xfrm>
            <a:off x="9845621" y="4485191"/>
            <a:ext cx="455853" cy="456097"/>
          </a:xfrm>
          <a:prstGeom prst="rect">
            <a:avLst/>
          </a:prstGeom>
          <a:solidFill>
            <a:srgbClr val="206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10303166" y="3112488"/>
            <a:ext cx="455853" cy="456097"/>
          </a:xfrm>
          <a:prstGeom prst="rect">
            <a:avLst/>
          </a:prstGeom>
          <a:solidFill>
            <a:srgbClr val="E22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1" name="מלבן 30"/>
          <p:cNvSpPr/>
          <p:nvPr/>
        </p:nvSpPr>
        <p:spPr>
          <a:xfrm>
            <a:off x="10300843" y="3568585"/>
            <a:ext cx="455853" cy="456097"/>
          </a:xfrm>
          <a:prstGeom prst="rect">
            <a:avLst/>
          </a:prstGeom>
          <a:solidFill>
            <a:srgbClr val="E98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2" name="מלבן 31"/>
          <p:cNvSpPr/>
          <p:nvPr/>
        </p:nvSpPr>
        <p:spPr>
          <a:xfrm>
            <a:off x="10300843" y="4026715"/>
            <a:ext cx="455853" cy="456097"/>
          </a:xfrm>
          <a:prstGeom prst="rect">
            <a:avLst/>
          </a:prstGeom>
          <a:solidFill>
            <a:srgbClr val="507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3" name="מלבן 32"/>
          <p:cNvSpPr/>
          <p:nvPr/>
        </p:nvSpPr>
        <p:spPr>
          <a:xfrm>
            <a:off x="10300843" y="4482812"/>
            <a:ext cx="455853" cy="456097"/>
          </a:xfrm>
          <a:prstGeom prst="rect">
            <a:avLst/>
          </a:prstGeom>
          <a:solidFill>
            <a:srgbClr val="206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4" name="מלבן 33"/>
          <p:cNvSpPr/>
          <p:nvPr/>
        </p:nvSpPr>
        <p:spPr>
          <a:xfrm>
            <a:off x="10743068" y="3114866"/>
            <a:ext cx="453529" cy="456097"/>
          </a:xfrm>
          <a:prstGeom prst="rect">
            <a:avLst/>
          </a:prstGeom>
          <a:solidFill>
            <a:srgbClr val="E22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5" name="מלבן 34"/>
          <p:cNvSpPr/>
          <p:nvPr/>
        </p:nvSpPr>
        <p:spPr>
          <a:xfrm>
            <a:off x="10740744" y="3570964"/>
            <a:ext cx="455853" cy="456097"/>
          </a:xfrm>
          <a:prstGeom prst="rect">
            <a:avLst/>
          </a:prstGeom>
          <a:solidFill>
            <a:srgbClr val="E98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6" name="מלבן 35"/>
          <p:cNvSpPr/>
          <p:nvPr/>
        </p:nvSpPr>
        <p:spPr>
          <a:xfrm>
            <a:off x="10740744" y="4029093"/>
            <a:ext cx="455853" cy="456097"/>
          </a:xfrm>
          <a:prstGeom prst="rect">
            <a:avLst/>
          </a:prstGeom>
          <a:solidFill>
            <a:srgbClr val="507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10740744" y="4485191"/>
            <a:ext cx="455853" cy="456097"/>
          </a:xfrm>
          <a:prstGeom prst="rect">
            <a:avLst/>
          </a:prstGeom>
          <a:solidFill>
            <a:srgbClr val="206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4112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-99392"/>
            <a:ext cx="914399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he-IL" sz="36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Where have we already been?</a:t>
            </a:r>
            <a:endParaRPr lang="he-IL" altLang="he-IL" sz="36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Picture 4" descr="C:\Documents and Settings\s5362921\Desktop\חמישה\סמלים\סמלים\460 goo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9881" r="21453"/>
          <a:stretch>
            <a:fillRect/>
          </a:stretch>
        </p:blipFill>
        <p:spPr bwMode="auto">
          <a:xfrm>
            <a:off x="6763924" y="764704"/>
            <a:ext cx="1215999" cy="15844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מלבן 5"/>
          <p:cNvSpPr/>
          <p:nvPr/>
        </p:nvSpPr>
        <p:spPr>
          <a:xfrm>
            <a:off x="6323740" y="2105478"/>
            <a:ext cx="2183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altLang="he-IL" sz="24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460 </a:t>
            </a:r>
            <a:endParaRPr lang="he-IL" altLang="he-IL" sz="24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he-IL" sz="24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Brigade</a:t>
            </a:r>
            <a:endParaRPr lang="he-IL" altLang="he-IL" sz="24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4123" y="935478"/>
            <a:ext cx="1097488" cy="121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מלבן 15"/>
          <p:cNvSpPr/>
          <p:nvPr/>
        </p:nvSpPr>
        <p:spPr>
          <a:xfrm>
            <a:off x="3515428" y="2105478"/>
            <a:ext cx="21837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he-IL" sz="2400" dirty="0" err="1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Golani</a:t>
            </a:r>
            <a:endParaRPr lang="en-US" altLang="he-IL" sz="2400" dirty="0" smtClean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he-IL" sz="24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Military Base</a:t>
            </a:r>
            <a:endParaRPr lang="he-IL" altLang="he-IL" sz="24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he-IL" altLang="he-IL" sz="24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6040087" y="4941168"/>
            <a:ext cx="27083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he-IL" sz="28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More than 30 applicable ideas</a:t>
            </a:r>
            <a:endParaRPr lang="he-IL" altLang="he-IL" sz="28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3217810" y="4941168"/>
            <a:ext cx="27083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he-IL" sz="20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Financial Potential of 5-10 Million Shekels</a:t>
            </a:r>
            <a:endParaRPr lang="he-IL" altLang="he-IL" sz="20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323528" y="4941168"/>
            <a:ext cx="270837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he-IL" sz="24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Groundbreaking collaboration</a:t>
            </a:r>
            <a:endParaRPr lang="he-IL" altLang="he-IL" sz="24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8476" y="3645024"/>
            <a:ext cx="1311597" cy="141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5858" y="3645024"/>
            <a:ext cx="672281" cy="139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611" y="3891068"/>
            <a:ext cx="1084210" cy="107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מלבן 13"/>
          <p:cNvSpPr/>
          <p:nvPr/>
        </p:nvSpPr>
        <p:spPr>
          <a:xfrm>
            <a:off x="539552" y="2105478"/>
            <a:ext cx="2183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he-IL" sz="24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8200</a:t>
            </a:r>
            <a:endParaRPr lang="he-IL" altLang="he-IL" sz="24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he-IL" sz="24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Unit</a:t>
            </a:r>
            <a:endParaRPr lang="he-IL" altLang="he-IL" sz="24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8710" l="1293" r="99569">
                        <a14:foregroundMark x1="37284" y1="9462" x2="26509" y2="17204"/>
                        <a14:foregroundMark x1="42026" y1="9892" x2="43103" y2="90968"/>
                        <a14:foregroundMark x1="57112" y1="15269" x2="53664" y2="90538"/>
                        <a14:foregroundMark x1="70905" y1="20000" x2="69181" y2="88172"/>
                        <a14:foregroundMark x1="90733" y1="44086" x2="33405" y2="55699"/>
                        <a14:foregroundMark x1="26940" y1="66452" x2="93750" y2="60645"/>
                        <a14:foregroundMark x1="86853" y1="53978" x2="69181" y2="53763"/>
                        <a14:foregroundMark x1="62931" y1="15269" x2="50647" y2="28817"/>
                        <a14:foregroundMark x1="44397" y1="32043" x2="70905" y2="17634"/>
                        <a14:foregroundMark x1="62284" y1="84301" x2="35129" y2="81720"/>
                        <a14:foregroundMark x1="31466" y1="76989" x2="77802" y2="78065"/>
                        <a14:foregroundMark x1="27586" y1="18280" x2="29526" y2="90108"/>
                        <a14:foregroundMark x1="35776" y1="34194" x2="7112" y2="49032"/>
                        <a14:foregroundMark x1="8190" y1="39355" x2="44828" y2="30323"/>
                        <a14:foregroundMark x1="40086" y1="9032" x2="9052" y2="36989"/>
                        <a14:foregroundMark x1="7759" y1="31183" x2="40086" y2="4731"/>
                        <a14:foregroundMark x1="46336" y1="4301" x2="46767" y2="18280"/>
                        <a14:foregroundMark x1="33405" y1="7527" x2="14871" y2="20000"/>
                        <a14:foregroundMark x1="7328" y1="35054" x2="4741" y2="68817"/>
                        <a14:foregroundMark x1="8190" y1="72258" x2="39655" y2="95699"/>
                        <a14:foregroundMark x1="23707" y1="61935" x2="19397" y2="69892"/>
                        <a14:foregroundMark x1="16379" y1="71613" x2="24138" y2="52043"/>
                        <a14:foregroundMark x1="40086" y1="95269" x2="51293" y2="94409"/>
                        <a14:foregroundMark x1="9052" y1="64946" x2="13578" y2="50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93" y="926622"/>
            <a:ext cx="1176828" cy="11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7765869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24001"/>
            <a:ext cx="9144000" cy="854080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Connecting </a:t>
            </a:r>
            <a:r>
              <a:rPr lang="en-US" sz="3600" dirty="0" smtClean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Tanks </a:t>
            </a:r>
            <a:r>
              <a:rPr lang="en-US" sz="3600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to </a:t>
            </a:r>
            <a:r>
              <a:rPr lang="en-US" sz="3600" dirty="0" smtClean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Electricity</a:t>
            </a:r>
            <a:endParaRPr lang="he-IL" sz="3600" b="0" u="none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pic>
        <p:nvPicPr>
          <p:cNvPr id="4" name="Picture 8" descr="C:\Users\U42475\Desktop\תמונות\תמונות\tan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465" y="1269191"/>
            <a:ext cx="1525787" cy="1109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U42475\Desktop\תמונות\תמונות\tan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465" y="2497914"/>
            <a:ext cx="1525787" cy="113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U42475\Desktop\תמונות\תמונות\tan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5640" y="4099200"/>
            <a:ext cx="1525787" cy="113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U42475\Desktop\תמונות\תמונות\tan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6791" y="5229200"/>
            <a:ext cx="1525787" cy="113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אליפסה 8"/>
          <p:cNvSpPr/>
          <p:nvPr/>
        </p:nvSpPr>
        <p:spPr>
          <a:xfrm>
            <a:off x="6948264" y="1052736"/>
            <a:ext cx="1512168" cy="5112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7164288" y="1075765"/>
            <a:ext cx="1512168" cy="51125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8304" y="2909429"/>
            <a:ext cx="158417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Tanks Parked on the Outskirts of the Base</a:t>
            </a:r>
            <a:endParaRPr lang="he-IL" sz="200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8" name="מחבר חץ ישר 7"/>
          <p:cNvCxnSpPr/>
          <p:nvPr/>
        </p:nvCxnSpPr>
        <p:spPr>
          <a:xfrm>
            <a:off x="3611367" y="1403484"/>
            <a:ext cx="37689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39755" y="1403484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200 Meters</a:t>
            </a:r>
            <a:endParaRPr lang="he-IL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5854" y="2290777"/>
            <a:ext cx="19040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AC-DC Converter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2" y="5085184"/>
            <a:ext cx="24081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 AC-DC converter</a:t>
            </a:r>
            <a:endParaRPr lang="he-IL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" name="צורה חופשית 19"/>
          <p:cNvSpPr/>
          <p:nvPr/>
        </p:nvSpPr>
        <p:spPr>
          <a:xfrm flipV="1">
            <a:off x="3923928" y="5235859"/>
            <a:ext cx="3955189" cy="137357"/>
          </a:xfrm>
          <a:custGeom>
            <a:avLst/>
            <a:gdLst>
              <a:gd name="connsiteX0" fmla="*/ 4371975 w 4371975"/>
              <a:gd name="connsiteY0" fmla="*/ 70384 h 70384"/>
              <a:gd name="connsiteX1" fmla="*/ 0 w 4371975"/>
              <a:gd name="connsiteY1" fmla="*/ 32284 h 7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71975" h="70384">
                <a:moveTo>
                  <a:pt x="4371975" y="70384"/>
                </a:moveTo>
                <a:cubicBezTo>
                  <a:pt x="2441575" y="17203"/>
                  <a:pt x="511175" y="-35978"/>
                  <a:pt x="0" y="3228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" name="צורה חופשית 22"/>
          <p:cNvSpPr/>
          <p:nvPr/>
        </p:nvSpPr>
        <p:spPr>
          <a:xfrm>
            <a:off x="3923928" y="2219275"/>
            <a:ext cx="3697348" cy="273621"/>
          </a:xfrm>
          <a:custGeom>
            <a:avLst/>
            <a:gdLst>
              <a:gd name="connsiteX0" fmla="*/ 4371975 w 4371975"/>
              <a:gd name="connsiteY0" fmla="*/ 70384 h 70384"/>
              <a:gd name="connsiteX1" fmla="*/ 0 w 4371975"/>
              <a:gd name="connsiteY1" fmla="*/ 32284 h 7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71975" h="70384">
                <a:moveTo>
                  <a:pt x="4371975" y="70384"/>
                </a:moveTo>
                <a:cubicBezTo>
                  <a:pt x="2441575" y="17203"/>
                  <a:pt x="511175" y="-35978"/>
                  <a:pt x="0" y="3228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53196">
            <a:off x="4494356" y="2318257"/>
            <a:ext cx="19668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Electric Cable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7475" y="4994363"/>
            <a:ext cx="1744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Electric Cable</a:t>
            </a:r>
            <a:endParaRPr lang="he-IL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53196">
            <a:off x="7218637" y="2279948"/>
            <a:ext cx="15121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Electrical Network</a:t>
            </a:r>
            <a:endParaRPr lang="he-IL" sz="140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53196">
            <a:off x="7277889" y="5016840"/>
            <a:ext cx="15121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Electrical Network</a:t>
            </a:r>
            <a:endParaRPr lang="he-IL" sz="140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4" name="חץ מעוקל למעלה 33"/>
          <p:cNvSpPr/>
          <p:nvPr/>
        </p:nvSpPr>
        <p:spPr>
          <a:xfrm rot="14199466">
            <a:off x="3391015" y="1871796"/>
            <a:ext cx="634341" cy="303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9552" y="3379242"/>
            <a:ext cx="133630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Training Area</a:t>
            </a:r>
            <a:endParaRPr lang="he-IL" sz="200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95536" y="710284"/>
            <a:ext cx="1139825" cy="15208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395536" y="2042264"/>
            <a:ext cx="1224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Fuel Saving Product</a:t>
            </a:r>
            <a:endParaRPr lang="he-IL" sz="1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19872" y="3427178"/>
            <a:ext cx="361669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Saving 2 </a:t>
            </a:r>
            <a:r>
              <a:rPr lang="en-US" sz="2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million NIS </a:t>
            </a:r>
            <a:r>
              <a:rPr lang="en-US" sz="2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per year with diesel fuel</a:t>
            </a:r>
            <a:endParaRPr lang="he-IL" sz="240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8" name="חץ מעוקל למעלה 37"/>
          <p:cNvSpPr/>
          <p:nvPr/>
        </p:nvSpPr>
        <p:spPr>
          <a:xfrm rot="8132385" flipV="1">
            <a:off x="3405035" y="2824681"/>
            <a:ext cx="634341" cy="32306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0" name="חץ מעוקל למעלה 39"/>
          <p:cNvSpPr/>
          <p:nvPr/>
        </p:nvSpPr>
        <p:spPr>
          <a:xfrm rot="14199466">
            <a:off x="3465233" y="4670513"/>
            <a:ext cx="634341" cy="303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1" name="חץ מעוקל למעלה 40"/>
          <p:cNvSpPr/>
          <p:nvPr/>
        </p:nvSpPr>
        <p:spPr>
          <a:xfrm rot="8132385" flipV="1">
            <a:off x="3479253" y="5549126"/>
            <a:ext cx="634341" cy="32306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2353" b="89804" l="9596" r="898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599683" y="2219275"/>
            <a:ext cx="456405" cy="66238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2353" b="89804" l="9596" r="898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627154" y="4993945"/>
            <a:ext cx="456405" cy="66238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4" name="מלבן מעוגל 43"/>
          <p:cNvSpPr/>
          <p:nvPr/>
        </p:nvSpPr>
        <p:spPr>
          <a:xfrm>
            <a:off x="3611366" y="3227433"/>
            <a:ext cx="3162807" cy="128168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2143" y1="48120" x2="91071" y2="51128"/>
                        <a14:foregroundMark x1="84821" y1="32331" x2="93750" y2="30827"/>
                        <a14:foregroundMark x1="72321" y1="19549" x2="79464" y2="13534"/>
                        <a14:foregroundMark x1="48214" y1="5263" x2="48214" y2="15038"/>
                        <a14:foregroundMark x1="20536" y1="12030" x2="29464" y2="21053"/>
                        <a14:foregroundMark x1="7143" y1="27820" x2="15179" y2="33083"/>
                        <a14:foregroundMark x1="2679" y1="50376" x2="16071" y2="47368"/>
                        <a14:foregroundMark x1="46429" y1="83459" x2="49107" y2="97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8572" y="2854121"/>
            <a:ext cx="563447" cy="67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1596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3975" y="4929992"/>
            <a:ext cx="540746" cy="76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1596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2147206"/>
            <a:ext cx="540746" cy="76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73184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5833"/>
            <a:ext cx="91440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en-US" sz="9600" b="1" dirty="0" smtClean="0">
                <a:ln w="28575">
                  <a:solidFill>
                    <a:srgbClr val="0070C0"/>
                  </a:solidFill>
                </a:ln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And with the most suitable people</a:t>
            </a:r>
            <a:endParaRPr lang="he-IL" sz="9600" b="1" dirty="0">
              <a:ln w="28575">
                <a:solidFill>
                  <a:srgbClr val="0070C0"/>
                </a:solidFill>
              </a:ln>
              <a:solidFill>
                <a:srgbClr val="0070C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867748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אליפסה 41"/>
          <p:cNvSpPr/>
          <p:nvPr/>
        </p:nvSpPr>
        <p:spPr>
          <a:xfrm>
            <a:off x="2966002" y="1846422"/>
            <a:ext cx="3290158" cy="33014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19872" y="2636912"/>
            <a:ext cx="24244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3600" dirty="0" smtClean="0"/>
              <a:t>The World of Officers</a:t>
            </a:r>
            <a:endParaRPr lang="en-US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1763688" y="4811328"/>
            <a:ext cx="213822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Brig.</a:t>
            </a:r>
            <a:endParaRPr lang="en-US" b="1" u="sng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Today a staff officer</a:t>
            </a:r>
          </a:p>
          <a:p>
            <a:pPr algn="ctr" rtl="0"/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20 years in 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combat</a:t>
            </a:r>
            <a:r>
              <a:rPr lang="he-IL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k</a:t>
            </a:r>
            <a:r>
              <a:rPr lang="he-IL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39</a:t>
            </a:r>
            <a:r>
              <a:rPr lang="he-IL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₪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30104" y="4811328"/>
            <a:ext cx="158417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Brig.</a:t>
            </a:r>
          </a:p>
          <a:p>
            <a:pPr algn="ctr"/>
            <a:r>
              <a:rPr lang="en-US" sz="1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20 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years</a:t>
            </a:r>
            <a:endParaRPr lang="en-US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sz="1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As a 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Staff Officer</a:t>
            </a:r>
            <a:r>
              <a:rPr lang="he-IL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endParaRPr lang="en-US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29k</a:t>
            </a:r>
            <a:r>
              <a:rPr lang="he-IL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e-IL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₪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70064" y="764704"/>
            <a:ext cx="2304256" cy="19697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Major of Technology</a:t>
            </a:r>
          </a:p>
          <a:p>
            <a:pPr algn="ctr"/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8 years of service</a:t>
            </a:r>
          </a:p>
          <a:p>
            <a:pPr algn="ctr"/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24k</a:t>
            </a:r>
            <a:r>
              <a:rPr lang="he-IL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₪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endParaRPr lang="he-IL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he-IL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endParaRPr lang="he-IL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79696" y="764704"/>
            <a:ext cx="1584176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Major of Medicine</a:t>
            </a:r>
          </a:p>
          <a:p>
            <a:pPr algn="ctr" rtl="0"/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10 years of service</a:t>
            </a:r>
          </a:p>
          <a:p>
            <a:pPr algn="ctr" rtl="0"/>
            <a:r>
              <a:rPr lang="he-IL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₪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31K</a:t>
            </a:r>
            <a:endParaRPr lang="he-IL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70" b="3030"/>
          <a:stretch>
            <a:fillRect/>
          </a:stretch>
        </p:blipFill>
        <p:spPr bwMode="auto">
          <a:xfrm>
            <a:off x="7596336" y="2516882"/>
            <a:ext cx="1491808" cy="213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189078" y="1792369"/>
            <a:ext cx="21518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 smtClean="0"/>
              <a:t>“The People of  the </a:t>
            </a:r>
            <a:r>
              <a:rPr lang="en-US" dirty="0" err="1" smtClean="0"/>
              <a:t>Kiriya</a:t>
            </a:r>
            <a:r>
              <a:rPr lang="en-US" dirty="0" smtClean="0"/>
              <a:t>”</a:t>
            </a:r>
            <a:endParaRPr lang="he-IL" dirty="0"/>
          </a:p>
        </p:txBody>
      </p:sp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86"/>
          <a:stretch>
            <a:fillRect/>
          </a:stretch>
        </p:blipFill>
        <p:spPr bwMode="auto">
          <a:xfrm>
            <a:off x="289210" y="2924944"/>
            <a:ext cx="1468236" cy="147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36512" y="2492896"/>
            <a:ext cx="21196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Shadow People</a:t>
            </a:r>
            <a:endParaRPr lang="he-IL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צורה חופשית 4"/>
          <p:cNvSpPr/>
          <p:nvPr/>
        </p:nvSpPr>
        <p:spPr>
          <a:xfrm>
            <a:off x="5788325" y="2332911"/>
            <a:ext cx="478632" cy="2316727"/>
          </a:xfrm>
          <a:custGeom>
            <a:avLst/>
            <a:gdLst>
              <a:gd name="connsiteX0" fmla="*/ 17252 w 478632"/>
              <a:gd name="connsiteY0" fmla="*/ 0 h 2286000"/>
              <a:gd name="connsiteX1" fmla="*/ 258792 w 478632"/>
              <a:gd name="connsiteY1" fmla="*/ 319177 h 2286000"/>
              <a:gd name="connsiteX2" fmla="*/ 422694 w 478632"/>
              <a:gd name="connsiteY2" fmla="*/ 698739 h 2286000"/>
              <a:gd name="connsiteX3" fmla="*/ 474452 w 478632"/>
              <a:gd name="connsiteY3" fmla="*/ 1293962 h 2286000"/>
              <a:gd name="connsiteX4" fmla="*/ 327803 w 478632"/>
              <a:gd name="connsiteY4" fmla="*/ 1846053 h 2286000"/>
              <a:gd name="connsiteX5" fmla="*/ 0 w 478632"/>
              <a:gd name="connsiteY5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631" h="2286000">
                <a:moveTo>
                  <a:pt x="17252" y="0"/>
                </a:moveTo>
                <a:cubicBezTo>
                  <a:pt x="104235" y="101360"/>
                  <a:pt x="191218" y="202720"/>
                  <a:pt x="258792" y="319177"/>
                </a:cubicBezTo>
                <a:cubicBezTo>
                  <a:pt x="326366" y="435634"/>
                  <a:pt x="386751" y="536275"/>
                  <a:pt x="422694" y="698739"/>
                </a:cubicBezTo>
                <a:cubicBezTo>
                  <a:pt x="458637" y="861203"/>
                  <a:pt x="490267" y="1102743"/>
                  <a:pt x="474452" y="1293962"/>
                </a:cubicBezTo>
                <a:cubicBezTo>
                  <a:pt x="458637" y="1485181"/>
                  <a:pt x="406878" y="1680713"/>
                  <a:pt x="327803" y="1846053"/>
                </a:cubicBezTo>
                <a:cubicBezTo>
                  <a:pt x="248728" y="2011393"/>
                  <a:pt x="124364" y="2148696"/>
                  <a:pt x="0" y="228600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26" name="צורה חופשית 25"/>
          <p:cNvSpPr/>
          <p:nvPr/>
        </p:nvSpPr>
        <p:spPr>
          <a:xfrm flipH="1">
            <a:off x="2987824" y="2336409"/>
            <a:ext cx="478632" cy="2316727"/>
          </a:xfrm>
          <a:custGeom>
            <a:avLst/>
            <a:gdLst>
              <a:gd name="connsiteX0" fmla="*/ 17252 w 478632"/>
              <a:gd name="connsiteY0" fmla="*/ 0 h 2286000"/>
              <a:gd name="connsiteX1" fmla="*/ 258792 w 478632"/>
              <a:gd name="connsiteY1" fmla="*/ 319177 h 2286000"/>
              <a:gd name="connsiteX2" fmla="*/ 422694 w 478632"/>
              <a:gd name="connsiteY2" fmla="*/ 698739 h 2286000"/>
              <a:gd name="connsiteX3" fmla="*/ 474452 w 478632"/>
              <a:gd name="connsiteY3" fmla="*/ 1293962 h 2286000"/>
              <a:gd name="connsiteX4" fmla="*/ 327803 w 478632"/>
              <a:gd name="connsiteY4" fmla="*/ 1846053 h 2286000"/>
              <a:gd name="connsiteX5" fmla="*/ 0 w 478632"/>
              <a:gd name="connsiteY5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631" h="2286000">
                <a:moveTo>
                  <a:pt x="17252" y="0"/>
                </a:moveTo>
                <a:cubicBezTo>
                  <a:pt x="104235" y="101360"/>
                  <a:pt x="191218" y="202720"/>
                  <a:pt x="258792" y="319177"/>
                </a:cubicBezTo>
                <a:cubicBezTo>
                  <a:pt x="326366" y="435634"/>
                  <a:pt x="386751" y="536275"/>
                  <a:pt x="422694" y="698739"/>
                </a:cubicBezTo>
                <a:cubicBezTo>
                  <a:pt x="458637" y="861203"/>
                  <a:pt x="490267" y="1102743"/>
                  <a:pt x="474452" y="1293962"/>
                </a:cubicBezTo>
                <a:cubicBezTo>
                  <a:pt x="458637" y="1485181"/>
                  <a:pt x="406878" y="1680713"/>
                  <a:pt x="327803" y="1846053"/>
                </a:cubicBezTo>
                <a:cubicBezTo>
                  <a:pt x="248728" y="2011393"/>
                  <a:pt x="124364" y="2148696"/>
                  <a:pt x="0" y="228600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55" name="אליפסה 54"/>
          <p:cNvSpPr/>
          <p:nvPr/>
        </p:nvSpPr>
        <p:spPr>
          <a:xfrm>
            <a:off x="5620090" y="2131434"/>
            <a:ext cx="216024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2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7" name="אליפסה 56"/>
          <p:cNvSpPr/>
          <p:nvPr/>
        </p:nvSpPr>
        <p:spPr>
          <a:xfrm>
            <a:off x="3448393" y="2131434"/>
            <a:ext cx="216024" cy="28803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6" name="אליפסה 45"/>
          <p:cNvSpPr/>
          <p:nvPr/>
        </p:nvSpPr>
        <p:spPr>
          <a:xfrm>
            <a:off x="3411714" y="4610289"/>
            <a:ext cx="216024" cy="2880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3" name="אליפסה 52"/>
          <p:cNvSpPr/>
          <p:nvPr/>
        </p:nvSpPr>
        <p:spPr>
          <a:xfrm>
            <a:off x="5669305" y="4615148"/>
            <a:ext cx="216024" cy="2880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0" y="-99392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he-IL" sz="36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Salaries- A Snapshot</a:t>
            </a:r>
            <a:endParaRPr lang="he-IL" altLang="he-IL" sz="36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955559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25" y="-35630"/>
            <a:ext cx="9144000" cy="461665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rtl="0"/>
            <a:r>
              <a:rPr lang="en-US" sz="2400" dirty="0" smtClean="0"/>
              <a:t>Salaries in Security Forces, Thousands </a:t>
            </a:r>
            <a:r>
              <a:rPr lang="he-IL" sz="2400" dirty="0"/>
              <a:t>₪</a:t>
            </a:r>
            <a:r>
              <a:rPr lang="en-US" sz="2400" dirty="0" smtClean="0"/>
              <a:t> , 2017</a:t>
            </a:r>
            <a:endParaRPr lang="he-IL" sz="1600" dirty="0"/>
          </a:p>
        </p:txBody>
      </p:sp>
      <p:graphicFrame>
        <p:nvGraphicFramePr>
          <p:cNvPr id="4" name="תרשים 3"/>
          <p:cNvGraphicFramePr/>
          <p:nvPr>
            <p:extLst/>
          </p:nvPr>
        </p:nvGraphicFramePr>
        <p:xfrm>
          <a:off x="431540" y="980728"/>
          <a:ext cx="828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מחבר ישר 5"/>
          <p:cNvCxnSpPr/>
          <p:nvPr/>
        </p:nvCxnSpPr>
        <p:spPr>
          <a:xfrm>
            <a:off x="467544" y="6237312"/>
            <a:ext cx="82809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/>
          <p:cNvSpPr/>
          <p:nvPr/>
        </p:nvSpPr>
        <p:spPr>
          <a:xfrm>
            <a:off x="636890" y="6196392"/>
            <a:ext cx="1414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he-IL" sz="1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IDF</a:t>
            </a:r>
            <a:endParaRPr lang="he-IL" altLang="he-IL" sz="1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267744" y="6179711"/>
            <a:ext cx="1414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he-IL" sz="1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Israel Prison Service</a:t>
            </a:r>
            <a:endParaRPr lang="he-IL" altLang="he-IL" sz="1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3707904" y="6165304"/>
            <a:ext cx="1753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he-IL" sz="1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Israeli Police Force</a:t>
            </a:r>
            <a:endParaRPr lang="he-IL" altLang="he-IL" sz="1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5148064" y="6170611"/>
            <a:ext cx="201622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he-IL" sz="1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General Security Service</a:t>
            </a:r>
          </a:p>
          <a:p>
            <a:pPr algn="ctr">
              <a:defRPr/>
            </a:pPr>
            <a:r>
              <a:rPr lang="en-US" altLang="he-IL" sz="1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And Mossad</a:t>
            </a:r>
          </a:p>
          <a:p>
            <a:pPr algn="ctr">
              <a:defRPr/>
            </a:pPr>
            <a:endParaRPr lang="he-IL" altLang="he-IL" sz="1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7045602" y="6198133"/>
            <a:ext cx="1414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he-IL" sz="1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  <a:r>
              <a:rPr lang="en-US" altLang="he-IL" sz="1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he </a:t>
            </a:r>
            <a:r>
              <a:rPr lang="en-US" altLang="he-IL" sz="1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Ministry of Defense</a:t>
            </a:r>
            <a:endParaRPr lang="he-IL" altLang="he-IL" sz="1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5" name="Picture 2" descr="קובץ:IDF new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1094" y="5217815"/>
            <a:ext cx="619977" cy="601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9" descr="Y:\תמונות למצגת\סמלים\לוגו משהבט רקע ריק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440630" y="5164264"/>
            <a:ext cx="641193" cy="666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3" descr="C:\Users\U13311\AppData\Local\Microsoft\Windows\Temporary Internet Files\Content.Outlook\7AUJUGK7\image00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851" l="1111" r="100000">
                        <a14:foregroundMark x1="65556" y1="29885" x2="30000" y2="31034"/>
                        <a14:foregroundMark x1="47778" y1="59770" x2="47778" y2="70115"/>
                        <a14:foregroundMark x1="63333" y1="57471" x2="68889" y2="58621"/>
                        <a14:foregroundMark x1="58889" y1="40230" x2="57778" y2="47126"/>
                        <a14:foregroundMark x1="58889" y1="50575" x2="51111" y2="52874"/>
                        <a14:foregroundMark x1="32222" y1="57471" x2="34444" y2="57471"/>
                        <a14:foregroundMark x1="53333" y1="60920" x2="53333" y2="60920"/>
                        <a14:foregroundMark x1="54444" y1="63218" x2="54444" y2="63218"/>
                        <a14:foregroundMark x1="53333" y1="65517" x2="53333" y2="65517"/>
                        <a14:foregroundMark x1="55556" y1="65517" x2="55556" y2="65517"/>
                        <a14:foregroundMark x1="53333" y1="67816" x2="53333" y2="67816"/>
                        <a14:foregroundMark x1="52222" y1="71264" x2="52222" y2="71264"/>
                        <a14:foregroundMark x1="53333" y1="74713" x2="53333" y2="74713"/>
                        <a14:foregroundMark x1="52222" y1="78161" x2="52222" y2="78161"/>
                        <a14:foregroundMark x1="62222" y1="43678" x2="62222" y2="43678"/>
                        <a14:foregroundMark x1="64444" y1="40230" x2="66667" y2="47126"/>
                        <a14:foregroundMark x1="70000" y1="40230" x2="74444" y2="35632"/>
                        <a14:foregroundMark x1="70000" y1="50575" x2="74444" y2="55172"/>
                        <a14:foregroundMark x1="75556" y1="57471" x2="77778" y2="59770"/>
                        <a14:foregroundMark x1="24444" y1="26437" x2="28889" y2="28736"/>
                        <a14:foregroundMark x1="52222" y1="11494" x2="54444" y2="22989"/>
                        <a14:foregroundMark x1="75556" y1="32184" x2="77778" y2="31034"/>
                        <a14:foregroundMark x1="26667" y1="60920" x2="31111" y2="60920"/>
                        <a14:foregroundMark x1="24444" y1="62069" x2="24444" y2="62069"/>
                        <a14:foregroundMark x1="81111" y1="60920" x2="81111" y2="60920"/>
                        <a14:foregroundMark x1="50000" y1="6897" x2="50000" y2="6897"/>
                        <a14:foregroundMark x1="51111" y1="9195" x2="60000" y2="25287"/>
                        <a14:backgroundMark x1="12222" y1="6897" x2="4444" y2="14943"/>
                        <a14:backgroundMark x1="42222" y1="5747" x2="38889" y2="14943"/>
                        <a14:backgroundMark x1="61111" y1="2299" x2="64444" y2="11494"/>
                        <a14:backgroundMark x1="82222" y1="39080" x2="82222" y2="45977"/>
                        <a14:backgroundMark x1="68889" y1="71264" x2="57778" y2="77011"/>
                        <a14:backgroundMark x1="35556" y1="77011" x2="28889" y2="65517"/>
                        <a14:backgroundMark x1="23333" y1="49425" x2="23333" y2="41379"/>
                        <a14:backgroundMark x1="83333" y1="31034" x2="73333" y2="44828"/>
                        <a14:backgroundMark x1="72222" y1="44828" x2="81111" y2="57471"/>
                        <a14:backgroundMark x1="77778" y1="68966" x2="62222" y2="71264"/>
                        <a14:backgroundMark x1="61111" y1="72414" x2="55556" y2="81609"/>
                        <a14:backgroundMark x1="42222" y1="82759" x2="40000" y2="66667"/>
                        <a14:backgroundMark x1="37778" y1="65517" x2="23333" y2="66667"/>
                        <a14:backgroundMark x1="17778" y1="56322" x2="22222" y2="42529"/>
                        <a14:backgroundMark x1="22222" y1="42529" x2="18889" y2="32184"/>
                        <a14:backgroundMark x1="24444" y1="22989" x2="38889" y2="24138"/>
                        <a14:backgroundMark x1="38889" y1="24138" x2="46667" y2="3448"/>
                        <a14:backgroundMark x1="53333" y1="9195" x2="60000" y2="21839"/>
                        <a14:backgroundMark x1="60000" y1="22989" x2="77778" y2="22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6752" y="5289450"/>
            <a:ext cx="510496" cy="492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תמונה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33571" y1="28571" x2="30000" y2="33333"/>
                        <a14:backgroundMark x1="27143" y1="50794" x2="31429" y2="65873"/>
                        <a14:backgroundMark x1="67857" y1="71429" x2="71429" y2="58730"/>
                        <a14:backgroundMark x1="67857" y1="26190" x2="73571" y2="35714"/>
                        <a14:backgroundMark x1="75000" y1="44444" x2="73571" y2="52381"/>
                        <a14:backgroundMark x1="27143" y1="47619" x2="25000" y2="44444"/>
                        <a14:backgroundMark x1="25000" y1="42857" x2="25000" y2="3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5240452"/>
            <a:ext cx="690615" cy="590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קבוצה 21"/>
          <p:cNvGrpSpPr/>
          <p:nvPr/>
        </p:nvGrpSpPr>
        <p:grpSpPr>
          <a:xfrm>
            <a:off x="5849859" y="5013176"/>
            <a:ext cx="637963" cy="866648"/>
            <a:chOff x="-2404546" y="427432"/>
            <a:chExt cx="637963" cy="866648"/>
          </a:xfrm>
        </p:grpSpPr>
        <p:pic>
          <p:nvPicPr>
            <p:cNvPr id="19" name="Picture 42">
              <a:hlinkClick r:id="rId9"/>
            </p:cNvPr>
            <p:cNvPicPr preferRelativeResize="0"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2175862" y="427432"/>
              <a:ext cx="409279" cy="409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5">
              <a:hlinkClick r:id="rId11"/>
            </p:cNvPr>
            <p:cNvPicPr preferRelativeResize="0"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2404546" y="836711"/>
              <a:ext cx="457369" cy="45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4" name="מחבר חץ ישר 23"/>
          <p:cNvCxnSpPr/>
          <p:nvPr/>
        </p:nvCxnSpPr>
        <p:spPr>
          <a:xfrm flipV="1">
            <a:off x="1371083" y="-3123728"/>
            <a:ext cx="6513285" cy="248325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אליפסה 24"/>
          <p:cNvSpPr/>
          <p:nvPr/>
        </p:nvSpPr>
        <p:spPr>
          <a:xfrm>
            <a:off x="4296725" y="-2152645"/>
            <a:ext cx="576064" cy="57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4224625" y="-2152645"/>
            <a:ext cx="707415" cy="456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he-IL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X2</a:t>
            </a:r>
            <a:endParaRPr lang="he-IL" altLang="he-IL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3" name="מלבן 32"/>
          <p:cNvSpPr/>
          <p:nvPr/>
        </p:nvSpPr>
        <p:spPr>
          <a:xfrm rot="20185314">
            <a:off x="-2102476" y="-1267872"/>
            <a:ext cx="1582245" cy="60927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7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דוח הממונה על </a:t>
            </a:r>
            <a:r>
              <a:rPr lang="en-US" sz="1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17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השכר 2017</a:t>
            </a:r>
          </a:p>
        </p:txBody>
      </p:sp>
      <p:grpSp>
        <p:nvGrpSpPr>
          <p:cNvPr id="34" name="קבוצה 33"/>
          <p:cNvGrpSpPr/>
          <p:nvPr/>
        </p:nvGrpSpPr>
        <p:grpSpPr>
          <a:xfrm>
            <a:off x="-2168082" y="-1683568"/>
            <a:ext cx="1721156" cy="1415214"/>
            <a:chOff x="2629811" y="290557"/>
            <a:chExt cx="1906602" cy="1546690"/>
          </a:xfrm>
        </p:grpSpPr>
        <p:pic>
          <p:nvPicPr>
            <p:cNvPr id="35" name="Picture 16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2629811" y="290557"/>
              <a:ext cx="1906602" cy="15466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36" name="מלבן 35"/>
            <p:cNvSpPr/>
            <p:nvPr/>
          </p:nvSpPr>
          <p:spPr>
            <a:xfrm rot="20185314">
              <a:off x="2702486" y="744872"/>
              <a:ext cx="1752724" cy="66587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e-IL" sz="17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דוח הממונה על </a:t>
              </a:r>
              <a:r>
                <a:rPr lang="en-US" sz="17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17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he-IL" sz="17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השכר 2017</a:t>
              </a:r>
            </a:p>
          </p:txBody>
        </p:sp>
      </p:grpSp>
      <p:sp>
        <p:nvSpPr>
          <p:cNvPr id="27" name="מלבן 26"/>
          <p:cNvSpPr/>
          <p:nvPr/>
        </p:nvSpPr>
        <p:spPr>
          <a:xfrm>
            <a:off x="265113" y="7533456"/>
            <a:ext cx="914400" cy="914400"/>
          </a:xfrm>
          <a:prstGeom prst="rect">
            <a:avLst/>
          </a:prstGeom>
          <a:solidFill>
            <a:srgbClr val="ED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8" name="מלבן 27"/>
          <p:cNvSpPr/>
          <p:nvPr/>
        </p:nvSpPr>
        <p:spPr>
          <a:xfrm>
            <a:off x="1474788" y="7533456"/>
            <a:ext cx="914400" cy="914400"/>
          </a:xfrm>
          <a:prstGeom prst="rect">
            <a:avLst/>
          </a:prstGeom>
          <a:solidFill>
            <a:srgbClr val="4B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9" name="מלבן 28"/>
          <p:cNvSpPr/>
          <p:nvPr/>
        </p:nvSpPr>
        <p:spPr>
          <a:xfrm>
            <a:off x="5103813" y="7533456"/>
            <a:ext cx="914400" cy="914400"/>
          </a:xfrm>
          <a:prstGeom prst="rect">
            <a:avLst/>
          </a:prstGeom>
          <a:solidFill>
            <a:srgbClr val="D3D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2684463" y="7533456"/>
            <a:ext cx="914400" cy="914400"/>
          </a:xfrm>
          <a:prstGeom prst="rect">
            <a:avLst/>
          </a:prstGeom>
          <a:solidFill>
            <a:srgbClr val="F7A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1" name="מלבן 30"/>
          <p:cNvSpPr/>
          <p:nvPr/>
        </p:nvSpPr>
        <p:spPr>
          <a:xfrm>
            <a:off x="3894138" y="7533456"/>
            <a:ext cx="914400" cy="914400"/>
          </a:xfrm>
          <a:prstGeom prst="rect">
            <a:avLst/>
          </a:prstGeom>
          <a:solidFill>
            <a:srgbClr val="3D9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2" name="מלבן 31"/>
          <p:cNvSpPr/>
          <p:nvPr/>
        </p:nvSpPr>
        <p:spPr>
          <a:xfrm>
            <a:off x="-1764704" y="614541"/>
            <a:ext cx="914400" cy="914400"/>
          </a:xfrm>
          <a:prstGeom prst="rect">
            <a:avLst/>
          </a:prstGeom>
          <a:solidFill>
            <a:srgbClr val="E22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-1764704" y="1801991"/>
            <a:ext cx="914400" cy="914400"/>
          </a:xfrm>
          <a:prstGeom prst="rect">
            <a:avLst/>
          </a:prstGeom>
          <a:solidFill>
            <a:srgbClr val="E98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8" name="מלבן 37"/>
          <p:cNvSpPr/>
          <p:nvPr/>
        </p:nvSpPr>
        <p:spPr>
          <a:xfrm>
            <a:off x="-1764704" y="5367516"/>
            <a:ext cx="914400" cy="914400"/>
          </a:xfrm>
          <a:prstGeom prst="rect">
            <a:avLst/>
          </a:prstGeom>
          <a:solidFill>
            <a:srgbClr val="29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9" name="מלבן 38"/>
          <p:cNvSpPr/>
          <p:nvPr/>
        </p:nvSpPr>
        <p:spPr>
          <a:xfrm>
            <a:off x="-1764704" y="2991028"/>
            <a:ext cx="914400" cy="914400"/>
          </a:xfrm>
          <a:prstGeom prst="rect">
            <a:avLst/>
          </a:prstGeom>
          <a:solidFill>
            <a:srgbClr val="507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-1764704" y="4178478"/>
            <a:ext cx="914400" cy="914400"/>
          </a:xfrm>
          <a:prstGeom prst="rect">
            <a:avLst/>
          </a:prstGeom>
          <a:solidFill>
            <a:srgbClr val="206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grpSp>
        <p:nvGrpSpPr>
          <p:cNvPr id="44" name="קבוצה 43"/>
          <p:cNvGrpSpPr/>
          <p:nvPr/>
        </p:nvGrpSpPr>
        <p:grpSpPr>
          <a:xfrm>
            <a:off x="8030187" y="109816"/>
            <a:ext cx="1069723" cy="876179"/>
            <a:chOff x="2629811" y="290557"/>
            <a:chExt cx="1906602" cy="1546690"/>
          </a:xfrm>
        </p:grpSpPr>
        <p:pic>
          <p:nvPicPr>
            <p:cNvPr id="45" name="Picture 16"/>
            <p:cNvPicPr>
              <a:picLocks noChangeAspect="1" noChangeArrowheads="1"/>
            </p:cNvPicPr>
            <p:nvPr/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2629811" y="290557"/>
              <a:ext cx="1906602" cy="15466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46" name="מלבן 45"/>
            <p:cNvSpPr/>
            <p:nvPr/>
          </p:nvSpPr>
          <p:spPr>
            <a:xfrm rot="20185314">
              <a:off x="2702486" y="744872"/>
              <a:ext cx="1752724" cy="66587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Report of the Supervisor of Wages 2017</a:t>
              </a:r>
              <a:endParaRPr lang="he-IL" sz="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מלבן 51"/>
          <p:cNvSpPr/>
          <p:nvPr/>
        </p:nvSpPr>
        <p:spPr>
          <a:xfrm>
            <a:off x="539552" y="620688"/>
            <a:ext cx="1512168" cy="494107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7839" y="620688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en-US" sz="1050" dirty="0" smtClean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IDF</a:t>
            </a:r>
            <a:endParaRPr lang="he-IL" sz="1050" dirty="0">
              <a:ln w="12700">
                <a:solidFill>
                  <a:prstClr val="black">
                    <a:lumMod val="85000"/>
                    <a:lumOff val="15000"/>
                  </a:prstClr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7839" y="845759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en-US" sz="1050" dirty="0" smtClean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Security Forces</a:t>
            </a:r>
            <a:endParaRPr lang="he-IL" sz="1050" dirty="0">
              <a:ln w="12700">
                <a:solidFill>
                  <a:prstClr val="black">
                    <a:lumMod val="85000"/>
                    <a:lumOff val="15000"/>
                  </a:prstClr>
                </a:solidFill>
              </a:ln>
            </a:endParaRPr>
          </a:p>
        </p:txBody>
      </p:sp>
      <p:sp>
        <p:nvSpPr>
          <p:cNvPr id="42" name="מלבן 4"/>
          <p:cNvSpPr/>
          <p:nvPr/>
        </p:nvSpPr>
        <p:spPr bwMode="auto">
          <a:xfrm>
            <a:off x="3024336" y="6669360"/>
            <a:ext cx="5796136" cy="24622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1000" b="1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  <a:sym typeface="+mn-lt"/>
              </a:rPr>
              <a:t>מקור:  משרד האוצר</a:t>
            </a:r>
          </a:p>
        </p:txBody>
      </p:sp>
      <p:cxnSp>
        <p:nvCxnSpPr>
          <p:cNvPr id="43" name="מחבר חץ ישר 42"/>
          <p:cNvCxnSpPr/>
          <p:nvPr/>
        </p:nvCxnSpPr>
        <p:spPr>
          <a:xfrm>
            <a:off x="1336096" y="1182139"/>
            <a:ext cx="6096989" cy="3347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/>
          <p:nvPr/>
        </p:nvCxnSpPr>
        <p:spPr>
          <a:xfrm flipH="1" flipV="1">
            <a:off x="1336096" y="1182139"/>
            <a:ext cx="0" cy="226274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אליפסה 52"/>
          <p:cNvSpPr/>
          <p:nvPr/>
        </p:nvSpPr>
        <p:spPr>
          <a:xfrm>
            <a:off x="3973937" y="901866"/>
            <a:ext cx="576064" cy="57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58" name="מלבן 57"/>
          <p:cNvSpPr/>
          <p:nvPr/>
        </p:nvSpPr>
        <p:spPr>
          <a:xfrm>
            <a:off x="3901837" y="901866"/>
            <a:ext cx="707415" cy="456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he-IL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X2</a:t>
            </a:r>
            <a:endParaRPr lang="he-IL" altLang="he-IL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7424" name="מלבן 7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23973" y="659535"/>
            <a:ext cx="295173" cy="3439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5" name="מלבן 46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14447" y="1003456"/>
            <a:ext cx="295173" cy="3439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6" name="מלבן 47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50"/>
          <a:stretch>
            <a:fillRect/>
          </a:stretch>
        </p:blipFill>
        <p:spPr bwMode="auto">
          <a:xfrm>
            <a:off x="-2907306" y="1347377"/>
            <a:ext cx="288032" cy="336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7" name="מלבן 48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50"/>
          <a:stretch>
            <a:fillRect/>
          </a:stretch>
        </p:blipFill>
        <p:spPr bwMode="auto">
          <a:xfrm>
            <a:off x="-2628800" y="649346"/>
            <a:ext cx="288032" cy="336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8" name="מלבן 49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50"/>
          <a:stretch>
            <a:fillRect/>
          </a:stretch>
        </p:blipFill>
        <p:spPr bwMode="auto">
          <a:xfrm>
            <a:off x="-2626415" y="1003456"/>
            <a:ext cx="288032" cy="336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9" name="מלבן 50"/>
          <p:cNvPicPr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50"/>
          <a:stretch>
            <a:fillRect/>
          </a:stretch>
        </p:blipFill>
        <p:spPr bwMode="auto">
          <a:xfrm>
            <a:off x="-2628800" y="1356282"/>
            <a:ext cx="288032" cy="336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0" name="מלבן 51"/>
          <p:cNvPicPr>
            <a:picLocks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50"/>
          <a:stretch>
            <a:fillRect/>
          </a:stretch>
        </p:blipFill>
        <p:spPr bwMode="auto">
          <a:xfrm>
            <a:off x="-2907306" y="1684026"/>
            <a:ext cx="288032" cy="336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11484768" y="665434"/>
            <a:ext cx="792088" cy="850267"/>
          </a:xfrm>
          <a:prstGeom prst="rect">
            <a:avLst/>
          </a:prstGeom>
          <a:solidFill>
            <a:srgbClr val="B9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לבן 68"/>
          <p:cNvSpPr/>
          <p:nvPr/>
        </p:nvSpPr>
        <p:spPr>
          <a:xfrm>
            <a:off x="11607029" y="1977468"/>
            <a:ext cx="792088" cy="850267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מלבן 69"/>
          <p:cNvSpPr/>
          <p:nvPr/>
        </p:nvSpPr>
        <p:spPr>
          <a:xfrm>
            <a:off x="11729290" y="3289502"/>
            <a:ext cx="792088" cy="850267"/>
          </a:xfrm>
          <a:prstGeom prst="rect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מלבן 70"/>
          <p:cNvSpPr/>
          <p:nvPr/>
        </p:nvSpPr>
        <p:spPr>
          <a:xfrm>
            <a:off x="11851551" y="4601536"/>
            <a:ext cx="792088" cy="850267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מלבן 53"/>
          <p:cNvSpPr/>
          <p:nvPr/>
        </p:nvSpPr>
        <p:spPr>
          <a:xfrm>
            <a:off x="619199" y="892405"/>
            <a:ext cx="180020" cy="164424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55" name="מלבן 54"/>
          <p:cNvSpPr/>
          <p:nvPr/>
        </p:nvSpPr>
        <p:spPr>
          <a:xfrm>
            <a:off x="619199" y="665434"/>
            <a:ext cx="180020" cy="164424"/>
          </a:xfrm>
          <a:prstGeom prst="rect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9775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/>
          <p:cNvGraphicFramePr/>
          <p:nvPr>
            <p:extLst/>
          </p:nvPr>
        </p:nvGraphicFramePr>
        <p:xfrm>
          <a:off x="351170" y="1036111"/>
          <a:ext cx="8568952" cy="584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368718" y="5847"/>
            <a:ext cx="9144000" cy="892552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 smtClean="0"/>
              <a:t>The Public Sector</a:t>
            </a:r>
            <a:endParaRPr lang="he-IL" dirty="0"/>
          </a:p>
          <a:p>
            <a:r>
              <a:rPr lang="en-US" sz="2000" dirty="0"/>
              <a:t>Thousands</a:t>
            </a:r>
            <a:r>
              <a:rPr lang="he-IL" sz="2000" dirty="0" smtClean="0"/>
              <a:t> </a:t>
            </a:r>
            <a:r>
              <a:rPr lang="he-IL" sz="2000" dirty="0"/>
              <a:t>₪, 2017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8030187" y="109816"/>
            <a:ext cx="1069723" cy="876179"/>
            <a:chOff x="2629811" y="290557"/>
            <a:chExt cx="1906602" cy="1546690"/>
          </a:xfrm>
        </p:grpSpPr>
        <p:pic>
          <p:nvPicPr>
            <p:cNvPr id="7" name="Picture 16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629811" y="290557"/>
              <a:ext cx="1906602" cy="15466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8" name="מלבן 7"/>
            <p:cNvSpPr/>
            <p:nvPr/>
          </p:nvSpPr>
          <p:spPr>
            <a:xfrm rot="20185314">
              <a:off x="2702486" y="744872"/>
              <a:ext cx="1752724" cy="66587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Report of the Supervisor of Wages 2017</a:t>
              </a:r>
              <a:endParaRPr lang="he-IL" sz="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מלבן 8"/>
          <p:cNvSpPr/>
          <p:nvPr/>
        </p:nvSpPr>
        <p:spPr>
          <a:xfrm>
            <a:off x="619198" y="-746587"/>
            <a:ext cx="180020" cy="164424"/>
          </a:xfrm>
          <a:prstGeom prst="rect">
            <a:avLst/>
          </a:prstGeom>
          <a:solidFill>
            <a:srgbClr val="29A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619198" y="-508296"/>
            <a:ext cx="180020" cy="164424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619198" y="-973557"/>
            <a:ext cx="180020" cy="164424"/>
          </a:xfrm>
          <a:prstGeom prst="rect">
            <a:avLst/>
          </a:prstGeom>
          <a:solidFill>
            <a:srgbClr val="D9E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838" y="1662916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en-US" sz="1050" dirty="0" smtClean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Public Sector</a:t>
            </a:r>
            <a:endParaRPr lang="he-IL" sz="1050" dirty="0">
              <a:ln w="12700">
                <a:solidFill>
                  <a:prstClr val="black">
                    <a:lumMod val="85000"/>
                    <a:lumOff val="15000"/>
                  </a:prstClr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838" y="-553042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צה"ל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7838" y="-793233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גופי ביטחון</a:t>
            </a:r>
          </a:p>
        </p:txBody>
      </p:sp>
      <p:sp>
        <p:nvSpPr>
          <p:cNvPr id="15" name="מלבן 14"/>
          <p:cNvSpPr/>
          <p:nvPr/>
        </p:nvSpPr>
        <p:spPr>
          <a:xfrm>
            <a:off x="539552" y="980728"/>
            <a:ext cx="1512168" cy="936104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838" y="-1018303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תעשיות ביטחוניות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7839" y="980728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en-US" sz="1050" dirty="0" smtClean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IDF</a:t>
            </a:r>
            <a:endParaRPr lang="he-IL" sz="1050" dirty="0">
              <a:ln w="12700">
                <a:solidFill>
                  <a:prstClr val="black">
                    <a:lumMod val="85000"/>
                    <a:lumOff val="15000"/>
                  </a:prstClr>
                </a:solidFill>
              </a:ln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7839" y="1205799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en-US" sz="1050" dirty="0" smtClean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Security Forces</a:t>
            </a:r>
            <a:endParaRPr lang="he-IL" sz="1050" dirty="0">
              <a:ln w="12700">
                <a:solidFill>
                  <a:prstClr val="black">
                    <a:lumMod val="85000"/>
                    <a:lumOff val="15000"/>
                  </a:prstClr>
                </a:solidFill>
              </a:ln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7839" y="1446892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en-US" sz="1000" dirty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Defense industries</a:t>
            </a:r>
            <a:endParaRPr lang="he-IL" sz="1000" dirty="0">
              <a:ln w="12700">
                <a:solidFill>
                  <a:prstClr val="black">
                    <a:lumMod val="85000"/>
                    <a:lumOff val="15000"/>
                  </a:prstClr>
                </a:solidFill>
              </a:ln>
            </a:endParaRPr>
          </a:p>
        </p:txBody>
      </p:sp>
      <p:sp>
        <p:nvSpPr>
          <p:cNvPr id="31" name="חץ למטה 30"/>
          <p:cNvSpPr/>
          <p:nvPr/>
        </p:nvSpPr>
        <p:spPr>
          <a:xfrm>
            <a:off x="619199" y="2636912"/>
            <a:ext cx="216024" cy="597768"/>
          </a:xfrm>
          <a:prstGeom prst="downArrow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cxnSp>
        <p:nvCxnSpPr>
          <p:cNvPr id="23" name="מחבר ישר 22"/>
          <p:cNvCxnSpPr/>
          <p:nvPr/>
        </p:nvCxnSpPr>
        <p:spPr>
          <a:xfrm>
            <a:off x="462264" y="5445224"/>
            <a:ext cx="8286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מלבן 4"/>
          <p:cNvSpPr/>
          <p:nvPr/>
        </p:nvSpPr>
        <p:spPr bwMode="auto">
          <a:xfrm>
            <a:off x="3024336" y="6669360"/>
            <a:ext cx="5796136" cy="24622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1000" b="1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  <a:sym typeface="+mn-lt"/>
              </a:rPr>
              <a:t>מקור:  משרד האוצר</a:t>
            </a:r>
          </a:p>
        </p:txBody>
      </p:sp>
      <p:sp>
        <p:nvSpPr>
          <p:cNvPr id="16" name="מלבן 15"/>
          <p:cNvSpPr/>
          <p:nvPr/>
        </p:nvSpPr>
        <p:spPr>
          <a:xfrm>
            <a:off x="619198" y="1707662"/>
            <a:ext cx="180020" cy="164424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619199" y="1252445"/>
            <a:ext cx="180020" cy="164424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619199" y="1025474"/>
            <a:ext cx="180020" cy="164424"/>
          </a:xfrm>
          <a:prstGeom prst="rect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619199" y="1491638"/>
            <a:ext cx="180020" cy="164424"/>
          </a:xfrm>
          <a:prstGeom prst="rect">
            <a:avLst/>
          </a:prstGeom>
          <a:solidFill>
            <a:srgbClr val="B9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8811" y="5445224"/>
            <a:ext cx="8709932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-149309" y="5437300"/>
            <a:ext cx="100095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IDF</a:t>
            </a:r>
            <a:endParaRPr lang="he-IL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9198" y="6008876"/>
            <a:ext cx="8223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Prison Service;’</a:t>
            </a:r>
            <a:endParaRPr lang="he-IL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69657" y="5450550"/>
            <a:ext cx="7555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Israeli Police</a:t>
            </a:r>
            <a:endParaRPr lang="he-IL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13955" y="6042123"/>
            <a:ext cx="875528" cy="466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Secret Service</a:t>
            </a:r>
            <a:endParaRPr lang="he-IL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341378" y="5434089"/>
            <a:ext cx="792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Water Company</a:t>
            </a:r>
            <a:endParaRPr lang="he-IL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85661" y="5878439"/>
            <a:ext cx="80617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Israel Airport Authority</a:t>
            </a:r>
            <a:endParaRPr lang="he-IL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550034" y="5393585"/>
            <a:ext cx="5884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HMO-</a:t>
            </a:r>
          </a:p>
          <a:p>
            <a:r>
              <a:rPr lang="en-US" sz="1200" b="1" dirty="0" err="1" smtClean="0"/>
              <a:t>Clallit</a:t>
            </a:r>
            <a:endParaRPr lang="he-IL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452989" y="5800662"/>
            <a:ext cx="12241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Israel</a:t>
            </a:r>
          </a:p>
          <a:p>
            <a:r>
              <a:rPr lang="en-US" sz="1200" b="1" dirty="0" smtClean="0"/>
              <a:t> Aerospace</a:t>
            </a:r>
          </a:p>
          <a:p>
            <a:r>
              <a:rPr lang="en-US" sz="1200" b="1" dirty="0" smtClean="0"/>
              <a:t> Industries</a:t>
            </a:r>
            <a:endParaRPr lang="he-IL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117943" y="5422375"/>
            <a:ext cx="10320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err="1" smtClean="0"/>
              <a:t>Elta</a:t>
            </a:r>
            <a:r>
              <a:rPr lang="en-US" sz="1200" b="1" dirty="0" smtClean="0"/>
              <a:t> Industries</a:t>
            </a:r>
            <a:endParaRPr lang="he-IL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507332" y="5868765"/>
            <a:ext cx="1265164" cy="6560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Rafael </a:t>
            </a:r>
          </a:p>
          <a:p>
            <a:r>
              <a:rPr lang="en-US" sz="1200" b="1" dirty="0" smtClean="0"/>
              <a:t>Development Corporation</a:t>
            </a:r>
            <a:endParaRPr lang="he-IL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139914" y="5397564"/>
            <a:ext cx="11377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Lottery Company</a:t>
            </a:r>
            <a:endParaRPr lang="he-IL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922007" y="5949171"/>
            <a:ext cx="76598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Israel Security Authorities</a:t>
            </a:r>
            <a:endParaRPr lang="he-IL" sz="1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545293" y="5455020"/>
            <a:ext cx="792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Electric Company</a:t>
            </a:r>
            <a:endParaRPr lang="he-IL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941337" y="5985328"/>
            <a:ext cx="8149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Bank of Israel</a:t>
            </a:r>
            <a:endParaRPr lang="he-IL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568429" y="5465042"/>
            <a:ext cx="840355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b="1" dirty="0" smtClean="0"/>
              <a:t>Units under of the Ministry of Defense</a:t>
            </a:r>
            <a:endParaRPr lang="he-IL" sz="105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009631" y="6073130"/>
            <a:ext cx="106829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Haifa Port</a:t>
            </a:r>
            <a:endParaRPr lang="he-IL" sz="1200" b="1" dirty="0"/>
          </a:p>
        </p:txBody>
      </p:sp>
    </p:spTree>
    <p:extLst>
      <p:ext uri="{BB962C8B-B14F-4D97-AF65-F5344CB8AC3E}">
        <p14:creationId xmlns="" xmlns:p14="http://schemas.microsoft.com/office/powerpoint/2010/main" val="4153083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/>
          <p:cNvGraphicFramePr/>
          <p:nvPr>
            <p:extLst/>
          </p:nvPr>
        </p:nvGraphicFramePr>
        <p:xfrm>
          <a:off x="251520" y="836712"/>
          <a:ext cx="864096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4624"/>
            <a:ext cx="9144000" cy="584775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/>
              <a:t>Percent change in </a:t>
            </a:r>
            <a:r>
              <a:rPr lang="en-US" dirty="0" smtClean="0"/>
              <a:t>Gross Wages </a:t>
            </a:r>
            <a:r>
              <a:rPr lang="en-US" dirty="0"/>
              <a:t>- 2007-2017</a:t>
            </a:r>
            <a:endParaRPr lang="he-IL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6084168" y="701407"/>
            <a:ext cx="1069723" cy="876179"/>
            <a:chOff x="2629811" y="290557"/>
            <a:chExt cx="1906602" cy="1546690"/>
          </a:xfrm>
        </p:grpSpPr>
        <p:pic>
          <p:nvPicPr>
            <p:cNvPr id="5" name="Picture 16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629811" y="290557"/>
              <a:ext cx="1906602" cy="15466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6" name="מלבן 5"/>
            <p:cNvSpPr/>
            <p:nvPr/>
          </p:nvSpPr>
          <p:spPr>
            <a:xfrm rot="20185314">
              <a:off x="2702486" y="744872"/>
              <a:ext cx="1752724" cy="66587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Report of the Supervisor of Wages 2017</a:t>
              </a:r>
              <a:endParaRPr lang="he-IL" sz="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37839" y="964438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en-US" sz="1050" dirty="0" smtClean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Public Sector</a:t>
            </a:r>
            <a:endParaRPr lang="he-IL" sz="1050" dirty="0">
              <a:ln w="12700">
                <a:solidFill>
                  <a:prstClr val="black">
                    <a:lumMod val="85000"/>
                    <a:lumOff val="15000"/>
                  </a:prstClr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898" y="1436900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en-US" sz="1050" dirty="0" smtClean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IDF</a:t>
            </a:r>
            <a:endParaRPr lang="he-IL" sz="1050" dirty="0">
              <a:ln w="12700">
                <a:solidFill>
                  <a:prstClr val="black">
                    <a:lumMod val="85000"/>
                    <a:lumOff val="15000"/>
                  </a:prstClr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838" y="1196752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en-US" sz="1050" dirty="0" smtClean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Security Forces</a:t>
            </a:r>
            <a:endParaRPr lang="he-IL" sz="1050" dirty="0">
              <a:ln w="12700">
                <a:solidFill>
                  <a:prstClr val="black">
                    <a:lumMod val="85000"/>
                    <a:lumOff val="15000"/>
                  </a:prstClr>
                </a:solidFill>
              </a:ln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539552" y="949902"/>
            <a:ext cx="1512168" cy="740958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8" name="חץ למטה 17"/>
          <p:cNvSpPr/>
          <p:nvPr/>
        </p:nvSpPr>
        <p:spPr>
          <a:xfrm>
            <a:off x="1547664" y="2636912"/>
            <a:ext cx="216024" cy="597768"/>
          </a:xfrm>
          <a:prstGeom prst="downArrow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-7755532" y="1241877"/>
            <a:ext cx="914400" cy="914400"/>
          </a:xfrm>
          <a:prstGeom prst="rect">
            <a:avLst/>
          </a:prstGeom>
          <a:solidFill>
            <a:srgbClr val="ED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-6545857" y="1241877"/>
            <a:ext cx="914400" cy="914400"/>
          </a:xfrm>
          <a:prstGeom prst="rect">
            <a:avLst/>
          </a:prstGeom>
          <a:solidFill>
            <a:srgbClr val="4B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-6250582" y="3905428"/>
            <a:ext cx="914400" cy="914400"/>
          </a:xfrm>
          <a:prstGeom prst="rect">
            <a:avLst/>
          </a:prstGeom>
          <a:solidFill>
            <a:srgbClr val="D3D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-5336182" y="1241877"/>
            <a:ext cx="914400" cy="914400"/>
          </a:xfrm>
          <a:prstGeom prst="rect">
            <a:avLst/>
          </a:prstGeom>
          <a:solidFill>
            <a:srgbClr val="F7A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-1764704" y="6777047"/>
            <a:ext cx="914400" cy="914400"/>
          </a:xfrm>
          <a:prstGeom prst="rect">
            <a:avLst/>
          </a:prstGeom>
          <a:solidFill>
            <a:srgbClr val="3D9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-1764704" y="614541"/>
            <a:ext cx="914400" cy="914400"/>
          </a:xfrm>
          <a:prstGeom prst="rect">
            <a:avLst/>
          </a:prstGeom>
          <a:solidFill>
            <a:srgbClr val="E22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-1764704" y="1801991"/>
            <a:ext cx="914400" cy="914400"/>
          </a:xfrm>
          <a:prstGeom prst="rect">
            <a:avLst/>
          </a:prstGeom>
          <a:solidFill>
            <a:srgbClr val="E98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-1764704" y="5367516"/>
            <a:ext cx="914400" cy="914400"/>
          </a:xfrm>
          <a:prstGeom prst="rect">
            <a:avLst/>
          </a:prstGeom>
          <a:solidFill>
            <a:srgbClr val="29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-1764704" y="2991028"/>
            <a:ext cx="914400" cy="914400"/>
          </a:xfrm>
          <a:prstGeom prst="rect">
            <a:avLst/>
          </a:prstGeom>
          <a:solidFill>
            <a:srgbClr val="507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-1764704" y="4178478"/>
            <a:ext cx="914400" cy="914400"/>
          </a:xfrm>
          <a:prstGeom prst="rect">
            <a:avLst/>
          </a:prstGeom>
          <a:solidFill>
            <a:srgbClr val="206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8" name="מלבן 4"/>
          <p:cNvSpPr/>
          <p:nvPr/>
        </p:nvSpPr>
        <p:spPr bwMode="auto">
          <a:xfrm>
            <a:off x="3024336" y="6669360"/>
            <a:ext cx="5796136" cy="24622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1000" b="1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  <a:sym typeface="+mn-lt"/>
              </a:rPr>
              <a:t>מקור:  משרד האוצר</a:t>
            </a:r>
          </a:p>
        </p:txBody>
      </p:sp>
      <p:sp>
        <p:nvSpPr>
          <p:cNvPr id="8" name="מלבן 7"/>
          <p:cNvSpPr/>
          <p:nvPr/>
        </p:nvSpPr>
        <p:spPr>
          <a:xfrm>
            <a:off x="611560" y="1481689"/>
            <a:ext cx="180020" cy="164424"/>
          </a:xfrm>
          <a:prstGeom prst="rect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611560" y="1241877"/>
            <a:ext cx="180020" cy="164424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611560" y="1009184"/>
            <a:ext cx="180020" cy="164424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9388" y="5892626"/>
            <a:ext cx="57606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latin typeface="Lucida Sans" panose="020B0602030504020204" pitchFamily="34" charset="0"/>
              </a:rPr>
              <a:t>IDF</a:t>
            </a:r>
            <a:endParaRPr lang="he-IL" sz="1200" b="1" dirty="0">
              <a:latin typeface="Lucida Sans" panose="020B0602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3883" y="5874197"/>
            <a:ext cx="13633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Average Gov’t   Companies</a:t>
            </a:r>
          </a:p>
        </p:txBody>
      </p:sp>
    </p:spTree>
    <p:extLst>
      <p:ext uri="{BB962C8B-B14F-4D97-AF65-F5344CB8AC3E}">
        <p14:creationId xmlns="" xmlns:p14="http://schemas.microsoft.com/office/powerpoint/2010/main" val="4074949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/>
          <p:cNvGraphicFramePr/>
          <p:nvPr>
            <p:extLst/>
          </p:nvPr>
        </p:nvGraphicFramePr>
        <p:xfrm>
          <a:off x="251520" y="836712"/>
          <a:ext cx="864096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4624"/>
            <a:ext cx="9144000" cy="584775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>
                <a:ln w="28575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אחוז השינוי בשכר ברוטו – 2007-2017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6084168" y="701407"/>
            <a:ext cx="1069723" cy="876179"/>
            <a:chOff x="2629811" y="290557"/>
            <a:chExt cx="1906602" cy="1546690"/>
          </a:xfrm>
        </p:grpSpPr>
        <p:pic>
          <p:nvPicPr>
            <p:cNvPr id="5" name="Picture 1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2629811" y="290557"/>
              <a:ext cx="1906602" cy="15466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6" name="מלבן 5"/>
            <p:cNvSpPr/>
            <p:nvPr/>
          </p:nvSpPr>
          <p:spPr>
            <a:xfrm rot="20185314">
              <a:off x="2702486" y="744872"/>
              <a:ext cx="1752724" cy="66587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e-IL" sz="1000" b="1">
                  <a:ln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דוח הממונה על </a:t>
              </a:r>
              <a:r>
                <a:rPr lang="en-US" sz="1000" b="1" dirty="0">
                  <a:ln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1000" b="1" dirty="0">
                  <a:ln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he-IL" sz="1000" b="1">
                  <a:ln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השכר 2017</a:t>
              </a:r>
            </a:p>
          </p:txBody>
        </p:sp>
      </p:grpSp>
      <p:sp>
        <p:nvSpPr>
          <p:cNvPr id="8" name="מלבן 7"/>
          <p:cNvSpPr/>
          <p:nvPr/>
        </p:nvSpPr>
        <p:spPr>
          <a:xfrm>
            <a:off x="611560" y="1481689"/>
            <a:ext cx="180020" cy="164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839" y="964438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מגזר ציבורי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7839" y="1436943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צה"ל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7838" y="1196752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גופי ביטחון</a:t>
            </a:r>
          </a:p>
        </p:txBody>
      </p:sp>
      <p:sp>
        <p:nvSpPr>
          <p:cNvPr id="17" name="מלבן 16"/>
          <p:cNvSpPr/>
          <p:nvPr/>
        </p:nvSpPr>
        <p:spPr>
          <a:xfrm>
            <a:off x="539552" y="949902"/>
            <a:ext cx="1512168" cy="74095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8" name="חץ למטה 17"/>
          <p:cNvSpPr/>
          <p:nvPr/>
        </p:nvSpPr>
        <p:spPr>
          <a:xfrm>
            <a:off x="1547664" y="2636912"/>
            <a:ext cx="216024" cy="59776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-7755532" y="1241877"/>
            <a:ext cx="914400" cy="914400"/>
          </a:xfrm>
          <a:prstGeom prst="rect">
            <a:avLst/>
          </a:prstGeom>
          <a:solidFill>
            <a:srgbClr val="ED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-6545857" y="1241877"/>
            <a:ext cx="914400" cy="914400"/>
          </a:xfrm>
          <a:prstGeom prst="rect">
            <a:avLst/>
          </a:prstGeom>
          <a:solidFill>
            <a:srgbClr val="4B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-6250582" y="3905428"/>
            <a:ext cx="914400" cy="914400"/>
          </a:xfrm>
          <a:prstGeom prst="rect">
            <a:avLst/>
          </a:prstGeom>
          <a:solidFill>
            <a:srgbClr val="D3D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-5336182" y="1241877"/>
            <a:ext cx="914400" cy="914400"/>
          </a:xfrm>
          <a:prstGeom prst="rect">
            <a:avLst/>
          </a:prstGeom>
          <a:solidFill>
            <a:srgbClr val="F7A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-1764704" y="6777047"/>
            <a:ext cx="914400" cy="914400"/>
          </a:xfrm>
          <a:prstGeom prst="rect">
            <a:avLst/>
          </a:prstGeom>
          <a:solidFill>
            <a:srgbClr val="3D9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-1764704" y="614541"/>
            <a:ext cx="914400" cy="914400"/>
          </a:xfrm>
          <a:prstGeom prst="rect">
            <a:avLst/>
          </a:prstGeom>
          <a:solidFill>
            <a:srgbClr val="E22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-1764704" y="1801991"/>
            <a:ext cx="914400" cy="914400"/>
          </a:xfrm>
          <a:prstGeom prst="rect">
            <a:avLst/>
          </a:prstGeom>
          <a:solidFill>
            <a:srgbClr val="E98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-1764704" y="5367516"/>
            <a:ext cx="914400" cy="914400"/>
          </a:xfrm>
          <a:prstGeom prst="rect">
            <a:avLst/>
          </a:prstGeom>
          <a:solidFill>
            <a:srgbClr val="29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-1764704" y="2991028"/>
            <a:ext cx="914400" cy="914400"/>
          </a:xfrm>
          <a:prstGeom prst="rect">
            <a:avLst/>
          </a:prstGeom>
          <a:solidFill>
            <a:srgbClr val="507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-1764704" y="4178478"/>
            <a:ext cx="914400" cy="914400"/>
          </a:xfrm>
          <a:prstGeom prst="rect">
            <a:avLst/>
          </a:prstGeom>
          <a:solidFill>
            <a:srgbClr val="206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611560" y="1241877"/>
            <a:ext cx="180020" cy="164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611560" y="1009184"/>
            <a:ext cx="180020" cy="164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8" name="מלבן 4"/>
          <p:cNvSpPr/>
          <p:nvPr/>
        </p:nvSpPr>
        <p:spPr bwMode="auto">
          <a:xfrm>
            <a:off x="3024336" y="6669360"/>
            <a:ext cx="5796136" cy="24622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1000" b="1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  <a:sym typeface="+mn-lt"/>
              </a:rPr>
              <a:t>מקור:  משרד האוצר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620688"/>
            <a:ext cx="914400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en-US" sz="8000" b="1" dirty="0" smtClean="0">
                <a:ln w="28575">
                  <a:solidFill>
                    <a:srgbClr val="0070C0"/>
                  </a:solidFill>
                </a:ln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Alternative in the public sector pays more</a:t>
            </a:r>
            <a:endParaRPr lang="he-IL" sz="8000" b="1" dirty="0">
              <a:ln w="28575">
                <a:solidFill>
                  <a:srgbClr val="0070C0"/>
                </a:solidFill>
              </a:ln>
              <a:solidFill>
                <a:srgbClr val="0070C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611191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11660"/>
            <a:ext cx="914399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  <a:defRPr/>
            </a:pPr>
            <a:r>
              <a:rPr lang="en-US" sz="3600" dirty="0" smtClean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Areas of </a:t>
            </a:r>
            <a:r>
              <a:rPr lang="en-US" sz="3600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activity in the economic system</a:t>
            </a:r>
            <a:endParaRPr lang="he-IL" altLang="he-IL" sz="3600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95484" y="1556792"/>
            <a:ext cx="18404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Information 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systems</a:t>
            </a:r>
            <a:endParaRPr lang="he-IL" sz="2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44314" y="1556792"/>
            <a:ext cx="179968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Budget management and control</a:t>
            </a:r>
            <a:endParaRPr lang="he-IL" sz="2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35896" y="1556792"/>
            <a:ext cx="184041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Resource management</a:t>
            </a:r>
            <a:endParaRPr lang="he-IL" sz="2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76308" y="1556792"/>
            <a:ext cx="19760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Efficiency</a:t>
            </a:r>
            <a:endParaRPr lang="he-IL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50" name="מחבר ישר 49"/>
          <p:cNvCxnSpPr/>
          <p:nvPr/>
        </p:nvCxnSpPr>
        <p:spPr>
          <a:xfrm flipH="1">
            <a:off x="5499688" y="1485899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 flipH="1">
            <a:off x="3659277" y="1485899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 flipH="1">
            <a:off x="1818866" y="1485899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 flipH="1">
            <a:off x="7340099" y="1485899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/>
          <p:cNvCxnSpPr/>
          <p:nvPr/>
        </p:nvCxnSpPr>
        <p:spPr>
          <a:xfrm flipH="1">
            <a:off x="9180512" y="1485900"/>
            <a:ext cx="0" cy="17637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-21546" y="1556792"/>
            <a:ext cx="184041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Management of 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payroll 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and manpower budgets</a:t>
            </a:r>
            <a:endParaRPr lang="he-IL" sz="2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2" name="Picture 2" descr="C:\Users\U13311\AppData\Local\Microsoft\Windows\Temporary Internet Files\Content.Outlook\7AUJUGK7\408307-big-data-and-web-analytic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767" t="71175"/>
          <a:stretch>
            <a:fillRect/>
          </a:stretch>
        </p:blipFill>
        <p:spPr bwMode="auto">
          <a:xfrm rot="21071618">
            <a:off x="7217902" y="3545040"/>
            <a:ext cx="2472639" cy="23729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U13311\AppData\Local\Microsoft\Windows\Temporary Internet Files\Content.Outlook\7AUJUGK7\408307-big-data-and-web-analytic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88" t="3466" r="68679" b="67709"/>
          <a:stretch>
            <a:fillRect/>
          </a:stretch>
        </p:blipFill>
        <p:spPr bwMode="auto">
          <a:xfrm>
            <a:off x="5046495" y="3375564"/>
            <a:ext cx="2825828" cy="27119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U13311\AppData\Local\Microsoft\Windows\Temporary Internet Files\Content.Outlook\7AUJUGK7\408307-big-data-and-web-analytic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42" t="35863" r="68425" b="35312"/>
          <a:stretch>
            <a:fillRect/>
          </a:stretch>
        </p:blipFill>
        <p:spPr bwMode="auto">
          <a:xfrm>
            <a:off x="3563888" y="3774496"/>
            <a:ext cx="2185661" cy="20975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:\Users\U13311\AppData\Local\Microsoft\Windows\Temporary Internet Files\Content.Outlook\7AUJUGK7\408307-big-data-and-web-analytic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254" t="2958" r="2513" b="68217"/>
          <a:stretch>
            <a:fillRect/>
          </a:stretch>
        </p:blipFill>
        <p:spPr bwMode="auto">
          <a:xfrm>
            <a:off x="1456573" y="3489309"/>
            <a:ext cx="2588784" cy="24844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C:\Users\U13311\AppData\Local\Microsoft\Windows\Temporary Internet Files\Content.Outlook\7AUJUGK7\408307-big-data-and-web-analytic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956" t="1128" r="36811" b="70047"/>
          <a:stretch>
            <a:fillRect/>
          </a:stretch>
        </p:blipFill>
        <p:spPr bwMode="auto">
          <a:xfrm>
            <a:off x="-302577" y="3450886"/>
            <a:ext cx="2267775" cy="21763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" name="מחבר ישר 95"/>
          <p:cNvCxnSpPr/>
          <p:nvPr/>
        </p:nvCxnSpPr>
        <p:spPr>
          <a:xfrm flipH="1">
            <a:off x="-21545" y="1305247"/>
            <a:ext cx="0" cy="17637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093183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270" y="116632"/>
            <a:ext cx="916227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48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The </a:t>
            </a:r>
            <a:r>
              <a:rPr lang="en-US" sz="48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Secret </a:t>
            </a:r>
            <a:r>
              <a:rPr lang="en-US" sz="48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L</a:t>
            </a:r>
            <a:r>
              <a:rPr lang="en-US" sz="48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ies </a:t>
            </a:r>
            <a:r>
              <a:rPr lang="en-US" sz="48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W</a:t>
            </a:r>
            <a:r>
              <a:rPr lang="en-US" sz="48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ithin People </a:t>
            </a:r>
            <a:r>
              <a:rPr lang="en-US" sz="48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...</a:t>
            </a:r>
            <a:endParaRPr lang="he-IL" sz="48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8270" y="3140968"/>
            <a:ext cx="916227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en-US" sz="3600" i="1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“Independent </a:t>
            </a:r>
            <a:r>
              <a:rPr lang="en-US" sz="3600" i="1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players get points.</a:t>
            </a:r>
          </a:p>
          <a:p>
            <a:pPr algn="ctr" rtl="0">
              <a:defRPr/>
            </a:pPr>
            <a:r>
              <a:rPr lang="en-US" sz="3600" i="1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  The whole team wins the </a:t>
            </a:r>
            <a:r>
              <a:rPr lang="en-US" sz="3600" i="1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game."</a:t>
            </a:r>
            <a:endParaRPr lang="he-IL" sz="3600" i="1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8270" y="1556792"/>
            <a:ext cx="916227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en-US" sz="3600" i="1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"</a:t>
            </a:r>
            <a:r>
              <a:rPr lang="en-US" sz="3200" i="1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It's easy to find good players.</a:t>
            </a:r>
          </a:p>
          <a:p>
            <a:pPr algn="ctr" rtl="0">
              <a:defRPr/>
            </a:pPr>
            <a:r>
              <a:rPr lang="en-US" sz="3200" i="1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Making them play well together is another story "</a:t>
            </a:r>
            <a:endParaRPr lang="he-IL" sz="3200" i="1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4694057"/>
            <a:ext cx="3286125" cy="168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993" y="4694057"/>
            <a:ext cx="3425983" cy="168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02538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2267"/>
            <a:ext cx="9144000" cy="470898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15000" b="1" dirty="0" smtClean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Looking Ahead</a:t>
            </a:r>
            <a:endParaRPr lang="he-IL" sz="15000" b="1" dirty="0">
              <a:ln w="12700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06501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92696"/>
            <a:ext cx="9144000" cy="600164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9600" b="1" dirty="0" smtClean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Looking Towards a New Budget Summary?</a:t>
            </a:r>
            <a:endParaRPr lang="he-IL" sz="9600" b="1" dirty="0">
              <a:ln w="12700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52736" y="5281591"/>
            <a:ext cx="936104" cy="93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6299571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2"/>
          <p:cNvSpPr txBox="1"/>
          <p:nvPr/>
        </p:nvSpPr>
        <p:spPr>
          <a:xfrm>
            <a:off x="-180531" y="-66542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2400" b="1" dirty="0"/>
              <a:t>Game </a:t>
            </a:r>
            <a:r>
              <a:rPr lang="en-US" sz="2400" b="1" dirty="0" smtClean="0"/>
              <a:t>Theory in </a:t>
            </a:r>
            <a:r>
              <a:rPr lang="en-US" sz="2400" b="1" dirty="0"/>
              <a:t>the </a:t>
            </a:r>
            <a:r>
              <a:rPr lang="en-US" sz="2400" b="1" dirty="0" smtClean="0"/>
              <a:t>Security Service - A New Agreement</a:t>
            </a:r>
            <a:r>
              <a:rPr lang="en-US" sz="2400" b="1" dirty="0"/>
              <a:t>?</a:t>
            </a:r>
            <a:endParaRPr lang="he-IL" sz="2400" b="1" dirty="0"/>
          </a:p>
        </p:txBody>
      </p:sp>
      <p:pic>
        <p:nvPicPr>
          <p:cNvPr id="3" name="Picture 5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049" y="488204"/>
            <a:ext cx="551893" cy="62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9" descr="Y:\תמונות למצגת\סמלים\לוגו משהבט רקע ריק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5996" y="3932849"/>
            <a:ext cx="576486" cy="5759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מלבן 4"/>
          <p:cNvSpPr/>
          <p:nvPr/>
        </p:nvSpPr>
        <p:spPr>
          <a:xfrm>
            <a:off x="2015996" y="1700808"/>
            <a:ext cx="5040000" cy="5040000"/>
          </a:xfrm>
          <a:prstGeom prst="rect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cxnSp>
        <p:nvCxnSpPr>
          <p:cNvPr id="7" name="מחבר ישר 6"/>
          <p:cNvCxnSpPr>
            <a:stCxn id="5" idx="0"/>
            <a:endCxn id="5" idx="2"/>
          </p:cNvCxnSpPr>
          <p:nvPr/>
        </p:nvCxnSpPr>
        <p:spPr>
          <a:xfrm flipH="1">
            <a:off x="4535996" y="1700808"/>
            <a:ext cx="0" cy="50400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 flipH="1">
            <a:off x="2015996" y="4220808"/>
            <a:ext cx="50400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H="1">
            <a:off x="7055996" y="4220808"/>
            <a:ext cx="5400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 flipH="1" flipV="1">
            <a:off x="4535996" y="1160808"/>
            <a:ext cx="0" cy="5400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כותרת 1"/>
          <p:cNvSpPr txBox="1"/>
          <p:nvPr/>
        </p:nvSpPr>
        <p:spPr>
          <a:xfrm>
            <a:off x="4572000" y="1129898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In Favor</a:t>
            </a:r>
            <a:endParaRPr lang="he-IL" sz="32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18" name="כותרת 1"/>
          <p:cNvSpPr txBox="1"/>
          <p:nvPr/>
        </p:nvSpPr>
        <p:spPr>
          <a:xfrm>
            <a:off x="2048882" y="1129898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Against</a:t>
            </a:r>
            <a:endParaRPr lang="he-IL" sz="32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19" name="כותרת 1"/>
          <p:cNvSpPr txBox="1"/>
          <p:nvPr/>
        </p:nvSpPr>
        <p:spPr>
          <a:xfrm>
            <a:off x="6874527" y="1680684"/>
            <a:ext cx="902937" cy="2540124"/>
          </a:xfrm>
          <a:prstGeom prst="rect">
            <a:avLst/>
          </a:prstGeom>
          <a:extLst/>
        </p:spPr>
        <p:txBody>
          <a:bodyPr vert="vert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In Favor</a:t>
            </a:r>
            <a:endParaRPr lang="he-IL" sz="32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21" name="כותרת 1"/>
          <p:cNvSpPr txBox="1"/>
          <p:nvPr/>
        </p:nvSpPr>
        <p:spPr>
          <a:xfrm>
            <a:off x="6863825" y="4193606"/>
            <a:ext cx="902937" cy="2540124"/>
          </a:xfrm>
          <a:prstGeom prst="rect">
            <a:avLst/>
          </a:prstGeom>
          <a:extLst/>
        </p:spPr>
        <p:txBody>
          <a:bodyPr vert="vert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Against</a:t>
            </a:r>
            <a:endParaRPr lang="he-IL" sz="32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688" b="93359" l="3053" r="9313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1583" y="3188091"/>
            <a:ext cx="1317730" cy="128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3949" y="4114373"/>
            <a:ext cx="1632997" cy="147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כותרת 1"/>
          <p:cNvSpPr txBox="1"/>
          <p:nvPr/>
        </p:nvSpPr>
        <p:spPr>
          <a:xfrm>
            <a:off x="2084887" y="5142209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Everyone Loses</a:t>
            </a:r>
            <a:endParaRPr lang="en-US" sz="40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28" name="כותרת 1"/>
          <p:cNvSpPr txBox="1"/>
          <p:nvPr/>
        </p:nvSpPr>
        <p:spPr>
          <a:xfrm>
            <a:off x="2048880" y="3074114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No Agreement</a:t>
            </a:r>
            <a:endParaRPr lang="he-IL" sz="32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1944" y="1797338"/>
            <a:ext cx="1632997" cy="147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כותרת 1"/>
          <p:cNvSpPr txBox="1"/>
          <p:nvPr/>
        </p:nvSpPr>
        <p:spPr>
          <a:xfrm>
            <a:off x="4561281" y="5157192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No Agreement</a:t>
            </a:r>
            <a:endParaRPr lang="he-IL" sz="32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4688" b="93359" l="3053" r="9313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3288" y="3429055"/>
            <a:ext cx="785245" cy="76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3197" y="4384081"/>
            <a:ext cx="967498" cy="87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688" b="93359" l="3053" r="9313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6691" y="1803785"/>
            <a:ext cx="1317730" cy="128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4522" y="5875684"/>
            <a:ext cx="1272139" cy="11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871" y="4246511"/>
            <a:ext cx="1272139" cy="11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כותרת 1"/>
          <p:cNvSpPr txBox="1"/>
          <p:nvPr/>
        </p:nvSpPr>
        <p:spPr>
          <a:xfrm>
            <a:off x="4561282" y="3068960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Win-Win</a:t>
            </a:r>
          </a:p>
          <a:p>
            <a:pPr>
              <a:defRPr/>
            </a:pPr>
            <a:r>
              <a:rPr lang="en-US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Situation</a:t>
            </a:r>
            <a:endParaRPr lang="he-IL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Georgia" panose="02040502050405020303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610322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2"/>
          <p:cNvSpPr txBox="1"/>
          <p:nvPr/>
        </p:nvSpPr>
        <p:spPr>
          <a:xfrm>
            <a:off x="-180531" y="-46525"/>
            <a:ext cx="9433048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rtl="0"/>
            <a:r>
              <a:rPr lang="en-US" sz="2400" b="1" dirty="0"/>
              <a:t>Game Theory in the Security Service - A New Agreement?</a:t>
            </a:r>
            <a:endParaRPr lang="he-IL" sz="2400" b="1" dirty="0"/>
          </a:p>
        </p:txBody>
      </p:sp>
      <p:pic>
        <p:nvPicPr>
          <p:cNvPr id="3" name="Picture 5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049" y="488204"/>
            <a:ext cx="551893" cy="62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9" descr="Y:\תמונות למצגת\סמלים\לוגו משהבט רקע ריק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5996" y="3932849"/>
            <a:ext cx="576486" cy="5759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מלבן 4"/>
          <p:cNvSpPr/>
          <p:nvPr/>
        </p:nvSpPr>
        <p:spPr>
          <a:xfrm>
            <a:off x="2015996" y="1700808"/>
            <a:ext cx="5040000" cy="5040000"/>
          </a:xfrm>
          <a:prstGeom prst="rect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cxnSp>
        <p:nvCxnSpPr>
          <p:cNvPr id="7" name="מחבר ישר 6"/>
          <p:cNvCxnSpPr>
            <a:stCxn id="5" idx="0"/>
            <a:endCxn id="5" idx="2"/>
          </p:cNvCxnSpPr>
          <p:nvPr/>
        </p:nvCxnSpPr>
        <p:spPr>
          <a:xfrm flipH="1">
            <a:off x="4535996" y="1700808"/>
            <a:ext cx="0" cy="50400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 flipH="1">
            <a:off x="2015996" y="4220808"/>
            <a:ext cx="50400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H="1">
            <a:off x="7055996" y="4220808"/>
            <a:ext cx="5400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 flipH="1" flipV="1">
            <a:off x="4535996" y="1160808"/>
            <a:ext cx="0" cy="5400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כותרת 1"/>
          <p:cNvSpPr txBox="1"/>
          <p:nvPr/>
        </p:nvSpPr>
        <p:spPr>
          <a:xfrm>
            <a:off x="4572000" y="1129898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In Favor</a:t>
            </a:r>
            <a:endParaRPr lang="he-IL" sz="32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18" name="כותרת 1"/>
          <p:cNvSpPr txBox="1"/>
          <p:nvPr/>
        </p:nvSpPr>
        <p:spPr>
          <a:xfrm>
            <a:off x="2048882" y="1129898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Against</a:t>
            </a:r>
            <a:endParaRPr lang="he-IL" sz="32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19" name="כותרת 1"/>
          <p:cNvSpPr txBox="1"/>
          <p:nvPr/>
        </p:nvSpPr>
        <p:spPr>
          <a:xfrm>
            <a:off x="6874527" y="1680684"/>
            <a:ext cx="902937" cy="2540124"/>
          </a:xfrm>
          <a:prstGeom prst="rect">
            <a:avLst/>
          </a:prstGeom>
          <a:extLst/>
        </p:spPr>
        <p:txBody>
          <a:bodyPr vert="vert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In Favor</a:t>
            </a:r>
            <a:endParaRPr lang="he-IL" sz="32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21" name="כותרת 1"/>
          <p:cNvSpPr txBox="1"/>
          <p:nvPr/>
        </p:nvSpPr>
        <p:spPr>
          <a:xfrm>
            <a:off x="6863825" y="4193606"/>
            <a:ext cx="902937" cy="2540124"/>
          </a:xfrm>
          <a:prstGeom prst="rect">
            <a:avLst/>
          </a:prstGeom>
          <a:extLst/>
        </p:spPr>
        <p:txBody>
          <a:bodyPr vert="vert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Against</a:t>
            </a:r>
            <a:endParaRPr lang="he-IL" sz="32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688" b="93359" l="3053" r="9313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1583" y="3188091"/>
            <a:ext cx="1317730" cy="128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3949" y="4114373"/>
            <a:ext cx="1632997" cy="147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כותרת 1"/>
          <p:cNvSpPr txBox="1"/>
          <p:nvPr/>
        </p:nvSpPr>
        <p:spPr>
          <a:xfrm>
            <a:off x="4561282" y="3068960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Win-Win</a:t>
            </a:r>
          </a:p>
          <a:p>
            <a:pPr>
              <a:defRPr/>
            </a:pPr>
            <a:r>
              <a:rPr lang="en-US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Situation</a:t>
            </a:r>
            <a:endParaRPr lang="he-IL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Georgia" panose="02040502050405020303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27" name="כותרת 1"/>
          <p:cNvSpPr txBox="1"/>
          <p:nvPr/>
        </p:nvSpPr>
        <p:spPr>
          <a:xfrm>
            <a:off x="2084887" y="5142209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 smtClean="0">
                <a:ln w="190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Everyone Loses</a:t>
            </a:r>
            <a:endParaRPr lang="he-IL" sz="4000" dirty="0">
              <a:ln w="19050"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Lucida Sans Unicode" panose="020B0602030504020204" pitchFamily="34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28" name="כותרת 1"/>
          <p:cNvSpPr txBox="1"/>
          <p:nvPr/>
        </p:nvSpPr>
        <p:spPr>
          <a:xfrm>
            <a:off x="2048880" y="3074114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defRPr/>
            </a:pPr>
            <a:r>
              <a:rPr lang="en-US" sz="3200" dirty="0" smtClean="0">
                <a:ln w="190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No Agreement</a:t>
            </a:r>
            <a:endParaRPr lang="he-IL" sz="3200" dirty="0">
              <a:ln w="19050"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Lucida Sans Unicode" panose="020B0602030504020204" pitchFamily="34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5671" y="1797538"/>
            <a:ext cx="1632997" cy="147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כותרת 1"/>
          <p:cNvSpPr txBox="1"/>
          <p:nvPr/>
        </p:nvSpPr>
        <p:spPr>
          <a:xfrm>
            <a:off x="4532879" y="5230385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ln w="190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No Agreement</a:t>
            </a:r>
            <a:endParaRPr lang="he-IL" sz="3200" dirty="0">
              <a:ln w="19050"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Lucida Sans Unicode" panose="020B0602030504020204" pitchFamily="34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4688" b="93359" l="3053" r="9313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3288" y="3429055"/>
            <a:ext cx="785245" cy="76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3197" y="4384081"/>
            <a:ext cx="967498" cy="87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688" b="93359" l="3053" r="9313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6691" y="1803785"/>
            <a:ext cx="1317730" cy="128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4522" y="5875684"/>
            <a:ext cx="1272139" cy="11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871" y="4246511"/>
            <a:ext cx="1272139" cy="11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אליפסה 5"/>
          <p:cNvSpPr/>
          <p:nvPr/>
        </p:nvSpPr>
        <p:spPr>
          <a:xfrm>
            <a:off x="3851920" y="980728"/>
            <a:ext cx="3940680" cy="3903678"/>
          </a:xfrm>
          <a:prstGeom prst="ellipse">
            <a:avLst/>
          </a:prstGeom>
          <a:noFill/>
          <a:ln w="228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71950591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1075739" y="836713"/>
            <a:ext cx="6475399" cy="632858"/>
          </a:xfrm>
          <a:prstGeom prst="rect">
            <a:avLst/>
          </a:prstGeom>
          <a:solidFill>
            <a:srgbClr val="29AAE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908720"/>
            <a:ext cx="6864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2400" b="1" dirty="0" smtClean="0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</a:t>
            </a:r>
            <a:r>
              <a:rPr lang="en-US" sz="2400" b="1" dirty="0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b="1" dirty="0" smtClean="0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Budget That Allows for the IDF to Win</a:t>
            </a:r>
            <a:endParaRPr lang="he-IL" sz="2400" b="1" dirty="0">
              <a:ln w="6350">
                <a:solidFill>
                  <a:srgbClr val="000000"/>
                </a:solidFill>
              </a:ln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9" name="קבוצה 8"/>
          <p:cNvGrpSpPr/>
          <p:nvPr/>
        </p:nvGrpSpPr>
        <p:grpSpPr>
          <a:xfrm>
            <a:off x="6850490" y="836713"/>
            <a:ext cx="1642074" cy="632856"/>
            <a:chOff x="7526215" y="651302"/>
            <a:chExt cx="1980601" cy="2057617"/>
          </a:xfrm>
          <a:effectLst/>
        </p:grpSpPr>
        <p:sp>
          <p:nvSpPr>
            <p:cNvPr id="10" name="מחומש 9"/>
            <p:cNvSpPr/>
            <p:nvPr/>
          </p:nvSpPr>
          <p:spPr>
            <a:xfrm rot="10800000">
              <a:off x="7649340" y="651302"/>
              <a:ext cx="1443935" cy="2057617"/>
            </a:xfrm>
            <a:prstGeom prst="homePlate">
              <a:avLst>
                <a:gd name="adj" fmla="val 50000"/>
              </a:avLst>
            </a:prstGeom>
            <a:solidFill>
              <a:srgbClr val="29AAE3"/>
            </a:solidFill>
            <a:ln w="12700" cap="flat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>
                <a:srgbClr val="000000">
                  <a:alpha val="39999"/>
                </a:srgbClr>
              </a:outerShdw>
            </a:effectLst>
          </p:spPr>
          <p:txBody>
            <a:bodyPr anchor="ctr" anchorCtr="0"/>
            <a:lstStyle>
              <a:lvl1pPr marL="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1pPr>
              <a:lvl2pPr marL="4572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9144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3716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18288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algn="ctr"/>
              <a:endParaRPr lang="he-IL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מלבן 10">
              <a:hlinkClick r:id="" action="ppaction://noaction"/>
            </p:cNvPr>
            <p:cNvSpPr/>
            <p:nvPr/>
          </p:nvSpPr>
          <p:spPr>
            <a:xfrm>
              <a:off x="7526215" y="1279263"/>
              <a:ext cx="1980601" cy="523875"/>
            </a:xfrm>
            <a:prstGeom prst="rect">
              <a:avLst/>
            </a:prstGeom>
            <a:noFill/>
            <a:ln cap="flat">
              <a:noFill/>
              <a:prstDash val="solid"/>
              <a:miter lim="1000000"/>
              <a:headEnd type="none" w="med" len="med"/>
              <a:tailEnd type="none" w="med" len="med"/>
            </a:ln>
            <a:effectLst/>
          </p:spPr>
          <p:txBody>
            <a:bodyPr wrap="square"/>
            <a:lstStyle>
              <a:lvl1pPr marL="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1pPr>
              <a:lvl2pPr marL="4572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9144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3716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18288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algn="ctr"/>
              <a:endParaRPr lang="he-IL" altLang="en-US" sz="3200" b="1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endParaRPr>
            </a:p>
          </p:txBody>
        </p:sp>
      </p:grpSp>
      <p:sp>
        <p:nvSpPr>
          <p:cNvPr id="12" name="מלבן 11"/>
          <p:cNvSpPr/>
          <p:nvPr/>
        </p:nvSpPr>
        <p:spPr>
          <a:xfrm>
            <a:off x="1075739" y="1571265"/>
            <a:ext cx="6475399" cy="633600"/>
          </a:xfrm>
          <a:prstGeom prst="rect">
            <a:avLst/>
          </a:prstGeom>
          <a:solidFill>
            <a:srgbClr val="D9E021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1628800"/>
            <a:ext cx="6864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2400" b="1" dirty="0" smtClean="0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Budget Stability</a:t>
            </a:r>
            <a:endParaRPr lang="he-IL" sz="2400" b="1" dirty="0">
              <a:ln w="6350">
                <a:solidFill>
                  <a:srgbClr val="000000"/>
                </a:solidFill>
              </a:ln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מחומש 18"/>
          <p:cNvSpPr/>
          <p:nvPr/>
        </p:nvSpPr>
        <p:spPr>
          <a:xfrm rot="10800000">
            <a:off x="6952568" y="1571264"/>
            <a:ext cx="1197139" cy="633600"/>
          </a:xfrm>
          <a:prstGeom prst="homePlate">
            <a:avLst>
              <a:gd name="adj" fmla="val 50000"/>
            </a:avLst>
          </a:prstGeom>
          <a:solidFill>
            <a:srgbClr val="D9E021"/>
          </a:solidFill>
          <a:ln w="127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>
              <a:srgbClr val="000000">
                <a:alpha val="39999"/>
              </a:srgbClr>
            </a:outerShdw>
          </a:effectLst>
        </p:spPr>
        <p:txBody>
          <a:bodyPr anchor="ctr" anchorCtr="0"/>
          <a:lstStyle/>
          <a:p>
            <a:pPr algn="ctr"/>
            <a:endParaRPr lang="he-IL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1075739" y="2348880"/>
            <a:ext cx="6475399" cy="632858"/>
          </a:xfrm>
          <a:prstGeom prst="rect">
            <a:avLst/>
          </a:prstGeom>
          <a:solidFill>
            <a:srgbClr val="29AAE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496" y="2420887"/>
            <a:ext cx="6864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2400" b="1" dirty="0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 </a:t>
            </a:r>
            <a:r>
              <a:rPr lang="en-US" sz="2400" b="1" dirty="0" smtClean="0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Budget That Enables Long-Term Planning</a:t>
            </a:r>
            <a:endParaRPr lang="he-IL" sz="2400" b="1" dirty="0">
              <a:ln w="6350">
                <a:solidFill>
                  <a:srgbClr val="000000"/>
                </a:solidFill>
              </a:ln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30" name="קבוצה 29"/>
          <p:cNvGrpSpPr/>
          <p:nvPr/>
        </p:nvGrpSpPr>
        <p:grpSpPr>
          <a:xfrm>
            <a:off x="6850490" y="2348880"/>
            <a:ext cx="1642074" cy="632856"/>
            <a:chOff x="7526215" y="651302"/>
            <a:chExt cx="1980601" cy="2057617"/>
          </a:xfrm>
          <a:effectLst/>
        </p:grpSpPr>
        <p:sp>
          <p:nvSpPr>
            <p:cNvPr id="31" name="מחומש 30"/>
            <p:cNvSpPr/>
            <p:nvPr/>
          </p:nvSpPr>
          <p:spPr>
            <a:xfrm rot="10800000">
              <a:off x="7649340" y="651302"/>
              <a:ext cx="1443935" cy="2057617"/>
            </a:xfrm>
            <a:prstGeom prst="homePlate">
              <a:avLst>
                <a:gd name="adj" fmla="val 50000"/>
              </a:avLst>
            </a:prstGeom>
            <a:solidFill>
              <a:srgbClr val="29AAE3"/>
            </a:solidFill>
            <a:ln w="12700" cap="flat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>
                <a:srgbClr val="000000">
                  <a:alpha val="39999"/>
                </a:srgbClr>
              </a:outerShdw>
            </a:effectLst>
          </p:spPr>
          <p:txBody>
            <a:bodyPr anchor="ctr" anchorCtr="0"/>
            <a:lstStyle>
              <a:lvl1pPr marL="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1pPr>
              <a:lvl2pPr marL="4572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9144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3716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18288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algn="ctr"/>
              <a:endParaRPr lang="he-IL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מלבן 31">
              <a:hlinkClick r:id="" action="ppaction://noaction"/>
            </p:cNvPr>
            <p:cNvSpPr/>
            <p:nvPr/>
          </p:nvSpPr>
          <p:spPr>
            <a:xfrm>
              <a:off x="7526215" y="1279263"/>
              <a:ext cx="1980601" cy="523875"/>
            </a:xfrm>
            <a:prstGeom prst="rect">
              <a:avLst/>
            </a:prstGeom>
            <a:noFill/>
            <a:ln cap="flat">
              <a:noFill/>
              <a:prstDash val="solid"/>
              <a:miter lim="1000000"/>
              <a:headEnd type="none" w="med" len="med"/>
              <a:tailEnd type="none" w="med" len="med"/>
            </a:ln>
            <a:effectLst/>
          </p:spPr>
          <p:txBody>
            <a:bodyPr wrap="square"/>
            <a:lstStyle>
              <a:lvl1pPr marL="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1pPr>
              <a:lvl2pPr marL="4572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9144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3716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18288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algn="ctr"/>
              <a:endParaRPr lang="he-IL" altLang="en-US" sz="3200" b="1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endParaRPr>
            </a:p>
          </p:txBody>
        </p:sp>
      </p:grpSp>
      <p:sp>
        <p:nvSpPr>
          <p:cNvPr id="33" name="מלבן 32"/>
          <p:cNvSpPr/>
          <p:nvPr/>
        </p:nvSpPr>
        <p:spPr>
          <a:xfrm>
            <a:off x="1075739" y="3083432"/>
            <a:ext cx="6475399" cy="633600"/>
          </a:xfrm>
          <a:prstGeom prst="rect">
            <a:avLst/>
          </a:prstGeom>
          <a:solidFill>
            <a:srgbClr val="D9E021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496" y="3140967"/>
            <a:ext cx="6864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2400" b="1" dirty="0" smtClean="0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Embodies Benefits to the Economy</a:t>
            </a:r>
            <a:endParaRPr lang="he-IL" sz="2400" b="1" dirty="0">
              <a:ln w="6350">
                <a:solidFill>
                  <a:srgbClr val="000000"/>
                </a:solidFill>
              </a:ln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5" name="מחומש 34"/>
          <p:cNvSpPr/>
          <p:nvPr/>
        </p:nvSpPr>
        <p:spPr>
          <a:xfrm rot="10800000">
            <a:off x="6952568" y="3083431"/>
            <a:ext cx="1197139" cy="633600"/>
          </a:xfrm>
          <a:prstGeom prst="homePlate">
            <a:avLst>
              <a:gd name="adj" fmla="val 50000"/>
            </a:avLst>
          </a:prstGeom>
          <a:solidFill>
            <a:srgbClr val="D9E021"/>
          </a:solidFill>
          <a:ln w="127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>
              <a:srgbClr val="000000">
                <a:alpha val="39999"/>
              </a:srgbClr>
            </a:outerShdw>
          </a:effectLst>
        </p:spPr>
        <p:txBody>
          <a:bodyPr anchor="ctr" anchorCtr="0"/>
          <a:lstStyle/>
          <a:p>
            <a:pPr algn="ctr"/>
            <a:endParaRPr lang="he-IL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36" name="מלבן 35"/>
          <p:cNvSpPr/>
          <p:nvPr/>
        </p:nvSpPr>
        <p:spPr>
          <a:xfrm>
            <a:off x="1075739" y="3861049"/>
            <a:ext cx="6475399" cy="632858"/>
          </a:xfrm>
          <a:prstGeom prst="rect">
            <a:avLst/>
          </a:prstGeom>
          <a:solidFill>
            <a:srgbClr val="29AAE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496" y="3933054"/>
            <a:ext cx="6864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2400" b="1" dirty="0" smtClean="0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Attractiveness of IDF Service</a:t>
            </a:r>
            <a:endParaRPr lang="he-IL" sz="2400" b="1" dirty="0">
              <a:ln w="6350">
                <a:solidFill>
                  <a:srgbClr val="000000"/>
                </a:solidFill>
              </a:ln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38" name="קבוצה 37"/>
          <p:cNvGrpSpPr/>
          <p:nvPr/>
        </p:nvGrpSpPr>
        <p:grpSpPr>
          <a:xfrm>
            <a:off x="6850490" y="3861049"/>
            <a:ext cx="1642074" cy="632856"/>
            <a:chOff x="7526215" y="651302"/>
            <a:chExt cx="1980601" cy="2057617"/>
          </a:xfrm>
          <a:effectLst/>
        </p:grpSpPr>
        <p:sp>
          <p:nvSpPr>
            <p:cNvPr id="39" name="מחומש 38"/>
            <p:cNvSpPr/>
            <p:nvPr/>
          </p:nvSpPr>
          <p:spPr>
            <a:xfrm rot="10800000">
              <a:off x="7649340" y="651302"/>
              <a:ext cx="1443935" cy="2057617"/>
            </a:xfrm>
            <a:prstGeom prst="homePlate">
              <a:avLst>
                <a:gd name="adj" fmla="val 50000"/>
              </a:avLst>
            </a:prstGeom>
            <a:solidFill>
              <a:srgbClr val="29AAE3"/>
            </a:solidFill>
            <a:ln w="12700" cap="flat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>
                <a:srgbClr val="000000">
                  <a:alpha val="39999"/>
                </a:srgbClr>
              </a:outerShdw>
            </a:effectLst>
          </p:spPr>
          <p:txBody>
            <a:bodyPr anchor="ctr" anchorCtr="0"/>
            <a:lstStyle>
              <a:lvl1pPr marL="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1pPr>
              <a:lvl2pPr marL="4572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9144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3716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18288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algn="ctr"/>
              <a:endParaRPr lang="he-IL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מלבן 39">
              <a:hlinkClick r:id="" action="ppaction://noaction"/>
            </p:cNvPr>
            <p:cNvSpPr/>
            <p:nvPr/>
          </p:nvSpPr>
          <p:spPr>
            <a:xfrm>
              <a:off x="7526215" y="1279263"/>
              <a:ext cx="1980601" cy="523875"/>
            </a:xfrm>
            <a:prstGeom prst="rect">
              <a:avLst/>
            </a:prstGeom>
            <a:noFill/>
            <a:ln cap="flat">
              <a:noFill/>
              <a:prstDash val="solid"/>
              <a:miter lim="1000000"/>
              <a:headEnd type="none" w="med" len="med"/>
              <a:tailEnd type="none" w="med" len="med"/>
            </a:ln>
            <a:effectLst/>
          </p:spPr>
          <p:txBody>
            <a:bodyPr wrap="square"/>
            <a:lstStyle>
              <a:lvl1pPr marL="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1pPr>
              <a:lvl2pPr marL="4572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9144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3716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18288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algn="ctr"/>
              <a:endParaRPr lang="he-IL" altLang="en-US" sz="3200" b="1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endParaRPr>
            </a:p>
          </p:txBody>
        </p:sp>
      </p:grpSp>
      <p:sp>
        <p:nvSpPr>
          <p:cNvPr id="41" name="מלבן 40"/>
          <p:cNvSpPr/>
          <p:nvPr/>
        </p:nvSpPr>
        <p:spPr>
          <a:xfrm>
            <a:off x="1075739" y="4595601"/>
            <a:ext cx="6475399" cy="633600"/>
          </a:xfrm>
          <a:prstGeom prst="rect">
            <a:avLst/>
          </a:prstGeom>
          <a:solidFill>
            <a:srgbClr val="D9E021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496" y="4653134"/>
            <a:ext cx="6864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2400" b="1" dirty="0" smtClean="0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Public’s Trust</a:t>
            </a:r>
            <a:endParaRPr lang="he-IL" sz="2400" b="1" dirty="0">
              <a:ln w="6350">
                <a:solidFill>
                  <a:srgbClr val="000000"/>
                </a:solidFill>
              </a:ln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3" name="מחומש 42"/>
          <p:cNvSpPr/>
          <p:nvPr/>
        </p:nvSpPr>
        <p:spPr>
          <a:xfrm rot="10800000">
            <a:off x="6952568" y="4595600"/>
            <a:ext cx="1197139" cy="633600"/>
          </a:xfrm>
          <a:prstGeom prst="homePlate">
            <a:avLst>
              <a:gd name="adj" fmla="val 50000"/>
            </a:avLst>
          </a:prstGeom>
          <a:solidFill>
            <a:srgbClr val="D9E021"/>
          </a:solidFill>
          <a:ln w="127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>
              <a:srgbClr val="000000">
                <a:alpha val="39999"/>
              </a:srgbClr>
            </a:outerShdw>
          </a:effectLst>
        </p:spPr>
        <p:txBody>
          <a:bodyPr anchor="ctr" anchorCtr="0"/>
          <a:lstStyle/>
          <a:p>
            <a:pPr algn="ctr"/>
            <a:endParaRPr lang="he-IL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4" name="מלבן 43"/>
          <p:cNvSpPr/>
          <p:nvPr/>
        </p:nvSpPr>
        <p:spPr>
          <a:xfrm>
            <a:off x="1075739" y="5373216"/>
            <a:ext cx="6475399" cy="632858"/>
          </a:xfrm>
          <a:prstGeom prst="rect">
            <a:avLst/>
          </a:prstGeom>
          <a:solidFill>
            <a:srgbClr val="29AAE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496" y="5445221"/>
            <a:ext cx="6864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2400" b="1" dirty="0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Without </a:t>
            </a:r>
            <a:r>
              <a:rPr lang="en-US" sz="2400" b="1" dirty="0" smtClean="0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Unilateral Decisions</a:t>
            </a:r>
            <a:endParaRPr lang="he-IL" sz="2400" b="1" dirty="0">
              <a:ln w="6350">
                <a:solidFill>
                  <a:srgbClr val="000000"/>
                </a:solidFill>
              </a:ln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46" name="קבוצה 45"/>
          <p:cNvGrpSpPr/>
          <p:nvPr/>
        </p:nvGrpSpPr>
        <p:grpSpPr>
          <a:xfrm>
            <a:off x="6850490" y="5373216"/>
            <a:ext cx="1642074" cy="632856"/>
            <a:chOff x="7526215" y="651302"/>
            <a:chExt cx="1980601" cy="2057617"/>
          </a:xfrm>
          <a:effectLst/>
        </p:grpSpPr>
        <p:sp>
          <p:nvSpPr>
            <p:cNvPr id="47" name="מחומש 46"/>
            <p:cNvSpPr/>
            <p:nvPr/>
          </p:nvSpPr>
          <p:spPr>
            <a:xfrm rot="10800000">
              <a:off x="7649340" y="651302"/>
              <a:ext cx="1443935" cy="2057617"/>
            </a:xfrm>
            <a:prstGeom prst="homePlate">
              <a:avLst>
                <a:gd name="adj" fmla="val 50000"/>
              </a:avLst>
            </a:prstGeom>
            <a:solidFill>
              <a:srgbClr val="29AAE3"/>
            </a:solidFill>
            <a:ln w="12700" cap="flat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>
                <a:srgbClr val="000000">
                  <a:alpha val="39999"/>
                </a:srgbClr>
              </a:outerShdw>
            </a:effectLst>
          </p:spPr>
          <p:txBody>
            <a:bodyPr anchor="ctr" anchorCtr="0"/>
            <a:lstStyle>
              <a:lvl1pPr marL="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1pPr>
              <a:lvl2pPr marL="4572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9144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3716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18288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algn="ctr"/>
              <a:endParaRPr lang="he-IL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מלבן 47">
              <a:hlinkClick r:id="" action="ppaction://noaction"/>
            </p:cNvPr>
            <p:cNvSpPr/>
            <p:nvPr/>
          </p:nvSpPr>
          <p:spPr>
            <a:xfrm>
              <a:off x="7526215" y="1279263"/>
              <a:ext cx="1980601" cy="523875"/>
            </a:xfrm>
            <a:prstGeom prst="rect">
              <a:avLst/>
            </a:prstGeom>
            <a:noFill/>
            <a:ln cap="flat">
              <a:noFill/>
              <a:prstDash val="solid"/>
              <a:miter lim="1000000"/>
              <a:headEnd type="none" w="med" len="med"/>
              <a:tailEnd type="none" w="med" len="med"/>
            </a:ln>
            <a:effectLst/>
          </p:spPr>
          <p:txBody>
            <a:bodyPr wrap="square"/>
            <a:lstStyle>
              <a:lvl1pPr marL="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1pPr>
              <a:lvl2pPr marL="4572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9144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3716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18288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algn="ctr"/>
              <a:endParaRPr lang="he-IL" altLang="en-US" sz="3200" b="1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endParaRPr>
            </a:p>
          </p:txBody>
        </p:sp>
      </p:grpSp>
      <p:sp>
        <p:nvSpPr>
          <p:cNvPr id="49" name="מלבן 48"/>
          <p:cNvSpPr/>
          <p:nvPr/>
        </p:nvSpPr>
        <p:spPr>
          <a:xfrm>
            <a:off x="1075739" y="6107768"/>
            <a:ext cx="6475399" cy="633600"/>
          </a:xfrm>
          <a:prstGeom prst="rect">
            <a:avLst/>
          </a:prstGeom>
          <a:solidFill>
            <a:srgbClr val="D9E021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496" y="6165301"/>
            <a:ext cx="6864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2400" b="1" dirty="0" smtClean="0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Relative Quiet </a:t>
            </a:r>
            <a:r>
              <a:rPr lang="en-US" sz="2400" b="1" dirty="0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 the </a:t>
            </a:r>
            <a:r>
              <a:rPr lang="en-US" sz="2400" b="1" dirty="0" smtClean="0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Media</a:t>
            </a:r>
            <a:endParaRPr lang="he-IL" sz="2400" b="1" dirty="0">
              <a:ln w="6350">
                <a:solidFill>
                  <a:srgbClr val="000000"/>
                </a:solidFill>
              </a:ln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1" name="מחומש 50"/>
          <p:cNvSpPr/>
          <p:nvPr/>
        </p:nvSpPr>
        <p:spPr>
          <a:xfrm rot="10800000">
            <a:off x="6952568" y="6107767"/>
            <a:ext cx="1197139" cy="633600"/>
          </a:xfrm>
          <a:prstGeom prst="homePlate">
            <a:avLst>
              <a:gd name="adj" fmla="val 50000"/>
            </a:avLst>
          </a:prstGeom>
          <a:solidFill>
            <a:srgbClr val="D9E021"/>
          </a:solidFill>
          <a:ln w="127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>
              <a:srgbClr val="000000">
                <a:alpha val="39999"/>
              </a:srgbClr>
            </a:outerShdw>
          </a:effectLst>
        </p:spPr>
        <p:txBody>
          <a:bodyPr anchor="ctr" anchorCtr="0"/>
          <a:lstStyle/>
          <a:p>
            <a:pPr algn="ctr"/>
            <a:endParaRPr lang="he-IL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2" name="כותרת 2"/>
          <p:cNvSpPr txBox="1"/>
          <p:nvPr/>
        </p:nvSpPr>
        <p:spPr>
          <a:xfrm>
            <a:off x="-180528" y="-76745"/>
            <a:ext cx="943304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3200" dirty="0" smtClean="0"/>
              <a:t>The Target of the Budget Summary</a:t>
            </a:r>
            <a:endParaRPr lang="he-IL" sz="3200" dirty="0"/>
          </a:p>
        </p:txBody>
      </p:sp>
    </p:spTree>
    <p:extLst>
      <p:ext uri="{BB962C8B-B14F-4D97-AF65-F5344CB8AC3E}">
        <p14:creationId xmlns="" xmlns:p14="http://schemas.microsoft.com/office/powerpoint/2010/main" val="1273371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2"/>
          <p:cNvSpPr txBox="1"/>
          <p:nvPr/>
        </p:nvSpPr>
        <p:spPr>
          <a:xfrm>
            <a:off x="-180528" y="-99392"/>
            <a:ext cx="9433048" cy="133113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2800" dirty="0"/>
              <a:t>Budget </a:t>
            </a:r>
            <a:r>
              <a:rPr lang="en-US" sz="2800" dirty="0" smtClean="0"/>
              <a:t>Summary </a:t>
            </a:r>
            <a:r>
              <a:rPr lang="en-US" sz="2800" dirty="0"/>
              <a:t>- </a:t>
            </a:r>
            <a:r>
              <a:rPr lang="en-US" sz="2800" dirty="0" smtClean="0"/>
              <a:t>What Content Worlds Do We Have</a:t>
            </a:r>
            <a:r>
              <a:rPr lang="en-US" sz="2800" dirty="0"/>
              <a:t>?</a:t>
            </a:r>
            <a:endParaRPr lang="he-IL" sz="2800" dirty="0"/>
          </a:p>
        </p:txBody>
      </p:sp>
      <p:sp>
        <p:nvSpPr>
          <p:cNvPr id="16" name="אקורד 4"/>
          <p:cNvSpPr/>
          <p:nvPr/>
        </p:nvSpPr>
        <p:spPr>
          <a:xfrm>
            <a:off x="9612560" y="635397"/>
            <a:ext cx="1728192" cy="1656184"/>
          </a:xfrm>
          <a:prstGeom prst="chord">
            <a:avLst>
              <a:gd name="adj1" fmla="val 4907429"/>
              <a:gd name="adj2" fmla="val 160192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6"/>
          <p:cNvSpPr/>
          <p:nvPr/>
        </p:nvSpPr>
        <p:spPr>
          <a:xfrm>
            <a:off x="10908704" y="3300911"/>
            <a:ext cx="223200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אקורד 4"/>
          <p:cNvSpPr/>
          <p:nvPr/>
        </p:nvSpPr>
        <p:spPr>
          <a:xfrm rot="10800000">
            <a:off x="9631355" y="635397"/>
            <a:ext cx="1728192" cy="1656184"/>
          </a:xfrm>
          <a:prstGeom prst="chord">
            <a:avLst>
              <a:gd name="adj1" fmla="val 4907429"/>
              <a:gd name="adj2" fmla="val 160192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אקורד 4"/>
          <p:cNvSpPr/>
          <p:nvPr/>
        </p:nvSpPr>
        <p:spPr>
          <a:xfrm>
            <a:off x="9828584" y="5913277"/>
            <a:ext cx="1728192" cy="1656184"/>
          </a:xfrm>
          <a:prstGeom prst="chord">
            <a:avLst>
              <a:gd name="adj1" fmla="val 5130046"/>
              <a:gd name="adj2" fmla="val 160192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אקורד 4"/>
          <p:cNvSpPr/>
          <p:nvPr/>
        </p:nvSpPr>
        <p:spPr>
          <a:xfrm rot="10800000">
            <a:off x="9828584" y="5913277"/>
            <a:ext cx="1728192" cy="1656184"/>
          </a:xfrm>
          <a:prstGeom prst="chord">
            <a:avLst>
              <a:gd name="adj1" fmla="val 5130046"/>
              <a:gd name="adj2" fmla="val 160192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7" name="קבוצה 26"/>
          <p:cNvGrpSpPr/>
          <p:nvPr/>
        </p:nvGrpSpPr>
        <p:grpSpPr>
          <a:xfrm rot="18598656">
            <a:off x="297749" y="3995099"/>
            <a:ext cx="2340000" cy="2340000"/>
            <a:chOff x="3671900" y="1700808"/>
            <a:chExt cx="1728192" cy="1656184"/>
          </a:xfrm>
        </p:grpSpPr>
        <p:sp>
          <p:nvSpPr>
            <p:cNvPr id="25" name="אקורד 4"/>
            <p:cNvSpPr/>
            <p:nvPr/>
          </p:nvSpPr>
          <p:spPr>
            <a:xfrm>
              <a:off x="3671900" y="1700808"/>
              <a:ext cx="1728192" cy="1656184"/>
            </a:xfrm>
            <a:prstGeom prst="chord">
              <a:avLst>
                <a:gd name="adj1" fmla="val 5130046"/>
                <a:gd name="adj2" fmla="val 16019223"/>
              </a:avLst>
            </a:prstGeom>
            <a:solidFill>
              <a:srgbClr val="EB6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אקורד 4"/>
            <p:cNvSpPr/>
            <p:nvPr/>
          </p:nvSpPr>
          <p:spPr>
            <a:xfrm rot="10800000">
              <a:off x="3671900" y="1700808"/>
              <a:ext cx="1728192" cy="1656184"/>
            </a:xfrm>
            <a:prstGeom prst="chord">
              <a:avLst>
                <a:gd name="adj1" fmla="val 5130046"/>
                <a:gd name="adj2" fmla="val 16019223"/>
              </a:avLst>
            </a:prstGeom>
            <a:solidFill>
              <a:srgbClr val="538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8" name="קבוצה 27"/>
          <p:cNvGrpSpPr/>
          <p:nvPr/>
        </p:nvGrpSpPr>
        <p:grpSpPr>
          <a:xfrm rot="17979567">
            <a:off x="3301088" y="1202681"/>
            <a:ext cx="2232000" cy="2232000"/>
            <a:chOff x="3671900" y="1700808"/>
            <a:chExt cx="1728192" cy="1656184"/>
          </a:xfrm>
        </p:grpSpPr>
        <p:sp>
          <p:nvSpPr>
            <p:cNvPr id="29" name="אקורד 4"/>
            <p:cNvSpPr/>
            <p:nvPr/>
          </p:nvSpPr>
          <p:spPr>
            <a:xfrm>
              <a:off x="3671900" y="1700808"/>
              <a:ext cx="1728192" cy="1656184"/>
            </a:xfrm>
            <a:prstGeom prst="chord">
              <a:avLst>
                <a:gd name="adj1" fmla="val 5130046"/>
                <a:gd name="adj2" fmla="val 16019223"/>
              </a:avLst>
            </a:prstGeom>
            <a:solidFill>
              <a:srgbClr val="6D81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אקורד 4"/>
            <p:cNvSpPr/>
            <p:nvPr/>
          </p:nvSpPr>
          <p:spPr>
            <a:xfrm rot="10800000">
              <a:off x="3671900" y="1700808"/>
              <a:ext cx="1728192" cy="1656184"/>
            </a:xfrm>
            <a:prstGeom prst="chord">
              <a:avLst>
                <a:gd name="adj1" fmla="val 5130046"/>
                <a:gd name="adj2" fmla="val 16019223"/>
              </a:avLst>
            </a:prstGeom>
            <a:solidFill>
              <a:srgbClr val="9BAA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1" name="קבוצה 30"/>
          <p:cNvGrpSpPr/>
          <p:nvPr/>
        </p:nvGrpSpPr>
        <p:grpSpPr>
          <a:xfrm rot="3192032">
            <a:off x="309326" y="1104392"/>
            <a:ext cx="2340000" cy="2340000"/>
            <a:chOff x="3671900" y="1700808"/>
            <a:chExt cx="1728192" cy="1656184"/>
          </a:xfrm>
        </p:grpSpPr>
        <p:sp>
          <p:nvSpPr>
            <p:cNvPr id="32" name="אקורד 4"/>
            <p:cNvSpPr/>
            <p:nvPr/>
          </p:nvSpPr>
          <p:spPr>
            <a:xfrm>
              <a:off x="3671900" y="1700808"/>
              <a:ext cx="1728192" cy="1656184"/>
            </a:xfrm>
            <a:prstGeom prst="chord">
              <a:avLst>
                <a:gd name="adj1" fmla="val 5130046"/>
                <a:gd name="adj2" fmla="val 16019223"/>
              </a:avLst>
            </a:prstGeom>
            <a:solidFill>
              <a:srgbClr val="E3B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" name="אקורד 4"/>
            <p:cNvSpPr/>
            <p:nvPr/>
          </p:nvSpPr>
          <p:spPr>
            <a:xfrm rot="10800000">
              <a:off x="3671900" y="1700808"/>
              <a:ext cx="1728192" cy="1656184"/>
            </a:xfrm>
            <a:prstGeom prst="chord">
              <a:avLst>
                <a:gd name="adj1" fmla="val 5130046"/>
                <a:gd name="adj2" fmla="val 16019223"/>
              </a:avLst>
            </a:prstGeom>
            <a:solidFill>
              <a:srgbClr val="CC61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4" name="מלבן 33"/>
          <p:cNvSpPr/>
          <p:nvPr/>
        </p:nvSpPr>
        <p:spPr>
          <a:xfrm>
            <a:off x="683568" y="8344927"/>
            <a:ext cx="914400" cy="914400"/>
          </a:xfrm>
          <a:prstGeom prst="rect">
            <a:avLst/>
          </a:prstGeom>
          <a:solidFill>
            <a:srgbClr val="E3B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35" name="מלבן 34"/>
          <p:cNvSpPr/>
          <p:nvPr/>
        </p:nvSpPr>
        <p:spPr>
          <a:xfrm>
            <a:off x="685900" y="9304038"/>
            <a:ext cx="914400" cy="914400"/>
          </a:xfrm>
          <a:prstGeom prst="rect">
            <a:avLst/>
          </a:prstGeom>
          <a:solidFill>
            <a:srgbClr val="CC6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36" name="מלבן 35"/>
          <p:cNvSpPr/>
          <p:nvPr/>
        </p:nvSpPr>
        <p:spPr>
          <a:xfrm>
            <a:off x="3491880" y="9348749"/>
            <a:ext cx="914400" cy="914400"/>
          </a:xfrm>
          <a:prstGeom prst="rect">
            <a:avLst/>
          </a:prstGeom>
          <a:solidFill>
            <a:srgbClr val="538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37" name="מלבן 36"/>
          <p:cNvSpPr/>
          <p:nvPr/>
        </p:nvSpPr>
        <p:spPr>
          <a:xfrm>
            <a:off x="3491880" y="8376677"/>
            <a:ext cx="914400" cy="914400"/>
          </a:xfrm>
          <a:prstGeom prst="rect">
            <a:avLst/>
          </a:prstGeom>
          <a:solidFill>
            <a:srgbClr val="EB6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38" name="מלבן 37"/>
          <p:cNvSpPr/>
          <p:nvPr/>
        </p:nvSpPr>
        <p:spPr>
          <a:xfrm>
            <a:off x="2164605" y="9355360"/>
            <a:ext cx="914400" cy="914400"/>
          </a:xfrm>
          <a:prstGeom prst="rect">
            <a:avLst/>
          </a:prstGeom>
          <a:solidFill>
            <a:srgbClr val="9B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39" name="מלבן 38"/>
          <p:cNvSpPr/>
          <p:nvPr/>
        </p:nvSpPr>
        <p:spPr>
          <a:xfrm>
            <a:off x="2164605" y="8344927"/>
            <a:ext cx="914400" cy="914400"/>
          </a:xfrm>
          <a:prstGeom prst="rect">
            <a:avLst/>
          </a:prstGeom>
          <a:solidFill>
            <a:srgbClr val="6D8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40" name="מלבן 39"/>
          <p:cNvSpPr/>
          <p:nvPr/>
        </p:nvSpPr>
        <p:spPr>
          <a:xfrm>
            <a:off x="-1404664" y="6858000"/>
            <a:ext cx="914400" cy="914400"/>
          </a:xfrm>
          <a:prstGeom prst="rect">
            <a:avLst/>
          </a:prstGeom>
          <a:solidFill>
            <a:srgbClr val="9F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41" name="מלבן 40"/>
          <p:cNvSpPr/>
          <p:nvPr/>
        </p:nvSpPr>
        <p:spPr>
          <a:xfrm>
            <a:off x="-1404664" y="-20811"/>
            <a:ext cx="914400" cy="914400"/>
          </a:xfrm>
          <a:prstGeom prst="rect">
            <a:avLst/>
          </a:prstGeom>
          <a:solidFill>
            <a:srgbClr val="0DA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42" name="מלבן 41"/>
          <p:cNvSpPr/>
          <p:nvPr/>
        </p:nvSpPr>
        <p:spPr>
          <a:xfrm>
            <a:off x="-1404664" y="1153671"/>
            <a:ext cx="914400" cy="914400"/>
          </a:xfrm>
          <a:prstGeom prst="rect">
            <a:avLst/>
          </a:prstGeom>
          <a:solidFill>
            <a:srgbClr val="DFA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43" name="מלבן 42"/>
          <p:cNvSpPr/>
          <p:nvPr/>
        </p:nvSpPr>
        <p:spPr>
          <a:xfrm>
            <a:off x="-1404664" y="4677117"/>
            <a:ext cx="914400" cy="914400"/>
          </a:xfrm>
          <a:prstGeom prst="rect">
            <a:avLst/>
          </a:prstGeom>
          <a:solidFill>
            <a:srgbClr val="249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44" name="מלבן 43"/>
          <p:cNvSpPr/>
          <p:nvPr/>
        </p:nvSpPr>
        <p:spPr>
          <a:xfrm>
            <a:off x="-1404664" y="5851600"/>
            <a:ext cx="914400" cy="914400"/>
          </a:xfrm>
          <a:prstGeom prst="rect">
            <a:avLst/>
          </a:prstGeom>
          <a:solidFill>
            <a:srgbClr val="E0D1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45" name="מלבן 44"/>
          <p:cNvSpPr/>
          <p:nvPr/>
        </p:nvSpPr>
        <p:spPr>
          <a:xfrm>
            <a:off x="-1404664" y="3502635"/>
            <a:ext cx="914400" cy="9144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46" name="מלבן 45"/>
          <p:cNvSpPr/>
          <p:nvPr/>
        </p:nvSpPr>
        <p:spPr>
          <a:xfrm>
            <a:off x="-1404664" y="2328153"/>
            <a:ext cx="914400" cy="914400"/>
          </a:xfrm>
          <a:prstGeom prst="rect">
            <a:avLst/>
          </a:prstGeom>
          <a:solidFill>
            <a:srgbClr val="EE6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47" name="מלבן 46"/>
          <p:cNvSpPr/>
          <p:nvPr/>
        </p:nvSpPr>
        <p:spPr>
          <a:xfrm>
            <a:off x="-4182875" y="893589"/>
            <a:ext cx="914400" cy="914400"/>
          </a:xfrm>
          <a:prstGeom prst="rect">
            <a:avLst/>
          </a:prstGeom>
          <a:solidFill>
            <a:srgbClr val="63A099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8" name="מלבן 47"/>
          <p:cNvSpPr/>
          <p:nvPr/>
        </p:nvSpPr>
        <p:spPr>
          <a:xfrm>
            <a:off x="-4182875" y="2044527"/>
            <a:ext cx="914400" cy="914400"/>
          </a:xfrm>
          <a:prstGeom prst="rect">
            <a:avLst/>
          </a:prstGeom>
          <a:solidFill>
            <a:srgbClr val="F09134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9" name="מלבן 48"/>
          <p:cNvSpPr/>
          <p:nvPr/>
        </p:nvSpPr>
        <p:spPr>
          <a:xfrm>
            <a:off x="-4182875" y="3241502"/>
            <a:ext cx="914400" cy="914400"/>
          </a:xfrm>
          <a:prstGeom prst="rect">
            <a:avLst/>
          </a:prstGeom>
          <a:solidFill>
            <a:srgbClr val="5A7E3C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0" name="מלבן 49"/>
          <p:cNvSpPr/>
          <p:nvPr/>
        </p:nvSpPr>
        <p:spPr>
          <a:xfrm>
            <a:off x="-2916832" y="893589"/>
            <a:ext cx="914400" cy="914400"/>
          </a:xfrm>
          <a:prstGeom prst="rect">
            <a:avLst/>
          </a:prstGeom>
          <a:solidFill>
            <a:srgbClr val="105864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1" name="מלבן 50"/>
          <p:cNvSpPr/>
          <p:nvPr/>
        </p:nvSpPr>
        <p:spPr>
          <a:xfrm>
            <a:off x="-2916832" y="2044527"/>
            <a:ext cx="914400" cy="914400"/>
          </a:xfrm>
          <a:prstGeom prst="rect">
            <a:avLst/>
          </a:prstGeom>
          <a:solidFill>
            <a:srgbClr val="E65B3C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2" name="אליפסה 51"/>
          <p:cNvSpPr/>
          <p:nvPr/>
        </p:nvSpPr>
        <p:spPr>
          <a:xfrm>
            <a:off x="6227536" y="908720"/>
            <a:ext cx="2628000" cy="2628000"/>
          </a:xfrm>
          <a:prstGeom prst="ellipse">
            <a:avLst/>
          </a:prstGeom>
          <a:solidFill>
            <a:srgbClr val="63A099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633" b="98736" l="9953" r="93365">
                        <a14:foregroundMark x1="27607" y1="35703" x2="56635" y2="25750"/>
                        <a14:foregroundMark x1="24645" y1="24013" x2="33175" y2="6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928572" y="4859195"/>
            <a:ext cx="1078354" cy="8088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633" b="98736" l="9953" r="93365">
                        <a14:foregroundMark x1="27607" y1="35703" x2="56635" y2="25750"/>
                        <a14:foregroundMark x1="24645" y1="24013" x2="33175" y2="6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940149" y="1869968"/>
            <a:ext cx="1078354" cy="8088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633" b="98736" l="9953" r="93365">
                        <a14:foregroundMark x1="27607" y1="35703" x2="56635" y2="25750"/>
                        <a14:foregroundMark x1="24645" y1="24013" x2="33175" y2="6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961280" y="1993058"/>
            <a:ext cx="844662" cy="63356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56" name="כותרת 2"/>
          <p:cNvSpPr txBox="1"/>
          <p:nvPr/>
        </p:nvSpPr>
        <p:spPr>
          <a:xfrm>
            <a:off x="509125" y="4272790"/>
            <a:ext cx="213251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20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Transparency</a:t>
            </a:r>
            <a:endParaRPr lang="he-IL" sz="20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7" name="כותרת 2"/>
          <p:cNvSpPr txBox="1"/>
          <p:nvPr/>
        </p:nvSpPr>
        <p:spPr>
          <a:xfrm>
            <a:off x="308229" y="5435259"/>
            <a:ext cx="213251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20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Control</a:t>
            </a:r>
            <a:endParaRPr lang="he-IL" sz="20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8" name="כותרת 2"/>
          <p:cNvSpPr txBox="1"/>
          <p:nvPr/>
        </p:nvSpPr>
        <p:spPr>
          <a:xfrm>
            <a:off x="131511" y="1212403"/>
            <a:ext cx="2132511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32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IDF</a:t>
            </a:r>
            <a:endParaRPr lang="he-IL" sz="32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9" name="כותרת 2"/>
          <p:cNvSpPr txBox="1"/>
          <p:nvPr/>
        </p:nvSpPr>
        <p:spPr>
          <a:xfrm>
            <a:off x="535830" y="2459186"/>
            <a:ext cx="2132511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20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Ministry of Defense</a:t>
            </a:r>
            <a:endParaRPr lang="he-IL" sz="20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0" name="כותרת 2"/>
          <p:cNvSpPr txBox="1"/>
          <p:nvPr/>
        </p:nvSpPr>
        <p:spPr>
          <a:xfrm>
            <a:off x="3347864" y="1412776"/>
            <a:ext cx="213251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24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Readiness</a:t>
            </a:r>
            <a:endParaRPr lang="he-IL" sz="24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1" name="כותרת 2"/>
          <p:cNvSpPr txBox="1"/>
          <p:nvPr/>
        </p:nvSpPr>
        <p:spPr>
          <a:xfrm>
            <a:off x="3059832" y="2492896"/>
            <a:ext cx="2564807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20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Strengthening</a:t>
            </a:r>
            <a:endParaRPr lang="he-IL" sz="20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2" name="כותרת 2"/>
          <p:cNvSpPr txBox="1"/>
          <p:nvPr/>
        </p:nvSpPr>
        <p:spPr>
          <a:xfrm>
            <a:off x="6516216" y="1484784"/>
            <a:ext cx="213251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HR and Salaries</a:t>
            </a:r>
            <a:endParaRPr lang="he-IL" sz="40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3" name="אליפסה 62"/>
          <p:cNvSpPr/>
          <p:nvPr/>
        </p:nvSpPr>
        <p:spPr>
          <a:xfrm>
            <a:off x="6264480" y="3789040"/>
            <a:ext cx="2628000" cy="262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64" name="כותרת 2"/>
          <p:cNvSpPr txBox="1"/>
          <p:nvPr/>
        </p:nvSpPr>
        <p:spPr>
          <a:xfrm>
            <a:off x="6488160" y="4056022"/>
            <a:ext cx="2132511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28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Budget and Authority</a:t>
            </a:r>
            <a:endParaRPr lang="he-IL" sz="28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65" name="קבוצה 64"/>
          <p:cNvGrpSpPr/>
          <p:nvPr/>
        </p:nvGrpSpPr>
        <p:grpSpPr>
          <a:xfrm rot="3192032">
            <a:off x="3268490" y="3977540"/>
            <a:ext cx="2340000" cy="2340000"/>
            <a:chOff x="3671900" y="1700808"/>
            <a:chExt cx="1728192" cy="1656184"/>
          </a:xfrm>
        </p:grpSpPr>
        <p:sp>
          <p:nvSpPr>
            <p:cNvPr id="66" name="אקורד 4"/>
            <p:cNvSpPr/>
            <p:nvPr/>
          </p:nvSpPr>
          <p:spPr>
            <a:xfrm>
              <a:off x="3671900" y="1700808"/>
              <a:ext cx="1728192" cy="1656184"/>
            </a:xfrm>
            <a:prstGeom prst="chord">
              <a:avLst>
                <a:gd name="adj1" fmla="val 5130046"/>
                <a:gd name="adj2" fmla="val 16019223"/>
              </a:avLst>
            </a:prstGeom>
            <a:solidFill>
              <a:srgbClr val="F091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7" name="אקורד 4"/>
            <p:cNvSpPr/>
            <p:nvPr/>
          </p:nvSpPr>
          <p:spPr>
            <a:xfrm rot="10800000">
              <a:off x="3671900" y="1700808"/>
              <a:ext cx="1728192" cy="1656184"/>
            </a:xfrm>
            <a:prstGeom prst="chord">
              <a:avLst>
                <a:gd name="adj1" fmla="val 5130046"/>
                <a:gd name="adj2" fmla="val 16019223"/>
              </a:avLst>
            </a:prstGeom>
            <a:solidFill>
              <a:srgbClr val="10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633" b="98736" l="9953" r="93365">
                        <a14:foregroundMark x1="27607" y1="35703" x2="56635" y2="25750"/>
                        <a14:foregroundMark x1="24645" y1="24013" x2="33175" y2="6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899313" y="4743116"/>
            <a:ext cx="1078354" cy="8088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69" name="כותרת 2"/>
          <p:cNvSpPr txBox="1"/>
          <p:nvPr/>
        </p:nvSpPr>
        <p:spPr>
          <a:xfrm>
            <a:off x="3231577" y="4150821"/>
            <a:ext cx="213251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24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Certainty</a:t>
            </a:r>
            <a:endParaRPr lang="he-IL" sz="24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0" name="כותרת 2"/>
          <p:cNvSpPr txBox="1"/>
          <p:nvPr/>
        </p:nvSpPr>
        <p:spPr>
          <a:xfrm>
            <a:off x="3563888" y="5374957"/>
            <a:ext cx="213251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24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Variability</a:t>
            </a:r>
            <a:endParaRPr lang="he-IL" sz="24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044106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2"/>
          <p:cNvSpPr txBox="1"/>
          <p:nvPr/>
        </p:nvSpPr>
        <p:spPr>
          <a:xfrm>
            <a:off x="0" y="-1714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/>
              <a:t>Two </a:t>
            </a:r>
            <a:r>
              <a:rPr lang="en-US" dirty="0" smtClean="0"/>
              <a:t>Efforts </a:t>
            </a:r>
            <a:r>
              <a:rPr lang="en-US" dirty="0"/>
              <a:t>- </a:t>
            </a:r>
            <a:r>
              <a:rPr lang="en-US" dirty="0" smtClean="0"/>
              <a:t>One Goal</a:t>
            </a:r>
            <a:endParaRPr lang="he-IL" dirty="0"/>
          </a:p>
        </p:txBody>
      </p:sp>
      <p:sp>
        <p:nvSpPr>
          <p:cNvPr id="11" name="מלבן 10"/>
          <p:cNvSpPr/>
          <p:nvPr/>
        </p:nvSpPr>
        <p:spPr>
          <a:xfrm>
            <a:off x="-1620688" y="4537694"/>
            <a:ext cx="914400" cy="914400"/>
          </a:xfrm>
          <a:prstGeom prst="rect">
            <a:avLst/>
          </a:prstGeom>
          <a:solidFill>
            <a:srgbClr val="74A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-1620688" y="3429000"/>
            <a:ext cx="914400" cy="914400"/>
          </a:xfrm>
          <a:prstGeom prst="rect">
            <a:avLst/>
          </a:prstGeom>
          <a:solidFill>
            <a:srgbClr val="D94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7" name="מלבן 16"/>
          <p:cNvSpPr/>
          <p:nvPr/>
        </p:nvSpPr>
        <p:spPr>
          <a:xfrm>
            <a:off x="-2268760" y="1843140"/>
            <a:ext cx="914400" cy="914400"/>
          </a:xfrm>
          <a:prstGeom prst="rect">
            <a:avLst/>
          </a:prstGeom>
          <a:solidFill>
            <a:srgbClr val="49A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-1163488" y="1352094"/>
            <a:ext cx="914400" cy="914400"/>
          </a:xfrm>
          <a:prstGeom prst="rect">
            <a:avLst/>
          </a:prstGeom>
          <a:solidFill>
            <a:srgbClr val="547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-5187422" y="3979549"/>
            <a:ext cx="914400" cy="914400"/>
          </a:xfrm>
          <a:prstGeom prst="rect">
            <a:avLst/>
          </a:prstGeom>
          <a:solidFill>
            <a:srgbClr val="74A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-4077760" y="3979549"/>
            <a:ext cx="914400" cy="914400"/>
          </a:xfrm>
          <a:prstGeom prst="rect">
            <a:avLst/>
          </a:prstGeom>
          <a:solidFill>
            <a:srgbClr val="D94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1" name="מלבן 40"/>
          <p:cNvSpPr/>
          <p:nvPr/>
        </p:nvSpPr>
        <p:spPr>
          <a:xfrm>
            <a:off x="-972616" y="5229200"/>
            <a:ext cx="914400" cy="914400"/>
          </a:xfrm>
          <a:prstGeom prst="rect">
            <a:avLst/>
          </a:prstGeom>
          <a:solidFill>
            <a:srgbClr val="EB6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-1031007" y="2932981"/>
            <a:ext cx="914400" cy="914400"/>
          </a:xfrm>
          <a:prstGeom prst="rect">
            <a:avLst/>
          </a:prstGeom>
          <a:solidFill>
            <a:srgbClr val="477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62" name="מלבן 61"/>
          <p:cNvSpPr/>
          <p:nvPr/>
        </p:nvSpPr>
        <p:spPr>
          <a:xfrm>
            <a:off x="-3780928" y="5229200"/>
            <a:ext cx="914400" cy="914400"/>
          </a:xfrm>
          <a:prstGeom prst="rect">
            <a:avLst/>
          </a:prstGeom>
          <a:solidFill>
            <a:srgbClr val="709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0464" y="2012983"/>
            <a:ext cx="4808040" cy="480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קבוצה 2"/>
          <p:cNvGrpSpPr/>
          <p:nvPr/>
        </p:nvGrpSpPr>
        <p:grpSpPr>
          <a:xfrm rot="1385229">
            <a:off x="3475832" y="1239151"/>
            <a:ext cx="3180420" cy="1771674"/>
            <a:chOff x="2575820" y="519018"/>
            <a:chExt cx="3180420" cy="1771674"/>
          </a:xfrm>
        </p:grpSpPr>
        <p:cxnSp>
          <p:nvCxnSpPr>
            <p:cNvPr id="19" name="מחבר ישר 3"/>
            <p:cNvCxnSpPr/>
            <p:nvPr/>
          </p:nvCxnSpPr>
          <p:spPr>
            <a:xfrm>
              <a:off x="3410354" y="1039671"/>
              <a:ext cx="2345886" cy="1251021"/>
            </a:xfrm>
            <a:prstGeom prst="line">
              <a:avLst/>
            </a:prstGeom>
            <a:ln w="50800" cap="rnd">
              <a:solidFill>
                <a:schemeClr val="bg1">
                  <a:lumMod val="95000"/>
                </a:schemeClr>
              </a:solidFill>
              <a:tailEnd type="stealt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תרשים זרימה: תצוגה 6"/>
            <p:cNvSpPr/>
            <p:nvPr/>
          </p:nvSpPr>
          <p:spPr>
            <a:xfrm rot="12410938">
              <a:off x="2575820" y="519018"/>
              <a:ext cx="1368152" cy="934420"/>
            </a:xfrm>
            <a:prstGeom prst="flowChartDisplay">
              <a:avLst/>
            </a:prstGeom>
            <a:solidFill>
              <a:srgbClr val="46A5D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</a:endParaRPr>
            </a:p>
          </p:txBody>
        </p:sp>
      </p:grpSp>
      <p:cxnSp>
        <p:nvCxnSpPr>
          <p:cNvPr id="63" name="מחבר ישר 62"/>
          <p:cNvCxnSpPr/>
          <p:nvPr/>
        </p:nvCxnSpPr>
        <p:spPr>
          <a:xfrm>
            <a:off x="3738282" y="4566556"/>
            <a:ext cx="2057854" cy="0"/>
          </a:xfrm>
          <a:prstGeom prst="line">
            <a:avLst/>
          </a:prstGeom>
          <a:ln w="50800" cap="rnd">
            <a:solidFill>
              <a:schemeClr val="bg1">
                <a:lumMod val="95000"/>
              </a:schemeClr>
            </a:solidFill>
            <a:tailEnd type="stealt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תרשים זרימה: תצוגה 63"/>
          <p:cNvSpPr/>
          <p:nvPr/>
        </p:nvSpPr>
        <p:spPr>
          <a:xfrm rot="10800000">
            <a:off x="2369850" y="4081370"/>
            <a:ext cx="1368152" cy="934420"/>
          </a:xfrm>
          <a:prstGeom prst="flowChartDisplay">
            <a:avLst/>
          </a:prstGeom>
          <a:solidFill>
            <a:srgbClr val="FC54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65" name="מלבן 64"/>
          <p:cNvSpPr/>
          <p:nvPr/>
        </p:nvSpPr>
        <p:spPr>
          <a:xfrm>
            <a:off x="3554175" y="1013827"/>
            <a:ext cx="1665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800">
                <a:ln w="5715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panose="020B0503020204020204" pitchFamily="34" charset="-122"/>
                <a:cs typeface="Lucida Sans Unicode" panose="020B0602030504020204" pitchFamily="34" charset="0"/>
              </a:rPr>
              <a:t>1</a:t>
            </a:r>
            <a:endParaRPr lang="he-IL" sz="3600">
              <a:ln w="57150"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מלבן 65"/>
          <p:cNvSpPr/>
          <p:nvPr/>
        </p:nvSpPr>
        <p:spPr>
          <a:xfrm>
            <a:off x="2181956" y="4162534"/>
            <a:ext cx="1665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800">
                <a:ln w="5715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panose="020B0503020204020204" pitchFamily="34" charset="-122"/>
                <a:cs typeface="Lucida Sans Unicode" panose="020B0602030504020204" pitchFamily="34" charset="0"/>
              </a:rPr>
              <a:t>2</a:t>
            </a:r>
            <a:endParaRPr lang="he-IL" sz="3600">
              <a:ln w="57150"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כותרת 2"/>
          <p:cNvSpPr txBox="1"/>
          <p:nvPr/>
        </p:nvSpPr>
        <p:spPr>
          <a:xfrm>
            <a:off x="74030" y="937750"/>
            <a:ext cx="3568739" cy="14965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l" rtl="0"/>
            <a:r>
              <a:rPr lang="en-US" sz="2000" dirty="0" smtClean="0">
                <a:ln w="9525">
                  <a:solidFill>
                    <a:srgbClr val="46A5D5"/>
                  </a:solidFill>
                </a:ln>
                <a:solidFill>
                  <a:srgbClr val="46A5D5"/>
                </a:solidFill>
              </a:rPr>
              <a:t>Outwards </a:t>
            </a:r>
            <a:r>
              <a:rPr lang="en-US" sz="14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Harnessing the political sphere to increase the defense budget while setting priorities for the new government</a:t>
            </a:r>
            <a:endParaRPr lang="he-IL" sz="280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8" name="כותרת 2"/>
          <p:cNvSpPr txBox="1"/>
          <p:nvPr/>
        </p:nvSpPr>
        <p:spPr>
          <a:xfrm>
            <a:off x="395536" y="4797152"/>
            <a:ext cx="4188043" cy="2215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l" rtl="0"/>
            <a:r>
              <a:rPr lang="en-US" sz="3200" dirty="0" smtClean="0">
                <a:ln w="9525">
                  <a:solidFill>
                    <a:srgbClr val="FC5451"/>
                  </a:solidFill>
                </a:ln>
                <a:solidFill>
                  <a:srgbClr val="FC5451"/>
                </a:solidFill>
              </a:rPr>
              <a:t>Inwards </a:t>
            </a:r>
            <a:r>
              <a:rPr lang="en-US" sz="20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This is the time to  improve efficiency and effectiveness within the existing framework.</a:t>
            </a:r>
            <a:endParaRPr lang="he-IL" sz="200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 rot="17184034">
            <a:off x="5195723" y="1425267"/>
            <a:ext cx="3410809" cy="4391919"/>
          </a:xfrm>
          <a:prstGeom prst="rect">
            <a:avLst/>
          </a:prstGeom>
          <a:noFill/>
        </p:spPr>
        <p:txBody>
          <a:bodyPr wrap="square" rtlCol="1">
            <a:prstTxWarp prst="textCircle">
              <a:avLst>
                <a:gd name="adj" fmla="val 11063321"/>
              </a:avLst>
            </a:prstTxWarp>
            <a:spAutoFit/>
          </a:bodyPr>
          <a:lstStyle/>
          <a:p>
            <a:pPr algn="ctr"/>
            <a:r>
              <a:rPr lang="en-US" sz="20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Creating a space for resources</a:t>
            </a:r>
            <a:endParaRPr lang="he-IL" sz="1600" dirty="0" smtClean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en-US" sz="20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that enable the IDF to succeed!</a:t>
            </a:r>
            <a:endParaRPr lang="he-IL" sz="160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313286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271"/>
            <a:ext cx="914400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0">
              <a:defRPr/>
            </a:pPr>
            <a:r>
              <a:rPr lang="en-US" sz="4400" b="0" u="none" dirty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</a:t>
            </a:r>
            <a:r>
              <a:rPr lang="en-US" sz="4400" b="0" u="none" dirty="0" smtClean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Challenges</a:t>
            </a:r>
            <a:endParaRPr lang="he-IL" sz="4400" b="0" u="none" dirty="0">
              <a:ln w="1270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91440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>
              <a:defRPr/>
            </a:pPr>
            <a:r>
              <a:rPr lang="en-US" sz="4800" b="1" dirty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Bringing </a:t>
            </a:r>
            <a:r>
              <a:rPr lang="en-US" sz="4800" b="1" dirty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budget that will provide the best response to security needs and ensure the best use of the budget</a:t>
            </a:r>
            <a:endParaRPr lang="he-IL" sz="4800" b="1" dirty="0">
              <a:ln w="28575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Picture 2" descr="http://www.easyvectors.com/assets/images/vectors/eavSDK/arrow-on-targe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54553" y="4527788"/>
            <a:ext cx="2034893" cy="203489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="" xmlns:p14="http://schemas.microsoft.com/office/powerpoint/2010/main" val="11329974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0242"/>
            <a:ext cx="9144000" cy="1446550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0">
              <a:defRPr/>
            </a:pPr>
            <a:r>
              <a:rPr lang="en-US" sz="4400" b="0" u="none" dirty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Challenges</a:t>
            </a:r>
            <a:endParaRPr lang="he-IL" sz="4400" b="0" u="none" dirty="0">
              <a:ln w="1270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rtl="0">
              <a:defRPr/>
            </a:pPr>
            <a:endParaRPr lang="he-IL" sz="4400" b="0" u="none" dirty="0">
              <a:ln w="1270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9144000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>
              <a:defRPr/>
            </a:pPr>
            <a:r>
              <a:rPr lang="en-US" sz="5400" b="1" dirty="0" smtClean="0">
                <a:ln w="28575">
                  <a:solidFill>
                    <a:srgbClr val="0070C0"/>
                  </a:solidFill>
                </a:ln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Bringing the </a:t>
            </a:r>
            <a:r>
              <a:rPr lang="en-US" sz="5400" b="1" dirty="0">
                <a:ln w="28575">
                  <a:solidFill>
                    <a:srgbClr val="0070C0"/>
                  </a:solidFill>
                </a:ln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budget that will provide the best response to security needs </a:t>
            </a:r>
            <a:r>
              <a:rPr lang="en-US" sz="5400" b="1" dirty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</a:t>
            </a:r>
            <a:r>
              <a:rPr lang="en-US" sz="5400" b="1" dirty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nd ensuring </a:t>
            </a:r>
            <a:r>
              <a:rPr lang="en-US" sz="5400" b="1" dirty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best use of the budget</a:t>
            </a:r>
            <a:endParaRPr lang="he-IL" sz="5400" b="1" dirty="0">
              <a:ln w="28575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Picture 2" descr="http://www.easyvectors.com/assets/images/vectors/eavSDK/arrow-on-target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79912" y="5013176"/>
            <a:ext cx="1377486" cy="137748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="" xmlns:p14="http://schemas.microsoft.com/office/powerpoint/2010/main" val="27281579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82073"/>
            <a:ext cx="9144000" cy="687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8676456" y="6381328"/>
            <a:ext cx="467544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0" y="1268760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Which employment sector occupies the Israelis the most?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176" y="5661248"/>
            <a:ext cx="12961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Security </a:t>
            </a:r>
            <a:endParaRPr lang="he-I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4077072"/>
            <a:ext cx="14401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Education </a:t>
            </a:r>
            <a:endParaRPr lang="he-I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2204864"/>
            <a:ext cx="14401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Health</a:t>
            </a:r>
            <a:endParaRPr lang="he-IL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44008" y="5308468"/>
            <a:ext cx="15121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Transport  </a:t>
            </a:r>
            <a:endParaRPr lang="he-IL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6631468"/>
            <a:ext cx="846043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rgbClr val="000000"/>
                </a:solidFill>
                <a:latin typeface="Assistant"/>
                <a:ea typeface="Times New Roman" pitchFamily="18" charset="0"/>
                <a:cs typeface="Times New Roman" pitchFamily="18" charset="0"/>
              </a:rPr>
              <a:t>*The reference index of Google Search volume of trends for network estimation based on the four values that were set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37985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1988840"/>
            <a:ext cx="91439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6600" dirty="0" smtClean="0"/>
              <a:t>How can we explain the need for security in a relatively peaceful time?</a:t>
            </a:r>
          </a:p>
          <a:p>
            <a:r>
              <a:rPr lang="en-US" sz="6600" dirty="0" smtClean="0"/>
              <a:t/>
            </a:r>
            <a:br>
              <a:rPr lang="en-US" sz="6600" dirty="0" smtClean="0"/>
            </a:br>
            <a:endParaRPr lang="he-IL" sz="6600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191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4624"/>
            <a:ext cx="9144000" cy="1261884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0">
              <a:defRPr/>
            </a:pPr>
            <a:r>
              <a:rPr lang="en-US" b="0" u="none" dirty="0" smtClean="0">
                <a:ln w="12700">
                  <a:solidFill>
                    <a:prstClr val="black"/>
                  </a:solidFill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  <a:t>Campaign between the Wars- </a:t>
            </a:r>
          </a:p>
          <a:p>
            <a:pPr rtl="0">
              <a:defRPr/>
            </a:pPr>
            <a:r>
              <a:rPr lang="en-US" b="0" u="none" dirty="0" smtClean="0">
                <a:ln w="12700">
                  <a:solidFill>
                    <a:prstClr val="black"/>
                  </a:solidFill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  <a:t>the War Behind the Scenes</a:t>
            </a:r>
          </a:p>
          <a:p>
            <a:pPr rtl="0">
              <a:defRPr/>
            </a:pPr>
            <a:r>
              <a:rPr lang="en-US" sz="2000" b="0" u="none" dirty="0" smtClean="0">
                <a:ln w="12700">
                  <a:solidFill>
                    <a:prstClr val="black"/>
                  </a:solidFill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  <a:t>The Development </a:t>
            </a:r>
            <a:r>
              <a:rPr lang="en-US" sz="2000" b="0" u="none" dirty="0">
                <a:ln w="12700">
                  <a:solidFill>
                    <a:prstClr val="black"/>
                  </a:solidFill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  <a:t>of the </a:t>
            </a:r>
            <a:r>
              <a:rPr lang="en-US" sz="2000" b="0" u="none" dirty="0" smtClean="0">
                <a:ln w="12700">
                  <a:solidFill>
                    <a:prstClr val="black"/>
                  </a:solidFill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  <a:t>Campaign between the Wars in Recent Years</a:t>
            </a:r>
            <a:endParaRPr lang="he-IL" sz="2000" b="0" u="none" dirty="0">
              <a:ln w="12700">
                <a:solidFill>
                  <a:prstClr val="black"/>
                </a:solidFill>
              </a:ln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4" name="תרשים 4"/>
          <p:cNvGraphicFramePr/>
          <p:nvPr>
            <p:extLst>
              <p:ext uri="{D42A27DB-BD31-4B8C-83A1-F6EECF244321}">
                <p14:modId xmlns="" xmlns:p14="http://schemas.microsoft.com/office/powerpoint/2010/main" val="1322482361"/>
              </p:ext>
            </p:extLst>
          </p:nvPr>
        </p:nvGraphicFramePr>
        <p:xfrm>
          <a:off x="215516" y="1183397"/>
          <a:ext cx="8712967" cy="4736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מלבן 4"/>
          <p:cNvSpPr/>
          <p:nvPr/>
        </p:nvSpPr>
        <p:spPr>
          <a:xfrm>
            <a:off x="-828600" y="5733256"/>
            <a:ext cx="376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0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Since “Operation </a:t>
            </a:r>
          </a:p>
          <a:p>
            <a:pPr algn="ctr" rtl="0"/>
            <a:r>
              <a:rPr lang="en-US" sz="1000" dirty="0" smtClean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Protective Edge”</a:t>
            </a:r>
            <a:endParaRPr lang="he-IL" sz="1000" dirty="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7524328" y="5775067"/>
            <a:ext cx="1224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000" dirty="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Until February</a:t>
            </a:r>
            <a:endParaRPr lang="he-IL" sz="10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7567952">
            <a:off x="9745020" y="2640133"/>
            <a:ext cx="14146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00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X</a:t>
            </a:r>
            <a:r>
              <a:rPr lang="en-US" sz="320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 </a:t>
            </a:r>
            <a:r>
              <a:rPr lang="en-US" sz="400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3.7</a:t>
            </a:r>
            <a:endParaRPr lang="he-IL" sz="2400">
              <a:ln w="28575">
                <a:solidFill>
                  <a:prstClr val="black"/>
                </a:solidFill>
              </a:ln>
              <a:solidFill>
                <a:prstClr val="black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sp>
        <p:nvSpPr>
          <p:cNvPr id="12" name="חץ ימינה 11"/>
          <p:cNvSpPr/>
          <p:nvPr/>
        </p:nvSpPr>
        <p:spPr>
          <a:xfrm rot="17255187">
            <a:off x="9893100" y="3701622"/>
            <a:ext cx="490971" cy="302083"/>
          </a:xfrm>
          <a:prstGeom prst="rightArrow">
            <a:avLst/>
          </a:prstGeom>
          <a:solidFill>
            <a:srgbClr val="F7BF34"/>
          </a:solidFill>
          <a:ln>
            <a:solidFill>
              <a:srgbClr val="F7BF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3" name="חץ ימינה 12"/>
          <p:cNvSpPr/>
          <p:nvPr/>
        </p:nvSpPr>
        <p:spPr>
          <a:xfrm rot="17388961">
            <a:off x="10509909" y="1975936"/>
            <a:ext cx="490971" cy="302083"/>
          </a:xfrm>
          <a:prstGeom prst="rightArrow">
            <a:avLst/>
          </a:prstGeom>
          <a:solidFill>
            <a:srgbClr val="F7BF34"/>
          </a:solidFill>
          <a:ln>
            <a:solidFill>
              <a:srgbClr val="F7BF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11960" y="6669360"/>
            <a:ext cx="720080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Unclassified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8270" y="6098034"/>
            <a:ext cx="9125730" cy="759966"/>
          </a:xfrm>
          <a:prstGeom prst="rect">
            <a:avLst/>
          </a:prstGeom>
          <a:solidFill>
            <a:schemeClr val="accent3">
              <a:lumMod val="75000"/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</a:t>
            </a:r>
            <a:r>
              <a:rPr lang="en-US" sz="20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expenditure </a:t>
            </a:r>
            <a:r>
              <a:rPr lang="en-US" sz="2000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 </a:t>
            </a:r>
            <a:r>
              <a:rPr lang="en-US" sz="20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campaign between wars</a:t>
            </a:r>
            <a:endParaRPr lang="en-US" sz="200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rtl="0"/>
            <a:r>
              <a:rPr lang="en-US" sz="24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000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2018 </a:t>
            </a:r>
            <a:r>
              <a:rPr lang="en-US" sz="20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is almost </a:t>
            </a:r>
            <a:r>
              <a:rPr lang="en-US" sz="24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4 times </a:t>
            </a:r>
            <a:r>
              <a:rPr lang="en-US" sz="200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higher than </a:t>
            </a:r>
            <a:r>
              <a:rPr lang="en-US" sz="2000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2017</a:t>
            </a:r>
            <a:endParaRPr lang="he-IL" sz="240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277876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18449"/>
  <p:tag name="AS_OS" val="Microsoft Windows NT 6.2.9200.0"/>
  <p:tag name="AS_RELEASE_DATE" val="2018.07.12"/>
  <p:tag name="AS_TITLE" val="Aspose.Slides for .NET 2.0"/>
  <p:tag name="AS_VERSION" val="18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6kyjOYSIWS2mYKm1VCT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mFv9m400SUQcFh6idHu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S087fB.EqttXby1Oi0S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XZBGukjEu9Vwj047H3l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AGuaqqP0e8cQTip.L7Q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1kaErZ1kuVQEpt3YmMC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u88AFb102ScpI6KTX7k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fgsS1ASEuSFEvGIuFrO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_PfNhKL0O1qrjewETgo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rx3DMgJU2G9pPWT51ia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biW0Onk0SoyDjZIEC0Q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tUwlrHSDyoYX_IzQTKN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CmkbP0X0.Jru5CPC2kj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7g6igauE.sS.77oujRS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vZWfP1hU21vBtKa3oNZ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4ff3WDqV0WwiwZO3_j4H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4JoSVbc0O0bMTEGJpJq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rILT26E0ilvFD8G0IKW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Hq9hnm9UGD1o5jk2PHr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uqpoFRdkmP25y9KUDKG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XYNyc31UWjY_EtU52yG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jlD4SY7Eet9ILRM_ImG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pHAr9UT2KI6g5tnJL72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GgwQ6.Uk.f0Wua2DC65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X73m.SeUq8.N_tImL1B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h.eIUxEkSWWpuPKbBL5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ps7E4Be0muEOzeoji04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LVvj7e1kisGupNI_1_c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QtihvlhUiQ6UK1I9dYg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GvYwWTD02c1bI1pWj_t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1ZzcJW.Uiy2jh2B8nHz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9_fD1kaFk..Jv4PgcYGF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4gur3yQZyDf8ZTB2CY9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9vQMddsRGeO.iQbPi1Xi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KnSklFRxmxqMTSq1e8S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0RhBzRQ0eR5lJGoW1UN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FF.4jeQuGB7t6ZMe3mN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jywJTSQiuzkTeNe_3k9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Bg1lmaR9Cb6HW5C0WBl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IqPAM_ZUSkkq9TxwJC2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F6n28FQsaiRowegx9E0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SwcIxqRLyyPPkHRfsRq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LSJmFESYaTO9R0im_qA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PP7o5JQ9OXkjCqGafsQ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0W1YhoTYK.QMW99v6QA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jPFFtuR1mLgIZKA7Uww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.rrOwTQU.OBwWdxBP3b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onLr.FTTONrDJ056fz6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jOsqmVROaCYQmY.Cf86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Nzd7pNS.e9j_ZK.fa.e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O2gf9wSq6IzhI0iDiXS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FBt1MxTcOf5Qws2msMH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iQJ0cpTsK0X90trtN2m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NwV55eQvyCojmz_jI1k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HvY75wQWq32sWawE1dd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Vj61.zR6qiC8D5jXPxg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XZ6fO7SX2mCZi4n86eg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l05e.ARa6Pi2piee9aG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RTej3RTHyzWWxrtY8x2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ktBPzhR4CMGlCoTX_p0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fPG7ZYRUehBXj8ypM_c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DjFedATFKKAB8tQTTGl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kMWu6rRq6qdyPaqPWro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rJeZ0dQSmpna_ttpPOL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vbJcRHURF2YofZcbjmAB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puPgF3RSaY7tY_B_nho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3tuXXdR7uosAWvqBJmc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2CRGTxTYqxarVVZemyS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ghnJ8GQ4W4zaEtmGjff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rWH1E_Tri09PyDDj8h_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pqNYfdQ22ULd1RcABRM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9ulRTASOCmWPewXVpE5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xfML4zScSgEvoCTxIdN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RZ1vTzRSKxVYjlDbaqI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vML11tdTriROuf.yzigT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hejmtBSvGegtr5zxMa2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nO4KwhRme9g0WI7yE05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.rpk_DRLORT7W2tgZ8v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iJQpSvRHKdSl_98oOtX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nv38kYRiWFqti1B8gby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GbISED3Srq99VFU_uCEH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bsqbcYQh2haEAu2zFOW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zqC6fqQQWuRKFTevwz9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X0GxqYSlKVmfLVidPIL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qkl4ljTkCE.GgZIgv3L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NA9fO9ROCRKOeZKAvK4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3yy953SfmCuWvRBkYlr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77wQP.RBug2mF1MPDJV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K_bpeyTTiYs.3El6Vd7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rkG7QySYuHJKqHWR1rQ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Q2iWgMp0C7KYB7XL.MF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MVnEOlJ0ecP3RYHttql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vXPURMdEaODpUBXiZZ4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GXatk7e0SvGj4wmGbyX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9OOaP4RpGE0kzpsSjfd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oj2_zceUeCxvStcB9Am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Mp4xejSkyvQHnlnYQsp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HzgAX6OkucOAA9VG0P7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tgVvc3nEWseJiT3gbAZ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ku9gWIP0uTRdrwb2rZx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JzVuOMzEaiKGiUkKyFU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2JoNMZwkmYrXhIZd9Xo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rvAbgaSkCK0eLIKq1Eq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u7rN9K6EmHwS6gMP.I6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xCMvKVq0OyY9xU9mXlH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ezv9XFQqq3gM6tvaJ.b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7SIXbuokaMAblpmycPY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NRQKost0yPTZ531835v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qssWQoL_E.JSnCkTvCG_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Knzm6gtUKJ1y23rrjC2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vhNiEcIEmHFd0f3_l6r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e21SQxbEKxrC2PCq3fz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xY5iIa2EipxBzJtN9O.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fkLoRbEEaa8X3vjAPID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HktjVzR0W2xXQwHe6kE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ElvGs9Q0a55CvUIDYaK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OsElBgRZGVVnMxdjFtD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oYluZ0yUecNkq.2KQ4y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6Ry_irmkOGF8y_PfqED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_xS48thU.QrnnuwR7FR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f9ga2EzkyvxSA7wW0Ze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njN8Mj_kWGuuv5s7mdG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2BE2PqrEK5hknaA5JBh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7lnMJQmGESxYrIxNTJIZ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WMRGEdsU6TDsYxUdBu6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z0eCJsMk6muyKqd8G8H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vQ_mPuF0uNXdx_DBvE.A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ndTransfer xmlns="c3dca533-93a8-46de-bb9e-a4c577e95a43" xsi:nil="true"/>
    <AuditLog xmlns="c3dca533-93a8-46de-bb9e-a4c577e95a43" xsi:nil="true"/>
    <lf64d19c3d8c49b8b926aa507be0f174 xmlns="e07400ad-5957-4d18-a25e-52aaf05645ed">
      <Terms xmlns="http://schemas.microsoft.com/office/infopath/2007/PartnerControls"/>
    </lf64d19c3d8c49b8b926aa507be0f174>
    <SendTo xmlns="c3dca533-93a8-46de-bb9e-a4c577e95a43" xsi:nil="true"/>
    <DocumentDate xmlns="c3dca533-93a8-46de-bb9e-a4c577e95a43" xsi:nil="true"/>
    <DocumentPriority xmlns="c3dca533-93a8-46de-bb9e-a4c577e95a43">רגיל</DocumentPriority>
    <TaxCatchAll xmlns="e07400ad-5957-4d18-a25e-52aaf05645ed"/>
    <o4d75bf071564ba6b95fd01edc3d8df1 xmlns="e07400ad-5957-4d18-a25e-52aaf05645ed">
      <Terms xmlns="http://schemas.microsoft.com/office/infopath/2007/PartnerControls"/>
    </o4d75bf071564ba6b95fd01edc3d8df1>
    <n05492c176cb4f8489a20ae264d17be1 xmlns="e07400ad-5957-4d18-a25e-52aaf05645ed">
      <Terms xmlns="http://schemas.microsoft.com/office/infopath/2007/PartnerControls"/>
    </n05492c176cb4f8489a20ae264d17be1>
    <Sensitivity xmlns="c3dca533-93a8-46de-bb9e-a4c577e95a43">ללא</Sensitivity>
    <SimpleTags xmlns="c3dca533-93a8-46de-bb9e-a4c577e95a43" xsi:nil="true"/>
    <NatavRecipeints xmlns="c3dca533-93a8-46de-bb9e-a4c577e95a43" xsi:nil="true"/>
    <lc20a2b2ba224e4598c48b2d75bad378 xmlns="e07400ad-5957-4d18-a25e-52aaf05645ed">
      <Terms xmlns="http://schemas.microsoft.com/office/infopath/2007/PartnerControls"/>
    </lc20a2b2ba224e4598c48b2d75bad378>
    <DocumentStatus xmlns="c3dca533-93a8-46de-bb9e-a4c577e95a43">טיוטא</DocumentStatus>
    <Classification xmlns="c3dca533-93a8-46de-bb9e-a4c577e95a43">רשום בגוף המסמך</Classification>
    <Signature xmlns="c3dca533-93a8-46de-bb9e-a4c577e95a43" xsi:nil="true"/>
    <SendCc xmlns="c3dca533-93a8-46de-bb9e-a4c577e95a43" xsi:nil="true"/>
    <TransferInfo xmlns="c3dca533-93a8-46de-bb9e-a4c577e95a4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נכנס" ma:contentTypeID="0x01010079C0079A5D954343B46314414ADBF734000ED7EA8B49F3024A8C3E16E46060E17D" ma:contentTypeVersion="83" ma:contentTypeDescription="שם סוג התוכן שונה על מנת שיעבוד עם תוספי אופיס של נת&quot;ב" ma:contentTypeScope="" ma:versionID="1593f8584e0692303463b98e1d048616">
  <xsd:schema xmlns:xsd="http://www.w3.org/2001/XMLSchema" xmlns:xs="http://www.w3.org/2001/XMLSchema" xmlns:p="http://schemas.microsoft.com/office/2006/metadata/properties" xmlns:ns2="c3dca533-93a8-46de-bb9e-a4c577e95a43" xmlns:ns3="e07400ad-5957-4d18-a25e-52aaf05645ed" targetNamespace="http://schemas.microsoft.com/office/2006/metadata/properties" ma:root="true" ma:fieldsID="b61f7ad4e8783c69443184ad503637f2" ns2:_="" ns3:_="">
    <xsd:import namespace="c3dca533-93a8-46de-bb9e-a4c577e95a43"/>
    <xsd:import namespace="e07400ad-5957-4d18-a25e-52aaf05645ed"/>
    <xsd:element name="properties">
      <xsd:complexType>
        <xsd:sequence>
          <xsd:element name="documentManagement">
            <xsd:complexType>
              <xsd:all>
                <xsd:element ref="ns2:DocumentStatus" minOccurs="0"/>
                <xsd:element ref="ns2:DocumentDate" minOccurs="0"/>
                <xsd:element ref="ns2:Signature" minOccurs="0"/>
                <xsd:element ref="ns2:Classification" minOccurs="0"/>
                <xsd:element ref="ns2:Sensitivity" minOccurs="0"/>
                <xsd:element ref="ns2:DocumentPriority" minOccurs="0"/>
                <xsd:element ref="ns2:SimpleTags" minOccurs="0"/>
                <xsd:element ref="ns2:SendTo" minOccurs="0"/>
                <xsd:element ref="ns2:SendCc" minOccurs="0"/>
                <xsd:element ref="ns2:SendTransfer" minOccurs="0"/>
                <xsd:element ref="ns2:AuditLog" minOccurs="0"/>
                <xsd:element ref="ns2:TransferInfo" minOccurs="0"/>
                <xsd:element ref="ns2:NatavRecipeints" minOccurs="0"/>
                <xsd:element ref="ns3:n05492c176cb4f8489a20ae264d17be1" minOccurs="0"/>
                <xsd:element ref="ns3:TaxCatchAll" minOccurs="0"/>
                <xsd:element ref="ns3:TaxCatchAllLabel" minOccurs="0"/>
                <xsd:element ref="ns3:lc20a2b2ba224e4598c48b2d75bad378" minOccurs="0"/>
                <xsd:element ref="ns3:lf64d19c3d8c49b8b926aa507be0f174" minOccurs="0"/>
                <xsd:element ref="ns3:o4d75bf071564ba6b95fd01edc3d8df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dca533-93a8-46de-bb9e-a4c577e95a43" elementFormDefault="qualified">
    <xsd:import namespace="http://schemas.microsoft.com/office/2006/documentManagement/types"/>
    <xsd:import namespace="http://schemas.microsoft.com/office/infopath/2007/PartnerControls"/>
    <xsd:element name="DocumentStatus" ma:index="8" nillable="true" ma:displayName="סטטוס המסמך" ma:default="טיוטא" ma:hidden="true" ma:internalName="DocumentStatus" ma:readOnly="false">
      <xsd:simpleType>
        <xsd:restriction base="dms:Choice">
          <xsd:enumeration value="טיוטא"/>
          <xsd:enumeration value="הופץ"/>
        </xsd:restriction>
      </xsd:simpleType>
    </xsd:element>
    <xsd:element name="DocumentDate" ma:index="9" nillable="true" ma:displayName="תאריך מסמך" ma:description="תאריך המסמך" ma:format="DateOnly" ma:internalName="DocumentDate" ma:readOnly="false">
      <xsd:simpleType>
        <xsd:restriction base="dms:DateTime"/>
      </xsd:simpleType>
    </xsd:element>
    <xsd:element name="Signature" ma:index="10" nillable="true" ma:displayName="חותם / מאת" ma:internalName="Signature" ma:readOnly="false">
      <xsd:simpleType>
        <xsd:restriction base="dms:Text"/>
      </xsd:simpleType>
    </xsd:element>
    <xsd:element name="Classification" ma:index="11" nillable="true" ma:displayName="סיווג ביטחוני" ma:default="רשום בגוף המסמך" ma:internalName="Classification" ma:readOnly="false">
      <xsd:simpleType>
        <xsd:restriction base="dms:Choice">
          <xsd:enumeration value="בלמ&quot;ס"/>
          <xsd:enumeration value="שמור"/>
          <xsd:enumeration value="רשום בגוף המסמך"/>
        </xsd:restriction>
      </xsd:simpleType>
    </xsd:element>
    <xsd:element name="Sensitivity" ma:index="12" nillable="true" ma:displayName="סיווג רגישות" ma:default="ללא" ma:internalName="Sensitivity" ma:readOnly="false">
      <xsd:simpleType>
        <xsd:restriction base="dms:Choice">
          <xsd:enumeration value="ללא"/>
          <xsd:enumeration value="רגיש"/>
          <xsd:enumeration value="רגיש מאוד"/>
        </xsd:restriction>
      </xsd:simpleType>
    </xsd:element>
    <xsd:element name="DocumentPriority" ma:index="13" nillable="true" ma:displayName="עדיפות המסמך" ma:default="רגיל" ma:format="Dropdown" ma:internalName="DocumentPriority" ma:readOnly="false">
      <xsd:simpleType>
        <xsd:restriction base="dms:Choice">
          <xsd:enumeration value="ללא"/>
          <xsd:enumeration value="רגיל"/>
          <xsd:enumeration value="דחוף"/>
          <xsd:enumeration value="בהול"/>
        </xsd:restriction>
      </xsd:simpleType>
    </xsd:element>
    <xsd:element name="SimpleTags" ma:index="14" nillable="true" ma:displayName="תגיות בסיסי" ma:internalName="SimpleTags" ma:readOnly="false">
      <xsd:simpleType>
        <xsd:restriction base="dms:Text"/>
      </xsd:simpleType>
    </xsd:element>
    <xsd:element name="SendTo" ma:index="15" nillable="true" ma:displayName="נמענים לפעולה" ma:hidden="true" ma:internalName="SendTo" ma:readOnly="false">
      <xsd:simpleType>
        <xsd:restriction base="dms:Note"/>
      </xsd:simpleType>
    </xsd:element>
    <xsd:element name="SendCc" ma:index="16" nillable="true" ma:displayName="נמענים לידיעה" ma:hidden="true" ma:internalName="SendCc" ma:readOnly="false">
      <xsd:simpleType>
        <xsd:restriction base="dms:Note"/>
      </xsd:simpleType>
    </xsd:element>
    <xsd:element name="SendTransfer" ma:index="17" nillable="true" ma:displayName="נמענים להעברה לטיפול" ma:hidden="true" ma:internalName="SendTransfer" ma:readOnly="false">
      <xsd:simpleType>
        <xsd:restriction base="dms:Note"/>
      </xsd:simpleType>
    </xsd:element>
    <xsd:element name="AuditLog" ma:index="18" nillable="true" ma:displayName="היסטוריית פעילות" ma:hidden="true" ma:internalName="AuditLog" ma:readOnly="false">
      <xsd:simpleType>
        <xsd:restriction base="dms:Note"/>
      </xsd:simpleType>
    </xsd:element>
    <xsd:element name="TransferInfo" ma:index="19" nillable="true" ma:displayName="מידע הסבה" ma:hidden="true" ma:internalName="TransferInfo" ma:readOnly="false">
      <xsd:simpleType>
        <xsd:restriction base="dms:Note"/>
      </xsd:simpleType>
    </xsd:element>
    <xsd:element name="NatavRecipeints" ma:index="20" nillable="true" ma:displayName="נמעני נתב" ma:hidden="true" ma:internalName="NatavRecipeints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400ad-5957-4d18-a25e-52aaf05645ed" elementFormDefault="qualified">
    <xsd:import namespace="http://schemas.microsoft.com/office/2006/documentManagement/types"/>
    <xsd:import namespace="http://schemas.microsoft.com/office/infopath/2007/PartnerControls"/>
    <xsd:element name="n05492c176cb4f8489a20ae264d17be1" ma:index="21" nillable="true" ma:taxonomy="true" ma:internalName="n05492c176cb4f8489a20ae264d17be1" ma:taxonomyFieldName="mmdd" ma:displayName="תגיות - תחומים מקצועיים" ma:default="" ma:fieldId="{705492c1-76cb-4f84-89a2-0ae264d17be1}" ma:taxonomyMulti="true" ma:sspId="88353701-5ead-4edf-9d79-347baa61eb74" ma:termSetId="a36f5826-1407-4d3a-923d-ad39c7e7bc7a" ma:anchorId="dfc688a7-72e9-4db3-b437-058c2f186569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b04bea45-73dd-422b-a5a1-b7631c6d2c18}" ma:internalName="TaxCatchAll" ma:showField="CatchAllData" ma:web="e07400ad-5957-4d18-a25e-52aaf05645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3" nillable="true" ma:displayName="Taxonomy Catch All Column1" ma:hidden="true" ma:list="{b04bea45-73dd-422b-a5a1-b7631c6d2c18}" ma:internalName="TaxCatchAllLabel" ma:readOnly="true" ma:showField="CatchAllDataLabel" ma:web="e07400ad-5957-4d18-a25e-52aaf05645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c20a2b2ba224e4598c48b2d75bad378" ma:index="25" nillable="true" ma:taxonomy="true" ma:internalName="lc20a2b2ba224e4598c48b2d75bad378" ma:taxonomyFieldName="mmda" ma:displayName="תגיות - גופים חיצוניים" ma:default="" ma:fieldId="{5c20a2b2-ba22-4e45-98c4-8b2d75bad378}" ma:taxonomyMulti="true" ma:sspId="88353701-5ead-4edf-9d79-347baa61eb74" ma:termSetId="a36f5826-1407-4d3a-923d-ad39c7e7bc7a" ma:anchorId="d27b280b-f746-4bdd-8233-65aba5564d21" ma:open="false" ma:isKeyword="false">
      <xsd:complexType>
        <xsd:sequence>
          <xsd:element ref="pc:Terms" minOccurs="0" maxOccurs="1"/>
        </xsd:sequence>
      </xsd:complexType>
    </xsd:element>
    <xsd:element name="lf64d19c3d8c49b8b926aa507be0f174" ma:index="27" nillable="true" ma:taxonomy="true" ma:internalName="lf64d19c3d8c49b8b926aa507be0f174" ma:taxonomyFieldName="mmdc" ma:displayName="תגיות - סוג המסמך" ma:default="" ma:fieldId="{5f64d19c-3d8c-49b8-b926-aa507be0f174}" ma:taxonomyMulti="true" ma:sspId="88353701-5ead-4edf-9d79-347baa61eb74" ma:termSetId="a36f5826-1407-4d3a-923d-ad39c7e7bc7a" ma:anchorId="f1f44728-a657-4db3-947b-3eed4cf90def" ma:open="false" ma:isKeyword="false">
      <xsd:complexType>
        <xsd:sequence>
          <xsd:element ref="pc:Terms" minOccurs="0" maxOccurs="1"/>
        </xsd:sequence>
      </xsd:complexType>
    </xsd:element>
    <xsd:element name="o4d75bf071564ba6b95fd01edc3d8df1" ma:index="29" nillable="true" ma:taxonomy="true" ma:internalName="o4d75bf071564ba6b95fd01edc3d8df1" ma:taxonomyFieldName="mmdb" ma:displayName="תגיות - פעילויות אגפיות" ma:default="" ma:fieldId="{84d75bf0-7156-4ba6-b95f-d01edc3d8df1}" ma:taxonomyMulti="true" ma:sspId="88353701-5ead-4edf-9d79-347baa61eb74" ma:termSetId="a36f5826-1407-4d3a-923d-ad39c7e7bc7a" ma:anchorId="5d91322c-e2d2-4633-b7a6-afe9bdbd3b1c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A365E9-FFC9-4197-8154-B5A8525C5C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ED6217-BB5C-4D29-8D6A-3EB8FFFF9DB0}">
  <ds:schemaRefs>
    <ds:schemaRef ds:uri="e07400ad-5957-4d18-a25e-52aaf05645ed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c3dca533-93a8-46de-bb9e-a4c577e95a43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9BC8A2B-0A9C-4663-BB55-2A73E0886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dca533-93a8-46de-bb9e-a4c577e95a43"/>
    <ds:schemaRef ds:uri="e07400ad-5957-4d18-a25e-52aaf05645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2044</Words>
  <Application>Microsoft Office PowerPoint</Application>
  <PresentationFormat>‫הצגה על המסך (4:3)</PresentationFormat>
  <Paragraphs>588</Paragraphs>
  <Slides>47</Slides>
  <Notes>10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47</vt:i4>
      </vt:variant>
    </vt:vector>
  </HeadingPairs>
  <TitlesOfParts>
    <vt:vector size="48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Walking On a Thin Line</vt:lpstr>
      <vt:lpstr>שקופית 23</vt:lpstr>
      <vt:lpstr>שקופית 24</vt:lpstr>
      <vt:lpstr>שקופית 25</vt:lpstr>
      <vt:lpstr>שקופית 26</vt:lpstr>
      <vt:lpstr>שקופית 27</vt:lpstr>
      <vt:lpstr>שקופית 28</vt:lpstr>
      <vt:lpstr>שקופית 29</vt:lpstr>
      <vt:lpstr>שקופית 30</vt:lpstr>
      <vt:lpstr>שקופית 31</vt:lpstr>
      <vt:lpstr>שקופית 32</vt:lpstr>
      <vt:lpstr>Connecting Tanks to Electricity</vt:lpstr>
      <vt:lpstr>שקופית 34</vt:lpstr>
      <vt:lpstr>שקופית 35</vt:lpstr>
      <vt:lpstr>שקופית 36</vt:lpstr>
      <vt:lpstr>שקופית 37</vt:lpstr>
      <vt:lpstr>שקופית 38</vt:lpstr>
      <vt:lpstr>שקופית 39</vt:lpstr>
      <vt:lpstr>שקופית 40</vt:lpstr>
      <vt:lpstr>שקופית 41</vt:lpstr>
      <vt:lpstr>שקופית 42</vt:lpstr>
      <vt:lpstr>שקופית 43</vt:lpstr>
      <vt:lpstr>שקופית 44</vt:lpstr>
      <vt:lpstr>שקופית 45</vt:lpstr>
      <vt:lpstr>שקופית 46</vt:lpstr>
      <vt:lpstr>שקופית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int</dc:creator>
  <cp:lastModifiedBy>u45414</cp:lastModifiedBy>
  <cp:revision>60</cp:revision>
  <cp:lastPrinted>2019-04-11T12:59:48Z</cp:lastPrinted>
  <dcterms:created xsi:type="dcterms:W3CDTF">2019-04-04T05:54:17Z</dcterms:created>
  <dcterms:modified xsi:type="dcterms:W3CDTF">2019-04-17T11:42:39Z</dcterms:modified>
</cp:coreProperties>
</file>