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3" r:id="rId5"/>
    <p:sldMasterId id="2147483678" r:id="rId6"/>
    <p:sldMasterId id="2147483703" r:id="rId7"/>
    <p:sldMasterId id="2147483715" r:id="rId8"/>
  </p:sldMasterIdLst>
  <p:notesMasterIdLst>
    <p:notesMasterId r:id="rId56"/>
  </p:notesMasterIdLst>
  <p:handoutMasterIdLst>
    <p:handoutMasterId r:id="rId57"/>
  </p:handoutMasterIdLst>
  <p:sldIdLst>
    <p:sldId id="260" r:id="rId9"/>
    <p:sldId id="257" r:id="rId10"/>
    <p:sldId id="259" r:id="rId11"/>
    <p:sldId id="258" r:id="rId12"/>
    <p:sldId id="263" r:id="rId13"/>
    <p:sldId id="264" r:id="rId14"/>
    <p:sldId id="271" r:id="rId15"/>
    <p:sldId id="266" r:id="rId16"/>
    <p:sldId id="267" r:id="rId17"/>
    <p:sldId id="269" r:id="rId18"/>
    <p:sldId id="268" r:id="rId19"/>
    <p:sldId id="270" r:id="rId20"/>
    <p:sldId id="281" r:id="rId21"/>
    <p:sldId id="282" r:id="rId22"/>
    <p:sldId id="283" r:id="rId23"/>
    <p:sldId id="284" r:id="rId24"/>
    <p:sldId id="285" r:id="rId25"/>
    <p:sldId id="286" r:id="rId26"/>
    <p:sldId id="274" r:id="rId27"/>
    <p:sldId id="288" r:id="rId28"/>
    <p:sldId id="289" r:id="rId29"/>
    <p:sldId id="287" r:id="rId30"/>
    <p:sldId id="272" r:id="rId31"/>
    <p:sldId id="275" r:id="rId32"/>
    <p:sldId id="276" r:id="rId33"/>
    <p:sldId id="294" r:id="rId34"/>
    <p:sldId id="295" r:id="rId35"/>
    <p:sldId id="296" r:id="rId36"/>
    <p:sldId id="265" r:id="rId37"/>
    <p:sldId id="310" r:id="rId38"/>
    <p:sldId id="278" r:id="rId39"/>
    <p:sldId id="279" r:id="rId40"/>
    <p:sldId id="280" r:id="rId41"/>
    <p:sldId id="311" r:id="rId42"/>
    <p:sldId id="290" r:id="rId43"/>
    <p:sldId id="314" r:id="rId44"/>
    <p:sldId id="315" r:id="rId45"/>
    <p:sldId id="316" r:id="rId46"/>
    <p:sldId id="312" r:id="rId47"/>
    <p:sldId id="313" r:id="rId48"/>
    <p:sldId id="298" r:id="rId49"/>
    <p:sldId id="309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926638"/>
  <p:custDataLst>
    <p:tags r:id="rId58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45C1A4"/>
    <a:srgbClr val="F79646"/>
    <a:srgbClr val="B9D533"/>
    <a:srgbClr val="B9D5FF"/>
    <a:srgbClr val="F4C20D"/>
    <a:srgbClr val="3CBA54"/>
    <a:srgbClr val="4885ED"/>
    <a:srgbClr val="DB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43" autoAdjust="0"/>
    <p:restoredTop sz="94660"/>
  </p:normalViewPr>
  <p:slideViewPr>
    <p:cSldViewPr>
      <p:cViewPr varScale="1">
        <p:scale>
          <a:sx n="105" d="100"/>
          <a:sy n="105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514;&#1512;&#1513;&#1497;&#1501;%20&#1489;-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514;&#1512;&#1513;&#1497;&#1501;%20&#1489;-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A7E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3C6-4913-8EEF-1073F2A089B4}"/>
              </c:ext>
            </c:extLst>
          </c:dPt>
          <c:dPt>
            <c:idx val="1"/>
            <c:bubble3D val="0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3C6-4913-8EEF-1073F2A089B4}"/>
              </c:ext>
            </c:extLst>
          </c:dPt>
          <c:dPt>
            <c:idx val="2"/>
            <c:bubble3D val="0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C6-4913-8EEF-1073F2A089B4}"/>
              </c:ext>
            </c:extLst>
          </c:dPt>
          <c:dPt>
            <c:idx val="3"/>
            <c:bubble3D val="0"/>
            <c:spPr>
              <a:solidFill>
                <a:srgbClr val="9FAAA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C6-4913-8EEF-1073F2A089B4}"/>
              </c:ext>
            </c:extLst>
          </c:dPt>
          <c:dPt>
            <c:idx val="4"/>
            <c:bubble3D val="0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3C6-4913-8EEF-1073F2A089B4}"/>
              </c:ext>
            </c:extLst>
          </c:dPt>
          <c:dPt>
            <c:idx val="5"/>
            <c:bubble3D val="0"/>
            <c:spPr>
              <a:solidFill>
                <a:srgbClr val="10586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3C6-4913-8EEF-1073F2A089B4}"/>
              </c:ext>
            </c:extLst>
          </c:dPt>
          <c:dPt>
            <c:idx val="6"/>
            <c:bubble3D val="0"/>
            <c:spPr>
              <a:solidFill>
                <a:srgbClr val="E65B3C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3C6-4913-8EEF-1073F2A089B4}"/>
              </c:ext>
            </c:extLst>
          </c:dPt>
          <c:dPt>
            <c:idx val="7"/>
            <c:bubble3D val="0"/>
            <c:spPr>
              <a:solidFill>
                <a:srgbClr val="63A09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3C6-4913-8EEF-1073F2A089B4}"/>
              </c:ext>
            </c:extLst>
          </c:dPt>
          <c:dPt>
            <c:idx val="8"/>
            <c:bubble3D val="0"/>
            <c:spPr>
              <a:solidFill>
                <a:srgbClr val="F09134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3C6-4913-8EEF-1073F2A089B4}"/>
              </c:ext>
            </c:extLst>
          </c:dPt>
          <c:dLbls>
            <c:dLbl>
              <c:idx val="0"/>
              <c:layout>
                <c:manualLayout>
                  <c:x val="-7.4415020644664764E-2"/>
                  <c:y val="-3.18109355866909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6-4913-8EEF-1073F2A089B4}"/>
                </c:ext>
              </c:extLst>
            </c:dLbl>
            <c:dLbl>
              <c:idx val="6"/>
              <c:layout>
                <c:manualLayout>
                  <c:x val="6.9223274476826191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C6-4913-8EEF-1073F2A089B4}"/>
                </c:ext>
              </c:extLst>
            </c:dLbl>
            <c:dLbl>
              <c:idx val="8"/>
              <c:layout>
                <c:manualLayout>
                  <c:x val="1.5575100667774677E-2"/>
                  <c:y val="7.9527338966727257E-3"/>
                </c:manualLayout>
              </c:layout>
              <c:spPr/>
              <c:txPr>
                <a:bodyPr/>
                <a:lstStyle/>
                <a:p>
                  <a:pPr>
                    <a:defRPr lang="he-IL" sz="1600" b="1" kern="1200" smtId="4294967295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ea typeface="+mn-ea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C6-4913-8EEF-1073F2A08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he-IL" sz="1800" b="1" kern="12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גיליון1!$A$2:$A$23</c:f>
              <c:strCache>
                <c:ptCount val="9"/>
                <c:pt idx="0">
                  <c:v>זרוע היבשה</c:v>
                </c:pt>
                <c:pt idx="1">
                  <c:v>אכ"א</c:v>
                </c:pt>
                <c:pt idx="2">
                  <c:v>יועכ"ל</c:v>
                </c:pt>
                <c:pt idx="3">
                  <c:v>אחרים</c:v>
                </c:pt>
                <c:pt idx="4">
                  <c:v>אמ"ן </c:v>
                </c:pt>
                <c:pt idx="5">
                  <c:v>תקשוב </c:v>
                </c:pt>
                <c:pt idx="6">
                  <c:v>חיל הים</c:v>
                </c:pt>
                <c:pt idx="7">
                  <c:v>פיקודים</c:v>
                </c:pt>
                <c:pt idx="8">
                  <c:v>חיל האוויר ומפא"ת</c:v>
                </c:pt>
              </c:strCache>
            </c:strRef>
          </c:cat>
          <c:val>
            <c:numRef>
              <c:f>גיליון1!$B$2:$B$23</c:f>
              <c:numCache>
                <c:formatCode>0%</c:formatCode>
                <c:ptCount val="22"/>
                <c:pt idx="0">
                  <c:v>0.22</c:v>
                </c:pt>
                <c:pt idx="1">
                  <c:v>0.17</c:v>
                </c:pt>
                <c:pt idx="2">
                  <c:v>0.15</c:v>
                </c:pt>
                <c:pt idx="3">
                  <c:v>0.08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0.05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C6-4913-8EEF-1073F2A0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77-4799-A77D-FE0ED5908D24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77-4799-A77D-FE0ED5908D2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177-4799-A77D-FE0ED5908D24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177-4799-A77D-FE0ED5908D2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42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77-4799-A77D-FE0ED5908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גיליון1!$K$67</c:f>
              <c:strCache>
                <c:ptCount val="1"/>
                <c:pt idx="0">
                  <c:v>ביטחון</c:v>
                </c:pt>
              </c:strCache>
            </c:strRef>
          </c:tx>
          <c:spPr>
            <a:ln w="63500">
              <a:solidFill>
                <a:srgbClr val="F4C20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גיליון1!$K$68:$K$78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109.020693671193</c:v>
                </c:pt>
                <c:pt idx="2">
                  <c:v>113.353079120926</c:v>
                </c:pt>
                <c:pt idx="3">
                  <c:v>118.14127775889899</c:v>
                </c:pt>
                <c:pt idx="4">
                  <c:v>124.69575563588199</c:v>
                </c:pt>
                <c:pt idx="5">
                  <c:v>121.70757549450499</c:v>
                </c:pt>
                <c:pt idx="6">
                  <c:v>134.930425788261</c:v>
                </c:pt>
                <c:pt idx="7">
                  <c:v>132.307539344997</c:v>
                </c:pt>
                <c:pt idx="8">
                  <c:v>123.064878976137</c:v>
                </c:pt>
                <c:pt idx="9">
                  <c:v>126.083550269051</c:v>
                </c:pt>
                <c:pt idx="10">
                  <c:v>129.118894997751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3-4631-85F8-16C64D2C0885}"/>
            </c:ext>
          </c:extLst>
        </c:ser>
        <c:ser>
          <c:idx val="1"/>
          <c:order val="1"/>
          <c:tx>
            <c:strRef>
              <c:f>גיליון1!$L$67</c:f>
              <c:strCache>
                <c:ptCount val="1"/>
                <c:pt idx="0">
                  <c:v>חינוך</c:v>
                </c:pt>
              </c:strCache>
            </c:strRef>
          </c:tx>
          <c:spPr>
            <a:ln w="63500">
              <a:solidFill>
                <a:srgbClr val="DB3236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גיליון1!$L$68:$L$78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109.547701374439</c:v>
                </c:pt>
                <c:pt idx="2">
                  <c:v>122.19242265863799</c:v>
                </c:pt>
                <c:pt idx="3">
                  <c:v>133.24233810392499</c:v>
                </c:pt>
                <c:pt idx="4">
                  <c:v>153.652500050767</c:v>
                </c:pt>
                <c:pt idx="5">
                  <c:v>162.861713222834</c:v>
                </c:pt>
                <c:pt idx="6">
                  <c:v>175.479410323091</c:v>
                </c:pt>
                <c:pt idx="7">
                  <c:v>180.62308328126699</c:v>
                </c:pt>
                <c:pt idx="8">
                  <c:v>186.98393497371001</c:v>
                </c:pt>
                <c:pt idx="9">
                  <c:v>192.124194045613</c:v>
                </c:pt>
                <c:pt idx="10">
                  <c:v>209.22794151875701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3-4631-85F8-16C64D2C0885}"/>
            </c:ext>
          </c:extLst>
        </c:ser>
        <c:ser>
          <c:idx val="2"/>
          <c:order val="2"/>
          <c:tx>
            <c:strRef>
              <c:f>גיליון1!$M$67</c:f>
              <c:strCache>
                <c:ptCount val="1"/>
                <c:pt idx="0">
                  <c:v>בריאות</c:v>
                </c:pt>
              </c:strCache>
            </c:strRef>
          </c:tx>
          <c:spPr>
            <a:ln w="63500">
              <a:solidFill>
                <a:srgbClr val="4885ED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גיליון1!$M$68:$M$78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115.16138897571901</c:v>
                </c:pt>
                <c:pt idx="2">
                  <c:v>130.55073227402301</c:v>
                </c:pt>
                <c:pt idx="3">
                  <c:v>137.731544241878</c:v>
                </c:pt>
                <c:pt idx="4">
                  <c:v>154.40072977075101</c:v>
                </c:pt>
                <c:pt idx="5">
                  <c:v>161.131997748685</c:v>
                </c:pt>
                <c:pt idx="6">
                  <c:v>185.63950022237699</c:v>
                </c:pt>
                <c:pt idx="7">
                  <c:v>197.82331678614301</c:v>
                </c:pt>
                <c:pt idx="8">
                  <c:v>227.07472137679301</c:v>
                </c:pt>
                <c:pt idx="9">
                  <c:v>237.13099467124999</c:v>
                </c:pt>
                <c:pt idx="10">
                  <c:v>253.83304208240901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3-4631-85F8-16C64D2C0885}"/>
            </c:ext>
          </c:extLst>
        </c:ser>
        <c:ser>
          <c:idx val="3"/>
          <c:order val="3"/>
          <c:tx>
            <c:strRef>
              <c:f>גיליון1!$N$67</c:f>
              <c:strCache>
                <c:ptCount val="1"/>
                <c:pt idx="0">
                  <c:v>תחבורה</c:v>
                </c:pt>
              </c:strCache>
            </c:strRef>
          </c:tx>
          <c:spPr>
            <a:ln w="63500">
              <a:solidFill>
                <a:srgbClr val="3CBA54"/>
              </a:solidFill>
            </a:ln>
          </c:spPr>
          <c:marker>
            <c:symbol val="none"/>
          </c:marker>
          <c:cat>
            <c:numRef>
              <c:f>גיליון1!$J$68:$J$78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גיליון1!$N$68:$N$78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103.365301395073</c:v>
                </c:pt>
                <c:pt idx="2">
                  <c:v>130.93264106766199</c:v>
                </c:pt>
                <c:pt idx="3">
                  <c:v>133.35068115583201</c:v>
                </c:pt>
                <c:pt idx="4">
                  <c:v>191.179614727981</c:v>
                </c:pt>
                <c:pt idx="5">
                  <c:v>208.99427285562001</c:v>
                </c:pt>
                <c:pt idx="6">
                  <c:v>224.41414306145299</c:v>
                </c:pt>
                <c:pt idx="7">
                  <c:v>238.61630602884</c:v>
                </c:pt>
                <c:pt idx="8">
                  <c:v>279.03747855364497</c:v>
                </c:pt>
                <c:pt idx="9">
                  <c:v>283.78116730080802</c:v>
                </c:pt>
                <c:pt idx="10">
                  <c:v>317.49395373111798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3-4631-85F8-16C64D2C0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28960"/>
        <c:axId val="102330752"/>
      </c:lineChart>
      <c:catAx>
        <c:axId val="1023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smtId="4294967295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he-IL"/>
          </a:p>
        </c:txPr>
        <c:crossAx val="102330752"/>
        <c:crosses val="autoZero"/>
        <c:auto val="0"/>
        <c:lblAlgn val="ctr"/>
        <c:lblOffset val="100"/>
        <c:noMultiLvlLbl val="0"/>
      </c:catAx>
      <c:valAx>
        <c:axId val="102330752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02328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BAC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1-BB22-4ECC-8E80-807C691F0AB9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28.6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22-4ECC-8E80-807C691F0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ביטחון'!$C$3:$C$7</c:f>
              <c:strCache>
                <c:ptCount val="5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יחידות הסמך של משהב"ט</c:v>
                </c:pt>
              </c:strCache>
            </c:strRef>
          </c:cat>
          <c:val>
            <c:numRef>
              <c:f>'שכר גופי ביטחון'!$D$3:$D$7</c:f>
              <c:numCache>
                <c:formatCode>_ * #,##0.0_ ;_ * \-#,##0.0_ ;_ * "-"??_ ;_ @_ </c:formatCode>
                <c:ptCount val="5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2-4ECC-8E80-807C691F0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15584"/>
        <c:axId val="120117120"/>
      </c:barChart>
      <c:catAx>
        <c:axId val="12011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117120"/>
        <c:crosses val="autoZero"/>
        <c:auto val="0"/>
        <c:lblAlgn val="ctr"/>
        <c:lblOffset val="100"/>
        <c:noMultiLvlLbl val="0"/>
      </c:catAx>
      <c:valAx>
        <c:axId val="120117120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12011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31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1-B0DD-4663-A829-6740059B25EA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3-B0DD-4663-A829-6740059B25EA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5-B0DD-4663-A829-6740059B25EA}"/>
              </c:ext>
            </c:extLst>
          </c:dPt>
          <c:dPt>
            <c:idx val="3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7-B0DD-4663-A829-6740059B25EA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9-B0DD-4663-A829-6740059B25EA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B-B0DD-4663-A829-6740059B25EA}"/>
              </c:ext>
            </c:extLst>
          </c:dPt>
          <c:dPt>
            <c:idx val="6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D-B0DD-4663-A829-6740059B25EA}"/>
              </c:ext>
            </c:extLst>
          </c:dPt>
          <c:dPt>
            <c:idx val="7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0F-B0DD-4663-A829-6740059B25EA}"/>
              </c:ext>
            </c:extLst>
          </c:dPt>
          <c:dPt>
            <c:idx val="8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11-B0DD-4663-A829-6740059B25EA}"/>
              </c:ext>
            </c:extLst>
          </c:dPt>
          <c:dPt>
            <c:idx val="9"/>
            <c:invertIfNegative val="0"/>
            <c:bubble3D val="0"/>
            <c:spPr>
              <a:solidFill>
                <a:srgbClr val="B9D533"/>
              </a:solidFill>
            </c:spPr>
            <c:extLst>
              <c:ext xmlns:c16="http://schemas.microsoft.com/office/drawing/2014/chart" uri="{C3380CC4-5D6E-409C-BE32-E72D297353CC}">
                <c16:uniqueId val="{00000013-B0DD-4663-A829-6740059B25EA}"/>
              </c:ext>
            </c:extLst>
          </c:dPt>
          <c:dPt>
            <c:idx val="10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5-B0DD-4663-A829-6740059B25EA}"/>
              </c:ext>
            </c:extLst>
          </c:dPt>
          <c:dPt>
            <c:idx val="11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7-B0DD-4663-A829-6740059B25EA}"/>
              </c:ext>
            </c:extLst>
          </c:dPt>
          <c:dPt>
            <c:idx val="12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9-B0DD-4663-A829-6740059B25EA}"/>
              </c:ext>
            </c:extLst>
          </c:dPt>
          <c:dPt>
            <c:idx val="13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B-B0DD-4663-A829-6740059B25EA}"/>
              </c:ext>
            </c:extLst>
          </c:dPt>
          <c:dPt>
            <c:idx val="14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1D-B0DD-4663-A829-6740059B25EA}"/>
              </c:ext>
            </c:extLst>
          </c:dPt>
          <c:dPt>
            <c:idx val="1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F-B0DD-4663-A829-6740059B25EA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28.6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DD-4663-A829-6740059B2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'שכר גופי ביטחון'!$C$3:$C$18</c:f>
              <c:strCache>
                <c:ptCount val="16"/>
                <c:pt idx="0">
                  <c:v>צה"ל</c:v>
                </c:pt>
                <c:pt idx="1">
                  <c:v>שב"ס</c:v>
                </c:pt>
                <c:pt idx="2">
                  <c:v>משטרת ישראל</c:v>
                </c:pt>
                <c:pt idx="3">
                  <c:v>גופים חשאיים</c:v>
                </c:pt>
                <c:pt idx="4">
                  <c:v>מקורות</c:v>
                </c:pt>
                <c:pt idx="5">
                  <c:v>רשות שדות התעופה</c:v>
                </c:pt>
                <c:pt idx="6">
                  <c:v>קופת חולים כללית</c:v>
                </c:pt>
                <c:pt idx="7">
                  <c:v>תע"א</c:v>
                </c:pt>
                <c:pt idx="8">
                  <c:v>אלתא</c:v>
                </c:pt>
                <c:pt idx="9">
                  <c:v>רפאל</c:v>
                </c:pt>
                <c:pt idx="10">
                  <c:v>מפעל הפיס</c:v>
                </c:pt>
                <c:pt idx="11">
                  <c:v>רשות ניירות ערך</c:v>
                </c:pt>
                <c:pt idx="12">
                  <c:v>חברת החשמל</c:v>
                </c:pt>
                <c:pt idx="13">
                  <c:v>בנק ישראל</c:v>
                </c:pt>
                <c:pt idx="14">
                  <c:v>יחידות הסמך של משהב"ט</c:v>
                </c:pt>
                <c:pt idx="15">
                  <c:v>נמל חיפה</c:v>
                </c:pt>
              </c:strCache>
            </c:strRef>
          </c:cat>
          <c:val>
            <c:numRef>
              <c:f>'שכר גופי ביטחון'!$D$3:$D$18</c:f>
              <c:numCache>
                <c:formatCode>_ * #,##0.0_ ;_ * \-#,##0.0_ ;_ * "-"??_ ;_ @_ </c:formatCode>
                <c:ptCount val="16"/>
                <c:pt idx="0">
                  <c:v>14.4</c:v>
                </c:pt>
                <c:pt idx="1">
                  <c:v>16.100000000000001</c:v>
                </c:pt>
                <c:pt idx="2">
                  <c:v>17.100000000000001</c:v>
                </c:pt>
                <c:pt idx="3">
                  <c:v>21.4</c:v>
                </c:pt>
                <c:pt idx="4">
                  <c:v>23.4</c:v>
                </c:pt>
                <c:pt idx="5">
                  <c:v>23.8</c:v>
                </c:pt>
                <c:pt idx="6">
                  <c:v>24</c:v>
                </c:pt>
                <c:pt idx="7">
                  <c:v>24</c:v>
                </c:pt>
                <c:pt idx="8">
                  <c:v>26.1</c:v>
                </c:pt>
                <c:pt idx="9">
                  <c:v>26.5</c:v>
                </c:pt>
                <c:pt idx="10">
                  <c:v>26.8</c:v>
                </c:pt>
                <c:pt idx="11">
                  <c:v>27.2</c:v>
                </c:pt>
                <c:pt idx="12">
                  <c:v>27.4</c:v>
                </c:pt>
                <c:pt idx="13">
                  <c:v>28.1</c:v>
                </c:pt>
                <c:pt idx="14">
                  <c:v>28.5</c:v>
                </c:pt>
                <c:pt idx="15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0DD-4663-A829-6740059B2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00320"/>
        <c:axId val="121410304"/>
      </c:barChart>
      <c:catAx>
        <c:axId val="12140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1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121410304"/>
        <c:crosses val="autoZero"/>
        <c:auto val="0"/>
        <c:lblAlgn val="ctr"/>
        <c:lblOffset val="100"/>
        <c:noMultiLvlLbl val="0"/>
      </c:catAx>
      <c:valAx>
        <c:axId val="121410304"/>
        <c:scaling>
          <c:orientation val="minMax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121400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1-D95E-4A7C-B0E8-5E0C5EF25CC3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3-D95E-4A7C-B0E8-5E0C5EF25CC3}"/>
              </c:ext>
            </c:extLst>
          </c:dPt>
          <c:dPt>
            <c:idx val="2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5-D95E-4A7C-B0E8-5E0C5EF25CC3}"/>
              </c:ext>
            </c:extLst>
          </c:dPt>
          <c:dPt>
            <c:idx val="3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7-D95E-4A7C-B0E8-5E0C5EF25CC3}"/>
              </c:ext>
            </c:extLst>
          </c:dPt>
          <c:dPt>
            <c:idx val="4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9-D95E-4A7C-B0E8-5E0C5EF25CC3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B-D95E-4A7C-B0E8-5E0C5EF25CC3}"/>
              </c:ext>
            </c:extLst>
          </c:dPt>
          <c:dPt>
            <c:idx val="6"/>
            <c:invertIfNegative val="0"/>
            <c:bubble3D val="0"/>
            <c:spPr>
              <a:solidFill>
                <a:srgbClr val="4BACC6"/>
              </a:solidFill>
            </c:spPr>
            <c:extLst>
              <c:ext xmlns:c16="http://schemas.microsoft.com/office/drawing/2014/chart" uri="{C3380CC4-5D6E-409C-BE32-E72D297353CC}">
                <c16:uniqueId val="{0000000D-D95E-4A7C-B0E8-5E0C5EF25CC3}"/>
              </c:ext>
            </c:extLst>
          </c:dPt>
          <c:dPt>
            <c:idx val="7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0F-D95E-4A7C-B0E8-5E0C5EF25CC3}"/>
              </c:ext>
            </c:extLst>
          </c:dPt>
          <c:dPt>
            <c:idx val="8"/>
            <c:invertIfNegative val="0"/>
            <c:bubble3D val="0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11-D95E-4A7C-B0E8-5E0C5EF25CC3}"/>
              </c:ext>
            </c:extLst>
          </c:dPt>
          <c:dPt>
            <c:idx val="9"/>
            <c:invertIfNegative val="0"/>
            <c:bubble3D val="0"/>
            <c:spPr>
              <a:solidFill>
                <a:srgbClr val="F79646"/>
              </a:solidFill>
            </c:spPr>
            <c:extLst>
              <c:ext xmlns:c16="http://schemas.microsoft.com/office/drawing/2014/chart" uri="{C3380CC4-5D6E-409C-BE32-E72D297353CC}">
                <c16:uniqueId val="{00000013-D95E-4A7C-B0E8-5E0C5EF25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</c:v>
                </c:pt>
                <c:pt idx="2">
                  <c:v>0.47</c:v>
                </c:pt>
                <c:pt idx="3">
                  <c:v>0.43</c:v>
                </c:pt>
                <c:pt idx="4">
                  <c:v>0.41</c:v>
                </c:pt>
                <c:pt idx="5">
                  <c:v>0.35</c:v>
                </c:pt>
                <c:pt idx="6">
                  <c:v>0.34</c:v>
                </c:pt>
                <c:pt idx="7">
                  <c:v>0.3</c:v>
                </c:pt>
                <c:pt idx="8">
                  <c:v>0.28999999999999998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95E-4A7C-B0E8-5E0C5EF2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66016"/>
        <c:axId val="121367552"/>
      </c:barChart>
      <c:catAx>
        <c:axId val="1213660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121367552"/>
        <c:crosses val="autoZero"/>
        <c:auto val="0"/>
        <c:lblAlgn val="ctr"/>
        <c:lblOffset val="100"/>
        <c:noMultiLvlLbl val="0"/>
      </c:catAx>
      <c:valAx>
        <c:axId val="12136755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2136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he-IL" sz="1050" b="0" i="0" u="none" strike="noStrike" kern="1200" baseline="0" smtId="4294967295"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'[תרשים ב- Microsoft PowerPoint]שינוי שכר'!$B$3:$B$12</c:f>
              <c:strCache>
                <c:ptCount val="10"/>
                <c:pt idx="0">
                  <c:v>חברות עירוניות</c:v>
                </c:pt>
                <c:pt idx="1">
                  <c:v>שב"ס</c:v>
                </c:pt>
                <c:pt idx="2">
                  <c:v>קופות חולים</c:v>
                </c:pt>
                <c:pt idx="3">
                  <c:v>מועצות דתיות</c:v>
                </c:pt>
                <c:pt idx="4">
                  <c:v>מוסדות אקדמיים</c:v>
                </c:pt>
                <c:pt idx="5">
                  <c:v>תאגידים </c:v>
                </c:pt>
                <c:pt idx="6">
                  <c:v>משטרה</c:v>
                </c:pt>
                <c:pt idx="7">
                  <c:v>ממוצע חברות ממשלתיות</c:v>
                </c:pt>
                <c:pt idx="8">
                  <c:v>צה"ל</c:v>
                </c:pt>
                <c:pt idx="9">
                  <c:v>רשויות מקומיות</c:v>
                </c:pt>
              </c:strCache>
            </c:strRef>
          </c:cat>
          <c:val>
            <c:numRef>
              <c:f>'[תרשים ב- Microsoft PowerPoint]שינוי שכר'!$C$3:$C$12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0.49</c:v>
                </c:pt>
                <c:pt idx="2">
                  <c:v>0.47</c:v>
                </c:pt>
                <c:pt idx="3">
                  <c:v>0.43</c:v>
                </c:pt>
                <c:pt idx="4">
                  <c:v>0.41</c:v>
                </c:pt>
                <c:pt idx="5">
                  <c:v>0.35</c:v>
                </c:pt>
                <c:pt idx="6">
                  <c:v>0.34</c:v>
                </c:pt>
                <c:pt idx="7">
                  <c:v>0.3</c:v>
                </c:pt>
                <c:pt idx="8">
                  <c:v>0.28999999999999998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4775-BBDF-8747227E7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2544"/>
        <c:axId val="34654080"/>
      </c:barChart>
      <c:catAx>
        <c:axId val="346525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he-IL" sz="1200" b="1" i="0" u="none" strike="noStrike" kern="1200" baseline="0" smtId="4294967295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he-IL"/>
          </a:p>
        </c:txPr>
        <c:crossAx val="34654080"/>
        <c:crosses val="autoZero"/>
        <c:auto val="0"/>
        <c:lblAlgn val="ctr"/>
        <c:lblOffset val="100"/>
        <c:noMultiLvlLbl val="0"/>
      </c:catAx>
      <c:valAx>
        <c:axId val="3465408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3465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41-48E7-984F-61B3FDEBFF4A}"/>
              </c:ext>
            </c:extLst>
          </c:dPt>
          <c:dPt>
            <c:idx val="1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41-48E7-984F-61B3FDEBFF4A}"/>
              </c:ext>
            </c:extLst>
          </c:dPt>
          <c:dPt>
            <c:idx val="2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41-48E7-984F-61B3FDEBFF4A}"/>
              </c:ext>
            </c:extLst>
          </c:dPt>
          <c:dPt>
            <c:idx val="3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41-48E7-984F-61B3FDEBFF4A}"/>
              </c:ext>
            </c:extLst>
          </c:dPt>
          <c:dPt>
            <c:idx val="4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B41-48E7-984F-61B3FDEBFF4A}"/>
              </c:ext>
            </c:extLst>
          </c:dPt>
          <c:dPt>
            <c:idx val="5"/>
            <c:invertIfNegative val="0"/>
            <c:bubble3D val="0"/>
            <c:spPr>
              <a:solidFill>
                <a:srgbClr val="F7BF34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B41-48E7-984F-61B3FDEBFF4A}"/>
              </c:ext>
            </c:extLst>
          </c:dPt>
          <c:cat>
            <c:numRef>
              <c:f>גיליון1!$A$2:$A$7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86</c:v>
                </c:pt>
                <c:pt idx="1">
                  <c:v>58</c:v>
                </c:pt>
                <c:pt idx="2">
                  <c:v>207</c:v>
                </c:pt>
                <c:pt idx="3">
                  <c:v>148</c:v>
                </c:pt>
                <c:pt idx="4">
                  <c:v>551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41-48E7-984F-61B3FDEBF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30784"/>
        <c:axId val="65036672"/>
      </c:barChart>
      <c:catAx>
        <c:axId val="650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lang="he-IL" sz="2000" kern="1200" smtId="4294967295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endParaRPr lang="he-IL"/>
          </a:p>
        </c:txPr>
        <c:crossAx val="65036672"/>
        <c:crosses val="autoZero"/>
        <c:auto val="0"/>
        <c:lblAlgn val="ctr"/>
        <c:lblOffset val="100"/>
        <c:noMultiLvlLbl val="0"/>
      </c:catAx>
      <c:valAx>
        <c:axId val="6503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03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644069314003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22-45E5-BC58-A15607A288A8}"/>
              </c:ext>
            </c:extLst>
          </c:dPt>
          <c:dPt>
            <c:idx val="1"/>
            <c:bubble3D val="0"/>
            <c:spPr>
              <a:solidFill>
                <a:srgbClr val="00570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22-45E5-BC58-A15607A288A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22-45E5-BC58-A15607A288A8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22-45E5-BC58-A15607A288A8}"/>
              </c:ext>
            </c:extLst>
          </c:dPt>
          <c:dLbls>
            <c:dLbl>
              <c:idx val="0"/>
              <c:layout>
                <c:manualLayout>
                  <c:x val="-0.22665780782699585"/>
                  <c:y val="0.12506639957427979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אוויר
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2-45E5-BC58-A15607A288A8}"/>
                </c:ext>
              </c:extLst>
            </c:dLbl>
            <c:dLbl>
              <c:idx val="1"/>
              <c:layout>
                <c:manualLayout>
                  <c:x val="8.6336582899093628E-3"/>
                  <c:y val="-1.625770702958107E-3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יבשה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22-45E5-BC58-A15607A288A8}"/>
                </c:ext>
              </c:extLst>
            </c:dLbl>
            <c:dLbl>
              <c:idx val="2"/>
              <c:layout>
                <c:manualLayout>
                  <c:x val="1.1734141036868095E-2"/>
                  <c:y val="7.6833167113363743E-3"/>
                </c:manualLayout>
              </c:layout>
              <c:tx>
                <c:rich>
                  <a:bodyPr/>
                  <a:lstStyle/>
                  <a:p>
                    <a:r>
                      <a:rPr lang="he-IL" sz="2800"/>
                      <a:t>ים
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22-45E5-BC58-A15607A288A8}"/>
                </c:ext>
              </c:extLst>
            </c:dLbl>
            <c:dLbl>
              <c:idx val="3"/>
              <c:layout>
                <c:manualLayout>
                  <c:x val="0.30587750673294067"/>
                  <c:y val="5.6126754730939865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2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22-45E5-BC58-A15607A28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גיליון1!$A$2:$A$4</c:f>
              <c:strCache>
                <c:ptCount val="3"/>
                <c:pt idx="0">
                  <c:v>אוויר</c:v>
                </c:pt>
                <c:pt idx="1">
                  <c:v>יבשה</c:v>
                </c:pt>
                <c:pt idx="2">
                  <c:v>ים</c:v>
                </c:pt>
              </c:strCache>
            </c:strRef>
          </c:cat>
          <c:val>
            <c:numRef>
              <c:f>גיליון1!$B$2:$B$4</c:f>
              <c:numCache>
                <c:formatCode>General</c:formatCode>
                <c:ptCount val="4"/>
                <c:pt idx="0">
                  <c:v>2571</c:v>
                </c:pt>
                <c:pt idx="1">
                  <c:v>860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22-45E5-BC58-A15607A28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644069314003"/>
          <c:y val="0.14698804914951324"/>
          <c:w val="0.81016987562179565"/>
          <c:h val="0.8120611310005188"/>
        </c:manualLayout>
      </c:layout>
      <c:doughnut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 w="381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F-4F49-A9E0-0CA1AFBDD8A6}"/>
              </c:ext>
            </c:extLst>
          </c:dPt>
          <c:dPt>
            <c:idx val="1"/>
            <c:bubble3D val="0"/>
            <c:spPr>
              <a:solidFill>
                <a:srgbClr val="005700"/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6F-4F49-A9E0-0CA1AFBDD8A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6F-4F49-A9E0-0CA1AFBDD8A6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6F-4F49-A9E0-0CA1AFBDD8A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6F-4F49-A9E0-0CA1AFBDD8A6}"/>
                </c:ext>
              </c:extLst>
            </c:dLbl>
            <c:dLbl>
              <c:idx val="1"/>
              <c:layout>
                <c:manualLayout>
                  <c:x val="0.20841896533966064"/>
                  <c:y val="0.1811689883470535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he-IL" sz="1400"/>
                      <a:t>יבשה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F-4F49-A9E0-0CA1AFBDD8A6}"/>
                </c:ext>
              </c:extLst>
            </c:dLbl>
            <c:dLbl>
              <c:idx val="2"/>
              <c:layout>
                <c:manualLayout>
                  <c:x val="1.6533765941858292E-2"/>
                  <c:y val="0.174388542771339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 panose="020B0602030504020204" pitchFamily="34" charset="0"/>
                        <a:cs typeface="Lucida Sans Unicode" panose="020B0602030504020204" pitchFamily="34" charset="0"/>
                      </a:defRPr>
                    </a:pPr>
                    <a:r>
                      <a:rPr lang="he-IL" sz="1400"/>
                      <a:t>ים
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6F-4F49-A9E0-0CA1AFBDD8A6}"/>
                </c:ext>
              </c:extLst>
            </c:dLbl>
            <c:dLbl>
              <c:idx val="3"/>
              <c:layout>
                <c:manualLayout>
                  <c:x val="0.30587750673294067"/>
                  <c:y val="5.6126754730939865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800" smtId="4294967295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Unicode" panose="020B0602030504020204" pitchFamily="34" charset="0"/>
                      <a:cs typeface="Lucida Sans Unicode" panose="020B0602030504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6F-4F49-A9E0-0CA1AFBDD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smtId="4294967295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</c:f>
              <c:strCache>
                <c:ptCount val="1"/>
                <c:pt idx="0">
                  <c:v>אוויר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4"/>
                <c:pt idx="0">
                  <c:v>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6F-4F49-A9E0-0CA1AFBDD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</c:spPr>
          <c:cat>
            <c:strRef>
              <c:f>גיליון1!$A$2</c:f>
              <c:strCache>
                <c:ptCount val="1"/>
                <c:pt idx="0">
                  <c:v>רבעון ראשון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1"/>
                <c:pt idx="0">
                  <c:v>520.6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2-4569-ADDF-796326D1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649-4C1F-93CF-60933136BE0E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649-4C1F-93CF-60933136BE0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649-4C1F-93CF-60933136BE0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649-4C1F-93CF-60933136BE0E}"/>
              </c:ext>
            </c:extLst>
          </c:dPt>
          <c:cat>
            <c:strRef>
              <c:f>גיליון1!$A$2:$A$6</c:f>
              <c:strCache>
                <c:ptCount val="5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  <c:pt idx="4">
                  <c:v>רבעון שלישי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344</c:v>
                </c:pt>
                <c:pt idx="1">
                  <c:v>39.1</c:v>
                </c:pt>
                <c:pt idx="2">
                  <c:v>95.3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49-4C1F-93CF-60933136B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2B-4C0D-9356-CE32E3AAD01C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2B-4C0D-9356-CE32E3AAD01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2B-4C0D-9356-CE32E3AAD01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2B-4C0D-9356-CE32E3AAD01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2B-4C0D-9356-CE32E3AAD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3F-443C-879B-C1F5BC474F44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3F-443C-879B-C1F5BC474F4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F3F-443C-879B-C1F5BC474F44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F3F-443C-879B-C1F5BC474F44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73</c:v>
                </c:pt>
                <c:pt idx="1">
                  <c:v>75.8</c:v>
                </c:pt>
                <c:pt idx="2">
                  <c:v>43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3F-443C-879B-C1F5BC474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olidFill>
              <a:srgbClr val="39597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95970"/>
              </a:solidFill>
              <a:ln w="571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12F-457F-988E-F9D0C1CC9EDC}"/>
              </c:ext>
            </c:extLst>
          </c:dPt>
          <c:dPt>
            <c:idx val="1"/>
            <c:bubble3D val="0"/>
            <c:spPr>
              <a:solidFill>
                <a:srgbClr val="3495B9"/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12F-457F-988E-F9D0C1CC9ED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12F-457F-988E-F9D0C1CC9ED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12F-457F-988E-F9D0C1CC9EDC}"/>
              </c:ext>
            </c:extLst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ריבית</c:v>
                </c:pt>
                <c:pt idx="3">
                  <c:v>רבעון שני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55</c:v>
                </c:pt>
                <c:pt idx="1">
                  <c:v>72.400000000000006</c:v>
                </c:pt>
                <c:pt idx="2">
                  <c:v>39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2F-457F-988E-F9D0C1CC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he-I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28C92D-9377-4068-A42A-53E2854B2F68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5521C5-0B7E-41D8-A04F-BF5D478F73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71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AE898-96D0-4ABE-B753-2C5D9F2981A4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4DD969-98C2-4C22-B0F6-55FD4E9E8F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8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צה"ל לא ביקש תוספות בגין המב"מ. ת"ע צה"ל לא לוקחת בחשבון מלחמה (רזרבות חשכ"ל).</a:t>
            </a:r>
          </a:p>
          <a:p>
            <a:r>
              <a:rPr lang="he-IL"/>
              <a:t>הפסקת עבודות בקיר = 2 מש"ח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8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err="1"/>
              <a:t>מב"מ הוא האופציה הכלכלית הטובה ביותר הנותנת שקט למדינת ישראל.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>
                <a:solidFill>
                  <a:prstClr val="black"/>
                </a:solidFill>
              </a:rPr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תקציב החינוך: 55 דפים , תקציב הביטחון: 680 דפים.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8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169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C946-14F9-43BF-9236-68404CBA1BB2}" type="slidenum">
              <a:rPr lang="he-IL" smtClean="0">
                <a:solidFill>
                  <a:prstClr val="black"/>
                </a:solidFill>
              </a:rPr>
              <a:t>22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5A69-1E5F-439C-A8DC-0EF8C6D1C124}" type="slidenum">
              <a:rPr lang="he-IL" smtClean="0">
                <a:solidFill>
                  <a:prstClr val="black"/>
                </a:solidFill>
              </a:rPr>
              <a:t>45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794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4940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135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22412" y="6580208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lang="he-IL" sz="1200" b="1" kern="120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7F87AD1C-116E-4B2B-8726-4ED79EF877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8831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40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40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61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18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78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32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3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599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700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9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807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20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34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35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622412" y="6580208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lang="he-IL" sz="1200" b="1" kern="120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7F87AD1C-116E-4B2B-8726-4ED79EF87723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273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873120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ינויים ותקצי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86039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2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2377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367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88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60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16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502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446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12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602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02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176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1913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קציב 2013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311531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411649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9496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4326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816214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white">
          <a:xfrm>
            <a:off x="1763713" y="6611938"/>
            <a:ext cx="7380287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92432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549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כ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מציין מיקום של כותרת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1">
            <a:norm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42587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07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521698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84070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846295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38530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e-IL" sz="3200" b="1" u="sng" kern="1200" cap="all" baseline="0" smtClean="0">
                <a:ln w="63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647548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71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1" y="6156014"/>
            <a:ext cx="409664" cy="6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6405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0375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73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929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29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42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5464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249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1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58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93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78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875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711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17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523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35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838608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78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741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52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8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74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578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766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6E5F-64A2-4A02-BF9E-113E3E1275CE}" type="datetimeFigureOut">
              <a:rPr lang="he-IL" smtClean="0"/>
              <a:t>ט'/ניסן/תשע"ט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51E7-4E39-4F70-9199-6C6B5E997E22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השהיה 7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1602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693A-1C1A-4250-80DF-DE06C18822B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015D-AED7-4C21-8C19-9A404FA38D0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תרשים זרימה: השהיה 6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9" name="Picture 2" descr="U:\H056\שטויות שלי\סמל היועכל copy.gif"/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27621" y="5845724"/>
            <a:ext cx="639763" cy="10001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327574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756F-AAAC-4597-ACCC-7061119259D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F69C-416C-4FF6-B746-E9B56DFEE43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37312"/>
            <a:ext cx="367805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רשים זרימה: השהיה 8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3225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963E-A1C3-4E05-8AF6-F93A27E2D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41E7-A018-4927-9DDB-B3FC04888A3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רשים זרימה: השהיה 11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5" name="TextBox 14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41115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BF89-23DD-4BE3-89DE-4B5239A0555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t>ט'/ניסן/תשע"ט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F2C7-4D2F-460A-881E-819894E8EC0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Y:\תמונות למצגת\סמלים\לוגו יועכל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65304"/>
            <a:ext cx="410113" cy="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השהיה 7"/>
          <p:cNvSpPr/>
          <p:nvPr userDrawn="1"/>
        </p:nvSpPr>
        <p:spPr>
          <a:xfrm flipH="1">
            <a:off x="8676456" y="6459572"/>
            <a:ext cx="467544" cy="355685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ציין מיקום של מספר שקופית 1"/>
          <p:cNvSpPr txBox="1"/>
          <p:nvPr userDrawn="1"/>
        </p:nvSpPr>
        <p:spPr>
          <a:xfrm>
            <a:off x="7020272" y="6461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r" rtl="1" fontAlgn="auto">
              <a:spcBef>
                <a:spcPct val="0"/>
              </a:spcBef>
              <a:spcAft>
                <a:spcPct val="0"/>
              </a:spcAft>
              <a:defRPr sz="1200" kern="1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C786D84-31E4-4F15-A666-C001155114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69360"/>
            <a:ext cx="9143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>
                <a:latin typeface="Gisha" panose="020B0502040204020203" pitchFamily="34" charset="-79"/>
                <a:cs typeface="Gisha" panose="020B0502040204020203" pitchFamily="34" charset="-79"/>
              </a:rPr>
              <a:t>בלמ"ס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9846495">
            <a:off x="1522935" y="1920714"/>
            <a:ext cx="601541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6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טיוטה</a:t>
            </a:r>
          </a:p>
        </p:txBody>
      </p:sp>
    </p:spTree>
    <p:extLst>
      <p:ext uri="{BB962C8B-B14F-4D97-AF65-F5344CB8AC3E}">
        <p14:creationId xmlns:p14="http://schemas.microsoft.com/office/powerpoint/2010/main" val="27442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chart" Target="../charts/chart4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84" Type="http://schemas.openxmlformats.org/officeDocument/2006/relationships/tags" Target="../tags/tag86.xml"/><Relationship Id="rId89" Type="http://schemas.openxmlformats.org/officeDocument/2006/relationships/tags" Target="../tags/tag91.xml"/><Relationship Id="rId16" Type="http://schemas.openxmlformats.org/officeDocument/2006/relationships/tags" Target="../tags/tag18.xml"/><Relationship Id="rId107" Type="http://schemas.openxmlformats.org/officeDocument/2006/relationships/slideLayout" Target="../slideLayouts/slideLayout13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74" Type="http://schemas.openxmlformats.org/officeDocument/2006/relationships/tags" Target="../tags/tag76.xml"/><Relationship Id="rId79" Type="http://schemas.openxmlformats.org/officeDocument/2006/relationships/tags" Target="../tags/tag81.xml"/><Relationship Id="rId102" Type="http://schemas.openxmlformats.org/officeDocument/2006/relationships/tags" Target="../tags/tag104.xml"/><Relationship Id="rId5" Type="http://schemas.openxmlformats.org/officeDocument/2006/relationships/tags" Target="../tags/tag7.xml"/><Relationship Id="rId90" Type="http://schemas.openxmlformats.org/officeDocument/2006/relationships/tags" Target="../tags/tag92.xml"/><Relationship Id="rId95" Type="http://schemas.openxmlformats.org/officeDocument/2006/relationships/tags" Target="../tags/tag97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59" Type="http://schemas.openxmlformats.org/officeDocument/2006/relationships/tags" Target="../tags/tag61.xml"/><Relationship Id="rId103" Type="http://schemas.openxmlformats.org/officeDocument/2006/relationships/tags" Target="../tags/tag105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91" Type="http://schemas.openxmlformats.org/officeDocument/2006/relationships/tags" Target="../tags/tag93.xml"/><Relationship Id="rId96" Type="http://schemas.openxmlformats.org/officeDocument/2006/relationships/tags" Target="../tags/tag9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6" Type="http://schemas.openxmlformats.org/officeDocument/2006/relationships/tags" Target="../tags/tag108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94" Type="http://schemas.openxmlformats.org/officeDocument/2006/relationships/tags" Target="../tags/tag96.xml"/><Relationship Id="rId99" Type="http://schemas.openxmlformats.org/officeDocument/2006/relationships/tags" Target="../tags/tag101.xml"/><Relationship Id="rId101" Type="http://schemas.openxmlformats.org/officeDocument/2006/relationships/tags" Target="../tags/tag10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99.xml"/><Relationship Id="rId104" Type="http://schemas.openxmlformats.org/officeDocument/2006/relationships/tags" Target="../tags/tag106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100" Type="http://schemas.openxmlformats.org/officeDocument/2006/relationships/tags" Target="../tags/tag102.xml"/><Relationship Id="rId105" Type="http://schemas.openxmlformats.org/officeDocument/2006/relationships/tags" Target="../tags/tag107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tags" Target="../tags/tag100.xml"/><Relationship Id="rId3" Type="http://schemas.openxmlformats.org/officeDocument/2006/relationships/tags" Target="../tags/tag5.xml"/><Relationship Id="rId25" Type="http://schemas.openxmlformats.org/officeDocument/2006/relationships/tags" Target="../tags/tag27.xml"/><Relationship Id="rId46" Type="http://schemas.openxmlformats.org/officeDocument/2006/relationships/tags" Target="../tags/tag48.xml"/><Relationship Id="rId67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3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36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7.wdp"/><Relationship Id="rId4" Type="http://schemas.openxmlformats.org/officeDocument/2006/relationships/image" Target="../media/image48.png"/><Relationship Id="rId9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chart" Target="../charts/chart12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15.wdp"/><Relationship Id="rId11" Type="http://schemas.openxmlformats.org/officeDocument/2006/relationships/hyperlink" Target="https://www.google.co.il/url?sa=i&amp;rct=j&amp;q=&amp;esrc=s&amp;source=images&amp;cd=&amp;cad=rja&amp;uact=8&amp;ved=0ahUKEwihr7WVsLrJAhUDORoKHVnsAk4QjRwIBw&amp;url=https://www.shabak.gov.il/heritage/pages/lobymoreshet.aspx&amp;psig=AFQjCNGKW_pU2Y7AZK9H69wRoUOFubxNjQ&amp;ust=1449049491007663" TargetMode="External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image" Target="../media/image75.png"/><Relationship Id="rId4" Type="http://schemas.openxmlformats.org/officeDocument/2006/relationships/image" Target="../media/image29.png"/><Relationship Id="rId9" Type="http://schemas.openxmlformats.org/officeDocument/2006/relationships/hyperlink" Target="https://www.google.co.il/url?sa=i&amp;rct=j&amp;q=&amp;esrc=s&amp;source=images&amp;cd=&amp;cad=rja&amp;uact=8&amp;ved=0ahUKEwihr7WVsLrJAhUDORoKHVnsAk4QjRwIBw&amp;url=https://he.wikipedia.org/wiki/%D7%94%D7%9E%D7%95%D7%A1%D7%93_%D7%9C%D7%9E%D7%95%D7%93%D7%99%D7%A2%D7%99%D7%9F_%D7%95%D7%9C%D7%AA%D7%A4%D7%A7%D7%99%D7%93%D7%99%D7%9D_%D7%9E%D7%99%D7%95%D7%97%D7%93%D7%99%D7%9D&amp;psig=AFQjCNGKW_pU2Y7AZK9H69wRoUOFubxNjQ&amp;ust=1449049491007663" TargetMode="External"/><Relationship Id="rId1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microsoft.com/office/2007/relationships/hdphoto" Target="../media/hdphoto18.wdp"/><Relationship Id="rId12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microsoft.com/office/2007/relationships/hdphoto" Target="../media/hdphoto19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21.wdp"/><Relationship Id="rId3" Type="http://schemas.openxmlformats.org/officeDocument/2006/relationships/image" Target="../media/image29.png"/><Relationship Id="rId7" Type="http://schemas.microsoft.com/office/2007/relationships/hdphoto" Target="../media/hdphoto18.wdp"/><Relationship Id="rId12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microsoft.com/office/2007/relationships/hdphoto" Target="../media/hdphoto19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720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הביטחון </a:t>
            </a:r>
          </a:p>
          <a:p>
            <a:pPr algn="ctr">
              <a:defRPr/>
            </a:pPr>
            <a:r>
              <a:rPr lang="he-IL" sz="720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אתגרים ומבט קדימה</a:t>
            </a:r>
          </a:p>
        </p:txBody>
      </p:sp>
      <p:pic>
        <p:nvPicPr>
          <p:cNvPr id="5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459" y="3132116"/>
            <a:ext cx="1417081" cy="24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40568" y="6021288"/>
            <a:ext cx="9684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הרצאה במב"ל | 18באפריל 2019</a:t>
            </a:r>
          </a:p>
        </p:txBody>
      </p:sp>
    </p:spTree>
    <p:extLst>
      <p:ext uri="{BB962C8B-B14F-4D97-AF65-F5344CB8AC3E}">
        <p14:creationId xmlns:p14="http://schemas.microsoft.com/office/powerpoint/2010/main" val="38489717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7448"/>
            <a:ext cx="9162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פעילות מבצעית מזווית תקציבית – כמה זה עולה לנו?</a:t>
            </a:r>
          </a:p>
          <a:p>
            <a:pPr algn="ctr">
              <a:defRPr/>
            </a:pPr>
            <a:r>
              <a:rPr lang="he-IL" sz="20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2018, מיליוני ₪ </a:t>
            </a:r>
            <a:endParaRPr lang="he-IL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-2460624" y="-125152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350962" y="-1251520"/>
            <a:ext cx="914400" cy="914400"/>
          </a:xfrm>
          <a:prstGeom prst="rect">
            <a:avLst/>
          </a:prstGeom>
          <a:solidFill>
            <a:srgbClr val="F7B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852488" y="-1251520"/>
            <a:ext cx="914400" cy="914400"/>
          </a:xfrm>
          <a:prstGeom prst="rect">
            <a:avLst/>
          </a:prstGeom>
          <a:solidFill>
            <a:srgbClr val="76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273049" y="-1248345"/>
            <a:ext cx="914400" cy="9144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5" name="קבוצה 11"/>
          <p:cNvGrpSpPr>
            <a:grpSpLocks noChangeAspect="1"/>
          </p:cNvGrpSpPr>
          <p:nvPr/>
        </p:nvGrpSpPr>
        <p:grpSpPr>
          <a:xfrm flipH="1">
            <a:off x="7020272" y="934494"/>
            <a:ext cx="1964114" cy="622298"/>
            <a:chOff x="4141949" y="941276"/>
            <a:chExt cx="1142888" cy="193503"/>
          </a:xfrm>
        </p:grpSpPr>
        <p:sp>
          <p:nvSpPr>
            <p:cNvPr id="46" name="מלבן 45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767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7" name="משולש ישר-זווית 46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48" name="צורה חופשית 47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7678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718019" y="985983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2</a:t>
            </a:r>
          </a:p>
        </p:txBody>
      </p:sp>
      <p:cxnSp>
        <p:nvCxnSpPr>
          <p:cNvPr id="50" name="מחבר חץ ישר 49"/>
          <p:cNvCxnSpPr/>
          <p:nvPr/>
        </p:nvCxnSpPr>
        <p:spPr>
          <a:xfrm flipH="1">
            <a:off x="4577456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/>
          <p:nvPr/>
        </p:nvCxnSpPr>
        <p:spPr>
          <a:xfrm flipH="1">
            <a:off x="915491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H="1">
            <a:off x="2288728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/>
          <p:nvPr/>
        </p:nvCxnSpPr>
        <p:spPr>
          <a:xfrm flipH="1">
            <a:off x="0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>
            <a:off x="5795260" y="1832669"/>
            <a:ext cx="332538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קבוצה 63"/>
          <p:cNvGrpSpPr>
            <a:grpSpLocks noChangeAspect="1"/>
          </p:cNvGrpSpPr>
          <p:nvPr/>
        </p:nvGrpSpPr>
        <p:grpSpPr>
          <a:xfrm>
            <a:off x="8195662" y="1871544"/>
            <a:ext cx="756000" cy="756000"/>
            <a:chOff x="5023768" y="4034800"/>
            <a:chExt cx="2143125" cy="2143125"/>
          </a:xfrm>
        </p:grpSpPr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6" name="מלבן 65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808206" y="2052322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76786B"/>
                  </a:solidFill>
                </a:ln>
                <a:solidFill>
                  <a:srgbClr val="76786B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76786B"/>
                </a:solidFill>
              </a:ln>
              <a:solidFill>
                <a:srgbClr val="76786B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12360" y="2564904"/>
            <a:ext cx="13681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9" name="מחבר ישר 68"/>
          <p:cNvCxnSpPr/>
          <p:nvPr/>
        </p:nvCxnSpPr>
        <p:spPr>
          <a:xfrm flipH="1">
            <a:off x="7986787" y="1870486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6062914" y="2996952"/>
            <a:ext cx="312174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קבוצה 3"/>
          <p:cNvGrpSpPr>
            <a:grpSpLocks noChangeAspect="1"/>
          </p:cNvGrpSpPr>
          <p:nvPr/>
        </p:nvGrpSpPr>
        <p:grpSpPr>
          <a:xfrm>
            <a:off x="6979517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מלבן 72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74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83" name="תרשים זרימה: השהיה 82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מלבן 83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81" name="תרשים זרימה: השהיה 80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מלבן 81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משולש ישר-זווית 75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7" name="משולש ישר-זווית 76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8" name="משולש ישר-זווית 77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79" name="משולש ישר-זווית 78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80" name="משולש שווה שוקיים 79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87" name="אליפסה 86"/>
          <p:cNvSpPr>
            <a:spLocks noChangeAspect="1"/>
          </p:cNvSpPr>
          <p:nvPr/>
        </p:nvSpPr>
        <p:spPr>
          <a:xfrm>
            <a:off x="7282710" y="3752930"/>
            <a:ext cx="898050" cy="899148"/>
          </a:xfrm>
          <a:prstGeom prst="ellipse">
            <a:avLst/>
          </a:prstGeom>
          <a:solidFill>
            <a:srgbClr val="7678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2140" y="3959185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41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08590" y="3212976"/>
            <a:ext cx="14268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grpSp>
        <p:nvGrpSpPr>
          <p:cNvPr id="11" name="קבוצה 10"/>
          <p:cNvGrpSpPr/>
          <p:nvPr/>
        </p:nvGrpSpPr>
        <p:grpSpPr>
          <a:xfrm flipH="1">
            <a:off x="7482116" y="5516175"/>
            <a:ext cx="1050324" cy="1296144"/>
            <a:chOff x="10761041" y="2809140"/>
            <a:chExt cx="3736975" cy="2436812"/>
          </a:xfrm>
        </p:grpSpPr>
        <p:sp>
          <p:nvSpPr>
            <p:cNvPr id="93" name="פחית 9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4" name="פחית 9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5" name="פחית 9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6" name="פחית 9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7" name="פחית 9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8" name="פחית 9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99" name="פחית 9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0" name="פחית 9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1" name="פחית 10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02" name="פחית 10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313547" y="4509120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88" name="קבוצה 11"/>
          <p:cNvGrpSpPr>
            <a:grpSpLocks noChangeAspect="1"/>
          </p:cNvGrpSpPr>
          <p:nvPr/>
        </p:nvGrpSpPr>
        <p:grpSpPr>
          <a:xfrm flipH="1">
            <a:off x="4732686" y="958038"/>
            <a:ext cx="1964107" cy="622298"/>
            <a:chOff x="4141949" y="941276"/>
            <a:chExt cx="1142888" cy="193503"/>
          </a:xfrm>
        </p:grpSpPr>
        <p:sp>
          <p:nvSpPr>
            <p:cNvPr id="91" name="מלבן 90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solidFill>
              <a:srgbClr val="F7B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6" name="משולש ישר-זווית 105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07" name="צורה חופשית 106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solidFill>
              <a:srgbClr val="F7BF3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427984" y="98651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3</a:t>
            </a:r>
          </a:p>
        </p:txBody>
      </p:sp>
      <p:grpSp>
        <p:nvGrpSpPr>
          <p:cNvPr id="109" name="קבוצה 108"/>
          <p:cNvGrpSpPr>
            <a:grpSpLocks noChangeAspect="1"/>
          </p:cNvGrpSpPr>
          <p:nvPr/>
        </p:nvGrpSpPr>
        <p:grpSpPr>
          <a:xfrm>
            <a:off x="5891050" y="1889226"/>
            <a:ext cx="756000" cy="756000"/>
            <a:chOff x="5023768" y="4034800"/>
            <a:chExt cx="2143125" cy="2143125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11" name="מלבן 110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503594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F7BF34"/>
                  </a:solidFill>
                </a:ln>
                <a:solidFill>
                  <a:srgbClr val="F7BF3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</a:t>
            </a:r>
            <a:endParaRPr lang="he-IL" sz="3600">
              <a:ln w="28575">
                <a:solidFill>
                  <a:srgbClr val="F7BF34"/>
                </a:solidFill>
              </a:ln>
              <a:solidFill>
                <a:srgbClr val="F7BF3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14" name="מחבר ישר 113"/>
          <p:cNvCxnSpPr/>
          <p:nvPr/>
        </p:nvCxnSpPr>
        <p:spPr>
          <a:xfrm flipH="1">
            <a:off x="5721820" y="1871015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קבוצה 3"/>
          <p:cNvGrpSpPr>
            <a:grpSpLocks noChangeAspect="1"/>
          </p:cNvGrpSpPr>
          <p:nvPr/>
        </p:nvGrpSpPr>
        <p:grpSpPr>
          <a:xfrm>
            <a:off x="4718672" y="1881658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מלבן 115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17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26" name="תרשים זרימה: השהיה 125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מלבן 126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8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24" name="תרשים זרימה: השהיה 123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מלבן 124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9" name="משולש ישר-זווית 118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0" name="משולש ישר-זווית 119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1" name="משולש ישר-זווית 120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2" name="משולש ישר-זווית 121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23" name="משולש שווה שוקיים 122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29" name="אליפסה 128"/>
          <p:cNvSpPr>
            <a:spLocks noChangeAspect="1"/>
          </p:cNvSpPr>
          <p:nvPr/>
        </p:nvSpPr>
        <p:spPr>
          <a:xfrm>
            <a:off x="4978454" y="3753459"/>
            <a:ext cx="898050" cy="899148"/>
          </a:xfrm>
          <a:prstGeom prst="ellipse">
            <a:avLst/>
          </a:prstGeom>
          <a:solidFill>
            <a:srgbClr val="F7BF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rgbClr val="F7BF34"/>
                </a:solidFill>
              </a:ln>
              <a:solidFill>
                <a:srgbClr val="F7BF34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77884" y="3959714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38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32" name="קבוצה 131"/>
          <p:cNvGrpSpPr/>
          <p:nvPr/>
        </p:nvGrpSpPr>
        <p:grpSpPr>
          <a:xfrm flipH="1">
            <a:off x="5249868" y="5516704"/>
            <a:ext cx="1050324" cy="1296144"/>
            <a:chOff x="10761041" y="2809140"/>
            <a:chExt cx="3736975" cy="2436812"/>
          </a:xfrm>
        </p:grpSpPr>
        <p:sp>
          <p:nvSpPr>
            <p:cNvPr id="133" name="פחית 132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4" name="פחית 133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5" name="פחית 134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6" name="פחית 135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7" name="פחית 136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8" name="פחית 137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39" name="פחית 138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0" name="פחית 139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1" name="פחית 140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42" name="פחית 141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009291" y="4556519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46" name="קבוצה 11"/>
          <p:cNvGrpSpPr>
            <a:grpSpLocks noChangeAspect="1"/>
          </p:cNvGrpSpPr>
          <p:nvPr/>
        </p:nvGrpSpPr>
        <p:grpSpPr>
          <a:xfrm flipH="1">
            <a:off x="2463875" y="958567"/>
            <a:ext cx="1964109" cy="622298"/>
            <a:chOff x="4141949" y="941276"/>
            <a:chExt cx="1142888" cy="193503"/>
          </a:xfrm>
          <a:solidFill>
            <a:srgbClr val="49A244"/>
          </a:solidFill>
        </p:grpSpPr>
        <p:sp>
          <p:nvSpPr>
            <p:cNvPr id="147" name="מלבן 14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8" name="משולש ישר-זווית 14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49" name="צורה חופשית 14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180556" y="987041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4</a:t>
            </a:r>
          </a:p>
        </p:txBody>
      </p:sp>
      <p:grpSp>
        <p:nvGrpSpPr>
          <p:cNvPr id="151" name="קבוצה 150"/>
          <p:cNvGrpSpPr>
            <a:grpSpLocks noChangeAspect="1"/>
          </p:cNvGrpSpPr>
          <p:nvPr/>
        </p:nvGrpSpPr>
        <p:grpSpPr>
          <a:xfrm>
            <a:off x="3640029" y="1889226"/>
            <a:ext cx="756000" cy="756000"/>
            <a:chOff x="5023768" y="4034800"/>
            <a:chExt cx="2143125" cy="2143125"/>
          </a:xfrm>
        </p:grpSpPr>
        <p:pic>
          <p:nvPicPr>
            <p:cNvPr id="152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53" name="מלבן 152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3252573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49A244"/>
                  </a:solidFill>
                </a:ln>
                <a:solidFill>
                  <a:srgbClr val="49A244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3600">
              <a:ln w="28575">
                <a:solidFill>
                  <a:srgbClr val="49A244"/>
                </a:solidFill>
              </a:ln>
              <a:solidFill>
                <a:srgbClr val="49A244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cxnSp>
        <p:nvCxnSpPr>
          <p:cNvPr id="156" name="מחבר ישר 155"/>
          <p:cNvCxnSpPr/>
          <p:nvPr/>
        </p:nvCxnSpPr>
        <p:spPr>
          <a:xfrm flipH="1">
            <a:off x="1144364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קבוצה 3"/>
          <p:cNvGrpSpPr>
            <a:grpSpLocks noChangeAspect="1"/>
          </p:cNvGrpSpPr>
          <p:nvPr/>
        </p:nvGrpSpPr>
        <p:grpSpPr>
          <a:xfrm>
            <a:off x="2428361" y="1889784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8" name="מלבן 157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159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168" name="תרשים זרימה: השהיה 167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מלבן 168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0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166" name="תרשים זרימה: השהיה 165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מלבן 166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1" name="משולש ישר-זווית 160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2" name="משולש ישר-זווית 161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3" name="משולש ישר-זווית 162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4" name="משולש ישר-זווית 163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165" name="משולש שווה שוקיים 164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71" name="אליפסה 170"/>
          <p:cNvSpPr>
            <a:spLocks noChangeAspect="1"/>
          </p:cNvSpPr>
          <p:nvPr/>
        </p:nvSpPr>
        <p:spPr>
          <a:xfrm>
            <a:off x="2674198" y="3753988"/>
            <a:ext cx="898050" cy="899148"/>
          </a:xfrm>
          <a:prstGeom prst="ellipse">
            <a:avLst/>
          </a:prstGeom>
          <a:solidFill>
            <a:srgbClr val="49A2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373628" y="3960243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113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174" name="קבוצה 173"/>
          <p:cNvGrpSpPr/>
          <p:nvPr/>
        </p:nvGrpSpPr>
        <p:grpSpPr>
          <a:xfrm flipH="1">
            <a:off x="2987824" y="5517233"/>
            <a:ext cx="1050324" cy="1296144"/>
            <a:chOff x="10761041" y="2809140"/>
            <a:chExt cx="3736975" cy="2436812"/>
          </a:xfrm>
        </p:grpSpPr>
        <p:sp>
          <p:nvSpPr>
            <p:cNvPr id="175" name="פחית 174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6" name="פחית 175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7" name="פחית 176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8" name="פחית 177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79" name="פחית 178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0" name="פחית 179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1" name="פחית 180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2" name="פחית 181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3" name="פחית 182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184" name="פחית 183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705035" y="4556519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" name="מחבר חץ ישר 190"/>
          <p:cNvCxnSpPr/>
          <p:nvPr/>
        </p:nvCxnSpPr>
        <p:spPr>
          <a:xfrm>
            <a:off x="2879013" y="1832669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חץ ישר 191"/>
          <p:cNvCxnSpPr/>
          <p:nvPr/>
        </p:nvCxnSpPr>
        <p:spPr>
          <a:xfrm>
            <a:off x="2879013" y="2996952"/>
            <a:ext cx="318681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192"/>
          <p:cNvCxnSpPr/>
          <p:nvPr/>
        </p:nvCxnSpPr>
        <p:spPr>
          <a:xfrm>
            <a:off x="-18176" y="1832669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193"/>
          <p:cNvCxnSpPr/>
          <p:nvPr/>
        </p:nvCxnSpPr>
        <p:spPr>
          <a:xfrm>
            <a:off x="-18176" y="2996952"/>
            <a:ext cx="3006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מחבר חץ ישר 187"/>
          <p:cNvCxnSpPr/>
          <p:nvPr/>
        </p:nvCxnSpPr>
        <p:spPr>
          <a:xfrm flipH="1">
            <a:off x="6866184" y="932489"/>
            <a:ext cx="0" cy="552058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מחבר ישר 188"/>
          <p:cNvCxnSpPr/>
          <p:nvPr/>
        </p:nvCxnSpPr>
        <p:spPr>
          <a:xfrm flipH="1">
            <a:off x="3433092" y="1871544"/>
            <a:ext cx="0" cy="9366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5508104" y="2564904"/>
            <a:ext cx="13681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491880" y="2564904"/>
            <a:ext cx="1138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3" name="קבוצה 192"/>
          <p:cNvGrpSpPr>
            <a:grpSpLocks noChangeAspect="1"/>
          </p:cNvGrpSpPr>
          <p:nvPr/>
        </p:nvGrpSpPr>
        <p:grpSpPr>
          <a:xfrm>
            <a:off x="1338367" y="1889226"/>
            <a:ext cx="756000" cy="756000"/>
            <a:chOff x="5023768" y="4034800"/>
            <a:chExt cx="2143125" cy="2143125"/>
          </a:xfrm>
        </p:grpSpPr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195" name="מלבן 194"/>
            <p:cNvSpPr/>
            <p:nvPr/>
          </p:nvSpPr>
          <p:spPr>
            <a:xfrm>
              <a:off x="5650946" y="4882594"/>
              <a:ext cx="832037" cy="106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950911" y="2070004"/>
            <a:ext cx="1531135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>
                <a:ln w="28575">
                  <a:solidFill>
                    <a:srgbClr val="2E2E2E"/>
                  </a:solidFill>
                </a:ln>
                <a:solidFill>
                  <a:srgbClr val="2E2E2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29</a:t>
            </a:r>
            <a:endParaRPr lang="he-IL" sz="3600">
              <a:ln w="28575">
                <a:solidFill>
                  <a:srgbClr val="2E2E2E"/>
                </a:solidFill>
              </a:ln>
              <a:solidFill>
                <a:srgbClr val="2E2E2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200844" y="2564904"/>
            <a:ext cx="11389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ימי פעילות</a:t>
            </a:r>
            <a:endParaRPr lang="en-US" sz="1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198" name="קבוצה 3"/>
          <p:cNvGrpSpPr>
            <a:grpSpLocks noChangeAspect="1"/>
          </p:cNvGrpSpPr>
          <p:nvPr/>
        </p:nvGrpSpPr>
        <p:grpSpPr>
          <a:xfrm>
            <a:off x="143658" y="1878409"/>
            <a:ext cx="901304" cy="917327"/>
            <a:chOff x="5800931" y="2492896"/>
            <a:chExt cx="1071019" cy="10895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9" name="מלבן 198"/>
            <p:cNvSpPr/>
            <p:nvPr/>
          </p:nvSpPr>
          <p:spPr>
            <a:xfrm>
              <a:off x="6281700" y="2708584"/>
              <a:ext cx="107895" cy="873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grpSp>
          <p:nvGrpSpPr>
            <p:cNvPr id="200" name="קבוצה 5"/>
            <p:cNvGrpSpPr>
              <a:grpSpLocks noChangeAspect="1"/>
            </p:cNvGrpSpPr>
            <p:nvPr/>
          </p:nvGrpSpPr>
          <p:grpSpPr>
            <a:xfrm>
              <a:off x="6591132" y="2924273"/>
              <a:ext cx="65056" cy="342563"/>
              <a:chOff x="6444253" y="2638933"/>
              <a:chExt cx="90355" cy="827431"/>
            </a:xfrm>
            <a:grpFill/>
          </p:grpSpPr>
          <p:sp>
            <p:nvSpPr>
              <p:cNvPr id="209" name="תרשים זרימה: השהיה 208"/>
              <p:cNvSpPr/>
              <p:nvPr/>
            </p:nvSpPr>
            <p:spPr>
              <a:xfrm rot="16200000">
                <a:off x="6380255" y="2702932"/>
                <a:ext cx="218351" cy="90354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מלבן 209"/>
              <p:cNvSpPr/>
              <p:nvPr/>
            </p:nvSpPr>
            <p:spPr>
              <a:xfrm>
                <a:off x="6444253" y="2857284"/>
                <a:ext cx="90354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1" name="קבוצה 8"/>
            <p:cNvGrpSpPr>
              <a:grpSpLocks noChangeAspect="1"/>
            </p:cNvGrpSpPr>
            <p:nvPr/>
          </p:nvGrpSpPr>
          <p:grpSpPr>
            <a:xfrm>
              <a:off x="6015124" y="2924270"/>
              <a:ext cx="65054" cy="342563"/>
              <a:chOff x="6444831" y="2638932"/>
              <a:chExt cx="90353" cy="827432"/>
            </a:xfrm>
            <a:grpFill/>
          </p:grpSpPr>
          <p:sp>
            <p:nvSpPr>
              <p:cNvPr id="207" name="תרשים זרימה: השהיה 206"/>
              <p:cNvSpPr/>
              <p:nvPr/>
            </p:nvSpPr>
            <p:spPr>
              <a:xfrm rot="16200000">
                <a:off x="6380832" y="2702931"/>
                <a:ext cx="218351" cy="90353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מלבן 207"/>
              <p:cNvSpPr/>
              <p:nvPr/>
            </p:nvSpPr>
            <p:spPr>
              <a:xfrm>
                <a:off x="6444831" y="2857284"/>
                <a:ext cx="90353" cy="609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" name="משולש ישר-זווית 201"/>
            <p:cNvSpPr/>
            <p:nvPr/>
          </p:nvSpPr>
          <p:spPr>
            <a:xfrm>
              <a:off x="6403875" y="2868764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3" name="משולש ישר-זווית 202"/>
            <p:cNvSpPr/>
            <p:nvPr/>
          </p:nvSpPr>
          <p:spPr>
            <a:xfrm flipH="1">
              <a:off x="5800931" y="2871936"/>
              <a:ext cx="468075" cy="4678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4" name="משולש ישר-זווית 203"/>
            <p:cNvSpPr>
              <a:spLocks noChangeAspect="1"/>
            </p:cNvSpPr>
            <p:nvPr/>
          </p:nvSpPr>
          <p:spPr>
            <a:xfrm>
              <a:off x="6403875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5" name="משולש ישר-זווית 204"/>
            <p:cNvSpPr>
              <a:spLocks noChangeAspect="1"/>
            </p:cNvSpPr>
            <p:nvPr/>
          </p:nvSpPr>
          <p:spPr>
            <a:xfrm flipH="1">
              <a:off x="6089709" y="3403225"/>
              <a:ext cx="179297" cy="1792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06" name="משולש שווה שוקיים 205"/>
            <p:cNvSpPr/>
            <p:nvPr/>
          </p:nvSpPr>
          <p:spPr>
            <a:xfrm>
              <a:off x="6281700" y="2492896"/>
              <a:ext cx="107895" cy="2156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קבוצה 210"/>
          <p:cNvGrpSpPr/>
          <p:nvPr/>
        </p:nvGrpSpPr>
        <p:grpSpPr>
          <a:xfrm flipH="1">
            <a:off x="569348" y="5517233"/>
            <a:ext cx="1050324" cy="1296144"/>
            <a:chOff x="10761041" y="2809140"/>
            <a:chExt cx="3736975" cy="2436812"/>
          </a:xfrm>
        </p:grpSpPr>
        <p:sp>
          <p:nvSpPr>
            <p:cNvPr id="212" name="פחית 211"/>
            <p:cNvSpPr/>
            <p:nvPr/>
          </p:nvSpPr>
          <p:spPr>
            <a:xfrm>
              <a:off x="12637466" y="4885590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3" name="פחית 212"/>
            <p:cNvSpPr/>
            <p:nvPr/>
          </p:nvSpPr>
          <p:spPr>
            <a:xfrm>
              <a:off x="12637466" y="45696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4" name="פחית 213"/>
            <p:cNvSpPr/>
            <p:nvPr/>
          </p:nvSpPr>
          <p:spPr>
            <a:xfrm>
              <a:off x="12708904" y="4266465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5" name="פחית 214"/>
            <p:cNvSpPr/>
            <p:nvPr/>
          </p:nvSpPr>
          <p:spPr>
            <a:xfrm>
              <a:off x="10761041" y="484590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6" name="פחית 215"/>
            <p:cNvSpPr/>
            <p:nvPr/>
          </p:nvSpPr>
          <p:spPr>
            <a:xfrm>
              <a:off x="10761041" y="4496652"/>
              <a:ext cx="1757363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7" name="פחית 216"/>
            <p:cNvSpPr/>
            <p:nvPr/>
          </p:nvSpPr>
          <p:spPr>
            <a:xfrm>
              <a:off x="12637466" y="3985477"/>
              <a:ext cx="1755775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8" name="פחית 217"/>
            <p:cNvSpPr/>
            <p:nvPr/>
          </p:nvSpPr>
          <p:spPr>
            <a:xfrm>
              <a:off x="12742241" y="3733065"/>
              <a:ext cx="1755775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19" name="פחית 218"/>
            <p:cNvSpPr/>
            <p:nvPr/>
          </p:nvSpPr>
          <p:spPr>
            <a:xfrm>
              <a:off x="12527929" y="3445727"/>
              <a:ext cx="1757362" cy="358775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0" name="פחית 219"/>
            <p:cNvSpPr/>
            <p:nvPr/>
          </p:nvSpPr>
          <p:spPr>
            <a:xfrm>
              <a:off x="12558091" y="3156802"/>
              <a:ext cx="1757363" cy="360363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  <p:sp>
          <p:nvSpPr>
            <p:cNvPr id="221" name="פחית 220"/>
            <p:cNvSpPr/>
            <p:nvPr/>
          </p:nvSpPr>
          <p:spPr>
            <a:xfrm>
              <a:off x="12558091" y="2809140"/>
              <a:ext cx="1757363" cy="360362"/>
            </a:xfrm>
            <a:prstGeom prst="can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b="1">
                <a:solidFill>
                  <a:prstClr val="white"/>
                </a:solidFill>
              </a:endParaRPr>
            </a:p>
          </p:txBody>
        </p:sp>
      </p:grpSp>
      <p:sp>
        <p:nvSpPr>
          <p:cNvPr id="223" name="אליפסה 222"/>
          <p:cNvSpPr>
            <a:spLocks noChangeAspect="1"/>
          </p:cNvSpPr>
          <p:nvPr/>
        </p:nvSpPr>
        <p:spPr>
          <a:xfrm>
            <a:off x="569348" y="3753988"/>
            <a:ext cx="898050" cy="899148"/>
          </a:xfrm>
          <a:prstGeom prst="ellipse">
            <a:avLst/>
          </a:prstGeom>
          <a:solidFill>
            <a:srgbClr val="2E2E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77702" y="3910116"/>
            <a:ext cx="14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64</a:t>
            </a:r>
            <a:endParaRPr lang="he-IL" sz="32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pSp>
        <p:nvGrpSpPr>
          <p:cNvPr id="226" name="קבוצה 11"/>
          <p:cNvGrpSpPr>
            <a:grpSpLocks noChangeAspect="1"/>
          </p:cNvGrpSpPr>
          <p:nvPr/>
        </p:nvGrpSpPr>
        <p:grpSpPr>
          <a:xfrm flipH="1">
            <a:off x="174799" y="980728"/>
            <a:ext cx="1964109" cy="622298"/>
            <a:chOff x="4141949" y="941276"/>
            <a:chExt cx="1142888" cy="193503"/>
          </a:xfrm>
          <a:solidFill>
            <a:srgbClr val="2E2E2E"/>
          </a:solidFill>
        </p:grpSpPr>
        <p:sp>
          <p:nvSpPr>
            <p:cNvPr id="227" name="מלבן 226"/>
            <p:cNvSpPr/>
            <p:nvPr/>
          </p:nvSpPr>
          <p:spPr>
            <a:xfrm>
              <a:off x="4252232" y="945164"/>
              <a:ext cx="1032605" cy="144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8" name="משולש ישר-זווית 227"/>
            <p:cNvSpPr/>
            <p:nvPr/>
          </p:nvSpPr>
          <p:spPr>
            <a:xfrm rot="10800000" flipH="1" flipV="1">
              <a:off x="4241847" y="941276"/>
              <a:ext cx="150341" cy="45908"/>
            </a:xfrm>
            <a:prstGeom prst="rt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  <p:sp>
          <p:nvSpPr>
            <p:cNvPr id="229" name="צורה חופשית 228"/>
            <p:cNvSpPr/>
            <p:nvPr/>
          </p:nvSpPr>
          <p:spPr>
            <a:xfrm>
              <a:off x="4141949" y="987183"/>
              <a:ext cx="250239" cy="147596"/>
            </a:xfrm>
            <a:custGeom>
              <a:avLst/>
              <a:gdLst>
                <a:gd name="connsiteX0" fmla="*/ 250031 w 250031"/>
                <a:gd name="connsiteY0" fmla="*/ 0 h 150019"/>
                <a:gd name="connsiteX1" fmla="*/ 0 w 250031"/>
                <a:gd name="connsiteY1" fmla="*/ 0 h 150019"/>
                <a:gd name="connsiteX2" fmla="*/ 0 w 250031"/>
                <a:gd name="connsiteY2" fmla="*/ 150019 h 150019"/>
                <a:gd name="connsiteX3" fmla="*/ 126206 w 250031"/>
                <a:gd name="connsiteY3" fmla="*/ 150019 h 150019"/>
                <a:gd name="connsiteX4" fmla="*/ 250031 w 250031"/>
                <a:gd name="connsiteY4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" h="150019">
                  <a:moveTo>
                    <a:pt x="250031" y="0"/>
                  </a:moveTo>
                  <a:lnTo>
                    <a:pt x="0" y="0"/>
                  </a:lnTo>
                  <a:lnTo>
                    <a:pt x="0" y="150019"/>
                  </a:lnTo>
                  <a:lnTo>
                    <a:pt x="126206" y="150019"/>
                  </a:lnTo>
                  <a:lnTo>
                    <a:pt x="250031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-108520" y="1009202"/>
            <a:ext cx="2174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400" b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רבעון 4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-540568" y="4549535"/>
            <a:ext cx="14268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מ' ₪ </a:t>
            </a:r>
          </a:p>
          <a:p>
            <a:pPr>
              <a:lnSpc>
                <a:spcPct val="150000"/>
              </a:lnSpc>
              <a:defRPr/>
            </a:pPr>
            <a:endParaRPr lang="en-US" sz="24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436096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163602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827584" y="3212976"/>
            <a:ext cx="142680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כ-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58596" y="6669360"/>
            <a:ext cx="142680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80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בלמ"ס</a:t>
            </a:r>
            <a:endParaRPr lang="en-US" sz="80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251541" y="2996952"/>
            <a:ext cx="291274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3</a:t>
            </a:r>
            <a:endParaRPr lang="he-IL" sz="9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" name="תרשים 1"/>
          <p:cNvGraphicFramePr/>
          <p:nvPr>
            <p:extLst>
              <p:ext uri="{D42A27DB-BD31-4B8C-83A1-F6EECF244321}">
                <p14:modId xmlns:p14="http://schemas.microsoft.com/office/powerpoint/2010/main" val="4108670511"/>
              </p:ext>
            </p:extLst>
          </p:nvPr>
        </p:nvGraphicFramePr>
        <p:xfrm>
          <a:off x="-468560" y="701407"/>
          <a:ext cx="529207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4141918823"/>
              </p:ext>
            </p:extLst>
          </p:nvPr>
        </p:nvGraphicFramePr>
        <p:xfrm>
          <a:off x="6119664" y="1812595"/>
          <a:ext cx="30243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4397042"/>
            <a:ext cx="2664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he-IL" sz="20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אוויר</a:t>
            </a:r>
          </a:p>
        </p:txBody>
      </p:sp>
      <p:cxnSp>
        <p:nvCxnSpPr>
          <p:cNvPr id="12" name="מחבר ישר 11"/>
          <p:cNvCxnSpPr/>
          <p:nvPr/>
        </p:nvCxnSpPr>
        <p:spPr>
          <a:xfrm flipH="1" flipV="1">
            <a:off x="2411760" y="1484784"/>
            <a:ext cx="5364597" cy="10081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2771800" y="4869160"/>
            <a:ext cx="5004558" cy="8114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9992" y="3297758"/>
            <a:ext cx="7740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 sz="2800" b="0" i="0" u="none" strike="noStrike" kern="120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en-US" sz="5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Lucida Sans Unicode" panose="020B0602030504020204" pitchFamily="34" charset="0"/>
              </a:rPr>
              <a:t>÷</a:t>
            </a:r>
            <a:endParaRPr lang="he-IL" sz="6600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39" y="5949280"/>
            <a:ext cx="3190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צוק איתן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8139" y="5680650"/>
            <a:ext cx="3190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err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מב"מ מאז צוק איתן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70" y="0"/>
            <a:ext cx="916227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בין המב"מ ל'צוק איתן' </a:t>
            </a:r>
          </a:p>
          <a:p>
            <a:pPr algn="ctr">
              <a:defRPr/>
            </a:pPr>
            <a:r>
              <a:rPr lang="he-IL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(עלויות תחמושת בלבד, מיליוני ₪)</a:t>
            </a:r>
          </a:p>
        </p:txBody>
      </p:sp>
      <p:pic>
        <p:nvPicPr>
          <p:cNvPr id="25" name="Picture 21" descr="סמל חיל הים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752" y="1995772"/>
            <a:ext cx="56911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af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523244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tag_p_darom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667" y1="48000" x2="34667" y2="48000"/>
                        <a14:foregroundMark x1="81333" y1="64000" x2="81333" y2="6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5604" y="3080803"/>
            <a:ext cx="623454" cy="62345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" name="Picture 44" descr="tag_p_tsafon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67" l="0" r="100000">
                        <a14:foregroundMark x1="54667" y1="80000" x2="54667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67582" y="2814849"/>
            <a:ext cx="621937" cy="6219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" name="Picture 5" descr="af_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042422"/>
            <a:ext cx="507074" cy="54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464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412776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ומה שומעים בתקשורת?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7461448"/>
            <a:ext cx="5027608" cy="35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78" y="2895913"/>
            <a:ext cx="7908641" cy="312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20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133801027"/>
              </p:ext>
            </p:extLst>
          </p:nvPr>
        </p:nvGraphicFramePr>
        <p:xfrm>
          <a:off x="-10866" y="87271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1733" y="1022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סדר העדיפויות הממשלתי – תמונת מצב </a:t>
            </a:r>
          </a:p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276872"/>
            <a:ext cx="9144000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15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521</a:t>
            </a:r>
            <a:endParaRPr lang="he-IL" sz="54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defRPr/>
            </a:pPr>
            <a:r>
              <a:rPr lang="he-IL" sz="32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</a:p>
        </p:txBody>
      </p:sp>
    </p:spTree>
    <p:extLst>
      <p:ext uri="{BB962C8B-B14F-4D97-AF65-F5344CB8AC3E}">
        <p14:creationId xmlns:p14="http://schemas.microsoft.com/office/powerpoint/2010/main" val="38106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948122">
            <a:off x="3777487" y="815959"/>
            <a:ext cx="3410809" cy="4476675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he-IL" sz="2400" b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סה"כ תקציב למשרדי הממשלה</a:t>
            </a: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2697254024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65412" y="3463840"/>
            <a:ext cx="689796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66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344</a:t>
            </a:r>
          </a:p>
          <a:p>
            <a:pPr algn="ctr">
              <a:defRPr/>
            </a:pPr>
            <a:r>
              <a:rPr lang="he-IL" sz="240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600">
              <a:ln w="28575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672" y="1304761"/>
            <a:ext cx="3838128" cy="15234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הוצאה </a:t>
            </a:r>
          </a:p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מותנית </a:t>
            </a:r>
          </a:p>
          <a:p>
            <a:pPr>
              <a:defRPr/>
            </a:pPr>
            <a:r>
              <a:rPr lang="he-IL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הכנסה</a:t>
            </a:r>
            <a:endParaRPr lang="he-IL" sz="40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he-IL" sz="32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</a:t>
            </a:r>
          </a:p>
          <a:p>
            <a:pPr>
              <a:defRPr/>
            </a:pPr>
            <a:r>
              <a:rPr lang="he-IL" sz="6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1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176400"/>
            <a:ext cx="1919064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תשלומי </a:t>
            </a:r>
          </a:p>
          <a:p>
            <a:pPr>
              <a:defRPr/>
            </a:pPr>
            <a:r>
              <a:rPr lang="he-IL" sz="2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חובות</a:t>
            </a:r>
          </a:p>
          <a:p>
            <a:pPr>
              <a:defRPr/>
            </a:pPr>
            <a:r>
              <a:rPr lang="he-IL" sz="44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95</a:t>
            </a:r>
            <a:endParaRPr lang="he-IL" sz="24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he-IL" sz="11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מיליארדי ₪ </a:t>
            </a:r>
            <a:endParaRPr lang="he-IL" sz="2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9648" y="3808496"/>
            <a:ext cx="2160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6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תשלומי ריבית</a:t>
            </a:r>
          </a:p>
          <a:p>
            <a:pPr algn="ctr">
              <a:defRPr/>
            </a:pPr>
            <a:r>
              <a:rPr lang="he-IL" sz="28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39</a:t>
            </a:r>
            <a:r>
              <a:rPr lang="he-IL" sz="100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מיליארדי ₪   </a:t>
            </a:r>
            <a:endParaRPr lang="he-IL" sz="100">
              <a:ln w="1270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קשת מלאה 13"/>
          <p:cNvSpPr>
            <a:spLocks noChangeAspect="1"/>
          </p:cNvSpPr>
          <p:nvPr/>
        </p:nvSpPr>
        <p:spPr>
          <a:xfrm rot="379047">
            <a:off x="1995887" y="1139098"/>
            <a:ext cx="5148000" cy="5148000"/>
          </a:xfrm>
          <a:prstGeom prst="blockArc">
            <a:avLst>
              <a:gd name="adj1" fmla="val 15911395"/>
              <a:gd name="adj2" fmla="val 8546761"/>
              <a:gd name="adj3" fmla="val 29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733" y="1022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מאיפה מגיע התקציב?</a:t>
            </a:r>
          </a:p>
          <a:p>
            <a:pPr algn="ctr">
              <a:defRPr/>
            </a:pPr>
            <a:r>
              <a:rPr lang="he-IL" sz="1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תקציב המדינה לשנת 2019</a:t>
            </a:r>
          </a:p>
        </p:txBody>
      </p:sp>
    </p:spTree>
    <p:extLst>
      <p:ext uri="{BB962C8B-B14F-4D97-AF65-F5344CB8AC3E}">
        <p14:creationId xmlns:p14="http://schemas.microsoft.com/office/powerpoint/2010/main" val="153294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6093296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1747140351"/>
              </p:ext>
            </p:extLst>
          </p:nvPr>
        </p:nvGraphicFramePr>
        <p:xfrm>
          <a:off x="-10866" y="1160748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325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2843888655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6941" y="2780928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73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34%</a:t>
            </a:r>
            <a:endParaRPr lang="he-IL" sz="800" b="1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710" y="4365104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76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43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58015"/>
            <a:ext cx="1077390" cy="5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סוגר זוויתי 22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4" name="סוגר זוויתי 23"/>
          <p:cNvSpPr/>
          <p:nvPr/>
        </p:nvSpPr>
        <p:spPr>
          <a:xfrm flipH="1">
            <a:off x="6453442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5" name="סוגר זוויתי 24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3831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כלל המקורות (כולל הכנסות)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2882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המשק (ללא הכנסות)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3654" y="64711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ללא תקציב גמלאות ושיקום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32049184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924242216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6941" y="2636912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55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9710" y="4365104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21%</a:t>
            </a:r>
          </a:p>
        </p:txBody>
      </p:sp>
      <p:sp>
        <p:nvSpPr>
          <p:cNvPr id="9" name="מלבן מעוגל 8"/>
          <p:cNvSpPr/>
          <p:nvPr/>
        </p:nvSpPr>
        <p:spPr>
          <a:xfrm rot="3428486">
            <a:off x="965290" y="1434559"/>
            <a:ext cx="756328" cy="148806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668345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453442" y="476672"/>
            <a:ext cx="1440159" cy="864096"/>
          </a:xfrm>
          <a:prstGeom prst="chevron">
            <a:avLst>
              <a:gd name="adj" fmla="val 248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238540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3831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כלל המקורות (כולל הכנסות)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2882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מקורות המשק (ללא הכנסות)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23654" y="647110"/>
            <a:ext cx="124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ללא תקציב גמלאות ושיקום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978" y="1152782"/>
            <a:ext cx="725552" cy="7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34926925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 הם ארבעת משרדי הממשלה עם התקציב הגבוה ביותר?</a:t>
            </a:r>
            <a:endParaRPr lang="he-IL" sz="14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496209186"/>
              </p:ext>
            </p:extLst>
          </p:nvPr>
        </p:nvGraphicFramePr>
        <p:xfrm>
          <a:off x="-10866" y="1232756"/>
          <a:ext cx="91657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2276872"/>
            <a:ext cx="23762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הביטחון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490536"/>
            <a:ext cx="23762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החינוך</a:t>
            </a:r>
          </a:p>
          <a:p>
            <a:pPr algn="ctr">
              <a:defRPr/>
            </a:pPr>
            <a:r>
              <a:rPr lang="he-IL" sz="1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72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608351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התחבורה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21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7622" y="2780928"/>
            <a:ext cx="1584176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משרד הבריאות</a:t>
            </a:r>
          </a:p>
          <a:p>
            <a:pPr algn="ctr">
              <a:defRPr/>
            </a:pPr>
            <a:r>
              <a:rPr lang="he-IL" sz="11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39 מיליארד ₪</a:t>
            </a:r>
          </a:p>
          <a:p>
            <a:pPr algn="ctr">
              <a:defRPr/>
            </a:pPr>
            <a:r>
              <a:rPr lang="he-IL" sz="2000" b="1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22%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6" y="941719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מעוגל 10"/>
          <p:cNvSpPr/>
          <p:nvPr/>
        </p:nvSpPr>
        <p:spPr>
          <a:xfrm>
            <a:off x="1143133" y="1328962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143133" y="1540189"/>
            <a:ext cx="468000" cy="180000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סוגר זוויתי 30"/>
          <p:cNvSpPr/>
          <p:nvPr/>
        </p:nvSpPr>
        <p:spPr>
          <a:xfrm flipH="1">
            <a:off x="7599407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2" name="סוגר זוויתי 31"/>
          <p:cNvSpPr/>
          <p:nvPr/>
        </p:nvSpPr>
        <p:spPr>
          <a:xfrm flipH="1">
            <a:off x="6384504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3" name="סוגר זוויתי 32"/>
          <p:cNvSpPr/>
          <p:nvPr/>
        </p:nvSpPr>
        <p:spPr>
          <a:xfrm flipH="1">
            <a:off x="5169602" y="476672"/>
            <a:ext cx="1440159" cy="864096"/>
          </a:xfrm>
          <a:prstGeom prst="chevron">
            <a:avLst>
              <a:gd name="adj" fmla="val 2480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3921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כלל המקורות (כולל הכנסות)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2972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המשק (ללא הכנסות)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335" y="548680"/>
            <a:ext cx="12482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ללא תקציב גמלאות ושיקום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6273" l="9211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821" y="1013726"/>
            <a:ext cx="935103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468560" y="6597352"/>
            <a:ext cx="917086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105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מקור : משרד האוצר ועל פי חוק התקציב לשנת 2019 (תקציב המדינה כולל תשלום חובות), חינוך כולל השכלה גבוהה ופיתוח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6146140"/>
            <a:ext cx="9172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38100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 משרדים – 41% מתקציב המדינה</a:t>
            </a:r>
          </a:p>
        </p:txBody>
      </p:sp>
    </p:spTree>
    <p:extLst>
      <p:ext uri="{BB962C8B-B14F-4D97-AF65-F5344CB8AC3E}">
        <p14:creationId xmlns:p14="http://schemas.microsoft.com/office/powerpoint/2010/main" val="262776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3028842136"/>
              </p:ext>
            </p:extLst>
          </p:nvPr>
        </p:nvGraphicFramePr>
        <p:xfrm>
          <a:off x="395536" y="836712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36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התפתחות תקציבי הממשלה בעשור האחרון</a:t>
            </a:r>
          </a:p>
          <a:p>
            <a:pPr rtl="1">
              <a:defRPr/>
            </a:pPr>
            <a:r>
              <a:rPr lang="he-IL" sz="2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משחק סכום 0...</a:t>
            </a:r>
          </a:p>
        </p:txBody>
      </p:sp>
      <p:sp>
        <p:nvSpPr>
          <p:cNvPr id="4" name="מלבן 3"/>
          <p:cNvSpPr/>
          <p:nvPr/>
        </p:nvSpPr>
        <p:spPr>
          <a:xfrm>
            <a:off x="10980712" y="1876073"/>
            <a:ext cx="576064" cy="578242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1556776" y="1882089"/>
            <a:ext cx="576064" cy="578242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1556776" y="2454315"/>
            <a:ext cx="576064" cy="578242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0980712" y="2451738"/>
            <a:ext cx="576064" cy="578242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ישר 7"/>
          <p:cNvCxnSpPr/>
          <p:nvPr/>
        </p:nvCxnSpPr>
        <p:spPr>
          <a:xfrm>
            <a:off x="539552" y="6165304"/>
            <a:ext cx="7632848" cy="0"/>
          </a:xfrm>
          <a:prstGeom prst="line">
            <a:avLst/>
          </a:prstGeom>
          <a:ln w="38100">
            <a:solidFill>
              <a:srgbClr val="3B3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141" y="3354016"/>
            <a:ext cx="629153" cy="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003" y="2510040"/>
            <a:ext cx="914614" cy="49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727" y="1052475"/>
            <a:ext cx="981983" cy="7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17003" y="4940599"/>
            <a:ext cx="792299" cy="79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אליפסה 10"/>
          <p:cNvSpPr/>
          <p:nvPr/>
        </p:nvSpPr>
        <p:spPr>
          <a:xfrm>
            <a:off x="7477299" y="3354016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7477299" y="2451738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488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477299" y="105247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3CB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7477299" y="501232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C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242696" y="119675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X3.2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86" y="3501008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X2.1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696" y="2591690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X2.5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5157192"/>
            <a:ext cx="11182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en-US" sz="2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X1.3</a:t>
            </a:r>
            <a:endParaRPr lang="he-IL" sz="2000" b="0" u="none">
              <a:ln w="12700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 flipH="1" flipV="1">
            <a:off x="10476656" y="3890916"/>
            <a:ext cx="1656184" cy="2702877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 flipH="1" flipV="1">
            <a:off x="11052720" y="3896932"/>
            <a:ext cx="1656184" cy="2702877"/>
          </a:xfrm>
          <a:prstGeom prst="rect">
            <a:avLst/>
          </a:prstGeom>
          <a:solidFill>
            <a:srgbClr val="488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 flipH="1" flipV="1">
            <a:off x="11052720" y="4469158"/>
            <a:ext cx="1656184" cy="2702877"/>
          </a:xfrm>
          <a:prstGeom prst="rect">
            <a:avLst/>
          </a:prstGeom>
          <a:solidFill>
            <a:srgbClr val="DB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 flipH="1" flipV="1">
            <a:off x="10476656" y="4466581"/>
            <a:ext cx="1656184" cy="2702877"/>
          </a:xfrm>
          <a:prstGeom prst="rect">
            <a:avLst/>
          </a:prstGeom>
          <a:solidFill>
            <a:srgbClr val="3CB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6780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492895"/>
            <a:ext cx="6782519" cy="42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6383"/>
            <a:ext cx="9144000" cy="255454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8000" b="1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הכרת את"ק/יועכ"ל והמערך הכלכלי</a:t>
            </a:r>
          </a:p>
        </p:txBody>
      </p:sp>
    </p:spTree>
    <p:extLst>
      <p:ext uri="{BB962C8B-B14F-4D97-AF65-F5344CB8AC3E}">
        <p14:creationId xmlns:p14="http://schemas.microsoft.com/office/powerpoint/2010/main" val="408649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155"/>
          <p:cNvGrpSpPr>
            <a:grpSpLocks noChangeAspect="1"/>
          </p:cNvGrpSpPr>
          <p:nvPr/>
        </p:nvGrpSpPr>
        <p:grpSpPr>
          <a:xfrm>
            <a:off x="223767" y="867420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קבוצה 155"/>
          <p:cNvGrpSpPr>
            <a:grpSpLocks noChangeAspect="1"/>
          </p:cNvGrpSpPr>
          <p:nvPr/>
        </p:nvGrpSpPr>
        <p:grpSpPr>
          <a:xfrm>
            <a:off x="4627199" y="836712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-36512" y="169476"/>
            <a:ext cx="91440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תהליך אישור ספר תקציב הביטחון לשנת 2019 בכנסת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0540" y="1986908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821" y="1986908"/>
            <a:ext cx="3384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726737"/>
            <a:ext cx="284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שעות דיונים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2089" y="5668317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דיונים בוועדת חוץ וביטחון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31292" y="836712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223767" y="867420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27199" y="503050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223767" y="5032219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1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1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1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1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1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1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1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1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1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1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1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71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1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91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11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21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31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41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61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71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1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91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11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21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41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155"/>
          <p:cNvGrpSpPr>
            <a:grpSpLocks noChangeAspect="1"/>
          </p:cNvGrpSpPr>
          <p:nvPr/>
        </p:nvGrpSpPr>
        <p:grpSpPr>
          <a:xfrm>
            <a:off x="195682" y="791245"/>
            <a:ext cx="4288924" cy="4831605"/>
            <a:chOff x="5023768" y="4034800"/>
            <a:chExt cx="2143125" cy="21431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40144" y="1794360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E65B3C"/>
                  </a:solidFill>
                </a:ln>
                <a:solidFill>
                  <a:srgbClr val="E6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3900" b="1">
              <a:ln w="19050">
                <a:solidFill>
                  <a:srgbClr val="E65B3C"/>
                </a:solidFill>
              </a:ln>
              <a:solidFill>
                <a:srgbClr val="E65B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קבוצה 155"/>
          <p:cNvGrpSpPr>
            <a:grpSpLocks noChangeAspect="1"/>
          </p:cNvGrpSpPr>
          <p:nvPr/>
        </p:nvGrpSpPr>
        <p:grpSpPr>
          <a:xfrm>
            <a:off x="4665299" y="760537"/>
            <a:ext cx="4288924" cy="4831605"/>
            <a:chOff x="5023768" y="4034800"/>
            <a:chExt cx="2143125" cy="21431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768" y="4034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מלבן 8"/>
            <p:cNvSpPr/>
            <p:nvPr/>
          </p:nvSpPr>
          <p:spPr>
            <a:xfrm>
              <a:off x="5649209" y="4881179"/>
              <a:ext cx="835383" cy="106768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14369" y="4462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ומה לגבי תקציב החינוך?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3044" y="1844824"/>
            <a:ext cx="3600000" cy="37702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3900" b="1">
                <a:ln w="19050">
                  <a:solidFill>
                    <a:srgbClr val="558ED5"/>
                  </a:solidFill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e-IL" sz="23900" b="1">
              <a:ln w="19050">
                <a:solidFill>
                  <a:srgbClr val="558ED5"/>
                </a:solidFill>
              </a:ln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9600" y="5650562"/>
            <a:ext cx="2840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שעות דיונים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2089" y="5592142"/>
            <a:ext cx="28403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 w="1905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דיונים בוועדת הכספים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4669392" y="760537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6"/>
          <a:stretch>
            <a:fillRect/>
          </a:stretch>
        </p:blipFill>
        <p:spPr bwMode="auto">
          <a:xfrm>
            <a:off x="195682" y="791245"/>
            <a:ext cx="4288925" cy="1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4665299" y="495433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0"/>
          <a:stretch>
            <a:fillRect/>
          </a:stretch>
        </p:blipFill>
        <p:spPr bwMode="auto">
          <a:xfrm>
            <a:off x="195682" y="4956044"/>
            <a:ext cx="4288924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Y:\תמונות למצגת\סמלים\לוגו יועכ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91604"/>
            <a:ext cx="570924" cy="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C:\Users\U13311\AppData\Local\Microsoft\Windows\Temporary Internet Files\Content.Outlook\7AUJUGK7\4GJI86R7.jp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670745">
            <a:off x="3721100" y="3400425"/>
            <a:ext cx="18049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צורה חופשית 10"/>
          <p:cNvSpPr/>
          <p:nvPr/>
        </p:nvSpPr>
        <p:spPr>
          <a:xfrm rot="517122">
            <a:off x="4530725" y="4016375"/>
            <a:ext cx="2170113" cy="1346200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29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4"/>
          <a:srcRect l="71175" b="71767"/>
          <a:stretch>
            <a:fillRect/>
          </a:stretch>
        </p:blipFill>
        <p:spPr bwMode="auto">
          <a:xfrm>
            <a:off x="323850" y="1004888"/>
            <a:ext cx="1152525" cy="1200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04056" y="116633"/>
            <a:ext cx="7772400" cy="720079"/>
          </a:xfrm>
          <a:extLst/>
        </p:spPr>
        <p:txBody>
          <a:bodyPr rtlCol="1">
            <a:no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he-IL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הולכים על חבל דק</a:t>
            </a:r>
          </a:p>
        </p:txBody>
      </p:sp>
      <p:sp>
        <p:nvSpPr>
          <p:cNvPr id="4" name="כותרת 1"/>
          <p:cNvSpPr txBox="1"/>
          <p:nvPr/>
        </p:nvSpPr>
        <p:spPr>
          <a:xfrm>
            <a:off x="6156176" y="4077072"/>
            <a:ext cx="2736304" cy="1368151"/>
          </a:xfrm>
          <a:prstGeom prst="rect">
            <a:avLst/>
          </a:prstGeom>
        </p:spPr>
        <p:txBody>
          <a:bodyPr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0</a:t>
            </a: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שליטה</a:t>
            </a:r>
          </a:p>
          <a:p>
            <a:pPr>
              <a:defRPr/>
            </a:pPr>
            <a:r>
              <a:rPr lang="he-IL" sz="15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שיתוק </a:t>
            </a:r>
          </a:p>
          <a:p>
            <a:pPr>
              <a:defRPr/>
            </a:pPr>
            <a:r>
              <a:rPr lang="he-IL" sz="15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המערכת הצבאית הייחודית</a:t>
            </a:r>
          </a:p>
        </p:txBody>
      </p:sp>
      <p:sp>
        <p:nvSpPr>
          <p:cNvPr id="6" name="צורה חופשית 5"/>
          <p:cNvSpPr/>
          <p:nvPr/>
        </p:nvSpPr>
        <p:spPr>
          <a:xfrm>
            <a:off x="2124075" y="1992313"/>
            <a:ext cx="2408238" cy="1868487"/>
          </a:xfrm>
          <a:custGeom>
            <a:avLst/>
            <a:gdLst>
              <a:gd name="connsiteX0" fmla="*/ 0 w 7151298"/>
              <a:gd name="connsiteY0" fmla="*/ 0 h 2958860"/>
              <a:gd name="connsiteX1" fmla="*/ 2363638 w 7151298"/>
              <a:gd name="connsiteY1" fmla="*/ 1846053 h 2958860"/>
              <a:gd name="connsiteX2" fmla="*/ 7151298 w 7151298"/>
              <a:gd name="connsiteY2" fmla="*/ 2958860 h 2958860"/>
              <a:gd name="connsiteX3" fmla="*/ 7151298 w 7151298"/>
              <a:gd name="connsiteY3" fmla="*/ 2958860 h 295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298" h="2958860">
                <a:moveTo>
                  <a:pt x="0" y="0"/>
                </a:moveTo>
                <a:cubicBezTo>
                  <a:pt x="585877" y="676455"/>
                  <a:pt x="1171755" y="1352910"/>
                  <a:pt x="2363638" y="1846053"/>
                </a:cubicBezTo>
                <a:cubicBezTo>
                  <a:pt x="3555521" y="2339196"/>
                  <a:pt x="7151298" y="2958860"/>
                  <a:pt x="7151298" y="2958860"/>
                </a:cubicBezTo>
                <a:lnTo>
                  <a:pt x="7151298" y="295886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pic>
        <p:nvPicPr>
          <p:cNvPr id="12297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75898" flipH="1">
            <a:off x="5141913" y="3706813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97661" flipH="1">
            <a:off x="5322094" y="4593431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88501" flipH="1">
            <a:off x="3459163" y="2436813"/>
            <a:ext cx="8461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47553" flipH="1">
            <a:off x="2845594" y="2143919"/>
            <a:ext cx="8477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47783" y="980728"/>
            <a:ext cx="240008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100% שקיפות</a:t>
            </a:r>
          </a:p>
          <a:p>
            <a:pPr algn="ctr">
              <a:defRPr/>
            </a:pPr>
            <a:r>
              <a:rPr lang="he-IL" sz="1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מימוש מלא של המלצות </a:t>
            </a:r>
          </a:p>
          <a:p>
            <a:pPr algn="ctr">
              <a:defRPr/>
            </a:pPr>
            <a:r>
              <a:rPr lang="he-IL" sz="1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והחלטות להגברת השקיפות</a:t>
            </a:r>
          </a:p>
          <a:p>
            <a:pPr>
              <a:defRPr/>
            </a:pPr>
            <a:endParaRPr lang="he-IL" sz="2800">
              <a:ln w="2857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302" name="Picture 2" descr="http://2.bp.blogspot.com/-Z0CdWMSOpTA/USZGlfWa_NI/AAAAAAAACt0/1YJ4-D6ulFo/s1600/pitr_walking_man_scalable_vector_graphics_svg_clip_art_wall_paper_background-1332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085659" flipH="1">
            <a:off x="5736431" y="5387182"/>
            <a:ext cx="847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5" r="4935" b="5435"/>
          <a:stretch>
            <a:fillRect/>
          </a:stretch>
        </p:blipFill>
        <p:spPr bwMode="auto">
          <a:xfrm>
            <a:off x="7020272" y="5292603"/>
            <a:ext cx="1675141" cy="8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614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300712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7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חשיבות הסיוע האמריקאי לצד האתגר שבהורדת ההמרות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9468544" y="-363324"/>
            <a:ext cx="3456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3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מקורות התקציב</a:t>
            </a:r>
          </a:p>
          <a:p>
            <a:pPr algn="ctr">
              <a:defRPr/>
            </a:pPr>
            <a:r>
              <a:rPr lang="he-IL" sz="3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הזווית הנוספת</a:t>
            </a:r>
          </a:p>
        </p:txBody>
      </p:sp>
      <p:pic>
        <p:nvPicPr>
          <p:cNvPr id="4" name="Picture 9" descr="C:\Users\U00699\AppData\Local\Microsoft\Windows\Temporary Internet Files\Content.Outlook\YPLI93D5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501008"/>
            <a:ext cx="5544616" cy="32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794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e-IL" sz="1400" b="1">
              <a:latin typeface="Calibri"/>
              <a:cs typeface="Arial"/>
              <a:sym typeface="Calibri"/>
            </a:endParaRPr>
          </a:p>
        </p:txBody>
      </p:sp>
      <p:sp>
        <p:nvSpPr>
          <p:cNvPr id="156" name="מלבן 155"/>
          <p:cNvSpPr/>
          <p:nvPr/>
        </p:nvSpPr>
        <p:spPr>
          <a:xfrm>
            <a:off x="560388" y="6364288"/>
            <a:ext cx="4140000" cy="2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מלבן 154"/>
          <p:cNvSpPr/>
          <p:nvPr/>
        </p:nvSpPr>
        <p:spPr>
          <a:xfrm>
            <a:off x="4762500" y="6354763"/>
            <a:ext cx="4140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1" name="צורה חופשית 120300"/>
          <p:cNvSpPr/>
          <p:nvPr>
            <p:custDataLst>
              <p:tags r:id="rId2"/>
            </p:custDataLst>
          </p:nvPr>
        </p:nvSpPr>
        <p:spPr bwMode="auto">
          <a:xfrm>
            <a:off x="7702550" y="5365750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5" name="צורה חופשית 234"/>
          <p:cNvSpPr/>
          <p:nvPr>
            <p:custDataLst>
              <p:tags r:id="rId3"/>
            </p:custDataLst>
          </p:nvPr>
        </p:nvSpPr>
        <p:spPr bwMode="auto">
          <a:xfrm>
            <a:off x="3054350" y="5365750"/>
            <a:ext cx="354014" cy="152401"/>
          </a:xfrm>
          <a:custGeom>
            <a:avLst/>
            <a:gdLst/>
            <a:ahLst/>
            <a:cxnLst/>
            <a:rect l="0" t="0" r="0" b="0"/>
            <a:pathLst>
              <a:path w="354014" h="152401">
                <a:moveTo>
                  <a:pt x="0" y="95250"/>
                </a:moveTo>
                <a:lnTo>
                  <a:pt x="354013" y="0"/>
                </a:lnTo>
                <a:lnTo>
                  <a:pt x="354013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7" name="צורה חופשית 246"/>
          <p:cNvSpPr/>
          <p:nvPr>
            <p:custDataLst>
              <p:tags r:id="rId4"/>
            </p:custDataLst>
          </p:nvPr>
        </p:nvSpPr>
        <p:spPr bwMode="auto">
          <a:xfrm>
            <a:off x="474503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3" name="צורה חופשית 252"/>
          <p:cNvSpPr/>
          <p:nvPr>
            <p:custDataLst>
              <p:tags r:id="rId5"/>
            </p:custDataLst>
          </p:nvPr>
        </p:nvSpPr>
        <p:spPr bwMode="auto">
          <a:xfrm>
            <a:off x="5589588" y="5365750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0" name="צורה חופשית 249"/>
          <p:cNvSpPr/>
          <p:nvPr>
            <p:custDataLst>
              <p:tags r:id="rId6"/>
            </p:custDataLst>
          </p:nvPr>
        </p:nvSpPr>
        <p:spPr bwMode="auto">
          <a:xfrm>
            <a:off x="51673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9" name="צורה חופשית 228"/>
          <p:cNvSpPr/>
          <p:nvPr>
            <p:custDataLst>
              <p:tags r:id="rId7"/>
            </p:custDataLst>
          </p:nvPr>
        </p:nvSpPr>
        <p:spPr bwMode="auto">
          <a:xfrm>
            <a:off x="220980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8" name="צורה חופשית 237"/>
          <p:cNvSpPr/>
          <p:nvPr>
            <p:custDataLst>
              <p:tags r:id="rId8"/>
            </p:custDataLst>
          </p:nvPr>
        </p:nvSpPr>
        <p:spPr bwMode="auto">
          <a:xfrm>
            <a:off x="34782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4" name="צורה חופשית 120303"/>
          <p:cNvSpPr/>
          <p:nvPr>
            <p:custDataLst>
              <p:tags r:id="rId9"/>
            </p:custDataLst>
          </p:nvPr>
        </p:nvSpPr>
        <p:spPr bwMode="auto">
          <a:xfrm>
            <a:off x="81264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307" name="צורה חופשית 120306"/>
          <p:cNvSpPr/>
          <p:nvPr>
            <p:custDataLst>
              <p:tags r:id="rId10"/>
            </p:custDataLst>
          </p:nvPr>
        </p:nvSpPr>
        <p:spPr bwMode="auto">
          <a:xfrm>
            <a:off x="854868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4" name="צורה חופשית 243"/>
          <p:cNvSpPr/>
          <p:nvPr>
            <p:custDataLst>
              <p:tags r:id="rId11"/>
            </p:custDataLst>
          </p:nvPr>
        </p:nvSpPr>
        <p:spPr bwMode="auto">
          <a:xfrm>
            <a:off x="432276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5" name="צורה חופשית 120294"/>
          <p:cNvSpPr/>
          <p:nvPr>
            <p:custDataLst>
              <p:tags r:id="rId12"/>
            </p:custDataLst>
          </p:nvPr>
        </p:nvSpPr>
        <p:spPr bwMode="auto">
          <a:xfrm>
            <a:off x="685800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6" name="צורה חופשית 225"/>
          <p:cNvSpPr/>
          <p:nvPr>
            <p:custDataLst>
              <p:tags r:id="rId13"/>
            </p:custDataLst>
          </p:nvPr>
        </p:nvSpPr>
        <p:spPr bwMode="auto">
          <a:xfrm>
            <a:off x="178752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88" name="צורה חופשית 120287"/>
          <p:cNvSpPr/>
          <p:nvPr>
            <p:custDataLst>
              <p:tags r:id="rId14"/>
            </p:custDataLst>
          </p:nvPr>
        </p:nvSpPr>
        <p:spPr bwMode="auto">
          <a:xfrm>
            <a:off x="601345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3" name="צורה חופשית 12"/>
          <p:cNvSpPr/>
          <p:nvPr>
            <p:custDataLst>
              <p:tags r:id="rId15"/>
            </p:custDataLst>
          </p:nvPr>
        </p:nvSpPr>
        <p:spPr bwMode="auto">
          <a:xfrm>
            <a:off x="519113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32" name="צורה חופשית 231"/>
          <p:cNvSpPr/>
          <p:nvPr>
            <p:custDataLst>
              <p:tags r:id="rId16"/>
            </p:custDataLst>
          </p:nvPr>
        </p:nvSpPr>
        <p:spPr bwMode="auto">
          <a:xfrm>
            <a:off x="263207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1" name="צורה חופשית 240"/>
          <p:cNvSpPr/>
          <p:nvPr>
            <p:custDataLst>
              <p:tags r:id="rId17"/>
            </p:custDataLst>
          </p:nvPr>
        </p:nvSpPr>
        <p:spPr bwMode="auto">
          <a:xfrm>
            <a:off x="390048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0" name="צורה חופשית 9"/>
          <p:cNvSpPr/>
          <p:nvPr>
            <p:custDataLst>
              <p:tags r:id="rId18"/>
            </p:custDataLst>
          </p:nvPr>
        </p:nvSpPr>
        <p:spPr bwMode="auto">
          <a:xfrm>
            <a:off x="96838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7" name="צורה חופשית 16"/>
          <p:cNvSpPr/>
          <p:nvPr>
            <p:custDataLst>
              <p:tags r:id="rId19"/>
            </p:custDataLst>
          </p:nvPr>
        </p:nvSpPr>
        <p:spPr bwMode="auto">
          <a:xfrm>
            <a:off x="941388" y="5365750"/>
            <a:ext cx="354013" cy="152401"/>
          </a:xfrm>
          <a:custGeom>
            <a:avLst/>
            <a:gdLst/>
            <a:ahLst/>
            <a:cxnLst/>
            <a:rect l="0" t="0" r="0" b="0"/>
            <a:pathLst>
              <a:path w="354013" h="152401">
                <a:moveTo>
                  <a:pt x="0" y="95250"/>
                </a:moveTo>
                <a:lnTo>
                  <a:pt x="354012" y="0"/>
                </a:lnTo>
                <a:lnTo>
                  <a:pt x="354012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2" name="צורה חופשית 21"/>
          <p:cNvSpPr/>
          <p:nvPr>
            <p:custDataLst>
              <p:tags r:id="rId20"/>
            </p:custDataLst>
          </p:nvPr>
        </p:nvSpPr>
        <p:spPr bwMode="auto">
          <a:xfrm>
            <a:off x="1365250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8" name="צורה חופשית 120297"/>
          <p:cNvSpPr/>
          <p:nvPr>
            <p:custDataLst>
              <p:tags r:id="rId21"/>
            </p:custDataLst>
          </p:nvPr>
        </p:nvSpPr>
        <p:spPr bwMode="auto">
          <a:xfrm>
            <a:off x="728027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0292" name="צורה חופשית 120291"/>
          <p:cNvSpPr/>
          <p:nvPr>
            <p:custDataLst>
              <p:tags r:id="rId22"/>
            </p:custDataLst>
          </p:nvPr>
        </p:nvSpPr>
        <p:spPr bwMode="auto">
          <a:xfrm>
            <a:off x="6435725" y="5365750"/>
            <a:ext cx="352426" cy="152401"/>
          </a:xfrm>
          <a:custGeom>
            <a:avLst/>
            <a:gdLst/>
            <a:ahLst/>
            <a:cxnLst/>
            <a:rect l="0" t="0" r="0" b="0"/>
            <a:pathLst>
              <a:path w="352426" h="152401">
                <a:moveTo>
                  <a:pt x="0" y="95250"/>
                </a:moveTo>
                <a:lnTo>
                  <a:pt x="352425" y="0"/>
                </a:lnTo>
                <a:lnTo>
                  <a:pt x="352425" y="57150"/>
                </a:lnTo>
                <a:lnTo>
                  <a:pt x="0" y="15240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2" name="צורה חופשית 251"/>
          <p:cNvSpPr/>
          <p:nvPr>
            <p:custDataLst>
              <p:tags r:id="rId23"/>
            </p:custDataLst>
          </p:nvPr>
        </p:nvSpPr>
        <p:spPr bwMode="auto">
          <a:xfrm>
            <a:off x="5589588" y="542290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צורה חופשית 253"/>
          <p:cNvSpPr/>
          <p:nvPr>
            <p:custDataLst>
              <p:tags r:id="rId24"/>
            </p:custDataLst>
          </p:nvPr>
        </p:nvSpPr>
        <p:spPr bwMode="auto">
          <a:xfrm>
            <a:off x="601345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>
            <p:custDataLst>
              <p:tags r:id="rId25"/>
            </p:custDataLst>
          </p:nvPr>
        </p:nvSpPr>
        <p:spPr bwMode="auto">
          <a:xfrm>
            <a:off x="9683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6" name="צורה חופשית 120305"/>
          <p:cNvSpPr/>
          <p:nvPr>
            <p:custDataLst>
              <p:tags r:id="rId26"/>
            </p:custDataLst>
          </p:nvPr>
        </p:nvSpPr>
        <p:spPr bwMode="auto">
          <a:xfrm>
            <a:off x="854868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2" name="צורה חופשית 120301"/>
          <p:cNvSpPr/>
          <p:nvPr>
            <p:custDataLst>
              <p:tags r:id="rId27"/>
            </p:custDataLst>
          </p:nvPr>
        </p:nvSpPr>
        <p:spPr bwMode="auto">
          <a:xfrm>
            <a:off x="81264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9" name="צורה חופשית 120298"/>
          <p:cNvSpPr/>
          <p:nvPr>
            <p:custDataLst>
              <p:tags r:id="rId28"/>
            </p:custDataLst>
          </p:nvPr>
        </p:nvSpPr>
        <p:spPr bwMode="auto">
          <a:xfrm>
            <a:off x="7702550" y="536575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5" name="צורה חופשית 120304"/>
          <p:cNvSpPr/>
          <p:nvPr>
            <p:custDataLst>
              <p:tags r:id="rId29"/>
            </p:custDataLst>
          </p:nvPr>
        </p:nvSpPr>
        <p:spPr bwMode="auto">
          <a:xfrm>
            <a:off x="854868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3" name="צורה חופשית 120302"/>
          <p:cNvSpPr/>
          <p:nvPr>
            <p:custDataLst>
              <p:tags r:id="rId30"/>
            </p:custDataLst>
          </p:nvPr>
        </p:nvSpPr>
        <p:spPr bwMode="auto">
          <a:xfrm>
            <a:off x="81264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300" name="צורה חופשית 120299"/>
          <p:cNvSpPr/>
          <p:nvPr>
            <p:custDataLst>
              <p:tags r:id="rId31"/>
            </p:custDataLst>
          </p:nvPr>
        </p:nvSpPr>
        <p:spPr bwMode="auto">
          <a:xfrm>
            <a:off x="7702550" y="542290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צורה חופשית 2"/>
          <p:cNvSpPr/>
          <p:nvPr>
            <p:custDataLst>
              <p:tags r:id="rId32"/>
            </p:custDataLst>
          </p:nvPr>
        </p:nvSpPr>
        <p:spPr bwMode="auto">
          <a:xfrm>
            <a:off x="9683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1" name="צורה חופשית 120290"/>
          <p:cNvSpPr/>
          <p:nvPr>
            <p:custDataLst>
              <p:tags r:id="rId33"/>
            </p:custDataLst>
          </p:nvPr>
        </p:nvSpPr>
        <p:spPr bwMode="auto">
          <a:xfrm>
            <a:off x="643572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7" name="צורה חופשית 120296"/>
          <p:cNvSpPr/>
          <p:nvPr>
            <p:custDataLst>
              <p:tags r:id="rId34"/>
            </p:custDataLst>
          </p:nvPr>
        </p:nvSpPr>
        <p:spPr bwMode="auto">
          <a:xfrm>
            <a:off x="728027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6" name="צורה חופשית 120295"/>
          <p:cNvSpPr/>
          <p:nvPr>
            <p:custDataLst>
              <p:tags r:id="rId35"/>
            </p:custDataLst>
          </p:nvPr>
        </p:nvSpPr>
        <p:spPr bwMode="auto">
          <a:xfrm>
            <a:off x="728027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3" name="צורה חופשית 120292"/>
          <p:cNvSpPr/>
          <p:nvPr>
            <p:custDataLst>
              <p:tags r:id="rId36"/>
            </p:custDataLst>
          </p:nvPr>
        </p:nvSpPr>
        <p:spPr bwMode="auto">
          <a:xfrm>
            <a:off x="685800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94" name="צורה חופשית 120293"/>
          <p:cNvSpPr/>
          <p:nvPr>
            <p:custDataLst>
              <p:tags r:id="rId37"/>
            </p:custDataLst>
          </p:nvPr>
        </p:nvSpPr>
        <p:spPr bwMode="auto">
          <a:xfrm>
            <a:off x="685800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5" name="צורה חופשית 254"/>
          <p:cNvSpPr/>
          <p:nvPr>
            <p:custDataLst>
              <p:tags r:id="rId38"/>
            </p:custDataLst>
          </p:nvPr>
        </p:nvSpPr>
        <p:spPr bwMode="auto">
          <a:xfrm>
            <a:off x="601345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289" name="צורה חופשית 120288"/>
          <p:cNvSpPr/>
          <p:nvPr>
            <p:custDataLst>
              <p:tags r:id="rId39"/>
            </p:custDataLst>
          </p:nvPr>
        </p:nvSpPr>
        <p:spPr bwMode="auto">
          <a:xfrm>
            <a:off x="643572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9" name="צורה חופשית 248"/>
          <p:cNvSpPr/>
          <p:nvPr>
            <p:custDataLst>
              <p:tags r:id="rId40"/>
            </p:custDataLst>
          </p:nvPr>
        </p:nvSpPr>
        <p:spPr bwMode="auto">
          <a:xfrm>
            <a:off x="51673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8" name="צורה חופשית 247"/>
          <p:cNvSpPr/>
          <p:nvPr>
            <p:custDataLst>
              <p:tags r:id="rId41"/>
            </p:custDataLst>
          </p:nvPr>
        </p:nvSpPr>
        <p:spPr bwMode="auto">
          <a:xfrm>
            <a:off x="51673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6" name="צורה חופשית 245"/>
          <p:cNvSpPr/>
          <p:nvPr>
            <p:custDataLst>
              <p:tags r:id="rId42"/>
            </p:custDataLst>
          </p:nvPr>
        </p:nvSpPr>
        <p:spPr bwMode="auto">
          <a:xfrm>
            <a:off x="474503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5" name="צורה חופשית 244"/>
          <p:cNvSpPr/>
          <p:nvPr>
            <p:custDataLst>
              <p:tags r:id="rId43"/>
            </p:custDataLst>
          </p:nvPr>
        </p:nvSpPr>
        <p:spPr bwMode="auto">
          <a:xfrm>
            <a:off x="474503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3" name="צורה חופשית 242"/>
          <p:cNvSpPr/>
          <p:nvPr>
            <p:custDataLst>
              <p:tags r:id="rId44"/>
            </p:custDataLst>
          </p:nvPr>
        </p:nvSpPr>
        <p:spPr bwMode="auto">
          <a:xfrm>
            <a:off x="432276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2" name="צורה חופשית 241"/>
          <p:cNvSpPr/>
          <p:nvPr>
            <p:custDataLst>
              <p:tags r:id="rId45"/>
            </p:custDataLst>
          </p:nvPr>
        </p:nvSpPr>
        <p:spPr bwMode="auto">
          <a:xfrm>
            <a:off x="432276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0" name="צורה חופשית 239"/>
          <p:cNvSpPr/>
          <p:nvPr>
            <p:custDataLst>
              <p:tags r:id="rId46"/>
            </p:custDataLst>
          </p:nvPr>
        </p:nvSpPr>
        <p:spPr bwMode="auto">
          <a:xfrm>
            <a:off x="3900488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צורה חופשית 238"/>
          <p:cNvSpPr/>
          <p:nvPr>
            <p:custDataLst>
              <p:tags r:id="rId47"/>
            </p:custDataLst>
          </p:nvPr>
        </p:nvSpPr>
        <p:spPr bwMode="auto">
          <a:xfrm>
            <a:off x="3900488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צורה חופשית 236"/>
          <p:cNvSpPr/>
          <p:nvPr>
            <p:custDataLst>
              <p:tags r:id="rId48"/>
            </p:custDataLst>
          </p:nvPr>
        </p:nvSpPr>
        <p:spPr bwMode="auto">
          <a:xfrm>
            <a:off x="34782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6" name="צורה חופשית 235"/>
          <p:cNvSpPr/>
          <p:nvPr>
            <p:custDataLst>
              <p:tags r:id="rId49"/>
            </p:custDataLst>
          </p:nvPr>
        </p:nvSpPr>
        <p:spPr bwMode="auto">
          <a:xfrm>
            <a:off x="34782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4" name="צורה חופשית 233"/>
          <p:cNvSpPr/>
          <p:nvPr>
            <p:custDataLst>
              <p:tags r:id="rId50"/>
            </p:custDataLst>
          </p:nvPr>
        </p:nvSpPr>
        <p:spPr bwMode="auto">
          <a:xfrm>
            <a:off x="3054350" y="542290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3" name="צורה חופשית 232"/>
          <p:cNvSpPr/>
          <p:nvPr>
            <p:custDataLst>
              <p:tags r:id="rId51"/>
            </p:custDataLst>
          </p:nvPr>
        </p:nvSpPr>
        <p:spPr bwMode="auto">
          <a:xfrm>
            <a:off x="3054350" y="5365750"/>
            <a:ext cx="354014" cy="95251"/>
          </a:xfrm>
          <a:custGeom>
            <a:avLst/>
            <a:gdLst/>
            <a:ahLst/>
            <a:cxnLst/>
            <a:rect l="0" t="0" r="0" b="0"/>
            <a:pathLst>
              <a:path w="354014" h="95251">
                <a:moveTo>
                  <a:pt x="0" y="95250"/>
                </a:moveTo>
                <a:lnTo>
                  <a:pt x="354013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1" name="צורה חופשית 230"/>
          <p:cNvSpPr/>
          <p:nvPr>
            <p:custDataLst>
              <p:tags r:id="rId52"/>
            </p:custDataLst>
          </p:nvPr>
        </p:nvSpPr>
        <p:spPr bwMode="auto">
          <a:xfrm>
            <a:off x="263207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0" name="צורה חופשית 229"/>
          <p:cNvSpPr/>
          <p:nvPr>
            <p:custDataLst>
              <p:tags r:id="rId53"/>
            </p:custDataLst>
          </p:nvPr>
        </p:nvSpPr>
        <p:spPr bwMode="auto">
          <a:xfrm>
            <a:off x="263207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8" name="צורה חופשית 227"/>
          <p:cNvSpPr/>
          <p:nvPr>
            <p:custDataLst>
              <p:tags r:id="rId54"/>
            </p:custDataLst>
          </p:nvPr>
        </p:nvSpPr>
        <p:spPr bwMode="auto">
          <a:xfrm>
            <a:off x="220980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7" name="צורה חופשית 226"/>
          <p:cNvSpPr/>
          <p:nvPr>
            <p:custDataLst>
              <p:tags r:id="rId55"/>
            </p:custDataLst>
          </p:nvPr>
        </p:nvSpPr>
        <p:spPr bwMode="auto">
          <a:xfrm>
            <a:off x="220980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צורה חופשית 250"/>
          <p:cNvSpPr/>
          <p:nvPr>
            <p:custDataLst>
              <p:tags r:id="rId56"/>
            </p:custDataLst>
          </p:nvPr>
        </p:nvSpPr>
        <p:spPr bwMode="auto">
          <a:xfrm>
            <a:off x="5589588" y="536575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 22"/>
          <p:cNvSpPr/>
          <p:nvPr>
            <p:custDataLst>
              <p:tags r:id="rId57"/>
            </p:custDataLst>
          </p:nvPr>
        </p:nvSpPr>
        <p:spPr bwMode="auto">
          <a:xfrm>
            <a:off x="1787525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 19"/>
          <p:cNvSpPr/>
          <p:nvPr>
            <p:custDataLst>
              <p:tags r:id="rId58"/>
            </p:custDataLst>
          </p:nvPr>
        </p:nvSpPr>
        <p:spPr bwMode="auto">
          <a:xfrm>
            <a:off x="1365250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>
            <p:custDataLst>
              <p:tags r:id="rId59"/>
            </p:custDataLst>
          </p:nvPr>
        </p:nvSpPr>
        <p:spPr bwMode="auto">
          <a:xfrm>
            <a:off x="1365250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צורה חופשית 15"/>
          <p:cNvSpPr/>
          <p:nvPr>
            <p:custDataLst>
              <p:tags r:id="rId60"/>
            </p:custDataLst>
          </p:nvPr>
        </p:nvSpPr>
        <p:spPr bwMode="auto">
          <a:xfrm>
            <a:off x="941388" y="542290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>
            <p:custDataLst>
              <p:tags r:id="rId61"/>
            </p:custDataLst>
          </p:nvPr>
        </p:nvSpPr>
        <p:spPr bwMode="auto">
          <a:xfrm>
            <a:off x="941388" y="5365750"/>
            <a:ext cx="354013" cy="95251"/>
          </a:xfrm>
          <a:custGeom>
            <a:avLst/>
            <a:gdLst/>
            <a:ahLst/>
            <a:cxnLst/>
            <a:rect l="0" t="0" r="0" b="0"/>
            <a:pathLst>
              <a:path w="354013" h="95251">
                <a:moveTo>
                  <a:pt x="0" y="95250"/>
                </a:moveTo>
                <a:lnTo>
                  <a:pt x="354012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5" name="צורה חופשית 224"/>
          <p:cNvSpPr/>
          <p:nvPr>
            <p:custDataLst>
              <p:tags r:id="rId62"/>
            </p:custDataLst>
          </p:nvPr>
        </p:nvSpPr>
        <p:spPr bwMode="auto">
          <a:xfrm>
            <a:off x="1787525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צורה חופשית 11"/>
          <p:cNvSpPr/>
          <p:nvPr>
            <p:custDataLst>
              <p:tags r:id="rId63"/>
            </p:custDataLst>
          </p:nvPr>
        </p:nvSpPr>
        <p:spPr bwMode="auto">
          <a:xfrm>
            <a:off x="519113" y="542290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 10"/>
          <p:cNvSpPr/>
          <p:nvPr>
            <p:custDataLst>
              <p:tags r:id="rId64"/>
            </p:custDataLst>
          </p:nvPr>
        </p:nvSpPr>
        <p:spPr bwMode="auto">
          <a:xfrm>
            <a:off x="519113" y="5365750"/>
            <a:ext cx="352426" cy="95251"/>
          </a:xfrm>
          <a:custGeom>
            <a:avLst/>
            <a:gdLst/>
            <a:ahLst/>
            <a:cxnLst/>
            <a:rect l="0" t="0" r="0" b="0"/>
            <a:pathLst>
              <a:path w="352426" h="95251">
                <a:moveTo>
                  <a:pt x="0" y="95250"/>
                </a:moveTo>
                <a:lnTo>
                  <a:pt x="35242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/>
          <p:cNvSpPr/>
          <p:nvPr>
            <p:custDataLst>
              <p:tags r:id="rId65"/>
            </p:custDataLst>
          </p:nvPr>
        </p:nvSpPr>
        <p:spPr bwMode="auto">
          <a:xfrm>
            <a:off x="72913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151AEF-6311-4867-9880-D14E3973998F}" type="datetime'''''''''''''''''''2''''''0''''''2''''5'''''">
              <a:rPr lang="en-US" sz="1200" b="1">
                <a:solidFill>
                  <a:schemeClr val="tx1"/>
                </a:solidFill>
              </a:r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8" name="מלבן 120277"/>
          <p:cNvSpPr/>
          <p:nvPr>
            <p:custDataLst>
              <p:tags r:id="rId66"/>
            </p:custDataLst>
          </p:nvPr>
        </p:nvSpPr>
        <p:spPr bwMode="gray">
          <a:xfrm>
            <a:off x="733266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F34412-36DD-4D17-90EE-CC84F1AAF50C}" type="datetime'''''''''3''''''''''''.''''3''''''''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7" name="מלבן 120276"/>
          <p:cNvSpPr/>
          <p:nvPr>
            <p:custDataLst>
              <p:tags r:id="rId67"/>
            </p:custDataLst>
          </p:nvPr>
        </p:nvSpPr>
        <p:spPr bwMode="gray">
          <a:xfrm>
            <a:off x="69088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EA7A9E-7034-4E1E-A203-92DC69EACD0A}" type="datetime'3''''''.''''''''''''3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61" name="מלבן 60"/>
          <p:cNvSpPr/>
          <p:nvPr>
            <p:custDataLst>
              <p:tags r:id="rId68"/>
            </p:custDataLst>
          </p:nvPr>
        </p:nvSpPr>
        <p:spPr bwMode="auto">
          <a:xfrm>
            <a:off x="68675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2EBDE69-5D0B-4C6A-92A0-53095F9D3520}" type="datetime'''''''''2''0''''''''24'''''''''''''''''''''''''''''''">
              <a:rPr lang="en-US" sz="1200" b="1">
                <a:solidFill>
                  <a:schemeClr val="tx1"/>
                </a:solidFill>
              </a:r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3" name="מלבן 62"/>
          <p:cNvSpPr/>
          <p:nvPr>
            <p:custDataLst>
              <p:tags r:id="rId69"/>
            </p:custDataLst>
          </p:nvPr>
        </p:nvSpPr>
        <p:spPr bwMode="auto">
          <a:xfrm>
            <a:off x="77152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5E94F72-4002-4F9C-9B14-ADB2DE26409F}" type="datetime'''''''''''''''''''''2''''''''''026'''''''''''''''">
              <a:rPr lang="en-US" sz="1200" b="1">
                <a:solidFill>
                  <a:schemeClr val="tx1"/>
                </a:solidFill>
              </a:r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0" name="מלבן 120279"/>
          <p:cNvSpPr/>
          <p:nvPr>
            <p:custDataLst>
              <p:tags r:id="rId70"/>
            </p:custDataLst>
          </p:nvPr>
        </p:nvSpPr>
        <p:spPr bwMode="gray">
          <a:xfrm>
            <a:off x="818038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9881092-8321-4BCE-A934-983238D25003}" type="datetime'3.''''''''''''''''''''''''''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79" name="מלבן 120278"/>
          <p:cNvSpPr/>
          <p:nvPr>
            <p:custDataLst>
              <p:tags r:id="rId71"/>
            </p:custDataLst>
          </p:nvPr>
        </p:nvSpPr>
        <p:spPr bwMode="gray">
          <a:xfrm>
            <a:off x="775652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CB2B0EA-F310-4AF2-9D24-92E1092CEC0D}" type="datetime'''''''3''''''''''''''''.''''''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192" name="מלבן 120191"/>
          <p:cNvSpPr/>
          <p:nvPr>
            <p:custDataLst>
              <p:tags r:id="rId72"/>
            </p:custDataLst>
          </p:nvPr>
        </p:nvSpPr>
        <p:spPr bwMode="auto">
          <a:xfrm>
            <a:off x="81391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2E013B-1EF5-4F83-84A5-08C2F3D8A7CF}" type="datetime'''''2''''''''''''''''''''''0''''''''''''''''2''''''7'''''''''">
              <a:rPr lang="en-US" sz="1200" b="1">
                <a:solidFill>
                  <a:schemeClr val="tx1"/>
                </a:solidFill>
              </a:r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194" name="מלבן 120193"/>
          <p:cNvSpPr/>
          <p:nvPr>
            <p:custDataLst>
              <p:tags r:id="rId73"/>
            </p:custDataLst>
          </p:nvPr>
        </p:nvSpPr>
        <p:spPr bwMode="auto">
          <a:xfrm>
            <a:off x="85629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45587E-DFAE-431B-8934-D9319624C111}" type="datetime'''''''''''2''0''''2''''''''''8'''''''''''''''''''''''">
              <a:rPr lang="en-US" sz="1200" b="1">
                <a:solidFill>
                  <a:schemeClr val="tx1"/>
                </a:solidFill>
              </a:r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81" name="מלבן 120280"/>
          <p:cNvSpPr/>
          <p:nvPr>
            <p:custDataLst>
              <p:tags r:id="rId74"/>
            </p:custDataLst>
          </p:nvPr>
        </p:nvSpPr>
        <p:spPr bwMode="gray">
          <a:xfrm>
            <a:off x="860425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A937DA-5F3F-4CB5-801F-8275B1AC2EC9}" type="datetime'''''''''''''''''''3''''''''''''.''''''''''''''''3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3" name="מלבן 52"/>
          <p:cNvSpPr/>
          <p:nvPr>
            <p:custDataLst>
              <p:tags r:id="rId75"/>
            </p:custDataLst>
          </p:nvPr>
        </p:nvSpPr>
        <p:spPr bwMode="auto">
          <a:xfrm>
            <a:off x="64484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C11E0F-93F0-4869-B460-50F0B515D65E}" type="datetime'''''''202''''''''''''''''''''''''''''''''''''''3'''''">
              <a:rPr lang="en-US" sz="1200" b="1">
                <a:solidFill>
                  <a:schemeClr val="tx1"/>
                </a:solidFill>
              </a:r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6" name="מלבן 120275"/>
          <p:cNvSpPr/>
          <p:nvPr>
            <p:custDataLst>
              <p:tags r:id="rId76"/>
            </p:custDataLst>
          </p:nvPr>
        </p:nvSpPr>
        <p:spPr bwMode="gray">
          <a:xfrm>
            <a:off x="6489700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D129C4B-C587-4C8C-88A7-2D3F3A40AC42}" type="datetime'''''''''3.''''''''''''''''3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1" name="מלבן 20"/>
          <p:cNvSpPr/>
          <p:nvPr>
            <p:custDataLst>
              <p:tags r:id="rId77"/>
            </p:custDataLst>
          </p:nvPr>
        </p:nvSpPr>
        <p:spPr bwMode="auto">
          <a:xfrm>
            <a:off x="60245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D6C5D-E191-4A0F-9383-1338170CFB5E}" type="datetime'''''''''20''''''''''''''''''''''''''''''''''''''''2''2'''">
              <a:rPr lang="en-US" sz="1200" b="1">
                <a:solidFill>
                  <a:schemeClr val="tx1"/>
                </a:solidFill>
              </a:r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5" name="מלבן 120274"/>
          <p:cNvSpPr/>
          <p:nvPr>
            <p:custDataLst>
              <p:tags r:id="rId78"/>
            </p:custDataLst>
          </p:nvPr>
        </p:nvSpPr>
        <p:spPr bwMode="gray">
          <a:xfrm>
            <a:off x="6065838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5D96D6-A206-4A46-8DB4-CD239A4650AA}" type="datetime'3''''''''''''.''3''''''''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8" name="מלבן 17"/>
          <p:cNvSpPr/>
          <p:nvPr>
            <p:custDataLst>
              <p:tags r:id="rId79"/>
            </p:custDataLst>
          </p:nvPr>
        </p:nvSpPr>
        <p:spPr bwMode="auto">
          <a:xfrm>
            <a:off x="56007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DEA01D-FCA4-43D1-8238-7DC2D14B3CA6}" type="datetime'''''''''2''0''''''''2''''''''''''''1'''''''''''''''">
              <a:rPr lang="en-US" sz="1200" b="1">
                <a:solidFill>
                  <a:schemeClr val="tx1"/>
                </a:solidFill>
              </a:r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4" name="מלבן 120273"/>
          <p:cNvSpPr/>
          <p:nvPr>
            <p:custDataLst>
              <p:tags r:id="rId80"/>
            </p:custDataLst>
          </p:nvPr>
        </p:nvSpPr>
        <p:spPr bwMode="gray">
          <a:xfrm>
            <a:off x="56419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B087821-A61C-421A-85A2-DC0774C69CB5}" type="datetime'''''3''''''''''''''''''''''''.3''''''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5" name="מלבן 14"/>
          <p:cNvSpPr/>
          <p:nvPr>
            <p:custDataLst>
              <p:tags r:id="rId81"/>
            </p:custDataLst>
          </p:nvPr>
        </p:nvSpPr>
        <p:spPr bwMode="auto">
          <a:xfrm>
            <a:off x="51816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13AB83-B13B-4811-85BC-BC723B899770}" type="datetime'''''''2''''''0''''''2''''''''''''''''0'''''''''''''''''">
              <a:rPr lang="en-US" sz="1200" b="1">
                <a:solidFill>
                  <a:schemeClr val="tx1"/>
                </a:solidFill>
              </a:r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3" name="מלבן 120272"/>
          <p:cNvSpPr/>
          <p:nvPr>
            <p:custDataLst>
              <p:tags r:id="rId82"/>
            </p:custDataLst>
          </p:nvPr>
        </p:nvSpPr>
        <p:spPr bwMode="gray">
          <a:xfrm>
            <a:off x="5222875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7BA13CC-34C8-4E90-AE47-DA99249A2EED}" type="datetime'''''''''''3''.''''''''''''''''''''''''''''''''3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83"/>
            </p:custDataLst>
          </p:nvPr>
        </p:nvSpPr>
        <p:spPr bwMode="auto">
          <a:xfrm>
            <a:off x="47577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E8C1C7F-E201-4F9F-AB46-C0DE714EC677}" type="datetime'''''''2''''''''0''19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2" name="מלבן 120271"/>
          <p:cNvSpPr/>
          <p:nvPr>
            <p:custDataLst>
              <p:tags r:id="rId84"/>
            </p:custDataLst>
          </p:nvPr>
        </p:nvSpPr>
        <p:spPr bwMode="gray">
          <a:xfrm>
            <a:off x="4799013" y="22113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F20D6E2-0E30-4CF7-9B32-9D6E31E704CF}" type="datetime'3''''''''''''''''.''''''''''''''''''3'''''''''''''''''">
              <a:rPr lang="en-US" sz="1200" b="1">
                <a:solidFill>
                  <a:schemeClr val="tx1"/>
                </a:solidFill>
                <a:cs typeface="Arial"/>
              </a:rPr>
              <a:t>3.3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1" name="מלבן 30"/>
          <p:cNvSpPr/>
          <p:nvPr>
            <p:custDataLst>
              <p:tags r:id="rId85"/>
            </p:custDataLst>
          </p:nvPr>
        </p:nvSpPr>
        <p:spPr bwMode="auto">
          <a:xfrm>
            <a:off x="43338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D9FB71-BE28-4BE5-8402-A6E646DB2AE3}" type="datetime'2''''''0''''1''8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1" name="מלבן 120270"/>
          <p:cNvSpPr/>
          <p:nvPr>
            <p:custDataLst>
              <p:tags r:id="rId86"/>
            </p:custDataLst>
          </p:nvPr>
        </p:nvSpPr>
        <p:spPr bwMode="gray">
          <a:xfrm>
            <a:off x="4375150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0684A2-B000-4099-B32E-44DE2A415A82}" type="datetime'''''''''3''''.''''''''1''''''''''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30" name="מלבן 29"/>
          <p:cNvSpPr/>
          <p:nvPr>
            <p:custDataLst>
              <p:tags r:id="rId87"/>
            </p:custDataLst>
          </p:nvPr>
        </p:nvSpPr>
        <p:spPr bwMode="auto">
          <a:xfrm>
            <a:off x="391001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D127AC3-0E55-4823-95FA-6D358D69FA35}" type="datetime'''''''''''''''''''20''''''''''''1''''''''''''''''''''''''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70" name="מלבן 120269"/>
          <p:cNvSpPr/>
          <p:nvPr>
            <p:custDataLst>
              <p:tags r:id="rId88"/>
            </p:custDataLst>
          </p:nvPr>
        </p:nvSpPr>
        <p:spPr bwMode="gray">
          <a:xfrm>
            <a:off x="3951288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6BC657F-6F9D-49B9-92CD-D9D1AD8FD56B}" type="datetime'''3''''''''''''''''''''.''''''''''''''''''''''1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9" name="מלבן 28"/>
          <p:cNvSpPr/>
          <p:nvPr>
            <p:custDataLst>
              <p:tags r:id="rId89"/>
            </p:custDataLst>
          </p:nvPr>
        </p:nvSpPr>
        <p:spPr bwMode="auto">
          <a:xfrm>
            <a:off x="34861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566758-4E33-4CC8-9C43-F7AF3A3066C0}" type="datetime'2''''''''''''0''1''''''''''''''''''''''''''''''''''''''6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9" name="מלבן 120268"/>
          <p:cNvSpPr/>
          <p:nvPr>
            <p:custDataLst>
              <p:tags r:id="rId90"/>
            </p:custDataLst>
          </p:nvPr>
        </p:nvSpPr>
        <p:spPr bwMode="gray">
          <a:xfrm>
            <a:off x="35274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039641-9C69-4F2E-AE89-C3EC82061FD5}" type="datetime'''''''''''''3''''''''''''''''''''''''''''''''''.1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8" name="מלבן 27"/>
          <p:cNvSpPr/>
          <p:nvPr>
            <p:custDataLst>
              <p:tags r:id="rId91"/>
            </p:custDataLst>
          </p:nvPr>
        </p:nvSpPr>
        <p:spPr bwMode="auto">
          <a:xfrm>
            <a:off x="306705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7BBCD48-3164-40E9-81AB-95197684B044}" type="datetime'''''''''''''''2''0''''''''''''1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8" name="מלבן 120267"/>
          <p:cNvSpPr/>
          <p:nvPr>
            <p:custDataLst>
              <p:tags r:id="rId92"/>
            </p:custDataLst>
          </p:nvPr>
        </p:nvSpPr>
        <p:spPr bwMode="gray">
          <a:xfrm>
            <a:off x="3108325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BF4E7D-71E9-4991-A417-AFF714EE9A43}" type="datetime'''''''''''''''3''''''''''''''''.''1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7" name="מלבן 26"/>
          <p:cNvSpPr/>
          <p:nvPr>
            <p:custDataLst>
              <p:tags r:id="rId93"/>
            </p:custDataLst>
          </p:nvPr>
        </p:nvSpPr>
        <p:spPr bwMode="auto">
          <a:xfrm>
            <a:off x="264318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C784E9-4721-4519-A72A-C59A6E6AF796}" type="datetime'''''''''''''2''''''''''''''''0''''1''''''''4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7" name="מלבן 120266"/>
          <p:cNvSpPr/>
          <p:nvPr>
            <p:custDataLst>
              <p:tags r:id="rId94"/>
            </p:custDataLst>
          </p:nvPr>
        </p:nvSpPr>
        <p:spPr bwMode="gray">
          <a:xfrm>
            <a:off x="2684463" y="2687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8DF7EB-7EE0-4C3F-BB6D-DF85BD77A2DD}" type="datetime'3''''''''''.''''1''''''''''''''''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6" name="מלבן 25"/>
          <p:cNvSpPr/>
          <p:nvPr>
            <p:custDataLst>
              <p:tags r:id="rId95"/>
            </p:custDataLst>
          </p:nvPr>
        </p:nvSpPr>
        <p:spPr bwMode="auto">
          <a:xfrm>
            <a:off x="22193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07F6F0-C174-4B52-83CF-D1E7D1F93B98}" type="datetime'''''''''''''''''2''''''''''''''0''''''''1''3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6" name="מלבן 120265"/>
          <p:cNvSpPr/>
          <p:nvPr>
            <p:custDataLst>
              <p:tags r:id="rId96"/>
            </p:custDataLst>
          </p:nvPr>
        </p:nvSpPr>
        <p:spPr bwMode="gray">
          <a:xfrm>
            <a:off x="2260600" y="306863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126549-4257-488D-A930-91B80D99144A}" type="datetime'''''''''2''''''''''''.''''''''''''''''''''''''''''''9'''''''">
              <a:rPr lang="en-US" sz="1200" b="1">
                <a:solidFill>
                  <a:schemeClr val="tx1"/>
                </a:solidFill>
                <a:cs typeface="Arial"/>
              </a:rPr>
              <a:t>2.9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25" name="מלבן 24"/>
          <p:cNvSpPr/>
          <p:nvPr>
            <p:custDataLst>
              <p:tags r:id="rId97"/>
            </p:custDataLst>
          </p:nvPr>
        </p:nvSpPr>
        <p:spPr bwMode="auto">
          <a:xfrm>
            <a:off x="180022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F577B6-5B43-48BA-A95C-56B80226123F}" type="datetime'''''''''''''''''''2''''''0''''''''1''''''''''''''''''''2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5" name="מלבן 120264"/>
          <p:cNvSpPr/>
          <p:nvPr>
            <p:custDataLst>
              <p:tags r:id="rId98"/>
            </p:custDataLst>
          </p:nvPr>
        </p:nvSpPr>
        <p:spPr bwMode="gray">
          <a:xfrm>
            <a:off x="1841500" y="2754313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225F53-F0E0-4EF8-8271-FB41CB924669}" type="datetime'''''''''''''''''''''''''''''''''''''''''''''''''3''.1'">
              <a:rPr lang="en-US" sz="1200" b="1">
                <a:solidFill>
                  <a:schemeClr val="tx1"/>
                </a:solidFill>
                <a:cs typeface="Arial"/>
              </a:rPr>
              <a:t>3.1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99"/>
            </p:custDataLst>
          </p:nvPr>
        </p:nvSpPr>
        <p:spPr bwMode="auto">
          <a:xfrm>
            <a:off x="1376363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D9018F-1AE2-4D2B-9FE8-6E0D77F65B50}" type="datetime'2''''''01''''''''''''''''''''''''''''''''''''''1'''''">
              <a:rPr lang="en-US" sz="1200" b="1">
                <a:solidFill>
                  <a:schemeClr val="tx1"/>
                </a:solidFill>
              </a:r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4" name="מלבן 120263"/>
          <p:cNvSpPr/>
          <p:nvPr>
            <p:custDataLst>
              <p:tags r:id="rId100"/>
            </p:custDataLst>
          </p:nvPr>
        </p:nvSpPr>
        <p:spPr bwMode="gray">
          <a:xfrm>
            <a:off x="1417638" y="29352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FFB370-2784-4B44-8302-F76130050A64}" type="datetime'''''''''''''''''3''''''''''.0'''''''''''''''''''">
              <a:rPr lang="en-US" sz="1200" b="1">
                <a:solidFill>
                  <a:schemeClr val="tx1"/>
                </a:solidFill>
                <a:cs typeface="Arial"/>
              </a:rPr>
              <a:t>3.0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01"/>
            </p:custDataLst>
          </p:nvPr>
        </p:nvSpPr>
        <p:spPr bwMode="auto">
          <a:xfrm>
            <a:off x="952500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15A180-7870-4D55-A26F-397776E49FDD}" type="datetime'''''''''''''''''''2''''0''''''''''10'''''''''">
              <a:rPr lang="en-US" sz="1200" b="1">
                <a:solidFill>
                  <a:schemeClr val="tx1"/>
                </a:solidFill>
              </a:r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3" name="מלבן 120262"/>
          <p:cNvSpPr/>
          <p:nvPr>
            <p:custDataLst>
              <p:tags r:id="rId102"/>
            </p:custDataLst>
          </p:nvPr>
        </p:nvSpPr>
        <p:spPr bwMode="gray">
          <a:xfrm>
            <a:off x="993775" y="3468688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9E5A4F-7AE3-48A2-BFAE-17447ED84850}" type="datetime'''''2''''''''''''''''.''''''''''''''''''''''''''8'">
              <a:rPr lang="en-US" sz="1200" b="1">
                <a:solidFill>
                  <a:schemeClr val="tx1"/>
                </a:solidFill>
                <a:cs typeface="Arial"/>
              </a:rPr>
              <a:t>2.8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" name="מלבן 4"/>
          <p:cNvSpPr/>
          <p:nvPr>
            <p:custDataLst>
              <p:tags r:id="rId103"/>
            </p:custDataLst>
          </p:nvPr>
        </p:nvSpPr>
        <p:spPr bwMode="auto">
          <a:xfrm>
            <a:off x="528638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19CFE1-31BF-464C-8976-73FC398C9DFF}" type="datetime'''2''''0''''''''''''''''''''''09'''''''''''''''">
              <a:rPr lang="en-US" sz="1200" b="1">
                <a:solidFill>
                  <a:schemeClr val="tx1"/>
                </a:solidFill>
              </a:r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0262" name="מלבן 120261"/>
          <p:cNvSpPr/>
          <p:nvPr>
            <p:custDataLst>
              <p:tags r:id="rId104"/>
            </p:custDataLst>
          </p:nvPr>
        </p:nvSpPr>
        <p:spPr bwMode="gray">
          <a:xfrm>
            <a:off x="569913" y="4011613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56CBE4-46B4-4A63-B387-D4A758572592}" type="datetime'''''''''''2''''''''''''''''''.''''''''''6'''''''''''''''''''''">
              <a:rPr lang="en-US" sz="1200" b="1">
                <a:solidFill>
                  <a:schemeClr val="tx1"/>
                </a:solidFill>
                <a:cs typeface="Arial"/>
              </a:rPr>
              <a:t>2.6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120200" name="מלבן 120199"/>
          <p:cNvSpPr/>
          <p:nvPr>
            <p:custDataLst>
              <p:tags r:id="rId105"/>
            </p:custDataLst>
          </p:nvPr>
        </p:nvSpPr>
        <p:spPr bwMode="auto">
          <a:xfrm>
            <a:off x="104775" y="6365875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8125DD-7C8C-412D-B8F3-8D10B7C044E9}" type="datetime'''2''''''''''''''0''''0''''''''''''''''''''''''''''''''8'">
              <a:rPr lang="en-US" sz="1200" b="1">
                <a:solidFill>
                  <a:schemeClr val="tx1"/>
                </a:solidFill>
              </a:rPr>
              <a:t>2008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0261" name="מלבן 120260"/>
          <p:cNvSpPr/>
          <p:nvPr>
            <p:custDataLst>
              <p:tags r:id="rId106"/>
            </p:custDataLst>
          </p:nvPr>
        </p:nvSpPr>
        <p:spPr bwMode="gray">
          <a:xfrm>
            <a:off x="146050" y="4373563"/>
            <a:ext cx="241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1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0B0718B-923A-4FB3-AA01-04618523D6B6}" type="datetime'''''''''''''''''''''''''''''''''''''''2''''''.''4'''''">
              <a:rPr lang="en-US" sz="1200" b="1">
                <a:solidFill>
                  <a:schemeClr val="tx1"/>
                </a:solidFill>
                <a:cs typeface="Arial"/>
              </a:rPr>
              <a:t>2.4</a:t>
            </a:fld>
            <a:endParaRPr lang="he-IL" sz="1200" b="1">
              <a:solidFill>
                <a:schemeClr val="tx1"/>
              </a:solidFill>
              <a:latin typeface="Calibri"/>
              <a:cs typeface="Arial"/>
              <a:sym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28724" y="0"/>
            <a:ext cx="91727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מענק הסיוע 2008-2028 (ללא 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BMD</a:t>
            </a:r>
            <a:r>
              <a:rPr lang="he-IL" sz="32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lang="en-US" sz="320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e-IL"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מיליוני $ סיוע, שת"א</a:t>
            </a:r>
          </a:p>
        </p:txBody>
      </p:sp>
      <p:cxnSp>
        <p:nvCxnSpPr>
          <p:cNvPr id="60" name="מחבר חץ ישר 59"/>
          <p:cNvCxnSpPr/>
          <p:nvPr/>
        </p:nvCxnSpPr>
        <p:spPr>
          <a:xfrm>
            <a:off x="36513" y="6276975"/>
            <a:ext cx="900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19" name="מחבר ישר 120318"/>
          <p:cNvCxnSpPr/>
          <p:nvPr/>
        </p:nvCxnSpPr>
        <p:spPr>
          <a:xfrm flipH="1">
            <a:off x="474345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מחבר ישר 223"/>
          <p:cNvCxnSpPr/>
          <p:nvPr/>
        </p:nvCxnSpPr>
        <p:spPr>
          <a:xfrm flipH="1">
            <a:off x="482600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/>
          <p:cNvCxnSpPr/>
          <p:nvPr/>
        </p:nvCxnSpPr>
        <p:spPr>
          <a:xfrm flipH="1">
            <a:off x="8982075" y="1873250"/>
            <a:ext cx="0" cy="493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90" name="מחבר חץ ישר 120289"/>
          <p:cNvCxnSpPr/>
          <p:nvPr/>
        </p:nvCxnSpPr>
        <p:spPr>
          <a:xfrm>
            <a:off x="544513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מלבן 121"/>
          <p:cNvSpPr/>
          <p:nvPr/>
        </p:nvSpPr>
        <p:spPr>
          <a:xfrm>
            <a:off x="482600" y="1301279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2009-2018</a:t>
            </a:r>
            <a:endParaRPr 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סה"כ 30 מיליארד $, 3 מיליארד ממוצע לשנה</a:t>
            </a:r>
          </a:p>
        </p:txBody>
      </p:sp>
      <p:cxnSp>
        <p:nvCxnSpPr>
          <p:cNvPr id="123" name="מחבר חץ ישר 122"/>
          <p:cNvCxnSpPr/>
          <p:nvPr/>
        </p:nvCxnSpPr>
        <p:spPr>
          <a:xfrm>
            <a:off x="4800600" y="1954213"/>
            <a:ext cx="414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מלבן 187"/>
          <p:cNvSpPr/>
          <p:nvPr/>
        </p:nvSpPr>
        <p:spPr>
          <a:xfrm>
            <a:off x="4720431" y="1310804"/>
            <a:ext cx="4275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 2019-2028</a:t>
            </a:r>
            <a:endParaRPr 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e-IL" sz="1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סה"כ 33 מיליארד $, 3.3 מיליארד ממוצע לשנה</a:t>
            </a:r>
          </a:p>
        </p:txBody>
      </p:sp>
      <p:sp>
        <p:nvSpPr>
          <p:cNvPr id="189" name="מלבן 188"/>
          <p:cNvSpPr/>
          <p:nvPr/>
        </p:nvSpPr>
        <p:spPr>
          <a:xfrm>
            <a:off x="10938805" y="-1790244"/>
            <a:ext cx="914400" cy="914400"/>
          </a:xfrm>
          <a:prstGeom prst="rect">
            <a:avLst/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0" name="מלבן 189"/>
          <p:cNvSpPr/>
          <p:nvPr/>
        </p:nvSpPr>
        <p:spPr>
          <a:xfrm>
            <a:off x="10938805" y="-639306"/>
            <a:ext cx="914400" cy="914400"/>
          </a:xfrm>
          <a:prstGeom prst="rect">
            <a:avLst/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1" name="מלבן 190"/>
          <p:cNvSpPr/>
          <p:nvPr/>
        </p:nvSpPr>
        <p:spPr>
          <a:xfrm>
            <a:off x="10938805" y="557669"/>
            <a:ext cx="914400" cy="914400"/>
          </a:xfrm>
          <a:prstGeom prst="rect">
            <a:avLst/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2" name="מלבן 191"/>
          <p:cNvSpPr/>
          <p:nvPr/>
        </p:nvSpPr>
        <p:spPr>
          <a:xfrm>
            <a:off x="12204848" y="-1790244"/>
            <a:ext cx="914400" cy="914400"/>
          </a:xfrm>
          <a:prstGeom prst="rect">
            <a:avLst/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3" name="מלבן 192"/>
          <p:cNvSpPr/>
          <p:nvPr/>
        </p:nvSpPr>
        <p:spPr>
          <a:xfrm>
            <a:off x="12204848" y="-639306"/>
            <a:ext cx="914400" cy="914400"/>
          </a:xfrm>
          <a:prstGeom prst="rect">
            <a:avLst/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4" name="מלבן 193"/>
          <p:cNvSpPr/>
          <p:nvPr/>
        </p:nvSpPr>
        <p:spPr>
          <a:xfrm>
            <a:off x="12204848" y="557669"/>
            <a:ext cx="914400" cy="914400"/>
          </a:xfrm>
          <a:prstGeom prst="rect">
            <a:avLst/>
          </a:prstGeom>
          <a:solidFill>
            <a:srgbClr val="B39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5" name="מלבן 194"/>
          <p:cNvSpPr/>
          <p:nvPr/>
        </p:nvSpPr>
        <p:spPr>
          <a:xfrm>
            <a:off x="12204848" y="1665744"/>
            <a:ext cx="914400" cy="914400"/>
          </a:xfrm>
          <a:prstGeom prst="rect">
            <a:avLst/>
          </a:prstGeom>
          <a:solidFill>
            <a:srgbClr val="ED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2001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 hidden="1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1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e-IL" sz="1200" b="1">
              <a:latin typeface="Calibri"/>
              <a:sym typeface="Calibri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4645023" y="6432787"/>
            <a:ext cx="4356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-28724" y="0"/>
            <a:ext cx="9172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המרות (</a:t>
            </a:r>
            <a:r>
              <a:rPr lang="en-US" sz="3200"/>
              <a:t>Off Shore Procurement</a:t>
            </a:r>
            <a:r>
              <a:rPr lang="he-IL" sz="3200"/>
              <a:t>)</a:t>
            </a:r>
          </a:p>
        </p:txBody>
      </p:sp>
      <p:sp>
        <p:nvSpPr>
          <p:cNvPr id="44" name="מלבן 43"/>
          <p:cNvSpPr/>
          <p:nvPr>
            <p:custDataLst>
              <p:tags r:id="rId2"/>
            </p:custDataLst>
          </p:nvPr>
        </p:nvSpPr>
        <p:spPr bwMode="auto">
          <a:xfrm>
            <a:off x="42195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6E035D-E2B2-4D80-A300-863591ED3259}" type="datetime'''''''20''''''''''''''''''''''''1''''''''''''''8'''''''''''">
              <a:rPr lang="en-US" sz="1200" b="1">
                <a:solidFill>
                  <a:schemeClr val="tx1"/>
                </a:solidFill>
              </a:rPr>
              <a:t>2018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0" name="מלבן 49"/>
          <p:cNvSpPr/>
          <p:nvPr>
            <p:custDataLst>
              <p:tags r:id="rId3"/>
            </p:custDataLst>
          </p:nvPr>
        </p:nvSpPr>
        <p:spPr bwMode="auto">
          <a:xfrm>
            <a:off x="37814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4224EE9-6D1B-4E7E-BBFD-7A6371732CFF}" type="datetime'''''2''''''''''''''''''''''''''0''''''1''7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6" name="מלבן 45"/>
          <p:cNvSpPr/>
          <p:nvPr>
            <p:custDataLst>
              <p:tags r:id="rId4"/>
            </p:custDataLst>
          </p:nvPr>
        </p:nvSpPr>
        <p:spPr bwMode="auto">
          <a:xfrm>
            <a:off x="333851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7FD2014-FE53-4C93-B1DB-CB04322B54A6}" type="datetime'20''''''''''''''''''''''''''''''''''''''''''''16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5" name="מלבן 44"/>
          <p:cNvSpPr/>
          <p:nvPr>
            <p:custDataLst>
              <p:tags r:id="rId5"/>
            </p:custDataLst>
          </p:nvPr>
        </p:nvSpPr>
        <p:spPr bwMode="auto">
          <a:xfrm>
            <a:off x="28956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014BA7-0134-4FB4-BC84-B00BDC0961AC}" type="datetime'2''''0''''''''''''1''''''''5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3" name="מלבן 42"/>
          <p:cNvSpPr/>
          <p:nvPr>
            <p:custDataLst>
              <p:tags r:id="rId6"/>
            </p:custDataLst>
          </p:nvPr>
        </p:nvSpPr>
        <p:spPr bwMode="auto">
          <a:xfrm>
            <a:off x="24574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1CC7E2-C27B-4C4C-A1B4-B7212BDC71B3}" type="datetime'''''''''2''''''''''''''''''''''''014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2" name="מלבן 41"/>
          <p:cNvSpPr/>
          <p:nvPr>
            <p:custDataLst>
              <p:tags r:id="rId7"/>
            </p:custDataLst>
          </p:nvPr>
        </p:nvSpPr>
        <p:spPr bwMode="auto">
          <a:xfrm>
            <a:off x="20193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A5831DA-3765-4D76-B753-5456B31ED23B}" type="datetime'''''''''''''''''''''''20''''''''''''1''''''3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1" name="מלבן 40"/>
          <p:cNvSpPr/>
          <p:nvPr>
            <p:custDataLst>
              <p:tags r:id="rId8"/>
            </p:custDataLst>
          </p:nvPr>
        </p:nvSpPr>
        <p:spPr bwMode="auto">
          <a:xfrm>
            <a:off x="1581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97D1406-C0BD-4429-BE78-90B2B9E5E7D8}" type="datetime'''''''''''2''''''''''0''''''''1''2'">
              <a:rPr lang="en-US" sz="1200" b="1">
                <a:solidFill>
                  <a:schemeClr val="tx1"/>
                </a:solidFill>
              </a:rPr>
              <a:t>2012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9" name="מלבן 18"/>
          <p:cNvSpPr/>
          <p:nvPr>
            <p:custDataLst>
              <p:tags r:id="rId9"/>
            </p:custDataLst>
          </p:nvPr>
        </p:nvSpPr>
        <p:spPr bwMode="auto">
          <a:xfrm>
            <a:off x="113823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EB20D77-4205-4301-8016-3C2A93D2CA9A}" type="datetime'''''''2''''''''''''''''''''''0''''''''''''''1''1'''">
              <a:rPr lang="en-US" sz="1200" b="1">
                <a:solidFill>
                  <a:schemeClr val="tx1"/>
                </a:solidFill>
              </a:rPr>
              <a:t>2011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מלבן 17"/>
          <p:cNvSpPr/>
          <p:nvPr>
            <p:custDataLst>
              <p:tags r:id="rId10"/>
            </p:custDataLst>
          </p:nvPr>
        </p:nvSpPr>
        <p:spPr bwMode="auto">
          <a:xfrm>
            <a:off x="6953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399EA9-02B9-4AE6-B0F2-B63152BFCDCF}" type="datetime'''''''''''''2''''''''''0''''''''''''''''''1''0'''''">
              <a:rPr lang="en-US" sz="1200" b="1">
                <a:solidFill>
                  <a:schemeClr val="tx1"/>
                </a:solidFill>
              </a:rPr>
              <a:t>2010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מלבן 16"/>
          <p:cNvSpPr/>
          <p:nvPr>
            <p:custDataLst>
              <p:tags r:id="rId11"/>
            </p:custDataLst>
          </p:nvPr>
        </p:nvSpPr>
        <p:spPr bwMode="auto">
          <a:xfrm>
            <a:off x="2571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3BEB93-84B5-4CF4-B056-7CCD30D97476}" type="datetime'''2''''''0''''''''''''''''''''''''''''0''''9'''''''">
              <a:rPr lang="en-US" sz="1200" b="1">
                <a:solidFill>
                  <a:schemeClr val="tx1"/>
                </a:solidFill>
              </a:rPr>
              <a:t>2009</a:t>
            </a:fld>
            <a:endParaRPr lang="he-IL" sz="12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מלבן 9"/>
          <p:cNvSpPr/>
          <p:nvPr>
            <p:custDataLst>
              <p:tags r:id="rId12"/>
            </p:custDataLst>
          </p:nvPr>
        </p:nvSpPr>
        <p:spPr bwMode="auto">
          <a:xfrm>
            <a:off x="72961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998CDC-0AE3-40FD-A85F-C3C9EC08C7CD}" type="datetime'2''''''''''''''''''''''''''0''''2''5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" name="מלבן 7"/>
          <p:cNvSpPr/>
          <p:nvPr>
            <p:custDataLst>
              <p:tags r:id="rId13"/>
            </p:custDataLst>
          </p:nvPr>
        </p:nvSpPr>
        <p:spPr bwMode="auto">
          <a:xfrm>
            <a:off x="641985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0CCF84-7598-4DFB-98F1-7E10C9BDD4C1}" type="datetime'''202''''''''''''''''''''''''''''''''''''3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" name="מלבן 5"/>
          <p:cNvSpPr/>
          <p:nvPr>
            <p:custDataLst>
              <p:tags r:id="rId14"/>
            </p:custDataLst>
          </p:nvPr>
        </p:nvSpPr>
        <p:spPr bwMode="auto">
          <a:xfrm>
            <a:off x="5538788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09D6A3-9EED-4147-8FE6-65780897BB89}" type="datetime'''2''''''0''''''''''''''2''''''''1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2021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" name="מלבן 1"/>
          <p:cNvSpPr/>
          <p:nvPr>
            <p:custDataLst>
              <p:tags r:id="rId15"/>
            </p:custDataLst>
          </p:nvPr>
        </p:nvSpPr>
        <p:spPr bwMode="auto">
          <a:xfrm>
            <a:off x="46577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A57DAD-7FFD-4B9A-812A-1B9B1E74A2E4}" type="datetime'''''''''''''2''''''''''''''''''''''''''''''''''0''1''9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" name="מלבן 2"/>
          <p:cNvSpPr/>
          <p:nvPr>
            <p:custDataLst>
              <p:tags r:id="rId16"/>
            </p:custDataLst>
          </p:nvPr>
        </p:nvSpPr>
        <p:spPr bwMode="auto">
          <a:xfrm>
            <a:off x="50958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803D33-310D-47F6-982C-0970FF08DB67}" type="datetime'''''''''''2''''''''''''''''0''''''''2''''''''''''''0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" name="מלבן 8"/>
          <p:cNvSpPr/>
          <p:nvPr>
            <p:custDataLst>
              <p:tags r:id="rId17"/>
            </p:custDataLst>
          </p:nvPr>
        </p:nvSpPr>
        <p:spPr bwMode="auto">
          <a:xfrm>
            <a:off x="68580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75A52A3-F8AF-4CF6-82CF-44431104A984}" type="datetime'''''''''2''0''''''''''''''24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" name="מלבן 10"/>
          <p:cNvSpPr/>
          <p:nvPr>
            <p:custDataLst>
              <p:tags r:id="rId18"/>
            </p:custDataLst>
          </p:nvPr>
        </p:nvSpPr>
        <p:spPr bwMode="auto">
          <a:xfrm>
            <a:off x="7739063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5BFF9F-0E45-46D5-9FBB-0AE38C532499}" type="datetime'''''''''''''2''02''''''''''''''6''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2026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" name="מלבן 6"/>
          <p:cNvSpPr/>
          <p:nvPr>
            <p:custDataLst>
              <p:tags r:id="rId19"/>
            </p:custDataLst>
          </p:nvPr>
        </p:nvSpPr>
        <p:spPr bwMode="auto">
          <a:xfrm>
            <a:off x="5981700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D8C149-37D8-4C60-8BCA-1E3CC14B8F4A}" type="datetime'''''''''''''''''''''''''''''''2''02''2''''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2022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2" name="מלבן 11"/>
          <p:cNvSpPr/>
          <p:nvPr>
            <p:custDataLst>
              <p:tags r:id="rId20"/>
            </p:custDataLst>
          </p:nvPr>
        </p:nvSpPr>
        <p:spPr bwMode="auto">
          <a:xfrm>
            <a:off x="818197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9ED40F7-A61B-4BAF-B80B-411F2184E4FD}" type="datetime'''''2''''0''''''''''''''''''''''27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3" name="מלבן 12"/>
          <p:cNvSpPr/>
          <p:nvPr>
            <p:custDataLst>
              <p:tags r:id="rId21"/>
            </p:custDataLst>
          </p:nvPr>
        </p:nvSpPr>
        <p:spPr bwMode="auto">
          <a:xfrm>
            <a:off x="8620125" y="6394450"/>
            <a:ext cx="323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B2492E9-4A70-4889-8EE7-CECDBB901CD2}" type="datetime'''''''''''20''''''''''''2''''''''''''''''8'''''''''''''''''">
              <a:rPr lang="en-US" sz="1200" b="1">
                <a:solidFill>
                  <a:schemeClr val="tx1"/>
                </a:solidFill>
                <a:latin typeface="Calibri"/>
                <a:sym typeface="Calibri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2028</a:t>
            </a:fld>
            <a:endParaRPr lang="he-IL" sz="12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cxnSp>
        <p:nvCxnSpPr>
          <p:cNvPr id="55" name="מחבר חץ ישר 54"/>
          <p:cNvCxnSpPr/>
          <p:nvPr/>
        </p:nvCxnSpPr>
        <p:spPr>
          <a:xfrm>
            <a:off x="107504" y="6296025"/>
            <a:ext cx="89289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4vector.com/i/free-vector-independence-day-usa-icon_101869_Independence_Day_USA_Icon.png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8109989" y="733499"/>
            <a:ext cx="926507" cy="92650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" name="מלבן 27"/>
          <p:cNvSpPr/>
          <p:nvPr/>
        </p:nvSpPr>
        <p:spPr>
          <a:xfrm>
            <a:off x="4574440" y="627366"/>
            <a:ext cx="35834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החל משת"א </a:t>
            </a:r>
            <a:r>
              <a:rPr lang="he-IL" sz="28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1984</a:t>
            </a:r>
            <a:r>
              <a:rPr lang="he-IL" sz="2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ניתן להמיר נתח מכספי הסיוע לשקלים לצורך רכש ביטחוני בארץ</a:t>
            </a:r>
          </a:p>
        </p:txBody>
      </p:sp>
      <p:sp>
        <p:nvSpPr>
          <p:cNvPr id="29" name="מלבן 28"/>
          <p:cNvSpPr/>
          <p:nvPr/>
        </p:nvSpPr>
        <p:spPr>
          <a:xfrm>
            <a:off x="237006" y="688921"/>
            <a:ext cx="3151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במסגרת ה-</a:t>
            </a: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MOU</a:t>
            </a:r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החדש הוחלט על </a:t>
            </a:r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מתווה יורד </a:t>
            </a:r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על לביטול מוחלט בשנת 2028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4609324" y="54868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http://files.softicons.com/download/business-icons/finance-icons-by-visualpharm/png/256/coins.png"/>
          <p:cNvPicPr>
            <a:picLocks noChangeAspect="1" noChangeArrowheads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3413742" y="799513"/>
            <a:ext cx="794479" cy="794479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40" name="מחבר חץ ישר 39"/>
          <p:cNvCxnSpPr/>
          <p:nvPr/>
        </p:nvCxnSpPr>
        <p:spPr>
          <a:xfrm>
            <a:off x="247486" y="2736913"/>
            <a:ext cx="4338809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531160" y="2327472"/>
            <a:ext cx="358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26.3% מסך המענק</a:t>
            </a:r>
          </a:p>
        </p:txBody>
      </p:sp>
      <p:cxnSp>
        <p:nvCxnSpPr>
          <p:cNvPr id="48" name="מחבר ישר 47"/>
          <p:cNvCxnSpPr/>
          <p:nvPr/>
        </p:nvCxnSpPr>
        <p:spPr>
          <a:xfrm flipH="1">
            <a:off x="4616015" y="2527527"/>
            <a:ext cx="0" cy="427772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/>
          <p:nvPr/>
        </p:nvCxnSpPr>
        <p:spPr>
          <a:xfrm>
            <a:off x="4738695" y="2743067"/>
            <a:ext cx="4043355" cy="3979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50"/>
          <p:cNvSpPr/>
          <p:nvPr/>
        </p:nvSpPr>
        <p:spPr>
          <a:xfrm rot="354771">
            <a:off x="4854865" y="2542318"/>
            <a:ext cx="4018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מתווה המרות יורד</a:t>
            </a:r>
          </a:p>
        </p:txBody>
      </p:sp>
    </p:spTree>
    <p:extLst>
      <p:ext uri="{BB962C8B-B14F-4D97-AF65-F5344CB8AC3E}">
        <p14:creationId xmlns:p14="http://schemas.microsoft.com/office/powerpoint/2010/main" val="36381268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הזווית הישראלית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36454"/>
            <a:ext cx="871296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MOU</a:t>
            </a:r>
            <a:r>
              <a:rPr lang="he-IL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3600" b="1" u="sng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בראי משרד האוצר </a:t>
            </a:r>
            <a:r>
              <a:rPr lang="he-IL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– הירידה במתווה ההמרות</a:t>
            </a:r>
            <a:endParaRPr lang="he-IL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6843556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228414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4563848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3556" y="2416820"/>
            <a:ext cx="23004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4000" b="1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4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200796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210912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018"/>
            <a:ext cx="1180123" cy="10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43556" y="3496940"/>
            <a:ext cx="23161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הפגיעה בפריפריה כ-1,200 עובדים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3847" y="3496940"/>
            <a:ext cx="22797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הגידול בתקציב הביטחון יפצה על הירידה בהמרות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139" y="3496940"/>
            <a:ext cx="22734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גמישות הרכש של משהב"ט </a:t>
            </a:r>
            <a:r>
              <a:rPr lang="he-IL" sz="2400" u="sng">
                <a:solidFill>
                  <a:prstClr val="black"/>
                </a:solidFill>
              </a:rPr>
              <a:t>אינה יחידתית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6511" y="3496940"/>
            <a:ext cx="23206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אין חשש לפגיעה במו"פ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79855" y="4066326"/>
            <a:ext cx="839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3431284" y="2111991"/>
            <a:ext cx="1152128" cy="400110"/>
            <a:chOff x="11772800" y="1711881"/>
            <a:chExt cx="1152128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11772800" y="1711881"/>
              <a:ext cx="11521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 sz="280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defRPr>
              </a:lvl1pPr>
            </a:lstStyle>
            <a:p>
              <a:r>
                <a:rPr lang="en-US" sz="2000" b="1">
                  <a:solidFill>
                    <a:prstClr val="black"/>
                  </a:solidFill>
                  <a:latin typeface="Lucida Handwriting" panose="03010101010101010101" pitchFamily="66" charset="0"/>
                </a:rPr>
                <a:t>1   1</a:t>
              </a:r>
              <a:endParaRPr lang="he-IL" sz="2000" b="1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0" name="לא שווה 9"/>
            <p:cNvSpPr/>
            <p:nvPr/>
          </p:nvSpPr>
          <p:spPr>
            <a:xfrm>
              <a:off x="12186864" y="1821936"/>
              <a:ext cx="324000" cy="180000"/>
            </a:xfrm>
            <a:prstGeom prst="mathNotEqual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415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אבל...</a:t>
            </a: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701936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-89975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47"/>
          <p:cNvCxnSpPr/>
          <p:nvPr/>
        </p:nvCxnSpPr>
        <p:spPr>
          <a:xfrm flipH="1">
            <a:off x="5183614" y="1988840"/>
            <a:ext cx="0" cy="34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6092" y="2628201"/>
            <a:ext cx="2300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3200" b="1">
                <a:solidFill>
                  <a:prstClr val="black"/>
                </a:solidFill>
                <a:latin typeface="Lucida Handwriting" panose="03010101010101010101" pitchFamily="66" charset="0"/>
              </a:rPr>
              <a:t>1,200</a:t>
            </a:r>
            <a:endParaRPr lang="he-IL" sz="32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566" y="3789040"/>
            <a:ext cx="18415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הערכת האוצר הינה </a:t>
            </a:r>
            <a:r>
              <a:rPr lang="he-IL" sz="2400" u="sng">
                <a:solidFill>
                  <a:prstClr val="black"/>
                </a:solidFill>
              </a:rPr>
              <a:t>חסם תחתון בלבד</a:t>
            </a:r>
            <a:endParaRPr lang="he-IL" sz="24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3614" y="3789040"/>
            <a:ext cx="18358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צפוי בור תקציבי כבר ב-2020...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044" y="2426936"/>
            <a:ext cx="886921" cy="10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8504" y="2328015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000" b="1">
                <a:solidFill>
                  <a:prstClr val="black"/>
                </a:solidFill>
                <a:latin typeface="Lucida Handwriting" panose="03010101010101010101" pitchFamily="66" charset="0"/>
              </a:rPr>
              <a:t>1:1</a:t>
            </a:r>
            <a:endParaRPr lang="he-IL" sz="2000" b="1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3789040"/>
            <a:ext cx="18357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תקציב הסיוע מיועד כולו לרכש</a:t>
            </a:r>
          </a:p>
        </p:txBody>
      </p:sp>
      <p:cxnSp>
        <p:nvCxnSpPr>
          <p:cNvPr id="21" name="מחבר ישר 20"/>
          <p:cNvCxnSpPr/>
          <p:nvPr/>
        </p:nvCxnSpPr>
        <p:spPr>
          <a:xfrm flipH="1">
            <a:off x="-2735506" y="1425149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4784" y="1692921"/>
            <a:ext cx="1285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2736358" y="3225349"/>
            <a:ext cx="18357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העברת קווי ייצור לחו"ל – התייקרות, לו"ז ופגיעה בעצמאות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29179" y="1929205"/>
            <a:ext cx="897533" cy="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 rot="20017101">
            <a:off x="-4597775" y="1981710"/>
            <a:ext cx="18357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לא נלקח בחשבון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4536504" y="3225349"/>
            <a:ext cx="183575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התרומה הביטחונית בעצמאות הייצורית והטכנולוגית וזמינות בחרום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839" y="2374314"/>
            <a:ext cx="1368152" cy="10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אליפסה 11"/>
          <p:cNvSpPr/>
          <p:nvPr/>
        </p:nvSpPr>
        <p:spPr>
          <a:xfrm>
            <a:off x="5507252" y="2924944"/>
            <a:ext cx="1296144" cy="129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36216">
            <a:off x="176024" y="1455831"/>
            <a:ext cx="4106139" cy="15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/>
          <p:cNvSpPr/>
          <p:nvPr/>
        </p:nvSpPr>
        <p:spPr>
          <a:xfrm>
            <a:off x="-28724" y="6021288"/>
            <a:ext cx="9178565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0" y="5517231"/>
            <a:ext cx="9132760" cy="1340769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1. העברת קווי ייצור לחו"ל – התייקרות והתארכות לו"ז</a:t>
            </a:r>
          </a:p>
          <a:p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2. התרומה הביטחונית בעצמאות הטכנולוגית ובחירום</a:t>
            </a:r>
          </a:p>
        </p:txBody>
      </p:sp>
      <p:sp>
        <p:nvSpPr>
          <p:cNvPr id="33" name="חץ למטה 32"/>
          <p:cNvSpPr/>
          <p:nvPr/>
        </p:nvSpPr>
        <p:spPr>
          <a:xfrm rot="10800000">
            <a:off x="7199566" y="2593357"/>
            <a:ext cx="396770" cy="516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783454">
            <a:off x="7506119" y="3045091"/>
            <a:ext cx="23004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Lucida Handwriting" panose="03010101010101010101" pitchFamily="66" charset="0"/>
              </a:rPr>
              <a:t>min</a:t>
            </a:r>
            <a:endParaRPr lang="he-IL" sz="2400" b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17101">
            <a:off x="35218" y="5672427"/>
            <a:ext cx="18357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לא נלקח בחשבון</a:t>
            </a:r>
          </a:p>
        </p:txBody>
      </p:sp>
    </p:spTree>
    <p:extLst>
      <p:ext uri="{BB962C8B-B14F-4D97-AF65-F5344CB8AC3E}">
        <p14:creationId xmlns:p14="http://schemas.microsoft.com/office/powerpoint/2010/main" val="26571197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24" y="0"/>
            <a:ext cx="91727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000">
                <a:solidFill>
                  <a:prstClr val="black"/>
                </a:solidFill>
              </a:rPr>
              <a:t>הזווית האמריקאית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6083830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47"/>
          <p:cNvCxnSpPr/>
          <p:nvPr/>
        </p:nvCxnSpPr>
        <p:spPr>
          <a:xfrm flipH="1">
            <a:off x="3023659" y="1772816"/>
            <a:ext cx="0" cy="424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829" y="1455327"/>
            <a:ext cx="1469617" cy="14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609827"/>
            <a:ext cx="1711389" cy="10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11" y1="61780" x2="61579" y2="84293"/>
                        <a14:foregroundMark x1="85789" y1="54974" x2="69474" y2="71204"/>
                        <a14:foregroundMark x1="2632" y1="35079" x2="2632" y2="35079"/>
                        <a14:foregroundMark x1="9474" y1="36126" x2="526" y2="36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15547"/>
            <a:ext cx="1342113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3830" y="3218200"/>
            <a:ext cx="30601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sz="2400">
                <a:solidFill>
                  <a:prstClr val="black"/>
                </a:solidFill>
              </a:rPr>
              <a:t>MOU</a:t>
            </a:r>
            <a:r>
              <a:rPr lang="he-IL" sz="2400">
                <a:solidFill>
                  <a:prstClr val="black"/>
                </a:solidFill>
              </a:rPr>
              <a:t> </a:t>
            </a:r>
            <a:r>
              <a:rPr lang="he-IL" sz="2400" u="sng">
                <a:solidFill>
                  <a:prstClr val="black"/>
                </a:solidFill>
              </a:rPr>
              <a:t>כמנוע צמיחה למשק האמריקאי </a:t>
            </a:r>
            <a:r>
              <a:rPr lang="he-IL" sz="2400">
                <a:solidFill>
                  <a:prstClr val="black"/>
                </a:solidFill>
              </a:rPr>
              <a:t>– מקומות תעסוקה + ידיים עובדות לאזרח האמריקאי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3659" y="3218200"/>
            <a:ext cx="306017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שימור היתרון הצבאי האיכותי של ישראל על-ידי רכש </a:t>
            </a:r>
            <a:r>
              <a:rPr lang="he-IL" sz="2400" u="sng">
                <a:solidFill>
                  <a:prstClr val="black"/>
                </a:solidFill>
              </a:rPr>
              <a:t>פלטפורמות והשגת יכולות </a:t>
            </a:r>
            <a:r>
              <a:rPr lang="he-IL" sz="2400">
                <a:solidFill>
                  <a:prstClr val="black"/>
                </a:solidFill>
              </a:rPr>
              <a:t>ולא עבור רכש חו"ג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8724" y="3218200"/>
            <a:ext cx="30523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8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2400">
                <a:solidFill>
                  <a:prstClr val="black"/>
                </a:solidFill>
              </a:rPr>
              <a:t>חיתוך מצב – כבר בשנה הראשונה ל-</a:t>
            </a:r>
            <a:r>
              <a:rPr lang="en-US" sz="2400">
                <a:solidFill>
                  <a:prstClr val="black"/>
                </a:solidFill>
              </a:rPr>
              <a:t>MOU</a:t>
            </a:r>
            <a:r>
              <a:rPr lang="he-IL" sz="2400">
                <a:solidFill>
                  <a:prstClr val="black"/>
                </a:solidFill>
              </a:rPr>
              <a:t> </a:t>
            </a:r>
            <a:r>
              <a:rPr lang="he-IL" sz="2400" u="sng">
                <a:solidFill>
                  <a:prstClr val="black"/>
                </a:solidFill>
              </a:rPr>
              <a:t>מעל מחצית מתקציב הסיוע כבר מקושר </a:t>
            </a:r>
            <a:r>
              <a:rPr lang="he-IL" sz="2400">
                <a:solidFill>
                  <a:prstClr val="black"/>
                </a:solidFill>
              </a:rPr>
              <a:t>– מרחב החלטות נמוך</a:t>
            </a:r>
          </a:p>
        </p:txBody>
      </p:sp>
    </p:spTree>
    <p:extLst>
      <p:ext uri="{BB962C8B-B14F-4D97-AF65-F5344CB8AC3E}">
        <p14:creationId xmlns:p14="http://schemas.microsoft.com/office/powerpoint/2010/main" val="2468305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</a:t>
            </a:r>
            <a:r>
              <a:rPr lang="he-IL" sz="4800">
                <a:ln w="28575"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54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ולהבטיח את השימוש הטוב ביותר בו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41975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63" y="10742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קשת מלאה 134"/>
          <p:cNvSpPr>
            <a:spLocks noChangeAspect="1"/>
          </p:cNvSpPr>
          <p:nvPr/>
        </p:nvSpPr>
        <p:spPr>
          <a:xfrm rot="15351165">
            <a:off x="1553758" y="7556319"/>
            <a:ext cx="5616575" cy="5616575"/>
          </a:xfrm>
          <a:prstGeom prst="blockArc">
            <a:avLst>
              <a:gd name="adj1" fmla="val 18678445"/>
              <a:gd name="adj2" fmla="val 20303227"/>
              <a:gd name="adj3" fmla="val 2176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6" name="קשת מלאה 135"/>
          <p:cNvSpPr>
            <a:spLocks noChangeAspect="1"/>
          </p:cNvSpPr>
          <p:nvPr/>
        </p:nvSpPr>
        <p:spPr>
          <a:xfrm rot="2932187">
            <a:off x="1550988" y="7539022"/>
            <a:ext cx="5616575" cy="5616575"/>
          </a:xfrm>
          <a:prstGeom prst="blockArc">
            <a:avLst>
              <a:gd name="adj1" fmla="val 16737853"/>
              <a:gd name="adj2" fmla="val 20284547"/>
              <a:gd name="adj3" fmla="val 21804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7" name="קשת מלאה 136"/>
          <p:cNvSpPr>
            <a:spLocks noChangeAspect="1"/>
          </p:cNvSpPr>
          <p:nvPr/>
        </p:nvSpPr>
        <p:spPr>
          <a:xfrm rot="12457588">
            <a:off x="1558926" y="7545372"/>
            <a:ext cx="5616575" cy="5616575"/>
          </a:xfrm>
          <a:prstGeom prst="blockArc">
            <a:avLst>
              <a:gd name="adj1" fmla="val 19233282"/>
              <a:gd name="adj2" fmla="val 20319926"/>
              <a:gd name="adj3" fmla="val 21919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8" name="קשת מלאה 137"/>
          <p:cNvSpPr>
            <a:spLocks noChangeAspect="1"/>
          </p:cNvSpPr>
          <p:nvPr/>
        </p:nvSpPr>
        <p:spPr>
          <a:xfrm rot="13681548">
            <a:off x="1550988" y="7539022"/>
            <a:ext cx="5616575" cy="5616575"/>
          </a:xfrm>
          <a:prstGeom prst="blockArc">
            <a:avLst>
              <a:gd name="adj1" fmla="val 19120307"/>
              <a:gd name="adj2" fmla="val 20299964"/>
              <a:gd name="adj3" fmla="val 22045"/>
            </a:avLst>
          </a:prstGeom>
          <a:solidFill>
            <a:srgbClr val="E65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39" name="קשת מלאה 138"/>
          <p:cNvSpPr>
            <a:spLocks noChangeAspect="1"/>
          </p:cNvSpPr>
          <p:nvPr/>
        </p:nvSpPr>
        <p:spPr>
          <a:xfrm rot="20931824">
            <a:off x="1550988" y="7539022"/>
            <a:ext cx="5616575" cy="5616575"/>
          </a:xfrm>
          <a:prstGeom prst="blockArc">
            <a:avLst>
              <a:gd name="adj1" fmla="val 16818616"/>
              <a:gd name="adj2" fmla="val 20308752"/>
              <a:gd name="adj3" fmla="val 21666"/>
            </a:avLst>
          </a:prstGeom>
          <a:solidFill>
            <a:srgbClr val="1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0" name="קשת מלאה 139"/>
          <p:cNvSpPr>
            <a:spLocks noChangeAspect="1"/>
          </p:cNvSpPr>
          <p:nvPr/>
        </p:nvSpPr>
        <p:spPr>
          <a:xfrm rot="9763424">
            <a:off x="1550988" y="7539022"/>
            <a:ext cx="5616575" cy="5616575"/>
          </a:xfrm>
          <a:prstGeom prst="blockArc">
            <a:avLst>
              <a:gd name="adj1" fmla="val 18694688"/>
              <a:gd name="adj2" fmla="val 20295657"/>
              <a:gd name="adj3" fmla="val 22021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1" name="קשת מלאה 140"/>
          <p:cNvSpPr>
            <a:spLocks noChangeAspect="1"/>
          </p:cNvSpPr>
          <p:nvPr/>
        </p:nvSpPr>
        <p:spPr>
          <a:xfrm rot="11348479">
            <a:off x="1550988" y="7539022"/>
            <a:ext cx="5616575" cy="5616575"/>
          </a:xfrm>
          <a:prstGeom prst="blockArc">
            <a:avLst>
              <a:gd name="adj1" fmla="val 18743197"/>
              <a:gd name="adj2" fmla="val 20302271"/>
              <a:gd name="adj3" fmla="val 22082"/>
            </a:avLst>
          </a:prstGeom>
          <a:solidFill>
            <a:srgbClr val="63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2" name="קשת מלאה 141"/>
          <p:cNvSpPr>
            <a:spLocks noChangeAspect="1"/>
          </p:cNvSpPr>
          <p:nvPr/>
        </p:nvSpPr>
        <p:spPr>
          <a:xfrm rot="17414169">
            <a:off x="1550988" y="7539022"/>
            <a:ext cx="5616575" cy="5616575"/>
          </a:xfrm>
          <a:prstGeom prst="blockArc">
            <a:avLst>
              <a:gd name="adj1" fmla="val 18247920"/>
              <a:gd name="adj2" fmla="val 20295936"/>
              <a:gd name="adj3" fmla="val 21789"/>
            </a:avLst>
          </a:prstGeom>
          <a:solidFill>
            <a:srgbClr val="F09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3" name="קשת מלאה 142"/>
          <p:cNvSpPr>
            <a:spLocks noChangeAspect="1"/>
          </p:cNvSpPr>
          <p:nvPr/>
        </p:nvSpPr>
        <p:spPr>
          <a:xfrm rot="8094843">
            <a:off x="1541463" y="7551722"/>
            <a:ext cx="5616575" cy="5616575"/>
          </a:xfrm>
          <a:prstGeom prst="blockArc">
            <a:avLst>
              <a:gd name="adj1" fmla="val 15152279"/>
              <a:gd name="adj2" fmla="val 20312766"/>
              <a:gd name="adj3" fmla="val 22009"/>
            </a:avLst>
          </a:prstGeom>
          <a:solidFill>
            <a:srgbClr val="5A7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27913" y="-25643"/>
            <a:ext cx="9144000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המערך הכלכלי – מצבת כ"א</a:t>
            </a:r>
          </a:p>
        </p:txBody>
      </p:sp>
      <p:sp>
        <p:nvSpPr>
          <p:cNvPr id="145" name="מלבן 144"/>
          <p:cNvSpPr/>
          <p:nvPr/>
        </p:nvSpPr>
        <p:spPr>
          <a:xfrm>
            <a:off x="4947051" y="8084941"/>
            <a:ext cx="104202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אכ"א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(17%)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6" name="מלבן 145"/>
          <p:cNvSpPr/>
          <p:nvPr/>
        </p:nvSpPr>
        <p:spPr>
          <a:xfrm>
            <a:off x="5942881" y="9807287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יועכ"ל</a:t>
            </a:r>
            <a:endParaRPr lang="he-IL" sz="28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(15%)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7" name="מלבן 146"/>
          <p:cNvSpPr/>
          <p:nvPr/>
        </p:nvSpPr>
        <p:spPr>
          <a:xfrm>
            <a:off x="3813973" y="12049782"/>
            <a:ext cx="226615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זרוע היבשה 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(22%)</a:t>
            </a:r>
            <a:endParaRPr lang="he-IL" sz="16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8" name="מלבן 147"/>
          <p:cNvSpPr/>
          <p:nvPr/>
        </p:nvSpPr>
        <p:spPr>
          <a:xfrm>
            <a:off x="2482231" y="11776602"/>
            <a:ext cx="104202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אמ"ן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9" name="מלבן 148"/>
          <p:cNvSpPr/>
          <p:nvPr/>
        </p:nvSpPr>
        <p:spPr>
          <a:xfrm>
            <a:off x="1581892" y="10921152"/>
            <a:ext cx="14536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פיקודים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(5%)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0" name="מלבן 149"/>
          <p:cNvSpPr/>
          <p:nvPr/>
        </p:nvSpPr>
        <p:spPr>
          <a:xfrm>
            <a:off x="1495376" y="10092531"/>
            <a:ext cx="122031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תקשוב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40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1" name="מלבן 150"/>
          <p:cNvSpPr/>
          <p:nvPr/>
        </p:nvSpPr>
        <p:spPr>
          <a:xfrm>
            <a:off x="1581892" y="9356367"/>
            <a:ext cx="12203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חה"י</a:t>
            </a:r>
            <a:endParaRPr lang="he-IL" sz="24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(6%)</a:t>
            </a:r>
            <a:endParaRPr lang="he-IL" sz="2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18545" y="8848536"/>
            <a:ext cx="2809082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כ-419</a:t>
            </a:r>
          </a:p>
        </p:txBody>
      </p:sp>
      <p:sp>
        <p:nvSpPr>
          <p:cNvPr id="153" name="מלבן 152"/>
          <p:cNvSpPr/>
          <p:nvPr/>
        </p:nvSpPr>
        <p:spPr>
          <a:xfrm>
            <a:off x="3157902" y="7796991"/>
            <a:ext cx="104202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אחרים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(8%)</a:t>
            </a:r>
            <a:endParaRPr lang="he-IL" sz="1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51" y="1097596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038" y="1102993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726" y="109315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88" y="1099659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863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076" y="108934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213" y="10969610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301" y="1082356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413" y="10769585"/>
            <a:ext cx="215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מלבן 182"/>
          <p:cNvSpPr/>
          <p:nvPr/>
        </p:nvSpPr>
        <p:spPr>
          <a:xfrm>
            <a:off x="2015697" y="8386282"/>
            <a:ext cx="12144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ח"א ומפא"ת</a:t>
            </a:r>
          </a:p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(14%)</a:t>
            </a:r>
            <a:endParaRPr lang="he-IL" sz="1400">
              <a:ln>
                <a:solidFill>
                  <a:schemeClr val="tx1"/>
                </a:solidFill>
              </a:ln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1591529933"/>
              </p:ext>
            </p:extLst>
          </p:nvPr>
        </p:nvGraphicFramePr>
        <p:xfrm>
          <a:off x="897952" y="-315416"/>
          <a:ext cx="7338572" cy="79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8" name="TextBox 197"/>
          <p:cNvSpPr txBox="1"/>
          <p:nvPr/>
        </p:nvSpPr>
        <p:spPr>
          <a:xfrm>
            <a:off x="3133799" y="2300679"/>
            <a:ext cx="2809082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7200" b="1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419</a:t>
            </a:r>
          </a:p>
        </p:txBody>
      </p:sp>
      <p:sp>
        <p:nvSpPr>
          <p:cNvPr id="46" name="מלבן 45"/>
          <p:cNvSpPr/>
          <p:nvPr/>
        </p:nvSpPr>
        <p:spPr>
          <a:xfrm>
            <a:off x="2843808" y="3212976"/>
            <a:ext cx="352839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2843808" y="2852936"/>
            <a:ext cx="50405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47"/>
          <p:cNvSpPr/>
          <p:nvPr/>
        </p:nvSpPr>
        <p:spPr>
          <a:xfrm>
            <a:off x="3419872" y="3861048"/>
            <a:ext cx="2448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631" y="3682761"/>
            <a:ext cx="592577" cy="5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62778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100%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9872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63%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7944" y="4126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3</a:t>
            </a:r>
            <a:endParaRPr lang="he-IL" sz="20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  <p:pic>
        <p:nvPicPr>
          <p:cNvPr id="53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29998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4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5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27984" y="3742928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6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3707904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7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34201" y="3477952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8" name="Picture 6" descr="http://etc-mysitemyway.s3.amazonaws.com/icons/legacy-previews/icons/glossy-black-icons-people-things/062553-glossy-black-icon-people-things-hat-graduati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671" t="17467" r="20256" b="15460"/>
          <a:stretch>
            <a:fillRect/>
          </a:stretch>
        </p:blipFill>
        <p:spPr bwMode="auto">
          <a:xfrm>
            <a:off x="4440418" y="3212976"/>
            <a:ext cx="393414" cy="432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287157" y="4597611"/>
            <a:ext cx="436971" cy="7035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4247964" y="4581128"/>
            <a:ext cx="1476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Segoe UI Semilight" panose="020B0402040204020203" pitchFamily="34" charset="0"/>
              </a:rPr>
              <a:t>16</a:t>
            </a:r>
            <a:endParaRPr lang="he-IL" sz="240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11860" y="4957541"/>
            <a:ext cx="19442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16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risten ITC" panose="03050502040202030202" pitchFamily="66" charset="0"/>
                <a:ea typeface="Microsoft YaHei" panose="020B0503020204020204" pitchFamily="34" charset="-122"/>
                <a:cs typeface="Segoe UI Semilight" panose="020B0402040204020203" pitchFamily="34" charset="0"/>
              </a:rPr>
              <a:t>מצטייני תא"ל ומעלה</a:t>
            </a:r>
            <a:endParaRPr lang="he-IL" sz="160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egoe UI Semilight" panose="020B0402040204020203" pitchFamily="34" charset="0"/>
              <a:ea typeface="Microsoft YaHei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1531" y="3680733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Microsoft YaHei" panose="020B0503020204020204" pitchFamily="34" charset="-122"/>
                <a:cs typeface="Guttman Kav" panose="02010401010101010101" pitchFamily="2" charset="-79"/>
              </a:rPr>
              <a:t>419</a:t>
            </a:r>
            <a:endParaRPr lang="he-IL" sz="280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ea typeface="Microsoft YaHei" panose="020B0503020204020204" pitchFamily="34" charset="-122"/>
              <a:cs typeface="Guttman Kav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928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 dirty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בצורה היעילה </a:t>
            </a:r>
          </a:p>
          <a:p>
            <a:pPr lvl="0" algn="ctr">
              <a:defRPr/>
            </a:pPr>
            <a:r>
              <a:rPr lang="he-IL" sz="11500" b="1" dirty="0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ביותר</a:t>
            </a:r>
          </a:p>
        </p:txBody>
      </p:sp>
    </p:spTree>
    <p:extLst>
      <p:ext uri="{BB962C8B-B14F-4D97-AF65-F5344CB8AC3E}">
        <p14:creationId xmlns:p14="http://schemas.microsoft.com/office/powerpoint/2010/main" val="2029904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קשת 21"/>
          <p:cNvSpPr/>
          <p:nvPr/>
        </p:nvSpPr>
        <p:spPr>
          <a:xfrm rot="10800000">
            <a:off x="7488504" y="3429000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0" name="קשת 19"/>
          <p:cNvSpPr/>
          <p:nvPr/>
        </p:nvSpPr>
        <p:spPr>
          <a:xfrm>
            <a:off x="7308304" y="1412776"/>
            <a:ext cx="1620000" cy="2052228"/>
          </a:xfrm>
          <a:prstGeom prst="arc">
            <a:avLst>
              <a:gd name="adj1" fmla="val 16200000"/>
              <a:gd name="adj2" fmla="val 532144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'עד הקצה' – התייעלות בגובה העיניים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7668344" y="908720"/>
            <a:ext cx="1080000" cy="1080000"/>
          </a:xfrm>
          <a:prstGeom prst="ellipse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7668344" y="2925004"/>
            <a:ext cx="1080000" cy="1080000"/>
          </a:xfrm>
          <a:prstGeom prst="ellipse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668344" y="4941288"/>
            <a:ext cx="1080000" cy="1080000"/>
          </a:xfrm>
          <a:prstGeom prst="ellipse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668344" y="7245544"/>
            <a:ext cx="1080000" cy="1080000"/>
          </a:xfrm>
          <a:prstGeom prst="ellipse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כותרת 1"/>
          <p:cNvSpPr txBox="1"/>
          <p:nvPr/>
        </p:nvSpPr>
        <p:spPr>
          <a:xfrm>
            <a:off x="-756592" y="1052736"/>
            <a:ext cx="8208478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צוות קציני מילואים וקצינים סדירים מהיועכ"ל</a:t>
            </a:r>
          </a:p>
        </p:txBody>
      </p:sp>
      <p:sp>
        <p:nvSpPr>
          <p:cNvPr id="14" name="כותרת 1"/>
          <p:cNvSpPr txBox="1"/>
          <p:nvPr/>
        </p:nvSpPr>
        <p:spPr>
          <a:xfrm>
            <a:off x="-756592" y="2780928"/>
            <a:ext cx="8208478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"סדנת מנופים" לבחינת כלל המשאבים </a:t>
            </a:r>
          </a:p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וההוצאות של יחידות השדה</a:t>
            </a:r>
          </a:p>
        </p:txBody>
      </p:sp>
      <p:sp>
        <p:nvSpPr>
          <p:cNvPr id="15" name="כותרת 1"/>
          <p:cNvSpPr txBox="1"/>
          <p:nvPr/>
        </p:nvSpPr>
        <p:spPr>
          <a:xfrm>
            <a:off x="-756592" y="4797152"/>
            <a:ext cx="8208478" cy="1331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בניית מפת דרכים ליישום מהלכי התייעלות </a:t>
            </a:r>
          </a:p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וחיסכון </a:t>
            </a:r>
          </a:p>
        </p:txBody>
      </p:sp>
      <p:sp>
        <p:nvSpPr>
          <p:cNvPr id="16" name="כותרת 1"/>
          <p:cNvSpPr txBox="1"/>
          <p:nvPr/>
        </p:nvSpPr>
        <p:spPr>
          <a:xfrm>
            <a:off x="-756592" y="7425440"/>
            <a:ext cx="820847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חיזוי ביצוע במימון על-פי מהות הפרויקט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721" y1="17273" x2="20930" y2="29091"/>
                        <a14:foregroundMark x1="39535" y1="80000" x2="58140" y2="83636"/>
                        <a14:foregroundMark x1="33721" y1="88182" x2="44186" y2="88182"/>
                        <a14:foregroundMark x1="44186" y1="94545" x2="52326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312" y="7427278"/>
            <a:ext cx="576064" cy="7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1346" y1="8589" x2="71346" y2="8589"/>
                        <a14:backgroundMark x1="96538" y1="33129" x2="96538" y2="33129"/>
                        <a14:backgroundMark x1="70192" y1="43967" x2="70192" y2="43967"/>
                        <a14:backgroundMark x1="72308" y1="92843" x2="72308" y2="92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182" y="3045440"/>
            <a:ext cx="892324" cy="8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952" y1="33106" x2="84982" y2="41297"/>
                        <a14:foregroundMark x1="84982" y1="9898" x2="78388" y2="10239"/>
                        <a14:foregroundMark x1="52747" y1="9556" x2="43590" y2="10922"/>
                        <a14:foregroundMark x1="15018" y1="11945" x2="10989" y2="12287"/>
                        <a14:foregroundMark x1="8791" y1="32082" x2="8425" y2="43345"/>
                        <a14:foregroundMark x1="44322" y1="31399" x2="57875" y2="3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23" y="1052736"/>
            <a:ext cx="757842" cy="8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83" l="0" r="100000">
                        <a14:foregroundMark x1="82222" y1="67030" x2="87778" y2="69482"/>
                        <a14:foregroundMark x1="86944" y1="49864" x2="96111" y2="47956"/>
                        <a14:foregroundMark x1="81389" y1="31063" x2="89722" y2="26431"/>
                        <a14:foregroundMark x1="69167" y1="18801" x2="72778" y2="10082"/>
                        <a14:foregroundMark x1="51111" y1="11172" x2="50833" y2="3542"/>
                        <a14:foregroundMark x1="34444" y1="19346" x2="29167" y2="11172"/>
                        <a14:foregroundMark x1="20833" y1="32425" x2="11667" y2="26158"/>
                        <a14:foregroundMark x1="17778" y1="48229" x2="5000" y2="47139"/>
                        <a14:foregroundMark x1="22222" y1="65395" x2="12500" y2="7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423" y="5105844"/>
            <a:ext cx="736566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9408043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9405719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405719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405719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9847944" y="3114866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9845621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9845621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9845621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10303166" y="3112488"/>
            <a:ext cx="455853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10300843" y="3568585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10300843" y="4026715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300843" y="4482812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0743068" y="3114866"/>
            <a:ext cx="453529" cy="456097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10740744" y="3570964"/>
            <a:ext cx="455853" cy="456097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40744" y="4029093"/>
            <a:ext cx="455853" cy="456097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10740744" y="4485191"/>
            <a:ext cx="455853" cy="456097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411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איפה כבר היינו?</a:t>
            </a:r>
          </a:p>
        </p:txBody>
      </p:sp>
      <p:pic>
        <p:nvPicPr>
          <p:cNvPr id="5" name="Picture 4" descr="C:\Documents and Settings\s5362921\Desktop\חמישה\סמלים\סמלים\460 g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1" r="21453"/>
          <a:stretch>
            <a:fillRect/>
          </a:stretch>
        </p:blipFill>
        <p:spPr bwMode="auto">
          <a:xfrm>
            <a:off x="6763924" y="764704"/>
            <a:ext cx="1215999" cy="15844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6323740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חטיבה 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460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123" y="935478"/>
            <a:ext cx="1097488" cy="12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15"/>
          <p:cNvSpPr/>
          <p:nvPr/>
        </p:nvSpPr>
        <p:spPr>
          <a:xfrm>
            <a:off x="3515428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בא"ח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גולני</a:t>
            </a:r>
          </a:p>
        </p:txBody>
      </p:sp>
      <p:sp>
        <p:nvSpPr>
          <p:cNvPr id="18" name="מלבן 17"/>
          <p:cNvSpPr/>
          <p:nvPr/>
        </p:nvSpPr>
        <p:spPr>
          <a:xfrm>
            <a:off x="6040087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יותר מ-30 רעיונות ישימים</a:t>
            </a:r>
          </a:p>
        </p:txBody>
      </p:sp>
      <p:sp>
        <p:nvSpPr>
          <p:cNvPr id="19" name="מלבן 18"/>
          <p:cNvSpPr/>
          <p:nvPr/>
        </p:nvSpPr>
        <p:spPr>
          <a:xfrm>
            <a:off x="3217810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פוטנציאל כלכלי של 5-10 מש"ח</a:t>
            </a:r>
          </a:p>
        </p:txBody>
      </p:sp>
      <p:sp>
        <p:nvSpPr>
          <p:cNvPr id="20" name="מלבן 19"/>
          <p:cNvSpPr/>
          <p:nvPr/>
        </p:nvSpPr>
        <p:spPr>
          <a:xfrm>
            <a:off x="323528" y="4941168"/>
            <a:ext cx="270837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שיתופי פעולה פורצי דרך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476" y="3645024"/>
            <a:ext cx="1311597" cy="14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858" y="3645024"/>
            <a:ext cx="672281" cy="13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611" y="3891068"/>
            <a:ext cx="1084210" cy="10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>
          <a:xfrm>
            <a:off x="539552" y="2105478"/>
            <a:ext cx="21837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יחידה</a:t>
            </a:r>
          </a:p>
          <a:p>
            <a:pPr algn="ctr">
              <a:lnSpc>
                <a:spcPct val="150000"/>
              </a:lnSpc>
              <a:defRPr/>
            </a:pPr>
            <a:r>
              <a:rPr lang="he-IL" altLang="he-IL" sz="24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8200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10" l="1293" r="99569">
                        <a14:foregroundMark x1="37284" y1="9462" x2="26509" y2="17204"/>
                        <a14:foregroundMark x1="42026" y1="9892" x2="43103" y2="90968"/>
                        <a14:foregroundMark x1="57112" y1="15269" x2="53664" y2="90538"/>
                        <a14:foregroundMark x1="70905" y1="20000" x2="69181" y2="88172"/>
                        <a14:foregroundMark x1="90733" y1="44086" x2="33405" y2="55699"/>
                        <a14:foregroundMark x1="26940" y1="66452" x2="93750" y2="60645"/>
                        <a14:foregroundMark x1="86853" y1="53978" x2="69181" y2="53763"/>
                        <a14:foregroundMark x1="62931" y1="15269" x2="50647" y2="28817"/>
                        <a14:foregroundMark x1="44397" y1="32043" x2="70905" y2="17634"/>
                        <a14:foregroundMark x1="62284" y1="84301" x2="35129" y2="81720"/>
                        <a14:foregroundMark x1="31466" y1="76989" x2="77802" y2="78065"/>
                        <a14:foregroundMark x1="27586" y1="18280" x2="29526" y2="90108"/>
                        <a14:foregroundMark x1="35776" y1="34194" x2="7112" y2="49032"/>
                        <a14:foregroundMark x1="8190" y1="39355" x2="44828" y2="30323"/>
                        <a14:foregroundMark x1="40086" y1="9032" x2="9052" y2="36989"/>
                        <a14:foregroundMark x1="7759" y1="31183" x2="40086" y2="4731"/>
                        <a14:foregroundMark x1="46336" y1="4301" x2="46767" y2="18280"/>
                        <a14:foregroundMark x1="33405" y1="7527" x2="14871" y2="20000"/>
                        <a14:foregroundMark x1="7328" y1="35054" x2="4741" y2="68817"/>
                        <a14:foregroundMark x1="8190" y1="72258" x2="39655" y2="95699"/>
                        <a14:foregroundMark x1="23707" y1="61935" x2="19397" y2="69892"/>
                        <a14:foregroundMark x1="16379" y1="71613" x2="24138" y2="52043"/>
                        <a14:foregroundMark x1="40086" y1="95269" x2="51293" y2="94409"/>
                        <a14:foregroundMark x1="9052" y1="64946" x2="13578" y2="5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93" y="926622"/>
            <a:ext cx="1176828" cy="11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525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58626"/>
            <a:ext cx="9144000" cy="923330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0" u="none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חיבור טנקים לחשמל</a:t>
            </a:r>
          </a:p>
        </p:txBody>
      </p:sp>
      <p:pic>
        <p:nvPicPr>
          <p:cNvPr id="4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1269191"/>
            <a:ext cx="1525787" cy="11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465" y="2497914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640" y="409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42475\Desktop\תמונות\תמונות\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791" y="5229200"/>
            <a:ext cx="1525787" cy="1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אליפסה 8"/>
          <p:cNvSpPr/>
          <p:nvPr/>
        </p:nvSpPr>
        <p:spPr>
          <a:xfrm>
            <a:off x="6948264" y="1052736"/>
            <a:ext cx="1512168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7164288" y="1075765"/>
            <a:ext cx="1512168" cy="511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2909428"/>
            <a:ext cx="12241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חניית הטנקים בפאתי הבסיס</a:t>
            </a:r>
          </a:p>
        </p:txBody>
      </p:sp>
      <p:cxnSp>
        <p:nvCxnSpPr>
          <p:cNvPr id="8" name="מחבר חץ ישר 7"/>
          <p:cNvCxnSpPr/>
          <p:nvPr/>
        </p:nvCxnSpPr>
        <p:spPr>
          <a:xfrm>
            <a:off x="3611367" y="1403484"/>
            <a:ext cx="37689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9755" y="140348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200 מטר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5854" y="2290777"/>
            <a:ext cx="19040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ממיר </a:t>
            </a:r>
            <a:r>
              <a:rPr 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AC-DC</a:t>
            </a:r>
            <a:endParaRPr lang="he-IL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5085184"/>
            <a:ext cx="19040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ממיר </a:t>
            </a:r>
            <a:r>
              <a:rPr lang="en-US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AC-DC</a:t>
            </a:r>
            <a:endParaRPr lang="he-IL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צורה חופשית 19"/>
          <p:cNvSpPr/>
          <p:nvPr/>
        </p:nvSpPr>
        <p:spPr>
          <a:xfrm flipV="1">
            <a:off x="3923928" y="5235859"/>
            <a:ext cx="3955189" cy="137357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צורה חופשית 22"/>
          <p:cNvSpPr/>
          <p:nvPr/>
        </p:nvSpPr>
        <p:spPr>
          <a:xfrm>
            <a:off x="3923928" y="2219275"/>
            <a:ext cx="3697348" cy="273621"/>
          </a:xfrm>
          <a:custGeom>
            <a:avLst/>
            <a:gdLst>
              <a:gd name="connsiteX0" fmla="*/ 4371975 w 4371975"/>
              <a:gd name="connsiteY0" fmla="*/ 70384 h 70384"/>
              <a:gd name="connsiteX1" fmla="*/ 0 w 4371975"/>
              <a:gd name="connsiteY1" fmla="*/ 32284 h 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1975" h="70384">
                <a:moveTo>
                  <a:pt x="4371975" y="70384"/>
                </a:moveTo>
                <a:cubicBezTo>
                  <a:pt x="2441575" y="17203"/>
                  <a:pt x="511175" y="-35978"/>
                  <a:pt x="0" y="322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3196">
            <a:off x="4728216" y="2260000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כבל חשמל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39755" y="507589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כבל חשמל</a:t>
            </a:r>
          </a:p>
        </p:txBody>
      </p:sp>
      <p:sp>
        <p:nvSpPr>
          <p:cNvPr id="26" name="TextBox 25"/>
          <p:cNvSpPr txBox="1"/>
          <p:nvPr/>
        </p:nvSpPr>
        <p:spPr>
          <a:xfrm rot="253196">
            <a:off x="6893457" y="2259792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חשמל </a:t>
            </a:r>
          </a:p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רשת</a:t>
            </a:r>
          </a:p>
        </p:txBody>
      </p:sp>
      <p:sp>
        <p:nvSpPr>
          <p:cNvPr id="27" name="TextBox 26"/>
          <p:cNvSpPr txBox="1"/>
          <p:nvPr/>
        </p:nvSpPr>
        <p:spPr>
          <a:xfrm rot="253196">
            <a:off x="7151615" y="5013982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חשמל </a:t>
            </a:r>
          </a:p>
          <a:p>
            <a:pPr marL="63500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רשת</a:t>
            </a:r>
          </a:p>
        </p:txBody>
      </p:sp>
      <p:sp>
        <p:nvSpPr>
          <p:cNvPr id="34" name="חץ מעוקל למעלה 33"/>
          <p:cNvSpPr/>
          <p:nvPr/>
        </p:nvSpPr>
        <p:spPr>
          <a:xfrm rot="14199466">
            <a:off x="3391015" y="1871796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3379242"/>
            <a:ext cx="12241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שטח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האימון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5536" y="710284"/>
            <a:ext cx="1139825" cy="1520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395536" y="2042264"/>
            <a:ext cx="122413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התוצר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חיסכון בסולר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19872" y="3427178"/>
            <a:ext cx="3616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חסכון של 2 מש"ח </a:t>
            </a:r>
          </a:p>
          <a:p>
            <a:pPr marL="6350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8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בשנה בסולר</a:t>
            </a:r>
          </a:p>
        </p:txBody>
      </p:sp>
      <p:sp>
        <p:nvSpPr>
          <p:cNvPr id="38" name="חץ מעוקל למעלה 37"/>
          <p:cNvSpPr/>
          <p:nvPr/>
        </p:nvSpPr>
        <p:spPr>
          <a:xfrm rot="8132385" flipV="1">
            <a:off x="3405035" y="2824681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חץ מעוקל למעלה 39"/>
          <p:cNvSpPr/>
          <p:nvPr/>
        </p:nvSpPr>
        <p:spPr>
          <a:xfrm rot="14199466">
            <a:off x="3465233" y="4670513"/>
            <a:ext cx="634341" cy="303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חץ מעוקל למעלה 40"/>
          <p:cNvSpPr/>
          <p:nvPr/>
        </p:nvSpPr>
        <p:spPr>
          <a:xfrm rot="8132385" flipV="1">
            <a:off x="3479253" y="5549126"/>
            <a:ext cx="634341" cy="3230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599683" y="221927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" b="89804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27154" y="4993945"/>
            <a:ext cx="456405" cy="66238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4" name="מלבן מעוגל 43"/>
          <p:cNvSpPr/>
          <p:nvPr/>
        </p:nvSpPr>
        <p:spPr>
          <a:xfrm>
            <a:off x="3611366" y="3227433"/>
            <a:ext cx="3162807" cy="12816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143" y1="48120" x2="91071" y2="51128"/>
                        <a14:foregroundMark x1="84821" y1="32331" x2="93750" y2="30827"/>
                        <a14:foregroundMark x1="72321" y1="19549" x2="79464" y2="13534"/>
                        <a14:foregroundMark x1="48214" y1="5263" x2="48214" y2="15038"/>
                        <a14:foregroundMark x1="20536" y1="12030" x2="29464" y2="21053"/>
                        <a14:foregroundMark x1="7143" y1="27820" x2="15179" y2="33083"/>
                        <a14:foregroundMark x1="2679" y1="50376" x2="16071" y2="47368"/>
                        <a14:foregroundMark x1="46429" y1="83459" x2="49107" y2="9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72" y="2854121"/>
            <a:ext cx="563447" cy="6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975" y="4929992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2147206"/>
            <a:ext cx="540746" cy="7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31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5833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ועם האנשים המתאימים ביותר</a:t>
            </a:r>
          </a:p>
        </p:txBody>
      </p:sp>
    </p:spTree>
    <p:extLst>
      <p:ext uri="{BB962C8B-B14F-4D97-AF65-F5344CB8AC3E}">
        <p14:creationId xmlns:p14="http://schemas.microsoft.com/office/powerpoint/2010/main" val="42444256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אליפסה 41"/>
          <p:cNvSpPr/>
          <p:nvPr/>
        </p:nvSpPr>
        <p:spPr>
          <a:xfrm>
            <a:off x="2966002" y="1846422"/>
            <a:ext cx="3290158" cy="3301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2636912"/>
            <a:ext cx="2424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600"/>
              <a:t>עולם הקצונה כמארג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63688" y="4811328"/>
            <a:ext cx="21382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תא"ל א'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היום קצין מטה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שנה בלחימה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39 א' ₪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0104" y="4811328"/>
            <a:ext cx="158417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תא"ל א'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20 שנה 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כקצינת מטה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29 א' ₪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0064" y="764704"/>
            <a:ext cx="23042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רס"ן טכנולוג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8 שנים 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בשירות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24 א' ₪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79696" y="764704"/>
            <a:ext cx="158417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רס"ן רופא</a:t>
            </a:r>
          </a:p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10 שנים בשירות</a:t>
            </a:r>
          </a:p>
          <a:p>
            <a:pPr algn="ctr"/>
            <a:r>
              <a:rPr lang="he-IL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31 א' ₪ 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3030"/>
          <a:stretch>
            <a:fillRect/>
          </a:stretch>
        </p:blipFill>
        <p:spPr bwMode="auto">
          <a:xfrm>
            <a:off x="7596336" y="2516882"/>
            <a:ext cx="1491808" cy="21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44715" y="2132856"/>
            <a:ext cx="21518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he-IL"/>
              <a:t>"אנשי הקריה"</a:t>
            </a: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"/>
          <a:stretch>
            <a:fillRect/>
          </a:stretch>
        </p:blipFill>
        <p:spPr bwMode="auto">
          <a:xfrm>
            <a:off x="289210" y="2924944"/>
            <a:ext cx="1468236" cy="14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6512" y="2492896"/>
            <a:ext cx="2119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אנשי הצללים</a:t>
            </a:r>
            <a:endParaRPr 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צורה חופשית 4"/>
          <p:cNvSpPr/>
          <p:nvPr/>
        </p:nvSpPr>
        <p:spPr>
          <a:xfrm>
            <a:off x="5788325" y="2332911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צורה חופשית 25"/>
          <p:cNvSpPr/>
          <p:nvPr/>
        </p:nvSpPr>
        <p:spPr>
          <a:xfrm flipH="1">
            <a:off x="2987824" y="2336409"/>
            <a:ext cx="478632" cy="2316727"/>
          </a:xfrm>
          <a:custGeom>
            <a:avLst/>
            <a:gdLst>
              <a:gd name="connsiteX0" fmla="*/ 17252 w 478632"/>
              <a:gd name="connsiteY0" fmla="*/ 0 h 2286000"/>
              <a:gd name="connsiteX1" fmla="*/ 258792 w 478632"/>
              <a:gd name="connsiteY1" fmla="*/ 319177 h 2286000"/>
              <a:gd name="connsiteX2" fmla="*/ 422694 w 478632"/>
              <a:gd name="connsiteY2" fmla="*/ 698739 h 2286000"/>
              <a:gd name="connsiteX3" fmla="*/ 474452 w 478632"/>
              <a:gd name="connsiteY3" fmla="*/ 1293962 h 2286000"/>
              <a:gd name="connsiteX4" fmla="*/ 327803 w 478632"/>
              <a:gd name="connsiteY4" fmla="*/ 1846053 h 2286000"/>
              <a:gd name="connsiteX5" fmla="*/ 0 w 478632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2286000">
                <a:moveTo>
                  <a:pt x="17252" y="0"/>
                </a:moveTo>
                <a:cubicBezTo>
                  <a:pt x="104235" y="101360"/>
                  <a:pt x="191218" y="202720"/>
                  <a:pt x="258792" y="319177"/>
                </a:cubicBezTo>
                <a:cubicBezTo>
                  <a:pt x="326366" y="435634"/>
                  <a:pt x="386751" y="536275"/>
                  <a:pt x="422694" y="698739"/>
                </a:cubicBezTo>
                <a:cubicBezTo>
                  <a:pt x="458637" y="861203"/>
                  <a:pt x="490267" y="1102743"/>
                  <a:pt x="474452" y="1293962"/>
                </a:cubicBezTo>
                <a:cubicBezTo>
                  <a:pt x="458637" y="1485181"/>
                  <a:pt x="406878" y="1680713"/>
                  <a:pt x="327803" y="1846053"/>
                </a:cubicBezTo>
                <a:cubicBezTo>
                  <a:pt x="248728" y="2011393"/>
                  <a:pt x="124364" y="2148696"/>
                  <a:pt x="0" y="22860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אליפסה 54"/>
          <p:cNvSpPr/>
          <p:nvPr/>
        </p:nvSpPr>
        <p:spPr>
          <a:xfrm>
            <a:off x="5620090" y="2131434"/>
            <a:ext cx="216024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אליפסה 56"/>
          <p:cNvSpPr/>
          <p:nvPr/>
        </p:nvSpPr>
        <p:spPr>
          <a:xfrm>
            <a:off x="3448393" y="2131434"/>
            <a:ext cx="216024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3411714" y="4610289"/>
            <a:ext cx="216024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3" name="אליפסה 52"/>
          <p:cNvSpPr/>
          <p:nvPr/>
        </p:nvSpPr>
        <p:spPr>
          <a:xfrm>
            <a:off x="5620090" y="4614272"/>
            <a:ext cx="216024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0" y="-99392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שכר – תמונת מצב</a:t>
            </a:r>
          </a:p>
        </p:txBody>
      </p:sp>
    </p:spTree>
    <p:extLst>
      <p:ext uri="{BB962C8B-B14F-4D97-AF65-F5344CB8AC3E}">
        <p14:creationId xmlns:p14="http://schemas.microsoft.com/office/powerpoint/2010/main" val="31326467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השכר בגופים הביטחוניים</a:t>
            </a:r>
          </a:p>
          <a:p>
            <a:r>
              <a:rPr lang="he-IL" sz="2000"/>
              <a:t>אלפי ₪, 2017</a:t>
            </a:r>
          </a:p>
        </p:txBody>
      </p:sp>
      <p:graphicFrame>
        <p:nvGraphicFramePr>
          <p:cNvPr id="4" name="תרשים 3"/>
          <p:cNvGraphicFramePr/>
          <p:nvPr>
            <p:extLst>
              <p:ext uri="{D42A27DB-BD31-4B8C-83A1-F6EECF244321}">
                <p14:modId xmlns:p14="http://schemas.microsoft.com/office/powerpoint/2010/main" val="3828650335"/>
              </p:ext>
            </p:extLst>
          </p:nvPr>
        </p:nvGraphicFramePr>
        <p:xfrm>
          <a:off x="431540" y="980728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מחבר ישר 5"/>
          <p:cNvCxnSpPr/>
          <p:nvPr/>
        </p:nvCxnSpPr>
        <p:spPr>
          <a:xfrm>
            <a:off x="467544" y="6237312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636890" y="6196392"/>
            <a:ext cx="141483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צה"ל</a:t>
            </a:r>
          </a:p>
        </p:txBody>
      </p:sp>
      <p:sp>
        <p:nvSpPr>
          <p:cNvPr id="10" name="מלבן 9"/>
          <p:cNvSpPr/>
          <p:nvPr/>
        </p:nvSpPr>
        <p:spPr>
          <a:xfrm>
            <a:off x="2267744" y="6179711"/>
            <a:ext cx="141483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שב"ס</a:t>
            </a:r>
          </a:p>
        </p:txBody>
      </p:sp>
      <p:sp>
        <p:nvSpPr>
          <p:cNvPr id="11" name="מלבן 10"/>
          <p:cNvSpPr/>
          <p:nvPr/>
        </p:nvSpPr>
        <p:spPr>
          <a:xfrm>
            <a:off x="3707904" y="6165304"/>
            <a:ext cx="1753521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משטרת ישראל</a:t>
            </a:r>
          </a:p>
        </p:txBody>
      </p:sp>
      <p:sp>
        <p:nvSpPr>
          <p:cNvPr id="12" name="מלבן 11"/>
          <p:cNvSpPr/>
          <p:nvPr/>
        </p:nvSpPr>
        <p:spPr>
          <a:xfrm>
            <a:off x="5461426" y="6170611"/>
            <a:ext cx="141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שב"כ</a:t>
            </a:r>
          </a:p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מוסד</a:t>
            </a:r>
          </a:p>
        </p:txBody>
      </p:sp>
      <p:sp>
        <p:nvSpPr>
          <p:cNvPr id="13" name="מלבן 12"/>
          <p:cNvSpPr/>
          <p:nvPr/>
        </p:nvSpPr>
        <p:spPr>
          <a:xfrm>
            <a:off x="7045602" y="6198133"/>
            <a:ext cx="141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altLang="he-IL" sz="1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יחידות סמך משהב"ט</a:t>
            </a:r>
          </a:p>
        </p:txBody>
      </p:sp>
      <p:pic>
        <p:nvPicPr>
          <p:cNvPr id="15" name="Picture 2" descr="קובץ:IDF new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1094" y="5217815"/>
            <a:ext cx="619977" cy="60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40630" y="5164264"/>
            <a:ext cx="641193" cy="66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U13311\AppData\Local\Microsoft\Windows\Temporary Internet Files\Content.Outlook\7AUJUGK7\image00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1" l="1111" r="100000">
                        <a14:foregroundMark x1="65556" y1="29885" x2="30000" y2="31034"/>
                        <a14:foregroundMark x1="47778" y1="59770" x2="47778" y2="70115"/>
                        <a14:foregroundMark x1="63333" y1="57471" x2="68889" y2="58621"/>
                        <a14:foregroundMark x1="58889" y1="40230" x2="57778" y2="47126"/>
                        <a14:foregroundMark x1="58889" y1="50575" x2="51111" y2="52874"/>
                        <a14:foregroundMark x1="32222" y1="57471" x2="34444" y2="57471"/>
                        <a14:foregroundMark x1="53333" y1="60920" x2="53333" y2="60920"/>
                        <a14:foregroundMark x1="54444" y1="63218" x2="54444" y2="63218"/>
                        <a14:foregroundMark x1="53333" y1="65517" x2="53333" y2="65517"/>
                        <a14:foregroundMark x1="55556" y1="65517" x2="55556" y2="65517"/>
                        <a14:foregroundMark x1="53333" y1="67816" x2="53333" y2="67816"/>
                        <a14:foregroundMark x1="52222" y1="71264" x2="52222" y2="71264"/>
                        <a14:foregroundMark x1="53333" y1="74713" x2="53333" y2="74713"/>
                        <a14:foregroundMark x1="52222" y1="78161" x2="52222" y2="78161"/>
                        <a14:foregroundMark x1="62222" y1="43678" x2="62222" y2="43678"/>
                        <a14:foregroundMark x1="64444" y1="40230" x2="66667" y2="47126"/>
                        <a14:foregroundMark x1="70000" y1="40230" x2="74444" y2="35632"/>
                        <a14:foregroundMark x1="70000" y1="50575" x2="74444" y2="55172"/>
                        <a14:foregroundMark x1="75556" y1="57471" x2="77778" y2="59770"/>
                        <a14:foregroundMark x1="24444" y1="26437" x2="28889" y2="28736"/>
                        <a14:foregroundMark x1="52222" y1="11494" x2="54444" y2="22989"/>
                        <a14:foregroundMark x1="75556" y1="32184" x2="77778" y2="31034"/>
                        <a14:foregroundMark x1="26667" y1="60920" x2="31111" y2="60920"/>
                        <a14:foregroundMark x1="24444" y1="62069" x2="24444" y2="62069"/>
                        <a14:foregroundMark x1="81111" y1="60920" x2="81111" y2="60920"/>
                        <a14:foregroundMark x1="50000" y1="6897" x2="50000" y2="6897"/>
                        <a14:foregroundMark x1="51111" y1="9195" x2="60000" y2="25287"/>
                        <a14:backgroundMark x1="12222" y1="6897" x2="4444" y2="14943"/>
                        <a14:backgroundMark x1="42222" y1="5747" x2="38889" y2="14943"/>
                        <a14:backgroundMark x1="61111" y1="2299" x2="64444" y2="11494"/>
                        <a14:backgroundMark x1="82222" y1="39080" x2="82222" y2="45977"/>
                        <a14:backgroundMark x1="68889" y1="71264" x2="57778" y2="77011"/>
                        <a14:backgroundMark x1="35556" y1="77011" x2="28889" y2="65517"/>
                        <a14:backgroundMark x1="23333" y1="49425" x2="23333" y2="41379"/>
                        <a14:backgroundMark x1="83333" y1="31034" x2="73333" y2="44828"/>
                        <a14:backgroundMark x1="72222" y1="44828" x2="81111" y2="57471"/>
                        <a14:backgroundMark x1="77778" y1="68966" x2="62222" y2="71264"/>
                        <a14:backgroundMark x1="61111" y1="72414" x2="55556" y2="81609"/>
                        <a14:backgroundMark x1="42222" y1="82759" x2="40000" y2="66667"/>
                        <a14:backgroundMark x1="37778" y1="65517" x2="23333" y2="66667"/>
                        <a14:backgroundMark x1="17778" y1="56322" x2="22222" y2="42529"/>
                        <a14:backgroundMark x1="22222" y1="42529" x2="18889" y2="32184"/>
                        <a14:backgroundMark x1="24444" y1="22989" x2="38889" y2="24138"/>
                        <a14:backgroundMark x1="38889" y1="24138" x2="46667" y2="3448"/>
                        <a14:backgroundMark x1="53333" y1="9195" x2="60000" y2="21839"/>
                        <a14:backgroundMark x1="60000" y1="22989" x2="77778" y2="2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752" y="5289450"/>
            <a:ext cx="510496" cy="4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3571" y1="28571" x2="30000" y2="33333"/>
                        <a14:backgroundMark x1="27143" y1="50794" x2="31429" y2="65873"/>
                        <a14:backgroundMark x1="67857" y1="71429" x2="71429" y2="58730"/>
                        <a14:backgroundMark x1="67857" y1="26190" x2="73571" y2="35714"/>
                        <a14:backgroundMark x1="75000" y1="44444" x2="73571" y2="52381"/>
                        <a14:backgroundMark x1="27143" y1="47619" x2="25000" y2="44444"/>
                        <a14:backgroundMark x1="25000" y1="42857" x2="25000" y2="3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240452"/>
            <a:ext cx="690615" cy="5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קבוצה 21"/>
          <p:cNvGrpSpPr/>
          <p:nvPr/>
        </p:nvGrpSpPr>
        <p:grpSpPr>
          <a:xfrm>
            <a:off x="5849859" y="5013176"/>
            <a:ext cx="637963" cy="866648"/>
            <a:chOff x="-2404546" y="427432"/>
            <a:chExt cx="637963" cy="866648"/>
          </a:xfrm>
        </p:grpSpPr>
        <p:pic>
          <p:nvPicPr>
            <p:cNvPr id="19" name="Picture 42">
              <a:hlinkClick r:id="rId9"/>
            </p:cNvPr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175862" y="427432"/>
              <a:ext cx="409279" cy="409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5">
              <a:hlinkClick r:id="rId11"/>
            </p:cNvPr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404546" y="836711"/>
              <a:ext cx="457369" cy="45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4" name="מחבר חץ ישר 23"/>
          <p:cNvCxnSpPr/>
          <p:nvPr/>
        </p:nvCxnSpPr>
        <p:spPr>
          <a:xfrm flipV="1">
            <a:off x="1371083" y="-3123728"/>
            <a:ext cx="6513285" cy="248325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אליפסה 24"/>
          <p:cNvSpPr/>
          <p:nvPr/>
        </p:nvSpPr>
        <p:spPr>
          <a:xfrm>
            <a:off x="4296725" y="-2152645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224625" y="-2152645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מלבן 32"/>
          <p:cNvSpPr/>
          <p:nvPr/>
        </p:nvSpPr>
        <p:spPr>
          <a:xfrm rot="20185314">
            <a:off x="-2102476" y="-1267872"/>
            <a:ext cx="1582245" cy="6092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הממונה על </a:t>
            </a:r>
            <a:br>
              <a:rPr lang="en-US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7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השכר 2017</a:t>
            </a:r>
          </a:p>
        </p:txBody>
      </p:sp>
      <p:grpSp>
        <p:nvGrpSpPr>
          <p:cNvPr id="34" name="קבוצה 33"/>
          <p:cNvGrpSpPr/>
          <p:nvPr/>
        </p:nvGrpSpPr>
        <p:grpSpPr>
          <a:xfrm>
            <a:off x="-2168082" y="-1683568"/>
            <a:ext cx="1721156" cy="1415214"/>
            <a:chOff x="2629811" y="290557"/>
            <a:chExt cx="1906602" cy="1546690"/>
          </a:xfrm>
        </p:grpSpPr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36" name="מלבן 3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br>
                <a:rPr lang="en-US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7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27" name="מלבן 26"/>
          <p:cNvSpPr/>
          <p:nvPr/>
        </p:nvSpPr>
        <p:spPr>
          <a:xfrm>
            <a:off x="265113" y="7533456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1474788" y="7533456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5103813" y="7533456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684463" y="7533456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3894138" y="7533456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44" name="קבוצה 43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46" name="מלבן 4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52" name="מלבן 51"/>
          <p:cNvSpPr/>
          <p:nvPr/>
        </p:nvSpPr>
        <p:spPr>
          <a:xfrm>
            <a:off x="539552" y="620688"/>
            <a:ext cx="1512168" cy="494107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7839" y="62068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7839" y="84575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4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cxnSp>
        <p:nvCxnSpPr>
          <p:cNvPr id="43" name="מחבר חץ ישר 42"/>
          <p:cNvCxnSpPr/>
          <p:nvPr/>
        </p:nvCxnSpPr>
        <p:spPr>
          <a:xfrm>
            <a:off x="1336096" y="1182139"/>
            <a:ext cx="6096989" cy="334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 flipV="1">
            <a:off x="1336096" y="1182139"/>
            <a:ext cx="0" cy="22627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אליפסה 52"/>
          <p:cNvSpPr/>
          <p:nvPr/>
        </p:nvSpPr>
        <p:spPr>
          <a:xfrm>
            <a:off x="3973937" y="901866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3901837" y="901866"/>
            <a:ext cx="707415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he-IL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X2</a:t>
            </a:r>
            <a:endParaRPr lang="he-IL" altLang="he-IL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424" name="מלבן 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3973" y="659535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מלבן 4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4447" y="1003456"/>
            <a:ext cx="295173" cy="3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מלבן 4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347377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מלבן 4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64934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מלבן 49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6415" y="100345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מלבן 5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628800" y="1356282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מלבן 5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-2907306" y="1684026"/>
            <a:ext cx="288032" cy="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11484768" y="665434"/>
            <a:ext cx="792088" cy="850267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11607029" y="1977468"/>
            <a:ext cx="792088" cy="85026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11729290" y="3289502"/>
            <a:ext cx="792088" cy="850267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11851551" y="4601536"/>
            <a:ext cx="792088" cy="85026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619199" y="89240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619199" y="66543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3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716010795"/>
              </p:ext>
            </p:extLst>
          </p:nvPr>
        </p:nvGraphicFramePr>
        <p:xfrm>
          <a:off x="323529" y="1009184"/>
          <a:ext cx="8568952" cy="58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ובמגזר הציבורי</a:t>
            </a:r>
          </a:p>
          <a:p>
            <a:r>
              <a:rPr lang="he-IL" sz="2000"/>
              <a:t>אלפי ₪, 2017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8030187" y="109816"/>
            <a:ext cx="1069723" cy="876179"/>
            <a:chOff x="2629811" y="290557"/>
            <a:chExt cx="1906602" cy="1546690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8" name="מלבן 7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9" name="מלבן 8"/>
          <p:cNvSpPr/>
          <p:nvPr/>
        </p:nvSpPr>
        <p:spPr>
          <a:xfrm>
            <a:off x="619198" y="-746587"/>
            <a:ext cx="180020" cy="164424"/>
          </a:xfrm>
          <a:prstGeom prst="rect">
            <a:avLst/>
          </a:prstGeom>
          <a:solidFill>
            <a:srgbClr val="29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19198" y="-508296"/>
            <a:ext cx="180020" cy="164424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19198" y="-973557"/>
            <a:ext cx="180020" cy="164424"/>
          </a:xfrm>
          <a:prstGeom prst="rect">
            <a:avLst/>
          </a:prstGeom>
          <a:solidFill>
            <a:srgbClr val="D9E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38" y="1662916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מגזר ציבורי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38" y="-55304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8" y="-79323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15" name="מלבן 14"/>
          <p:cNvSpPr/>
          <p:nvPr/>
        </p:nvSpPr>
        <p:spPr>
          <a:xfrm>
            <a:off x="539552" y="980728"/>
            <a:ext cx="1512168" cy="93610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838" y="-101830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תעשיות ביטחוניות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839" y="98072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839" y="1205799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7839" y="144689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תעשיות ביטחוניות</a:t>
            </a:r>
          </a:p>
        </p:txBody>
      </p:sp>
      <p:sp>
        <p:nvSpPr>
          <p:cNvPr id="31" name="חץ למטה 30"/>
          <p:cNvSpPr/>
          <p:nvPr/>
        </p:nvSpPr>
        <p:spPr>
          <a:xfrm>
            <a:off x="619199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462264" y="5445224"/>
            <a:ext cx="82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16" name="מלבן 15"/>
          <p:cNvSpPr/>
          <p:nvPr/>
        </p:nvSpPr>
        <p:spPr>
          <a:xfrm>
            <a:off x="619198" y="1707662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619199" y="1252445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619199" y="1025474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19199" y="1491638"/>
            <a:ext cx="180020" cy="164424"/>
          </a:xfrm>
          <a:prstGeom prst="rect">
            <a:avLst/>
          </a:pr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5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2386511010"/>
              </p:ext>
            </p:extLst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אחוז השינוי בשכר ברוטו – 2007-2017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br>
                <a:rPr lang="en-US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מגזר ציבורי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9" y="143694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צה"ל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</a:rPr>
              <a:t>גופי ביטחון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4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2322488758"/>
              </p:ext>
            </p:extLst>
          </p:nvPr>
        </p:nvGraphicFramePr>
        <p:xfrm>
          <a:off x="251520" y="83671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אחוז השינוי בשכר ברוטו – 2007-2017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084168" y="701407"/>
            <a:ext cx="1069723" cy="876179"/>
            <a:chOff x="2629811" y="290557"/>
            <a:chExt cx="1906602" cy="1546690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629811" y="290557"/>
              <a:ext cx="1906602" cy="15466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sp>
          <p:nvSpPr>
            <p:cNvPr id="6" name="מלבן 5"/>
            <p:cNvSpPr/>
            <p:nvPr/>
          </p:nvSpPr>
          <p:spPr>
            <a:xfrm rot="20185314">
              <a:off x="2702486" y="744872"/>
              <a:ext cx="1752724" cy="6658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דוח הממונה על </a:t>
              </a:r>
              <a:br>
                <a:rPr lang="en-US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e-IL" sz="1000" b="1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השכר 2017</a:t>
              </a:r>
            </a:p>
          </p:txBody>
        </p:sp>
      </p:grpSp>
      <p:sp>
        <p:nvSpPr>
          <p:cNvPr id="8" name="מלבן 7"/>
          <p:cNvSpPr/>
          <p:nvPr/>
        </p:nvSpPr>
        <p:spPr>
          <a:xfrm>
            <a:off x="611560" y="1481689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39" y="964438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מגזר ציבורי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839" y="1436943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צה"ל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38" y="1196752"/>
            <a:ext cx="171388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105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גופי ביטחון</a:t>
            </a:r>
          </a:p>
        </p:txBody>
      </p:sp>
      <p:sp>
        <p:nvSpPr>
          <p:cNvPr id="17" name="מלבן 16"/>
          <p:cNvSpPr/>
          <p:nvPr/>
        </p:nvSpPr>
        <p:spPr>
          <a:xfrm>
            <a:off x="539552" y="949902"/>
            <a:ext cx="1512168" cy="74095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חץ למטה 17"/>
          <p:cNvSpPr/>
          <p:nvPr/>
        </p:nvSpPr>
        <p:spPr>
          <a:xfrm>
            <a:off x="1547664" y="2636912"/>
            <a:ext cx="216024" cy="5977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-7755532" y="1241877"/>
            <a:ext cx="914400" cy="914400"/>
          </a:xfrm>
          <a:prstGeom prst="rect">
            <a:avLst/>
          </a:prstGeom>
          <a:solidFill>
            <a:srgbClr val="ED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-6545857" y="1241877"/>
            <a:ext cx="914400" cy="914400"/>
          </a:xfrm>
          <a:prstGeom prst="rect">
            <a:avLst/>
          </a:prstGeom>
          <a:solidFill>
            <a:srgbClr val="4B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-6250582" y="3905428"/>
            <a:ext cx="914400" cy="914400"/>
          </a:xfrm>
          <a:prstGeom prst="rect">
            <a:avLst/>
          </a:prstGeom>
          <a:solidFill>
            <a:srgbClr val="D3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5336182" y="1241877"/>
            <a:ext cx="914400" cy="914400"/>
          </a:xfrm>
          <a:prstGeom prst="rect">
            <a:avLst/>
          </a:prstGeom>
          <a:solidFill>
            <a:srgbClr val="F7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1764704" y="6777047"/>
            <a:ext cx="914400" cy="91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1764704" y="614541"/>
            <a:ext cx="914400" cy="914400"/>
          </a:xfrm>
          <a:prstGeom prst="rect">
            <a:avLst/>
          </a:prstGeom>
          <a:solidFill>
            <a:srgbClr val="E22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-1764704" y="1801991"/>
            <a:ext cx="914400" cy="914400"/>
          </a:xfrm>
          <a:prstGeom prst="rect">
            <a:avLst/>
          </a:prstGeom>
          <a:solidFill>
            <a:srgbClr val="E98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-1764704" y="5367516"/>
            <a:ext cx="914400" cy="914400"/>
          </a:xfrm>
          <a:prstGeom prst="rect">
            <a:avLst/>
          </a:prstGeom>
          <a:solidFill>
            <a:srgbClr val="29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-1764704" y="2991028"/>
            <a:ext cx="914400" cy="914400"/>
          </a:xfrm>
          <a:prstGeom prst="rect">
            <a:avLst/>
          </a:prstGeom>
          <a:solidFill>
            <a:srgbClr val="50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1764704" y="4178478"/>
            <a:ext cx="914400" cy="914400"/>
          </a:xfrm>
          <a:prstGeom prst="rect">
            <a:avLst/>
          </a:prstGeom>
          <a:solidFill>
            <a:srgbClr val="206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1241877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11560" y="1009184"/>
            <a:ext cx="180020" cy="164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מלבן 4"/>
          <p:cNvSpPr/>
          <p:nvPr/>
        </p:nvSpPr>
        <p:spPr bwMode="auto">
          <a:xfrm>
            <a:off x="3024336" y="6669360"/>
            <a:ext cx="5796136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1000" b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  <a:sym typeface="+mn-lt"/>
              </a:rPr>
              <a:t>מקור:  משרד האוצר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20688"/>
            <a:ext cx="9144000" cy="5401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115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האלטרנטיבה באזרחות משתלמת יותר</a:t>
            </a:r>
          </a:p>
        </p:txBody>
      </p:sp>
    </p:spTree>
    <p:extLst>
      <p:ext uri="{BB962C8B-B14F-4D97-AF65-F5344CB8AC3E}">
        <p14:creationId xmlns:p14="http://schemas.microsoft.com/office/powerpoint/2010/main" val="10035560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660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3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תחומי עיסוק במערך הכלכלי</a:t>
            </a:r>
            <a:endParaRPr lang="he-IL" altLang="he-IL" sz="360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18865" y="1305247"/>
            <a:ext cx="18404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מערכות מידע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40100" y="1305247"/>
            <a:ext cx="17996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ניהול ובקרה  תקציבית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9277" y="1305247"/>
            <a:ext cx="184041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ניהול משאבים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76308" y="1548081"/>
            <a:ext cx="19760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התייעלות</a:t>
            </a:r>
          </a:p>
        </p:txBody>
      </p:sp>
      <p:cxnSp>
        <p:nvCxnSpPr>
          <p:cNvPr id="50" name="מחבר ישר 49"/>
          <p:cNvCxnSpPr/>
          <p:nvPr/>
        </p:nvCxnSpPr>
        <p:spPr>
          <a:xfrm flipH="1">
            <a:off x="5499688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3659277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 flipH="1">
            <a:off x="1818866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>
            <a:off x="7340099" y="1485899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 flipH="1">
            <a:off x="9180512" y="1485900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21546" y="1305247"/>
            <a:ext cx="18404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ניהול תקציב שכר וכ"א</a:t>
            </a:r>
          </a:p>
        </p:txBody>
      </p:sp>
      <p:pic>
        <p:nvPicPr>
          <p:cNvPr id="62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7" t="71175"/>
          <a:stretch>
            <a:fillRect/>
          </a:stretch>
        </p:blipFill>
        <p:spPr bwMode="auto">
          <a:xfrm rot="21071618">
            <a:off x="7217902" y="3545040"/>
            <a:ext cx="2472639" cy="23729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3466" r="68679" b="67709"/>
          <a:stretch>
            <a:fillRect/>
          </a:stretch>
        </p:blipFill>
        <p:spPr bwMode="auto">
          <a:xfrm>
            <a:off x="5046495" y="3375564"/>
            <a:ext cx="2825828" cy="2711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35863" r="68425" b="35312"/>
          <a:stretch>
            <a:fillRect/>
          </a:stretch>
        </p:blipFill>
        <p:spPr bwMode="auto">
          <a:xfrm>
            <a:off x="3563888" y="3774496"/>
            <a:ext cx="2185661" cy="2097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4" t="2958" r="2513" b="68217"/>
          <a:stretch>
            <a:fillRect/>
          </a:stretch>
        </p:blipFill>
        <p:spPr bwMode="auto">
          <a:xfrm>
            <a:off x="1456573" y="3489309"/>
            <a:ext cx="2588784" cy="2484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U13311\AppData\Local\Microsoft\Windows\Temporary Internet Files\Content.Outlook\7AUJUGK7\408307-big-data-and-web-analy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6" t="1128" r="36811" b="70047"/>
          <a:stretch>
            <a:fillRect/>
          </a:stretch>
        </p:blipFill>
        <p:spPr bwMode="auto">
          <a:xfrm>
            <a:off x="-302577" y="3450886"/>
            <a:ext cx="2267775" cy="21763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מחבר ישר 95"/>
          <p:cNvCxnSpPr/>
          <p:nvPr/>
        </p:nvCxnSpPr>
        <p:spPr>
          <a:xfrm flipH="1">
            <a:off x="-21545" y="1305247"/>
            <a:ext cx="0" cy="1763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18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70" y="116632"/>
            <a:ext cx="9162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48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הסוד טמון באנשים...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270" y="3140968"/>
            <a:ext cx="9162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"שחקנים עצמאים זוכים בנקודות.</a:t>
            </a:r>
          </a:p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הקבוצה כולה זוכה במשחק"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270" y="1556792"/>
            <a:ext cx="91622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"קל למצוא שחקנים טובים. </a:t>
            </a:r>
          </a:p>
          <a:p>
            <a:pPr algn="ctr">
              <a:defRPr/>
            </a:pPr>
            <a:r>
              <a:rPr lang="he-IL" sz="3600" i="1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לגרום להם לשחק טוב יחד זה סיפור אחר"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4694057"/>
            <a:ext cx="3286125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993" y="4694057"/>
            <a:ext cx="3425983" cy="16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15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2267"/>
            <a:ext cx="9144000" cy="470898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150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מבט </a:t>
            </a:r>
          </a:p>
          <a:p>
            <a:pPr algn="ctr">
              <a:defRPr/>
            </a:pPr>
            <a:r>
              <a:rPr lang="he-IL" sz="150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קדימה</a:t>
            </a:r>
          </a:p>
        </p:txBody>
      </p:sp>
    </p:spTree>
    <p:extLst>
      <p:ext uri="{BB962C8B-B14F-4D97-AF65-F5344CB8AC3E}">
        <p14:creationId xmlns:p14="http://schemas.microsoft.com/office/powerpoint/2010/main" val="1363664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9600" b="1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לקראת סיכום תקציבי חדש?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52736" y="5281591"/>
            <a:ext cx="936104" cy="9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5423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28" y="-220761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תורת המשחקים בשירות הביטחון – הסכם חדש?</a:t>
            </a:r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כולם מפסידים</a:t>
            </a: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944" y="17973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61281" y="5157192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3719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-180528" y="-220761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תורת המשחקים בשירות הביטחון – הסכם חדש?</a:t>
            </a:r>
          </a:p>
        </p:txBody>
      </p:sp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049" y="488204"/>
            <a:ext cx="551893" cy="6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Y:\תמונות למצגת\סמלים\לוגו משהבט רקע ריק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95996" y="3932849"/>
            <a:ext cx="576486" cy="575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2015996" y="1700808"/>
            <a:ext cx="5040000" cy="5040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" name="מחבר ישר 6"/>
          <p:cNvCxnSpPr>
            <a:stCxn id="5" idx="0"/>
            <a:endCxn id="5" idx="2"/>
          </p:cNvCxnSpPr>
          <p:nvPr/>
        </p:nvCxnSpPr>
        <p:spPr>
          <a:xfrm flipH="1">
            <a:off x="4535996" y="1700808"/>
            <a:ext cx="0" cy="50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015996" y="4220808"/>
            <a:ext cx="50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7055996" y="4220808"/>
            <a:ext cx="540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 flipV="1">
            <a:off x="4535996" y="1160808"/>
            <a:ext cx="0" cy="5400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כותרת 1"/>
          <p:cNvSpPr txBox="1"/>
          <p:nvPr/>
        </p:nvSpPr>
        <p:spPr>
          <a:xfrm>
            <a:off x="4572000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18" name="כותרת 1"/>
          <p:cNvSpPr txBox="1"/>
          <p:nvPr/>
        </p:nvSpPr>
        <p:spPr>
          <a:xfrm>
            <a:off x="2048882" y="1129898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sp>
        <p:nvSpPr>
          <p:cNvPr id="19" name="כותרת 1"/>
          <p:cNvSpPr txBox="1"/>
          <p:nvPr/>
        </p:nvSpPr>
        <p:spPr>
          <a:xfrm>
            <a:off x="6874527" y="1680684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בעד</a:t>
            </a:r>
          </a:p>
        </p:txBody>
      </p:sp>
      <p:sp>
        <p:nvSpPr>
          <p:cNvPr id="21" name="כותרת 1"/>
          <p:cNvSpPr txBox="1"/>
          <p:nvPr/>
        </p:nvSpPr>
        <p:spPr>
          <a:xfrm>
            <a:off x="6863825" y="4193606"/>
            <a:ext cx="902937" cy="2540124"/>
          </a:xfrm>
          <a:prstGeom prst="rect">
            <a:avLst/>
          </a:prstGeom>
          <a:extLst/>
        </p:spPr>
        <p:txBody>
          <a:bodyPr vert="vert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32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נגד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583" y="3188091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949" y="4114373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כותרת 1"/>
          <p:cNvSpPr txBox="1"/>
          <p:nvPr/>
        </p:nvSpPr>
        <p:spPr>
          <a:xfrm>
            <a:off x="4561282" y="3068960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Win-Win</a:t>
            </a:r>
          </a:p>
          <a:p>
            <a:pPr>
              <a:defRPr/>
            </a:pPr>
            <a:r>
              <a:rPr lang="en-US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Situation</a:t>
            </a:r>
            <a:endParaRPr lang="he-IL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Georgia" panose="02040502050405020303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27" name="כותרת 1"/>
          <p:cNvSpPr txBox="1"/>
          <p:nvPr/>
        </p:nvSpPr>
        <p:spPr>
          <a:xfrm>
            <a:off x="2084887" y="5142209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כולם מפסידים</a:t>
            </a:r>
          </a:p>
        </p:txBody>
      </p:sp>
      <p:sp>
        <p:nvSpPr>
          <p:cNvPr id="28" name="כותרת 1"/>
          <p:cNvSpPr txBox="1"/>
          <p:nvPr/>
        </p:nvSpPr>
        <p:spPr>
          <a:xfrm>
            <a:off x="2048880" y="3074114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 </a:t>
            </a:r>
          </a:p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944" y="1797338"/>
            <a:ext cx="1632997" cy="14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כותרת 1"/>
          <p:cNvSpPr txBox="1"/>
          <p:nvPr/>
        </p:nvSpPr>
        <p:spPr>
          <a:xfrm>
            <a:off x="4561281" y="5157192"/>
            <a:ext cx="2487113" cy="642918"/>
          </a:xfrm>
          <a:prstGeom prst="rect">
            <a:avLst/>
          </a:prstGeom>
          <a:extLst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אין</a:t>
            </a:r>
          </a:p>
          <a:p>
            <a:pPr>
              <a:defRPr/>
            </a:pPr>
            <a:r>
              <a:rPr lang="he-IL" sz="400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t>הסכם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288" y="3429055"/>
            <a:ext cx="785245" cy="7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3197" y="4384081"/>
            <a:ext cx="967498" cy="8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93359" l="3053" r="93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691" y="1803785"/>
            <a:ext cx="1317730" cy="12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522" y="5875684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8" b="89865" l="9756" r="94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871" y="4246511"/>
            <a:ext cx="1272139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3851920" y="980728"/>
            <a:ext cx="3940680" cy="3903678"/>
          </a:xfrm>
          <a:prstGeom prst="ellipse">
            <a:avLst/>
          </a:prstGeom>
          <a:noFill/>
          <a:ln w="228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40717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075739" y="836713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90872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תקציב שמאפשר לצה"ל לנצח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6850490" y="836713"/>
            <a:ext cx="1642074" cy="632856"/>
            <a:chOff x="7526215" y="651302"/>
            <a:chExt cx="1980601" cy="2057617"/>
          </a:xfrm>
          <a:effectLst/>
        </p:grpSpPr>
        <p:sp>
          <p:nvSpPr>
            <p:cNvPr id="10" name="מחומש 9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מלבן 10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12" name="מלבן 11"/>
          <p:cNvSpPr/>
          <p:nvPr/>
        </p:nvSpPr>
        <p:spPr>
          <a:xfrm>
            <a:off x="1075739" y="1571265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628800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יציבות תקציבית</a:t>
            </a:r>
          </a:p>
        </p:txBody>
      </p:sp>
      <p:sp>
        <p:nvSpPr>
          <p:cNvPr id="19" name="מחומש 18"/>
          <p:cNvSpPr/>
          <p:nvPr/>
        </p:nvSpPr>
        <p:spPr>
          <a:xfrm rot="10800000">
            <a:off x="6952568" y="1571264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075739" y="2348880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242088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תקציב שמאפשר תכנון ארוך טווח</a:t>
            </a:r>
          </a:p>
        </p:txBody>
      </p:sp>
      <p:grpSp>
        <p:nvGrpSpPr>
          <p:cNvPr id="30" name="קבוצה 29"/>
          <p:cNvGrpSpPr/>
          <p:nvPr/>
        </p:nvGrpSpPr>
        <p:grpSpPr>
          <a:xfrm>
            <a:off x="6850490" y="2348880"/>
            <a:ext cx="1642074" cy="632856"/>
            <a:chOff x="7526215" y="651302"/>
            <a:chExt cx="1980601" cy="2057617"/>
          </a:xfrm>
          <a:effectLst/>
        </p:grpSpPr>
        <p:sp>
          <p:nvSpPr>
            <p:cNvPr id="31" name="מחומש 30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מלבן 31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33" name="מלבן 32"/>
          <p:cNvSpPr/>
          <p:nvPr/>
        </p:nvSpPr>
        <p:spPr>
          <a:xfrm>
            <a:off x="1075739" y="3083432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3140967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מגלם תועלות למשק</a:t>
            </a:r>
          </a:p>
        </p:txBody>
      </p:sp>
      <p:sp>
        <p:nvSpPr>
          <p:cNvPr id="35" name="מחומש 34"/>
          <p:cNvSpPr/>
          <p:nvPr/>
        </p:nvSpPr>
        <p:spPr>
          <a:xfrm rot="10800000">
            <a:off x="6952568" y="3083431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75739" y="3861049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96" y="393305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אטרקטיביות השירות בצה"ל</a:t>
            </a:r>
          </a:p>
        </p:txBody>
      </p:sp>
      <p:grpSp>
        <p:nvGrpSpPr>
          <p:cNvPr id="38" name="קבוצה 37"/>
          <p:cNvGrpSpPr/>
          <p:nvPr/>
        </p:nvGrpSpPr>
        <p:grpSpPr>
          <a:xfrm>
            <a:off x="6850490" y="3861049"/>
            <a:ext cx="1642074" cy="632856"/>
            <a:chOff x="7526215" y="651302"/>
            <a:chExt cx="1980601" cy="2057617"/>
          </a:xfrm>
          <a:effectLst/>
        </p:grpSpPr>
        <p:sp>
          <p:nvSpPr>
            <p:cNvPr id="39" name="מחומש 38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מלבן 39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1" name="מלבן 40"/>
          <p:cNvSpPr/>
          <p:nvPr/>
        </p:nvSpPr>
        <p:spPr>
          <a:xfrm>
            <a:off x="1075739" y="4595601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4653134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אמון הציבור</a:t>
            </a:r>
          </a:p>
        </p:txBody>
      </p:sp>
      <p:sp>
        <p:nvSpPr>
          <p:cNvPr id="43" name="מחומש 42"/>
          <p:cNvSpPr/>
          <p:nvPr/>
        </p:nvSpPr>
        <p:spPr>
          <a:xfrm rot="10800000">
            <a:off x="6952568" y="4595600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1075739" y="5373216"/>
            <a:ext cx="6475399" cy="632858"/>
          </a:xfrm>
          <a:prstGeom prst="rect">
            <a:avLst/>
          </a:prstGeom>
          <a:solidFill>
            <a:srgbClr val="29AAE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544522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ללא החלטות חד צדדיות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6850490" y="5373216"/>
            <a:ext cx="1642074" cy="632856"/>
            <a:chOff x="7526215" y="651302"/>
            <a:chExt cx="1980601" cy="2057617"/>
          </a:xfrm>
          <a:effectLst/>
        </p:grpSpPr>
        <p:sp>
          <p:nvSpPr>
            <p:cNvPr id="47" name="מחומש 46"/>
            <p:cNvSpPr/>
            <p:nvPr/>
          </p:nvSpPr>
          <p:spPr>
            <a:xfrm rot="10800000">
              <a:off x="7649340" y="651302"/>
              <a:ext cx="1443935" cy="2057617"/>
            </a:xfrm>
            <a:prstGeom prst="homePlate">
              <a:avLst>
                <a:gd name="adj" fmla="val 50000"/>
              </a:avLst>
            </a:prstGeom>
            <a:solidFill>
              <a:srgbClr val="29AAE3"/>
            </a:solidFill>
            <a:ln w="127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>
                <a:srgbClr val="000000">
                  <a:alpha val="39999"/>
                </a:srgbClr>
              </a:outerShdw>
            </a:effectLst>
          </p:spPr>
          <p:txBody>
            <a:bodyPr anchor="ctr" anchorCtr="0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מלבן 47">
              <a:hlinkClick r:id="" action="ppaction://noaction"/>
            </p:cNvPr>
            <p:cNvSpPr/>
            <p:nvPr/>
          </p:nvSpPr>
          <p:spPr>
            <a:xfrm>
              <a:off x="7526215" y="1279263"/>
              <a:ext cx="1980601" cy="523875"/>
            </a:xfrm>
            <a:prstGeom prst="rect">
              <a:avLst/>
            </a:prstGeom>
            <a:noFill/>
            <a:ln cap="flat">
              <a:noFill/>
              <a:prstDash val="solid"/>
              <a:miter lim="1000000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1pPr>
              <a:lvl2pPr marL="4572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9144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3716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1828800" indent="0" algn="r" defTabSz="914400" rtl="1" eaLnBrk="1" hangingPunct="1">
                <a:defRPr sz="1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algn="ctr"/>
              <a:endParaRPr lang="he-IL" altLang="en-US" sz="3200" b="1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49" name="מלבן 48"/>
          <p:cNvSpPr/>
          <p:nvPr/>
        </p:nvSpPr>
        <p:spPr>
          <a:xfrm>
            <a:off x="1075739" y="6107768"/>
            <a:ext cx="6475399" cy="633600"/>
          </a:xfrm>
          <a:prstGeom prst="rect">
            <a:avLst/>
          </a:prstGeom>
          <a:solidFill>
            <a:srgbClr val="D9E021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6165301"/>
            <a:ext cx="6864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he-IL" sz="2400" b="1">
                <a:ln w="63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שקט יחסי בתקשורת</a:t>
            </a:r>
          </a:p>
        </p:txBody>
      </p:sp>
      <p:sp>
        <p:nvSpPr>
          <p:cNvPr id="51" name="מחומש 50"/>
          <p:cNvSpPr/>
          <p:nvPr/>
        </p:nvSpPr>
        <p:spPr>
          <a:xfrm rot="10800000">
            <a:off x="6952568" y="6107767"/>
            <a:ext cx="1197139" cy="633600"/>
          </a:xfrm>
          <a:prstGeom prst="homePlate">
            <a:avLst>
              <a:gd name="adj" fmla="val 50000"/>
            </a:avLst>
          </a:prstGeom>
          <a:solidFill>
            <a:srgbClr val="D9E021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>
              <a:srgbClr val="000000">
                <a:alpha val="39999"/>
              </a:srgbClr>
            </a:outerShdw>
          </a:effectLst>
        </p:spPr>
        <p:txBody>
          <a:bodyPr anchor="ctr" anchorCtr="0"/>
          <a:lstStyle/>
          <a:p>
            <a:pPr algn="ctr"/>
            <a:endParaRPr lang="he-IL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2" name="כותרת 2"/>
          <p:cNvSpPr txBox="1"/>
          <p:nvPr/>
        </p:nvSpPr>
        <p:spPr>
          <a:xfrm>
            <a:off x="-180528" y="-76745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המטרות בסיכום התקציבי</a:t>
            </a:r>
          </a:p>
        </p:txBody>
      </p:sp>
    </p:spTree>
    <p:extLst>
      <p:ext uri="{BB962C8B-B14F-4D97-AF65-F5344CB8AC3E}">
        <p14:creationId xmlns:p14="http://schemas.microsoft.com/office/powerpoint/2010/main" val="23341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 txBox="1"/>
          <p:nvPr/>
        </p:nvSpPr>
        <p:spPr>
          <a:xfrm>
            <a:off x="-180528" y="-99392"/>
            <a:ext cx="943304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/>
              <a:t>הסיכום התקציבי – איזה עולמות תוכן יש לנו?</a:t>
            </a:r>
          </a:p>
        </p:txBody>
      </p:sp>
      <p:sp>
        <p:nvSpPr>
          <p:cNvPr id="16" name="אקורד 4"/>
          <p:cNvSpPr/>
          <p:nvPr/>
        </p:nvSpPr>
        <p:spPr>
          <a:xfrm>
            <a:off x="9612560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6"/>
          <p:cNvSpPr/>
          <p:nvPr/>
        </p:nvSpPr>
        <p:spPr>
          <a:xfrm>
            <a:off x="10908704" y="3300911"/>
            <a:ext cx="22320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קורד 4"/>
          <p:cNvSpPr/>
          <p:nvPr/>
        </p:nvSpPr>
        <p:spPr>
          <a:xfrm rot="10800000">
            <a:off x="9631355" y="635397"/>
            <a:ext cx="1728192" cy="1656184"/>
          </a:xfrm>
          <a:prstGeom prst="chord">
            <a:avLst>
              <a:gd name="adj1" fmla="val 4907429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קורד 4"/>
          <p:cNvSpPr/>
          <p:nvPr/>
        </p:nvSpPr>
        <p:spPr>
          <a:xfrm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קורד 4"/>
          <p:cNvSpPr/>
          <p:nvPr/>
        </p:nvSpPr>
        <p:spPr>
          <a:xfrm rot="10800000">
            <a:off x="9828584" y="5913277"/>
            <a:ext cx="1728192" cy="1656184"/>
          </a:xfrm>
          <a:prstGeom prst="chord">
            <a:avLst>
              <a:gd name="adj1" fmla="val 5130046"/>
              <a:gd name="adj2" fmla="val 16019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 rot="18598656">
            <a:off x="297749" y="3995099"/>
            <a:ext cx="2340000" cy="2340000"/>
            <a:chOff x="3671900" y="1700808"/>
            <a:chExt cx="1728192" cy="1656184"/>
          </a:xfrm>
        </p:grpSpPr>
        <p:sp>
          <p:nvSpPr>
            <p:cNvPr id="25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B6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53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8" name="קבוצה 27"/>
          <p:cNvGrpSpPr/>
          <p:nvPr/>
        </p:nvGrpSpPr>
        <p:grpSpPr>
          <a:xfrm rot="17979567">
            <a:off x="3321846" y="1158392"/>
            <a:ext cx="2232000" cy="2232000"/>
            <a:chOff x="3671900" y="1700808"/>
            <a:chExt cx="1728192" cy="1656184"/>
          </a:xfrm>
        </p:grpSpPr>
        <p:sp>
          <p:nvSpPr>
            <p:cNvPr id="29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6D8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9BAA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1" name="קבוצה 30"/>
          <p:cNvGrpSpPr/>
          <p:nvPr/>
        </p:nvGrpSpPr>
        <p:grpSpPr>
          <a:xfrm rot="3192032">
            <a:off x="309326" y="1104392"/>
            <a:ext cx="2340000" cy="2340000"/>
            <a:chOff x="3671900" y="1700808"/>
            <a:chExt cx="1728192" cy="1656184"/>
          </a:xfrm>
        </p:grpSpPr>
        <p:sp>
          <p:nvSpPr>
            <p:cNvPr id="32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E3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CC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>
            <a:off x="683568" y="8344927"/>
            <a:ext cx="914400" cy="914400"/>
          </a:xfrm>
          <a:prstGeom prst="rect">
            <a:avLst/>
          </a:prstGeom>
          <a:solidFill>
            <a:srgbClr val="E3B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685900" y="9304038"/>
            <a:ext cx="914400" cy="914400"/>
          </a:xfrm>
          <a:prstGeom prst="rect">
            <a:avLst/>
          </a:prstGeom>
          <a:solidFill>
            <a:srgbClr val="CC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491880" y="9348749"/>
            <a:ext cx="914400" cy="914400"/>
          </a:xfrm>
          <a:prstGeom prst="rect">
            <a:avLst/>
          </a:prstGeom>
          <a:solidFill>
            <a:srgbClr val="538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3491880" y="8376677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164605" y="9355360"/>
            <a:ext cx="914400" cy="914400"/>
          </a:xfrm>
          <a:prstGeom prst="rect">
            <a:avLst/>
          </a:prstGeom>
          <a:solidFill>
            <a:srgbClr val="9BA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2164605" y="8344927"/>
            <a:ext cx="914400" cy="914400"/>
          </a:xfrm>
          <a:prstGeom prst="rect">
            <a:avLst/>
          </a:prstGeom>
          <a:solidFill>
            <a:srgbClr val="6D8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-1404664" y="6858000"/>
            <a:ext cx="914400" cy="914400"/>
          </a:xfrm>
          <a:prstGeom prst="rect">
            <a:avLst/>
          </a:prstGeom>
          <a:solidFill>
            <a:srgbClr val="9F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-1404664" y="-20811"/>
            <a:ext cx="914400" cy="914400"/>
          </a:xfrm>
          <a:prstGeom prst="rect">
            <a:avLst/>
          </a:prstGeom>
          <a:solidFill>
            <a:srgbClr val="0DA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-1404664" y="1153671"/>
            <a:ext cx="914400" cy="914400"/>
          </a:xfrm>
          <a:prstGeom prst="rect">
            <a:avLst/>
          </a:prstGeom>
          <a:solidFill>
            <a:srgbClr val="DFA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-1404664" y="4677117"/>
            <a:ext cx="914400" cy="914400"/>
          </a:xfrm>
          <a:prstGeom prst="rect">
            <a:avLst/>
          </a:prstGeom>
          <a:solidFill>
            <a:srgbClr val="249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4" name="מלבן 43"/>
          <p:cNvSpPr/>
          <p:nvPr/>
        </p:nvSpPr>
        <p:spPr>
          <a:xfrm>
            <a:off x="-1404664" y="5851600"/>
            <a:ext cx="914400" cy="914400"/>
          </a:xfrm>
          <a:prstGeom prst="rect">
            <a:avLst/>
          </a:prstGeom>
          <a:solidFill>
            <a:srgbClr val="E0D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5" name="מלבן 44"/>
          <p:cNvSpPr/>
          <p:nvPr/>
        </p:nvSpPr>
        <p:spPr>
          <a:xfrm>
            <a:off x="-1404664" y="3502635"/>
            <a:ext cx="914400" cy="914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6" name="מלבן 45"/>
          <p:cNvSpPr/>
          <p:nvPr/>
        </p:nvSpPr>
        <p:spPr>
          <a:xfrm>
            <a:off x="-1404664" y="2328153"/>
            <a:ext cx="914400" cy="914400"/>
          </a:xfrm>
          <a:prstGeom prst="rect">
            <a:avLst/>
          </a:prstGeom>
          <a:solidFill>
            <a:srgbClr val="EE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-4182875" y="893589"/>
            <a:ext cx="914400" cy="914400"/>
          </a:xfrm>
          <a:prstGeom prst="rect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4182875" y="2044527"/>
            <a:ext cx="914400" cy="914400"/>
          </a:xfrm>
          <a:prstGeom prst="rect">
            <a:avLst/>
          </a:prstGeom>
          <a:solidFill>
            <a:srgbClr val="F0913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-4182875" y="3241502"/>
            <a:ext cx="914400" cy="914400"/>
          </a:xfrm>
          <a:prstGeom prst="rect">
            <a:avLst/>
          </a:prstGeom>
          <a:solidFill>
            <a:srgbClr val="5A7E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-2916832" y="893589"/>
            <a:ext cx="914400" cy="914400"/>
          </a:xfrm>
          <a:prstGeom prst="rect">
            <a:avLst/>
          </a:prstGeom>
          <a:solidFill>
            <a:srgbClr val="10586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-2916832" y="2044527"/>
            <a:ext cx="914400" cy="914400"/>
          </a:xfrm>
          <a:prstGeom prst="rect">
            <a:avLst/>
          </a:prstGeom>
          <a:solidFill>
            <a:srgbClr val="E65B3C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2" name="אליפסה 51"/>
          <p:cNvSpPr/>
          <p:nvPr/>
        </p:nvSpPr>
        <p:spPr>
          <a:xfrm>
            <a:off x="6227536" y="908720"/>
            <a:ext cx="2628000" cy="2628000"/>
          </a:xfrm>
          <a:prstGeom prst="ellipse">
            <a:avLst/>
          </a:prstGeom>
          <a:solidFill>
            <a:srgbClr val="63A099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28572" y="4859195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40149" y="1869968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961280" y="1993058"/>
            <a:ext cx="844662" cy="6335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6" name="כותרת 2"/>
          <p:cNvSpPr txBox="1"/>
          <p:nvPr/>
        </p:nvSpPr>
        <p:spPr>
          <a:xfrm>
            <a:off x="668269" y="4172214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שקיפות</a:t>
            </a:r>
          </a:p>
        </p:txBody>
      </p:sp>
      <p:sp>
        <p:nvSpPr>
          <p:cNvPr id="57" name="כותרת 2"/>
          <p:cNvSpPr txBox="1"/>
          <p:nvPr/>
        </p:nvSpPr>
        <p:spPr>
          <a:xfrm>
            <a:off x="308229" y="5435259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שליטה</a:t>
            </a:r>
          </a:p>
        </p:txBody>
      </p:sp>
      <p:sp>
        <p:nvSpPr>
          <p:cNvPr id="58" name="כותרת 2"/>
          <p:cNvSpPr txBox="1"/>
          <p:nvPr/>
        </p:nvSpPr>
        <p:spPr>
          <a:xfrm>
            <a:off x="131511" y="1212403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צה"ל</a:t>
            </a:r>
          </a:p>
        </p:txBody>
      </p:sp>
      <p:sp>
        <p:nvSpPr>
          <p:cNvPr id="59" name="כותרת 2"/>
          <p:cNvSpPr txBox="1"/>
          <p:nvPr/>
        </p:nvSpPr>
        <p:spPr>
          <a:xfrm>
            <a:off x="535830" y="2459186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משהב"ט</a:t>
            </a:r>
          </a:p>
        </p:txBody>
      </p:sp>
      <p:sp>
        <p:nvSpPr>
          <p:cNvPr id="60" name="כותרת 2"/>
          <p:cNvSpPr txBox="1"/>
          <p:nvPr/>
        </p:nvSpPr>
        <p:spPr>
          <a:xfrm>
            <a:off x="3488977" y="1229378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מוכנות</a:t>
            </a:r>
          </a:p>
        </p:txBody>
      </p:sp>
      <p:sp>
        <p:nvSpPr>
          <p:cNvPr id="61" name="כותרת 2"/>
          <p:cNvSpPr txBox="1"/>
          <p:nvPr/>
        </p:nvSpPr>
        <p:spPr>
          <a:xfrm>
            <a:off x="3101208" y="2309498"/>
            <a:ext cx="256480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התעצמות</a:t>
            </a:r>
          </a:p>
        </p:txBody>
      </p:sp>
      <p:sp>
        <p:nvSpPr>
          <p:cNvPr id="62" name="כותרת 2"/>
          <p:cNvSpPr txBox="1"/>
          <p:nvPr/>
        </p:nvSpPr>
        <p:spPr>
          <a:xfrm>
            <a:off x="6436565" y="1340576"/>
            <a:ext cx="213251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5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כ"א</a:t>
            </a:r>
          </a:p>
          <a:p>
            <a:pPr>
              <a:lnSpc>
                <a:spcPct val="100000"/>
              </a:lnSpc>
            </a:pPr>
            <a:r>
              <a:rPr lang="he-IL" sz="5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ושכר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6264480" y="3789040"/>
            <a:ext cx="2628000" cy="262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4" name="כותרת 2"/>
          <p:cNvSpPr txBox="1"/>
          <p:nvPr/>
        </p:nvSpPr>
        <p:spPr>
          <a:xfrm>
            <a:off x="6488160" y="4056022"/>
            <a:ext cx="2132511" cy="2039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4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תקציב</a:t>
            </a:r>
          </a:p>
          <a:p>
            <a:r>
              <a:rPr lang="he-IL" sz="44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וסמכות</a:t>
            </a:r>
          </a:p>
        </p:txBody>
      </p:sp>
      <p:grpSp>
        <p:nvGrpSpPr>
          <p:cNvPr id="65" name="קבוצה 64"/>
          <p:cNvGrpSpPr/>
          <p:nvPr/>
        </p:nvGrpSpPr>
        <p:grpSpPr>
          <a:xfrm rot="3192032">
            <a:off x="3268490" y="3977540"/>
            <a:ext cx="2340000" cy="2340000"/>
            <a:chOff x="3671900" y="1700808"/>
            <a:chExt cx="1728192" cy="1656184"/>
          </a:xfrm>
        </p:grpSpPr>
        <p:sp>
          <p:nvSpPr>
            <p:cNvPr id="66" name="אקורד 4"/>
            <p:cNvSpPr/>
            <p:nvPr/>
          </p:nvSpPr>
          <p:spPr>
            <a:xfrm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F091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אקורד 4"/>
            <p:cNvSpPr/>
            <p:nvPr/>
          </p:nvSpPr>
          <p:spPr>
            <a:xfrm rot="10800000">
              <a:off x="3671900" y="1700808"/>
              <a:ext cx="1728192" cy="1656184"/>
            </a:xfrm>
            <a:prstGeom prst="chord">
              <a:avLst>
                <a:gd name="adj1" fmla="val 5130046"/>
                <a:gd name="adj2" fmla="val 16019223"/>
              </a:avLst>
            </a:prstGeom>
            <a:solidFill>
              <a:srgbClr val="105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8736" l="9953" r="93365">
                        <a14:foregroundMark x1="27607" y1="35703" x2="56635" y2="25750"/>
                        <a14:foregroundMark x1="24645" y1="24013" x2="33175" y2="6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99313" y="4743116"/>
            <a:ext cx="1078354" cy="8088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9" name="כותרת 2"/>
          <p:cNvSpPr txBox="1"/>
          <p:nvPr/>
        </p:nvSpPr>
        <p:spPr>
          <a:xfrm>
            <a:off x="3090675" y="4085551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ודאות</a:t>
            </a:r>
          </a:p>
        </p:txBody>
      </p:sp>
      <p:sp>
        <p:nvSpPr>
          <p:cNvPr id="70" name="כותרת 2"/>
          <p:cNvSpPr txBox="1"/>
          <p:nvPr/>
        </p:nvSpPr>
        <p:spPr>
          <a:xfrm>
            <a:off x="3494994" y="5332334"/>
            <a:ext cx="213251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 sz="320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השתנות</a:t>
            </a:r>
          </a:p>
        </p:txBody>
      </p:sp>
    </p:spTree>
    <p:extLst>
      <p:ext uri="{BB962C8B-B14F-4D97-AF65-F5344CB8AC3E}">
        <p14:creationId xmlns:p14="http://schemas.microsoft.com/office/powerpoint/2010/main" val="300065511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2"/>
          <p:cNvSpPr txBox="1"/>
          <p:nvPr/>
        </p:nvSpPr>
        <p:spPr>
          <a:xfrm>
            <a:off x="0" y="-171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he-IL"/>
              <a:t>שני מאמצים – מטרה אחת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-1620688" y="4537694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1620688" y="3429000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7" name="מלבן 16"/>
          <p:cNvSpPr/>
          <p:nvPr/>
        </p:nvSpPr>
        <p:spPr>
          <a:xfrm>
            <a:off x="-2268760" y="1843140"/>
            <a:ext cx="914400" cy="914400"/>
          </a:xfrm>
          <a:prstGeom prst="rect">
            <a:avLst/>
          </a:prstGeom>
          <a:solidFill>
            <a:srgbClr val="49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-1163488" y="1352094"/>
            <a:ext cx="914400" cy="914400"/>
          </a:xfrm>
          <a:prstGeom prst="rect">
            <a:avLst/>
          </a:prstGeom>
          <a:solidFill>
            <a:srgbClr val="54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-5187422" y="3979549"/>
            <a:ext cx="914400" cy="914400"/>
          </a:xfrm>
          <a:prstGeom prst="rect">
            <a:avLst/>
          </a:prstGeom>
          <a:solidFill>
            <a:srgbClr val="74A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-4077760" y="3979549"/>
            <a:ext cx="914400" cy="914400"/>
          </a:xfrm>
          <a:prstGeom prst="rect">
            <a:avLst/>
          </a:prstGeom>
          <a:solidFill>
            <a:srgbClr val="D94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מלבן 40"/>
          <p:cNvSpPr/>
          <p:nvPr/>
        </p:nvSpPr>
        <p:spPr>
          <a:xfrm>
            <a:off x="-972616" y="5229200"/>
            <a:ext cx="914400" cy="914400"/>
          </a:xfrm>
          <a:prstGeom prst="rect">
            <a:avLst/>
          </a:prstGeom>
          <a:solidFill>
            <a:srgbClr val="E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-1031007" y="2932981"/>
            <a:ext cx="914400" cy="914400"/>
          </a:xfrm>
          <a:prstGeom prst="rect">
            <a:avLst/>
          </a:prstGeom>
          <a:solidFill>
            <a:srgbClr val="477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-3780928" y="5229200"/>
            <a:ext cx="914400" cy="914400"/>
          </a:xfrm>
          <a:prstGeom prst="rect">
            <a:avLst/>
          </a:prstGeom>
          <a:solidFill>
            <a:srgbClr val="709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464" y="2012983"/>
            <a:ext cx="4808040" cy="48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קבוצה 2"/>
          <p:cNvGrpSpPr/>
          <p:nvPr/>
        </p:nvGrpSpPr>
        <p:grpSpPr>
          <a:xfrm rot="1385229">
            <a:off x="3475832" y="1239151"/>
            <a:ext cx="3180420" cy="1771674"/>
            <a:chOff x="2575820" y="519018"/>
            <a:chExt cx="3180420" cy="1771674"/>
          </a:xfrm>
        </p:grpSpPr>
        <p:cxnSp>
          <p:nvCxnSpPr>
            <p:cNvPr id="19" name="מחבר ישר 3"/>
            <p:cNvCxnSpPr/>
            <p:nvPr/>
          </p:nvCxnSpPr>
          <p:spPr>
            <a:xfrm>
              <a:off x="3410354" y="1039671"/>
              <a:ext cx="2345886" cy="1251021"/>
            </a:xfrm>
            <a:prstGeom prst="line">
              <a:avLst/>
            </a:prstGeom>
            <a:ln w="50800" cap="rnd">
              <a:solidFill>
                <a:schemeClr val="bg1">
                  <a:lumMod val="95000"/>
                </a:schemeClr>
              </a:solidFill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תרשים זרימה: תצוגה 6"/>
            <p:cNvSpPr/>
            <p:nvPr/>
          </p:nvSpPr>
          <p:spPr>
            <a:xfrm rot="12410938">
              <a:off x="2575820" y="519018"/>
              <a:ext cx="1368152" cy="934420"/>
            </a:xfrm>
            <a:prstGeom prst="flowChartDisplay">
              <a:avLst/>
            </a:prstGeom>
            <a:solidFill>
              <a:srgbClr val="46A5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cxnSp>
        <p:nvCxnSpPr>
          <p:cNvPr id="63" name="מחבר ישר 62"/>
          <p:cNvCxnSpPr/>
          <p:nvPr/>
        </p:nvCxnSpPr>
        <p:spPr>
          <a:xfrm>
            <a:off x="3738282" y="4566556"/>
            <a:ext cx="2057854" cy="0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tailEnd type="stealt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תרשים זרימה: תצוגה 63"/>
          <p:cNvSpPr/>
          <p:nvPr/>
        </p:nvSpPr>
        <p:spPr>
          <a:xfrm rot="10800000">
            <a:off x="2369850" y="4081370"/>
            <a:ext cx="1368152" cy="934420"/>
          </a:xfrm>
          <a:prstGeom prst="flowChartDisplay">
            <a:avLst/>
          </a:prstGeom>
          <a:solidFill>
            <a:srgbClr val="FC54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5" name="מלבן 64"/>
          <p:cNvSpPr/>
          <p:nvPr/>
        </p:nvSpPr>
        <p:spPr>
          <a:xfrm>
            <a:off x="3554175" y="1013827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1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מלבן 65"/>
          <p:cNvSpPr/>
          <p:nvPr/>
        </p:nvSpPr>
        <p:spPr>
          <a:xfrm>
            <a:off x="2181956" y="4162534"/>
            <a:ext cx="166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>
                <a:ln w="571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Lucida Sans Unicode" panose="020B0602030504020204" pitchFamily="34" charset="0"/>
              </a:rPr>
              <a:t>2</a:t>
            </a:r>
            <a:endParaRPr lang="he-IL" sz="3600">
              <a:ln w="571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כותרת 2"/>
          <p:cNvSpPr txBox="1"/>
          <p:nvPr/>
        </p:nvSpPr>
        <p:spPr>
          <a:xfrm>
            <a:off x="-5365104" y="93775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3200">
                <a:ln w="9525">
                  <a:solidFill>
                    <a:srgbClr val="46A5D5"/>
                  </a:solidFill>
                </a:ln>
                <a:solidFill>
                  <a:srgbClr val="46A5D5"/>
                </a:solidFill>
              </a:rPr>
              <a:t>החוצה </a:t>
            </a:r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רתימת הדרג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המדיני להגדלת תקציב הביטחון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בעת עיצוב סדר העדיפויות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הממשלתי החדש.</a:t>
            </a:r>
          </a:p>
        </p:txBody>
      </p:sp>
      <p:sp>
        <p:nvSpPr>
          <p:cNvPr id="68" name="כותרת 2"/>
          <p:cNvSpPr txBox="1"/>
          <p:nvPr/>
        </p:nvSpPr>
        <p:spPr>
          <a:xfrm>
            <a:off x="-180528" y="4809490"/>
            <a:ext cx="3884365" cy="17158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lvl="0" algn="ctr">
              <a:lnSpc>
                <a:spcPct val="150000"/>
              </a:lnSpc>
              <a:defRPr sz="36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algn="r"/>
            <a:r>
              <a:rPr lang="he-IL" sz="3200">
                <a:ln w="9525">
                  <a:solidFill>
                    <a:srgbClr val="FC5451"/>
                  </a:solidFill>
                </a:ln>
                <a:solidFill>
                  <a:srgbClr val="FC5451"/>
                </a:solidFill>
              </a:rPr>
              <a:t>פנימה </a:t>
            </a:r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זה הזמן לפעול להגברת היעילות והמועילות </a:t>
            </a:r>
          </a:p>
          <a:p>
            <a:pPr algn="r"/>
            <a:r>
              <a:rPr lang="he-IL" sz="20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בתוך המסגרת הקיימת</a:t>
            </a:r>
          </a:p>
        </p:txBody>
      </p:sp>
      <p:sp>
        <p:nvSpPr>
          <p:cNvPr id="73" name="TextBox 72"/>
          <p:cNvSpPr txBox="1"/>
          <p:nvPr/>
        </p:nvSpPr>
        <p:spPr>
          <a:xfrm rot="17184034">
            <a:off x="5195723" y="1425267"/>
            <a:ext cx="3410809" cy="4391919"/>
          </a:xfrm>
          <a:prstGeom prst="rect">
            <a:avLst/>
          </a:prstGeom>
          <a:noFill/>
        </p:spPr>
        <p:txBody>
          <a:bodyPr wrap="square" rtlCol="1">
            <a:prstTxWarp prst="textCircle">
              <a:avLst>
                <a:gd name="adj" fmla="val 11063321"/>
              </a:avLst>
            </a:prstTxWarp>
            <a:spAutoFit/>
          </a:bodyPr>
          <a:lstStyle/>
          <a:p>
            <a:pPr algn="ctr"/>
            <a:r>
              <a:rPr lang="he-IL" sz="32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יצירת מרחב משאבי</a:t>
            </a:r>
            <a:endParaRPr lang="he-IL" sz="240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e-IL" sz="24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320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שיאפשר לצה"ל לנצח!</a:t>
            </a:r>
            <a:endParaRPr lang="he-IL" sz="240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52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 ולהבטיח את השימוש הטוב ביותר בתקציב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32997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4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האתגרים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5400" b="1">
                <a:ln w="28575">
                  <a:solidFill>
                    <a:srgbClr val="0070C0"/>
                  </a:solidFill>
                </a:ln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להביא את התקציב שייתן את המענה הטוב ביותר לצרכים הביטחוניים</a:t>
            </a:r>
            <a:r>
              <a:rPr lang="he-IL" sz="48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e-IL" sz="5400" b="1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ולהבטיח את השימוש הטוב ביותר בתקציב</a:t>
            </a:r>
          </a:p>
        </p:txBody>
      </p:sp>
      <p:pic>
        <p:nvPicPr>
          <p:cNvPr id="4" name="Picture 2" descr="http://www.easyvectors.com/assets/images/vectors/eavSDK/arrow-on-tar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4553" y="4527788"/>
            <a:ext cx="2034893" cy="203489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281579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8676456" y="6381328"/>
            <a:ext cx="46754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7985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988840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איך מסבירים את הצורך הביטחוני בעידן של </a:t>
            </a:r>
          </a:p>
          <a:p>
            <a:pPr algn="ctr">
              <a:defRPr/>
            </a:pPr>
            <a:r>
              <a:rPr lang="he-IL" sz="66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שקט יחסי?</a:t>
            </a:r>
          </a:p>
        </p:txBody>
      </p:sp>
    </p:spTree>
    <p:extLst>
      <p:ext uri="{BB962C8B-B14F-4D97-AF65-F5344CB8AC3E}">
        <p14:creationId xmlns:p14="http://schemas.microsoft.com/office/powerpoint/2010/main" val="97219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624"/>
            <a:ext cx="9144000" cy="1138773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he-IL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800" b="1" u="sng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rtl="1">
              <a:defRPr/>
            </a:pPr>
            <a:r>
              <a:rPr lang="he-IL" sz="4000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המב"מ – המלחמה שמאחורי הקלעים</a:t>
            </a:r>
          </a:p>
          <a:p>
            <a:pPr rtl="1">
              <a:defRPr/>
            </a:pPr>
            <a:r>
              <a:rPr lang="he-IL" b="0" u="none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התפתחות המב"מ בשנים האחרונות</a:t>
            </a:r>
          </a:p>
        </p:txBody>
      </p:sp>
      <p:graphicFrame>
        <p:nvGraphicFramePr>
          <p:cNvPr id="4" name="תרשים 4"/>
          <p:cNvGraphicFramePr/>
          <p:nvPr>
            <p:extLst>
              <p:ext uri="{D42A27DB-BD31-4B8C-83A1-F6EECF244321}">
                <p14:modId xmlns:p14="http://schemas.microsoft.com/office/powerpoint/2010/main" val="1322482361"/>
              </p:ext>
            </p:extLst>
          </p:nvPr>
        </p:nvGraphicFramePr>
        <p:xfrm>
          <a:off x="215516" y="1183397"/>
          <a:ext cx="8712967" cy="473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570924" y="581629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מאז "צוק איתן"</a:t>
            </a:r>
            <a:endParaRPr lang="he-IL" sz="1200">
              <a:solidFill>
                <a:prstClr val="black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452320" y="581629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>
                <a:ln w="2857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עד פברואר</a:t>
            </a:r>
            <a:endParaRPr lang="he-IL" sz="12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567952">
            <a:off x="9745020" y="2640133"/>
            <a:ext cx="14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X</a:t>
            </a: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 </a:t>
            </a:r>
            <a:r>
              <a:rPr lang="en-US" sz="400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latin typeface="Kristen ITC" panose="03050502040202030202" pitchFamily="66" charset="0"/>
                <a:cs typeface="Lucida Sans Unicode" panose="020B0602030504020204" pitchFamily="34" charset="0"/>
              </a:rPr>
              <a:t>3.7</a:t>
            </a:r>
            <a:endParaRPr lang="he-IL" sz="2400">
              <a:ln w="28575">
                <a:solidFill>
                  <a:prstClr val="black"/>
                </a:solidFill>
              </a:ln>
              <a:solidFill>
                <a:prstClr val="black"/>
              </a:solidFill>
              <a:latin typeface="Kristen ITC" panose="03050502040202030202" pitchFamily="66" charset="0"/>
              <a:cs typeface="Lucida Sans Unicode" panose="020B0602030504020204" pitchFamily="34" charset="0"/>
            </a:endParaRPr>
          </a:p>
        </p:txBody>
      </p:sp>
      <p:sp>
        <p:nvSpPr>
          <p:cNvPr id="12" name="חץ ימינה 11"/>
          <p:cNvSpPr/>
          <p:nvPr/>
        </p:nvSpPr>
        <p:spPr>
          <a:xfrm rot="17255187">
            <a:off x="9893100" y="3701622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חץ ימינה 12"/>
          <p:cNvSpPr/>
          <p:nvPr/>
        </p:nvSpPr>
        <p:spPr>
          <a:xfrm rot="17388961">
            <a:off x="10509909" y="1975936"/>
            <a:ext cx="490971" cy="302083"/>
          </a:xfrm>
          <a:prstGeom prst="rightArrow">
            <a:avLst/>
          </a:prstGeom>
          <a:solidFill>
            <a:srgbClr val="F7BF34"/>
          </a:solidFill>
          <a:ln>
            <a:solidFill>
              <a:srgbClr val="F7B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030" y="6093296"/>
            <a:ext cx="9125730" cy="759966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הוצאות המב"מ בשנת 2018 גבוהות כמעט </a:t>
            </a:r>
            <a:r>
              <a:rPr lang="he-IL" sz="40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פי 4</a:t>
            </a:r>
            <a:r>
              <a:rPr lang="he-IL" sz="240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משנת 2017</a:t>
            </a:r>
          </a:p>
        </p:txBody>
      </p:sp>
    </p:spTree>
    <p:extLst>
      <p:ext uri="{BB962C8B-B14F-4D97-AF65-F5344CB8AC3E}">
        <p14:creationId xmlns:p14="http://schemas.microsoft.com/office/powerpoint/2010/main" val="33227787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9"/>
  <p:tag name="AS_OS" val="Microsoft Windows NT 6.2.9200.0"/>
  <p:tag name="AS_RELEASE_DATE" val="2018.07.12"/>
  <p:tag name="AS_TITLE" val="Aspose.Slides for .NET 2.0"/>
  <p:tag name="AS_VERSION" val="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OsElBgRZGVVnMxdjFtD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Q_mPuF0uNXdx_DBvE.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Fv9m400SUQcFh6idHu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S087fB.EqttXby1Oi0S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XZBGukjEu9Vwj047H3l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GuaqqP0e8cQTip.L7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1kaErZ1kuVQEpt3YmM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88AFb102ScpI6KTX7k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fgsS1ASEuSFEvGIuFrO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PfNhKL0O1qrjewETgo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rx3DMgJU2G9pPWT51i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6kyjOYSIWS2mYKm1VC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iW0Onk0SoyDjZIEC0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mkbP0X0.Jru5CPC2kj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7g6igauE.sS.77oujRS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ZWfP1hU21vBtKa3oNZ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ff3WDqV0WwiwZO3_j4H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4JoSVbc0O0bMTEGJpJq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rILT26E0ilvFD8G0IKW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Hq9hnm9UGD1o5jk2PH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qpoFRdkmP25y9KUDKG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YNyc31UWjY_EtU52y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tUwlrHSDyoYX_IzQTK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jlD4SY7Eet9ILRM_ImG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GgwQ6.Uk.f0Wua2DC65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X73m.SeUq8.N_tImL1B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.eIUxEkSWWpuPKbBL5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ps7E4Be0muEOzeoji04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LVvj7e1kisGupNI_1_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QtihvlhUiQ6UK1I9dY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GvYwWTD02c1bI1pWj_t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ZzcJW.Uiy2jh2B8nHz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_fD1kaFk..Jv4PgcYG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pHAr9UT2KI6g5tnJL7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4gur3yQZyDf8ZTB2CY9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vQMddsRGeO.iQbPi1X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nSklFRxmxqMTSq1e8S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0RhBzRQ0eR5lJGoW1U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FF.4jeQuGB7t6ZMe3m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ywJTSQiuzkTeNe_3k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Bg1lmaR9Cb6HW5C0WB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F6n28FQsaiRowegx9E0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SwcIxqRLyyPPkHRfsR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LSJmFESYaTO9R0im_q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PP7o5JQ9OXkjCqGafs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W1YhoTYK.QMW99v6Q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PFFtuR1mLgIZKA7Uw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.rrOwTQU.OBwWdxBP3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onLr.FTTONrDJ056fz6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jOsqmVROaCYQmY.Cf8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IqPAM_ZUSkkq9TxwJC2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zd7pNS.e9j_ZK.fa.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Bt1MxTcOf5Qws2msM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iQJ0cpTsK0X90trtN2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wV55eQvyCojmz_jI1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HvY75wQWq32sWawE1d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Vj61.zR6qiC8D5jXPx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XZ6fO7SX2mCZi4n86e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l05e.ARa6Pi2piee9a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RTej3RTHyzWWxrtY8x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ktBPzhR4CMGlCoTX_p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O2gf9wSq6IzhI0iDiXS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fPG7ZYRUehBXj8ypM_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kMWu6rRq6qdyPaqPWr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rJeZ0dQSmpna_ttpPO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bJcRHURF2YofZcbjmA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puPgF3RSaY7tY_B_nh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3tuXXdR7uosAWvqBJmc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2CRGTxTYqxarVVZemy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ghnJ8GQ4W4zaEtmGjf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rWH1E_Tri09PyDDj8h_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qNYfdQ22ULd1RcABR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DjFedATFKKAB8tQTTGl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9ulRTASOCmWPewXVpE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RZ1vTzRSKxVYjlDbaq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ML11tdTriROuf.yzig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hejmtBSvGegtr5zxMa2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O4KwhRme9g0WI7yE05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.rpk_DRLORT7W2tgZ8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iJQpSvRHKdSl_98oOtX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nv38kYRiWFqti1B8gb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bISED3Srq99VFU_uCE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bsqbcYQh2haEAu2zFO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fML4zScSgEvoCTxIdN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zqC6fqQQWuRKFTevwz9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qkl4ljTkCE.GgZIgv3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NA9fO9ROCRKOeZKAvK4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3yy953SfmCuWvRBkYl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77wQP.RBug2mF1MPDJV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K_bpeyTTiYs.3El6Vd7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rkG7QySYuHJKqHWR1r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2iWgMp0C7KYB7XL.MF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MVnEOlJ0ecP3RYHttq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vXPURMdEaODpUBXiZZ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X0GxqYSlKVmfLVidPI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GXatk7e0SvGj4wmGby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oj2_zceUeCxvStcB9A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Mp4xejSkyvQHnlnYQs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zgAX6OkucOAA9VG0P7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tgVvc3nEWseJiT3gbA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u9gWIP0uTRdrwb2rZx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JzVuOMzEaiKGiUkKyFU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2JoNMZwkmYrXhIZd9Xo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vAbgaSkCK0eLIKq1Eq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u7rN9K6EmHwS6gMP.I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9OOaP4RpGE0kzpsSjfd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xCMvKVq0OyY9xU9mXlH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7SIXbuokaMAblpmycPY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NRQKost0yPTZ531835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ssWQoL_E.JSnCkTvCG_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Knzm6gtUKJ1y23rrjC2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vhNiEcIEmHFd0f3_l6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e21SQxbEKxrC2PCq3fz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xY5iIa2EipxBzJtN9O.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fkLoRbEEaa8X3vjAPID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HktjVzR0W2xXQwHe6k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zv9XFQqq3gM6tvaJ.b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ElvGs9Q0a55CvUIDYaK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YluZ0yUecNkq.2KQ4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6Ry_irmkOGF8y_PfqED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_xS48thU.QrnnuwR7FR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f9ga2EzkyvxSA7wW0Ze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jN8Mj_kWGuuv5s7mdG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2BE2PqrEK5hknaA5JB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lnMJQmGESxYrIxNTJIZ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WMRGEdsU6TDsYxUdBu6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z0eCJsMk6muyKqd8G8Hw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dTransfer xmlns="c3dca533-93a8-46de-bb9e-a4c577e95a43" xsi:nil="true"/>
    <AuditLog xmlns="c3dca533-93a8-46de-bb9e-a4c577e95a43" xsi:nil="true"/>
    <lf64d19c3d8c49b8b926aa507be0f174 xmlns="e07400ad-5957-4d18-a25e-52aaf05645ed">
      <Terms xmlns="http://schemas.microsoft.com/office/infopath/2007/PartnerControls"/>
    </lf64d19c3d8c49b8b926aa507be0f174>
    <SendTo xmlns="c3dca533-93a8-46de-bb9e-a4c577e95a43" xsi:nil="true"/>
    <DocumentDate xmlns="c3dca533-93a8-46de-bb9e-a4c577e95a43" xsi:nil="true"/>
    <DocumentPriority xmlns="c3dca533-93a8-46de-bb9e-a4c577e95a43">רגיל</DocumentPriority>
    <TaxCatchAll xmlns="e07400ad-5957-4d18-a25e-52aaf05645ed"/>
    <o4d75bf071564ba6b95fd01edc3d8df1 xmlns="e07400ad-5957-4d18-a25e-52aaf05645ed">
      <Terms xmlns="http://schemas.microsoft.com/office/infopath/2007/PartnerControls"/>
    </o4d75bf071564ba6b95fd01edc3d8df1>
    <n05492c176cb4f8489a20ae264d17be1 xmlns="e07400ad-5957-4d18-a25e-52aaf05645ed">
      <Terms xmlns="http://schemas.microsoft.com/office/infopath/2007/PartnerControls"/>
    </n05492c176cb4f8489a20ae264d17be1>
    <Sensitivity xmlns="c3dca533-93a8-46de-bb9e-a4c577e95a43">ללא</Sensitivity>
    <SimpleTags xmlns="c3dca533-93a8-46de-bb9e-a4c577e95a43" xsi:nil="true"/>
    <NatavRecipeints xmlns="c3dca533-93a8-46de-bb9e-a4c577e95a43" xsi:nil="true"/>
    <lc20a2b2ba224e4598c48b2d75bad378 xmlns="e07400ad-5957-4d18-a25e-52aaf05645ed">
      <Terms xmlns="http://schemas.microsoft.com/office/infopath/2007/PartnerControls"/>
    </lc20a2b2ba224e4598c48b2d75bad378>
    <DocumentStatus xmlns="c3dca533-93a8-46de-bb9e-a4c577e95a43">טיוטא</DocumentStatus>
    <Classification xmlns="c3dca533-93a8-46de-bb9e-a4c577e95a43">רשום בגוף המסמך</Classification>
    <Signature xmlns="c3dca533-93a8-46de-bb9e-a4c577e95a43" xsi:nil="true"/>
    <SendCc xmlns="c3dca533-93a8-46de-bb9e-a4c577e95a43" xsi:nil="true"/>
    <TransferInfo xmlns="c3dca533-93a8-46de-bb9e-a4c577e95a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נכנס" ma:contentTypeID="0x01010079C0079A5D954343B46314414ADBF734000ED7EA8B49F3024A8C3E16E46060E17D" ma:contentTypeVersion="83" ma:contentTypeDescription="שם סוג התוכן שונה על מנת שיעבוד עם תוספי אופיס של נת&quot;ב" ma:contentTypeScope="" ma:versionID="1593f8584e0692303463b98e1d048616">
  <xsd:schema xmlns:xsd="http://www.w3.org/2001/XMLSchema" xmlns:xs="http://www.w3.org/2001/XMLSchema" xmlns:p="http://schemas.microsoft.com/office/2006/metadata/properties" xmlns:ns2="c3dca533-93a8-46de-bb9e-a4c577e95a43" xmlns:ns3="e07400ad-5957-4d18-a25e-52aaf05645ed" targetNamespace="http://schemas.microsoft.com/office/2006/metadata/properties" ma:root="true" ma:fieldsID="b61f7ad4e8783c69443184ad503637f2" ns2:_="" ns3:_="">
    <xsd:import namespace="c3dca533-93a8-46de-bb9e-a4c577e95a43"/>
    <xsd:import namespace="e07400ad-5957-4d18-a25e-52aaf05645ed"/>
    <xsd:element name="properties">
      <xsd:complexType>
        <xsd:sequence>
          <xsd:element name="documentManagement">
            <xsd:complexType>
              <xsd:all>
                <xsd:element ref="ns2:DocumentStatus" minOccurs="0"/>
                <xsd:element ref="ns2:DocumentDate" minOccurs="0"/>
                <xsd:element ref="ns2:Signature" minOccurs="0"/>
                <xsd:element ref="ns2:Classification" minOccurs="0"/>
                <xsd:element ref="ns2:Sensitivity" minOccurs="0"/>
                <xsd:element ref="ns2:DocumentPriority" minOccurs="0"/>
                <xsd:element ref="ns2:SimpleTags" minOccurs="0"/>
                <xsd:element ref="ns2:SendTo" minOccurs="0"/>
                <xsd:element ref="ns2:SendCc" minOccurs="0"/>
                <xsd:element ref="ns2:SendTransfer" minOccurs="0"/>
                <xsd:element ref="ns2:AuditLog" minOccurs="0"/>
                <xsd:element ref="ns2:TransferInfo" minOccurs="0"/>
                <xsd:element ref="ns2:NatavRecipeints" minOccurs="0"/>
                <xsd:element ref="ns3:n05492c176cb4f8489a20ae264d17be1" minOccurs="0"/>
                <xsd:element ref="ns3:TaxCatchAll" minOccurs="0"/>
                <xsd:element ref="ns3:TaxCatchAllLabel" minOccurs="0"/>
                <xsd:element ref="ns3:lc20a2b2ba224e4598c48b2d75bad378" minOccurs="0"/>
                <xsd:element ref="ns3:lf64d19c3d8c49b8b926aa507be0f174" minOccurs="0"/>
                <xsd:element ref="ns3:o4d75bf071564ba6b95fd01edc3d8df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ca533-93a8-46de-bb9e-a4c577e95a43" elementFormDefault="qualified">
    <xsd:import namespace="http://schemas.microsoft.com/office/2006/documentManagement/types"/>
    <xsd:import namespace="http://schemas.microsoft.com/office/infopath/2007/PartnerControls"/>
    <xsd:element name="DocumentStatus" ma:index="8" nillable="true" ma:displayName="סטטוס המסמך" ma:default="טיוטא" ma:hidden="true" ma:internalName="DocumentStatus" ma:readOnly="false">
      <xsd:simpleType>
        <xsd:restriction base="dms:Choice">
          <xsd:enumeration value="טיוטא"/>
          <xsd:enumeration value="הופץ"/>
        </xsd:restriction>
      </xsd:simpleType>
    </xsd:element>
    <xsd:element name="DocumentDate" ma:index="9" nillable="true" ma:displayName="תאריך מסמך" ma:description="תאריך המסמך" ma:format="DateOnly" ma:internalName="DocumentDate" ma:readOnly="false">
      <xsd:simpleType>
        <xsd:restriction base="dms:DateTime"/>
      </xsd:simpleType>
    </xsd:element>
    <xsd:element name="Signature" ma:index="10" nillable="true" ma:displayName="חותם / מאת" ma:internalName="Signature" ma:readOnly="false">
      <xsd:simpleType>
        <xsd:restriction base="dms:Text"/>
      </xsd:simpleType>
    </xsd:element>
    <xsd:element name="Classification" ma:index="11" nillable="true" ma:displayName="סיווג ביטחוני" ma:default="רשום בגוף המסמך" ma:internalName="Classification" ma:readOnly="false">
      <xsd:simpleType>
        <xsd:restriction base="dms:Choice">
          <xsd:enumeration value="בלמ&quot;ס"/>
          <xsd:enumeration value="שמור"/>
          <xsd:enumeration value="רשום בגוף המסמך"/>
        </xsd:restriction>
      </xsd:simpleType>
    </xsd:element>
    <xsd:element name="Sensitivity" ma:index="12" nillable="true" ma:displayName="סיווג רגישות" ma:default="ללא" ma:internalName="Sensitivity" ma:readOnly="false">
      <xsd:simpleType>
        <xsd:restriction base="dms:Choice">
          <xsd:enumeration value="ללא"/>
          <xsd:enumeration value="רגיש"/>
          <xsd:enumeration value="רגיש מאוד"/>
        </xsd:restriction>
      </xsd:simpleType>
    </xsd:element>
    <xsd:element name="DocumentPriority" ma:index="13" nillable="true" ma:displayName="עדיפות המסמך" ma:default="רגיל" ma:format="Dropdown" ma:internalName="DocumentPriority" ma:readOnly="false">
      <xsd:simpleType>
        <xsd:restriction base="dms:Choice">
          <xsd:enumeration value="ללא"/>
          <xsd:enumeration value="רגיל"/>
          <xsd:enumeration value="דחוף"/>
          <xsd:enumeration value="בהול"/>
        </xsd:restriction>
      </xsd:simpleType>
    </xsd:element>
    <xsd:element name="SimpleTags" ma:index="14" nillable="true" ma:displayName="תגיות בסיסי" ma:internalName="SimpleTags" ma:readOnly="false">
      <xsd:simpleType>
        <xsd:restriction base="dms:Text"/>
      </xsd:simpleType>
    </xsd:element>
    <xsd:element name="SendTo" ma:index="15" nillable="true" ma:displayName="נמענים לפעולה" ma:hidden="true" ma:internalName="SendTo" ma:readOnly="false">
      <xsd:simpleType>
        <xsd:restriction base="dms:Note"/>
      </xsd:simpleType>
    </xsd:element>
    <xsd:element name="SendCc" ma:index="16" nillable="true" ma:displayName="נמענים לידיעה" ma:hidden="true" ma:internalName="SendCc" ma:readOnly="false">
      <xsd:simpleType>
        <xsd:restriction base="dms:Note"/>
      </xsd:simpleType>
    </xsd:element>
    <xsd:element name="SendTransfer" ma:index="17" nillable="true" ma:displayName="נמענים להעברה לטיפול" ma:hidden="true" ma:internalName="SendTransfer" ma:readOnly="false">
      <xsd:simpleType>
        <xsd:restriction base="dms:Note"/>
      </xsd:simpleType>
    </xsd:element>
    <xsd:element name="AuditLog" ma:index="18" nillable="true" ma:displayName="היסטוריית פעילות" ma:hidden="true" ma:internalName="AuditLog" ma:readOnly="false">
      <xsd:simpleType>
        <xsd:restriction base="dms:Note"/>
      </xsd:simpleType>
    </xsd:element>
    <xsd:element name="TransferInfo" ma:index="19" nillable="true" ma:displayName="מידע הסבה" ma:hidden="true" ma:internalName="TransferInfo" ma:readOnly="false">
      <xsd:simpleType>
        <xsd:restriction base="dms:Note"/>
      </xsd:simpleType>
    </xsd:element>
    <xsd:element name="NatavRecipeints" ma:index="20" nillable="true" ma:displayName="נמעני נתב" ma:hidden="true" ma:internalName="NatavRecipei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00ad-5957-4d18-a25e-52aaf05645ed" elementFormDefault="qualified">
    <xsd:import namespace="http://schemas.microsoft.com/office/2006/documentManagement/types"/>
    <xsd:import namespace="http://schemas.microsoft.com/office/infopath/2007/PartnerControls"/>
    <xsd:element name="n05492c176cb4f8489a20ae264d17be1" ma:index="21" nillable="true" ma:taxonomy="true" ma:internalName="n05492c176cb4f8489a20ae264d17be1" ma:taxonomyFieldName="mmdd" ma:displayName="תגיות - תחומים מקצועיים" ma:default="" ma:fieldId="{705492c1-76cb-4f84-89a2-0ae264d17be1}" ma:taxonomyMulti="true" ma:sspId="88353701-5ead-4edf-9d79-347baa61eb74" ma:termSetId="a36f5826-1407-4d3a-923d-ad39c7e7bc7a" ma:anchorId="dfc688a7-72e9-4db3-b437-058c2f186569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b04bea45-73dd-422b-a5a1-b7631c6d2c18}" ma:internalName="TaxCatchAll" ma:showField="CatchAllData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b04bea45-73dd-422b-a5a1-b7631c6d2c18}" ma:internalName="TaxCatchAllLabel" ma:readOnly="true" ma:showField="CatchAllDataLabel" ma:web="e07400ad-5957-4d18-a25e-52aaf0564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20a2b2ba224e4598c48b2d75bad378" ma:index="25" nillable="true" ma:taxonomy="true" ma:internalName="lc20a2b2ba224e4598c48b2d75bad378" ma:taxonomyFieldName="mmda" ma:displayName="תגיות - גופים חיצוניים" ma:default="" ma:fieldId="{5c20a2b2-ba22-4e45-98c4-8b2d75bad378}" ma:taxonomyMulti="true" ma:sspId="88353701-5ead-4edf-9d79-347baa61eb74" ma:termSetId="a36f5826-1407-4d3a-923d-ad39c7e7bc7a" ma:anchorId="d27b280b-f746-4bdd-8233-65aba5564d21" ma:open="false" ma:isKeyword="false">
      <xsd:complexType>
        <xsd:sequence>
          <xsd:element ref="pc:Terms" minOccurs="0" maxOccurs="1"/>
        </xsd:sequence>
      </xsd:complexType>
    </xsd:element>
    <xsd:element name="lf64d19c3d8c49b8b926aa507be0f174" ma:index="27" nillable="true" ma:taxonomy="true" ma:internalName="lf64d19c3d8c49b8b926aa507be0f174" ma:taxonomyFieldName="mmdc" ma:displayName="תגיות - סוג המסמך" ma:default="" ma:fieldId="{5f64d19c-3d8c-49b8-b926-aa507be0f174}" ma:taxonomyMulti="true" ma:sspId="88353701-5ead-4edf-9d79-347baa61eb74" ma:termSetId="a36f5826-1407-4d3a-923d-ad39c7e7bc7a" ma:anchorId="f1f44728-a657-4db3-947b-3eed4cf90def" ma:open="false" ma:isKeyword="false">
      <xsd:complexType>
        <xsd:sequence>
          <xsd:element ref="pc:Terms" minOccurs="0" maxOccurs="1"/>
        </xsd:sequence>
      </xsd:complexType>
    </xsd:element>
    <xsd:element name="o4d75bf071564ba6b95fd01edc3d8df1" ma:index="29" nillable="true" ma:taxonomy="true" ma:internalName="o4d75bf071564ba6b95fd01edc3d8df1" ma:taxonomyFieldName="mmdb" ma:displayName="תגיות - פעילויות אגפיות" ma:default="" ma:fieldId="{84d75bf0-7156-4ba6-b95f-d01edc3d8df1}" ma:taxonomyMulti="true" ma:sspId="88353701-5ead-4edf-9d79-347baa61eb74" ma:termSetId="a36f5826-1407-4d3a-923d-ad39c7e7bc7a" ma:anchorId="5d91322c-e2d2-4633-b7a6-afe9bdbd3b1c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365E9-FFC9-4197-8154-B5A8525C5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D6217-BB5C-4D29-8D6A-3EB8FFFF9DB0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c3dca533-93a8-46de-bb9e-a4c577e95a4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07400ad-5957-4d18-a25e-52aaf05645e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BC8A2B-0A9C-4663-BB55-2A73E0886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ca533-93a8-46de-bb9e-a4c577e95a43"/>
    <ds:schemaRef ds:uri="e07400ad-5957-4d18-a25e-52aaf0564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1463</Words>
  <Application>Microsoft Office PowerPoint</Application>
  <PresentationFormat>‫הצגה על המסך (4:3)</PresentationFormat>
  <Paragraphs>526</Paragraphs>
  <Slides>47</Slides>
  <Notes>6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5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66" baseType="lpstr">
      <vt:lpstr>Arial Unicode MS</vt:lpstr>
      <vt:lpstr>Microsoft YaHei</vt:lpstr>
      <vt:lpstr>Arial</vt:lpstr>
      <vt:lpstr>Calibri</vt:lpstr>
      <vt:lpstr>Georgia</vt:lpstr>
      <vt:lpstr>Gisha</vt:lpstr>
      <vt:lpstr>Guttman Kav</vt:lpstr>
      <vt:lpstr>Kristen ITC</vt:lpstr>
      <vt:lpstr>Lucida Handwriting</vt:lpstr>
      <vt:lpstr>Lucida Sans Unicode</vt:lpstr>
      <vt:lpstr>Segoe UI Semilight</vt:lpstr>
      <vt:lpstr>Tahoma</vt:lpstr>
      <vt:lpstr>Times New Roman</vt:lpstr>
      <vt:lpstr>ערכת נושא Office</vt:lpstr>
      <vt:lpstr>7_ערכת נושא Office</vt:lpstr>
      <vt:lpstr>6_ערכת נושא Office</vt:lpstr>
      <vt:lpstr>10_ערכת נושא Office</vt:lpstr>
      <vt:lpstr>1_ערכת נושא Office</vt:lpstr>
      <vt:lpstr>think-cell Slide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הולכים על חבל דק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חיבור טנקים לחשמל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int</dc:creator>
  <cp:lastModifiedBy>Eyal Argov</cp:lastModifiedBy>
  <cp:revision>4</cp:revision>
  <cp:lastPrinted>2019-04-11T12:59:48Z</cp:lastPrinted>
  <dcterms:created xsi:type="dcterms:W3CDTF">2019-04-04T05:54:17Z</dcterms:created>
  <dcterms:modified xsi:type="dcterms:W3CDTF">2019-04-14T10:10:05Z</dcterms:modified>
</cp:coreProperties>
</file>