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4" r:id="rId4"/>
    <p:sldId id="258" r:id="rId5"/>
    <p:sldId id="257" r:id="rId6"/>
    <p:sldId id="262" r:id="rId7"/>
    <p:sldId id="260" r:id="rId8"/>
    <p:sldId id="265" r:id="rId9"/>
    <p:sldId id="275" r:id="rId10"/>
    <p:sldId id="270" r:id="rId11"/>
    <p:sldId id="259" r:id="rId12"/>
    <p:sldId id="271" r:id="rId13"/>
    <p:sldId id="263" r:id="rId14"/>
    <p:sldId id="268" r:id="rId15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 dirty="0" smtClean="0"/>
              <a:t>ס.ב</a:t>
            </a:r>
          </a:p>
          <a:p>
            <a:pPr>
              <a:defRPr/>
            </a:pPr>
            <a:r>
              <a:rPr lang="he-IL" b="1" dirty="0" smtClean="0"/>
              <a:t>סגול מטומטם</a:t>
            </a:r>
            <a:endParaRPr lang="he-I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גרף עירנות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גיליון1!$B$2:$B$14</c:f>
              <c:numCache>
                <c:formatCode>General</c:formatCode>
                <c:ptCount val="13"/>
                <c:pt idx="0">
                  <c:v>80</c:v>
                </c:pt>
                <c:pt idx="1">
                  <c:v>90</c:v>
                </c:pt>
                <c:pt idx="2">
                  <c:v>100</c:v>
                </c:pt>
                <c:pt idx="3">
                  <c:v>70</c:v>
                </c:pt>
                <c:pt idx="4">
                  <c:v>60</c:v>
                </c:pt>
                <c:pt idx="5">
                  <c:v>0</c:v>
                </c:pt>
                <c:pt idx="6">
                  <c:v>30</c:v>
                </c:pt>
                <c:pt idx="7">
                  <c:v>35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26-4F04-90F8-763956520E95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עמודה1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6-4F04-90F8-763956520E95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עמודה2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26-4F04-90F8-763956520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17880"/>
        <c:axId val="204018208"/>
      </c:lineChart>
      <c:catAx>
        <c:axId val="20401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018208"/>
        <c:crosses val="autoZero"/>
        <c:auto val="1"/>
        <c:lblAlgn val="ctr"/>
        <c:lblOffset val="100"/>
        <c:noMultiLvlLbl val="0"/>
      </c:catAx>
      <c:valAx>
        <c:axId val="2040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01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48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81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2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5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1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7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6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2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41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59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4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B391-E4F6-4C6D-8B52-6EF9C669B3A2}" type="datetimeFigureOut">
              <a:rPr lang="he-IL" smtClean="0"/>
              <a:t>י"ט/אדר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5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845051"/>
            <a:ext cx="9144000" cy="1655762"/>
          </a:xfrm>
        </p:spPr>
        <p:txBody>
          <a:bodyPr>
            <a:normAutofit/>
          </a:bodyPr>
          <a:lstStyle/>
          <a:p>
            <a:r>
              <a:rPr lang="he-IL" sz="4000" b="1" dirty="0" smtClean="0"/>
              <a:t>סיור </a:t>
            </a:r>
            <a:r>
              <a:rPr lang="he-IL" sz="4000" b="1" dirty="0" err="1" smtClean="0"/>
              <a:t>מב"ל</a:t>
            </a:r>
            <a:r>
              <a:rPr lang="he-IL" sz="4000" b="1" dirty="0" smtClean="0"/>
              <a:t> </a:t>
            </a:r>
            <a:r>
              <a:rPr lang="he-IL" sz="4000" b="1" dirty="0" smtClean="0"/>
              <a:t>באמ"ן</a:t>
            </a:r>
          </a:p>
          <a:p>
            <a:r>
              <a:rPr lang="he-IL" sz="4000" b="1" dirty="0" smtClean="0"/>
              <a:t>7 לאפריל 2019</a:t>
            </a:r>
            <a:endParaRPr lang="he-IL" sz="40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82" y="676115"/>
            <a:ext cx="3280095" cy="328009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98" y="427710"/>
            <a:ext cx="3483368" cy="17037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598" y="2558943"/>
            <a:ext cx="3483368" cy="177966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53" y="427710"/>
            <a:ext cx="3407408" cy="17362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53" y="2636379"/>
            <a:ext cx="3407408" cy="17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1918740" y="5923171"/>
            <a:ext cx="659567" cy="47968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17015612">
            <a:off x="1235809" y="4409847"/>
            <a:ext cx="2329685" cy="542488"/>
          </a:xfrm>
          <a:prstGeom prst="rightArrow">
            <a:avLst/>
          </a:prstGeom>
          <a:solidFill>
            <a:schemeClr val="accent1">
              <a:alpha val="74000"/>
            </a:schemeClr>
          </a:solidFill>
          <a:ln>
            <a:solidFill>
              <a:srgbClr val="00206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4018511" y="2632634"/>
            <a:ext cx="659567" cy="47968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6403297" y="2467741"/>
            <a:ext cx="659567" cy="47968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3912433" y="1022125"/>
            <a:ext cx="1169233" cy="496189"/>
          </a:xfrm>
          <a:prstGeom prst="rect">
            <a:avLst/>
          </a:prstGeom>
          <a:noFill/>
          <a:ln w="1174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5261548" y="1518314"/>
            <a:ext cx="1141749" cy="949427"/>
          </a:xfrm>
          <a:prstGeom prst="straightConnector1">
            <a:avLst/>
          </a:prstGeom>
          <a:ln w="117475">
            <a:solidFill>
              <a:srgbClr val="002060">
                <a:alpha val="9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938074" y="3485127"/>
            <a:ext cx="974359" cy="0"/>
          </a:xfrm>
          <a:prstGeom prst="straightConnector1">
            <a:avLst/>
          </a:prstGeom>
          <a:ln w="1111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1166" y="2313031"/>
            <a:ext cx="1596912" cy="52322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ש.ג +נציג</a:t>
            </a:r>
            <a:endParaRPr lang="he-IL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59771" y="1993027"/>
            <a:ext cx="1346617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היעד</a:t>
            </a:r>
            <a:endParaRPr lang="he-IL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23740" y="1042070"/>
            <a:ext cx="1346617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חניון</a:t>
            </a:r>
            <a:endParaRPr lang="he-IL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99" y="1867576"/>
            <a:ext cx="27206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סגירת חניון חרגול</a:t>
            </a:r>
          </a:p>
          <a:p>
            <a:r>
              <a:rPr lang="he-IL" b="1" dirty="0" smtClean="0"/>
              <a:t>35 חניות-להתארגן בצמדים</a:t>
            </a:r>
          </a:p>
          <a:p>
            <a:r>
              <a:rPr lang="he-IL" b="1" dirty="0" smtClean="0"/>
              <a:t>כניסה ברכבים-מהיר </a:t>
            </a:r>
          </a:p>
          <a:p>
            <a:r>
              <a:rPr lang="he-IL" b="1" dirty="0" smtClean="0"/>
              <a:t>העברת פרטים לשלומי</a:t>
            </a:r>
            <a:endParaRPr lang="he-I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09913" y="365125"/>
            <a:ext cx="1991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היעד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7706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7964" y="155263"/>
            <a:ext cx="10515600" cy="1325563"/>
          </a:xfrm>
        </p:spPr>
        <p:txBody>
          <a:bodyPr/>
          <a:lstStyle/>
          <a:p>
            <a:r>
              <a:rPr lang="he-IL" dirty="0" smtClean="0"/>
              <a:t>דגשים לסיכום 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1223910"/>
            <a:ext cx="2619375" cy="17430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67" y="1223907"/>
            <a:ext cx="2857500" cy="17430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03" y="983244"/>
            <a:ext cx="2507807" cy="222440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425" y="3602033"/>
            <a:ext cx="26193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67" y="3602033"/>
            <a:ext cx="2628900" cy="1847850"/>
          </a:xfrm>
          <a:prstGeom prst="rect">
            <a:avLst/>
          </a:prstGeom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724603" y="5693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 smtClean="0"/>
              <a:t>לבוא מרוכזים, אוכל </a:t>
            </a:r>
            <a:r>
              <a:rPr lang="he-IL" sz="2400" dirty="0" smtClean="0"/>
              <a:t>,חניה </a:t>
            </a:r>
            <a:r>
              <a:rPr lang="he-IL" sz="2400" dirty="0" smtClean="0"/>
              <a:t>פיצוי, בע"ת, מרחב מחייה-דשא, </a:t>
            </a:r>
            <a:r>
              <a:rPr lang="he-IL" sz="2400" dirty="0" err="1" smtClean="0"/>
              <a:t>בני"ל</a:t>
            </a:r>
            <a:r>
              <a:rPr lang="he-IL" sz="2400" dirty="0" smtClean="0"/>
              <a:t>, יום </a:t>
            </a:r>
            <a:r>
              <a:rPr lang="he-IL" sz="2400" dirty="0" smtClean="0"/>
              <a:t>ראשון </a:t>
            </a:r>
            <a:r>
              <a:rPr lang="he-IL" sz="2400" dirty="0" smtClean="0"/>
              <a:t>כתורפה</a:t>
            </a:r>
            <a:endParaRPr lang="he-IL" sz="24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51" y="34812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תפנית אסטרטגית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41430" y="1825625"/>
            <a:ext cx="5912370" cy="782664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257800" y="1965171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</a:rPr>
              <a:t>30.12.16 </a:t>
            </a:r>
            <a:r>
              <a:rPr lang="he-IL" sz="2800" dirty="0">
                <a:solidFill>
                  <a:prstClr val="black"/>
                </a:solidFill>
              </a:rPr>
              <a:t>תאריך יעד, 15.12.16 </a:t>
            </a:r>
            <a:r>
              <a:rPr lang="he-IL" sz="2800" dirty="0" smtClean="0">
                <a:solidFill>
                  <a:prstClr val="black"/>
                </a:solidFill>
              </a:rPr>
              <a:t>בפועל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he-IL" sz="2800" dirty="0">
              <a:solidFill>
                <a:prstClr val="black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311"/>
            <a:ext cx="3517697" cy="3523793"/>
          </a:xfrm>
          <a:prstGeom prst="rect">
            <a:avLst/>
          </a:prstGeom>
        </p:spPr>
      </p:pic>
      <p:grpSp>
        <p:nvGrpSpPr>
          <p:cNvPr id="6" name="קבוצה 5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76734" y="3065008"/>
            <a:ext cx="6377065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prstClr val="black"/>
                </a:solidFill>
              </a:rPr>
              <a:t>19.4.19 תאריך יעד 7.4.19 בפועל?</a:t>
            </a:r>
          </a:p>
        </p:txBody>
      </p:sp>
    </p:spTree>
    <p:extLst>
      <p:ext uri="{BB962C8B-B14F-4D97-AF65-F5344CB8AC3E}">
        <p14:creationId xmlns:p14="http://schemas.microsoft.com/office/powerpoint/2010/main" val="34948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 מי נפגוש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8" y="1371107"/>
            <a:ext cx="9393524" cy="52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309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בתאריך 7 לאפריל יתקיים יום עיון באמ"ן לחניכי </a:t>
            </a:r>
            <a:r>
              <a:rPr lang="he-IL" dirty="0" err="1" smtClean="0"/>
              <a:t>מב"ל</a:t>
            </a:r>
            <a:r>
              <a:rPr lang="he-IL" dirty="0" smtClean="0"/>
              <a:t> מחזור מ"ו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מיקום: בסיס יחידה 8200 בגלילות/</a:t>
            </a:r>
            <a:r>
              <a:rPr lang="he-IL" dirty="0" err="1" smtClean="0"/>
              <a:t>חד"ן</a:t>
            </a:r>
            <a:r>
              <a:rPr lang="he-IL" dirty="0" smtClean="0"/>
              <a:t> </a:t>
            </a:r>
            <a:r>
              <a:rPr lang="he-IL" dirty="0" smtClean="0"/>
              <a:t>מורשת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יותר חשיפה לאמ"ן מביקור </a:t>
            </a:r>
            <a:r>
              <a:rPr lang="he-IL" b="1" dirty="0"/>
              <a:t>ב</a:t>
            </a:r>
            <a:r>
              <a:rPr lang="he-IL" dirty="0" smtClean="0"/>
              <a:t>אמ"ן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b="1" dirty="0" smtClean="0"/>
              <a:t>המטרה</a:t>
            </a:r>
            <a:r>
              <a:rPr lang="he-IL" b="1" dirty="0" smtClean="0"/>
              <a:t>: חשיפת חניכי </a:t>
            </a:r>
            <a:r>
              <a:rPr lang="he-IL" b="1" dirty="0" err="1" smtClean="0"/>
              <a:t>מב"ל</a:t>
            </a:r>
            <a:r>
              <a:rPr lang="he-IL" b="1" dirty="0" smtClean="0"/>
              <a:t> </a:t>
            </a:r>
            <a:r>
              <a:rPr lang="he-IL" b="1" dirty="0"/>
              <a:t>לאגף המודיעין על אנשיו, אתגריו </a:t>
            </a:r>
            <a:r>
              <a:rPr lang="he-IL" b="1" dirty="0" smtClean="0"/>
              <a:t>ומורכבותו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ריבוי מפקדים, הרצאות קצרות והפסקות </a:t>
            </a:r>
            <a:r>
              <a:rPr lang="he-IL" b="1" dirty="0" smtClean="0"/>
              <a:t>קצרות</a:t>
            </a:r>
            <a:r>
              <a:rPr lang="he-IL" dirty="0" smtClean="0"/>
              <a:t> (כיבוד..)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 smtClean="0"/>
              <a:t>עיקרי </a:t>
            </a:r>
            <a:r>
              <a:rPr lang="he-IL" dirty="0" err="1" smtClean="0"/>
              <a:t>הלו"ז</a:t>
            </a:r>
            <a:r>
              <a:rPr lang="he-IL" dirty="0" smtClean="0"/>
              <a:t> יפורט </a:t>
            </a:r>
            <a:r>
              <a:rPr lang="he-IL" dirty="0" smtClean="0"/>
              <a:t>בהמשך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קניית זכות של 50 דק'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00" y="5897151"/>
            <a:ext cx="1752912" cy="8573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0" y="5897151"/>
            <a:ext cx="1638236" cy="8955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7" y="5908074"/>
            <a:ext cx="1594549" cy="8737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6" y="5908074"/>
            <a:ext cx="1714687" cy="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20250"/>
            <a:ext cx="10515600" cy="1325563"/>
          </a:xfrm>
        </p:spPr>
        <p:txBody>
          <a:bodyPr/>
          <a:lstStyle/>
          <a:p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45813"/>
            <a:ext cx="10515600" cy="4351338"/>
          </a:xfrm>
        </p:spPr>
        <p:txBody>
          <a:bodyPr>
            <a:normAutofit/>
          </a:bodyPr>
          <a:lstStyle/>
          <a:p>
            <a:r>
              <a:rPr lang="he-IL" sz="4000" dirty="0" smtClean="0">
                <a:latin typeface="David" panose="020E0502060401010101" pitchFamily="34" charset="-79"/>
              </a:rPr>
              <a:t>סרטון תדמית</a:t>
            </a:r>
          </a:p>
          <a:p>
            <a:r>
              <a:rPr lang="he-IL" sz="4000" dirty="0" smtClean="0">
                <a:latin typeface="David" panose="020E0502060401010101" pitchFamily="34" charset="-79"/>
              </a:rPr>
              <a:t>מבנה אמ"ן</a:t>
            </a:r>
          </a:p>
          <a:p>
            <a:r>
              <a:rPr lang="he-IL" sz="4000" dirty="0" smtClean="0">
                <a:latin typeface="David" panose="020E0502060401010101" pitchFamily="34" charset="-79"/>
              </a:rPr>
              <a:t>יעוד ומשימות</a:t>
            </a:r>
          </a:p>
          <a:p>
            <a:r>
              <a:rPr lang="he-IL" sz="4000" dirty="0" smtClean="0">
                <a:latin typeface="David" panose="020E0502060401010101" pitchFamily="34" charset="-79"/>
              </a:rPr>
              <a:t>לו"ז יומי</a:t>
            </a:r>
          </a:p>
          <a:p>
            <a:r>
              <a:rPr lang="he-IL" sz="4000" dirty="0" smtClean="0">
                <a:latin typeface="David" panose="020E0502060401010101" pitchFamily="34" charset="-79"/>
              </a:rPr>
              <a:t>דגשים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00" y="5897151"/>
            <a:ext cx="1752912" cy="8573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0" y="5897151"/>
            <a:ext cx="1638236" cy="89556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7" y="5908074"/>
            <a:ext cx="1594549" cy="8737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6" y="5908074"/>
            <a:ext cx="1714687" cy="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סרטון תדמית-חובה!!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00" y="5897151"/>
            <a:ext cx="1752912" cy="8573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0" y="5897151"/>
            <a:ext cx="1638236" cy="8955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7" y="5908074"/>
            <a:ext cx="1594549" cy="8737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6" y="5908074"/>
            <a:ext cx="1714687" cy="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48212" y="-1361922"/>
            <a:ext cx="16875695" cy="948794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27355" y="2477971"/>
            <a:ext cx="10026445" cy="2595716"/>
          </a:xfrm>
          <a:prstGeom prst="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/>
          <p:cNvCxnSpPr/>
          <p:nvPr/>
        </p:nvCxnSpPr>
        <p:spPr>
          <a:xfrm>
            <a:off x="8694295" y="1027906"/>
            <a:ext cx="20236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-198120" y="2164080"/>
            <a:ext cx="13395960" cy="5623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קבוצה 8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89342" y="38714"/>
            <a:ext cx="10515600" cy="1325563"/>
          </a:xfrm>
        </p:spPr>
        <p:txBody>
          <a:bodyPr/>
          <a:lstStyle/>
          <a:p>
            <a:r>
              <a:rPr lang="he-IL" sz="5400" dirty="0" smtClean="0"/>
              <a:t>מבנה אמ"ן</a:t>
            </a:r>
            <a:endParaRPr lang="he-IL" sz="5400" dirty="0"/>
          </a:p>
        </p:txBody>
      </p:sp>
      <p:sp>
        <p:nvSpPr>
          <p:cNvPr id="6" name="מלבן 5"/>
          <p:cNvSpPr/>
          <p:nvPr/>
        </p:nvSpPr>
        <p:spPr>
          <a:xfrm>
            <a:off x="5430178" y="493176"/>
            <a:ext cx="1633928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err="1">
                <a:solidFill>
                  <a:schemeClr val="tx1"/>
                </a:solidFill>
              </a:rPr>
              <a:t>ראמ"ן</a:t>
            </a:r>
            <a:endParaRPr lang="he-IL" sz="4000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53715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8200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591322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ר' מחקר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262729" y="162699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ר' הפעלה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116108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מ"מ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78501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יחידות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989086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</a:rPr>
              <a:t>קמנ"ר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517628" y="2109347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פיקודים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517628" y="2981274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קמ"ן צפון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517628" y="3932980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קמ"ן דרום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0517628" y="488468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קמ"ן מרכז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78501" y="2494095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 smtClean="0">
                <a:solidFill>
                  <a:schemeClr val="tx1"/>
                </a:solidFill>
              </a:rPr>
              <a:t>ויזינט</a:t>
            </a:r>
            <a:r>
              <a:rPr lang="he-IL" b="1" dirty="0" smtClean="0">
                <a:solidFill>
                  <a:schemeClr val="tx1"/>
                </a:solidFill>
              </a:rPr>
              <a:t>/9900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78501" y="3366022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5410/ </a:t>
            </a:r>
            <a:r>
              <a:rPr lang="he-IL" b="1" dirty="0" err="1" smtClean="0">
                <a:solidFill>
                  <a:schemeClr val="tx1"/>
                </a:solidFill>
              </a:rPr>
              <a:t>יומינט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378501" y="4237949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מש"ב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78501" y="507722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</a:rPr>
              <a:t>מח' בקרה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26" name="כוכב עם 5 פינות 25"/>
          <p:cNvSpPr/>
          <p:nvPr/>
        </p:nvSpPr>
        <p:spPr>
          <a:xfrm>
            <a:off x="6663122" y="278276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כוכב עם 5 פינות 26"/>
          <p:cNvSpPr/>
          <p:nvPr/>
        </p:nvSpPr>
        <p:spPr>
          <a:xfrm>
            <a:off x="9881002" y="1360568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כוכב עם 5 פינות 27"/>
          <p:cNvSpPr/>
          <p:nvPr/>
        </p:nvSpPr>
        <p:spPr>
          <a:xfrm>
            <a:off x="8064703" y="1368777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כב עם 5 פינות 28"/>
          <p:cNvSpPr/>
          <p:nvPr/>
        </p:nvSpPr>
        <p:spPr>
          <a:xfrm>
            <a:off x="6422034" y="1328153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כוכב עם 5 פינות 29"/>
          <p:cNvSpPr/>
          <p:nvPr/>
        </p:nvSpPr>
        <p:spPr>
          <a:xfrm>
            <a:off x="4655689" y="1328153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כוכב עם 5 פינות 30"/>
          <p:cNvSpPr/>
          <p:nvPr/>
        </p:nvSpPr>
        <p:spPr>
          <a:xfrm>
            <a:off x="1184216" y="2316690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כוכב עם 5 פינות 31"/>
          <p:cNvSpPr/>
          <p:nvPr/>
        </p:nvSpPr>
        <p:spPr>
          <a:xfrm>
            <a:off x="1257295" y="3184427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כוכב עם 5 פינות 32"/>
          <p:cNvSpPr/>
          <p:nvPr/>
        </p:nvSpPr>
        <p:spPr>
          <a:xfrm>
            <a:off x="1259966" y="4043496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5" name="קבוצה 34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  <p:grpSp>
        <p:nvGrpSpPr>
          <p:cNvPr id="4" name="קבוצה 3"/>
          <p:cNvGrpSpPr/>
          <p:nvPr/>
        </p:nvGrpSpPr>
        <p:grpSpPr>
          <a:xfrm>
            <a:off x="6574998" y="4405629"/>
            <a:ext cx="2299174" cy="516892"/>
            <a:chOff x="6574998" y="4405629"/>
            <a:chExt cx="2299174" cy="516892"/>
          </a:xfrm>
        </p:grpSpPr>
        <p:sp>
          <p:nvSpPr>
            <p:cNvPr id="34" name="כוכב עם 5 פינות 33"/>
            <p:cNvSpPr/>
            <p:nvPr/>
          </p:nvSpPr>
          <p:spPr>
            <a:xfrm>
              <a:off x="8274565" y="4405629"/>
              <a:ext cx="599607" cy="47978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74998" y="4460856"/>
              <a:ext cx="1507144" cy="4616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600000" scaled="0"/>
              <a:tileRect/>
            </a:gradFill>
            <a:ln>
              <a:solidFill>
                <a:schemeClr val="accent1"/>
              </a:solidFill>
            </a:ln>
          </p:spPr>
          <p:txBody>
            <a:bodyPr wrap="none" rtlCol="1">
              <a:spAutoFit/>
            </a:bodyPr>
            <a:lstStyle/>
            <a:p>
              <a:r>
                <a:rPr lang="he-IL" sz="2400" b="1" dirty="0" smtClean="0"/>
                <a:t>צפוי להגיע</a:t>
              </a:r>
              <a:endParaRPr lang="he-IL" sz="2400" b="1" dirty="0"/>
            </a:p>
          </p:txBody>
        </p:sp>
      </p:grpSp>
      <p:pic>
        <p:nvPicPr>
          <p:cNvPr id="18" name="תמונה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863" y="153951"/>
            <a:ext cx="2227515" cy="12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084041"/>
              </p:ext>
            </p:extLst>
          </p:nvPr>
        </p:nvGraphicFramePr>
        <p:xfrm>
          <a:off x="4403359" y="-28811"/>
          <a:ext cx="7010400" cy="68747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640601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22022117"/>
                    </a:ext>
                  </a:extLst>
                </a:gridCol>
              </a:tblGrid>
              <a:tr h="62595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none" dirty="0" smtClean="0">
                          <a:solidFill>
                            <a:schemeClr val="bg1"/>
                          </a:solidFill>
                        </a:rPr>
                        <a:t>שעה</a:t>
                      </a:r>
                      <a:endParaRPr lang="he-IL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none" dirty="0" smtClean="0">
                          <a:solidFill>
                            <a:schemeClr val="bg1"/>
                          </a:solidFill>
                        </a:rPr>
                        <a:t>מרצה</a:t>
                      </a:r>
                      <a:endParaRPr lang="he-IL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70210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0800-830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smtClean="0"/>
                        <a:t>ארוחת בוקר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74445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830-915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הרצאת </a:t>
                      </a:r>
                      <a:r>
                        <a:rPr lang="he-IL" sz="2000" b="1" dirty="0" err="1" smtClean="0"/>
                        <a:t>קמנ"ר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10953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915-1000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הרצאת </a:t>
                      </a:r>
                      <a:r>
                        <a:rPr lang="he-IL" sz="2000" b="1" dirty="0" err="1" smtClean="0"/>
                        <a:t>ראמ"ן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22747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1015-1100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smtClean="0"/>
                        <a:t>מפקד 8200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19959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1100-1145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err="1" smtClean="0"/>
                        <a:t>רח"ט</a:t>
                      </a:r>
                      <a:r>
                        <a:rPr lang="he-IL" sz="2000" b="0" baseline="0" dirty="0" smtClean="0"/>
                        <a:t> </a:t>
                      </a:r>
                      <a:r>
                        <a:rPr lang="he-IL" sz="2000" b="0" baseline="0" dirty="0" smtClean="0"/>
                        <a:t>הפעלה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46745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1145-1245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א צהריים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70016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1245-1325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המחשות</a:t>
                      </a:r>
                      <a:r>
                        <a:rPr lang="he-IL" sz="2000" b="0" dirty="0" smtClean="0"/>
                        <a:t> </a:t>
                      </a:r>
                      <a:r>
                        <a:rPr lang="he-IL" sz="2000" b="0" dirty="0" smtClean="0"/>
                        <a:t>בחוץ 9900</a:t>
                      </a:r>
                      <a:r>
                        <a:rPr lang="he-IL" sz="2000" b="0" dirty="0" smtClean="0"/>
                        <a:t>, 8200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95148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1330-1415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smtClean="0"/>
                        <a:t>מפקד 9900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86548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1415-1500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err="1" smtClean="0"/>
                        <a:t>רח"ט</a:t>
                      </a:r>
                      <a:r>
                        <a:rPr lang="he-IL" sz="2000" b="0" dirty="0" smtClean="0"/>
                        <a:t> מחקר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68728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1515-1620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smtClean="0"/>
                        <a:t>5410 </a:t>
                      </a:r>
                      <a:r>
                        <a:rPr lang="he-IL" sz="2800" b="1" dirty="0" smtClean="0"/>
                        <a:t>וממבה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05530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2000" b="1" dirty="0" smtClean="0"/>
                        <a:t>1620-1630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b="0" dirty="0" smtClean="0"/>
                        <a:t>סיכום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69164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656" y="253964"/>
            <a:ext cx="11836687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מחזור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מ"ו: אבחון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עייפות ביום הרצאות טיפוסי</a:t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</a:t>
            </a:r>
            <a:r>
              <a:rPr lang="he-IL" sz="28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</a:t>
            </a:r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הערנות </a:t>
            </a:r>
            <a:r>
              <a:rPr lang="he-IL" sz="28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לשעות הפעילות -3 שלבים </a:t>
            </a:r>
            <a:endParaRPr lang="he-IL" sz="3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256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6569" y="2392055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אחוז הערנות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274657" y="5456420"/>
            <a:ext cx="10791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שעה ביום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57047" y="3604477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אחרי אימון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3632492" y="3860961"/>
            <a:ext cx="10294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err="1" smtClean="0"/>
              <a:t>א.צהריים</a:t>
            </a:r>
            <a:endParaRPr lang="he-IL" b="1" dirty="0"/>
          </a:p>
        </p:txBody>
      </p:sp>
      <p:sp>
        <p:nvSpPr>
          <p:cNvPr id="18" name="אליפסה 17"/>
          <p:cNvSpPr/>
          <p:nvPr/>
        </p:nvSpPr>
        <p:spPr>
          <a:xfrm>
            <a:off x="1723869" y="3454399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4634454" y="3940626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5371626" y="5374513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6233710" y="4706171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3104487" y="3047247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7149" y="5122379"/>
            <a:ext cx="1364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שלב השיקום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46136" y="4213790"/>
            <a:ext cx="14847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שלב ההנשמה</a:t>
            </a:r>
            <a:endParaRPr lang="he-IL" b="1" dirty="0"/>
          </a:p>
        </p:txBody>
      </p:sp>
      <p:cxnSp>
        <p:nvCxnSpPr>
          <p:cNvPr id="28" name="מחבר חץ ישר 27"/>
          <p:cNvCxnSpPr/>
          <p:nvPr/>
        </p:nvCxnSpPr>
        <p:spPr>
          <a:xfrm>
            <a:off x="3462728" y="2602866"/>
            <a:ext cx="1284152" cy="8887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210962">
            <a:off x="3595475" y="2588015"/>
            <a:ext cx="1393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שלב הגסיסה</a:t>
            </a:r>
            <a:endParaRPr lang="he-IL" b="1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215090" y="2862581"/>
            <a:ext cx="15295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שלב התמימות</a:t>
            </a:r>
            <a:endParaRPr lang="he-IL" b="1" dirty="0"/>
          </a:p>
        </p:txBody>
      </p:sp>
      <p:cxnSp>
        <p:nvCxnSpPr>
          <p:cNvPr id="4" name="מחבר ישר 3"/>
          <p:cNvCxnSpPr/>
          <p:nvPr/>
        </p:nvCxnSpPr>
        <p:spPr>
          <a:xfrm>
            <a:off x="3192016" y="3333307"/>
            <a:ext cx="0" cy="212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8094689" y="3338254"/>
            <a:ext cx="19800" cy="21534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98540"/>
            <a:ext cx="12007120" cy="44483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74" y="371294"/>
            <a:ext cx="9671228" cy="6486706"/>
          </a:xfrm>
          <a:prstGeom prst="rect">
            <a:avLst/>
          </a:prstGeom>
        </p:spPr>
      </p:pic>
      <p:sp>
        <p:nvSpPr>
          <p:cNvPr id="9" name="חץ למטה 8"/>
          <p:cNvSpPr/>
          <p:nvPr/>
        </p:nvSpPr>
        <p:spPr>
          <a:xfrm rot="10800000">
            <a:off x="6360204" y="2175952"/>
            <a:ext cx="796752" cy="1156645"/>
          </a:xfrm>
          <a:prstGeom prst="downArrow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291659" y="-71648"/>
            <a:ext cx="36086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המלצה למבנה יום העיון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9641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230</Words>
  <Application>Microsoft Office PowerPoint</Application>
  <PresentationFormat>מסך רחב</PresentationFormat>
  <Paragraphs>87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David</vt:lpstr>
      <vt:lpstr>Times New Roman</vt:lpstr>
      <vt:lpstr>ערכת נושא Office</vt:lpstr>
      <vt:lpstr> </vt:lpstr>
      <vt:lpstr>כללי </vt:lpstr>
      <vt:lpstr>תוכן עניינים</vt:lpstr>
      <vt:lpstr>סרטון תדמית-חובה!!</vt:lpstr>
      <vt:lpstr>מצגת של PowerPoint‏</vt:lpstr>
      <vt:lpstr>מבנה אמ"ן</vt:lpstr>
      <vt:lpstr>מצגת של PowerPoint‏</vt:lpstr>
      <vt:lpstr>מחזור מ"ו: אבחון עייפות ביום הרצאות טיפוסי יחס בין הערנות לשעות הפעילות -3 שלבים </vt:lpstr>
      <vt:lpstr>מצגת של PowerPoint‏</vt:lpstr>
      <vt:lpstr>מצגת של PowerPoint‏</vt:lpstr>
      <vt:lpstr>דגשים לסיכום </vt:lpstr>
      <vt:lpstr>תפנית אסטרטגית</vt:lpstr>
      <vt:lpstr>את מי נפגוש</vt:lpstr>
      <vt:lpstr>שאלות?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u26636</dc:creator>
  <cp:lastModifiedBy>u26636</cp:lastModifiedBy>
  <cp:revision>34</cp:revision>
  <cp:lastPrinted>2019-03-26T06:19:34Z</cp:lastPrinted>
  <dcterms:created xsi:type="dcterms:W3CDTF">2019-03-21T22:45:18Z</dcterms:created>
  <dcterms:modified xsi:type="dcterms:W3CDTF">2019-03-26T11:25:40Z</dcterms:modified>
</cp:coreProperties>
</file>