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64" r:id="rId4"/>
    <p:sldId id="262" r:id="rId5"/>
    <p:sldId id="260" r:id="rId6"/>
    <p:sldId id="265" r:id="rId7"/>
    <p:sldId id="275" r:id="rId8"/>
    <p:sldId id="259" r:id="rId9"/>
    <p:sldId id="268" r:id="rId10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39" autoAdjust="0"/>
    <p:restoredTop sz="94660"/>
  </p:normalViewPr>
  <p:slideViewPr>
    <p:cSldViewPr snapToGrid="0">
      <p:cViewPr>
        <p:scale>
          <a:sx n="50" d="100"/>
          <a:sy n="50" d="100"/>
        </p:scale>
        <p:origin x="150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גרף עירנות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גיליון1!$A$2:$A$14</c:f>
              <c:numCache>
                <c:formatCode>General</c:formatCode>
                <c:ptCount val="13"/>
                <c:pt idx="0">
                  <c:v>800</c:v>
                </c:pt>
                <c:pt idx="1">
                  <c:v>900</c:v>
                </c:pt>
                <c:pt idx="2">
                  <c:v>1000</c:v>
                </c:pt>
                <c:pt idx="3">
                  <c:v>1100</c:v>
                </c:pt>
                <c:pt idx="4">
                  <c:v>1200</c:v>
                </c:pt>
                <c:pt idx="5">
                  <c:v>1300</c:v>
                </c:pt>
                <c:pt idx="6">
                  <c:v>1400</c:v>
                </c:pt>
                <c:pt idx="7">
                  <c:v>1500</c:v>
                </c:pt>
                <c:pt idx="8">
                  <c:v>1600</c:v>
                </c:pt>
                <c:pt idx="9">
                  <c:v>1700</c:v>
                </c:pt>
                <c:pt idx="10">
                  <c:v>1800</c:v>
                </c:pt>
                <c:pt idx="11">
                  <c:v>1900</c:v>
                </c:pt>
                <c:pt idx="12">
                  <c:v>2000</c:v>
                </c:pt>
              </c:numCache>
            </c:numRef>
          </c:cat>
          <c:val>
            <c:numRef>
              <c:f>גיליון1!$B$2:$B$14</c:f>
              <c:numCache>
                <c:formatCode>General</c:formatCode>
                <c:ptCount val="13"/>
                <c:pt idx="0">
                  <c:v>80</c:v>
                </c:pt>
                <c:pt idx="1">
                  <c:v>90</c:v>
                </c:pt>
                <c:pt idx="2">
                  <c:v>100</c:v>
                </c:pt>
                <c:pt idx="3">
                  <c:v>70</c:v>
                </c:pt>
                <c:pt idx="4">
                  <c:v>60</c:v>
                </c:pt>
                <c:pt idx="5">
                  <c:v>0</c:v>
                </c:pt>
                <c:pt idx="6">
                  <c:v>30</c:v>
                </c:pt>
                <c:pt idx="7">
                  <c:v>35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26-4F04-90F8-763956520E95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עמודה1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גיליון1!$A$2:$A$14</c:f>
              <c:numCache>
                <c:formatCode>General</c:formatCode>
                <c:ptCount val="13"/>
                <c:pt idx="0">
                  <c:v>800</c:v>
                </c:pt>
                <c:pt idx="1">
                  <c:v>900</c:v>
                </c:pt>
                <c:pt idx="2">
                  <c:v>1000</c:v>
                </c:pt>
                <c:pt idx="3">
                  <c:v>1100</c:v>
                </c:pt>
                <c:pt idx="4">
                  <c:v>1200</c:v>
                </c:pt>
                <c:pt idx="5">
                  <c:v>1300</c:v>
                </c:pt>
                <c:pt idx="6">
                  <c:v>1400</c:v>
                </c:pt>
                <c:pt idx="7">
                  <c:v>1500</c:v>
                </c:pt>
                <c:pt idx="8">
                  <c:v>1600</c:v>
                </c:pt>
                <c:pt idx="9">
                  <c:v>1700</c:v>
                </c:pt>
                <c:pt idx="10">
                  <c:v>1800</c:v>
                </c:pt>
                <c:pt idx="11">
                  <c:v>1900</c:v>
                </c:pt>
                <c:pt idx="12">
                  <c:v>2000</c:v>
                </c:pt>
              </c:numCache>
            </c:numRef>
          </c:cat>
          <c:val>
            <c:numRef>
              <c:f>גיליון1!$C$2:$C$14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26-4F04-90F8-763956520E95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עמודה2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גיליון1!$A$2:$A$14</c:f>
              <c:numCache>
                <c:formatCode>General</c:formatCode>
                <c:ptCount val="13"/>
                <c:pt idx="0">
                  <c:v>800</c:v>
                </c:pt>
                <c:pt idx="1">
                  <c:v>900</c:v>
                </c:pt>
                <c:pt idx="2">
                  <c:v>1000</c:v>
                </c:pt>
                <c:pt idx="3">
                  <c:v>1100</c:v>
                </c:pt>
                <c:pt idx="4">
                  <c:v>1200</c:v>
                </c:pt>
                <c:pt idx="5">
                  <c:v>1300</c:v>
                </c:pt>
                <c:pt idx="6">
                  <c:v>1400</c:v>
                </c:pt>
                <c:pt idx="7">
                  <c:v>1500</c:v>
                </c:pt>
                <c:pt idx="8">
                  <c:v>1600</c:v>
                </c:pt>
                <c:pt idx="9">
                  <c:v>1700</c:v>
                </c:pt>
                <c:pt idx="10">
                  <c:v>1800</c:v>
                </c:pt>
                <c:pt idx="11">
                  <c:v>1900</c:v>
                </c:pt>
                <c:pt idx="12">
                  <c:v>2000</c:v>
                </c:pt>
              </c:numCache>
            </c:numRef>
          </c:cat>
          <c:val>
            <c:numRef>
              <c:f>גיליון1!$D$2:$D$14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26-4F04-90F8-763956520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017880"/>
        <c:axId val="204018208"/>
      </c:lineChart>
      <c:catAx>
        <c:axId val="20401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4018208"/>
        <c:crosses val="autoZero"/>
        <c:auto val="1"/>
        <c:lblAlgn val="ctr"/>
        <c:lblOffset val="100"/>
        <c:noMultiLvlLbl val="0"/>
      </c:catAx>
      <c:valAx>
        <c:axId val="20401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4017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כ"ח/אדר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480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כ"ח/אדר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081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כ"ח/אדר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427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כ"ח/אדר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95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כ"ח/אדר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818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כ"ח/אדר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474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כ"ח/אדר ב/תשע"ט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263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כ"ח/אדר 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028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כ"ח/אדר ב/תשע"ט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041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כ"ח/אדר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359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391-E4F6-4C6D-8B52-6EF9C669B3A2}" type="datetimeFigureOut">
              <a:rPr lang="he-IL" smtClean="0"/>
              <a:t>כ"ח/אדר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846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B391-E4F6-4C6D-8B52-6EF9C669B3A2}" type="datetimeFigureOut">
              <a:rPr lang="he-IL" smtClean="0"/>
              <a:t>כ"ח/אדר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95935-F456-4952-A5CC-9280B8FBC9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358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3999" y="4845051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INDC – IDI Tour</a:t>
            </a:r>
          </a:p>
          <a:p>
            <a:r>
              <a:rPr lang="en-US" sz="4000" b="1" dirty="0" smtClean="0"/>
              <a:t>April 7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2019</a:t>
            </a:r>
            <a:endParaRPr lang="he-IL" sz="40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382" y="676115"/>
            <a:ext cx="3280095" cy="328009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598" y="427710"/>
            <a:ext cx="3483368" cy="170370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598" y="2558943"/>
            <a:ext cx="3483368" cy="177966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53" y="427710"/>
            <a:ext cx="3407408" cy="173625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53" y="2636379"/>
            <a:ext cx="3407408" cy="17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330950"/>
            <a:ext cx="10515600" cy="4351338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On April 7</a:t>
            </a:r>
            <a:r>
              <a:rPr lang="en-US" baseline="30000" dirty="0" smtClean="0"/>
              <a:t>th</a:t>
            </a:r>
            <a:r>
              <a:rPr lang="en-US" dirty="0" smtClean="0"/>
              <a:t> the INDC will go out on it’s IDI tour</a:t>
            </a:r>
            <a:endParaRPr lang="he-IL" dirty="0" smtClean="0"/>
          </a:p>
          <a:p>
            <a:pPr algn="l" rtl="0">
              <a:lnSpc>
                <a:spcPct val="150000"/>
              </a:lnSpc>
            </a:pPr>
            <a:r>
              <a:rPr lang="en-US" dirty="0" smtClean="0"/>
              <a:t>Location – the IDF General Staff HQ (the </a:t>
            </a:r>
            <a:r>
              <a:rPr lang="en-US" dirty="0" err="1" smtClean="0"/>
              <a:t>Kirya</a:t>
            </a:r>
            <a:r>
              <a:rPr lang="en-US" dirty="0" smtClean="0"/>
              <a:t>)</a:t>
            </a:r>
            <a:endParaRPr lang="he-IL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Seeing the various aspects of the IDI</a:t>
            </a:r>
            <a:endParaRPr lang="he-IL" dirty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Objective: inviting the international participants of the INDC to see the complexity to the IDI’s.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700" y="5897151"/>
            <a:ext cx="1752912" cy="85734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220" y="5897151"/>
            <a:ext cx="1638236" cy="89556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427" y="5908074"/>
            <a:ext cx="1594549" cy="87372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96" y="5908074"/>
            <a:ext cx="1714687" cy="8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220250"/>
            <a:ext cx="10515600" cy="1325563"/>
          </a:xfrm>
        </p:spPr>
        <p:txBody>
          <a:bodyPr/>
          <a:lstStyle/>
          <a:p>
            <a:pPr algn="l" rtl="0"/>
            <a:r>
              <a:rPr lang="en-US" dirty="0" smtClean="0"/>
              <a:t>On the agenda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45813"/>
            <a:ext cx="10515600" cy="4351338"/>
          </a:xfrm>
        </p:spPr>
        <p:txBody>
          <a:bodyPr>
            <a:normAutofit/>
          </a:bodyPr>
          <a:lstStyle/>
          <a:p>
            <a:pPr algn="l" rtl="0"/>
            <a:r>
              <a:rPr lang="en-US" sz="4000" dirty="0" smtClean="0">
                <a:latin typeface="David" panose="020E0502060401010101" pitchFamily="34" charset="-79"/>
              </a:rPr>
              <a:t>IDI</a:t>
            </a:r>
            <a:r>
              <a:rPr lang="he-IL" sz="4000" dirty="0" smtClean="0">
                <a:latin typeface="David" panose="020E0502060401010101" pitchFamily="34" charset="-79"/>
              </a:rPr>
              <a:t> </a:t>
            </a:r>
            <a:r>
              <a:rPr lang="en-US" sz="4000" dirty="0" smtClean="0">
                <a:latin typeface="David" panose="020E0502060401010101" pitchFamily="34" charset="-79"/>
              </a:rPr>
              <a:t>organizational chart</a:t>
            </a:r>
            <a:endParaRPr lang="he-IL" sz="4000" dirty="0" smtClean="0">
              <a:latin typeface="David" panose="020E0502060401010101" pitchFamily="34" charset="-79"/>
            </a:endParaRPr>
          </a:p>
          <a:p>
            <a:pPr algn="l" rtl="0"/>
            <a:r>
              <a:rPr lang="en-US" sz="4000" dirty="0" smtClean="0">
                <a:latin typeface="David" panose="020E0502060401010101" pitchFamily="34" charset="-79"/>
              </a:rPr>
              <a:t>Mission and objectives</a:t>
            </a:r>
            <a:endParaRPr lang="he-IL" sz="4000" dirty="0">
              <a:latin typeface="David" panose="020E0502060401010101" pitchFamily="34" charset="-79"/>
            </a:endParaRPr>
          </a:p>
          <a:p>
            <a:pPr algn="l" rtl="0"/>
            <a:r>
              <a:rPr lang="en-US" sz="4000" dirty="0" smtClean="0">
                <a:latin typeface="David" panose="020E0502060401010101" pitchFamily="34" charset="-79"/>
              </a:rPr>
              <a:t>Schedule</a:t>
            </a:r>
            <a:endParaRPr lang="he-IL" sz="4000" dirty="0" smtClean="0">
              <a:latin typeface="David" panose="020E0502060401010101" pitchFamily="34" charset="-79"/>
            </a:endParaRPr>
          </a:p>
          <a:p>
            <a:pPr algn="l" rtl="0"/>
            <a:r>
              <a:rPr lang="en-US" sz="4000" dirty="0" smtClean="0">
                <a:latin typeface="David" panose="020E0502060401010101" pitchFamily="34" charset="-79"/>
              </a:rPr>
              <a:t>Main emphasis</a:t>
            </a:r>
            <a:endParaRPr lang="he-IL" sz="4000" dirty="0" smtClean="0">
              <a:latin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700" y="5897151"/>
            <a:ext cx="1752912" cy="85734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220" y="5897151"/>
            <a:ext cx="1638236" cy="89556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427" y="5908074"/>
            <a:ext cx="1594549" cy="87372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96" y="5908074"/>
            <a:ext cx="1714687" cy="8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8497" y="79640"/>
            <a:ext cx="5257800" cy="1325563"/>
          </a:xfrm>
        </p:spPr>
        <p:txBody>
          <a:bodyPr/>
          <a:lstStyle/>
          <a:p>
            <a:pPr algn="l" rtl="0"/>
            <a:r>
              <a:rPr lang="en-US" sz="5400" dirty="0" smtClean="0">
                <a:latin typeface="+mn-lt"/>
              </a:rPr>
              <a:t>IDI structure</a:t>
            </a:r>
            <a:endParaRPr lang="he-IL" sz="5400" dirty="0">
              <a:latin typeface="+mn-lt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870528" y="411037"/>
            <a:ext cx="1633928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J2</a:t>
            </a:r>
            <a:endParaRPr lang="he-IL" sz="4000" b="1" dirty="0">
              <a:solidFill>
                <a:schemeClr val="tx1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853715" y="1622168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chemeClr val="tx1"/>
                </a:solidFill>
              </a:rPr>
              <a:t>8200</a:t>
            </a:r>
            <a:endParaRPr lang="he-IL" sz="1600" dirty="0">
              <a:solidFill>
                <a:schemeClr val="tx1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591322" y="1622168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</a:t>
            </a:r>
            <a:r>
              <a:rPr lang="en-US" sz="1600" dirty="0" smtClean="0">
                <a:solidFill>
                  <a:schemeClr val="tx1"/>
                </a:solidFill>
              </a:rPr>
              <a:t>ead of research</a:t>
            </a:r>
            <a:endParaRPr lang="he-IL" sz="1600" dirty="0">
              <a:solidFill>
                <a:schemeClr val="tx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7262729" y="1626996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Operations division</a:t>
            </a:r>
            <a:endParaRPr lang="he-IL" sz="1600" dirty="0">
              <a:solidFill>
                <a:schemeClr val="tx1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116108" y="1622168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</a:t>
            </a:r>
            <a:endParaRPr lang="he-IL" sz="1600" dirty="0">
              <a:solidFill>
                <a:schemeClr val="tx1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78501" y="1622168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Units</a:t>
            </a:r>
            <a:endParaRPr lang="he-IL" sz="1600" dirty="0">
              <a:solidFill>
                <a:schemeClr val="tx1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989086" y="1622168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</a:t>
            </a:r>
            <a:r>
              <a:rPr lang="en-US" sz="1600" dirty="0" smtClean="0">
                <a:solidFill>
                  <a:schemeClr val="tx1"/>
                </a:solidFill>
              </a:rPr>
              <a:t>hief intelligence officer</a:t>
            </a:r>
            <a:endParaRPr lang="he-IL" sz="1600" dirty="0">
              <a:solidFill>
                <a:schemeClr val="tx1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0517628" y="2109347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Regional commands</a:t>
            </a:r>
            <a:endParaRPr lang="he-IL" sz="1600" dirty="0">
              <a:solidFill>
                <a:schemeClr val="tx1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517628" y="2981274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</a:t>
            </a:r>
            <a:r>
              <a:rPr lang="en-US" sz="1600" dirty="0" smtClean="0">
                <a:solidFill>
                  <a:schemeClr val="tx1"/>
                </a:solidFill>
              </a:rPr>
              <a:t>orthern G2</a:t>
            </a:r>
            <a:endParaRPr lang="he-IL" sz="1600" dirty="0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517628" y="3932980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outhern G2</a:t>
            </a:r>
            <a:endParaRPr lang="he-IL" sz="1600" dirty="0">
              <a:solidFill>
                <a:schemeClr val="tx1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10517628" y="4884686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Central G2</a:t>
            </a:r>
            <a:endParaRPr lang="he-IL" sz="1600" dirty="0">
              <a:solidFill>
                <a:schemeClr val="tx1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378501" y="2494095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Visint</a:t>
            </a:r>
            <a:r>
              <a:rPr lang="he-IL" sz="1200" b="1" dirty="0" smtClean="0">
                <a:solidFill>
                  <a:schemeClr val="tx1"/>
                </a:solidFill>
              </a:rPr>
              <a:t>/9900</a:t>
            </a:r>
            <a:endParaRPr lang="he-IL" sz="1200" b="1" dirty="0">
              <a:solidFill>
                <a:schemeClr val="tx1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378501" y="3366022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 smtClean="0">
                <a:solidFill>
                  <a:schemeClr val="tx1"/>
                </a:solidFill>
              </a:rPr>
              <a:t>5410/ </a:t>
            </a:r>
            <a:r>
              <a:rPr lang="en-US" sz="1200" b="1" dirty="0" err="1" smtClean="0">
                <a:solidFill>
                  <a:schemeClr val="tx1"/>
                </a:solidFill>
              </a:rPr>
              <a:t>Humint</a:t>
            </a:r>
            <a:endParaRPr lang="he-IL" sz="1200" b="1" dirty="0">
              <a:solidFill>
                <a:schemeClr val="tx1"/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378501" y="4237949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International cooperation</a:t>
            </a:r>
            <a:endParaRPr lang="he-IL" sz="1600" dirty="0">
              <a:solidFill>
                <a:schemeClr val="tx1"/>
              </a:solidFill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378501" y="5077226"/>
            <a:ext cx="1311640" cy="6627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6600000" scaled="0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</a:t>
            </a:r>
            <a:r>
              <a:rPr lang="en-US" sz="1600" dirty="0" smtClean="0">
                <a:solidFill>
                  <a:schemeClr val="tx1"/>
                </a:solidFill>
              </a:rPr>
              <a:t>ed team</a:t>
            </a:r>
            <a:endParaRPr lang="he-IL" sz="1600" dirty="0">
              <a:solidFill>
                <a:schemeClr val="tx1"/>
              </a:solidFill>
            </a:endParaRPr>
          </a:p>
        </p:txBody>
      </p:sp>
      <p:sp>
        <p:nvSpPr>
          <p:cNvPr id="28" name="כוכב עם 5 פינות 27"/>
          <p:cNvSpPr/>
          <p:nvPr/>
        </p:nvSpPr>
        <p:spPr>
          <a:xfrm>
            <a:off x="8064703" y="1368777"/>
            <a:ext cx="599607" cy="479786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/>
          </a:p>
        </p:txBody>
      </p:sp>
      <p:sp>
        <p:nvSpPr>
          <p:cNvPr id="29" name="כוכב עם 5 פינות 28"/>
          <p:cNvSpPr/>
          <p:nvPr/>
        </p:nvSpPr>
        <p:spPr>
          <a:xfrm>
            <a:off x="6422034" y="1328153"/>
            <a:ext cx="599607" cy="479786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/>
          </a:p>
        </p:txBody>
      </p:sp>
      <p:sp>
        <p:nvSpPr>
          <p:cNvPr id="30" name="כוכב עם 5 פינות 29"/>
          <p:cNvSpPr/>
          <p:nvPr/>
        </p:nvSpPr>
        <p:spPr>
          <a:xfrm>
            <a:off x="4655689" y="1328153"/>
            <a:ext cx="599607" cy="479786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/>
          </a:p>
        </p:txBody>
      </p:sp>
      <p:sp>
        <p:nvSpPr>
          <p:cNvPr id="31" name="כוכב עם 5 פינות 30"/>
          <p:cNvSpPr/>
          <p:nvPr/>
        </p:nvSpPr>
        <p:spPr>
          <a:xfrm>
            <a:off x="1184216" y="2316690"/>
            <a:ext cx="599607" cy="479786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/>
          </a:p>
        </p:txBody>
      </p:sp>
      <p:sp>
        <p:nvSpPr>
          <p:cNvPr id="32" name="כוכב עם 5 פינות 31"/>
          <p:cNvSpPr/>
          <p:nvPr/>
        </p:nvSpPr>
        <p:spPr>
          <a:xfrm>
            <a:off x="1257295" y="3184427"/>
            <a:ext cx="599607" cy="479786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/>
          </a:p>
        </p:txBody>
      </p:sp>
      <p:sp>
        <p:nvSpPr>
          <p:cNvPr id="33" name="כוכב עם 5 פינות 32"/>
          <p:cNvSpPr/>
          <p:nvPr/>
        </p:nvSpPr>
        <p:spPr>
          <a:xfrm>
            <a:off x="1377313" y="4050902"/>
            <a:ext cx="495543" cy="360470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/>
          </a:p>
        </p:txBody>
      </p:sp>
      <p:grpSp>
        <p:nvGrpSpPr>
          <p:cNvPr id="35" name="קבוצה 34"/>
          <p:cNvGrpSpPr/>
          <p:nvPr/>
        </p:nvGrpSpPr>
        <p:grpSpPr>
          <a:xfrm>
            <a:off x="148497" y="6322712"/>
            <a:ext cx="3964562" cy="470564"/>
            <a:chOff x="148497" y="6322712"/>
            <a:chExt cx="3964562" cy="470564"/>
          </a:xfrm>
        </p:grpSpPr>
        <p:pic>
          <p:nvPicPr>
            <p:cNvPr id="36" name="תמונה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2016" y="6327544"/>
              <a:ext cx="921043" cy="450479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3523" y="6322712"/>
              <a:ext cx="860788" cy="470564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7984" y="6322712"/>
              <a:ext cx="837834" cy="459087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497" y="6322712"/>
              <a:ext cx="900958" cy="459087"/>
            </a:xfrm>
            <a:prstGeom prst="rect">
              <a:avLst/>
            </a:prstGeom>
          </p:spPr>
        </p:pic>
      </p:grpSp>
      <p:grpSp>
        <p:nvGrpSpPr>
          <p:cNvPr id="4" name="קבוצה 3"/>
          <p:cNvGrpSpPr/>
          <p:nvPr/>
        </p:nvGrpSpPr>
        <p:grpSpPr>
          <a:xfrm>
            <a:off x="5348958" y="4405629"/>
            <a:ext cx="3525214" cy="479786"/>
            <a:chOff x="5348958" y="4405629"/>
            <a:chExt cx="3525214" cy="479786"/>
          </a:xfrm>
        </p:grpSpPr>
        <p:sp>
          <p:nvSpPr>
            <p:cNvPr id="34" name="כוכב עם 5 פינות 33"/>
            <p:cNvSpPr/>
            <p:nvPr/>
          </p:nvSpPr>
          <p:spPr>
            <a:xfrm>
              <a:off x="8274565" y="4405629"/>
              <a:ext cx="599607" cy="479786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2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48958" y="4460856"/>
              <a:ext cx="2733184" cy="33855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6600000" scaled="0"/>
              <a:tileRect/>
            </a:gradFill>
            <a:ln>
              <a:solidFill>
                <a:schemeClr val="accent1"/>
              </a:solidFill>
            </a:ln>
          </p:spPr>
          <p:txBody>
            <a:bodyPr wrap="none" rtlCol="1">
              <a:spAutoFit/>
            </a:bodyPr>
            <a:lstStyle/>
            <a:p>
              <a:r>
                <a:rPr lang="en-US" sz="1600" b="1" dirty="0" smtClean="0"/>
                <a:t>We w</a:t>
              </a:r>
              <a:r>
                <a:rPr lang="en-US" sz="1600" b="1" dirty="0" smtClean="0"/>
                <a:t>ill meet a representative</a:t>
              </a:r>
              <a:endParaRPr lang="he-IL" sz="1600" b="1" dirty="0"/>
            </a:p>
          </p:txBody>
        </p:sp>
      </p:grpSp>
      <p:pic>
        <p:nvPicPr>
          <p:cNvPr id="18" name="תמונה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013" y="132913"/>
            <a:ext cx="2227515" cy="12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230277"/>
              </p:ext>
            </p:extLst>
          </p:nvPr>
        </p:nvGraphicFramePr>
        <p:xfrm>
          <a:off x="38100" y="-28811"/>
          <a:ext cx="8096249" cy="69785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572249">
                  <a:extLst>
                    <a:ext uri="{9D8B030D-6E8A-4147-A177-3AD203B41FA5}">
                      <a16:colId xmlns:a16="http://schemas.microsoft.com/office/drawing/2014/main" val="28640601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22022117"/>
                    </a:ext>
                  </a:extLst>
                </a:gridCol>
              </a:tblGrid>
              <a:tr h="313868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u="none" dirty="0" smtClean="0">
                          <a:solidFill>
                            <a:schemeClr val="bg1"/>
                          </a:solidFill>
                        </a:rPr>
                        <a:t>Agenda</a:t>
                      </a:r>
                      <a:endParaRPr lang="he-IL" sz="18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u="none" dirty="0" smtClean="0">
                          <a:solidFill>
                            <a:schemeClr val="bg1"/>
                          </a:solidFill>
                        </a:rPr>
                        <a:t>Time</a:t>
                      </a:r>
                      <a:endParaRPr lang="he-IL" sz="18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170210"/>
                  </a:ext>
                </a:extLst>
              </a:tr>
              <a:tr h="393534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/>
                        <a:t>Departure from the INDC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1800" b="1" dirty="0" smtClean="0"/>
                        <a:t>08:00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74445"/>
                  </a:ext>
                </a:extLst>
              </a:tr>
              <a:tr h="393534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/>
                        <a:t>Arrival</a:t>
                      </a:r>
                      <a:r>
                        <a:rPr lang="en-US" sz="1600" b="1" baseline="0" dirty="0" smtClean="0"/>
                        <a:t> at the </a:t>
                      </a:r>
                      <a:r>
                        <a:rPr lang="en-US" sz="1600" b="1" baseline="0" dirty="0" err="1" smtClean="0"/>
                        <a:t>Kyria’s</a:t>
                      </a:r>
                      <a:r>
                        <a:rPr lang="en-US" sz="1600" b="1" baseline="0" dirty="0" smtClean="0"/>
                        <a:t> - Begin gate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1800" b="1" dirty="0" smtClean="0"/>
                        <a:t>08:30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510953"/>
                  </a:ext>
                </a:extLst>
              </a:tr>
              <a:tr h="393534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/>
                        <a:t>Intro</a:t>
                      </a:r>
                      <a:r>
                        <a:rPr lang="en-US" sz="1600" b="1" baseline="0" dirty="0" smtClean="0"/>
                        <a:t> to the IDI and the International Cooperation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1800" b="1" dirty="0" smtClean="0"/>
                        <a:t>09:00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622747"/>
                  </a:ext>
                </a:extLst>
              </a:tr>
              <a:tr h="393534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/>
                        <a:t>IDI</a:t>
                      </a:r>
                      <a:r>
                        <a:rPr lang="en-US" sz="1600" b="1" baseline="0" dirty="0" smtClean="0"/>
                        <a:t>’s Research division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1800" b="1" dirty="0" smtClean="0"/>
                        <a:t>10:00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919959"/>
                  </a:ext>
                </a:extLst>
              </a:tr>
              <a:tr h="393534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/>
                        <a:t>Brake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1800" b="1" dirty="0" smtClean="0"/>
                        <a:t>11:00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46745"/>
                  </a:ext>
                </a:extLst>
              </a:tr>
              <a:tr h="746635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/>
                        <a:t>The role</a:t>
                      </a:r>
                      <a:r>
                        <a:rPr lang="en-US" sz="1600" b="1" baseline="0" dirty="0" smtClean="0"/>
                        <a:t> of the operations department – the concept of system management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1800" b="1" dirty="0" smtClean="0"/>
                        <a:t>11:30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670016"/>
                  </a:ext>
                </a:extLst>
              </a:tr>
              <a:tr h="393534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/>
                        <a:t>The concept of intelligence</a:t>
                      </a:r>
                      <a:r>
                        <a:rPr lang="en-US" sz="1600" b="1" baseline="0" dirty="0" smtClean="0"/>
                        <a:t> warfare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1800" b="1" dirty="0" smtClean="0"/>
                        <a:t>12:00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495148"/>
                  </a:ext>
                </a:extLst>
              </a:tr>
              <a:tr h="393534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/>
                        <a:t>Lunch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1800" b="1" dirty="0" smtClean="0"/>
                        <a:t>12:45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086548"/>
                  </a:ext>
                </a:extLst>
              </a:tr>
              <a:tr h="393534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/>
                        <a:t>9900 - </a:t>
                      </a:r>
                      <a:r>
                        <a:rPr lang="en-US" sz="1600" b="1" dirty="0" err="1" smtClean="0"/>
                        <a:t>Visint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1800" b="1" dirty="0" smtClean="0"/>
                        <a:t>14:00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368728"/>
                  </a:ext>
                </a:extLst>
              </a:tr>
              <a:tr h="393534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/>
                        <a:t>Visit</a:t>
                      </a:r>
                      <a:r>
                        <a:rPr lang="en-US" sz="1600" b="1" baseline="0" dirty="0" smtClean="0"/>
                        <a:t> to </a:t>
                      </a:r>
                      <a:r>
                        <a:rPr lang="en-US" sz="1600" b="1" baseline="0" dirty="0" err="1" smtClean="0"/>
                        <a:t>INet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1800" b="1" dirty="0" smtClean="0"/>
                        <a:t>15:00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05530"/>
                  </a:ext>
                </a:extLst>
              </a:tr>
              <a:tr h="393534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/>
                        <a:t>brake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1800" b="1" dirty="0" smtClean="0"/>
                        <a:t>15:20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169164"/>
                  </a:ext>
                </a:extLst>
              </a:tr>
              <a:tr h="746635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/>
                        <a:t>Looking</a:t>
                      </a:r>
                      <a:r>
                        <a:rPr lang="en-US" sz="1600" b="1" baseline="0" dirty="0" smtClean="0"/>
                        <a:t> far – IDI’s program for involving special population in it’s units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1800" b="1" dirty="0" smtClean="0"/>
                        <a:t>15:30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28010"/>
                  </a:ext>
                </a:extLst>
              </a:tr>
              <a:tr h="496635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1600" b="1" dirty="0" smtClean="0"/>
                        <a:t>Heading</a:t>
                      </a:r>
                      <a:r>
                        <a:rPr lang="en-US" sz="1600" b="1" baseline="0" dirty="0" smtClean="0"/>
                        <a:t> back to the INDC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</a:pPr>
                      <a:r>
                        <a:rPr lang="en-US" sz="1800" b="1" dirty="0" smtClean="0"/>
                        <a:t>16:00</a:t>
                      </a:r>
                      <a:endParaRPr lang="he-IL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980804"/>
                  </a:ext>
                </a:extLst>
              </a:tr>
            </a:tbl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8227438" y="3146194"/>
            <a:ext cx="3964562" cy="470564"/>
            <a:chOff x="148497" y="6322712"/>
            <a:chExt cx="3964562" cy="470564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2016" y="6327544"/>
              <a:ext cx="921043" cy="450479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3523" y="6322712"/>
              <a:ext cx="860788" cy="470564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7984" y="6322712"/>
              <a:ext cx="837834" cy="459087"/>
            </a:xfrm>
            <a:prstGeom prst="rect">
              <a:avLst/>
            </a:prstGeom>
          </p:spPr>
        </p:pic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497" y="6322712"/>
              <a:ext cx="900958" cy="459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7656" y="253964"/>
            <a:ext cx="11836687" cy="1325563"/>
          </a:xfrm>
        </p:spPr>
        <p:txBody>
          <a:bodyPr>
            <a:normAutofit fontScale="90000"/>
          </a:bodyPr>
          <a:lstStyle/>
          <a:p>
            <a:pPr algn="ctr" rtl="0">
              <a:lnSpc>
                <a:spcPct val="150000"/>
              </a:lnSpc>
            </a:pPr>
            <a:r>
              <a:rPr lang="en-US" sz="3600" b="1" dirty="0">
                <a:latin typeface="David" panose="020E0502060401010101" pitchFamily="34" charset="-79"/>
                <a:cs typeface="David" panose="020E0502060401010101" pitchFamily="34" charset="-79"/>
              </a:rPr>
              <a:t>The INDC’s 46</a:t>
            </a:r>
            <a:r>
              <a:rPr lang="en-US" sz="3600" b="1" baseline="30000" dirty="0">
                <a:latin typeface="David" panose="020E0502060401010101" pitchFamily="34" charset="-79"/>
                <a:cs typeface="David" panose="020E0502060401010101" pitchFamily="34" charset="-79"/>
              </a:rPr>
              <a:t>th</a:t>
            </a:r>
            <a:r>
              <a:rPr lang="en-US" sz="3600" b="1" dirty="0">
                <a:latin typeface="David" panose="020E0502060401010101" pitchFamily="34" charset="-79"/>
                <a:cs typeface="David" panose="020E0502060401010101" pitchFamily="34" charset="-79"/>
              </a:rPr>
              <a:t> class examination of </a:t>
            </a:r>
            <a:r>
              <a:rPr lang="en-US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an average worn out rate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28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 ratio of alertness to the time of day</a:t>
            </a:r>
            <a:endParaRPr lang="he-IL" sz="36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6256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8497" y="2045381"/>
            <a:ext cx="13954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Percentage of alertness</a:t>
            </a:r>
            <a:endParaRPr lang="he-IL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051199" y="5456420"/>
            <a:ext cx="13026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b="1" dirty="0" smtClean="0"/>
              <a:t>T</a:t>
            </a:r>
            <a:r>
              <a:rPr lang="en-US" b="1" dirty="0" smtClean="0"/>
              <a:t>ime of day</a:t>
            </a:r>
            <a:endParaRPr lang="he-IL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4019" y="3604477"/>
            <a:ext cx="1656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fter a workout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3913018" y="3860961"/>
            <a:ext cx="7489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L</a:t>
            </a:r>
            <a:r>
              <a:rPr lang="en-US" b="1" dirty="0" smtClean="0"/>
              <a:t>unch</a:t>
            </a:r>
            <a:endParaRPr lang="he-IL" b="1" dirty="0"/>
          </a:p>
        </p:txBody>
      </p:sp>
      <p:sp>
        <p:nvSpPr>
          <p:cNvPr id="18" name="אליפסה 17"/>
          <p:cNvSpPr/>
          <p:nvPr/>
        </p:nvSpPr>
        <p:spPr>
          <a:xfrm>
            <a:off x="1723869" y="3454399"/>
            <a:ext cx="224852" cy="1638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9" name="אליפסה 18"/>
          <p:cNvSpPr/>
          <p:nvPr/>
        </p:nvSpPr>
        <p:spPr>
          <a:xfrm>
            <a:off x="4634454" y="3940626"/>
            <a:ext cx="224852" cy="1638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0" name="אליפסה 19"/>
          <p:cNvSpPr/>
          <p:nvPr/>
        </p:nvSpPr>
        <p:spPr>
          <a:xfrm>
            <a:off x="5371626" y="5374513"/>
            <a:ext cx="224852" cy="1638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1" name="אליפסה 20"/>
          <p:cNvSpPr/>
          <p:nvPr/>
        </p:nvSpPr>
        <p:spPr>
          <a:xfrm>
            <a:off x="6233710" y="4706171"/>
            <a:ext cx="224852" cy="1638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2" name="אליפסה 21"/>
          <p:cNvSpPr/>
          <p:nvPr/>
        </p:nvSpPr>
        <p:spPr>
          <a:xfrm>
            <a:off x="3104487" y="3047247"/>
            <a:ext cx="224852" cy="1638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43386" y="5122379"/>
            <a:ext cx="15282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b="1" dirty="0" smtClean="0"/>
              <a:t>R</a:t>
            </a:r>
            <a:r>
              <a:rPr lang="en-US" b="1" dirty="0" smtClean="0"/>
              <a:t>ehabilitation</a:t>
            </a:r>
            <a:endParaRPr lang="he-IL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2226" y="4213790"/>
            <a:ext cx="24186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en-US" b="1" dirty="0" smtClean="0"/>
              <a:t>The Resuscitation stage</a:t>
            </a:r>
            <a:endParaRPr lang="he-IL" b="1" dirty="0"/>
          </a:p>
        </p:txBody>
      </p:sp>
      <p:cxnSp>
        <p:nvCxnSpPr>
          <p:cNvPr id="28" name="מחבר חץ ישר 27"/>
          <p:cNvCxnSpPr/>
          <p:nvPr/>
        </p:nvCxnSpPr>
        <p:spPr>
          <a:xfrm>
            <a:off x="3462728" y="2602866"/>
            <a:ext cx="1284152" cy="88876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210962">
            <a:off x="3447650" y="2588015"/>
            <a:ext cx="16889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en-US" b="1" dirty="0" smtClean="0"/>
              <a:t>T</a:t>
            </a:r>
            <a:r>
              <a:rPr lang="en-US" b="1" dirty="0" smtClean="0"/>
              <a:t>he Dying stage</a:t>
            </a:r>
            <a:endParaRPr lang="he-IL" b="1" dirty="0"/>
          </a:p>
        </p:txBody>
      </p:sp>
      <p:grpSp>
        <p:nvGrpSpPr>
          <p:cNvPr id="34" name="קבוצה 33"/>
          <p:cNvGrpSpPr/>
          <p:nvPr/>
        </p:nvGrpSpPr>
        <p:grpSpPr>
          <a:xfrm>
            <a:off x="148497" y="6322712"/>
            <a:ext cx="3964562" cy="470564"/>
            <a:chOff x="148497" y="6322712"/>
            <a:chExt cx="3964562" cy="470564"/>
          </a:xfrm>
        </p:grpSpPr>
        <p:pic>
          <p:nvPicPr>
            <p:cNvPr id="30" name="תמונה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2016" y="6327544"/>
              <a:ext cx="921043" cy="450479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3523" y="6322712"/>
              <a:ext cx="860788" cy="470564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7984" y="6322712"/>
              <a:ext cx="837834" cy="459087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497" y="6322712"/>
              <a:ext cx="900958" cy="459087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621274" y="2862581"/>
            <a:ext cx="21234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en-US" b="1" dirty="0" smtClean="0"/>
              <a:t>T</a:t>
            </a:r>
            <a:r>
              <a:rPr lang="en-US" b="1" dirty="0" smtClean="0"/>
              <a:t>he Innocence stage</a:t>
            </a:r>
            <a:endParaRPr lang="he-IL" b="1" dirty="0"/>
          </a:p>
        </p:txBody>
      </p:sp>
      <p:cxnSp>
        <p:nvCxnSpPr>
          <p:cNvPr id="4" name="מחבר ישר 3"/>
          <p:cNvCxnSpPr/>
          <p:nvPr/>
        </p:nvCxnSpPr>
        <p:spPr>
          <a:xfrm>
            <a:off x="3192016" y="3333307"/>
            <a:ext cx="0" cy="2123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>
            <a:off x="8094689" y="3338254"/>
            <a:ext cx="19800" cy="215345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2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19050"/>
            <a:ext cx="13011150" cy="4191000"/>
          </a:xfrm>
          <a:prstGeom prst="rect">
            <a:avLst/>
          </a:prstGeom>
        </p:spPr>
      </p:pic>
      <p:sp>
        <p:nvSpPr>
          <p:cNvPr id="9" name="חץ למטה 8"/>
          <p:cNvSpPr/>
          <p:nvPr/>
        </p:nvSpPr>
        <p:spPr>
          <a:xfrm rot="10800000">
            <a:off x="6360204" y="2175952"/>
            <a:ext cx="796752" cy="1156645"/>
          </a:xfrm>
          <a:prstGeom prst="downArrow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4985760" y="-158095"/>
            <a:ext cx="22204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800" b="1" dirty="0" smtClean="0"/>
              <a:t>T</a:t>
            </a:r>
            <a:r>
              <a:rPr lang="en-US" sz="2800" b="1" dirty="0" smtClean="0"/>
              <a:t>he schedule </a:t>
            </a:r>
            <a:endParaRPr lang="he-IL" sz="2800" b="1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3"/>
          <a:srcRect l="12958" r="36969"/>
          <a:stretch/>
        </p:blipFill>
        <p:spPr>
          <a:xfrm rot="16200000">
            <a:off x="3390900" y="1885950"/>
            <a:ext cx="280035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97964" y="155263"/>
            <a:ext cx="10515600" cy="1325563"/>
          </a:xfrm>
        </p:spPr>
        <p:txBody>
          <a:bodyPr/>
          <a:lstStyle/>
          <a:p>
            <a:pPr algn="l" rtl="0"/>
            <a:r>
              <a:rPr lang="en-US" dirty="0" smtClean="0"/>
              <a:t>In Summation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425" y="3681300"/>
            <a:ext cx="2619375" cy="17430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567" y="3681301"/>
            <a:ext cx="2857500" cy="174307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51" y="3481277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7451" y="3296611"/>
            <a:ext cx="2095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Sunday no Fun day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276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Q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uestions?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38" y="1371107"/>
            <a:ext cx="9393524" cy="52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225</Words>
  <Application>Microsoft Office PowerPoint</Application>
  <PresentationFormat>מסך רחב</PresentationFormat>
  <Paragraphs>71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David</vt:lpstr>
      <vt:lpstr>Times New Roman</vt:lpstr>
      <vt:lpstr>ערכת נושא Office</vt:lpstr>
      <vt:lpstr> </vt:lpstr>
      <vt:lpstr>Summary</vt:lpstr>
      <vt:lpstr>On the agenda</vt:lpstr>
      <vt:lpstr>IDI structure</vt:lpstr>
      <vt:lpstr>מצגת של PowerPoint‏</vt:lpstr>
      <vt:lpstr>The INDC’s 46th class examination of an average worn out rate The ratio of alertness to the time of day</vt:lpstr>
      <vt:lpstr>מצגת של PowerPoint‏</vt:lpstr>
      <vt:lpstr>In Summation</vt:lpstr>
      <vt:lpstr>Questions?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u26636</dc:creator>
  <cp:lastModifiedBy>u26697</cp:lastModifiedBy>
  <cp:revision>43</cp:revision>
  <cp:lastPrinted>2019-03-26T06:19:34Z</cp:lastPrinted>
  <dcterms:created xsi:type="dcterms:W3CDTF">2019-03-21T22:45:18Z</dcterms:created>
  <dcterms:modified xsi:type="dcterms:W3CDTF">2019-04-04T08:14:49Z</dcterms:modified>
</cp:coreProperties>
</file>