
<file path=[Content_Types].xml><?xml version="1.0" encoding="utf-8"?>
<Types xmlns="http://schemas.openxmlformats.org/package/2006/content-types">
  <Default Extension="bin" ContentType="application/vnd.openxmlformats-officedocument.oleObject"/>
  <Default Extension="png" ContentType="image/png"/>
  <Default Extension="tmp" ContentType="image/x-e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 id="2147483682" r:id="rId2"/>
    <p:sldMasterId id="2147483710" r:id="rId3"/>
  </p:sldMasterIdLst>
  <p:notesMasterIdLst>
    <p:notesMasterId r:id="rId83"/>
  </p:notesMasterIdLst>
  <p:handoutMasterIdLst>
    <p:handoutMasterId r:id="rId84"/>
  </p:handoutMasterIdLst>
  <p:sldIdLst>
    <p:sldId id="330" r:id="rId4"/>
    <p:sldId id="331" r:id="rId5"/>
    <p:sldId id="327" r:id="rId6"/>
    <p:sldId id="572" r:id="rId7"/>
    <p:sldId id="623" r:id="rId8"/>
    <p:sldId id="549" r:id="rId9"/>
    <p:sldId id="644" r:id="rId10"/>
    <p:sldId id="574" r:id="rId11"/>
    <p:sldId id="657" r:id="rId12"/>
    <p:sldId id="654" r:id="rId13"/>
    <p:sldId id="645" r:id="rId14"/>
    <p:sldId id="665" r:id="rId15"/>
    <p:sldId id="668" r:id="rId16"/>
    <p:sldId id="687" r:id="rId17"/>
    <p:sldId id="703" r:id="rId18"/>
    <p:sldId id="646" r:id="rId19"/>
    <p:sldId id="647" r:id="rId20"/>
    <p:sldId id="643" r:id="rId21"/>
    <p:sldId id="688" r:id="rId22"/>
    <p:sldId id="677" r:id="rId23"/>
    <p:sldId id="669" r:id="rId24"/>
    <p:sldId id="670" r:id="rId25"/>
    <p:sldId id="551" r:id="rId26"/>
    <p:sldId id="662" r:id="rId27"/>
    <p:sldId id="692" r:id="rId28"/>
    <p:sldId id="663" r:id="rId29"/>
    <p:sldId id="664" r:id="rId30"/>
    <p:sldId id="698" r:id="rId31"/>
    <p:sldId id="699" r:id="rId32"/>
    <p:sldId id="700" r:id="rId33"/>
    <p:sldId id="655" r:id="rId34"/>
    <p:sldId id="656" r:id="rId35"/>
    <p:sldId id="584" r:id="rId36"/>
    <p:sldId id="701" r:id="rId37"/>
    <p:sldId id="659" r:id="rId38"/>
    <p:sldId id="658" r:id="rId39"/>
    <p:sldId id="617" r:id="rId40"/>
    <p:sldId id="618" r:id="rId41"/>
    <p:sldId id="619" r:id="rId42"/>
    <p:sldId id="615" r:id="rId43"/>
    <p:sldId id="690" r:id="rId44"/>
    <p:sldId id="694" r:id="rId45"/>
    <p:sldId id="660" r:id="rId46"/>
    <p:sldId id="661" r:id="rId47"/>
    <p:sldId id="666" r:id="rId48"/>
    <p:sldId id="675" r:id="rId49"/>
    <p:sldId id="691" r:id="rId50"/>
    <p:sldId id="672" r:id="rId51"/>
    <p:sldId id="673" r:id="rId52"/>
    <p:sldId id="676" r:id="rId53"/>
    <p:sldId id="632" r:id="rId54"/>
    <p:sldId id="674" r:id="rId55"/>
    <p:sldId id="671" r:id="rId56"/>
    <p:sldId id="667" r:id="rId57"/>
    <p:sldId id="679" r:id="rId58"/>
    <p:sldId id="651" r:id="rId59"/>
    <p:sldId id="680" r:id="rId60"/>
    <p:sldId id="678" r:id="rId61"/>
    <p:sldId id="648" r:id="rId62"/>
    <p:sldId id="650" r:id="rId63"/>
    <p:sldId id="649" r:id="rId64"/>
    <p:sldId id="695" r:id="rId65"/>
    <p:sldId id="653" r:id="rId66"/>
    <p:sldId id="696" r:id="rId67"/>
    <p:sldId id="702" r:id="rId68"/>
    <p:sldId id="697" r:id="rId69"/>
    <p:sldId id="652" r:id="rId70"/>
    <p:sldId id="681" r:id="rId71"/>
    <p:sldId id="682" r:id="rId72"/>
    <p:sldId id="683" r:id="rId73"/>
    <p:sldId id="684" r:id="rId74"/>
    <p:sldId id="685" r:id="rId75"/>
    <p:sldId id="686" r:id="rId76"/>
    <p:sldId id="360" r:id="rId77"/>
    <p:sldId id="419" r:id="rId78"/>
    <p:sldId id="418" r:id="rId79"/>
    <p:sldId id="704" r:id="rId80"/>
    <p:sldId id="705" r:id="rId81"/>
    <p:sldId id="328" r:id="rId82"/>
  </p:sldIdLst>
  <p:sldSz cx="9144000" cy="6858000" type="letter"/>
  <p:notesSz cx="7315200" cy="9601200"/>
  <p:custDataLst>
    <p:tags r:id="rId85"/>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151" algn="l" rtl="0" fontAlgn="base">
      <a:spcBef>
        <a:spcPct val="0"/>
      </a:spcBef>
      <a:spcAft>
        <a:spcPct val="0"/>
      </a:spcAft>
      <a:defRPr sz="1600" kern="1200">
        <a:solidFill>
          <a:schemeClr val="tx1"/>
        </a:solidFill>
        <a:latin typeface="Arial" charset="0"/>
        <a:ea typeface="+mn-ea"/>
        <a:cs typeface="+mn-cs"/>
      </a:defRPr>
    </a:lvl2pPr>
    <a:lvl3pPr marL="914303" algn="l" rtl="0" fontAlgn="base">
      <a:spcBef>
        <a:spcPct val="0"/>
      </a:spcBef>
      <a:spcAft>
        <a:spcPct val="0"/>
      </a:spcAft>
      <a:defRPr sz="1600" kern="1200">
        <a:solidFill>
          <a:schemeClr val="tx1"/>
        </a:solidFill>
        <a:latin typeface="Arial" charset="0"/>
        <a:ea typeface="+mn-ea"/>
        <a:cs typeface="+mn-cs"/>
      </a:defRPr>
    </a:lvl3pPr>
    <a:lvl4pPr marL="1371454" algn="l" rtl="0" fontAlgn="base">
      <a:spcBef>
        <a:spcPct val="0"/>
      </a:spcBef>
      <a:spcAft>
        <a:spcPct val="0"/>
      </a:spcAft>
      <a:defRPr sz="1600" kern="1200">
        <a:solidFill>
          <a:schemeClr val="tx1"/>
        </a:solidFill>
        <a:latin typeface="Arial" charset="0"/>
        <a:ea typeface="+mn-ea"/>
        <a:cs typeface="+mn-cs"/>
      </a:defRPr>
    </a:lvl4pPr>
    <a:lvl5pPr marL="1828607" algn="l" rtl="0" fontAlgn="base">
      <a:spcBef>
        <a:spcPct val="0"/>
      </a:spcBef>
      <a:spcAft>
        <a:spcPct val="0"/>
      </a:spcAft>
      <a:defRPr sz="1600" kern="1200">
        <a:solidFill>
          <a:schemeClr val="tx1"/>
        </a:solidFill>
        <a:latin typeface="Arial" charset="0"/>
        <a:ea typeface="+mn-ea"/>
        <a:cs typeface="+mn-cs"/>
      </a:defRPr>
    </a:lvl5pPr>
    <a:lvl6pPr marL="2285758" algn="l" defTabSz="914303" rtl="0" eaLnBrk="1" latinLnBrk="0" hangingPunct="1">
      <a:defRPr sz="1600" kern="1200">
        <a:solidFill>
          <a:schemeClr val="tx1"/>
        </a:solidFill>
        <a:latin typeface="Arial" charset="0"/>
        <a:ea typeface="+mn-ea"/>
        <a:cs typeface="+mn-cs"/>
      </a:defRPr>
    </a:lvl6pPr>
    <a:lvl7pPr marL="2742909" algn="l" defTabSz="914303" rtl="0" eaLnBrk="1" latinLnBrk="0" hangingPunct="1">
      <a:defRPr sz="1600" kern="1200">
        <a:solidFill>
          <a:schemeClr val="tx1"/>
        </a:solidFill>
        <a:latin typeface="Arial" charset="0"/>
        <a:ea typeface="+mn-ea"/>
        <a:cs typeface="+mn-cs"/>
      </a:defRPr>
    </a:lvl7pPr>
    <a:lvl8pPr marL="3200061" algn="l" defTabSz="914303" rtl="0" eaLnBrk="1" latinLnBrk="0" hangingPunct="1">
      <a:defRPr sz="1600" kern="1200">
        <a:solidFill>
          <a:schemeClr val="tx1"/>
        </a:solidFill>
        <a:latin typeface="Arial" charset="0"/>
        <a:ea typeface="+mn-ea"/>
        <a:cs typeface="+mn-cs"/>
      </a:defRPr>
    </a:lvl8pPr>
    <a:lvl9pPr marL="3657212" algn="l" defTabSz="914303"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9999"/>
    <a:srgbClr val="99FFFF"/>
    <a:srgbClr val="CCCCCC"/>
    <a:srgbClr val="99E9E9"/>
    <a:srgbClr val="99E9FF"/>
    <a:srgbClr val="CAE9EA"/>
    <a:srgbClr val="CCFFCC"/>
    <a:srgbClr val="BBFF9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6" autoAdjust="0"/>
    <p:restoredTop sz="94639" autoAdjust="0"/>
  </p:normalViewPr>
  <p:slideViewPr>
    <p:cSldViewPr snapToGrid="0" snapToObjects="1">
      <p:cViewPr varScale="1">
        <p:scale>
          <a:sx n="69" d="100"/>
          <a:sy n="69" d="100"/>
        </p:scale>
        <p:origin x="1566" y="72"/>
      </p:cViewPr>
      <p:guideLst>
        <p:guide orient="horz" pos="4319"/>
        <p:guide/>
      </p:guideLst>
    </p:cSldViewPr>
  </p:slideViewPr>
  <p:notesTextViewPr>
    <p:cViewPr>
      <p:scale>
        <a:sx n="1" d="1"/>
        <a:sy n="1" d="1"/>
      </p:scale>
      <p:origin x="0" y="0"/>
    </p:cViewPr>
  </p:notesTextViewPr>
  <p:sorterViewPr>
    <p:cViewPr varScale="1">
      <p:scale>
        <a:sx n="1" d="1"/>
        <a:sy n="1" d="1"/>
      </p:scale>
      <p:origin x="0" y="-15235"/>
    </p:cViewPr>
  </p:sorterViewPr>
  <p:notesViewPr>
    <p:cSldViewPr snapToGrid="0" snapToObjects="1">
      <p:cViewPr varScale="1">
        <p:scale>
          <a:sx n="47" d="100"/>
          <a:sy n="47" d="100"/>
        </p:scale>
        <p:origin x="2892" y="66"/>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microsoft.com/office/2015/10/relationships/revisionInfo" Target="revisionInfo.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842963" y="601663"/>
            <a:ext cx="5634037" cy="42259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92381" y="5159109"/>
            <a:ext cx="623376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p:cNvSpPr>
            <a:spLocks noGrp="1" noChangeArrowheads="1"/>
          </p:cNvSpPr>
          <p:nvPr>
            <p:ph type="sldNum" sz="quarter" idx="5"/>
          </p:nvPr>
        </p:nvSpPr>
        <p:spPr bwMode="auto">
          <a:xfrm>
            <a:off x="6528235" y="9227280"/>
            <a:ext cx="5803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7108495" y="103076"/>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895255"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63" indent="-115876" algn="l" defTabSz="895255"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06" indent="-180956" algn="l" defTabSz="895255"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6993" indent="-125400" algn="l" defTabSz="895255"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867" indent="-114288" algn="l" defTabSz="895255"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5758" algn="l" defTabSz="914303" rtl="0" eaLnBrk="1" latinLnBrk="0" hangingPunct="1">
      <a:defRPr sz="1200" kern="1200">
        <a:solidFill>
          <a:schemeClr val="tx1"/>
        </a:solidFill>
        <a:latin typeface="+mn-lt"/>
        <a:ea typeface="+mn-ea"/>
        <a:cs typeface="+mn-cs"/>
      </a:defRPr>
    </a:lvl6pPr>
    <a:lvl7pPr marL="2742909" algn="l" defTabSz="914303" rtl="0" eaLnBrk="1" latinLnBrk="0" hangingPunct="1">
      <a:defRPr sz="1200" kern="1200">
        <a:solidFill>
          <a:schemeClr val="tx1"/>
        </a:solidFill>
        <a:latin typeface="+mn-lt"/>
        <a:ea typeface="+mn-ea"/>
        <a:cs typeface="+mn-cs"/>
      </a:defRPr>
    </a:lvl7pPr>
    <a:lvl8pPr marL="3200061" algn="l" defTabSz="914303" rtl="0" eaLnBrk="1" latinLnBrk="0" hangingPunct="1">
      <a:defRPr sz="1200" kern="1200">
        <a:solidFill>
          <a:schemeClr val="tx1"/>
        </a:solidFill>
        <a:latin typeface="+mn-lt"/>
        <a:ea typeface="+mn-ea"/>
        <a:cs typeface="+mn-cs"/>
      </a:defRPr>
    </a:lvl8pPr>
    <a:lvl9pPr marL="3657212" algn="l" defTabSz="9143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54</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54</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340037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63</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63</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232236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64</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64</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173282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65</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65</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363152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66</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66</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90103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55</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55</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263810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56</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56</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1513253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57</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57</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132841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58</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58</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903564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59</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59</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3126495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60</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60</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237197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61</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61</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291533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txBox="1">
            <a:spLocks noGrp="1" noChangeArrowheads="1"/>
          </p:cNvSpPr>
          <p:nvPr/>
        </p:nvSpPr>
        <p:spPr bwMode="auto">
          <a:xfrm>
            <a:off x="6" y="8804855"/>
            <a:ext cx="3382098" cy="462321"/>
          </a:xfrm>
          <a:prstGeom prst="rect">
            <a:avLst/>
          </a:prstGeom>
          <a:noFill/>
          <a:ln w="9525">
            <a:noFill/>
            <a:miter lim="800000"/>
            <a:headEnd/>
            <a:tailEnd/>
          </a:ln>
        </p:spPr>
        <p:txBody>
          <a:bodyPr lIns="98653" tIns="49325" rIns="98653" bIns="49325" anchor="b"/>
          <a:lstStyle/>
          <a:p>
            <a:pPr defTabSz="985856" eaLnBrk="0" hangingPunct="0"/>
            <a:fld id="{0841EACC-3B72-4D5C-84DA-D90372A82C01}" type="slidenum">
              <a:rPr lang="he-IL" sz="1500">
                <a:cs typeface="Times New Roman" pitchFamily="18" charset="0"/>
              </a:rPr>
              <a:pPr defTabSz="985856" eaLnBrk="0" hangingPunct="0"/>
              <a:t>62</a:t>
            </a:fld>
            <a:endParaRPr lang="en-US" sz="1500" dirty="0">
              <a:cs typeface="Times New Roman" pitchFamily="18" charset="0"/>
            </a:endParaRPr>
          </a:p>
        </p:txBody>
      </p:sp>
      <p:sp>
        <p:nvSpPr>
          <p:cNvPr id="159746" name="Rectangle 2"/>
          <p:cNvSpPr>
            <a:spLocks noGrp="1" noRot="1" noChangeAspect="1" noChangeArrowheads="1" noTextEdit="1"/>
          </p:cNvSpPr>
          <p:nvPr>
            <p:ph type="sldImg"/>
          </p:nvPr>
        </p:nvSpPr>
        <p:spPr>
          <a:xfrm>
            <a:off x="1185863" y="581025"/>
            <a:ext cx="5437187" cy="4076700"/>
          </a:xfrm>
          <a:ln/>
        </p:spPr>
      </p:sp>
      <p:sp>
        <p:nvSpPr>
          <p:cNvPr id="159747" name="Rectangle 3"/>
          <p:cNvSpPr>
            <a:spLocks noGrp="1" noChangeArrowheads="1"/>
          </p:cNvSpPr>
          <p:nvPr>
            <p:ph type="body" idx="1"/>
          </p:nvPr>
        </p:nvSpPr>
        <p:spPr>
          <a:xfrm>
            <a:off x="631875" y="4979618"/>
            <a:ext cx="6649347" cy="246221"/>
          </a:xfrm>
          <a:noFill/>
          <a:ln/>
        </p:spPr>
        <p:txBody>
          <a:bodyPr/>
          <a:lstStyle/>
          <a:p>
            <a:pPr eaLnBrk="1" hangingPunct="1"/>
            <a:endParaRPr lang="en-US" dirty="0">
              <a:cs typeface="Arial" charset="0"/>
            </a:endParaRPr>
          </a:p>
        </p:txBody>
      </p:sp>
      <p:sp>
        <p:nvSpPr>
          <p:cNvPr id="5" name="Slide Number Placeholder 4"/>
          <p:cNvSpPr>
            <a:spLocks noGrp="1"/>
          </p:cNvSpPr>
          <p:nvPr>
            <p:ph type="sldNum" sz="quarter" idx="10"/>
          </p:nvPr>
        </p:nvSpPr>
        <p:spPr/>
        <p:txBody>
          <a:bodyPr/>
          <a:lstStyle/>
          <a:p>
            <a:fld id="{41B57E03-1FBD-4E46-A3CA-B1BB4BC002B7}" type="slidenum">
              <a:rPr lang="he-IL" smtClean="0"/>
              <a:pPr/>
              <a:t>62</a:t>
            </a:fld>
            <a:endParaRPr lang="he-IL" dirty="0"/>
          </a:p>
        </p:txBody>
      </p:sp>
      <p:sp>
        <p:nvSpPr>
          <p:cNvPr id="6" name="Header Placeholder 5"/>
          <p:cNvSpPr>
            <a:spLocks noGrp="1"/>
          </p:cNvSpPr>
          <p:nvPr>
            <p:ph type="hdr" sz="quarter" idx="11"/>
          </p:nvPr>
        </p:nvSpPr>
        <p:spPr>
          <a:xfrm>
            <a:off x="4421295" y="3"/>
            <a:ext cx="3381587" cy="462745"/>
          </a:xfrm>
          <a:prstGeom prst="rect">
            <a:avLst/>
          </a:prstGeom>
        </p:spPr>
        <p:txBody>
          <a:bodyPr/>
          <a:lstStyle/>
          <a:p>
            <a:endParaRPr lang="he-IL" dirty="0"/>
          </a:p>
        </p:txBody>
      </p:sp>
    </p:spTree>
    <p:extLst>
      <p:ext uri="{BB962C8B-B14F-4D97-AF65-F5344CB8AC3E}">
        <p14:creationId xmlns:p14="http://schemas.microsoft.com/office/powerpoint/2010/main" val="2503400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8.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oleObject" Target="../embeddings/oleObject16.bin"/><Relationship Id="rId5" Type="http://schemas.openxmlformats.org/officeDocument/2006/relationships/slideMaster" Target="../slideMasters/slideMaster1.xml"/><Relationship Id="rId4" Type="http://schemas.openxmlformats.org/officeDocument/2006/relationships/tags" Target="../tags/tag19.xml"/><Relationship Id="rId9" Type="http://schemas.openxmlformats.org/officeDocument/2006/relationships/oleObject" Target="../embeddings/oleObject18.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23.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4.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5.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1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686653647"/>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30380" name="think-cell Slide" r:id="rId4" imgW="360" imgH="360" progId="">
                  <p:embed/>
                </p:oleObj>
              </mc:Choice>
              <mc:Fallback>
                <p:oleObj name="think-cell Slide" r:id="rId4" imgW="360" imgH="360" progId="">
                  <p:embed/>
                  <p:pic>
                    <p:nvPicPr>
                      <p:cNvPr id="0" name="Picture 1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734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03">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userDrawn="1">
            <p:custDataLst>
              <p:tags r:id="rId2"/>
            </p:custDataLst>
            <p:extLst>
              <p:ext uri="{D42A27DB-BD31-4B8C-83A1-F6EECF244321}">
                <p14:modId xmlns:p14="http://schemas.microsoft.com/office/powerpoint/2010/main" val="4196908882"/>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40558" name="think-cell Slide" r:id="rId4" imgW="360" imgH="360" progId="">
                  <p:embed/>
                </p:oleObj>
              </mc:Choice>
              <mc:Fallback>
                <p:oleObj name="think-cell Slide" r:id="rId4" imgW="360" imgH="360" progId="">
                  <p:embed/>
                  <p:pic>
                    <p:nvPicPr>
                      <p:cNvPr id="0" name="Picture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621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04">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userDrawn="1">
            <p:custDataLst>
              <p:tags r:id="rId2"/>
            </p:custDataLst>
            <p:extLst>
              <p:ext uri="{D42A27DB-BD31-4B8C-83A1-F6EECF244321}">
                <p14:modId xmlns:p14="http://schemas.microsoft.com/office/powerpoint/2010/main" val="716949186"/>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38511" name="think-cell Slide" r:id="rId4" imgW="360" imgH="360" progId="">
                  <p:embed/>
                </p:oleObj>
              </mc:Choice>
              <mc:Fallback>
                <p:oleObj name="think-cell Slide" r:id="rId4" imgW="360" imgH="360" progId="">
                  <p:embed/>
                  <p:pic>
                    <p:nvPicPr>
                      <p:cNvPr id="0" name="Picture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46384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descr="CVR-L-FI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9147241" cy="6858000"/>
          </a:xfrm>
          <a:prstGeom prst="rect">
            <a:avLst/>
          </a:prstGeom>
        </p:spPr>
      </p:pic>
      <p:grpSp>
        <p:nvGrpSpPr>
          <p:cNvPr id="6" name="Cover Elements"/>
          <p:cNvGrpSpPr>
            <a:grpSpLocks/>
          </p:cNvGrpSpPr>
          <p:nvPr userDrawn="1"/>
        </p:nvGrpSpPr>
        <p:grpSpPr bwMode="auto">
          <a:xfrm>
            <a:off x="0" y="1"/>
            <a:ext cx="9144000" cy="6858000"/>
            <a:chOff x="0" y="0"/>
            <a:chExt cx="5643" cy="4234"/>
          </a:xfrm>
        </p:grpSpPr>
        <p:sp>
          <p:nvSpPr>
            <p:cNvPr id="7" name="Document type" hidden="1"/>
            <p:cNvSpPr txBox="1">
              <a:spLocks noChangeArrowheads="1"/>
            </p:cNvSpPr>
            <p:nvPr/>
          </p:nvSpPr>
          <p:spPr bwMode="auto">
            <a:xfrm>
              <a:off x="1544" y="3597"/>
              <a:ext cx="246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aseline="0" noProof="0" dirty="0">
                  <a:solidFill>
                    <a:schemeClr val="accent3"/>
                  </a:solidFill>
                  <a:latin typeface="+mn-lt"/>
                </a:rPr>
                <a:t>Document type</a:t>
              </a:r>
            </a:p>
          </p:txBody>
        </p:sp>
        <p:sp>
          <p:nvSpPr>
            <p:cNvPr id="8" name="Date" hidden="1"/>
            <p:cNvSpPr txBox="1">
              <a:spLocks noChangeArrowheads="1"/>
            </p:cNvSpPr>
            <p:nvPr/>
          </p:nvSpPr>
          <p:spPr bwMode="auto">
            <a:xfrm>
              <a:off x="1544" y="3716"/>
              <a:ext cx="2371"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aseline="0" noProof="0" dirty="0">
                  <a:solidFill>
                    <a:schemeClr val="accent4"/>
                  </a:solidFill>
                  <a:latin typeface="+mn-lt"/>
                </a:rPr>
                <a:t>Date</a:t>
              </a:r>
            </a:p>
          </p:txBody>
        </p:sp>
        <p:sp>
          <p:nvSpPr>
            <p:cNvPr id="9" name="TitleBottomPlaceholder" hidden="1"/>
            <p:cNvSpPr>
              <a:spLocks noChangeArrowheads="1"/>
            </p:cNvSpPr>
            <p:nvPr userDrawn="1"/>
          </p:nvSpPr>
          <p:spPr bwMode="auto">
            <a:xfrm>
              <a:off x="0" y="2413"/>
              <a:ext cx="5643" cy="685"/>
            </a:xfrm>
            <a:prstGeom prst="rect">
              <a:avLst/>
            </a:prstGeo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noProof="0" dirty="0">
                <a:latin typeface="+mn-lt"/>
              </a:endParaRPr>
            </a:p>
          </p:txBody>
        </p:sp>
        <p:sp>
          <p:nvSpPr>
            <p:cNvPr id="10" name="TitleTopPlaceholder" hidden="1"/>
            <p:cNvSpPr>
              <a:spLocks noChangeArrowheads="1"/>
            </p:cNvSpPr>
            <p:nvPr/>
          </p:nvSpPr>
          <p:spPr bwMode="auto">
            <a:xfrm>
              <a:off x="0" y="0"/>
              <a:ext cx="5643" cy="2382"/>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noProof="0" dirty="0">
                <a:latin typeface="+mn-lt"/>
              </a:endParaRPr>
            </a:p>
          </p:txBody>
        </p:sp>
        <p:sp>
          <p:nvSpPr>
            <p:cNvPr id="11"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noProof="0" dirty="0">
                <a:latin typeface="+mn-lt"/>
              </a:endParaRPr>
            </a:p>
          </p:txBody>
        </p:sp>
      </p:grpSp>
      <p:sp>
        <p:nvSpPr>
          <p:cNvPr id="12" name="Rectangle 1026"/>
          <p:cNvSpPr>
            <a:spLocks noGrp="1" noChangeArrowheads="1"/>
          </p:cNvSpPr>
          <p:nvPr>
            <p:ph type="ctrTitle" hasCustomPrompt="1"/>
          </p:nvPr>
        </p:nvSpPr>
        <p:spPr>
          <a:xfrm>
            <a:off x="469166" y="419838"/>
            <a:ext cx="7884444" cy="643758"/>
          </a:xfrm>
          <a:prstGeom prst="rect">
            <a:avLst/>
          </a:prstGeom>
        </p:spPr>
        <p:txBody>
          <a:bodyPr wrap="square" anchor="t">
            <a:spAutoFit/>
          </a:bodyPr>
          <a:lstStyle>
            <a:lvl1pPr>
              <a:defRPr sz="3571" b="0" baseline="0">
                <a:solidFill>
                  <a:schemeClr val="accent2"/>
                </a:solidFill>
                <a:latin typeface="+mj-lt"/>
                <a:ea typeface="Arial Unicode MS" pitchFamily="34" charset="-128"/>
                <a:cs typeface="Arial Unicode MS" pitchFamily="34" charset="-128"/>
              </a:defRPr>
            </a:lvl1pPr>
          </a:lstStyle>
          <a:p>
            <a:pPr lvl="0"/>
            <a:r>
              <a:rPr lang="en-US" noProof="0" dirty="0"/>
              <a:t>Title – CLIENT presentations</a:t>
            </a:r>
          </a:p>
        </p:txBody>
      </p:sp>
      <p:sp>
        <p:nvSpPr>
          <p:cNvPr id="13" name="Rectangle 1027"/>
          <p:cNvSpPr>
            <a:spLocks noGrp="1" noChangeArrowheads="1"/>
          </p:cNvSpPr>
          <p:nvPr>
            <p:ph type="subTitle" idx="1" hasCustomPrompt="1"/>
          </p:nvPr>
        </p:nvSpPr>
        <p:spPr>
          <a:xfrm>
            <a:off x="469167" y="1131270"/>
            <a:ext cx="7945540" cy="314028"/>
          </a:xfrm>
          <a:prstGeom prst="rect">
            <a:avLst/>
          </a:prstGeom>
        </p:spPr>
        <p:txBody>
          <a:bodyPr wrap="square" anchor="t">
            <a:spAutoFit/>
          </a:bodyPr>
          <a:lstStyle>
            <a:lvl1pPr>
              <a:defRPr sz="1428" b="1" baseline="0">
                <a:solidFill>
                  <a:srgbClr val="646569"/>
                </a:solidFill>
                <a:latin typeface="+mj-lt"/>
                <a:ea typeface="Arial Unicode MS" pitchFamily="34" charset="-128"/>
                <a:cs typeface="Arial Unicode MS" pitchFamily="34" charset="-128"/>
              </a:defRPr>
            </a:lvl1pPr>
          </a:lstStyle>
          <a:p>
            <a:pPr lvl="0"/>
            <a:r>
              <a:rPr lang="en-US" noProof="0" dirty="0"/>
              <a:t>Subtitle</a:t>
            </a:r>
          </a:p>
        </p:txBody>
      </p:sp>
      <p:sp>
        <p:nvSpPr>
          <p:cNvPr id="14" name="Text Placeholder 4"/>
          <p:cNvSpPr>
            <a:spLocks noGrp="1"/>
          </p:cNvSpPr>
          <p:nvPr>
            <p:ph type="body" sz="quarter" idx="12" hasCustomPrompt="1"/>
          </p:nvPr>
        </p:nvSpPr>
        <p:spPr>
          <a:xfrm>
            <a:off x="468923" y="3626102"/>
            <a:ext cx="7946513" cy="2198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1428" dirty="0">
                <a:solidFill>
                  <a:srgbClr val="646569"/>
                </a:solidFill>
              </a:defRPr>
            </a:lvl1pPr>
          </a:lstStyle>
          <a:p>
            <a:pPr lvl="0"/>
            <a:r>
              <a:rPr lang="en-US" dirty="0"/>
              <a:t>Click to </a:t>
            </a:r>
            <a:r>
              <a:rPr lang="ru-RU" dirty="0" err="1"/>
              <a:t>add</a:t>
            </a:r>
            <a:r>
              <a:rPr lang="ru-RU" dirty="0"/>
              <a:t> </a:t>
            </a:r>
            <a:r>
              <a:rPr lang="ru-RU" dirty="0" err="1"/>
              <a:t>date</a:t>
            </a:r>
            <a:endParaRPr lang="en-US" dirty="0"/>
          </a:p>
        </p:txBody>
      </p:sp>
      <p:sp>
        <p:nvSpPr>
          <p:cNvPr id="15" name="Rectangle 1027"/>
          <p:cNvSpPr txBox="1">
            <a:spLocks noChangeArrowheads="1"/>
          </p:cNvSpPr>
          <p:nvPr userDrawn="1"/>
        </p:nvSpPr>
        <p:spPr bwMode="auto">
          <a:xfrm>
            <a:off x="469167" y="1496078"/>
            <a:ext cx="7945540" cy="2242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2000" b="0" baseline="0">
                <a:solidFill>
                  <a:schemeClr val="accent4"/>
                </a:solidFill>
                <a:latin typeface="+mj-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1"/>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1"/>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1"/>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1"/>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28" kern="0" dirty="0">
                <a:solidFill>
                  <a:srgbClr val="646569"/>
                </a:solidFill>
              </a:rPr>
              <a:t>Please refer to the last page of this report for important disclosures</a:t>
            </a:r>
          </a:p>
        </p:txBody>
      </p:sp>
    </p:spTree>
    <p:extLst>
      <p:ext uri="{BB962C8B-B14F-4D97-AF65-F5344CB8AC3E}">
        <p14:creationId xmlns:p14="http://schemas.microsoft.com/office/powerpoint/2010/main" val="11036987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26590" name="think-cell Slide" r:id="rId4" imgW="360" imgH="360" progId="">
                  <p:embed/>
                </p:oleObj>
              </mc:Choice>
              <mc:Fallback>
                <p:oleObj name="think-cell Slide" r:id="rId4" imgW="360" imgH="36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Title"/>
          <p:cNvSpPr>
            <a:spLocks noGrp="1"/>
          </p:cNvSpPr>
          <p:nvPr>
            <p:ph type="title"/>
          </p:nvPr>
        </p:nvSpPr>
        <p:spPr>
          <a:xfrm>
            <a:off x="349887" y="317835"/>
            <a:ext cx="8476220" cy="376834"/>
          </a:xfrm>
        </p:spPr>
        <p:txBody>
          <a:bodyPr/>
          <a:lstStyle>
            <a:lvl1pPr>
              <a:defRPr>
                <a:solidFill>
                  <a:schemeClr val="accent3"/>
                </a:solidFill>
                <a:latin typeface="+mj-lt"/>
                <a:ea typeface="Arial Unicode MS" pitchFamily="34" charset="-128"/>
                <a:cs typeface="Arial Unicode MS" pitchFamily="34" charset="-128"/>
              </a:defRPr>
            </a:lvl1pPr>
          </a:lstStyle>
          <a:p>
            <a:r>
              <a:rPr lang="en-US" dirty="0"/>
              <a:t>Click to edit Master title style</a:t>
            </a:r>
          </a:p>
        </p:txBody>
      </p:sp>
      <p:sp>
        <p:nvSpPr>
          <p:cNvPr id="3" name="Slide Number"/>
          <p:cNvSpPr txBox="1">
            <a:spLocks/>
          </p:cNvSpPr>
          <p:nvPr userDrawn="1"/>
        </p:nvSpPr>
        <p:spPr>
          <a:xfrm>
            <a:off x="8613097"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chemeClr val="accent6">
                    <a:lumMod val="60000"/>
                    <a:lumOff val="40000"/>
                  </a:schemeClr>
                </a:solidFill>
              </a:rPr>
              <a:pPr lvl="0" algn="r"/>
              <a:t>‹#›</a:t>
            </a:fld>
            <a:endParaRPr lang="en-US" sz="1020" dirty="0">
              <a:solidFill>
                <a:schemeClr val="accent6">
                  <a:lumMod val="60000"/>
                  <a:lumOff val="40000"/>
                </a:schemeClr>
              </a:solidFill>
            </a:endParaRPr>
          </a:p>
        </p:txBody>
      </p:sp>
      <p:sp>
        <p:nvSpPr>
          <p:cNvPr id="9" name="Text Placeholder 8"/>
          <p:cNvSpPr>
            <a:spLocks noGrp="1"/>
          </p:cNvSpPr>
          <p:nvPr>
            <p:ph type="body" sz="quarter" idx="10" hasCustomPrompt="1"/>
          </p:nvPr>
        </p:nvSpPr>
        <p:spPr>
          <a:xfrm>
            <a:off x="349887" y="768490"/>
            <a:ext cx="8476220" cy="282625"/>
          </a:xfrm>
        </p:spPr>
        <p:txBody>
          <a:bodyPr/>
          <a:lstStyle>
            <a:lvl1pPr>
              <a:defRPr sz="1837">
                <a:solidFill>
                  <a:schemeClr val="accent4"/>
                </a:solidFill>
              </a:defRPr>
            </a:lvl1pPr>
          </a:lstStyle>
          <a:p>
            <a:pPr lvl="0"/>
            <a:r>
              <a:rPr lang="en-US" dirty="0"/>
              <a:t>Click to edit subtitle</a:t>
            </a:r>
          </a:p>
        </p:txBody>
      </p:sp>
      <p:cxnSp>
        <p:nvCxnSpPr>
          <p:cNvPr id="5" name="Straight Connector 4"/>
          <p:cNvCxnSpPr/>
          <p:nvPr userDrawn="1"/>
        </p:nvCxnSpPr>
        <p:spPr>
          <a:xfrm>
            <a:off x="349887" y="6440106"/>
            <a:ext cx="847622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1" hasCustomPrompt="1"/>
          </p:nvPr>
        </p:nvSpPr>
        <p:spPr>
          <a:xfrm>
            <a:off x="349887" y="6207622"/>
            <a:ext cx="8476220" cy="1570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chemeClr val="accent6"/>
                </a:solidFill>
                <a:ea typeface="+mn-ea"/>
                <a:cs typeface="+mn-cs"/>
              </a:defRPr>
            </a:lvl1pPr>
          </a:lstStyle>
          <a:p>
            <a:pPr marL="106891" lvl="0" indent="-106891"/>
            <a:r>
              <a:rPr lang="en-US" dirty="0"/>
              <a:t>1	Footnote</a:t>
            </a:r>
          </a:p>
        </p:txBody>
      </p:sp>
      <p:sp>
        <p:nvSpPr>
          <p:cNvPr id="37" name="Text Placeholder 36"/>
          <p:cNvSpPr>
            <a:spLocks noGrp="1"/>
          </p:cNvSpPr>
          <p:nvPr>
            <p:ph type="body" sz="quarter" idx="13" hasCustomPrompt="1"/>
          </p:nvPr>
        </p:nvSpPr>
        <p:spPr>
          <a:xfrm>
            <a:off x="349887" y="1107906"/>
            <a:ext cx="4238110" cy="219820"/>
          </a:xfrm>
        </p:spPr>
        <p:txBody>
          <a:bodyPr wrap="square">
            <a:spAutoFit/>
          </a:bodyPr>
          <a:lstStyle>
            <a:lvl1pPr>
              <a:defRPr sz="1428">
                <a:solidFill>
                  <a:schemeClr val="accent6">
                    <a:lumMod val="60000"/>
                    <a:lumOff val="40000"/>
                  </a:schemeClr>
                </a:solidFill>
              </a:defRPr>
            </a:lvl1pPr>
          </a:lstStyle>
          <a:p>
            <a:pPr lvl="0"/>
            <a:r>
              <a:rPr lang="en-US" dirty="0"/>
              <a:t>Click to edit unit of measure</a:t>
            </a:r>
          </a:p>
        </p:txBody>
      </p:sp>
      <p:sp>
        <p:nvSpPr>
          <p:cNvPr id="10" name="Rectangle 3"/>
          <p:cNvSpPr txBox="1"/>
          <p:nvPr userDrawn="1"/>
        </p:nvSpPr>
        <p:spPr>
          <a:xfrm>
            <a:off x="349885"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chemeClr val="accent6">
                    <a:lumMod val="60000"/>
                    <a:lumOff val="40000"/>
                  </a:schemeClr>
                </a:solidFill>
              </a:rPr>
              <a:t>Leumi</a:t>
            </a:r>
          </a:p>
        </p:txBody>
      </p:sp>
      <p:sp>
        <p:nvSpPr>
          <p:cNvPr id="6" name="Text Placeholder 5"/>
          <p:cNvSpPr>
            <a:spLocks noGrp="1"/>
          </p:cNvSpPr>
          <p:nvPr>
            <p:ph type="body" sz="quarter" idx="14" hasCustomPrompt="1"/>
          </p:nvPr>
        </p:nvSpPr>
        <p:spPr>
          <a:xfrm>
            <a:off x="1341228" y="1904823"/>
            <a:ext cx="6686702" cy="282625"/>
          </a:xfrm>
        </p:spPr>
        <p:txBody>
          <a:bodyPr>
            <a:spAutoFit/>
          </a:bodyPr>
          <a:lstStyle>
            <a:lvl1pPr>
              <a:defRPr sz="1837">
                <a:solidFill>
                  <a:schemeClr val="accent4"/>
                </a:solidFill>
              </a:defRPr>
            </a:lvl1pPr>
          </a:lstStyle>
          <a:p>
            <a:pPr lvl="0"/>
            <a:r>
              <a:rPr lang="en-US" dirty="0"/>
              <a:t>Click to edit Topic 1</a:t>
            </a:r>
          </a:p>
        </p:txBody>
      </p:sp>
      <p:sp>
        <p:nvSpPr>
          <p:cNvPr id="8" name="Text Placeholder 7"/>
          <p:cNvSpPr>
            <a:spLocks noGrp="1"/>
          </p:cNvSpPr>
          <p:nvPr>
            <p:ph type="body" sz="quarter" idx="15" hasCustomPrompt="1"/>
          </p:nvPr>
        </p:nvSpPr>
        <p:spPr>
          <a:xfrm>
            <a:off x="1341228" y="2454888"/>
            <a:ext cx="6686702" cy="282625"/>
          </a:xfrm>
        </p:spPr>
        <p:txBody>
          <a:bodyPr>
            <a:spAutoFit/>
          </a:bodyPr>
          <a:lstStyle>
            <a:lvl1pPr>
              <a:defRPr sz="1837">
                <a:solidFill>
                  <a:schemeClr val="accent4"/>
                </a:solidFill>
              </a:defRPr>
            </a:lvl1pPr>
          </a:lstStyle>
          <a:p>
            <a:pPr lvl="0"/>
            <a:r>
              <a:rPr lang="en-US" dirty="0"/>
              <a:t>Click to edit Topic 2</a:t>
            </a:r>
          </a:p>
        </p:txBody>
      </p:sp>
      <p:sp>
        <p:nvSpPr>
          <p:cNvPr id="18" name="Text Placeholder 17"/>
          <p:cNvSpPr>
            <a:spLocks noGrp="1"/>
          </p:cNvSpPr>
          <p:nvPr>
            <p:ph type="body" sz="quarter" idx="16" hasCustomPrompt="1"/>
          </p:nvPr>
        </p:nvSpPr>
        <p:spPr>
          <a:xfrm>
            <a:off x="1341228" y="3004953"/>
            <a:ext cx="6686702" cy="282625"/>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1837" dirty="0">
                <a:solidFill>
                  <a:schemeClr val="accent4"/>
                </a:solidFill>
              </a:defRPr>
            </a:lvl1pPr>
          </a:lstStyle>
          <a:p>
            <a:pPr lvl="0"/>
            <a:r>
              <a:rPr lang="en-US" dirty="0"/>
              <a:t>Click to edit Topic 3</a:t>
            </a:r>
          </a:p>
        </p:txBody>
      </p:sp>
      <p:sp>
        <p:nvSpPr>
          <p:cNvPr id="21" name="Text Placeholder 20"/>
          <p:cNvSpPr>
            <a:spLocks noGrp="1"/>
          </p:cNvSpPr>
          <p:nvPr>
            <p:ph type="body" sz="quarter" idx="17" hasCustomPrompt="1"/>
          </p:nvPr>
        </p:nvSpPr>
        <p:spPr>
          <a:xfrm>
            <a:off x="1341228" y="3555019"/>
            <a:ext cx="6686702" cy="282625"/>
          </a:xfrm>
        </p:spPr>
        <p:txBody>
          <a:bodyPr/>
          <a:lstStyle>
            <a:lvl1pPr>
              <a:defRPr sz="1837">
                <a:solidFill>
                  <a:schemeClr val="accent4"/>
                </a:solidFill>
              </a:defRPr>
            </a:lvl1pPr>
          </a:lstStyle>
          <a:p>
            <a:pPr lvl="0"/>
            <a:r>
              <a:rPr lang="en-US" dirty="0"/>
              <a:t>Click to edit Topic 4</a:t>
            </a:r>
          </a:p>
        </p:txBody>
      </p:sp>
      <p:sp>
        <p:nvSpPr>
          <p:cNvPr id="23" name="Text Placeholder 22"/>
          <p:cNvSpPr>
            <a:spLocks noGrp="1"/>
          </p:cNvSpPr>
          <p:nvPr>
            <p:ph type="body" sz="quarter" idx="18" hasCustomPrompt="1"/>
          </p:nvPr>
        </p:nvSpPr>
        <p:spPr>
          <a:xfrm>
            <a:off x="1341228" y="4105084"/>
            <a:ext cx="6686702" cy="282625"/>
          </a:xfrm>
        </p:spPr>
        <p:txBody>
          <a:bodyPr/>
          <a:lstStyle>
            <a:lvl1pPr>
              <a:defRPr sz="1837">
                <a:solidFill>
                  <a:schemeClr val="accent4"/>
                </a:solidFill>
              </a:defRPr>
            </a:lvl1pPr>
          </a:lstStyle>
          <a:p>
            <a:pPr lvl="0"/>
            <a:r>
              <a:rPr lang="en-US" dirty="0"/>
              <a:t>Click to edit Topic 5</a:t>
            </a:r>
          </a:p>
        </p:txBody>
      </p:sp>
      <p:sp>
        <p:nvSpPr>
          <p:cNvPr id="25" name="Text Placeholder 24"/>
          <p:cNvSpPr>
            <a:spLocks noGrp="1"/>
          </p:cNvSpPr>
          <p:nvPr>
            <p:ph type="body" sz="quarter" idx="19" hasCustomPrompt="1"/>
          </p:nvPr>
        </p:nvSpPr>
        <p:spPr>
          <a:xfrm>
            <a:off x="1341228" y="4655150"/>
            <a:ext cx="6686702" cy="282625"/>
          </a:xfrm>
        </p:spPr>
        <p:txBody>
          <a:bodyPr/>
          <a:lstStyle>
            <a:lvl1pPr>
              <a:defRPr sz="1837">
                <a:solidFill>
                  <a:schemeClr val="accent4"/>
                </a:solidFill>
              </a:defRPr>
            </a:lvl1pPr>
          </a:lstStyle>
          <a:p>
            <a:pPr lvl="0"/>
            <a:r>
              <a:rPr lang="en-US" dirty="0"/>
              <a:t>Click to edit Topic 6</a:t>
            </a:r>
          </a:p>
        </p:txBody>
      </p:sp>
    </p:spTree>
    <p:extLst>
      <p:ext uri="{BB962C8B-B14F-4D97-AF65-F5344CB8AC3E}">
        <p14:creationId xmlns:p14="http://schemas.microsoft.com/office/powerpoint/2010/main" val="3060882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27460" name="think-cell Slide" r:id="rId4" imgW="360" imgH="360" progId="">
                  <p:embed/>
                </p:oleObj>
              </mc:Choice>
              <mc:Fallback>
                <p:oleObj name="think-cell Slide" r:id="rId4" imgW="360" imgH="36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Title"/>
          <p:cNvSpPr>
            <a:spLocks noGrp="1"/>
          </p:cNvSpPr>
          <p:nvPr>
            <p:ph type="title"/>
          </p:nvPr>
        </p:nvSpPr>
        <p:spPr>
          <a:xfrm>
            <a:off x="349887" y="317835"/>
            <a:ext cx="8476220" cy="376834"/>
          </a:xfrm>
        </p:spPr>
        <p:txBody>
          <a:bodyPr/>
          <a:lstStyle>
            <a:lvl1pPr>
              <a:defRPr>
                <a:solidFill>
                  <a:schemeClr val="accent3"/>
                </a:solidFill>
                <a:latin typeface="+mj-lt"/>
                <a:ea typeface="Arial Unicode MS" pitchFamily="34" charset="-128"/>
                <a:cs typeface="Arial Unicode MS" pitchFamily="34" charset="-128"/>
              </a:defRPr>
            </a:lvl1pPr>
          </a:lstStyle>
          <a:p>
            <a:r>
              <a:rPr lang="en-US" dirty="0"/>
              <a:t>Click to edit Master title style</a:t>
            </a:r>
          </a:p>
        </p:txBody>
      </p:sp>
      <p:sp>
        <p:nvSpPr>
          <p:cNvPr id="9" name="Text Placeholder 8"/>
          <p:cNvSpPr>
            <a:spLocks noGrp="1"/>
          </p:cNvSpPr>
          <p:nvPr>
            <p:ph type="body" sz="quarter" idx="10" hasCustomPrompt="1"/>
          </p:nvPr>
        </p:nvSpPr>
        <p:spPr>
          <a:xfrm>
            <a:off x="349887" y="768490"/>
            <a:ext cx="8476220" cy="282625"/>
          </a:xfrm>
        </p:spPr>
        <p:txBody>
          <a:bodyPr/>
          <a:lstStyle>
            <a:lvl1pPr>
              <a:defRPr sz="1837">
                <a:solidFill>
                  <a:schemeClr val="accent4"/>
                </a:solidFill>
              </a:defRPr>
            </a:lvl1pPr>
          </a:lstStyle>
          <a:p>
            <a:pPr lvl="0"/>
            <a:r>
              <a:rPr lang="en-US" dirty="0"/>
              <a:t>Click to edit subtitle</a:t>
            </a:r>
          </a:p>
        </p:txBody>
      </p:sp>
      <p:cxnSp>
        <p:nvCxnSpPr>
          <p:cNvPr id="5" name="Straight Connector 4"/>
          <p:cNvCxnSpPr/>
          <p:nvPr userDrawn="1"/>
        </p:nvCxnSpPr>
        <p:spPr>
          <a:xfrm>
            <a:off x="349887" y="6440106"/>
            <a:ext cx="847622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1" hasCustomPrompt="1"/>
          </p:nvPr>
        </p:nvSpPr>
        <p:spPr>
          <a:xfrm>
            <a:off x="349887" y="6207622"/>
            <a:ext cx="8476220" cy="15701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chemeClr val="accent6"/>
                </a:solidFill>
                <a:ea typeface="+mn-ea"/>
                <a:cs typeface="+mn-cs"/>
              </a:defRPr>
            </a:lvl1pPr>
          </a:lstStyle>
          <a:p>
            <a:pPr marL="106891" lvl="0" indent="-106891"/>
            <a:r>
              <a:rPr lang="en-US" dirty="0"/>
              <a:t>1	Footnote</a:t>
            </a:r>
          </a:p>
        </p:txBody>
      </p:sp>
      <p:sp>
        <p:nvSpPr>
          <p:cNvPr id="37" name="Text Placeholder 36"/>
          <p:cNvSpPr>
            <a:spLocks noGrp="1"/>
          </p:cNvSpPr>
          <p:nvPr>
            <p:ph type="body" sz="quarter" idx="13" hasCustomPrompt="1"/>
          </p:nvPr>
        </p:nvSpPr>
        <p:spPr>
          <a:xfrm>
            <a:off x="349887" y="1107906"/>
            <a:ext cx="4238110" cy="219820"/>
          </a:xfrm>
        </p:spPr>
        <p:txBody>
          <a:bodyPr wrap="square">
            <a:spAutoFit/>
          </a:bodyPr>
          <a:lstStyle>
            <a:lvl1pPr>
              <a:defRPr sz="1428">
                <a:solidFill>
                  <a:schemeClr val="accent6">
                    <a:lumMod val="60000"/>
                    <a:lumOff val="40000"/>
                  </a:schemeClr>
                </a:solidFill>
              </a:defRPr>
            </a:lvl1pPr>
          </a:lstStyle>
          <a:p>
            <a:pPr lvl="0"/>
            <a:r>
              <a:rPr lang="en-US" dirty="0"/>
              <a:t>Click to edit unit of measure</a:t>
            </a:r>
          </a:p>
        </p:txBody>
      </p:sp>
      <p:sp>
        <p:nvSpPr>
          <p:cNvPr id="6" name="Text Placeholder 5"/>
          <p:cNvSpPr>
            <a:spLocks noGrp="1"/>
          </p:cNvSpPr>
          <p:nvPr>
            <p:ph type="body" sz="quarter" idx="14" hasCustomPrompt="1"/>
          </p:nvPr>
        </p:nvSpPr>
        <p:spPr>
          <a:xfrm>
            <a:off x="1341228" y="1904823"/>
            <a:ext cx="6686702" cy="282625"/>
          </a:xfrm>
        </p:spPr>
        <p:txBody>
          <a:bodyPr>
            <a:spAutoFit/>
          </a:bodyPr>
          <a:lstStyle>
            <a:lvl1pPr>
              <a:defRPr sz="1837">
                <a:solidFill>
                  <a:schemeClr val="accent4"/>
                </a:solidFill>
              </a:defRPr>
            </a:lvl1pPr>
          </a:lstStyle>
          <a:p>
            <a:pPr lvl="0"/>
            <a:r>
              <a:rPr lang="en-US" dirty="0"/>
              <a:t>Click to edit Topic 1</a:t>
            </a:r>
          </a:p>
        </p:txBody>
      </p:sp>
      <p:sp>
        <p:nvSpPr>
          <p:cNvPr id="8" name="Text Placeholder 7"/>
          <p:cNvSpPr>
            <a:spLocks noGrp="1"/>
          </p:cNvSpPr>
          <p:nvPr>
            <p:ph type="body" sz="quarter" idx="15" hasCustomPrompt="1"/>
          </p:nvPr>
        </p:nvSpPr>
        <p:spPr>
          <a:xfrm>
            <a:off x="1341228" y="2454888"/>
            <a:ext cx="6686702" cy="282625"/>
          </a:xfrm>
        </p:spPr>
        <p:txBody>
          <a:bodyPr>
            <a:spAutoFit/>
          </a:bodyPr>
          <a:lstStyle>
            <a:lvl1pPr>
              <a:defRPr sz="1837">
                <a:solidFill>
                  <a:schemeClr val="accent4"/>
                </a:solidFill>
              </a:defRPr>
            </a:lvl1pPr>
          </a:lstStyle>
          <a:p>
            <a:pPr lvl="0"/>
            <a:r>
              <a:rPr lang="en-US" dirty="0"/>
              <a:t>Click to edit Topic 2</a:t>
            </a:r>
          </a:p>
        </p:txBody>
      </p:sp>
      <p:sp>
        <p:nvSpPr>
          <p:cNvPr id="18" name="Text Placeholder 17"/>
          <p:cNvSpPr>
            <a:spLocks noGrp="1"/>
          </p:cNvSpPr>
          <p:nvPr>
            <p:ph type="body" sz="quarter" idx="16" hasCustomPrompt="1"/>
          </p:nvPr>
        </p:nvSpPr>
        <p:spPr>
          <a:xfrm>
            <a:off x="1341228" y="3004953"/>
            <a:ext cx="6686702" cy="282625"/>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1837" dirty="0">
                <a:solidFill>
                  <a:schemeClr val="accent4"/>
                </a:solidFill>
              </a:defRPr>
            </a:lvl1pPr>
          </a:lstStyle>
          <a:p>
            <a:pPr lvl="0"/>
            <a:r>
              <a:rPr lang="en-US" dirty="0"/>
              <a:t>Click to edit Topic 3</a:t>
            </a:r>
          </a:p>
        </p:txBody>
      </p:sp>
      <p:sp>
        <p:nvSpPr>
          <p:cNvPr id="21" name="Text Placeholder 20"/>
          <p:cNvSpPr>
            <a:spLocks noGrp="1"/>
          </p:cNvSpPr>
          <p:nvPr>
            <p:ph type="body" sz="quarter" idx="17" hasCustomPrompt="1"/>
          </p:nvPr>
        </p:nvSpPr>
        <p:spPr>
          <a:xfrm>
            <a:off x="1341228" y="3555019"/>
            <a:ext cx="6686702" cy="282625"/>
          </a:xfrm>
        </p:spPr>
        <p:txBody>
          <a:bodyPr/>
          <a:lstStyle>
            <a:lvl1pPr>
              <a:defRPr sz="1837">
                <a:solidFill>
                  <a:schemeClr val="accent4"/>
                </a:solidFill>
              </a:defRPr>
            </a:lvl1pPr>
          </a:lstStyle>
          <a:p>
            <a:pPr lvl="0"/>
            <a:r>
              <a:rPr lang="en-US" dirty="0"/>
              <a:t>Click to edit Topic 4</a:t>
            </a:r>
          </a:p>
        </p:txBody>
      </p:sp>
      <p:sp>
        <p:nvSpPr>
          <p:cNvPr id="23" name="Text Placeholder 22"/>
          <p:cNvSpPr>
            <a:spLocks noGrp="1"/>
          </p:cNvSpPr>
          <p:nvPr>
            <p:ph type="body" sz="quarter" idx="18" hasCustomPrompt="1"/>
          </p:nvPr>
        </p:nvSpPr>
        <p:spPr>
          <a:xfrm>
            <a:off x="1341228" y="4105084"/>
            <a:ext cx="6686702" cy="282625"/>
          </a:xfrm>
        </p:spPr>
        <p:txBody>
          <a:bodyPr/>
          <a:lstStyle>
            <a:lvl1pPr>
              <a:defRPr sz="1837">
                <a:solidFill>
                  <a:schemeClr val="accent4"/>
                </a:solidFill>
              </a:defRPr>
            </a:lvl1pPr>
          </a:lstStyle>
          <a:p>
            <a:pPr lvl="0"/>
            <a:r>
              <a:rPr lang="en-US" dirty="0"/>
              <a:t>Click to edit Topic 5</a:t>
            </a:r>
          </a:p>
        </p:txBody>
      </p:sp>
      <p:sp>
        <p:nvSpPr>
          <p:cNvPr id="25" name="Text Placeholder 24"/>
          <p:cNvSpPr>
            <a:spLocks noGrp="1"/>
          </p:cNvSpPr>
          <p:nvPr>
            <p:ph type="body" sz="quarter" idx="19" hasCustomPrompt="1"/>
          </p:nvPr>
        </p:nvSpPr>
        <p:spPr>
          <a:xfrm>
            <a:off x="1341228" y="4655150"/>
            <a:ext cx="6686702" cy="282625"/>
          </a:xfrm>
        </p:spPr>
        <p:txBody>
          <a:bodyPr/>
          <a:lstStyle>
            <a:lvl1pPr>
              <a:defRPr sz="1837">
                <a:solidFill>
                  <a:schemeClr val="accent4"/>
                </a:solidFill>
              </a:defRPr>
            </a:lvl1pPr>
          </a:lstStyle>
          <a:p>
            <a:pPr lvl="0"/>
            <a:r>
              <a:rPr lang="en-US" dirty="0"/>
              <a:t>Click to edit Topic 6</a:t>
            </a:r>
          </a:p>
        </p:txBody>
      </p:sp>
    </p:spTree>
    <p:extLst>
      <p:ext uri="{BB962C8B-B14F-4D97-AF65-F5344CB8AC3E}">
        <p14:creationId xmlns:p14="http://schemas.microsoft.com/office/powerpoint/2010/main" val="23231694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1623" y="1625"/>
          <a:ext cx="1619" cy="1619"/>
        </p:xfrm>
        <a:graphic>
          <a:graphicData uri="http://schemas.openxmlformats.org/presentationml/2006/ole">
            <mc:AlternateContent xmlns:mc="http://schemas.openxmlformats.org/markup-compatibility/2006">
              <mc:Choice xmlns:v="urn:schemas-microsoft-com:vml" Requires="v">
                <p:oleObj spid="_x0000_s136061" name="think-cell Slide" r:id="rId6" imgW="360" imgH="360" progId="">
                  <p:embed/>
                </p:oleObj>
              </mc:Choice>
              <mc:Fallback>
                <p:oleObj name="think-cell Slide" r:id="rId6" imgW="360" imgH="360" progId="">
                  <p:embed/>
                  <p:pic>
                    <p:nvPicPr>
                      <p:cNvPr id="12" name="Object 1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3" y="1625"/>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hidden="1"/>
          <p:cNvGraphicFramePr>
            <a:graphicFrameLocks noChangeAspect="1"/>
          </p:cNvGraphicFramePr>
          <p:nvPr>
            <p:custDataLst>
              <p:tags r:id="rId3"/>
            </p:custDataLst>
            <p:extLst/>
          </p:nvPr>
        </p:nvGraphicFramePr>
        <p:xfrm>
          <a:off x="1623" y="1625"/>
          <a:ext cx="1619" cy="1619"/>
        </p:xfrm>
        <a:graphic>
          <a:graphicData uri="http://schemas.openxmlformats.org/presentationml/2006/ole">
            <mc:AlternateContent xmlns:mc="http://schemas.openxmlformats.org/markup-compatibility/2006">
              <mc:Choice xmlns:v="urn:schemas-microsoft-com:vml" Requires="v">
                <p:oleObj spid="_x0000_s136062" name="think-cell Slide" r:id="rId8" imgW="360" imgH="360" progId="">
                  <p:embed/>
                </p:oleObj>
              </mc:Choice>
              <mc:Fallback>
                <p:oleObj name="think-cell Slide" r:id="rId8" imgW="360" imgH="360" progId="">
                  <p:embed/>
                  <p:pic>
                    <p:nvPicPr>
                      <p:cNvPr id="13" name="Object 1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3" y="1625"/>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hidden="1"/>
          <p:cNvGraphicFramePr>
            <a:graphicFrameLocks noChangeAspect="1"/>
          </p:cNvGraphicFramePr>
          <p:nvPr userDrawn="1">
            <p:custDataLst>
              <p:tags r:id="rId4"/>
            </p:custDataLst>
            <p:extLst/>
          </p:nvPr>
        </p:nvGraphicFramePr>
        <p:xfrm>
          <a:off x="1623" y="1626"/>
          <a:ext cx="1619" cy="1619"/>
        </p:xfrm>
        <a:graphic>
          <a:graphicData uri="http://schemas.openxmlformats.org/presentationml/2006/ole">
            <mc:AlternateContent xmlns:mc="http://schemas.openxmlformats.org/markup-compatibility/2006">
              <mc:Choice xmlns:v="urn:schemas-microsoft-com:vml" Requires="v">
                <p:oleObj spid="_x0000_s136063" name="think-cell Slide" r:id="rId9" imgW="360" imgH="360" progId="">
                  <p:embed/>
                </p:oleObj>
              </mc:Choice>
              <mc:Fallback>
                <p:oleObj name="think-cell Slide" r:id="rId9" imgW="360" imgH="360" progId="">
                  <p:embed/>
                  <p:pic>
                    <p:nvPicPr>
                      <p:cNvPr id="17" name="Object 16"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3" y="1626"/>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Title"/>
          <p:cNvSpPr>
            <a:spLocks noGrp="1"/>
          </p:cNvSpPr>
          <p:nvPr>
            <p:ph type="title"/>
          </p:nvPr>
        </p:nvSpPr>
        <p:spPr>
          <a:xfrm>
            <a:off x="262404" y="317968"/>
            <a:ext cx="8881597" cy="376703"/>
          </a:xfrm>
        </p:spPr>
        <p:txBody>
          <a:bodyPr/>
          <a:lstStyle>
            <a:lvl1pPr>
              <a:defRPr>
                <a:solidFill>
                  <a:schemeClr val="accent2"/>
                </a:solidFill>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7" name="Text Placeholder 8"/>
          <p:cNvSpPr>
            <a:spLocks noGrp="1"/>
          </p:cNvSpPr>
          <p:nvPr>
            <p:ph type="body" sz="quarter" idx="10" hasCustomPrompt="1"/>
          </p:nvPr>
        </p:nvSpPr>
        <p:spPr>
          <a:xfrm>
            <a:off x="262404" y="530115"/>
            <a:ext cx="8881597" cy="282495"/>
          </a:xfrm>
        </p:spPr>
        <p:txBody>
          <a:bodyPr/>
          <a:lstStyle>
            <a:lvl1pPr>
              <a:defRPr sz="1836">
                <a:solidFill>
                  <a:schemeClr val="accent1"/>
                </a:solidFill>
              </a:defRPr>
            </a:lvl1pPr>
          </a:lstStyle>
          <a:p>
            <a:pPr lvl="0"/>
            <a:r>
              <a:rPr lang="en-US" dirty="0"/>
              <a:t>Click to edit subtitle</a:t>
            </a:r>
          </a:p>
        </p:txBody>
      </p:sp>
      <p:cxnSp>
        <p:nvCxnSpPr>
          <p:cNvPr id="8" name="Straight Connector 7"/>
          <p:cNvCxnSpPr/>
          <p:nvPr userDrawn="1"/>
        </p:nvCxnSpPr>
        <p:spPr>
          <a:xfrm>
            <a:off x="262404" y="6440106"/>
            <a:ext cx="88815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6"/>
          <p:cNvSpPr>
            <a:spLocks noGrp="1"/>
          </p:cNvSpPr>
          <p:nvPr>
            <p:ph type="body" sz="quarter" idx="11" hasCustomPrompt="1"/>
          </p:nvPr>
        </p:nvSpPr>
        <p:spPr>
          <a:xfrm>
            <a:off x="262404" y="6133465"/>
            <a:ext cx="8881597" cy="1601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rgbClr val="646569"/>
                </a:solidFill>
                <a:ea typeface="+mn-ea"/>
                <a:cs typeface="+mn-cs"/>
              </a:defRPr>
            </a:lvl1pPr>
          </a:lstStyle>
          <a:p>
            <a:pPr marL="106898" lvl="0" indent="-106898"/>
            <a:r>
              <a:rPr lang="en-US" dirty="0"/>
              <a:t>1	Footnote</a:t>
            </a:r>
          </a:p>
        </p:txBody>
      </p:sp>
      <p:sp>
        <p:nvSpPr>
          <p:cNvPr id="10" name="Text Placeholder 36"/>
          <p:cNvSpPr>
            <a:spLocks noGrp="1"/>
          </p:cNvSpPr>
          <p:nvPr>
            <p:ph type="body" sz="quarter" idx="13" hasCustomPrompt="1"/>
          </p:nvPr>
        </p:nvSpPr>
        <p:spPr>
          <a:xfrm>
            <a:off x="262403" y="922503"/>
            <a:ext cx="4440798" cy="219820"/>
          </a:xfrm>
        </p:spPr>
        <p:txBody>
          <a:bodyPr wrap="square">
            <a:spAutoFit/>
          </a:bodyPr>
          <a:lstStyle>
            <a:lvl1pPr>
              <a:defRPr sz="1428">
                <a:solidFill>
                  <a:srgbClr val="646569"/>
                </a:solidFill>
              </a:defRPr>
            </a:lvl1pPr>
          </a:lstStyle>
          <a:p>
            <a:pPr lvl="0"/>
            <a:r>
              <a:rPr lang="en-US" dirty="0"/>
              <a:t>Click to edit unit of measure</a:t>
            </a:r>
          </a:p>
        </p:txBody>
      </p:sp>
      <p:cxnSp>
        <p:nvCxnSpPr>
          <p:cNvPr id="14" name="Straight Connector 13"/>
          <p:cNvCxnSpPr/>
          <p:nvPr userDrawn="1"/>
        </p:nvCxnSpPr>
        <p:spPr>
          <a:xfrm>
            <a:off x="262404" y="6440106"/>
            <a:ext cx="88815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3"/>
          <p:cNvSpPr txBox="1"/>
          <p:nvPr userDrawn="1"/>
        </p:nvSpPr>
        <p:spPr>
          <a:xfrm>
            <a:off x="262403" y="6563306"/>
            <a:ext cx="371914" cy="160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cxnSp>
        <p:nvCxnSpPr>
          <p:cNvPr id="18" name="Straight Connector 17"/>
          <p:cNvCxnSpPr/>
          <p:nvPr userDrawn="1"/>
        </p:nvCxnSpPr>
        <p:spPr>
          <a:xfrm>
            <a:off x="262406" y="6440106"/>
            <a:ext cx="88815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3"/>
          <p:cNvSpPr txBox="1"/>
          <p:nvPr userDrawn="1"/>
        </p:nvSpPr>
        <p:spPr>
          <a:xfrm>
            <a:off x="262403" y="6563306"/>
            <a:ext cx="371914" cy="1601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Tree>
    <p:extLst>
      <p:ext uri="{BB962C8B-B14F-4D97-AF65-F5344CB8AC3E}">
        <p14:creationId xmlns:p14="http://schemas.microsoft.com/office/powerpoint/2010/main" val="34418022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he-IL"/>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fld id="{743ABF1C-98B9-49F7-A675-B81B8CC8711A}" type="datetimeFigureOut">
              <a:rPr lang="en-US" smtClean="0"/>
              <a:t>6/3/2019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790E8E0-A3B3-450B-8F26-0B359F505034}" type="slidenum">
              <a:rPr lang="en-US" smtClean="0"/>
              <a:t>‹#›</a:t>
            </a:fld>
            <a:endParaRPr lang="en-US" dirty="0"/>
          </a:p>
        </p:txBody>
      </p:sp>
    </p:spTree>
    <p:extLst>
      <p:ext uri="{BB962C8B-B14F-4D97-AF65-F5344CB8AC3E}">
        <p14:creationId xmlns:p14="http://schemas.microsoft.com/office/powerpoint/2010/main" val="817387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fld id="{743ABF1C-98B9-49F7-A675-B81B8CC8711A}" type="datetimeFigureOut">
              <a:rPr lang="en-US" smtClean="0"/>
              <a:t>6/3/2019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790E8E0-A3B3-450B-8F26-0B359F505034}" type="slidenum">
              <a:rPr lang="en-US" smtClean="0"/>
              <a:t>‹#›</a:t>
            </a:fld>
            <a:endParaRPr lang="en-US" dirty="0"/>
          </a:p>
        </p:txBody>
      </p:sp>
    </p:spTree>
    <p:extLst>
      <p:ext uri="{BB962C8B-B14F-4D97-AF65-F5344CB8AC3E}">
        <p14:creationId xmlns:p14="http://schemas.microsoft.com/office/powerpoint/2010/main" val="66398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686653647"/>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50757" name="think-cell Slide" r:id="rId4" imgW="360" imgH="360" progId="">
                  <p:embed/>
                </p:oleObj>
              </mc:Choice>
              <mc:Fallback>
                <p:oleObj name="think-cell Slide" r:id="rId4" imgW="360" imgH="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Title"/>
          <p:cNvSpPr>
            <a:spLocks noGrp="1"/>
          </p:cNvSpPr>
          <p:nvPr>
            <p:ph type="title"/>
          </p:nvPr>
        </p:nvSpPr>
        <p:spPr>
          <a:xfrm>
            <a:off x="667780" y="1979693"/>
            <a:ext cx="8476220" cy="376834"/>
          </a:xfrm>
          <a:prstGeom prst="rect">
            <a:avLst/>
          </a:prstGeom>
        </p:spPr>
        <p:txBody>
          <a:bodyPr/>
          <a:lstStyle>
            <a:lvl1pPr>
              <a:defRPr>
                <a:solidFill>
                  <a:schemeClr val="accent3"/>
                </a:solidFill>
                <a:latin typeface="+mj-lt"/>
                <a:ea typeface="Arial Unicode MS" pitchFamily="34" charset="-128"/>
                <a:cs typeface="Arial Unicode MS" pitchFamily="34" charset="-128"/>
              </a:defRPr>
            </a:lvl1pPr>
          </a:lstStyle>
          <a:p>
            <a:r>
              <a:rPr lang="en-US" dirty="0"/>
              <a:t>Click to edit Master title style</a:t>
            </a:r>
          </a:p>
        </p:txBody>
      </p:sp>
      <p:sp>
        <p:nvSpPr>
          <p:cNvPr id="3" name="Slide Number"/>
          <p:cNvSpPr txBox="1">
            <a:spLocks/>
          </p:cNvSpPr>
          <p:nvPr userDrawn="1"/>
        </p:nvSpPr>
        <p:spPr>
          <a:xfrm>
            <a:off x="8613097"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algn="r"/>
            <a:fld id="{42C328C1-A84F-4A39-A664-DBA00541A8C6}" type="slidenum">
              <a:rPr lang="en-US" sz="1020" smtClean="0">
                <a:solidFill>
                  <a:srgbClr val="666666">
                    <a:lumMod val="60000"/>
                    <a:lumOff val="40000"/>
                  </a:srgbClr>
                </a:solidFill>
              </a:rPr>
              <a:pPr algn="r"/>
              <a:t>‹#›</a:t>
            </a:fld>
            <a:endParaRPr lang="en-US" sz="1020" dirty="0">
              <a:solidFill>
                <a:srgbClr val="666666">
                  <a:lumMod val="60000"/>
                  <a:lumOff val="40000"/>
                </a:srgbClr>
              </a:solidFill>
            </a:endParaRPr>
          </a:p>
        </p:txBody>
      </p:sp>
      <p:sp>
        <p:nvSpPr>
          <p:cNvPr id="9" name="Text Placeholder 8"/>
          <p:cNvSpPr>
            <a:spLocks noGrp="1"/>
          </p:cNvSpPr>
          <p:nvPr>
            <p:ph type="body" sz="quarter" idx="10" hasCustomPrompt="1"/>
          </p:nvPr>
        </p:nvSpPr>
        <p:spPr>
          <a:xfrm>
            <a:off x="349887" y="768490"/>
            <a:ext cx="8476220" cy="282625"/>
          </a:xfrm>
          <a:prstGeom prst="rect">
            <a:avLst/>
          </a:prstGeom>
        </p:spPr>
        <p:txBody>
          <a:bodyPr/>
          <a:lstStyle>
            <a:lvl1pPr>
              <a:defRPr sz="1837">
                <a:solidFill>
                  <a:schemeClr val="accent4"/>
                </a:solidFill>
              </a:defRPr>
            </a:lvl1pPr>
          </a:lstStyle>
          <a:p>
            <a:pPr lvl="0"/>
            <a:r>
              <a:rPr lang="en-US" dirty="0"/>
              <a:t>Click to edit subtitle</a:t>
            </a:r>
          </a:p>
        </p:txBody>
      </p:sp>
      <p:cxnSp>
        <p:nvCxnSpPr>
          <p:cNvPr id="5" name="Straight Connector 4"/>
          <p:cNvCxnSpPr/>
          <p:nvPr userDrawn="1"/>
        </p:nvCxnSpPr>
        <p:spPr>
          <a:xfrm>
            <a:off x="349887" y="6440106"/>
            <a:ext cx="847622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1" hasCustomPrompt="1"/>
          </p:nvPr>
        </p:nvSpPr>
        <p:spPr>
          <a:xfrm>
            <a:off x="349887" y="6204481"/>
            <a:ext cx="847622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chemeClr val="accent6"/>
                </a:solidFill>
                <a:ea typeface="+mn-ea"/>
                <a:cs typeface="+mn-cs"/>
              </a:defRPr>
            </a:lvl1pPr>
          </a:lstStyle>
          <a:p>
            <a:pPr marL="106891" lvl="0" indent="-106891"/>
            <a:r>
              <a:rPr lang="en-US" dirty="0"/>
              <a:t>1	Footnote</a:t>
            </a:r>
          </a:p>
        </p:txBody>
      </p:sp>
      <p:sp>
        <p:nvSpPr>
          <p:cNvPr id="14" name="Text Placeholder 6"/>
          <p:cNvSpPr>
            <a:spLocks noGrp="1"/>
          </p:cNvSpPr>
          <p:nvPr>
            <p:ph type="body" sz="quarter" idx="12" hasCustomPrompt="1"/>
          </p:nvPr>
        </p:nvSpPr>
        <p:spPr>
          <a:xfrm>
            <a:off x="3776917" y="6566494"/>
            <a:ext cx="1590180" cy="15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ctr">
              <a:defRPr lang="en-US" sz="1020" kern="1200" baseline="0" dirty="0">
                <a:solidFill>
                  <a:schemeClr val="accent6">
                    <a:lumMod val="60000"/>
                    <a:lumOff val="40000"/>
                  </a:schemeClr>
                </a:solidFill>
                <a:ea typeface="+mn-ea"/>
                <a:cs typeface="+mn-cs"/>
              </a:defRPr>
            </a:lvl1pPr>
          </a:lstStyle>
          <a:p>
            <a:pPr marL="106891" lvl="0" indent="-106891"/>
            <a:r>
              <a:rPr lang="en-US" dirty="0"/>
              <a:t>Click here to insert the date</a:t>
            </a:r>
          </a:p>
        </p:txBody>
      </p:sp>
      <p:sp>
        <p:nvSpPr>
          <p:cNvPr id="37" name="Text Placeholder 36"/>
          <p:cNvSpPr>
            <a:spLocks noGrp="1"/>
          </p:cNvSpPr>
          <p:nvPr>
            <p:ph type="body" sz="quarter" idx="13" hasCustomPrompt="1"/>
          </p:nvPr>
        </p:nvSpPr>
        <p:spPr>
          <a:xfrm>
            <a:off x="349887" y="1107906"/>
            <a:ext cx="4238110" cy="312073"/>
          </a:xfrm>
          <a:prstGeom prst="rect">
            <a:avLst/>
          </a:prstGeom>
        </p:spPr>
        <p:txBody>
          <a:bodyPr wrap="square">
            <a:spAutoFit/>
          </a:bodyPr>
          <a:lstStyle>
            <a:lvl1pPr>
              <a:defRPr sz="1428">
                <a:solidFill>
                  <a:schemeClr val="accent6">
                    <a:lumMod val="60000"/>
                    <a:lumOff val="40000"/>
                  </a:schemeClr>
                </a:solidFill>
              </a:defRPr>
            </a:lvl1pPr>
          </a:lstStyle>
          <a:p>
            <a:pPr lvl="0"/>
            <a:r>
              <a:rPr lang="en-US" dirty="0"/>
              <a:t>Click to edit unit of measure</a:t>
            </a:r>
          </a:p>
        </p:txBody>
      </p:sp>
    </p:spTree>
    <p:extLst>
      <p:ext uri="{BB962C8B-B14F-4D97-AF65-F5344CB8AC3E}">
        <p14:creationId xmlns:p14="http://schemas.microsoft.com/office/powerpoint/2010/main" val="2727347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561055490"/>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51781" name="think-cell Slide" r:id="rId4" imgW="360" imgH="360" progId="">
                  <p:embed/>
                </p:oleObj>
              </mc:Choice>
              <mc:Fallback>
                <p:oleObj name="think-cell Slide" r:id="rId4" imgW="360" imgH="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cNvSpPr txBox="1">
            <a:spLocks/>
          </p:cNvSpPr>
          <p:nvPr userDrawn="1"/>
        </p:nvSpPr>
        <p:spPr>
          <a:xfrm>
            <a:off x="8613097"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algn="r"/>
            <a:fld id="{42C328C1-A84F-4A39-A664-DBA00541A8C6}" type="slidenum">
              <a:rPr lang="en-US" sz="1020" smtClean="0">
                <a:solidFill>
                  <a:srgbClr val="666666">
                    <a:lumMod val="60000"/>
                    <a:lumOff val="40000"/>
                  </a:srgbClr>
                </a:solidFill>
              </a:rPr>
              <a:pPr algn="r"/>
              <a:t>‹#›</a:t>
            </a:fld>
            <a:endParaRPr lang="en-US" sz="1020" dirty="0">
              <a:solidFill>
                <a:srgbClr val="666666">
                  <a:lumMod val="60000"/>
                  <a:lumOff val="40000"/>
                </a:srgbClr>
              </a:solidFill>
            </a:endParaRPr>
          </a:p>
        </p:txBody>
      </p:sp>
      <p:cxnSp>
        <p:nvCxnSpPr>
          <p:cNvPr id="5" name="Straight Connector 4"/>
          <p:cNvCxnSpPr/>
          <p:nvPr userDrawn="1"/>
        </p:nvCxnSpPr>
        <p:spPr>
          <a:xfrm>
            <a:off x="349887" y="6440106"/>
            <a:ext cx="847622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1" hasCustomPrompt="1"/>
          </p:nvPr>
        </p:nvSpPr>
        <p:spPr>
          <a:xfrm>
            <a:off x="349887" y="6204481"/>
            <a:ext cx="847622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chemeClr val="accent6"/>
                </a:solidFill>
                <a:ea typeface="+mn-ea"/>
                <a:cs typeface="+mn-cs"/>
              </a:defRPr>
            </a:lvl1pPr>
          </a:lstStyle>
          <a:p>
            <a:pPr marL="106891" lvl="0" indent="-106891"/>
            <a:r>
              <a:rPr lang="en-US" dirty="0"/>
              <a:t>1	Footnote</a:t>
            </a:r>
          </a:p>
        </p:txBody>
      </p:sp>
      <p:sp>
        <p:nvSpPr>
          <p:cNvPr id="14" name="Text Placeholder 6"/>
          <p:cNvSpPr>
            <a:spLocks noGrp="1"/>
          </p:cNvSpPr>
          <p:nvPr>
            <p:ph type="body" sz="quarter" idx="12" hasCustomPrompt="1"/>
          </p:nvPr>
        </p:nvSpPr>
        <p:spPr>
          <a:xfrm>
            <a:off x="3776917" y="6566494"/>
            <a:ext cx="1590180" cy="15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ctr">
              <a:defRPr lang="en-US" sz="1020" kern="1200" baseline="0" dirty="0">
                <a:solidFill>
                  <a:schemeClr val="accent6">
                    <a:lumMod val="60000"/>
                    <a:lumOff val="40000"/>
                  </a:schemeClr>
                </a:solidFill>
                <a:ea typeface="+mn-ea"/>
                <a:cs typeface="+mn-cs"/>
              </a:defRPr>
            </a:lvl1pPr>
          </a:lstStyle>
          <a:p>
            <a:pPr marL="106891" lvl="0" indent="-106891"/>
            <a:r>
              <a:rPr lang="en-US" dirty="0"/>
              <a:t>Click here to insert the date</a:t>
            </a:r>
          </a:p>
        </p:txBody>
      </p:sp>
      <p:sp>
        <p:nvSpPr>
          <p:cNvPr id="6" name="Text Placeholder 5"/>
          <p:cNvSpPr>
            <a:spLocks noGrp="1"/>
          </p:cNvSpPr>
          <p:nvPr>
            <p:ph type="body" sz="quarter" idx="14" hasCustomPrompt="1"/>
          </p:nvPr>
        </p:nvSpPr>
        <p:spPr>
          <a:xfrm>
            <a:off x="1341228" y="1904823"/>
            <a:ext cx="6686702" cy="375039"/>
          </a:xfrm>
          <a:prstGeom prst="rect">
            <a:avLst/>
          </a:prstGeom>
        </p:spPr>
        <p:txBody>
          <a:bodyPr>
            <a:spAutoFit/>
          </a:bodyPr>
          <a:lstStyle>
            <a:lvl1pPr>
              <a:defRPr sz="1837">
                <a:solidFill>
                  <a:schemeClr val="accent4"/>
                </a:solidFill>
              </a:defRPr>
            </a:lvl1pPr>
          </a:lstStyle>
          <a:p>
            <a:pPr lvl="0"/>
            <a:r>
              <a:rPr lang="en-US" dirty="0"/>
              <a:t>Click to edit Topic 1</a:t>
            </a:r>
          </a:p>
        </p:txBody>
      </p:sp>
      <p:sp>
        <p:nvSpPr>
          <p:cNvPr id="8" name="Text Placeholder 7"/>
          <p:cNvSpPr>
            <a:spLocks noGrp="1"/>
          </p:cNvSpPr>
          <p:nvPr>
            <p:ph type="body" sz="quarter" idx="15" hasCustomPrompt="1"/>
          </p:nvPr>
        </p:nvSpPr>
        <p:spPr>
          <a:xfrm>
            <a:off x="1341228" y="2454888"/>
            <a:ext cx="6686702" cy="375039"/>
          </a:xfrm>
          <a:prstGeom prst="rect">
            <a:avLst/>
          </a:prstGeom>
        </p:spPr>
        <p:txBody>
          <a:bodyPr>
            <a:spAutoFit/>
          </a:bodyPr>
          <a:lstStyle>
            <a:lvl1pPr>
              <a:defRPr sz="1837">
                <a:solidFill>
                  <a:schemeClr val="accent4"/>
                </a:solidFill>
              </a:defRPr>
            </a:lvl1pPr>
          </a:lstStyle>
          <a:p>
            <a:pPr lvl="0"/>
            <a:r>
              <a:rPr lang="en-US" dirty="0"/>
              <a:t>Click to edit Topic 2</a:t>
            </a:r>
          </a:p>
        </p:txBody>
      </p:sp>
      <p:sp>
        <p:nvSpPr>
          <p:cNvPr id="18" name="Text Placeholder 17"/>
          <p:cNvSpPr>
            <a:spLocks noGrp="1"/>
          </p:cNvSpPr>
          <p:nvPr>
            <p:ph type="body" sz="quarter" idx="16" hasCustomPrompt="1"/>
          </p:nvPr>
        </p:nvSpPr>
        <p:spPr>
          <a:xfrm>
            <a:off x="1341228" y="3004953"/>
            <a:ext cx="6686702" cy="282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1837" dirty="0">
                <a:solidFill>
                  <a:schemeClr val="accent4"/>
                </a:solidFill>
              </a:defRPr>
            </a:lvl1pPr>
          </a:lstStyle>
          <a:p>
            <a:pPr lvl="0"/>
            <a:r>
              <a:rPr lang="en-US" dirty="0"/>
              <a:t>Click to edit Topic 3</a:t>
            </a:r>
          </a:p>
        </p:txBody>
      </p:sp>
      <p:sp>
        <p:nvSpPr>
          <p:cNvPr id="21" name="Text Placeholder 20"/>
          <p:cNvSpPr>
            <a:spLocks noGrp="1"/>
          </p:cNvSpPr>
          <p:nvPr>
            <p:ph type="body" sz="quarter" idx="17" hasCustomPrompt="1"/>
          </p:nvPr>
        </p:nvSpPr>
        <p:spPr>
          <a:xfrm>
            <a:off x="1341228" y="3555019"/>
            <a:ext cx="6686702" cy="282625"/>
          </a:xfrm>
          <a:prstGeom prst="rect">
            <a:avLst/>
          </a:prstGeom>
        </p:spPr>
        <p:txBody>
          <a:bodyPr/>
          <a:lstStyle>
            <a:lvl1pPr>
              <a:defRPr sz="1837">
                <a:solidFill>
                  <a:schemeClr val="accent4"/>
                </a:solidFill>
              </a:defRPr>
            </a:lvl1pPr>
          </a:lstStyle>
          <a:p>
            <a:pPr lvl="0"/>
            <a:r>
              <a:rPr lang="en-US" dirty="0"/>
              <a:t>Click to edit Topic 4</a:t>
            </a:r>
          </a:p>
        </p:txBody>
      </p:sp>
      <p:sp>
        <p:nvSpPr>
          <p:cNvPr id="23" name="Text Placeholder 22"/>
          <p:cNvSpPr>
            <a:spLocks noGrp="1"/>
          </p:cNvSpPr>
          <p:nvPr>
            <p:ph type="body" sz="quarter" idx="18" hasCustomPrompt="1"/>
          </p:nvPr>
        </p:nvSpPr>
        <p:spPr>
          <a:xfrm>
            <a:off x="1341228" y="4105084"/>
            <a:ext cx="6686702" cy="282625"/>
          </a:xfrm>
          <a:prstGeom prst="rect">
            <a:avLst/>
          </a:prstGeom>
        </p:spPr>
        <p:txBody>
          <a:bodyPr/>
          <a:lstStyle>
            <a:lvl1pPr>
              <a:defRPr sz="1837">
                <a:solidFill>
                  <a:schemeClr val="accent4"/>
                </a:solidFill>
              </a:defRPr>
            </a:lvl1pPr>
          </a:lstStyle>
          <a:p>
            <a:pPr lvl="0"/>
            <a:r>
              <a:rPr lang="en-US" dirty="0"/>
              <a:t>Click to edit Topic 5</a:t>
            </a:r>
          </a:p>
        </p:txBody>
      </p:sp>
      <p:sp>
        <p:nvSpPr>
          <p:cNvPr id="25" name="Text Placeholder 24"/>
          <p:cNvSpPr>
            <a:spLocks noGrp="1"/>
          </p:cNvSpPr>
          <p:nvPr>
            <p:ph type="body" sz="quarter" idx="19" hasCustomPrompt="1"/>
          </p:nvPr>
        </p:nvSpPr>
        <p:spPr>
          <a:xfrm>
            <a:off x="1341228" y="4655150"/>
            <a:ext cx="6686702" cy="282625"/>
          </a:xfrm>
          <a:prstGeom prst="rect">
            <a:avLst/>
          </a:prstGeom>
        </p:spPr>
        <p:txBody>
          <a:bodyPr/>
          <a:lstStyle>
            <a:lvl1pPr>
              <a:defRPr sz="1837">
                <a:solidFill>
                  <a:schemeClr val="accent4"/>
                </a:solidFill>
              </a:defRPr>
            </a:lvl1pPr>
          </a:lstStyle>
          <a:p>
            <a:pPr lvl="0"/>
            <a:r>
              <a:rPr lang="en-US" dirty="0"/>
              <a:t>Click to edit Topic 6</a:t>
            </a:r>
          </a:p>
        </p:txBody>
      </p:sp>
    </p:spTree>
    <p:extLst>
      <p:ext uri="{BB962C8B-B14F-4D97-AF65-F5344CB8AC3E}">
        <p14:creationId xmlns:p14="http://schemas.microsoft.com/office/powerpoint/2010/main" val="212103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561055490"/>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37488" name="think-cell Slide" r:id="rId4" imgW="360" imgH="360" progId="">
                  <p:embed/>
                </p:oleObj>
              </mc:Choice>
              <mc:Fallback>
                <p:oleObj name="think-cell Slide" r:id="rId4" imgW="360" imgH="360" progId="">
                  <p:embed/>
                  <p:pic>
                    <p:nvPicPr>
                      <p:cNvPr id="0" name="Picture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Placeholder 8"/>
          <p:cNvSpPr>
            <a:spLocks noGrp="1"/>
          </p:cNvSpPr>
          <p:nvPr>
            <p:ph type="body" sz="quarter" idx="10" hasCustomPrompt="1"/>
          </p:nvPr>
        </p:nvSpPr>
        <p:spPr>
          <a:xfrm>
            <a:off x="349887" y="768490"/>
            <a:ext cx="8476220" cy="282625"/>
          </a:xfrm>
          <a:prstGeom prst="rect">
            <a:avLst/>
          </a:prstGeom>
        </p:spPr>
        <p:txBody>
          <a:bodyPr/>
          <a:lstStyle>
            <a:lvl1pPr>
              <a:defRPr sz="1837">
                <a:solidFill>
                  <a:schemeClr val="accent4"/>
                </a:solidFill>
              </a:defRPr>
            </a:lvl1pPr>
          </a:lstStyle>
          <a:p>
            <a:pPr lvl="0"/>
            <a:r>
              <a:rPr lang="en-US" dirty="0"/>
              <a:t>Click to edit subtitle</a:t>
            </a:r>
          </a:p>
        </p:txBody>
      </p:sp>
      <p:cxnSp>
        <p:nvCxnSpPr>
          <p:cNvPr id="5" name="Straight Connector 4"/>
          <p:cNvCxnSpPr/>
          <p:nvPr userDrawn="1"/>
        </p:nvCxnSpPr>
        <p:spPr>
          <a:xfrm>
            <a:off x="349887" y="6440106"/>
            <a:ext cx="847622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4" hasCustomPrompt="1"/>
          </p:nvPr>
        </p:nvSpPr>
        <p:spPr>
          <a:xfrm>
            <a:off x="1341228" y="1904823"/>
            <a:ext cx="6686702" cy="375039"/>
          </a:xfrm>
          <a:prstGeom prst="rect">
            <a:avLst/>
          </a:prstGeom>
        </p:spPr>
        <p:txBody>
          <a:bodyPr>
            <a:spAutoFit/>
          </a:bodyPr>
          <a:lstStyle>
            <a:lvl1pPr>
              <a:defRPr sz="1837">
                <a:solidFill>
                  <a:schemeClr val="accent4"/>
                </a:solidFill>
              </a:defRPr>
            </a:lvl1pPr>
          </a:lstStyle>
          <a:p>
            <a:pPr lvl="0"/>
            <a:r>
              <a:rPr lang="en-US" dirty="0"/>
              <a:t>Click to edit Topic 1</a:t>
            </a:r>
          </a:p>
        </p:txBody>
      </p:sp>
      <p:sp>
        <p:nvSpPr>
          <p:cNvPr id="8" name="Text Placeholder 7"/>
          <p:cNvSpPr>
            <a:spLocks noGrp="1"/>
          </p:cNvSpPr>
          <p:nvPr>
            <p:ph type="body" sz="quarter" idx="15" hasCustomPrompt="1"/>
          </p:nvPr>
        </p:nvSpPr>
        <p:spPr>
          <a:xfrm>
            <a:off x="1341228" y="2454888"/>
            <a:ext cx="6686702" cy="375039"/>
          </a:xfrm>
          <a:prstGeom prst="rect">
            <a:avLst/>
          </a:prstGeom>
        </p:spPr>
        <p:txBody>
          <a:bodyPr>
            <a:spAutoFit/>
          </a:bodyPr>
          <a:lstStyle>
            <a:lvl1pPr>
              <a:defRPr sz="1837">
                <a:solidFill>
                  <a:schemeClr val="accent4"/>
                </a:solidFill>
              </a:defRPr>
            </a:lvl1pPr>
          </a:lstStyle>
          <a:p>
            <a:pPr lvl="0"/>
            <a:r>
              <a:rPr lang="en-US" dirty="0"/>
              <a:t>Click to edit Topic 2</a:t>
            </a:r>
          </a:p>
        </p:txBody>
      </p:sp>
      <p:sp>
        <p:nvSpPr>
          <p:cNvPr id="18" name="Text Placeholder 17"/>
          <p:cNvSpPr>
            <a:spLocks noGrp="1"/>
          </p:cNvSpPr>
          <p:nvPr>
            <p:ph type="body" sz="quarter" idx="16" hasCustomPrompt="1"/>
          </p:nvPr>
        </p:nvSpPr>
        <p:spPr>
          <a:xfrm>
            <a:off x="1341228" y="3004953"/>
            <a:ext cx="6686702" cy="2826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1837" dirty="0">
                <a:solidFill>
                  <a:schemeClr val="accent4"/>
                </a:solidFill>
              </a:defRPr>
            </a:lvl1pPr>
          </a:lstStyle>
          <a:p>
            <a:pPr lvl="0"/>
            <a:r>
              <a:rPr lang="en-US" dirty="0"/>
              <a:t>Click to edit Topic 3</a:t>
            </a:r>
          </a:p>
        </p:txBody>
      </p:sp>
      <p:sp>
        <p:nvSpPr>
          <p:cNvPr id="21" name="Text Placeholder 20"/>
          <p:cNvSpPr>
            <a:spLocks noGrp="1"/>
          </p:cNvSpPr>
          <p:nvPr>
            <p:ph type="body" sz="quarter" idx="17" hasCustomPrompt="1"/>
          </p:nvPr>
        </p:nvSpPr>
        <p:spPr>
          <a:xfrm>
            <a:off x="1341228" y="3555019"/>
            <a:ext cx="6686702" cy="282625"/>
          </a:xfrm>
          <a:prstGeom prst="rect">
            <a:avLst/>
          </a:prstGeom>
        </p:spPr>
        <p:txBody>
          <a:bodyPr/>
          <a:lstStyle>
            <a:lvl1pPr>
              <a:defRPr sz="1837">
                <a:solidFill>
                  <a:schemeClr val="accent4"/>
                </a:solidFill>
              </a:defRPr>
            </a:lvl1pPr>
          </a:lstStyle>
          <a:p>
            <a:pPr lvl="0"/>
            <a:r>
              <a:rPr lang="en-US" dirty="0"/>
              <a:t>Click to edit Topic 4</a:t>
            </a:r>
          </a:p>
        </p:txBody>
      </p:sp>
      <p:sp>
        <p:nvSpPr>
          <p:cNvPr id="23" name="Text Placeholder 22"/>
          <p:cNvSpPr>
            <a:spLocks noGrp="1"/>
          </p:cNvSpPr>
          <p:nvPr>
            <p:ph type="body" sz="quarter" idx="18" hasCustomPrompt="1"/>
          </p:nvPr>
        </p:nvSpPr>
        <p:spPr>
          <a:xfrm>
            <a:off x="1341228" y="4105084"/>
            <a:ext cx="6686702" cy="282625"/>
          </a:xfrm>
          <a:prstGeom prst="rect">
            <a:avLst/>
          </a:prstGeom>
        </p:spPr>
        <p:txBody>
          <a:bodyPr/>
          <a:lstStyle>
            <a:lvl1pPr>
              <a:defRPr sz="1837">
                <a:solidFill>
                  <a:schemeClr val="accent4"/>
                </a:solidFill>
              </a:defRPr>
            </a:lvl1pPr>
          </a:lstStyle>
          <a:p>
            <a:pPr lvl="0"/>
            <a:r>
              <a:rPr lang="en-US" dirty="0"/>
              <a:t>Click to edit Topic 5</a:t>
            </a:r>
          </a:p>
        </p:txBody>
      </p:sp>
      <p:sp>
        <p:nvSpPr>
          <p:cNvPr id="25" name="Text Placeholder 24"/>
          <p:cNvSpPr>
            <a:spLocks noGrp="1"/>
          </p:cNvSpPr>
          <p:nvPr>
            <p:ph type="body" sz="quarter" idx="19" hasCustomPrompt="1"/>
          </p:nvPr>
        </p:nvSpPr>
        <p:spPr>
          <a:xfrm>
            <a:off x="1341228" y="4655150"/>
            <a:ext cx="6686702" cy="282625"/>
          </a:xfrm>
          <a:prstGeom prst="rect">
            <a:avLst/>
          </a:prstGeom>
        </p:spPr>
        <p:txBody>
          <a:bodyPr/>
          <a:lstStyle>
            <a:lvl1pPr>
              <a:defRPr sz="1837">
                <a:solidFill>
                  <a:schemeClr val="accent4"/>
                </a:solidFill>
              </a:defRPr>
            </a:lvl1pPr>
          </a:lstStyle>
          <a:p>
            <a:pPr lvl="0"/>
            <a:r>
              <a:rPr lang="en-US" dirty="0"/>
              <a:t>Click to edit Topic 6</a:t>
            </a:r>
          </a:p>
        </p:txBody>
      </p:sp>
    </p:spTree>
    <p:extLst>
      <p:ext uri="{BB962C8B-B14F-4D97-AF65-F5344CB8AC3E}">
        <p14:creationId xmlns:p14="http://schemas.microsoft.com/office/powerpoint/2010/main" val="21210370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for onscreen presentati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2031819"/>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52805" name="think-cell Slide" r:id="rId4" imgW="360" imgH="360" progId="">
                  <p:embed/>
                </p:oleObj>
              </mc:Choice>
              <mc:Fallback>
                <p:oleObj name="think-cell Slide" r:id="rId4" imgW="360" imgH="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8"/>
          <p:cNvSpPr>
            <a:spLocks noGrp="1"/>
          </p:cNvSpPr>
          <p:nvPr>
            <p:ph type="body" sz="quarter" idx="10" hasCustomPrompt="1"/>
          </p:nvPr>
        </p:nvSpPr>
        <p:spPr>
          <a:xfrm>
            <a:off x="262403" y="768488"/>
            <a:ext cx="6356884" cy="282625"/>
          </a:xfrm>
          <a:prstGeom prst="rect">
            <a:avLst/>
          </a:prstGeom>
        </p:spPr>
        <p:txBody>
          <a:bodyPr/>
          <a:lstStyle>
            <a:lvl1pPr>
              <a:defRPr sz="1837">
                <a:solidFill>
                  <a:schemeClr val="accent1"/>
                </a:solidFill>
              </a:defRPr>
            </a:lvl1pPr>
          </a:lstStyle>
          <a:p>
            <a:pPr lvl="0"/>
            <a:r>
              <a:rPr lang="en-US" dirty="0"/>
              <a:t>Click to edit subtitle</a:t>
            </a:r>
          </a:p>
        </p:txBody>
      </p:sp>
      <p:cxnSp>
        <p:nvCxnSpPr>
          <p:cNvPr id="7" name="Straight Connector 6"/>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262403" y="6204481"/>
            <a:ext cx="63568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rgbClr val="646569"/>
                </a:solidFill>
                <a:ea typeface="+mn-ea"/>
                <a:cs typeface="+mn-cs"/>
              </a:defRPr>
            </a:lvl1pPr>
          </a:lstStyle>
          <a:p>
            <a:pPr marL="106902" lvl="0" indent="-106902"/>
            <a:r>
              <a:rPr lang="en-US" dirty="0"/>
              <a:t>1	Footnote</a:t>
            </a:r>
          </a:p>
        </p:txBody>
      </p:sp>
      <p:sp>
        <p:nvSpPr>
          <p:cNvPr id="9" name="Text Placeholder 36"/>
          <p:cNvSpPr>
            <a:spLocks noGrp="1"/>
          </p:cNvSpPr>
          <p:nvPr>
            <p:ph type="body" sz="quarter" idx="13" hasCustomPrompt="1"/>
          </p:nvPr>
        </p:nvSpPr>
        <p:spPr>
          <a:xfrm>
            <a:off x="262403" y="1107906"/>
            <a:ext cx="3178442" cy="312073"/>
          </a:xfrm>
          <a:prstGeom prst="rect">
            <a:avLst/>
          </a:prstGeom>
        </p:spPr>
        <p:txBody>
          <a:bodyPr wrap="square">
            <a:spAutoFit/>
          </a:bodyPr>
          <a:lstStyle>
            <a:lvl1pPr>
              <a:defRPr sz="1428">
                <a:solidFill>
                  <a:srgbClr val="646569"/>
                </a:solidFill>
              </a:defRPr>
            </a:lvl1pPr>
          </a:lstStyle>
          <a:p>
            <a:pPr lvl="0"/>
            <a:r>
              <a:rPr lang="en-US" dirty="0"/>
              <a:t>Click to edit unit of measure</a:t>
            </a:r>
          </a:p>
        </p:txBody>
      </p:sp>
      <p:sp>
        <p:nvSpPr>
          <p:cNvPr id="10"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1" name="Straight Connector 10"/>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13"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4" name="Straight Connector 13"/>
          <p:cNvCxnSpPr/>
          <p:nvPr userDrawn="1"/>
        </p:nvCxnSpPr>
        <p:spPr>
          <a:xfrm>
            <a:off x="262404"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Tree>
    <p:extLst>
      <p:ext uri="{BB962C8B-B14F-4D97-AF65-F5344CB8AC3E}">
        <p14:creationId xmlns:p14="http://schemas.microsoft.com/office/powerpoint/2010/main" val="780319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for print-ou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57737060"/>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53828" name="think-cell Slide" r:id="rId4" imgW="360" imgH="360" progId="">
                  <p:embed/>
                </p:oleObj>
              </mc:Choice>
              <mc:Fallback>
                <p:oleObj name="think-cell Slide" r:id="rId4" imgW="360" imgH="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Title"/>
          <p:cNvSpPr>
            <a:spLocks noGrp="1"/>
          </p:cNvSpPr>
          <p:nvPr>
            <p:ph type="title"/>
          </p:nvPr>
        </p:nvSpPr>
        <p:spPr>
          <a:xfrm>
            <a:off x="262403" y="317835"/>
            <a:ext cx="6356884" cy="376834"/>
          </a:xfrm>
          <a:prstGeom prst="rect">
            <a:avLst/>
          </a:prstGeom>
        </p:spPr>
        <p:txBody>
          <a:bodyPr/>
          <a:lstStyle>
            <a:lvl1pPr>
              <a:defRPr>
                <a:solidFill>
                  <a:schemeClr val="accent2"/>
                </a:solidFill>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6" name="Text Placeholder 8"/>
          <p:cNvSpPr>
            <a:spLocks noGrp="1"/>
          </p:cNvSpPr>
          <p:nvPr>
            <p:ph type="body" sz="quarter" idx="10" hasCustomPrompt="1"/>
          </p:nvPr>
        </p:nvSpPr>
        <p:spPr>
          <a:xfrm>
            <a:off x="262403" y="768488"/>
            <a:ext cx="6356884" cy="282625"/>
          </a:xfrm>
          <a:prstGeom prst="rect">
            <a:avLst/>
          </a:prstGeom>
        </p:spPr>
        <p:txBody>
          <a:bodyPr/>
          <a:lstStyle>
            <a:lvl1pPr>
              <a:defRPr sz="1837">
                <a:solidFill>
                  <a:schemeClr val="accent1"/>
                </a:solidFill>
              </a:defRPr>
            </a:lvl1pPr>
          </a:lstStyle>
          <a:p>
            <a:pPr lvl="0"/>
            <a:r>
              <a:rPr lang="en-US" dirty="0"/>
              <a:t>Click to edit subtitle</a:t>
            </a:r>
          </a:p>
        </p:txBody>
      </p:sp>
      <p:cxnSp>
        <p:nvCxnSpPr>
          <p:cNvPr id="7" name="Straight Connector 6"/>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262403" y="6204481"/>
            <a:ext cx="63568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rgbClr val="646569"/>
                </a:solidFill>
                <a:ea typeface="+mn-ea"/>
                <a:cs typeface="+mn-cs"/>
              </a:defRPr>
            </a:lvl1pPr>
          </a:lstStyle>
          <a:p>
            <a:pPr marL="106902" lvl="0" indent="-106902"/>
            <a:r>
              <a:rPr lang="en-US" dirty="0"/>
              <a:t>1	Footnote</a:t>
            </a:r>
          </a:p>
        </p:txBody>
      </p:sp>
      <p:sp>
        <p:nvSpPr>
          <p:cNvPr id="9" name="Text Placeholder 36"/>
          <p:cNvSpPr>
            <a:spLocks noGrp="1"/>
          </p:cNvSpPr>
          <p:nvPr>
            <p:ph type="body" sz="quarter" idx="13" hasCustomPrompt="1"/>
          </p:nvPr>
        </p:nvSpPr>
        <p:spPr>
          <a:xfrm>
            <a:off x="262403" y="1107906"/>
            <a:ext cx="3178442" cy="312073"/>
          </a:xfrm>
          <a:prstGeom prst="rect">
            <a:avLst/>
          </a:prstGeom>
        </p:spPr>
        <p:txBody>
          <a:bodyPr wrap="square">
            <a:spAutoFit/>
          </a:bodyPr>
          <a:lstStyle>
            <a:lvl1pPr>
              <a:defRPr sz="1428">
                <a:solidFill>
                  <a:srgbClr val="646569"/>
                </a:solidFill>
              </a:defRPr>
            </a:lvl1pPr>
          </a:lstStyle>
          <a:p>
            <a:pPr lvl="0"/>
            <a:r>
              <a:rPr lang="en-US" dirty="0"/>
              <a:t>Click to edit unit of measure</a:t>
            </a:r>
          </a:p>
        </p:txBody>
      </p:sp>
      <p:sp>
        <p:nvSpPr>
          <p:cNvPr id="10"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1" name="Straight Connector 10"/>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13"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4" name="Straight Connector 13"/>
          <p:cNvCxnSpPr/>
          <p:nvPr userDrawn="1"/>
        </p:nvCxnSpPr>
        <p:spPr>
          <a:xfrm>
            <a:off x="262404"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Tree>
    <p:extLst>
      <p:ext uri="{BB962C8B-B14F-4D97-AF65-F5344CB8AC3E}">
        <p14:creationId xmlns:p14="http://schemas.microsoft.com/office/powerpoint/2010/main" val="522686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for print-outs_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20563994"/>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54852" name="think-cell Slide" r:id="rId4" imgW="360" imgH="360" progId="">
                  <p:embed/>
                </p:oleObj>
              </mc:Choice>
              <mc:Fallback>
                <p:oleObj name="think-cell Slide" r:id="rId4" imgW="360" imgH="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Title"/>
          <p:cNvSpPr>
            <a:spLocks noGrp="1"/>
          </p:cNvSpPr>
          <p:nvPr>
            <p:ph type="title"/>
          </p:nvPr>
        </p:nvSpPr>
        <p:spPr>
          <a:xfrm>
            <a:off x="262403" y="317835"/>
            <a:ext cx="6356884" cy="376834"/>
          </a:xfrm>
          <a:prstGeom prst="rect">
            <a:avLst/>
          </a:prstGeom>
        </p:spPr>
        <p:txBody>
          <a:bodyPr/>
          <a:lstStyle>
            <a:lvl1pPr>
              <a:defRPr>
                <a:solidFill>
                  <a:schemeClr val="accent2"/>
                </a:solidFill>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6" name="Text Placeholder 8"/>
          <p:cNvSpPr>
            <a:spLocks noGrp="1"/>
          </p:cNvSpPr>
          <p:nvPr>
            <p:ph type="body" sz="quarter" idx="10" hasCustomPrompt="1"/>
          </p:nvPr>
        </p:nvSpPr>
        <p:spPr>
          <a:xfrm>
            <a:off x="262403" y="768488"/>
            <a:ext cx="6356884" cy="282625"/>
          </a:xfrm>
          <a:prstGeom prst="rect">
            <a:avLst/>
          </a:prstGeom>
        </p:spPr>
        <p:txBody>
          <a:bodyPr/>
          <a:lstStyle>
            <a:lvl1pPr>
              <a:defRPr sz="1837">
                <a:solidFill>
                  <a:schemeClr val="accent1"/>
                </a:solidFill>
              </a:defRPr>
            </a:lvl1pPr>
          </a:lstStyle>
          <a:p>
            <a:pPr lvl="0"/>
            <a:r>
              <a:rPr lang="en-US" dirty="0"/>
              <a:t>Click to edit subtitle</a:t>
            </a:r>
          </a:p>
        </p:txBody>
      </p:sp>
      <p:cxnSp>
        <p:nvCxnSpPr>
          <p:cNvPr id="7" name="Straight Connector 6"/>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262403" y="6204481"/>
            <a:ext cx="63568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rgbClr val="646569"/>
                </a:solidFill>
                <a:ea typeface="+mn-ea"/>
                <a:cs typeface="+mn-cs"/>
              </a:defRPr>
            </a:lvl1pPr>
          </a:lstStyle>
          <a:p>
            <a:pPr marL="106902" lvl="0" indent="-106902"/>
            <a:r>
              <a:rPr lang="en-US" dirty="0"/>
              <a:t>1	Footnote</a:t>
            </a:r>
          </a:p>
        </p:txBody>
      </p:sp>
      <p:sp>
        <p:nvSpPr>
          <p:cNvPr id="9" name="Text Placeholder 36"/>
          <p:cNvSpPr>
            <a:spLocks noGrp="1"/>
          </p:cNvSpPr>
          <p:nvPr>
            <p:ph type="body" sz="quarter" idx="13" hasCustomPrompt="1"/>
          </p:nvPr>
        </p:nvSpPr>
        <p:spPr>
          <a:xfrm>
            <a:off x="262403" y="1107906"/>
            <a:ext cx="3178442" cy="312073"/>
          </a:xfrm>
          <a:prstGeom prst="rect">
            <a:avLst/>
          </a:prstGeom>
        </p:spPr>
        <p:txBody>
          <a:bodyPr wrap="square">
            <a:spAutoFit/>
          </a:bodyPr>
          <a:lstStyle>
            <a:lvl1pPr>
              <a:defRPr sz="1428">
                <a:solidFill>
                  <a:srgbClr val="646569"/>
                </a:solidFill>
              </a:defRPr>
            </a:lvl1pPr>
          </a:lstStyle>
          <a:p>
            <a:pPr lvl="0"/>
            <a:r>
              <a:rPr lang="en-US" dirty="0"/>
              <a:t>Click to edit unit of measure</a:t>
            </a:r>
          </a:p>
        </p:txBody>
      </p:sp>
      <p:sp>
        <p:nvSpPr>
          <p:cNvPr id="10"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1" name="Straight Connector 10"/>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13"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4" name="Straight Connector 13"/>
          <p:cNvCxnSpPr/>
          <p:nvPr userDrawn="1"/>
        </p:nvCxnSpPr>
        <p:spPr>
          <a:xfrm>
            <a:off x="262404"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Tree>
    <p:extLst>
      <p:ext uri="{BB962C8B-B14F-4D97-AF65-F5344CB8AC3E}">
        <p14:creationId xmlns:p14="http://schemas.microsoft.com/office/powerpoint/2010/main" val="219914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for onscreen presentation_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48033185"/>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55876" name="think-cell Slide" r:id="rId4" imgW="360" imgH="360" progId="">
                  <p:embed/>
                </p:oleObj>
              </mc:Choice>
              <mc:Fallback>
                <p:oleObj name="think-cell Slide" r:id="rId4" imgW="360" imgH="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Title"/>
          <p:cNvSpPr>
            <a:spLocks noGrp="1"/>
          </p:cNvSpPr>
          <p:nvPr>
            <p:ph type="title"/>
          </p:nvPr>
        </p:nvSpPr>
        <p:spPr>
          <a:xfrm>
            <a:off x="262403" y="317835"/>
            <a:ext cx="6356884" cy="376834"/>
          </a:xfrm>
          <a:prstGeom prst="rect">
            <a:avLst/>
          </a:prstGeom>
        </p:spPr>
        <p:txBody>
          <a:bodyPr/>
          <a:lstStyle>
            <a:lvl1pPr>
              <a:defRPr>
                <a:solidFill>
                  <a:schemeClr val="accent2"/>
                </a:solidFill>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6" name="Text Placeholder 8"/>
          <p:cNvSpPr>
            <a:spLocks noGrp="1"/>
          </p:cNvSpPr>
          <p:nvPr>
            <p:ph type="body" sz="quarter" idx="10" hasCustomPrompt="1"/>
          </p:nvPr>
        </p:nvSpPr>
        <p:spPr>
          <a:xfrm>
            <a:off x="262403" y="768488"/>
            <a:ext cx="6356884" cy="282625"/>
          </a:xfrm>
          <a:prstGeom prst="rect">
            <a:avLst/>
          </a:prstGeom>
        </p:spPr>
        <p:txBody>
          <a:bodyPr/>
          <a:lstStyle>
            <a:lvl1pPr>
              <a:defRPr sz="1837">
                <a:solidFill>
                  <a:schemeClr val="accent1"/>
                </a:solidFill>
              </a:defRPr>
            </a:lvl1pPr>
          </a:lstStyle>
          <a:p>
            <a:pPr lvl="0"/>
            <a:r>
              <a:rPr lang="en-US" dirty="0"/>
              <a:t>Click to edit subtitle</a:t>
            </a:r>
          </a:p>
        </p:txBody>
      </p:sp>
      <p:cxnSp>
        <p:nvCxnSpPr>
          <p:cNvPr id="7" name="Straight Connector 6"/>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262403" y="6204481"/>
            <a:ext cx="63568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rgbClr val="646569"/>
                </a:solidFill>
                <a:ea typeface="+mn-ea"/>
                <a:cs typeface="+mn-cs"/>
              </a:defRPr>
            </a:lvl1pPr>
          </a:lstStyle>
          <a:p>
            <a:pPr marL="106902" lvl="0" indent="-106902"/>
            <a:r>
              <a:rPr lang="en-US" dirty="0"/>
              <a:t>1	Footnote</a:t>
            </a:r>
          </a:p>
        </p:txBody>
      </p:sp>
      <p:sp>
        <p:nvSpPr>
          <p:cNvPr id="9" name="Text Placeholder 36"/>
          <p:cNvSpPr>
            <a:spLocks noGrp="1"/>
          </p:cNvSpPr>
          <p:nvPr>
            <p:ph type="body" sz="quarter" idx="13" hasCustomPrompt="1"/>
          </p:nvPr>
        </p:nvSpPr>
        <p:spPr>
          <a:xfrm>
            <a:off x="262403" y="1107906"/>
            <a:ext cx="3178442" cy="312073"/>
          </a:xfrm>
          <a:prstGeom prst="rect">
            <a:avLst/>
          </a:prstGeom>
        </p:spPr>
        <p:txBody>
          <a:bodyPr wrap="square">
            <a:spAutoFit/>
          </a:bodyPr>
          <a:lstStyle>
            <a:lvl1pPr>
              <a:defRPr sz="1428">
                <a:solidFill>
                  <a:srgbClr val="646569"/>
                </a:solidFill>
              </a:defRPr>
            </a:lvl1pPr>
          </a:lstStyle>
          <a:p>
            <a:pPr lvl="0"/>
            <a:r>
              <a:rPr lang="en-US" dirty="0"/>
              <a:t>Click to edit unit of measure</a:t>
            </a:r>
          </a:p>
        </p:txBody>
      </p:sp>
      <p:sp>
        <p:nvSpPr>
          <p:cNvPr id="10"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1" name="Straight Connector 10"/>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13"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4" name="Straight Connector 13"/>
          <p:cNvCxnSpPr/>
          <p:nvPr userDrawn="1"/>
        </p:nvCxnSpPr>
        <p:spPr>
          <a:xfrm>
            <a:off x="262404"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Tree>
    <p:extLst>
      <p:ext uri="{BB962C8B-B14F-4D97-AF65-F5344CB8AC3E}">
        <p14:creationId xmlns:p14="http://schemas.microsoft.com/office/powerpoint/2010/main" val="1020607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903128576"/>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56900" name="think-cell Slide" r:id="rId4" imgW="360" imgH="360" progId="">
                  <p:embed/>
                </p:oleObj>
              </mc:Choice>
              <mc:Fallback>
                <p:oleObj name="think-cell Slide" r:id="rId4" imgW="360" imgH="360" progId="">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6393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5331"/>
            <a:ext cx="7772400" cy="675121"/>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1" y="3886200"/>
            <a:ext cx="6400801" cy="486736"/>
          </a:xfrm>
          <a:prstGeom prst="rect">
            <a:avLst/>
          </a:prstGeom>
        </p:spPr>
        <p:txBody>
          <a:bodyPr/>
          <a:lstStyle>
            <a:lvl1pPr marL="0" indent="0" algn="ctr">
              <a:buNone/>
              <a:defRPr>
                <a:solidFill>
                  <a:schemeClr val="tx1">
                    <a:tint val="75000"/>
                  </a:schemeClr>
                </a:solidFill>
              </a:defRPr>
            </a:lvl1pPr>
            <a:lvl2pPr marL="457152" indent="0" algn="ctr">
              <a:buNone/>
              <a:defRPr>
                <a:solidFill>
                  <a:schemeClr val="tx1">
                    <a:tint val="75000"/>
                  </a:schemeClr>
                </a:solidFill>
              </a:defRPr>
            </a:lvl2pPr>
            <a:lvl3pPr marL="914303" indent="0" algn="ctr">
              <a:buNone/>
              <a:defRPr>
                <a:solidFill>
                  <a:schemeClr val="tx1">
                    <a:tint val="75000"/>
                  </a:schemeClr>
                </a:solidFill>
              </a:defRPr>
            </a:lvl3pPr>
            <a:lvl4pPr marL="1371455" indent="0" algn="ctr">
              <a:buNone/>
              <a:defRPr>
                <a:solidFill>
                  <a:schemeClr val="tx1">
                    <a:tint val="75000"/>
                  </a:schemeClr>
                </a:solidFill>
              </a:defRPr>
            </a:lvl4pPr>
            <a:lvl5pPr marL="1828606" indent="0" algn="ctr">
              <a:buNone/>
              <a:defRPr>
                <a:solidFill>
                  <a:schemeClr val="tx1">
                    <a:tint val="75000"/>
                  </a:schemeClr>
                </a:solidFill>
              </a:defRPr>
            </a:lvl5pPr>
            <a:lvl6pPr marL="2285758" indent="0" algn="ctr">
              <a:buNone/>
              <a:defRPr>
                <a:solidFill>
                  <a:schemeClr val="tx1">
                    <a:tint val="75000"/>
                  </a:schemeClr>
                </a:solidFill>
              </a:defRPr>
            </a:lvl6pPr>
            <a:lvl7pPr marL="2742909" indent="0" algn="ctr">
              <a:buNone/>
              <a:defRPr>
                <a:solidFill>
                  <a:schemeClr val="tx1">
                    <a:tint val="75000"/>
                  </a:schemeClr>
                </a:solidFill>
              </a:defRPr>
            </a:lvl7pPr>
            <a:lvl8pPr marL="3200061" indent="0" algn="ctr">
              <a:buNone/>
              <a:defRPr>
                <a:solidFill>
                  <a:schemeClr val="tx1">
                    <a:tint val="75000"/>
                  </a:schemeClr>
                </a:solidFill>
              </a:defRPr>
            </a:lvl8pPr>
            <a:lvl9pPr marL="36572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927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742517"/>
            <a:ext cx="8229599" cy="67512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1" y="1600201"/>
            <a:ext cx="8229599" cy="22015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5098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612347"/>
          </a:xfrm>
          <a:prstGeom prst="rect">
            <a:avLst/>
          </a:prstGeom>
        </p:spPr>
        <p:txBody>
          <a:bodyPr anchor="t"/>
          <a:lstStyle>
            <a:lvl1pPr algn="l">
              <a:defRPr sz="3979" b="1" cap="all"/>
            </a:lvl1pPr>
          </a:lstStyle>
          <a:p>
            <a:r>
              <a:rPr lang="en-US"/>
              <a:t>Click to edit Master title style</a:t>
            </a:r>
          </a:p>
        </p:txBody>
      </p:sp>
      <p:sp>
        <p:nvSpPr>
          <p:cNvPr id="3" name="Text Placeholder 2"/>
          <p:cNvSpPr>
            <a:spLocks noGrp="1"/>
          </p:cNvSpPr>
          <p:nvPr>
            <p:ph type="body" idx="1"/>
          </p:nvPr>
        </p:nvSpPr>
        <p:spPr>
          <a:xfrm>
            <a:off x="722313" y="4092840"/>
            <a:ext cx="7772400" cy="314060"/>
          </a:xfrm>
          <a:prstGeom prst="rect">
            <a:avLst/>
          </a:prstGeom>
        </p:spPr>
        <p:txBody>
          <a:bodyPr anchor="b"/>
          <a:lstStyle>
            <a:lvl1pPr marL="0" indent="0">
              <a:buNone/>
              <a:defRPr sz="2041">
                <a:solidFill>
                  <a:schemeClr val="tx1">
                    <a:tint val="75000"/>
                  </a:schemeClr>
                </a:solidFill>
              </a:defRPr>
            </a:lvl1pPr>
            <a:lvl2pPr marL="457152" indent="0">
              <a:buNone/>
              <a:defRPr sz="1837">
                <a:solidFill>
                  <a:schemeClr val="tx1">
                    <a:tint val="75000"/>
                  </a:schemeClr>
                </a:solidFill>
              </a:defRPr>
            </a:lvl2pPr>
            <a:lvl3pPr marL="914303" indent="0">
              <a:buNone/>
              <a:defRPr sz="1632">
                <a:solidFill>
                  <a:schemeClr val="tx1">
                    <a:tint val="75000"/>
                  </a:schemeClr>
                </a:solidFill>
              </a:defRPr>
            </a:lvl3pPr>
            <a:lvl4pPr marL="1371455" indent="0">
              <a:buNone/>
              <a:defRPr sz="1428">
                <a:solidFill>
                  <a:schemeClr val="tx1">
                    <a:tint val="75000"/>
                  </a:schemeClr>
                </a:solidFill>
              </a:defRPr>
            </a:lvl4pPr>
            <a:lvl5pPr marL="1828606" indent="0">
              <a:buNone/>
              <a:defRPr sz="1428">
                <a:solidFill>
                  <a:schemeClr val="tx1">
                    <a:tint val="75000"/>
                  </a:schemeClr>
                </a:solidFill>
              </a:defRPr>
            </a:lvl5pPr>
            <a:lvl6pPr marL="2285758" indent="0">
              <a:buNone/>
              <a:defRPr sz="1428">
                <a:solidFill>
                  <a:schemeClr val="tx1">
                    <a:tint val="75000"/>
                  </a:schemeClr>
                </a:solidFill>
              </a:defRPr>
            </a:lvl6pPr>
            <a:lvl7pPr marL="2742909" indent="0">
              <a:buNone/>
              <a:defRPr sz="1428">
                <a:solidFill>
                  <a:schemeClr val="tx1">
                    <a:tint val="75000"/>
                  </a:schemeClr>
                </a:solidFill>
              </a:defRPr>
            </a:lvl7pPr>
            <a:lvl8pPr marL="3200061" indent="0">
              <a:buNone/>
              <a:defRPr sz="1428">
                <a:solidFill>
                  <a:schemeClr val="tx1">
                    <a:tint val="75000"/>
                  </a:schemeClr>
                </a:solidFill>
              </a:defRPr>
            </a:lvl8pPr>
            <a:lvl9pPr marL="3657212" indent="0">
              <a:buNone/>
              <a:defRPr sz="14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291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742517"/>
            <a:ext cx="8229599" cy="675121"/>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599" cy="2355645"/>
          </a:xfrm>
          <a:prstGeom prst="rect">
            <a:avLst/>
          </a:prstGeom>
        </p:spPr>
        <p:txBody>
          <a:bodyPr/>
          <a:lstStyle>
            <a:lvl1pPr>
              <a:defRPr sz="2755"/>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1"/>
            <a:ext cx="4038599" cy="2355645"/>
          </a:xfrm>
          <a:prstGeom prst="rect">
            <a:avLst/>
          </a:prstGeom>
        </p:spPr>
        <p:txBody>
          <a:bodyPr/>
          <a:lstStyle>
            <a:lvl1pPr>
              <a:defRPr sz="2755"/>
            </a:lvl1pPr>
            <a:lvl2pPr>
              <a:defRPr sz="2449"/>
            </a:lvl2pPr>
            <a:lvl3pPr>
              <a:defRPr sz="2041"/>
            </a:lvl3pPr>
            <a:lvl4pPr>
              <a:defRPr sz="1837"/>
            </a:lvl4pPr>
            <a:lvl5pPr>
              <a:defRPr sz="1837"/>
            </a:lvl5pPr>
            <a:lvl6pPr>
              <a:defRPr sz="1837"/>
            </a:lvl6pPr>
            <a:lvl7pPr>
              <a:defRPr sz="1837"/>
            </a:lvl7pPr>
            <a:lvl8pPr>
              <a:defRPr sz="1837"/>
            </a:lvl8pPr>
            <a:lvl9pPr>
              <a:defRPr sz="183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6055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742517"/>
            <a:ext cx="8229599" cy="67512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797977"/>
            <a:ext cx="4040188" cy="376898"/>
          </a:xfrm>
          <a:prstGeom prst="rect">
            <a:avLst/>
          </a:prstGeom>
        </p:spPr>
        <p:txBody>
          <a:bodyPr anchor="b"/>
          <a:lstStyle>
            <a:lvl1pPr marL="0" indent="0">
              <a:buNone/>
              <a:defRPr sz="2449" b="1"/>
            </a:lvl1pPr>
            <a:lvl2pPr marL="457152" indent="0">
              <a:buNone/>
              <a:defRPr sz="2041" b="1"/>
            </a:lvl2pPr>
            <a:lvl3pPr marL="914303" indent="0">
              <a:buNone/>
              <a:defRPr sz="1837" b="1"/>
            </a:lvl3pPr>
            <a:lvl4pPr marL="1371455" indent="0">
              <a:buNone/>
              <a:defRPr sz="1632" b="1"/>
            </a:lvl4pPr>
            <a:lvl5pPr marL="1828606" indent="0">
              <a:buNone/>
              <a:defRPr sz="1632" b="1"/>
            </a:lvl5pPr>
            <a:lvl6pPr marL="2285758" indent="0">
              <a:buNone/>
              <a:defRPr sz="1632" b="1"/>
            </a:lvl6pPr>
            <a:lvl7pPr marL="2742909" indent="0">
              <a:buNone/>
              <a:defRPr sz="1632" b="1"/>
            </a:lvl7pPr>
            <a:lvl8pPr marL="3200061" indent="0">
              <a:buNone/>
              <a:defRPr sz="1632" b="1"/>
            </a:lvl8pPr>
            <a:lvl9pPr marL="3657212" indent="0">
              <a:buNone/>
              <a:defRPr sz="1632" b="1"/>
            </a:lvl9pPr>
          </a:lstStyle>
          <a:p>
            <a:pPr lvl="0"/>
            <a:r>
              <a:rPr lang="en-US"/>
              <a:t>Click to edit Master text styles</a:t>
            </a:r>
          </a:p>
        </p:txBody>
      </p:sp>
      <p:sp>
        <p:nvSpPr>
          <p:cNvPr id="4" name="Content Placeholder 3"/>
          <p:cNvSpPr>
            <a:spLocks noGrp="1"/>
          </p:cNvSpPr>
          <p:nvPr>
            <p:ph sz="half" idx="2"/>
          </p:nvPr>
        </p:nvSpPr>
        <p:spPr>
          <a:xfrm>
            <a:off x="457201" y="2174875"/>
            <a:ext cx="4040188" cy="2072683"/>
          </a:xfrm>
          <a:prstGeom prst="rect">
            <a:avLst/>
          </a:prstGeo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797977"/>
            <a:ext cx="4041775" cy="376898"/>
          </a:xfrm>
          <a:prstGeom prst="rect">
            <a:avLst/>
          </a:prstGeom>
        </p:spPr>
        <p:txBody>
          <a:bodyPr anchor="b"/>
          <a:lstStyle>
            <a:lvl1pPr marL="0" indent="0">
              <a:buNone/>
              <a:defRPr sz="2449" b="1"/>
            </a:lvl1pPr>
            <a:lvl2pPr marL="457152" indent="0">
              <a:buNone/>
              <a:defRPr sz="2041" b="1"/>
            </a:lvl2pPr>
            <a:lvl3pPr marL="914303" indent="0">
              <a:buNone/>
              <a:defRPr sz="1837" b="1"/>
            </a:lvl3pPr>
            <a:lvl4pPr marL="1371455" indent="0">
              <a:buNone/>
              <a:defRPr sz="1632" b="1"/>
            </a:lvl4pPr>
            <a:lvl5pPr marL="1828606" indent="0">
              <a:buNone/>
              <a:defRPr sz="1632" b="1"/>
            </a:lvl5pPr>
            <a:lvl6pPr marL="2285758" indent="0">
              <a:buNone/>
              <a:defRPr sz="1632" b="1"/>
            </a:lvl6pPr>
            <a:lvl7pPr marL="2742909" indent="0">
              <a:buNone/>
              <a:defRPr sz="1632" b="1"/>
            </a:lvl7pPr>
            <a:lvl8pPr marL="3200061" indent="0">
              <a:buNone/>
              <a:defRPr sz="1632" b="1"/>
            </a:lvl8pPr>
            <a:lvl9pPr marL="3657212" indent="0">
              <a:buNone/>
              <a:defRPr sz="1632"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2072683"/>
          </a:xfrm>
          <a:prstGeom prst="rect">
            <a:avLst/>
          </a:prstGeom>
        </p:spPr>
        <p:txBody>
          <a:bodyPr/>
          <a:lstStyle>
            <a:lvl1pPr>
              <a:defRPr sz="2449"/>
            </a:lvl1pPr>
            <a:lvl2pPr>
              <a:defRPr sz="2041"/>
            </a:lvl2pPr>
            <a:lvl3pPr>
              <a:defRPr sz="1837"/>
            </a:lvl3pPr>
            <a:lvl4pPr>
              <a:defRPr sz="1632"/>
            </a:lvl4pPr>
            <a:lvl5pPr>
              <a:defRPr sz="1632"/>
            </a:lvl5pPr>
            <a:lvl6pPr>
              <a:defRPr sz="1632"/>
            </a:lvl6pPr>
            <a:lvl7pPr>
              <a:defRPr sz="1632"/>
            </a:lvl7pPr>
            <a:lvl8pPr>
              <a:defRPr sz="1632"/>
            </a:lvl8pPr>
            <a:lvl9pPr>
              <a:defRPr sz="16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3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for onscreen presentati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2031819"/>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31391" name="think-cell Slide" r:id="rId4" imgW="360" imgH="360" progId="">
                  <p:embed/>
                </p:oleObj>
              </mc:Choice>
              <mc:Fallback>
                <p:oleObj name="think-cell Slide" r:id="rId4" imgW="360" imgH="360" progId="">
                  <p:embed/>
                  <p:pic>
                    <p:nvPicPr>
                      <p:cNvPr id="0" name="Picture 1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Title"/>
          <p:cNvSpPr>
            <a:spLocks noGrp="1"/>
          </p:cNvSpPr>
          <p:nvPr>
            <p:ph type="title"/>
          </p:nvPr>
        </p:nvSpPr>
        <p:spPr>
          <a:xfrm>
            <a:off x="262403" y="317835"/>
            <a:ext cx="6356884" cy="376834"/>
          </a:xfrm>
          <a:prstGeom prst="rect">
            <a:avLst/>
          </a:prstGeom>
        </p:spPr>
        <p:txBody>
          <a:bodyPr/>
          <a:lstStyle>
            <a:lvl1pPr>
              <a:defRPr>
                <a:solidFill>
                  <a:schemeClr val="accent2"/>
                </a:solidFill>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6" name="Text Placeholder 8"/>
          <p:cNvSpPr>
            <a:spLocks noGrp="1"/>
          </p:cNvSpPr>
          <p:nvPr>
            <p:ph type="body" sz="quarter" idx="10" hasCustomPrompt="1"/>
          </p:nvPr>
        </p:nvSpPr>
        <p:spPr>
          <a:xfrm>
            <a:off x="262403" y="768488"/>
            <a:ext cx="6356884" cy="282625"/>
          </a:xfrm>
          <a:prstGeom prst="rect">
            <a:avLst/>
          </a:prstGeom>
        </p:spPr>
        <p:txBody>
          <a:bodyPr/>
          <a:lstStyle>
            <a:lvl1pPr>
              <a:defRPr sz="1837">
                <a:solidFill>
                  <a:schemeClr val="accent1"/>
                </a:solidFill>
              </a:defRPr>
            </a:lvl1pPr>
          </a:lstStyle>
          <a:p>
            <a:pPr lvl="0"/>
            <a:r>
              <a:rPr lang="en-US" dirty="0"/>
              <a:t>Click to edit subtitle</a:t>
            </a:r>
          </a:p>
        </p:txBody>
      </p:sp>
      <p:cxnSp>
        <p:nvCxnSpPr>
          <p:cNvPr id="7" name="Straight Connector 6"/>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262403" y="6204481"/>
            <a:ext cx="8727713"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rgbClr val="646569"/>
                </a:solidFill>
                <a:ea typeface="+mn-ea"/>
                <a:cs typeface="+mn-cs"/>
              </a:defRPr>
            </a:lvl1pPr>
          </a:lstStyle>
          <a:p>
            <a:pPr marL="106902" lvl="0" indent="-106902"/>
            <a:r>
              <a:rPr lang="en-US" dirty="0"/>
              <a:t>1	Footnote</a:t>
            </a:r>
          </a:p>
        </p:txBody>
      </p:sp>
      <p:sp>
        <p:nvSpPr>
          <p:cNvPr id="9" name="Text Placeholder 36"/>
          <p:cNvSpPr>
            <a:spLocks noGrp="1"/>
          </p:cNvSpPr>
          <p:nvPr>
            <p:ph type="body" sz="quarter" idx="13" hasCustomPrompt="1"/>
          </p:nvPr>
        </p:nvSpPr>
        <p:spPr>
          <a:xfrm>
            <a:off x="262403" y="1107906"/>
            <a:ext cx="3178442" cy="312073"/>
          </a:xfrm>
          <a:prstGeom prst="rect">
            <a:avLst/>
          </a:prstGeom>
        </p:spPr>
        <p:txBody>
          <a:bodyPr wrap="square">
            <a:spAutoFit/>
          </a:bodyPr>
          <a:lstStyle>
            <a:lvl1pPr>
              <a:defRPr sz="1428">
                <a:solidFill>
                  <a:srgbClr val="646569"/>
                </a:solidFill>
              </a:defRPr>
            </a:lvl1pPr>
          </a:lstStyle>
          <a:p>
            <a:pPr lvl="0"/>
            <a:r>
              <a:rPr lang="en-US" dirty="0"/>
              <a:t>Click to edit unit of measure</a:t>
            </a:r>
          </a:p>
        </p:txBody>
      </p:sp>
      <p:sp>
        <p:nvSpPr>
          <p:cNvPr id="10"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endParaRPr lang="en-US" sz="1020" dirty="0">
              <a:solidFill>
                <a:srgbClr val="646569"/>
              </a:solidFill>
            </a:endParaRPr>
          </a:p>
        </p:txBody>
      </p:sp>
      <p:cxnSp>
        <p:nvCxnSpPr>
          <p:cNvPr id="11" name="Straight Connector 10"/>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cxnSp>
        <p:nvCxnSpPr>
          <p:cNvPr id="14" name="Straight Connector 13"/>
          <p:cNvCxnSpPr/>
          <p:nvPr userDrawn="1"/>
        </p:nvCxnSpPr>
        <p:spPr>
          <a:xfrm>
            <a:off x="262403" y="6440106"/>
            <a:ext cx="87277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4" name="Rectangle 3"/>
          <p:cNvSpPr/>
          <p:nvPr userDrawn="1"/>
        </p:nvSpPr>
        <p:spPr>
          <a:xfrm>
            <a:off x="8689133" y="6445562"/>
            <a:ext cx="439544" cy="343492"/>
          </a:xfrm>
          <a:prstGeom prst="rect">
            <a:avLst/>
          </a:prstGeom>
        </p:spPr>
        <p:txBody>
          <a:bodyPr wrap="none">
            <a:spAutoFit/>
          </a:bodyPr>
          <a:lstStyle/>
          <a:p>
            <a:fld id="{42C328C1-A84F-4A39-A664-DBA00541A8C6}" type="slidenum">
              <a:rPr lang="en-US" sz="1632" smtClean="0">
                <a:solidFill>
                  <a:srgbClr val="646569"/>
                </a:solidFill>
              </a:rPr>
              <a:pPr/>
              <a:t>‹#›</a:t>
            </a:fld>
            <a:endParaRPr lang="he-IL" sz="1632" dirty="0"/>
          </a:p>
        </p:txBody>
      </p:sp>
    </p:spTree>
    <p:extLst>
      <p:ext uri="{BB962C8B-B14F-4D97-AF65-F5344CB8AC3E}">
        <p14:creationId xmlns:p14="http://schemas.microsoft.com/office/powerpoint/2010/main" val="7803197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742517"/>
            <a:ext cx="8229599" cy="675121"/>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8302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CVR-L-FI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9144000" cy="6858000"/>
          </a:xfrm>
          <a:prstGeom prst="rect">
            <a:avLst/>
          </a:prstGeom>
        </p:spPr>
      </p:pic>
      <p:sp>
        <p:nvSpPr>
          <p:cNvPr id="8" name="Rectangle 1026"/>
          <p:cNvSpPr>
            <a:spLocks noGrp="1" noChangeArrowheads="1"/>
          </p:cNvSpPr>
          <p:nvPr>
            <p:ph type="ctrTitle" hasCustomPrompt="1"/>
          </p:nvPr>
        </p:nvSpPr>
        <p:spPr>
          <a:xfrm>
            <a:off x="469166" y="419838"/>
            <a:ext cx="7942725" cy="37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2449" noProof="0" dirty="0" smtClean="0"/>
            </a:lvl1pPr>
          </a:lstStyle>
          <a:p>
            <a:pPr lvl="0"/>
            <a:r>
              <a:rPr lang="en-US" noProof="0" dirty="0"/>
              <a:t>Appendix/Divider Page – CLIENT presentations</a:t>
            </a:r>
          </a:p>
        </p:txBody>
      </p:sp>
      <p:sp>
        <p:nvSpPr>
          <p:cNvPr id="9" name="Rectangle 1027"/>
          <p:cNvSpPr>
            <a:spLocks noGrp="1" noChangeArrowheads="1"/>
          </p:cNvSpPr>
          <p:nvPr>
            <p:ph type="subTitle" idx="1" hasCustomPrompt="1"/>
          </p:nvPr>
        </p:nvSpPr>
        <p:spPr>
          <a:xfrm>
            <a:off x="469166" y="1079884"/>
            <a:ext cx="7942725" cy="423937"/>
          </a:xfrm>
        </p:spPr>
        <p:txBody>
          <a:bodyPr wrap="square" anchor="t">
            <a:spAutoFit/>
          </a:bodyPr>
          <a:lstStyle>
            <a:lvl1pPr>
              <a:defRPr sz="2041" baseline="0">
                <a:solidFill>
                  <a:schemeClr val="accent4"/>
                </a:solidFill>
                <a:latin typeface="+mj-lt"/>
                <a:ea typeface="Arial Unicode MS" pitchFamily="34" charset="-128"/>
                <a:cs typeface="Arial Unicode MS" pitchFamily="34" charset="-128"/>
              </a:defRPr>
            </a:lvl1pPr>
            <a:lvl2pPr>
              <a:buClr>
                <a:schemeClr val="accent4"/>
              </a:buClr>
              <a:defRPr>
                <a:solidFill>
                  <a:srgbClr val="646569"/>
                </a:solidFill>
              </a:defRPr>
            </a:lvl2pPr>
            <a:lvl3pPr>
              <a:buClr>
                <a:schemeClr val="accent4"/>
              </a:buClr>
              <a:defRPr>
                <a:solidFill>
                  <a:schemeClr val="accent4"/>
                </a:solidFill>
              </a:defRPr>
            </a:lvl3pPr>
            <a:lvl4pPr>
              <a:buClr>
                <a:schemeClr val="accent4"/>
              </a:buClr>
              <a:defRPr>
                <a:solidFill>
                  <a:schemeClr val="accent4"/>
                </a:solidFill>
              </a:defRPr>
            </a:lvl4pPr>
            <a:lvl6pPr>
              <a:buClr>
                <a:schemeClr val="accent4"/>
              </a:buClr>
              <a:defRPr>
                <a:solidFill>
                  <a:schemeClr val="accent4"/>
                </a:solidFill>
              </a:defRPr>
            </a:lvl6pPr>
          </a:lstStyle>
          <a:p>
            <a:pPr lvl="1"/>
            <a:r>
              <a:rPr lang="en-US" noProof="0" dirty="0"/>
              <a:t>Click here for content – as necessary</a:t>
            </a:r>
          </a:p>
        </p:txBody>
      </p:sp>
    </p:spTree>
    <p:extLst>
      <p:ext uri="{BB962C8B-B14F-4D97-AF65-F5344CB8AC3E}">
        <p14:creationId xmlns:p14="http://schemas.microsoft.com/office/powerpoint/2010/main" val="346425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06980"/>
            <a:ext cx="3008312" cy="628121"/>
          </a:xfrm>
          <a:prstGeom prst="rect">
            <a:avLst/>
          </a:prstGeom>
        </p:spPr>
        <p:txBody>
          <a:bodyPr anchor="b"/>
          <a:lstStyle>
            <a:lvl1pPr algn="l">
              <a:defRPr sz="2041" b="1"/>
            </a:lvl1pPr>
          </a:lstStyle>
          <a:p>
            <a:r>
              <a:rPr lang="en-US"/>
              <a:t>Click to edit Master title style</a:t>
            </a:r>
          </a:p>
        </p:txBody>
      </p:sp>
      <p:sp>
        <p:nvSpPr>
          <p:cNvPr id="3" name="Content Placeholder 2"/>
          <p:cNvSpPr>
            <a:spLocks noGrp="1"/>
          </p:cNvSpPr>
          <p:nvPr>
            <p:ph idx="1"/>
          </p:nvPr>
        </p:nvSpPr>
        <p:spPr>
          <a:xfrm>
            <a:off x="3575051" y="273052"/>
            <a:ext cx="5111750" cy="2688300"/>
          </a:xfrm>
          <a:prstGeom prst="rect">
            <a:avLst/>
          </a:prstGeom>
        </p:spPr>
        <p:txBody>
          <a:bodyPr/>
          <a:lstStyle>
            <a:lvl1pPr>
              <a:defRPr sz="3163"/>
            </a:lvl1pPr>
            <a:lvl2pPr>
              <a:defRPr sz="2755"/>
            </a:lvl2pPr>
            <a:lvl3pPr>
              <a:defRPr sz="2449"/>
            </a:lvl3pPr>
            <a:lvl4pPr>
              <a:defRPr sz="2041"/>
            </a:lvl4pPr>
            <a:lvl5pPr>
              <a:defRPr sz="2041"/>
            </a:lvl5pPr>
            <a:lvl6pPr>
              <a:defRPr sz="2041"/>
            </a:lvl6pPr>
            <a:lvl7pPr>
              <a:defRPr sz="2041"/>
            </a:lvl7pPr>
            <a:lvl8pPr>
              <a:defRPr sz="2041"/>
            </a:lvl8pPr>
            <a:lvl9pPr>
              <a:defRPr sz="2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0"/>
            <a:ext cx="3008312" cy="219740"/>
          </a:xfrm>
          <a:prstGeom prst="rect">
            <a:avLst/>
          </a:prstGeom>
        </p:spPr>
        <p:txBody>
          <a:bodyPr/>
          <a:lstStyle>
            <a:lvl1pPr marL="0" indent="0">
              <a:buNone/>
              <a:defRPr sz="1428"/>
            </a:lvl1pPr>
            <a:lvl2pPr marL="457152" indent="0">
              <a:buNone/>
              <a:defRPr sz="1224"/>
            </a:lvl2pPr>
            <a:lvl3pPr marL="914303" indent="0">
              <a:buNone/>
              <a:defRPr sz="1020"/>
            </a:lvl3pPr>
            <a:lvl4pPr marL="1371455" indent="0">
              <a:buNone/>
              <a:defRPr sz="918"/>
            </a:lvl4pPr>
            <a:lvl5pPr marL="1828606" indent="0">
              <a:buNone/>
              <a:defRPr sz="918"/>
            </a:lvl5pPr>
            <a:lvl6pPr marL="2285758" indent="0">
              <a:buNone/>
              <a:defRPr sz="918"/>
            </a:lvl6pPr>
            <a:lvl7pPr marL="2742909" indent="0">
              <a:buNone/>
              <a:defRPr sz="918"/>
            </a:lvl7pPr>
            <a:lvl8pPr marL="3200061" indent="0">
              <a:buNone/>
              <a:defRPr sz="918"/>
            </a:lvl8pPr>
            <a:lvl9pPr marL="3657212" indent="0">
              <a:buNone/>
              <a:defRPr sz="918"/>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915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3278"/>
            <a:ext cx="5486400" cy="314060"/>
          </a:xfrm>
          <a:prstGeom prst="rect">
            <a:avLst/>
          </a:prstGeom>
        </p:spPr>
        <p:txBody>
          <a:bodyPr anchor="b"/>
          <a:lstStyle>
            <a:lvl1pPr algn="l">
              <a:defRPr sz="2041" b="1"/>
            </a:lvl1pPr>
          </a:lstStyle>
          <a:p>
            <a:r>
              <a:rPr lang="en-US"/>
              <a:t>Click to edit Master title style</a:t>
            </a:r>
          </a:p>
        </p:txBody>
      </p:sp>
      <p:sp>
        <p:nvSpPr>
          <p:cNvPr id="3" name="Picture Placeholder 2"/>
          <p:cNvSpPr>
            <a:spLocks noGrp="1"/>
          </p:cNvSpPr>
          <p:nvPr>
            <p:ph type="pic" idx="1"/>
          </p:nvPr>
        </p:nvSpPr>
        <p:spPr>
          <a:xfrm>
            <a:off x="1792288" y="612776"/>
            <a:ext cx="5486400" cy="486736"/>
          </a:xfrm>
          <a:prstGeom prst="rect">
            <a:avLst/>
          </a:prstGeom>
        </p:spPr>
        <p:txBody>
          <a:bodyPr/>
          <a:lstStyle>
            <a:lvl1pPr marL="0" indent="0">
              <a:buNone/>
              <a:defRPr sz="3163"/>
            </a:lvl1pPr>
            <a:lvl2pPr marL="457152" indent="0">
              <a:buNone/>
              <a:defRPr sz="2755"/>
            </a:lvl2pPr>
            <a:lvl3pPr marL="914303" indent="0">
              <a:buNone/>
              <a:defRPr sz="2449"/>
            </a:lvl3pPr>
            <a:lvl4pPr marL="1371455" indent="0">
              <a:buNone/>
              <a:defRPr sz="2041"/>
            </a:lvl4pPr>
            <a:lvl5pPr marL="1828606" indent="0">
              <a:buNone/>
              <a:defRPr sz="2041"/>
            </a:lvl5pPr>
            <a:lvl6pPr marL="2285758" indent="0">
              <a:buNone/>
              <a:defRPr sz="2041"/>
            </a:lvl6pPr>
            <a:lvl7pPr marL="2742909" indent="0">
              <a:buNone/>
              <a:defRPr sz="2041"/>
            </a:lvl7pPr>
            <a:lvl8pPr marL="3200061" indent="0">
              <a:buNone/>
              <a:defRPr sz="2041"/>
            </a:lvl8pPr>
            <a:lvl9pPr marL="3657212" indent="0">
              <a:buNone/>
              <a:defRPr sz="2041"/>
            </a:lvl9pPr>
          </a:lstStyle>
          <a:p>
            <a:endParaRPr lang="en-US" dirty="0"/>
          </a:p>
        </p:txBody>
      </p:sp>
      <p:sp>
        <p:nvSpPr>
          <p:cNvPr id="4" name="Text Placeholder 3"/>
          <p:cNvSpPr>
            <a:spLocks noGrp="1"/>
          </p:cNvSpPr>
          <p:nvPr>
            <p:ph type="body" sz="half" idx="2"/>
          </p:nvPr>
        </p:nvSpPr>
        <p:spPr>
          <a:xfrm>
            <a:off x="1792288" y="5367339"/>
            <a:ext cx="5486400" cy="219740"/>
          </a:xfrm>
          <a:prstGeom prst="rect">
            <a:avLst/>
          </a:prstGeom>
        </p:spPr>
        <p:txBody>
          <a:bodyPr/>
          <a:lstStyle>
            <a:lvl1pPr marL="0" indent="0">
              <a:buNone/>
              <a:defRPr sz="1428"/>
            </a:lvl1pPr>
            <a:lvl2pPr marL="457152" indent="0">
              <a:buNone/>
              <a:defRPr sz="1224"/>
            </a:lvl2pPr>
            <a:lvl3pPr marL="914303" indent="0">
              <a:buNone/>
              <a:defRPr sz="1020"/>
            </a:lvl3pPr>
            <a:lvl4pPr marL="1371455" indent="0">
              <a:buNone/>
              <a:defRPr sz="918"/>
            </a:lvl4pPr>
            <a:lvl5pPr marL="1828606" indent="0">
              <a:buNone/>
              <a:defRPr sz="918"/>
            </a:lvl5pPr>
            <a:lvl6pPr marL="2285758" indent="0">
              <a:buNone/>
              <a:defRPr sz="918"/>
            </a:lvl6pPr>
            <a:lvl7pPr marL="2742909" indent="0">
              <a:buNone/>
              <a:defRPr sz="918"/>
            </a:lvl7pPr>
            <a:lvl8pPr marL="3200061" indent="0">
              <a:buNone/>
              <a:defRPr sz="918"/>
            </a:lvl8pPr>
            <a:lvl9pPr marL="3657212" indent="0">
              <a:buNone/>
              <a:defRPr sz="918"/>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349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742517"/>
            <a:ext cx="8229599" cy="675121"/>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998500" y="1600201"/>
            <a:ext cx="26883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2528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350241"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275436" y="274638"/>
            <a:ext cx="2201565"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874F85E-0DC0-3D43-B3B4-CCA27A22B9A5}" type="datetimeFigureOut">
              <a:rPr lang="en-US" smtClean="0">
                <a:solidFill>
                  <a:prstClr val="black">
                    <a:tint val="75000"/>
                  </a:prstClr>
                </a:solidFill>
              </a:rPr>
              <a:pPr/>
              <a:t>6/3/2019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1"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B08FE9B-9E1A-6842-A0F5-16D56A1C5C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40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64894"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Title"/>
          <p:cNvSpPr>
            <a:spLocks noGrp="1"/>
          </p:cNvSpPr>
          <p:nvPr>
            <p:ph type="title"/>
          </p:nvPr>
        </p:nvSpPr>
        <p:spPr>
          <a:xfrm>
            <a:off x="349887" y="19548"/>
            <a:ext cx="8476220" cy="675121"/>
          </a:xfrm>
          <a:prstGeom prst="rect">
            <a:avLst/>
          </a:prstGeom>
        </p:spPr>
        <p:txBody>
          <a:bodyPr/>
          <a:lstStyle>
            <a:lvl1pPr>
              <a:defRPr>
                <a:solidFill>
                  <a:schemeClr val="accent3"/>
                </a:solidFill>
                <a:latin typeface="+mj-lt"/>
                <a:ea typeface="Arial Unicode MS" pitchFamily="34" charset="-128"/>
                <a:cs typeface="Arial Unicode MS" pitchFamily="34" charset="-128"/>
              </a:defRPr>
            </a:lvl1pPr>
          </a:lstStyle>
          <a:p>
            <a:r>
              <a:rPr lang="en-US" dirty="0"/>
              <a:t>Click to edit Master title style</a:t>
            </a:r>
          </a:p>
        </p:txBody>
      </p:sp>
      <p:sp>
        <p:nvSpPr>
          <p:cNvPr id="3" name="Slide Number"/>
          <p:cNvSpPr txBox="1">
            <a:spLocks/>
          </p:cNvSpPr>
          <p:nvPr userDrawn="1"/>
        </p:nvSpPr>
        <p:spPr>
          <a:xfrm>
            <a:off x="8613097"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algn="r"/>
            <a:fld id="{42C328C1-A84F-4A39-A664-DBA00541A8C6}" type="slidenum">
              <a:rPr lang="en-US" sz="1020" smtClean="0">
                <a:solidFill>
                  <a:srgbClr val="666666">
                    <a:lumMod val="60000"/>
                    <a:lumOff val="40000"/>
                  </a:srgbClr>
                </a:solidFill>
              </a:rPr>
              <a:pPr algn="r"/>
              <a:t>‹#›</a:t>
            </a:fld>
            <a:endParaRPr lang="en-US" sz="1020" dirty="0">
              <a:solidFill>
                <a:srgbClr val="666666">
                  <a:lumMod val="60000"/>
                  <a:lumOff val="40000"/>
                </a:srgbClr>
              </a:solidFill>
            </a:endParaRPr>
          </a:p>
        </p:txBody>
      </p:sp>
      <p:sp>
        <p:nvSpPr>
          <p:cNvPr id="9" name="Text Placeholder 8"/>
          <p:cNvSpPr>
            <a:spLocks noGrp="1"/>
          </p:cNvSpPr>
          <p:nvPr>
            <p:ph type="body" sz="quarter" idx="10" hasCustomPrompt="1"/>
          </p:nvPr>
        </p:nvSpPr>
        <p:spPr>
          <a:xfrm>
            <a:off x="349887" y="768490"/>
            <a:ext cx="8476220" cy="282625"/>
          </a:xfrm>
          <a:prstGeom prst="rect">
            <a:avLst/>
          </a:prstGeom>
        </p:spPr>
        <p:txBody>
          <a:bodyPr/>
          <a:lstStyle>
            <a:lvl1pPr>
              <a:defRPr sz="1837">
                <a:solidFill>
                  <a:schemeClr val="accent4"/>
                </a:solidFill>
              </a:defRPr>
            </a:lvl1pPr>
          </a:lstStyle>
          <a:p>
            <a:pPr lvl="0"/>
            <a:r>
              <a:rPr lang="en-US" dirty="0"/>
              <a:t>Click to edit subtitle</a:t>
            </a:r>
          </a:p>
        </p:txBody>
      </p:sp>
      <p:cxnSp>
        <p:nvCxnSpPr>
          <p:cNvPr id="5" name="Straight Connector 4"/>
          <p:cNvCxnSpPr/>
          <p:nvPr userDrawn="1"/>
        </p:nvCxnSpPr>
        <p:spPr>
          <a:xfrm>
            <a:off x="349887" y="6440106"/>
            <a:ext cx="847622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1" hasCustomPrompt="1"/>
          </p:nvPr>
        </p:nvSpPr>
        <p:spPr>
          <a:xfrm>
            <a:off x="349887" y="6204481"/>
            <a:ext cx="847622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chemeClr val="accent6"/>
                </a:solidFill>
                <a:ea typeface="+mn-ea"/>
                <a:cs typeface="+mn-cs"/>
              </a:defRPr>
            </a:lvl1pPr>
          </a:lstStyle>
          <a:p>
            <a:pPr marL="106891" lvl="0" indent="-106891"/>
            <a:r>
              <a:rPr lang="en-US" dirty="0"/>
              <a:t>1	Footnote</a:t>
            </a:r>
          </a:p>
        </p:txBody>
      </p:sp>
      <p:sp>
        <p:nvSpPr>
          <p:cNvPr id="14" name="Text Placeholder 6"/>
          <p:cNvSpPr>
            <a:spLocks noGrp="1"/>
          </p:cNvSpPr>
          <p:nvPr>
            <p:ph type="body" sz="quarter" idx="12" hasCustomPrompt="1"/>
          </p:nvPr>
        </p:nvSpPr>
        <p:spPr>
          <a:xfrm>
            <a:off x="3782368" y="6566494"/>
            <a:ext cx="1579278" cy="15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lgn="ctr">
              <a:defRPr lang="en-US" sz="1020" kern="1200" baseline="0" dirty="0">
                <a:solidFill>
                  <a:schemeClr val="accent6">
                    <a:lumMod val="60000"/>
                    <a:lumOff val="40000"/>
                  </a:schemeClr>
                </a:solidFill>
                <a:ea typeface="+mn-ea"/>
                <a:cs typeface="+mn-cs"/>
              </a:defRPr>
            </a:lvl1pPr>
          </a:lstStyle>
          <a:p>
            <a:pPr marL="106891" lvl="0" indent="-106891"/>
            <a:r>
              <a:rPr lang="en-US" dirty="0"/>
              <a:t>Click here to insert the date</a:t>
            </a:r>
          </a:p>
        </p:txBody>
      </p:sp>
      <p:sp>
        <p:nvSpPr>
          <p:cNvPr id="37" name="Text Placeholder 36"/>
          <p:cNvSpPr>
            <a:spLocks noGrp="1"/>
          </p:cNvSpPr>
          <p:nvPr>
            <p:ph type="body" sz="quarter" idx="13" hasCustomPrompt="1"/>
          </p:nvPr>
        </p:nvSpPr>
        <p:spPr>
          <a:xfrm>
            <a:off x="349887" y="1107906"/>
            <a:ext cx="4238110" cy="219820"/>
          </a:xfrm>
          <a:prstGeom prst="rect">
            <a:avLst/>
          </a:prstGeom>
        </p:spPr>
        <p:txBody>
          <a:bodyPr wrap="square">
            <a:spAutoFit/>
          </a:bodyPr>
          <a:lstStyle>
            <a:lvl1pPr>
              <a:defRPr sz="1428">
                <a:solidFill>
                  <a:schemeClr val="accent6">
                    <a:lumMod val="60000"/>
                    <a:lumOff val="40000"/>
                  </a:schemeClr>
                </a:solidFill>
              </a:defRPr>
            </a:lvl1pPr>
          </a:lstStyle>
          <a:p>
            <a:pPr lvl="0"/>
            <a:r>
              <a:rPr lang="en-US" dirty="0"/>
              <a:t>Click to edit unit of measure</a:t>
            </a:r>
          </a:p>
        </p:txBody>
      </p:sp>
    </p:spTree>
    <p:extLst>
      <p:ext uri="{BB962C8B-B14F-4D97-AF65-F5344CB8AC3E}">
        <p14:creationId xmlns:p14="http://schemas.microsoft.com/office/powerpoint/2010/main" val="815018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65918"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Slide Title"/>
          <p:cNvSpPr>
            <a:spLocks noGrp="1"/>
          </p:cNvSpPr>
          <p:nvPr>
            <p:ph type="title"/>
          </p:nvPr>
        </p:nvSpPr>
        <p:spPr>
          <a:xfrm>
            <a:off x="262403" y="-678327"/>
            <a:ext cx="6356884" cy="1350241"/>
          </a:xfrm>
        </p:spPr>
        <p:txBody>
          <a:bodyPr/>
          <a:lstStyle>
            <a:lvl1pPr>
              <a:defRPr>
                <a:solidFill>
                  <a:schemeClr val="accent2"/>
                </a:solidFill>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17" name="Slide Number"/>
          <p:cNvSpPr txBox="1">
            <a:spLocks/>
          </p:cNvSpPr>
          <p:nvPr userDrawn="1"/>
        </p:nvSpPr>
        <p:spPr>
          <a:xfrm>
            <a:off x="6459537" y="6543691"/>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chemeClr val="accent4"/>
                </a:solidFill>
              </a:rPr>
              <a:pPr lvl="0" algn="r"/>
              <a:t>‹#›</a:t>
            </a:fld>
            <a:endParaRPr lang="en-US" sz="1020" dirty="0">
              <a:solidFill>
                <a:schemeClr val="accent4"/>
              </a:solidFill>
            </a:endParaRPr>
          </a:p>
        </p:txBody>
      </p:sp>
      <p:sp>
        <p:nvSpPr>
          <p:cNvPr id="19" name="Text Placeholder 8"/>
          <p:cNvSpPr>
            <a:spLocks noGrp="1"/>
          </p:cNvSpPr>
          <p:nvPr>
            <p:ph type="body" sz="quarter" idx="10" hasCustomPrompt="1"/>
          </p:nvPr>
        </p:nvSpPr>
        <p:spPr>
          <a:xfrm>
            <a:off x="262403" y="745733"/>
            <a:ext cx="6356884" cy="282625"/>
          </a:xfrm>
        </p:spPr>
        <p:txBody>
          <a:bodyPr/>
          <a:lstStyle>
            <a:lvl1pPr>
              <a:defRPr sz="1837">
                <a:solidFill>
                  <a:schemeClr val="accent1"/>
                </a:solidFill>
              </a:defRPr>
            </a:lvl1pPr>
          </a:lstStyle>
          <a:p>
            <a:pPr lvl="0"/>
            <a:r>
              <a:rPr lang="en-US" dirty="0"/>
              <a:t>Click to edit subtitle</a:t>
            </a:r>
          </a:p>
        </p:txBody>
      </p:sp>
      <p:cxnSp>
        <p:nvCxnSpPr>
          <p:cNvPr id="20" name="Straight Connector 19"/>
          <p:cNvCxnSpPr/>
          <p:nvPr userDrawn="1"/>
        </p:nvCxnSpPr>
        <p:spPr>
          <a:xfrm>
            <a:off x="262403" y="6417351"/>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11" hasCustomPrompt="1"/>
          </p:nvPr>
        </p:nvSpPr>
        <p:spPr>
          <a:xfrm>
            <a:off x="262403" y="6181726"/>
            <a:ext cx="6356884" cy="1601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chemeClr val="accent4"/>
                </a:solidFill>
                <a:ea typeface="+mn-ea"/>
                <a:cs typeface="+mn-cs"/>
              </a:defRPr>
            </a:lvl1pPr>
          </a:lstStyle>
          <a:p>
            <a:pPr marL="106902" lvl="0" indent="-106902"/>
            <a:r>
              <a:rPr lang="en-US" dirty="0"/>
              <a:t>1	Footnote</a:t>
            </a:r>
          </a:p>
        </p:txBody>
      </p:sp>
      <p:sp>
        <p:nvSpPr>
          <p:cNvPr id="24" name="Text Placeholder 36"/>
          <p:cNvSpPr>
            <a:spLocks noGrp="1"/>
          </p:cNvSpPr>
          <p:nvPr>
            <p:ph type="body" sz="quarter" idx="13" hasCustomPrompt="1"/>
          </p:nvPr>
        </p:nvSpPr>
        <p:spPr>
          <a:xfrm>
            <a:off x="262403" y="1085151"/>
            <a:ext cx="3178442" cy="219820"/>
          </a:xfrm>
        </p:spPr>
        <p:txBody>
          <a:bodyPr wrap="square">
            <a:spAutoFit/>
          </a:bodyPr>
          <a:lstStyle>
            <a:lvl1pPr>
              <a:defRPr sz="1428">
                <a:solidFill>
                  <a:srgbClr val="646569"/>
                </a:solidFill>
              </a:defRPr>
            </a:lvl1pPr>
          </a:lstStyle>
          <a:p>
            <a:pPr lvl="0"/>
            <a:r>
              <a:rPr lang="en-US" dirty="0"/>
              <a:t>Click to edit unit of measure</a:t>
            </a:r>
          </a:p>
        </p:txBody>
      </p:sp>
      <p:sp>
        <p:nvSpPr>
          <p:cNvPr id="26" name="Rectangle 3"/>
          <p:cNvSpPr txBox="1"/>
          <p:nvPr userDrawn="1"/>
        </p:nvSpPr>
        <p:spPr>
          <a:xfrm>
            <a:off x="262403" y="6543739"/>
            <a:ext cx="323807"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chemeClr val="accent4"/>
                </a:solidFill>
              </a:rPr>
              <a:t>Leumi</a:t>
            </a:r>
          </a:p>
        </p:txBody>
      </p:sp>
      <p:sp>
        <p:nvSpPr>
          <p:cNvPr id="27" name="Text Placeholder 5"/>
          <p:cNvSpPr>
            <a:spLocks noGrp="1"/>
          </p:cNvSpPr>
          <p:nvPr>
            <p:ph type="body" sz="quarter" idx="14" hasCustomPrompt="1"/>
          </p:nvPr>
        </p:nvSpPr>
        <p:spPr>
          <a:xfrm>
            <a:off x="1005876" y="1882066"/>
            <a:ext cx="5014804" cy="282625"/>
          </a:xfrm>
        </p:spPr>
        <p:txBody>
          <a:bodyPr>
            <a:spAutoFit/>
          </a:bodyPr>
          <a:lstStyle>
            <a:lvl1pPr>
              <a:defRPr sz="1837">
                <a:solidFill>
                  <a:schemeClr val="accent1"/>
                </a:solidFill>
              </a:defRPr>
            </a:lvl1pPr>
          </a:lstStyle>
          <a:p>
            <a:pPr lvl="0"/>
            <a:r>
              <a:rPr lang="en-US" dirty="0"/>
              <a:t>Click to edit Topic 1</a:t>
            </a:r>
          </a:p>
        </p:txBody>
      </p:sp>
      <p:sp>
        <p:nvSpPr>
          <p:cNvPr id="28" name="Text Placeholder 7"/>
          <p:cNvSpPr>
            <a:spLocks noGrp="1"/>
          </p:cNvSpPr>
          <p:nvPr>
            <p:ph type="body" sz="quarter" idx="15" hasCustomPrompt="1"/>
          </p:nvPr>
        </p:nvSpPr>
        <p:spPr>
          <a:xfrm>
            <a:off x="1005876" y="2432131"/>
            <a:ext cx="5014804" cy="282625"/>
          </a:xfrm>
        </p:spPr>
        <p:txBody>
          <a:bodyPr>
            <a:spAutoFit/>
          </a:bodyPr>
          <a:lstStyle>
            <a:lvl1pPr>
              <a:defRPr sz="1837">
                <a:solidFill>
                  <a:schemeClr val="accent1"/>
                </a:solidFill>
              </a:defRPr>
            </a:lvl1pPr>
          </a:lstStyle>
          <a:p>
            <a:pPr lvl="0"/>
            <a:r>
              <a:rPr lang="en-US" dirty="0"/>
              <a:t>Click to edit Topic 2</a:t>
            </a:r>
          </a:p>
        </p:txBody>
      </p:sp>
      <p:sp>
        <p:nvSpPr>
          <p:cNvPr id="29" name="Text Placeholder 17"/>
          <p:cNvSpPr>
            <a:spLocks noGrp="1"/>
          </p:cNvSpPr>
          <p:nvPr>
            <p:ph type="body" sz="quarter" idx="16" hasCustomPrompt="1"/>
          </p:nvPr>
        </p:nvSpPr>
        <p:spPr>
          <a:xfrm>
            <a:off x="1005876" y="2982196"/>
            <a:ext cx="5014804" cy="282625"/>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1837" dirty="0">
                <a:solidFill>
                  <a:schemeClr val="accent1"/>
                </a:solidFill>
              </a:defRPr>
            </a:lvl1pPr>
          </a:lstStyle>
          <a:p>
            <a:pPr lvl="0"/>
            <a:r>
              <a:rPr lang="en-US" dirty="0"/>
              <a:t>Click to edit Topic 3</a:t>
            </a:r>
          </a:p>
        </p:txBody>
      </p:sp>
      <p:sp>
        <p:nvSpPr>
          <p:cNvPr id="30" name="Text Placeholder 20"/>
          <p:cNvSpPr>
            <a:spLocks noGrp="1"/>
          </p:cNvSpPr>
          <p:nvPr>
            <p:ph type="body" sz="quarter" idx="17" hasCustomPrompt="1"/>
          </p:nvPr>
        </p:nvSpPr>
        <p:spPr>
          <a:xfrm>
            <a:off x="1005876" y="3532262"/>
            <a:ext cx="5014804" cy="282625"/>
          </a:xfrm>
        </p:spPr>
        <p:txBody>
          <a:bodyPr/>
          <a:lstStyle>
            <a:lvl1pPr>
              <a:defRPr sz="1837">
                <a:solidFill>
                  <a:schemeClr val="accent1"/>
                </a:solidFill>
              </a:defRPr>
            </a:lvl1pPr>
          </a:lstStyle>
          <a:p>
            <a:pPr lvl="0"/>
            <a:r>
              <a:rPr lang="en-US" dirty="0"/>
              <a:t>Click to edit Topic 4</a:t>
            </a:r>
          </a:p>
        </p:txBody>
      </p:sp>
      <p:sp>
        <p:nvSpPr>
          <p:cNvPr id="31" name="Text Placeholder 22"/>
          <p:cNvSpPr>
            <a:spLocks noGrp="1"/>
          </p:cNvSpPr>
          <p:nvPr>
            <p:ph type="body" sz="quarter" idx="18" hasCustomPrompt="1"/>
          </p:nvPr>
        </p:nvSpPr>
        <p:spPr>
          <a:xfrm>
            <a:off x="1005876" y="4082327"/>
            <a:ext cx="5014804" cy="282625"/>
          </a:xfrm>
        </p:spPr>
        <p:txBody>
          <a:bodyPr/>
          <a:lstStyle>
            <a:lvl1pPr>
              <a:defRPr sz="1837">
                <a:solidFill>
                  <a:schemeClr val="accent1"/>
                </a:solidFill>
              </a:defRPr>
            </a:lvl1pPr>
          </a:lstStyle>
          <a:p>
            <a:pPr lvl="0"/>
            <a:r>
              <a:rPr lang="en-US" dirty="0"/>
              <a:t>Click to edit Topic 5</a:t>
            </a:r>
          </a:p>
        </p:txBody>
      </p:sp>
      <p:sp>
        <p:nvSpPr>
          <p:cNvPr id="32" name="Text Placeholder 24"/>
          <p:cNvSpPr>
            <a:spLocks noGrp="1"/>
          </p:cNvSpPr>
          <p:nvPr>
            <p:ph type="body" sz="quarter" idx="19" hasCustomPrompt="1"/>
          </p:nvPr>
        </p:nvSpPr>
        <p:spPr>
          <a:xfrm>
            <a:off x="1005876" y="4632393"/>
            <a:ext cx="5014804" cy="282625"/>
          </a:xfrm>
        </p:spPr>
        <p:txBody>
          <a:bodyPr/>
          <a:lstStyle>
            <a:lvl1pPr>
              <a:defRPr sz="1837">
                <a:solidFill>
                  <a:schemeClr val="accent1"/>
                </a:solidFill>
              </a:defRPr>
            </a:lvl1pPr>
          </a:lstStyle>
          <a:p>
            <a:pPr lvl="0"/>
            <a:r>
              <a:rPr lang="en-US" dirty="0"/>
              <a:t>Click to edit Topic 6</a:t>
            </a:r>
          </a:p>
        </p:txBody>
      </p:sp>
      <p:sp>
        <p:nvSpPr>
          <p:cNvPr id="33" name="Slide Number"/>
          <p:cNvSpPr txBox="1">
            <a:spLocks/>
          </p:cNvSpPr>
          <p:nvPr userDrawn="1"/>
        </p:nvSpPr>
        <p:spPr>
          <a:xfrm>
            <a:off x="6459537" y="6543691"/>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chemeClr val="accent4"/>
                </a:solidFill>
              </a:rPr>
              <a:pPr lvl="0" algn="r"/>
              <a:t>‹#›</a:t>
            </a:fld>
            <a:endParaRPr lang="en-US" sz="1020" dirty="0">
              <a:solidFill>
                <a:schemeClr val="accent4"/>
              </a:solidFill>
            </a:endParaRPr>
          </a:p>
        </p:txBody>
      </p:sp>
      <p:cxnSp>
        <p:nvCxnSpPr>
          <p:cNvPr id="34" name="Straight Connector 33"/>
          <p:cNvCxnSpPr/>
          <p:nvPr userDrawn="1"/>
        </p:nvCxnSpPr>
        <p:spPr>
          <a:xfrm>
            <a:off x="262404" y="6417351"/>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Rectangle 3"/>
          <p:cNvSpPr txBox="1"/>
          <p:nvPr userDrawn="1"/>
        </p:nvSpPr>
        <p:spPr>
          <a:xfrm>
            <a:off x="262403" y="6543739"/>
            <a:ext cx="323807"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chemeClr val="accent4"/>
                </a:solidFill>
              </a:rPr>
              <a:t>Leumi</a:t>
            </a:r>
          </a:p>
        </p:txBody>
      </p:sp>
    </p:spTree>
    <p:extLst>
      <p:ext uri="{BB962C8B-B14F-4D97-AF65-F5344CB8AC3E}">
        <p14:creationId xmlns:p14="http://schemas.microsoft.com/office/powerpoint/2010/main" val="56372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for print-ou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57737060"/>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41581" name="think-cell Slide" r:id="rId4" imgW="360" imgH="360" progId="">
                  <p:embed/>
                </p:oleObj>
              </mc:Choice>
              <mc:Fallback>
                <p:oleObj name="think-cell Slide" r:id="rId4" imgW="360" imgH="360" progId="">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Title"/>
          <p:cNvSpPr>
            <a:spLocks noGrp="1"/>
          </p:cNvSpPr>
          <p:nvPr>
            <p:ph type="title"/>
          </p:nvPr>
        </p:nvSpPr>
        <p:spPr>
          <a:xfrm>
            <a:off x="262403" y="317835"/>
            <a:ext cx="6356884" cy="376834"/>
          </a:xfrm>
          <a:prstGeom prst="rect">
            <a:avLst/>
          </a:prstGeom>
        </p:spPr>
        <p:txBody>
          <a:bodyPr/>
          <a:lstStyle>
            <a:lvl1pPr>
              <a:defRPr>
                <a:solidFill>
                  <a:schemeClr val="accent2"/>
                </a:solidFill>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6" name="Text Placeholder 8"/>
          <p:cNvSpPr>
            <a:spLocks noGrp="1"/>
          </p:cNvSpPr>
          <p:nvPr>
            <p:ph type="body" sz="quarter" idx="10" hasCustomPrompt="1"/>
          </p:nvPr>
        </p:nvSpPr>
        <p:spPr>
          <a:xfrm>
            <a:off x="262403" y="768488"/>
            <a:ext cx="6356884" cy="282625"/>
          </a:xfrm>
          <a:prstGeom prst="rect">
            <a:avLst/>
          </a:prstGeom>
        </p:spPr>
        <p:txBody>
          <a:bodyPr/>
          <a:lstStyle>
            <a:lvl1pPr>
              <a:defRPr sz="1837">
                <a:solidFill>
                  <a:schemeClr val="accent1"/>
                </a:solidFill>
              </a:defRPr>
            </a:lvl1pPr>
          </a:lstStyle>
          <a:p>
            <a:pPr lvl="0"/>
            <a:r>
              <a:rPr lang="en-US" dirty="0"/>
              <a:t>Click to edit subtitle</a:t>
            </a:r>
          </a:p>
        </p:txBody>
      </p:sp>
      <p:cxnSp>
        <p:nvCxnSpPr>
          <p:cNvPr id="7" name="Straight Connector 6"/>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262403" y="6204481"/>
            <a:ext cx="63568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rgbClr val="646569"/>
                </a:solidFill>
                <a:ea typeface="+mn-ea"/>
                <a:cs typeface="+mn-cs"/>
              </a:defRPr>
            </a:lvl1pPr>
          </a:lstStyle>
          <a:p>
            <a:pPr marL="106902" lvl="0" indent="-106902"/>
            <a:r>
              <a:rPr lang="en-US" dirty="0"/>
              <a:t>1	Footnote</a:t>
            </a:r>
          </a:p>
        </p:txBody>
      </p:sp>
      <p:sp>
        <p:nvSpPr>
          <p:cNvPr id="9" name="Text Placeholder 36"/>
          <p:cNvSpPr>
            <a:spLocks noGrp="1"/>
          </p:cNvSpPr>
          <p:nvPr>
            <p:ph type="body" sz="quarter" idx="13" hasCustomPrompt="1"/>
          </p:nvPr>
        </p:nvSpPr>
        <p:spPr>
          <a:xfrm>
            <a:off x="262403" y="1107906"/>
            <a:ext cx="3178442" cy="312073"/>
          </a:xfrm>
          <a:prstGeom prst="rect">
            <a:avLst/>
          </a:prstGeom>
        </p:spPr>
        <p:txBody>
          <a:bodyPr wrap="square">
            <a:spAutoFit/>
          </a:bodyPr>
          <a:lstStyle>
            <a:lvl1pPr>
              <a:defRPr sz="1428">
                <a:solidFill>
                  <a:srgbClr val="646569"/>
                </a:solidFill>
              </a:defRPr>
            </a:lvl1pPr>
          </a:lstStyle>
          <a:p>
            <a:pPr lvl="0"/>
            <a:r>
              <a:rPr lang="en-US" dirty="0"/>
              <a:t>Click to edit unit of measure</a:t>
            </a:r>
          </a:p>
        </p:txBody>
      </p:sp>
      <p:sp>
        <p:nvSpPr>
          <p:cNvPr id="10"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1" name="Straight Connector 10"/>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13"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4" name="Straight Connector 13"/>
          <p:cNvCxnSpPr/>
          <p:nvPr userDrawn="1"/>
        </p:nvCxnSpPr>
        <p:spPr>
          <a:xfrm>
            <a:off x="262404"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Tree>
    <p:extLst>
      <p:ext uri="{BB962C8B-B14F-4D97-AF65-F5344CB8AC3E}">
        <p14:creationId xmlns:p14="http://schemas.microsoft.com/office/powerpoint/2010/main" val="5226861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for print-outs_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20563994"/>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42604" name="think-cell Slide" r:id="rId4" imgW="360" imgH="360" progId="">
                  <p:embed/>
                </p:oleObj>
              </mc:Choice>
              <mc:Fallback>
                <p:oleObj name="think-cell Slide" r:id="rId4" imgW="360" imgH="360" progId="">
                  <p:embed/>
                  <p:pic>
                    <p:nvPicPr>
                      <p:cNvPr id="0" name="Picture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Title"/>
          <p:cNvSpPr>
            <a:spLocks noGrp="1"/>
          </p:cNvSpPr>
          <p:nvPr>
            <p:ph type="title"/>
          </p:nvPr>
        </p:nvSpPr>
        <p:spPr>
          <a:xfrm>
            <a:off x="262403" y="317835"/>
            <a:ext cx="6356884" cy="376834"/>
          </a:xfrm>
          <a:prstGeom prst="rect">
            <a:avLst/>
          </a:prstGeom>
        </p:spPr>
        <p:txBody>
          <a:bodyPr/>
          <a:lstStyle>
            <a:lvl1pPr>
              <a:defRPr>
                <a:solidFill>
                  <a:schemeClr val="accent2"/>
                </a:solidFill>
                <a:latin typeface="+mj-lt"/>
                <a:ea typeface="Arial Unicode MS" pitchFamily="34" charset="-128"/>
                <a:cs typeface="Arial Unicode MS" pitchFamily="34" charset="-128"/>
              </a:defRPr>
            </a:lvl1pPr>
          </a:lstStyle>
          <a:p>
            <a:r>
              <a:rPr lang="en-US"/>
              <a:t>Click to edit Master title style</a:t>
            </a:r>
            <a:endParaRPr lang="en-US" dirty="0"/>
          </a:p>
        </p:txBody>
      </p:sp>
      <p:sp>
        <p:nvSpPr>
          <p:cNvPr id="6" name="Text Placeholder 8"/>
          <p:cNvSpPr>
            <a:spLocks noGrp="1"/>
          </p:cNvSpPr>
          <p:nvPr>
            <p:ph type="body" sz="quarter" idx="10" hasCustomPrompt="1"/>
          </p:nvPr>
        </p:nvSpPr>
        <p:spPr>
          <a:xfrm>
            <a:off x="262403" y="768488"/>
            <a:ext cx="6356884" cy="282625"/>
          </a:xfrm>
          <a:prstGeom prst="rect">
            <a:avLst/>
          </a:prstGeom>
        </p:spPr>
        <p:txBody>
          <a:bodyPr/>
          <a:lstStyle>
            <a:lvl1pPr>
              <a:defRPr sz="1837">
                <a:solidFill>
                  <a:schemeClr val="accent1"/>
                </a:solidFill>
              </a:defRPr>
            </a:lvl1pPr>
          </a:lstStyle>
          <a:p>
            <a:pPr lvl="0"/>
            <a:r>
              <a:rPr lang="en-US" dirty="0"/>
              <a:t>Click to edit subtitle</a:t>
            </a:r>
          </a:p>
        </p:txBody>
      </p:sp>
      <p:cxnSp>
        <p:nvCxnSpPr>
          <p:cNvPr id="7" name="Straight Connector 6"/>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262403" y="6204481"/>
            <a:ext cx="63568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defRPr lang="en-US" sz="1020" kern="1200" dirty="0">
                <a:solidFill>
                  <a:srgbClr val="646569"/>
                </a:solidFill>
                <a:ea typeface="+mn-ea"/>
                <a:cs typeface="+mn-cs"/>
              </a:defRPr>
            </a:lvl1pPr>
          </a:lstStyle>
          <a:p>
            <a:pPr marL="106902" lvl="0" indent="-106902"/>
            <a:r>
              <a:rPr lang="en-US" dirty="0"/>
              <a:t>1	Footnote</a:t>
            </a:r>
          </a:p>
        </p:txBody>
      </p:sp>
      <p:sp>
        <p:nvSpPr>
          <p:cNvPr id="9" name="Text Placeholder 36"/>
          <p:cNvSpPr>
            <a:spLocks noGrp="1"/>
          </p:cNvSpPr>
          <p:nvPr>
            <p:ph type="body" sz="quarter" idx="13" hasCustomPrompt="1"/>
          </p:nvPr>
        </p:nvSpPr>
        <p:spPr>
          <a:xfrm>
            <a:off x="262403" y="1107906"/>
            <a:ext cx="3178442" cy="312073"/>
          </a:xfrm>
          <a:prstGeom prst="rect">
            <a:avLst/>
          </a:prstGeom>
        </p:spPr>
        <p:txBody>
          <a:bodyPr wrap="square">
            <a:spAutoFit/>
          </a:bodyPr>
          <a:lstStyle>
            <a:lvl1pPr>
              <a:defRPr sz="1428">
                <a:solidFill>
                  <a:srgbClr val="646569"/>
                </a:solidFill>
              </a:defRPr>
            </a:lvl1pPr>
          </a:lstStyle>
          <a:p>
            <a:pPr lvl="0"/>
            <a:r>
              <a:rPr lang="en-US" dirty="0"/>
              <a:t>Click to edit unit of measure</a:t>
            </a:r>
          </a:p>
        </p:txBody>
      </p:sp>
      <p:sp>
        <p:nvSpPr>
          <p:cNvPr id="10"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1" name="Straight Connector 10"/>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13"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14" name="Straight Connector 13"/>
          <p:cNvCxnSpPr/>
          <p:nvPr userDrawn="1"/>
        </p:nvCxnSpPr>
        <p:spPr>
          <a:xfrm>
            <a:off x="262404"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3"/>
          <p:cNvSpPr txBox="1"/>
          <p:nvPr userDrawn="1"/>
        </p:nvSpPr>
        <p:spPr>
          <a:xfrm>
            <a:off x="262402" y="6566494"/>
            <a:ext cx="38632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b="1" dirty="0">
                <a:solidFill>
                  <a:srgbClr val="646569"/>
                </a:solidFill>
              </a:rPr>
              <a:t>Leumi</a:t>
            </a:r>
          </a:p>
        </p:txBody>
      </p:sp>
    </p:spTree>
    <p:extLst>
      <p:ext uri="{BB962C8B-B14F-4D97-AF65-F5344CB8AC3E}">
        <p14:creationId xmlns:p14="http://schemas.microsoft.com/office/powerpoint/2010/main" val="21991436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for onscreen presentation_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48033185"/>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34457" name="think-cell Slide" r:id="rId4" imgW="360" imgH="360" progId="">
                  <p:embed/>
                </p:oleObj>
              </mc:Choice>
              <mc:Fallback>
                <p:oleObj name="think-cell Slide" r:id="rId4" imgW="360" imgH="360" progId="">
                  <p:embed/>
                  <p:pic>
                    <p:nvPicPr>
                      <p:cNvPr id="0" name="Picture 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TitleBottomBarBW"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0061" y="6574548"/>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329868" cy="6997298"/>
          </a:xfrm>
          <a:prstGeom prst="rect">
            <a:avLst/>
          </a:prstGeom>
        </p:spPr>
      </p:pic>
    </p:spTree>
    <p:extLst>
      <p:ext uri="{BB962C8B-B14F-4D97-AF65-F5344CB8AC3E}">
        <p14:creationId xmlns:p14="http://schemas.microsoft.com/office/powerpoint/2010/main" val="10206075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2"/>
            </p:custDataLst>
            <p:extLst>
              <p:ext uri="{D42A27DB-BD31-4B8C-83A1-F6EECF244321}">
                <p14:modId xmlns:p14="http://schemas.microsoft.com/office/powerpoint/2010/main" val="2903128576"/>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33436" name="think-cell Slide" r:id="rId4" imgW="360" imgH="360" progId="">
                  <p:embed/>
                </p:oleObj>
              </mc:Choice>
              <mc:Fallback>
                <p:oleObj name="think-cell Slide" r:id="rId4" imgW="360" imgH="360" progId="">
                  <p:embed/>
                  <p:pic>
                    <p:nvPicPr>
                      <p:cNvPr id="0" name="Picture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6393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ver for client presentations">
    <p:spTree>
      <p:nvGrpSpPr>
        <p:cNvPr id="1" name=""/>
        <p:cNvGrpSpPr/>
        <p:nvPr/>
      </p:nvGrpSpPr>
      <p:grpSpPr>
        <a:xfrm>
          <a:off x="0" y="0"/>
          <a:ext cx="0" cy="0"/>
          <a:chOff x="0" y="0"/>
          <a:chExt cx="0" cy="0"/>
        </a:xfrm>
      </p:grpSpPr>
      <p:pic>
        <p:nvPicPr>
          <p:cNvPr id="22" name="Picture 21" descr="CVR-L-FIN.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3"/>
            <a:ext cx="9144000" cy="6858000"/>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1621" y="1622"/>
          <a:ext cx="1619" cy="1619"/>
        </p:xfrm>
        <a:graphic>
          <a:graphicData uri="http://schemas.openxmlformats.org/presentationml/2006/ole">
            <mc:AlternateContent xmlns:mc="http://schemas.openxmlformats.org/markup-compatibility/2006">
              <mc:Choice xmlns:v="urn:schemas-microsoft-com:vml" Requires="v">
                <p:oleObj spid="_x0000_s161074"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Cover Elements"/>
          <p:cNvGrpSpPr>
            <a:grpSpLocks/>
          </p:cNvGrpSpPr>
          <p:nvPr/>
        </p:nvGrpSpPr>
        <p:grpSpPr bwMode="auto">
          <a:xfrm>
            <a:off x="1" y="2"/>
            <a:ext cx="9140760" cy="6858000"/>
            <a:chOff x="0" y="0"/>
            <a:chExt cx="5643" cy="4234"/>
          </a:xfrm>
        </p:grpSpPr>
        <p:sp>
          <p:nvSpPr>
            <p:cNvPr id="9" name="Document type" hidden="1"/>
            <p:cNvSpPr txBox="1">
              <a:spLocks noChangeArrowheads="1"/>
            </p:cNvSpPr>
            <p:nvPr/>
          </p:nvSpPr>
          <p:spPr bwMode="auto">
            <a:xfrm>
              <a:off x="1544" y="3597"/>
              <a:ext cx="246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aseline="0" noProof="0" dirty="0">
                  <a:solidFill>
                    <a:schemeClr val="accent3"/>
                  </a:solidFill>
                  <a:latin typeface="+mn-lt"/>
                </a:rPr>
                <a:t>Document type</a:t>
              </a:r>
            </a:p>
          </p:txBody>
        </p:sp>
        <p:sp>
          <p:nvSpPr>
            <p:cNvPr id="10" name="Date" hidden="1"/>
            <p:cNvSpPr txBox="1">
              <a:spLocks noChangeArrowheads="1"/>
            </p:cNvSpPr>
            <p:nvPr/>
          </p:nvSpPr>
          <p:spPr bwMode="auto">
            <a:xfrm>
              <a:off x="1544" y="3716"/>
              <a:ext cx="2371"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224" baseline="0" noProof="0" dirty="0">
                  <a:solidFill>
                    <a:schemeClr val="accent4"/>
                  </a:solidFill>
                  <a:latin typeface="+mn-lt"/>
                </a:rPr>
                <a:t>Date</a:t>
              </a:r>
            </a:p>
          </p:txBody>
        </p:sp>
        <p:sp>
          <p:nvSpPr>
            <p:cNvPr id="12" name="TitleBottomPlaceholder" hidden="1"/>
            <p:cNvSpPr>
              <a:spLocks noChangeArrowheads="1"/>
            </p:cNvSpPr>
            <p:nvPr userDrawn="1"/>
          </p:nvSpPr>
          <p:spPr bwMode="auto">
            <a:xfrm>
              <a:off x="0" y="2413"/>
              <a:ext cx="5643" cy="685"/>
            </a:xfrm>
            <a:prstGeom prst="rect">
              <a:avLst/>
            </a:prstGeo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noProof="0" dirty="0">
                <a:latin typeface="+mn-lt"/>
              </a:endParaRPr>
            </a:p>
          </p:txBody>
        </p:sp>
        <p:sp>
          <p:nvSpPr>
            <p:cNvPr id="13" name="TitleTopPlaceholder" hidden="1"/>
            <p:cNvSpPr>
              <a:spLocks noChangeArrowheads="1"/>
            </p:cNvSpPr>
            <p:nvPr/>
          </p:nvSpPr>
          <p:spPr bwMode="auto">
            <a:xfrm>
              <a:off x="0" y="0"/>
              <a:ext cx="5643" cy="2382"/>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noProof="0" dirty="0">
                <a:latin typeface="+mn-lt"/>
              </a:endParaRPr>
            </a:p>
          </p:txBody>
        </p:sp>
        <p:sp>
          <p:nvSpPr>
            <p:cNvPr id="14" name="Rectangle 1189" hidden="1"/>
            <p:cNvSpPr>
              <a:spLocks noChangeArrowheads="1"/>
            </p:cNvSpPr>
            <p:nvPr/>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32" baseline="0" noProof="0" dirty="0">
                <a:latin typeface="+mn-lt"/>
              </a:endParaRPr>
            </a:p>
          </p:txBody>
        </p:sp>
      </p:grpSp>
      <p:pic>
        <p:nvPicPr>
          <p:cNvPr id="18" name="TitleBottomBarBW" hidden="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20060" y="6574546"/>
            <a:ext cx="1670055"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1026"/>
          <p:cNvSpPr>
            <a:spLocks noGrp="1" noChangeArrowheads="1"/>
          </p:cNvSpPr>
          <p:nvPr>
            <p:ph type="ctrTitle" hasCustomPrompt="1"/>
          </p:nvPr>
        </p:nvSpPr>
        <p:spPr>
          <a:xfrm>
            <a:off x="625583" y="419839"/>
            <a:ext cx="7881651" cy="643758"/>
          </a:xfrm>
          <a:prstGeom prst="rect">
            <a:avLst/>
          </a:prstGeom>
        </p:spPr>
        <p:txBody>
          <a:bodyPr wrap="square" anchor="t">
            <a:spAutoFit/>
          </a:bodyPr>
          <a:lstStyle>
            <a:lvl1pPr>
              <a:defRPr sz="3571" b="0" baseline="0">
                <a:solidFill>
                  <a:schemeClr val="accent2"/>
                </a:solidFill>
                <a:latin typeface="+mj-lt"/>
                <a:ea typeface="Arial Unicode MS" pitchFamily="34" charset="-128"/>
                <a:cs typeface="Arial Unicode MS" pitchFamily="34" charset="-128"/>
              </a:defRPr>
            </a:lvl1pPr>
          </a:lstStyle>
          <a:p>
            <a:pPr lvl="0"/>
            <a:r>
              <a:rPr lang="en-US" noProof="0" dirty="0"/>
              <a:t>Title – CLIENT presentations</a:t>
            </a:r>
          </a:p>
        </p:txBody>
      </p:sp>
      <p:sp>
        <p:nvSpPr>
          <p:cNvPr id="13315" name="Rectangle 1027"/>
          <p:cNvSpPr>
            <a:spLocks noGrp="1" noChangeArrowheads="1"/>
          </p:cNvSpPr>
          <p:nvPr>
            <p:ph type="subTitle" idx="1" hasCustomPrompt="1"/>
          </p:nvPr>
        </p:nvSpPr>
        <p:spPr>
          <a:xfrm>
            <a:off x="625583" y="1131270"/>
            <a:ext cx="7942725" cy="219820"/>
          </a:xfrm>
        </p:spPr>
        <p:txBody>
          <a:bodyPr wrap="square" anchor="t">
            <a:spAutoFit/>
          </a:bodyPr>
          <a:lstStyle>
            <a:lvl1pPr>
              <a:defRPr sz="1428" b="1" baseline="0">
                <a:solidFill>
                  <a:srgbClr val="646569"/>
                </a:solidFill>
                <a:latin typeface="+mj-lt"/>
                <a:ea typeface="Arial Unicode MS" pitchFamily="34" charset="-128"/>
                <a:cs typeface="Arial Unicode MS" pitchFamily="34" charset="-128"/>
              </a:defRPr>
            </a:lvl1pPr>
          </a:lstStyle>
          <a:p>
            <a:pPr lvl="0"/>
            <a:r>
              <a:rPr lang="en-US" noProof="0" dirty="0"/>
              <a:t>Subtitle</a:t>
            </a:r>
          </a:p>
        </p:txBody>
      </p:sp>
      <p:sp>
        <p:nvSpPr>
          <p:cNvPr id="5" name="Text Placeholder 4"/>
          <p:cNvSpPr>
            <a:spLocks noGrp="1"/>
          </p:cNvSpPr>
          <p:nvPr>
            <p:ph type="body" sz="quarter" idx="12" hasCustomPrompt="1"/>
          </p:nvPr>
        </p:nvSpPr>
        <p:spPr>
          <a:xfrm>
            <a:off x="625258" y="3626102"/>
            <a:ext cx="7943698" cy="219820"/>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1428" dirty="0">
                <a:solidFill>
                  <a:srgbClr val="646569"/>
                </a:solidFill>
              </a:defRPr>
            </a:lvl1pPr>
          </a:lstStyle>
          <a:p>
            <a:pPr lvl="0"/>
            <a:r>
              <a:rPr lang="en-US" dirty="0"/>
              <a:t>Click to </a:t>
            </a:r>
            <a:r>
              <a:rPr lang="ru-RU" dirty="0" err="1"/>
              <a:t>add</a:t>
            </a:r>
            <a:r>
              <a:rPr lang="ru-RU" dirty="0"/>
              <a:t> </a:t>
            </a:r>
            <a:r>
              <a:rPr lang="ru-RU" dirty="0" err="1"/>
              <a:t>date</a:t>
            </a:r>
            <a:endParaRPr lang="en-US" dirty="0"/>
          </a:p>
        </p:txBody>
      </p:sp>
      <p:graphicFrame>
        <p:nvGraphicFramePr>
          <p:cNvPr id="16" name="Object 15" hidden="1"/>
          <p:cNvGraphicFramePr>
            <a:graphicFrameLocks noChangeAspect="1"/>
          </p:cNvGraphicFramePr>
          <p:nvPr>
            <p:custDataLst>
              <p:tags r:id="rId3"/>
            </p:custDataLst>
            <p:extLst/>
          </p:nvPr>
        </p:nvGraphicFramePr>
        <p:xfrm>
          <a:off x="1621" y="1622"/>
          <a:ext cx="1619" cy="1619"/>
        </p:xfrm>
        <a:graphic>
          <a:graphicData uri="http://schemas.openxmlformats.org/presentationml/2006/ole">
            <mc:AlternateContent xmlns:mc="http://schemas.openxmlformats.org/markup-compatibility/2006">
              <mc:Choice xmlns:v="urn:schemas-microsoft-com:vml" Requires="v">
                <p:oleObj spid="_x0000_s161075" name="think-cell Slide" r:id="rId9" imgW="360" imgH="360" progId="">
                  <p:embed/>
                </p:oleObj>
              </mc:Choice>
              <mc:Fallback>
                <p:oleObj name="think-cell Slide" r:id="rId9" imgW="360" imgH="360" progId="">
                  <p:embed/>
                  <p:pic>
                    <p:nvPicPr>
                      <p:cNvPr id="16" name="Object 15"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1"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027"/>
          <p:cNvSpPr txBox="1">
            <a:spLocks noChangeArrowheads="1"/>
          </p:cNvSpPr>
          <p:nvPr userDrawn="1"/>
        </p:nvSpPr>
        <p:spPr bwMode="auto">
          <a:xfrm>
            <a:off x="564509" y="2451887"/>
            <a:ext cx="7942725" cy="2242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2000" b="0" baseline="0">
                <a:solidFill>
                  <a:schemeClr val="accent4"/>
                </a:solidFill>
                <a:latin typeface="+mj-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1"/>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1"/>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1"/>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1"/>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28" kern="0" dirty="0">
                <a:solidFill>
                  <a:srgbClr val="646569"/>
                </a:solidFill>
              </a:rPr>
              <a:t>Please refer to the last page of this report for important disclosures</a:t>
            </a:r>
          </a:p>
        </p:txBody>
      </p:sp>
    </p:spTree>
    <p:extLst>
      <p:ext uri="{BB962C8B-B14F-4D97-AF65-F5344CB8AC3E}">
        <p14:creationId xmlns:p14="http://schemas.microsoft.com/office/powerpoint/2010/main" val="1141541650"/>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02">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userDrawn="1">
            <p:custDataLst>
              <p:tags r:id="rId2"/>
            </p:custDataLst>
            <p:extLst>
              <p:ext uri="{D42A27DB-BD31-4B8C-83A1-F6EECF244321}">
                <p14:modId xmlns:p14="http://schemas.microsoft.com/office/powerpoint/2010/main" val="2317162208"/>
              </p:ext>
            </p:extLst>
          </p:nvPr>
        </p:nvGraphicFramePr>
        <p:xfrm>
          <a:off x="1622" y="1623"/>
          <a:ext cx="1619" cy="1619"/>
        </p:xfrm>
        <a:graphic>
          <a:graphicData uri="http://schemas.openxmlformats.org/presentationml/2006/ole">
            <mc:AlternateContent xmlns:mc="http://schemas.openxmlformats.org/markup-compatibility/2006">
              <mc:Choice xmlns:v="urn:schemas-microsoft-com:vml" Requires="v">
                <p:oleObj spid="_x0000_s139534" name="think-cell Slide" r:id="rId4" imgW="360" imgH="360" progId="">
                  <p:embed/>
                </p:oleObj>
              </mc:Choice>
              <mc:Fallback>
                <p:oleObj name="think-cell Slide" r:id="rId4" imgW="360" imgH="360" progId="">
                  <p:embed/>
                  <p:pic>
                    <p:nvPicPr>
                      <p:cNvPr id="0" name="Picture 1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3"/>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03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oleObject" Target="../embeddings/oleObject19.bin"/><Relationship Id="rId5" Type="http://schemas.openxmlformats.org/officeDocument/2006/relationships/slideLayout" Target="../slideLayouts/slideLayout22.xml"/><Relationship Id="rId10" Type="http://schemas.openxmlformats.org/officeDocument/2006/relationships/tags" Target="../tags/tag20.xml"/><Relationship Id="rId4" Type="http://schemas.openxmlformats.org/officeDocument/2006/relationships/slideLayout" Target="../slideLayouts/slideLayout21.xml"/><Relationship Id="rId9" Type="http://schemas.openxmlformats.org/officeDocument/2006/relationships/vmlDrawing" Target="../drawings/vmlDrawing16.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0"/>
            </p:custDataLst>
            <p:extLst>
              <p:ext uri="{D42A27DB-BD31-4B8C-83A1-F6EECF244321}">
                <p14:modId xmlns:p14="http://schemas.microsoft.com/office/powerpoint/2010/main" val="202351117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29430" name="think-cell Slide" r:id="rId21" imgW="360" imgH="360" progId="">
                  <p:embed/>
                </p:oleObj>
              </mc:Choice>
              <mc:Fallback>
                <p:oleObj name="think-cell Slide" r:id="rId21" imgW="360" imgH="360" progId="">
                  <p:embed/>
                  <p:pic>
                    <p:nvPicPr>
                      <p:cNvPr id="0" name="Picture 24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n-page tracker" hidden="1"/>
          <p:cNvSpPr>
            <a:spLocks noChangeArrowheads="1"/>
          </p:cNvSpPr>
          <p:nvPr/>
        </p:nvSpPr>
        <p:spPr bwMode="auto">
          <a:xfrm>
            <a:off x="121489" y="27536"/>
            <a:ext cx="876843"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28" baseline="0" noProof="0" dirty="0">
                <a:solidFill>
                  <a:srgbClr val="808080"/>
                </a:solidFill>
                <a:latin typeface="+mn-lt"/>
                <a:ea typeface="+mj-ea"/>
              </a:rPr>
              <a:t>TRACKER</a:t>
            </a:r>
          </a:p>
        </p:txBody>
      </p:sp>
      <p:grpSp>
        <p:nvGrpSpPr>
          <p:cNvPr id="12" name="Slide Elements" hidden="1"/>
          <p:cNvGrpSpPr>
            <a:grpSpLocks/>
          </p:cNvGrpSpPr>
          <p:nvPr/>
        </p:nvGrpSpPr>
        <p:grpSpPr bwMode="auto">
          <a:xfrm>
            <a:off x="121489" y="6344552"/>
            <a:ext cx="8722840" cy="380641"/>
            <a:chOff x="75" y="3917"/>
            <a:chExt cx="5385" cy="235"/>
          </a:xfrm>
        </p:grpSpPr>
        <p:sp>
          <p:nvSpPr>
            <p:cNvPr id="13" name="Footnote"/>
            <p:cNvSpPr txBox="1">
              <a:spLocks noChangeArrowheads="1"/>
            </p:cNvSpPr>
            <p:nvPr/>
          </p:nvSpPr>
          <p:spPr bwMode="auto">
            <a:xfrm>
              <a:off x="75" y="3917"/>
              <a:ext cx="5385"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20" baseline="0" noProof="0" dirty="0">
                  <a:solidFill>
                    <a:schemeClr val="accent6"/>
                  </a:solidFill>
                  <a:latin typeface="+mn-lt"/>
                </a:rPr>
                <a:t>1 Footnote</a:t>
              </a:r>
            </a:p>
          </p:txBody>
        </p:sp>
        <p:sp>
          <p:nvSpPr>
            <p:cNvPr id="14" name="Source"/>
            <p:cNvSpPr>
              <a:spLocks noChangeArrowheads="1"/>
            </p:cNvSpPr>
            <p:nvPr/>
          </p:nvSpPr>
          <p:spPr bwMode="auto">
            <a:xfrm>
              <a:off x="75" y="4053"/>
              <a:ext cx="51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a:tabLst>
                  <a:tab pos="625148" algn="l"/>
                </a:tabLst>
              </a:pPr>
              <a:r>
                <a:rPr lang="en-US" sz="1020" baseline="0" noProof="0" dirty="0">
                  <a:solidFill>
                    <a:schemeClr val="accent6"/>
                  </a:solidFill>
                  <a:latin typeface="+mn-lt"/>
                </a:rPr>
                <a:t>Source: Source</a:t>
              </a:r>
            </a:p>
          </p:txBody>
        </p:sp>
      </p:grpSp>
      <p:grpSp>
        <p:nvGrpSpPr>
          <p:cNvPr id="15" name="ACET" hidden="1"/>
          <p:cNvGrpSpPr>
            <a:grpSpLocks/>
          </p:cNvGrpSpPr>
          <p:nvPr/>
        </p:nvGrpSpPr>
        <p:grpSpPr bwMode="auto">
          <a:xfrm>
            <a:off x="1482157" y="1137061"/>
            <a:ext cx="4350891"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solidFill>
                    <a:schemeClr val="accent4"/>
                  </a:solidFill>
                  <a:latin typeface="+mn-lt"/>
                  <a:ea typeface="+mn-ea"/>
                </a:rPr>
                <a:t>Title</a:t>
              </a:r>
            </a:p>
            <a:p>
              <a:r>
                <a:rPr lang="en-US" sz="1632" baseline="0" noProof="0" dirty="0">
                  <a:solidFill>
                    <a:schemeClr val="accent6"/>
                  </a:solidFill>
                  <a:latin typeface="+mn-lt"/>
                  <a:ea typeface="+mn-ea"/>
                </a:rPr>
                <a:t>Unit of measure</a:t>
              </a:r>
            </a:p>
          </p:txBody>
        </p:sp>
      </p:grpSp>
      <p:cxnSp>
        <p:nvCxnSpPr>
          <p:cNvPr id="20" name="Straight Connector 19"/>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24" name="Straight Connector 23"/>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26"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27" name="Straight Connector 26"/>
          <p:cNvCxnSpPr/>
          <p:nvPr userDrawn="1"/>
        </p:nvCxnSpPr>
        <p:spPr>
          <a:xfrm>
            <a:off x="262403" y="6440106"/>
            <a:ext cx="888159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Tree>
  </p:cSld>
  <p:clrMap bg1="lt1" tx1="dk1" bg2="lt2" tx2="dk2" accent1="accent1" accent2="accent2" accent3="accent3" accent4="accent4" accent5="accent5" accent6="accent6" hlink="hlink" folHlink="folHlink"/>
  <p:sldLayoutIdLst>
    <p:sldLayoutId id="2147483665" r:id="rId1"/>
    <p:sldLayoutId id="2147483679" r:id="rId2"/>
    <p:sldLayoutId id="2147483663" r:id="rId3"/>
    <p:sldLayoutId id="2147483677" r:id="rId4"/>
    <p:sldLayoutId id="2147483678" r:id="rId5"/>
    <p:sldLayoutId id="2147483667" r:id="rId6"/>
    <p:sldLayoutId id="2147483664" r:id="rId7"/>
    <p:sldLayoutId id="2147483725" r:id="rId8"/>
    <p:sldLayoutId id="2147483669" r:id="rId9"/>
    <p:sldLayoutId id="2147483670" r:id="rId10"/>
    <p:sldLayoutId id="2147483671" r:id="rId11"/>
    <p:sldLayoutId id="2147483722" r:id="rId12"/>
    <p:sldLayoutId id="2147483726" r:id="rId13"/>
    <p:sldLayoutId id="2147483728" r:id="rId14"/>
    <p:sldLayoutId id="2147483729" r:id="rId15"/>
    <p:sldLayoutId id="2147483730" r:id="rId16"/>
    <p:sldLayoutId id="2147483731" r:id="rId17"/>
  </p:sldLayoutIdLst>
  <p:hf hdr="0" ftr="0" dt="0"/>
  <p:txStyles>
    <p:titleStyle>
      <a:lvl1pPr algn="l" defTabSz="913429" rtl="0" eaLnBrk="1" fontAlgn="base" hangingPunct="1">
        <a:spcBef>
          <a:spcPct val="0"/>
        </a:spcBef>
        <a:spcAft>
          <a:spcPct val="0"/>
        </a:spcAft>
        <a:tabLst>
          <a:tab pos="275324" algn="l"/>
        </a:tabLst>
        <a:defRPr sz="2449" b="0" baseline="0">
          <a:solidFill>
            <a:schemeClr val="accent3"/>
          </a:solidFill>
          <a:latin typeface="+mj-lt"/>
          <a:ea typeface="Arial Unicode MS" pitchFamily="34" charset="-128"/>
          <a:cs typeface="Arial Unicode MS" pitchFamily="34" charset="-128"/>
        </a:defRPr>
      </a:lvl1pPr>
      <a:lvl2pPr algn="l" defTabSz="913429" rtl="0" eaLnBrk="1" fontAlgn="base" hangingPunct="1">
        <a:spcBef>
          <a:spcPct val="0"/>
        </a:spcBef>
        <a:spcAft>
          <a:spcPct val="0"/>
        </a:spcAft>
        <a:defRPr sz="1939" b="1">
          <a:solidFill>
            <a:schemeClr val="tx2"/>
          </a:solidFill>
          <a:latin typeface="Arial" charset="0"/>
        </a:defRPr>
      </a:lvl2pPr>
      <a:lvl3pPr algn="l" defTabSz="913429" rtl="0" eaLnBrk="1" fontAlgn="base" hangingPunct="1">
        <a:spcBef>
          <a:spcPct val="0"/>
        </a:spcBef>
        <a:spcAft>
          <a:spcPct val="0"/>
        </a:spcAft>
        <a:defRPr sz="1939" b="1">
          <a:solidFill>
            <a:schemeClr val="tx2"/>
          </a:solidFill>
          <a:latin typeface="Arial" charset="0"/>
        </a:defRPr>
      </a:lvl3pPr>
      <a:lvl4pPr algn="l" defTabSz="913429" rtl="0" eaLnBrk="1" fontAlgn="base" hangingPunct="1">
        <a:spcBef>
          <a:spcPct val="0"/>
        </a:spcBef>
        <a:spcAft>
          <a:spcPct val="0"/>
        </a:spcAft>
        <a:defRPr sz="1939" b="1">
          <a:solidFill>
            <a:schemeClr val="tx2"/>
          </a:solidFill>
          <a:latin typeface="Arial" charset="0"/>
        </a:defRPr>
      </a:lvl4pPr>
      <a:lvl5pPr algn="l" defTabSz="913429" rtl="0" eaLnBrk="1" fontAlgn="base" hangingPunct="1">
        <a:spcBef>
          <a:spcPct val="0"/>
        </a:spcBef>
        <a:spcAft>
          <a:spcPct val="0"/>
        </a:spcAft>
        <a:defRPr sz="1939" b="1">
          <a:solidFill>
            <a:schemeClr val="tx2"/>
          </a:solidFill>
          <a:latin typeface="Arial" charset="0"/>
        </a:defRPr>
      </a:lvl5pPr>
      <a:lvl6pPr marL="466431" algn="l" defTabSz="913429" rtl="0" eaLnBrk="1" fontAlgn="base" hangingPunct="1">
        <a:spcBef>
          <a:spcPct val="0"/>
        </a:spcBef>
        <a:spcAft>
          <a:spcPct val="0"/>
        </a:spcAft>
        <a:defRPr sz="1939" b="1">
          <a:solidFill>
            <a:schemeClr val="tx2"/>
          </a:solidFill>
          <a:latin typeface="Arial" charset="0"/>
        </a:defRPr>
      </a:lvl6pPr>
      <a:lvl7pPr marL="932863" algn="l" defTabSz="913429" rtl="0" eaLnBrk="1" fontAlgn="base" hangingPunct="1">
        <a:spcBef>
          <a:spcPct val="0"/>
        </a:spcBef>
        <a:spcAft>
          <a:spcPct val="0"/>
        </a:spcAft>
        <a:defRPr sz="1939" b="1">
          <a:solidFill>
            <a:schemeClr val="tx2"/>
          </a:solidFill>
          <a:latin typeface="Arial" charset="0"/>
        </a:defRPr>
      </a:lvl7pPr>
      <a:lvl8pPr marL="1399295" algn="l" defTabSz="913429" rtl="0" eaLnBrk="1" fontAlgn="base" hangingPunct="1">
        <a:spcBef>
          <a:spcPct val="0"/>
        </a:spcBef>
        <a:spcAft>
          <a:spcPct val="0"/>
        </a:spcAft>
        <a:defRPr sz="1939" b="1">
          <a:solidFill>
            <a:schemeClr val="tx2"/>
          </a:solidFill>
          <a:latin typeface="Arial" charset="0"/>
        </a:defRPr>
      </a:lvl8pPr>
      <a:lvl9pPr marL="1865728" algn="l" defTabSz="913429" rtl="0" eaLnBrk="1" fontAlgn="base" hangingPunct="1">
        <a:spcBef>
          <a:spcPct val="0"/>
        </a:spcBef>
        <a:spcAft>
          <a:spcPct val="0"/>
        </a:spcAft>
        <a:defRPr sz="1939"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97586" indent="-195966" algn="l" defTabSz="913429" rtl="0" eaLnBrk="1" fontAlgn="base" hangingPunct="1">
        <a:spcBef>
          <a:spcPct val="0"/>
        </a:spcBef>
        <a:spcAft>
          <a:spcPct val="0"/>
        </a:spcAft>
        <a:buClr>
          <a:schemeClr val="accent3"/>
        </a:buClr>
        <a:buSzPct val="120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66431" indent="-267227" algn="l" defTabSz="913429" rtl="0" eaLnBrk="1" fontAlgn="base" hangingPunct="1">
        <a:spcBef>
          <a:spcPct val="0"/>
        </a:spcBef>
        <a:spcAft>
          <a:spcPct val="0"/>
        </a:spcAft>
        <a:buClr>
          <a:schemeClr val="accent3"/>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26768" indent="-158716" algn="l" defTabSz="913429" rtl="0" eaLnBrk="1" fontAlgn="base" hangingPunct="1">
        <a:spcBef>
          <a:spcPct val="0"/>
        </a:spcBef>
        <a:spcAft>
          <a:spcPct val="0"/>
        </a:spcAft>
        <a:buClr>
          <a:schemeClr val="accent3"/>
        </a:buClr>
        <a:buSzPct val="12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64947" indent="-132804" algn="l" defTabSz="913429" rtl="0" eaLnBrk="1" fontAlgn="base" hangingPunct="1">
        <a:spcBef>
          <a:spcPct val="0"/>
        </a:spcBef>
        <a:spcAft>
          <a:spcPct val="0"/>
        </a:spcAft>
        <a:buClr>
          <a:schemeClr val="accent3"/>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863" rtl="0" eaLnBrk="1" latinLnBrk="0" hangingPunct="1">
        <a:defRPr sz="1837" kern="1200">
          <a:solidFill>
            <a:schemeClr val="tx1"/>
          </a:solidFill>
          <a:latin typeface="+mn-lt"/>
          <a:ea typeface="+mn-ea"/>
          <a:cs typeface="+mn-cs"/>
        </a:defRPr>
      </a:lvl1pPr>
      <a:lvl2pPr marL="466431" algn="l" defTabSz="932863" rtl="0" eaLnBrk="1" latinLnBrk="0" hangingPunct="1">
        <a:defRPr sz="1837" kern="1200">
          <a:solidFill>
            <a:schemeClr val="tx1"/>
          </a:solidFill>
          <a:latin typeface="+mn-lt"/>
          <a:ea typeface="+mn-ea"/>
          <a:cs typeface="+mn-cs"/>
        </a:defRPr>
      </a:lvl2pPr>
      <a:lvl3pPr marL="932863" algn="l" defTabSz="932863" rtl="0" eaLnBrk="1" latinLnBrk="0" hangingPunct="1">
        <a:defRPr sz="1837" kern="1200">
          <a:solidFill>
            <a:schemeClr val="tx1"/>
          </a:solidFill>
          <a:latin typeface="+mn-lt"/>
          <a:ea typeface="+mn-ea"/>
          <a:cs typeface="+mn-cs"/>
        </a:defRPr>
      </a:lvl3pPr>
      <a:lvl4pPr marL="1399295" algn="l" defTabSz="932863" rtl="0" eaLnBrk="1" latinLnBrk="0" hangingPunct="1">
        <a:defRPr sz="1837" kern="1200">
          <a:solidFill>
            <a:schemeClr val="tx1"/>
          </a:solidFill>
          <a:latin typeface="+mn-lt"/>
          <a:ea typeface="+mn-ea"/>
          <a:cs typeface="+mn-cs"/>
        </a:defRPr>
      </a:lvl4pPr>
      <a:lvl5pPr marL="1865728" algn="l" defTabSz="932863" rtl="0" eaLnBrk="1" latinLnBrk="0" hangingPunct="1">
        <a:defRPr sz="1837" kern="1200">
          <a:solidFill>
            <a:schemeClr val="tx1"/>
          </a:solidFill>
          <a:latin typeface="+mn-lt"/>
          <a:ea typeface="+mn-ea"/>
          <a:cs typeface="+mn-cs"/>
        </a:defRPr>
      </a:lvl5pPr>
      <a:lvl6pPr marL="2332159" algn="l" defTabSz="932863" rtl="0" eaLnBrk="1" latinLnBrk="0" hangingPunct="1">
        <a:defRPr sz="1837" kern="1200">
          <a:solidFill>
            <a:schemeClr val="tx1"/>
          </a:solidFill>
          <a:latin typeface="+mn-lt"/>
          <a:ea typeface="+mn-ea"/>
          <a:cs typeface="+mn-cs"/>
        </a:defRPr>
      </a:lvl6pPr>
      <a:lvl7pPr marL="2798590" algn="l" defTabSz="932863" rtl="0" eaLnBrk="1" latinLnBrk="0" hangingPunct="1">
        <a:defRPr sz="1837" kern="1200">
          <a:solidFill>
            <a:schemeClr val="tx1"/>
          </a:solidFill>
          <a:latin typeface="+mn-lt"/>
          <a:ea typeface="+mn-ea"/>
          <a:cs typeface="+mn-cs"/>
        </a:defRPr>
      </a:lvl7pPr>
      <a:lvl8pPr marL="3265022" algn="l" defTabSz="932863" rtl="0" eaLnBrk="1" latinLnBrk="0" hangingPunct="1">
        <a:defRPr sz="1837" kern="1200">
          <a:solidFill>
            <a:schemeClr val="tx1"/>
          </a:solidFill>
          <a:latin typeface="+mn-lt"/>
          <a:ea typeface="+mn-ea"/>
          <a:cs typeface="+mn-cs"/>
        </a:defRPr>
      </a:lvl8pPr>
      <a:lvl9pPr marL="3731453" algn="l" defTabSz="932863" rtl="0" eaLnBrk="1" latinLnBrk="0" hangingPunct="1">
        <a:defRPr sz="18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023511179"/>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49734" name="think-cell Slide" r:id="rId11" imgW="360" imgH="360" progId="">
                  <p:embed/>
                </p:oleObj>
              </mc:Choice>
              <mc:Fallback>
                <p:oleObj name="think-cell Slide" r:id="rId11" imgW="360" imgH="360" progId="">
                  <p:embed/>
                  <p:pic>
                    <p:nvPicPr>
                      <p:cNvPr id="0" name="Picture 6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n-page tracker" hidden="1"/>
          <p:cNvSpPr>
            <a:spLocks noChangeArrowheads="1"/>
          </p:cNvSpPr>
          <p:nvPr/>
        </p:nvSpPr>
        <p:spPr bwMode="auto">
          <a:xfrm>
            <a:off x="121489" y="27536"/>
            <a:ext cx="876843"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28" dirty="0">
                <a:solidFill>
                  <a:srgbClr val="808080"/>
                </a:solidFill>
                <a:latin typeface="Arial"/>
              </a:rPr>
              <a:t>TRACKER</a:t>
            </a:r>
          </a:p>
        </p:txBody>
      </p:sp>
      <p:grpSp>
        <p:nvGrpSpPr>
          <p:cNvPr id="3" name="Slide Elements" hidden="1"/>
          <p:cNvGrpSpPr>
            <a:grpSpLocks/>
          </p:cNvGrpSpPr>
          <p:nvPr/>
        </p:nvGrpSpPr>
        <p:grpSpPr bwMode="auto">
          <a:xfrm>
            <a:off x="121489" y="6344552"/>
            <a:ext cx="8722840" cy="380641"/>
            <a:chOff x="75" y="3917"/>
            <a:chExt cx="5385" cy="235"/>
          </a:xfrm>
        </p:grpSpPr>
        <p:sp>
          <p:nvSpPr>
            <p:cNvPr id="13" name="Footnote"/>
            <p:cNvSpPr txBox="1">
              <a:spLocks noChangeArrowheads="1"/>
            </p:cNvSpPr>
            <p:nvPr/>
          </p:nvSpPr>
          <p:spPr bwMode="auto">
            <a:xfrm>
              <a:off x="75" y="3917"/>
              <a:ext cx="5385"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20" dirty="0">
                  <a:solidFill>
                    <a:srgbClr val="666666"/>
                  </a:solidFill>
                  <a:latin typeface="Arial"/>
                </a:rPr>
                <a:t>1 Footnote</a:t>
              </a:r>
            </a:p>
          </p:txBody>
        </p:sp>
        <p:sp>
          <p:nvSpPr>
            <p:cNvPr id="14" name="Source"/>
            <p:cNvSpPr>
              <a:spLocks noChangeArrowheads="1"/>
            </p:cNvSpPr>
            <p:nvPr/>
          </p:nvSpPr>
          <p:spPr bwMode="auto">
            <a:xfrm>
              <a:off x="75" y="4053"/>
              <a:ext cx="51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10" indent="-621910" defTabSz="913429">
                <a:tabLst>
                  <a:tab pos="625148" algn="l"/>
                </a:tabLst>
              </a:pPr>
              <a:r>
                <a:rPr lang="en-US" sz="1020" dirty="0">
                  <a:solidFill>
                    <a:srgbClr val="666666"/>
                  </a:solidFill>
                  <a:latin typeface="Arial"/>
                </a:rPr>
                <a:t>Source: Source</a:t>
              </a:r>
            </a:p>
          </p:txBody>
        </p:sp>
      </p:grpSp>
      <p:grpSp>
        <p:nvGrpSpPr>
          <p:cNvPr id="4" name="ACET" hidden="1"/>
          <p:cNvGrpSpPr>
            <a:grpSpLocks/>
          </p:cNvGrpSpPr>
          <p:nvPr/>
        </p:nvGrpSpPr>
        <p:grpSpPr bwMode="auto">
          <a:xfrm>
            <a:off x="1482157" y="1137061"/>
            <a:ext cx="4350891"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dirty="0">
                  <a:solidFill>
                    <a:srgbClr val="003399"/>
                  </a:solidFill>
                  <a:latin typeface="Arial"/>
                </a:rPr>
                <a:t>Title</a:t>
              </a:r>
            </a:p>
            <a:p>
              <a:r>
                <a:rPr lang="en-US" sz="1632" dirty="0">
                  <a:solidFill>
                    <a:srgbClr val="666666"/>
                  </a:solidFill>
                  <a:latin typeface="Arial"/>
                </a:rPr>
                <a:t>Unit of measure</a:t>
              </a:r>
            </a:p>
          </p:txBody>
        </p:sp>
      </p:grpSp>
      <p:sp>
        <p:nvSpPr>
          <p:cNvPr id="11" name="Slide Title"/>
          <p:cNvSpPr txBox="1">
            <a:spLocks/>
          </p:cNvSpPr>
          <p:nvPr userDrawn="1"/>
        </p:nvSpPr>
        <p:spPr>
          <a:xfrm>
            <a:off x="262403" y="317835"/>
            <a:ext cx="6356884"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2"/>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kern="0" dirty="0"/>
              <a:t>Click to edit Master title style</a:t>
            </a:r>
          </a:p>
        </p:txBody>
      </p:sp>
      <p:sp>
        <p:nvSpPr>
          <p:cNvPr id="15" name="Text Placeholder 8"/>
          <p:cNvSpPr txBox="1">
            <a:spLocks/>
          </p:cNvSpPr>
          <p:nvPr userDrawn="1"/>
        </p:nvSpPr>
        <p:spPr>
          <a:xfrm>
            <a:off x="262403" y="768488"/>
            <a:ext cx="6356884" cy="282625"/>
          </a:xfrm>
          <a:prstGeom prst="rect">
            <a:avLst/>
          </a:prstGeom>
        </p:spPr>
        <p:txBody>
          <a:bodyPr/>
          <a:lstStyle>
            <a:lvl1pPr marL="0" indent="0" algn="l" defTabSz="895255" rtl="0" eaLnBrk="1" fontAlgn="base" hangingPunct="1">
              <a:spcBef>
                <a:spcPct val="0"/>
              </a:spcBef>
              <a:spcAft>
                <a:spcPct val="0"/>
              </a:spcAft>
              <a:buClr>
                <a:schemeClr val="tx2"/>
              </a:buClr>
              <a:defRPr sz="1800" baseline="0">
                <a:solidFill>
                  <a:schemeClr val="accent1"/>
                </a:solidFill>
                <a:latin typeface="+mn-lt"/>
                <a:ea typeface="Arial Unicode MS" pitchFamily="34" charset="-128"/>
                <a:cs typeface="Arial Unicode MS" pitchFamily="34" charset="-128"/>
              </a:defRPr>
            </a:lvl1pPr>
            <a:lvl2pPr marL="193655" indent="-192067" algn="l" defTabSz="895255" rtl="0" eaLnBrk="1" fontAlgn="base" hangingPunct="1">
              <a:spcBef>
                <a:spcPct val="0"/>
              </a:spcBef>
              <a:spcAft>
                <a:spcPct val="0"/>
              </a:spcAft>
              <a:buClr>
                <a:schemeClr val="accent3"/>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151" indent="-261910" algn="l" defTabSz="895255"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298" indent="-155558" algn="l" defTabSz="895255" rtl="0" eaLnBrk="1" fontAlgn="base" hangingPunct="1">
              <a:spcBef>
                <a:spcPct val="0"/>
              </a:spcBef>
              <a:spcAft>
                <a:spcPct val="0"/>
              </a:spcAft>
              <a:buClr>
                <a:schemeClr val="accent3"/>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728" indent="-130162" algn="l" defTabSz="895255"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37" kern="0" dirty="0"/>
              <a:t>Click to edit subtitle</a:t>
            </a:r>
          </a:p>
        </p:txBody>
      </p:sp>
      <p:cxnSp>
        <p:nvCxnSpPr>
          <p:cNvPr id="18" name="Straight Connector 17"/>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p:cNvSpPr txBox="1">
            <a:spLocks/>
          </p:cNvSpPr>
          <p:nvPr userDrawn="1"/>
        </p:nvSpPr>
        <p:spPr>
          <a:xfrm>
            <a:off x="262403" y="6204481"/>
            <a:ext cx="6356884"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0" indent="0" algn="l" defTabSz="895255" rtl="0" eaLnBrk="1" fontAlgn="base" hangingPunct="1">
              <a:spcBef>
                <a:spcPct val="0"/>
              </a:spcBef>
              <a:spcAft>
                <a:spcPct val="0"/>
              </a:spcAft>
              <a:buClr>
                <a:schemeClr val="tx2"/>
              </a:buClr>
              <a:defRPr lang="en-US" sz="1000" kern="1200" baseline="0" dirty="0">
                <a:solidFill>
                  <a:srgbClr val="646569"/>
                </a:solidFill>
                <a:latin typeface="+mn-lt"/>
                <a:ea typeface="+mn-ea"/>
                <a:cs typeface="+mn-cs"/>
              </a:defRPr>
            </a:lvl1pPr>
            <a:lvl2pPr marL="193655" indent="-192067" algn="l" defTabSz="895255" rtl="0" eaLnBrk="1" fontAlgn="base" hangingPunct="1">
              <a:spcBef>
                <a:spcPct val="0"/>
              </a:spcBef>
              <a:spcAft>
                <a:spcPct val="0"/>
              </a:spcAft>
              <a:buClr>
                <a:schemeClr val="accent3"/>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151" indent="-261910" algn="l" defTabSz="895255"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298" indent="-155558" algn="l" defTabSz="895255" rtl="0" eaLnBrk="1" fontAlgn="base" hangingPunct="1">
              <a:spcBef>
                <a:spcPct val="0"/>
              </a:spcBef>
              <a:spcAft>
                <a:spcPct val="0"/>
              </a:spcAft>
              <a:buClr>
                <a:schemeClr val="accent3"/>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728" indent="-130162" algn="l" defTabSz="895255"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106902" indent="-106902"/>
            <a:r>
              <a:rPr lang="en-US" sz="1020" dirty="0"/>
              <a:t>1	Footnote</a:t>
            </a:r>
          </a:p>
        </p:txBody>
      </p:sp>
      <p:sp>
        <p:nvSpPr>
          <p:cNvPr id="20" name="Text Placeholder 36"/>
          <p:cNvSpPr txBox="1">
            <a:spLocks/>
          </p:cNvSpPr>
          <p:nvPr userDrawn="1"/>
        </p:nvSpPr>
        <p:spPr>
          <a:xfrm>
            <a:off x="262403" y="1107906"/>
            <a:ext cx="3178442" cy="318412"/>
          </a:xfrm>
          <a:prstGeom prst="rect">
            <a:avLst/>
          </a:prstGeom>
        </p:spPr>
        <p:txBody>
          <a:bodyPr wrap="square">
            <a:spAutoFit/>
          </a:bodyPr>
          <a:lstStyle>
            <a:lvl1pPr marL="0" indent="0" algn="l" defTabSz="895255" rtl="0" eaLnBrk="1" fontAlgn="base" hangingPunct="1">
              <a:spcBef>
                <a:spcPct val="0"/>
              </a:spcBef>
              <a:spcAft>
                <a:spcPct val="0"/>
              </a:spcAft>
              <a:buClr>
                <a:schemeClr val="tx2"/>
              </a:buClr>
              <a:defRPr sz="1400" baseline="0">
                <a:solidFill>
                  <a:srgbClr val="646569"/>
                </a:solidFill>
                <a:latin typeface="+mn-lt"/>
                <a:ea typeface="Arial Unicode MS" pitchFamily="34" charset="-128"/>
                <a:cs typeface="Arial Unicode MS" pitchFamily="34" charset="-128"/>
              </a:defRPr>
            </a:lvl1pPr>
            <a:lvl2pPr marL="193655" indent="-192067" algn="l" defTabSz="895255" rtl="0" eaLnBrk="1" fontAlgn="base" hangingPunct="1">
              <a:spcBef>
                <a:spcPct val="0"/>
              </a:spcBef>
              <a:spcAft>
                <a:spcPct val="0"/>
              </a:spcAft>
              <a:buClr>
                <a:schemeClr val="accent3"/>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151" indent="-261910" algn="l" defTabSz="895255" rtl="0" eaLnBrk="1" fontAlgn="base" hangingPunct="1">
              <a:spcBef>
                <a:spcPct val="0"/>
              </a:spcBef>
              <a:spcAft>
                <a:spcPct val="0"/>
              </a:spcAft>
              <a:buClr>
                <a:schemeClr val="accent3"/>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298" indent="-155558" algn="l" defTabSz="895255" rtl="0" eaLnBrk="1" fontAlgn="base" hangingPunct="1">
              <a:spcBef>
                <a:spcPct val="0"/>
              </a:spcBef>
              <a:spcAft>
                <a:spcPct val="0"/>
              </a:spcAft>
              <a:buClr>
                <a:schemeClr val="accent3"/>
              </a:buClr>
              <a:buSzPct val="12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728" indent="-130162" algn="l" defTabSz="895255" rtl="0" eaLnBrk="1" fontAlgn="base" hangingPunct="1">
              <a:spcBef>
                <a:spcPct val="0"/>
              </a:spcBef>
              <a:spcAft>
                <a:spcPct val="0"/>
              </a:spcAft>
              <a:buClr>
                <a:schemeClr val="accent3"/>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428" kern="0" dirty="0"/>
              <a:t>Click to edit unit of measure</a:t>
            </a:r>
          </a:p>
        </p:txBody>
      </p:sp>
      <p:sp>
        <p:nvSpPr>
          <p:cNvPr id="21"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22" name="Straight Connector 21"/>
          <p:cNvCxnSpPr/>
          <p:nvPr userDrawn="1"/>
        </p:nvCxnSpPr>
        <p:spPr>
          <a:xfrm>
            <a:off x="262403"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
        <p:nvSpPr>
          <p:cNvPr id="24" name="Slide Number"/>
          <p:cNvSpPr txBox="1">
            <a:spLocks/>
          </p:cNvSpPr>
          <p:nvPr userDrawn="1"/>
        </p:nvSpPr>
        <p:spPr>
          <a:xfrm>
            <a:off x="6459537" y="6566446"/>
            <a:ext cx="159750"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lgn="r"/>
            <a:fld id="{42C328C1-A84F-4A39-A664-DBA00541A8C6}" type="slidenum">
              <a:rPr lang="en-US" sz="1020" smtClean="0">
                <a:solidFill>
                  <a:srgbClr val="646569"/>
                </a:solidFill>
              </a:rPr>
              <a:pPr lvl="0" algn="r"/>
              <a:t>‹#›</a:t>
            </a:fld>
            <a:endParaRPr lang="en-US" sz="1020" dirty="0">
              <a:solidFill>
                <a:srgbClr val="646569"/>
              </a:solidFill>
            </a:endParaRPr>
          </a:p>
        </p:txBody>
      </p:sp>
      <p:cxnSp>
        <p:nvCxnSpPr>
          <p:cNvPr id="25" name="Straight Connector 24"/>
          <p:cNvCxnSpPr/>
          <p:nvPr userDrawn="1"/>
        </p:nvCxnSpPr>
        <p:spPr>
          <a:xfrm>
            <a:off x="262404" y="6440106"/>
            <a:ext cx="63568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Rectangle 3"/>
          <p:cNvSpPr txBox="1"/>
          <p:nvPr userDrawn="1"/>
        </p:nvSpPr>
        <p:spPr>
          <a:xfrm>
            <a:off x="262402" y="6566494"/>
            <a:ext cx="354264" cy="1569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accent3"/>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accent3"/>
              </a:buClr>
              <a:buSzPct val="120000"/>
              <a:buFont typeface="Arial" pitchFamily="34"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accent3"/>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l"/>
            <a:r>
              <a:rPr lang="en-US" sz="1020" dirty="0">
                <a:solidFill>
                  <a:srgbClr val="646569"/>
                </a:solidFill>
              </a:rPr>
              <a:t>Leumi</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3429" rtl="0" eaLnBrk="1" fontAlgn="base" hangingPunct="1">
        <a:spcBef>
          <a:spcPct val="0"/>
        </a:spcBef>
        <a:spcAft>
          <a:spcPct val="0"/>
        </a:spcAft>
        <a:tabLst>
          <a:tab pos="275324" algn="l"/>
        </a:tabLst>
        <a:defRPr sz="2449" b="0" baseline="0">
          <a:solidFill>
            <a:schemeClr val="accent3"/>
          </a:solidFill>
          <a:latin typeface="+mj-lt"/>
          <a:ea typeface="Arial Unicode MS" pitchFamily="34" charset="-128"/>
          <a:cs typeface="Arial Unicode MS" pitchFamily="34" charset="-128"/>
        </a:defRPr>
      </a:lvl1pPr>
      <a:lvl2pPr algn="l" defTabSz="913429" rtl="0" eaLnBrk="1" fontAlgn="base" hangingPunct="1">
        <a:spcBef>
          <a:spcPct val="0"/>
        </a:spcBef>
        <a:spcAft>
          <a:spcPct val="0"/>
        </a:spcAft>
        <a:defRPr sz="1939" b="1">
          <a:solidFill>
            <a:schemeClr val="tx2"/>
          </a:solidFill>
          <a:latin typeface="Arial" charset="0"/>
        </a:defRPr>
      </a:lvl2pPr>
      <a:lvl3pPr algn="l" defTabSz="913429" rtl="0" eaLnBrk="1" fontAlgn="base" hangingPunct="1">
        <a:spcBef>
          <a:spcPct val="0"/>
        </a:spcBef>
        <a:spcAft>
          <a:spcPct val="0"/>
        </a:spcAft>
        <a:defRPr sz="1939" b="1">
          <a:solidFill>
            <a:schemeClr val="tx2"/>
          </a:solidFill>
          <a:latin typeface="Arial" charset="0"/>
        </a:defRPr>
      </a:lvl3pPr>
      <a:lvl4pPr algn="l" defTabSz="913429" rtl="0" eaLnBrk="1" fontAlgn="base" hangingPunct="1">
        <a:spcBef>
          <a:spcPct val="0"/>
        </a:spcBef>
        <a:spcAft>
          <a:spcPct val="0"/>
        </a:spcAft>
        <a:defRPr sz="1939" b="1">
          <a:solidFill>
            <a:schemeClr val="tx2"/>
          </a:solidFill>
          <a:latin typeface="Arial" charset="0"/>
        </a:defRPr>
      </a:lvl4pPr>
      <a:lvl5pPr algn="l" defTabSz="913429" rtl="0" eaLnBrk="1" fontAlgn="base" hangingPunct="1">
        <a:spcBef>
          <a:spcPct val="0"/>
        </a:spcBef>
        <a:spcAft>
          <a:spcPct val="0"/>
        </a:spcAft>
        <a:defRPr sz="1939" b="1">
          <a:solidFill>
            <a:schemeClr val="tx2"/>
          </a:solidFill>
          <a:latin typeface="Arial" charset="0"/>
        </a:defRPr>
      </a:lvl5pPr>
      <a:lvl6pPr marL="466431" algn="l" defTabSz="913429" rtl="0" eaLnBrk="1" fontAlgn="base" hangingPunct="1">
        <a:spcBef>
          <a:spcPct val="0"/>
        </a:spcBef>
        <a:spcAft>
          <a:spcPct val="0"/>
        </a:spcAft>
        <a:defRPr sz="1939" b="1">
          <a:solidFill>
            <a:schemeClr val="tx2"/>
          </a:solidFill>
          <a:latin typeface="Arial" charset="0"/>
        </a:defRPr>
      </a:lvl6pPr>
      <a:lvl7pPr marL="932863" algn="l" defTabSz="913429" rtl="0" eaLnBrk="1" fontAlgn="base" hangingPunct="1">
        <a:spcBef>
          <a:spcPct val="0"/>
        </a:spcBef>
        <a:spcAft>
          <a:spcPct val="0"/>
        </a:spcAft>
        <a:defRPr sz="1939" b="1">
          <a:solidFill>
            <a:schemeClr val="tx2"/>
          </a:solidFill>
          <a:latin typeface="Arial" charset="0"/>
        </a:defRPr>
      </a:lvl7pPr>
      <a:lvl8pPr marL="1399295" algn="l" defTabSz="913429" rtl="0" eaLnBrk="1" fontAlgn="base" hangingPunct="1">
        <a:spcBef>
          <a:spcPct val="0"/>
        </a:spcBef>
        <a:spcAft>
          <a:spcPct val="0"/>
        </a:spcAft>
        <a:defRPr sz="1939" b="1">
          <a:solidFill>
            <a:schemeClr val="tx2"/>
          </a:solidFill>
          <a:latin typeface="Arial" charset="0"/>
        </a:defRPr>
      </a:lvl8pPr>
      <a:lvl9pPr marL="1865728" algn="l" defTabSz="913429" rtl="0" eaLnBrk="1" fontAlgn="base" hangingPunct="1">
        <a:spcBef>
          <a:spcPct val="0"/>
        </a:spcBef>
        <a:spcAft>
          <a:spcPct val="0"/>
        </a:spcAft>
        <a:defRPr sz="1939"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97586" indent="-195966" algn="l" defTabSz="913429" rtl="0" eaLnBrk="1" fontAlgn="base" hangingPunct="1">
        <a:spcBef>
          <a:spcPct val="0"/>
        </a:spcBef>
        <a:spcAft>
          <a:spcPct val="0"/>
        </a:spcAft>
        <a:buClr>
          <a:schemeClr val="accent3"/>
        </a:buClr>
        <a:buSzPct val="120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66431" indent="-267227" algn="l" defTabSz="913429" rtl="0" eaLnBrk="1" fontAlgn="base" hangingPunct="1">
        <a:spcBef>
          <a:spcPct val="0"/>
        </a:spcBef>
        <a:spcAft>
          <a:spcPct val="0"/>
        </a:spcAft>
        <a:buClr>
          <a:schemeClr val="accent3"/>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26768" indent="-158716" algn="l" defTabSz="913429" rtl="0" eaLnBrk="1" fontAlgn="base" hangingPunct="1">
        <a:spcBef>
          <a:spcPct val="0"/>
        </a:spcBef>
        <a:spcAft>
          <a:spcPct val="0"/>
        </a:spcAft>
        <a:buClr>
          <a:schemeClr val="accent3"/>
        </a:buClr>
        <a:buSzPct val="12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64947" indent="-132804" algn="l" defTabSz="913429" rtl="0" eaLnBrk="1" fontAlgn="base" hangingPunct="1">
        <a:spcBef>
          <a:spcPct val="0"/>
        </a:spcBef>
        <a:spcAft>
          <a:spcPct val="0"/>
        </a:spcAft>
        <a:buClr>
          <a:schemeClr val="accent3"/>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2863" rtl="0" eaLnBrk="1" latinLnBrk="0" hangingPunct="1">
        <a:defRPr sz="1837" kern="1200">
          <a:solidFill>
            <a:schemeClr val="tx1"/>
          </a:solidFill>
          <a:latin typeface="+mn-lt"/>
          <a:ea typeface="+mn-ea"/>
          <a:cs typeface="+mn-cs"/>
        </a:defRPr>
      </a:lvl1pPr>
      <a:lvl2pPr marL="466431" algn="l" defTabSz="932863" rtl="0" eaLnBrk="1" latinLnBrk="0" hangingPunct="1">
        <a:defRPr sz="1837" kern="1200">
          <a:solidFill>
            <a:schemeClr val="tx1"/>
          </a:solidFill>
          <a:latin typeface="+mn-lt"/>
          <a:ea typeface="+mn-ea"/>
          <a:cs typeface="+mn-cs"/>
        </a:defRPr>
      </a:lvl2pPr>
      <a:lvl3pPr marL="932863" algn="l" defTabSz="932863" rtl="0" eaLnBrk="1" latinLnBrk="0" hangingPunct="1">
        <a:defRPr sz="1837" kern="1200">
          <a:solidFill>
            <a:schemeClr val="tx1"/>
          </a:solidFill>
          <a:latin typeface="+mn-lt"/>
          <a:ea typeface="+mn-ea"/>
          <a:cs typeface="+mn-cs"/>
        </a:defRPr>
      </a:lvl3pPr>
      <a:lvl4pPr marL="1399295" algn="l" defTabSz="932863" rtl="0" eaLnBrk="1" latinLnBrk="0" hangingPunct="1">
        <a:defRPr sz="1837" kern="1200">
          <a:solidFill>
            <a:schemeClr val="tx1"/>
          </a:solidFill>
          <a:latin typeface="+mn-lt"/>
          <a:ea typeface="+mn-ea"/>
          <a:cs typeface="+mn-cs"/>
        </a:defRPr>
      </a:lvl4pPr>
      <a:lvl5pPr marL="1865728" algn="l" defTabSz="932863" rtl="0" eaLnBrk="1" latinLnBrk="0" hangingPunct="1">
        <a:defRPr sz="1837" kern="1200">
          <a:solidFill>
            <a:schemeClr val="tx1"/>
          </a:solidFill>
          <a:latin typeface="+mn-lt"/>
          <a:ea typeface="+mn-ea"/>
          <a:cs typeface="+mn-cs"/>
        </a:defRPr>
      </a:lvl5pPr>
      <a:lvl6pPr marL="2332159" algn="l" defTabSz="932863" rtl="0" eaLnBrk="1" latinLnBrk="0" hangingPunct="1">
        <a:defRPr sz="1837" kern="1200">
          <a:solidFill>
            <a:schemeClr val="tx1"/>
          </a:solidFill>
          <a:latin typeface="+mn-lt"/>
          <a:ea typeface="+mn-ea"/>
          <a:cs typeface="+mn-cs"/>
        </a:defRPr>
      </a:lvl6pPr>
      <a:lvl7pPr marL="2798590" algn="l" defTabSz="932863" rtl="0" eaLnBrk="1" latinLnBrk="0" hangingPunct="1">
        <a:defRPr sz="1837" kern="1200">
          <a:solidFill>
            <a:schemeClr val="tx1"/>
          </a:solidFill>
          <a:latin typeface="+mn-lt"/>
          <a:ea typeface="+mn-ea"/>
          <a:cs typeface="+mn-cs"/>
        </a:defRPr>
      </a:lvl7pPr>
      <a:lvl8pPr marL="3265022" algn="l" defTabSz="932863" rtl="0" eaLnBrk="1" latinLnBrk="0" hangingPunct="1">
        <a:defRPr sz="1837" kern="1200">
          <a:solidFill>
            <a:schemeClr val="tx1"/>
          </a:solidFill>
          <a:latin typeface="+mn-lt"/>
          <a:ea typeface="+mn-ea"/>
          <a:cs typeface="+mn-cs"/>
        </a:defRPr>
      </a:lvl8pPr>
      <a:lvl9pPr marL="3731453" algn="l" defTabSz="932863"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86"/>
          <p:cNvSpPr>
            <a:spLocks noGrp="1" noChangeArrowheads="1"/>
          </p:cNvSpPr>
          <p:nvPr>
            <p:ph type="body" idx="1"/>
          </p:nvPr>
        </p:nvSpPr>
        <p:spPr bwMode="auto">
          <a:xfrm>
            <a:off x="1111567" y="1990667"/>
            <a:ext cx="3292180" cy="26883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Placeholder 2"/>
          <p:cNvSpPr>
            <a:spLocks noGrp="1" noChangeArrowheads="1"/>
          </p:cNvSpPr>
          <p:nvPr>
            <p:ph type="title"/>
          </p:nvPr>
        </p:nvSpPr>
        <p:spPr bwMode="auto">
          <a:xfrm>
            <a:off x="262403" y="-655572"/>
            <a:ext cx="6319528" cy="135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spTree>
    <p:extLst>
      <p:ext uri="{BB962C8B-B14F-4D97-AF65-F5344CB8AC3E}">
        <p14:creationId xmlns:p14="http://schemas.microsoft.com/office/powerpoint/2010/main" val="33100892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 id="2147483724" r:id="rId13"/>
  </p:sldLayoutIdLst>
  <p:txStyles>
    <p:titleStyle>
      <a:lvl1pPr algn="ctr" defTabSz="457152" rtl="0" eaLnBrk="1" latinLnBrk="0" hangingPunct="1">
        <a:spcBef>
          <a:spcPct val="0"/>
        </a:spcBef>
        <a:buNone/>
        <a:defRPr sz="4387" kern="1200">
          <a:solidFill>
            <a:schemeClr val="tx1"/>
          </a:solidFill>
          <a:latin typeface="+mj-lt"/>
          <a:ea typeface="+mj-ea"/>
          <a:cs typeface="+mj-cs"/>
        </a:defRPr>
      </a:lvl1pPr>
    </p:titleStyle>
    <p:bodyStyle>
      <a:lvl1pPr marL="342864" indent="-342864" algn="l" defTabSz="457152" rtl="0" eaLnBrk="1" latinLnBrk="0" hangingPunct="1">
        <a:spcBef>
          <a:spcPct val="20000"/>
        </a:spcBef>
        <a:buFont typeface="Arial"/>
        <a:buChar char="•"/>
        <a:defRPr sz="3163" kern="1200">
          <a:solidFill>
            <a:schemeClr val="tx1"/>
          </a:solidFill>
          <a:latin typeface="+mn-lt"/>
          <a:ea typeface="+mn-ea"/>
          <a:cs typeface="+mn-cs"/>
        </a:defRPr>
      </a:lvl1pPr>
      <a:lvl2pPr marL="742871" indent="-285720" algn="l" defTabSz="457152" rtl="0" eaLnBrk="1" latinLnBrk="0" hangingPunct="1">
        <a:spcBef>
          <a:spcPct val="20000"/>
        </a:spcBef>
        <a:buFont typeface="Arial"/>
        <a:buChar char="–"/>
        <a:defRPr sz="2755" kern="1200">
          <a:solidFill>
            <a:schemeClr val="tx1"/>
          </a:solidFill>
          <a:latin typeface="+mn-lt"/>
          <a:ea typeface="+mn-ea"/>
          <a:cs typeface="+mn-cs"/>
        </a:defRPr>
      </a:lvl2pPr>
      <a:lvl3pPr marL="1142879" indent="-228576" algn="l" defTabSz="457152" rtl="0" eaLnBrk="1" latinLnBrk="0" hangingPunct="1">
        <a:spcBef>
          <a:spcPct val="20000"/>
        </a:spcBef>
        <a:buFont typeface="Arial"/>
        <a:buChar char="•"/>
        <a:defRPr sz="2449" kern="1200">
          <a:solidFill>
            <a:schemeClr val="tx1"/>
          </a:solidFill>
          <a:latin typeface="+mn-lt"/>
          <a:ea typeface="+mn-ea"/>
          <a:cs typeface="+mn-cs"/>
        </a:defRPr>
      </a:lvl3pPr>
      <a:lvl4pPr marL="1600030" indent="-228576" algn="l" defTabSz="457152" rtl="0" eaLnBrk="1" latinLnBrk="0" hangingPunct="1">
        <a:spcBef>
          <a:spcPct val="20000"/>
        </a:spcBef>
        <a:buFont typeface="Arial"/>
        <a:buChar char="–"/>
        <a:defRPr sz="2041" kern="1200">
          <a:solidFill>
            <a:schemeClr val="tx1"/>
          </a:solidFill>
          <a:latin typeface="+mn-lt"/>
          <a:ea typeface="+mn-ea"/>
          <a:cs typeface="+mn-cs"/>
        </a:defRPr>
      </a:lvl4pPr>
      <a:lvl5pPr marL="2057182" indent="-228576" algn="l" defTabSz="457152" rtl="0" eaLnBrk="1" latinLnBrk="0" hangingPunct="1">
        <a:spcBef>
          <a:spcPct val="20000"/>
        </a:spcBef>
        <a:buFont typeface="Arial"/>
        <a:buChar char="»"/>
        <a:defRPr sz="2041" kern="1200">
          <a:solidFill>
            <a:schemeClr val="tx1"/>
          </a:solidFill>
          <a:latin typeface="+mn-lt"/>
          <a:ea typeface="+mn-ea"/>
          <a:cs typeface="+mn-cs"/>
        </a:defRPr>
      </a:lvl5pPr>
      <a:lvl6pPr marL="2514333" indent="-228576" algn="l" defTabSz="457152" rtl="0" eaLnBrk="1" latinLnBrk="0" hangingPunct="1">
        <a:spcBef>
          <a:spcPct val="20000"/>
        </a:spcBef>
        <a:buFont typeface="Arial"/>
        <a:buChar char="•"/>
        <a:defRPr sz="2041" kern="1200">
          <a:solidFill>
            <a:schemeClr val="tx1"/>
          </a:solidFill>
          <a:latin typeface="+mn-lt"/>
          <a:ea typeface="+mn-ea"/>
          <a:cs typeface="+mn-cs"/>
        </a:defRPr>
      </a:lvl6pPr>
      <a:lvl7pPr marL="2971485" indent="-228576" algn="l" defTabSz="457152" rtl="0" eaLnBrk="1" latinLnBrk="0" hangingPunct="1">
        <a:spcBef>
          <a:spcPct val="20000"/>
        </a:spcBef>
        <a:buFont typeface="Arial"/>
        <a:buChar char="•"/>
        <a:defRPr sz="2041" kern="1200">
          <a:solidFill>
            <a:schemeClr val="tx1"/>
          </a:solidFill>
          <a:latin typeface="+mn-lt"/>
          <a:ea typeface="+mn-ea"/>
          <a:cs typeface="+mn-cs"/>
        </a:defRPr>
      </a:lvl7pPr>
      <a:lvl8pPr marL="3428637" indent="-228576" algn="l" defTabSz="457152" rtl="0" eaLnBrk="1" latinLnBrk="0" hangingPunct="1">
        <a:spcBef>
          <a:spcPct val="20000"/>
        </a:spcBef>
        <a:buFont typeface="Arial"/>
        <a:buChar char="•"/>
        <a:defRPr sz="2041" kern="1200">
          <a:solidFill>
            <a:schemeClr val="tx1"/>
          </a:solidFill>
          <a:latin typeface="+mn-lt"/>
          <a:ea typeface="+mn-ea"/>
          <a:cs typeface="+mn-cs"/>
        </a:defRPr>
      </a:lvl8pPr>
      <a:lvl9pPr marL="3885788" indent="-228576" algn="l" defTabSz="457152" rtl="0" eaLnBrk="1" latinLnBrk="0" hangingPunct="1">
        <a:spcBef>
          <a:spcPct val="20000"/>
        </a:spcBef>
        <a:buFont typeface="Arial"/>
        <a:buChar char="•"/>
        <a:defRPr sz="2041" kern="1200">
          <a:solidFill>
            <a:schemeClr val="tx1"/>
          </a:solidFill>
          <a:latin typeface="+mn-lt"/>
          <a:ea typeface="+mn-ea"/>
          <a:cs typeface="+mn-cs"/>
        </a:defRPr>
      </a:lvl9pPr>
    </p:bodyStyle>
    <p:otherStyle>
      <a:defPPr>
        <a:defRPr lang="en-US"/>
      </a:defPPr>
      <a:lvl1pPr marL="0" algn="l" defTabSz="457152" rtl="0" eaLnBrk="1" latinLnBrk="0" hangingPunct="1">
        <a:defRPr sz="1837" kern="1200">
          <a:solidFill>
            <a:schemeClr val="tx1"/>
          </a:solidFill>
          <a:latin typeface="+mn-lt"/>
          <a:ea typeface="+mn-ea"/>
          <a:cs typeface="+mn-cs"/>
        </a:defRPr>
      </a:lvl1pPr>
      <a:lvl2pPr marL="457152" algn="l" defTabSz="457152" rtl="0" eaLnBrk="1" latinLnBrk="0" hangingPunct="1">
        <a:defRPr sz="1837" kern="1200">
          <a:solidFill>
            <a:schemeClr val="tx1"/>
          </a:solidFill>
          <a:latin typeface="+mn-lt"/>
          <a:ea typeface="+mn-ea"/>
          <a:cs typeface="+mn-cs"/>
        </a:defRPr>
      </a:lvl2pPr>
      <a:lvl3pPr marL="914303" algn="l" defTabSz="457152" rtl="0" eaLnBrk="1" latinLnBrk="0" hangingPunct="1">
        <a:defRPr sz="1837" kern="1200">
          <a:solidFill>
            <a:schemeClr val="tx1"/>
          </a:solidFill>
          <a:latin typeface="+mn-lt"/>
          <a:ea typeface="+mn-ea"/>
          <a:cs typeface="+mn-cs"/>
        </a:defRPr>
      </a:lvl3pPr>
      <a:lvl4pPr marL="1371455" algn="l" defTabSz="457152" rtl="0" eaLnBrk="1" latinLnBrk="0" hangingPunct="1">
        <a:defRPr sz="1837" kern="1200">
          <a:solidFill>
            <a:schemeClr val="tx1"/>
          </a:solidFill>
          <a:latin typeface="+mn-lt"/>
          <a:ea typeface="+mn-ea"/>
          <a:cs typeface="+mn-cs"/>
        </a:defRPr>
      </a:lvl4pPr>
      <a:lvl5pPr marL="1828606" algn="l" defTabSz="457152" rtl="0" eaLnBrk="1" latinLnBrk="0" hangingPunct="1">
        <a:defRPr sz="1837" kern="1200">
          <a:solidFill>
            <a:schemeClr val="tx1"/>
          </a:solidFill>
          <a:latin typeface="+mn-lt"/>
          <a:ea typeface="+mn-ea"/>
          <a:cs typeface="+mn-cs"/>
        </a:defRPr>
      </a:lvl5pPr>
      <a:lvl6pPr marL="2285758" algn="l" defTabSz="457152" rtl="0" eaLnBrk="1" latinLnBrk="0" hangingPunct="1">
        <a:defRPr sz="1837" kern="1200">
          <a:solidFill>
            <a:schemeClr val="tx1"/>
          </a:solidFill>
          <a:latin typeface="+mn-lt"/>
          <a:ea typeface="+mn-ea"/>
          <a:cs typeface="+mn-cs"/>
        </a:defRPr>
      </a:lvl6pPr>
      <a:lvl7pPr marL="2742909" algn="l" defTabSz="457152" rtl="0" eaLnBrk="1" latinLnBrk="0" hangingPunct="1">
        <a:defRPr sz="1837" kern="1200">
          <a:solidFill>
            <a:schemeClr val="tx1"/>
          </a:solidFill>
          <a:latin typeface="+mn-lt"/>
          <a:ea typeface="+mn-ea"/>
          <a:cs typeface="+mn-cs"/>
        </a:defRPr>
      </a:lvl7pPr>
      <a:lvl8pPr marL="3200061" algn="l" defTabSz="457152" rtl="0" eaLnBrk="1" latinLnBrk="0" hangingPunct="1">
        <a:defRPr sz="1837" kern="1200">
          <a:solidFill>
            <a:schemeClr val="tx1"/>
          </a:solidFill>
          <a:latin typeface="+mn-lt"/>
          <a:ea typeface="+mn-ea"/>
          <a:cs typeface="+mn-cs"/>
        </a:defRPr>
      </a:lvl8pPr>
      <a:lvl9pPr marL="3657212" algn="l" defTabSz="457152"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slideLayout" Target="../slideLayouts/slideLayout1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vmlDrawing" Target="../drawings/vmlDrawing26.vml"/><Relationship Id="rId5" Type="http://schemas.openxmlformats.org/officeDocument/2006/relationships/image" Target="../media/image63.tmp"/><Relationship Id="rId4" Type="http://schemas.openxmlformats.org/officeDocument/2006/relationships/oleObject" Target="../embeddings/oleObject29.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mlDrawing" Target="../drawings/vmlDrawing27.vml"/><Relationship Id="rId5" Type="http://schemas.openxmlformats.org/officeDocument/2006/relationships/image" Target="../media/image64.tmp"/><Relationship Id="rId4" Type="http://schemas.openxmlformats.org/officeDocument/2006/relationships/oleObject" Target="../embeddings/oleObject30.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mlDrawing" Target="../drawings/vmlDrawing28.vml"/><Relationship Id="rId6" Type="http://schemas.openxmlformats.org/officeDocument/2006/relationships/image" Target="../media/image66.tmp"/><Relationship Id="rId5" Type="http://schemas.openxmlformats.org/officeDocument/2006/relationships/image" Target="../media/image65.tmp"/><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mlDrawing" Target="../drawings/vmlDrawing29.vml"/><Relationship Id="rId5" Type="http://schemas.openxmlformats.org/officeDocument/2006/relationships/image" Target="../media/image67.png"/><Relationship Id="rId4" Type="http://schemas.openxmlformats.org/officeDocument/2006/relationships/oleObject" Target="../embeddings/oleObject31.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30.vml"/><Relationship Id="rId5" Type="http://schemas.openxmlformats.org/officeDocument/2006/relationships/image" Target="../media/image68.e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31.vml"/><Relationship Id="rId5" Type="http://schemas.openxmlformats.org/officeDocument/2006/relationships/image" Target="../media/image69.tmp"/><Relationship Id="rId4" Type="http://schemas.openxmlformats.org/officeDocument/2006/relationships/oleObject" Target="../embeddings/oleObject3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32.vml"/><Relationship Id="rId5" Type="http://schemas.openxmlformats.org/officeDocument/2006/relationships/image" Target="../media/image70.emf"/><Relationship Id="rId4" Type="http://schemas.openxmlformats.org/officeDocument/2006/relationships/oleObject" Target="../embeddings/oleObject31.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mlDrawing" Target="../drawings/vmlDrawing33.vml"/><Relationship Id="rId5" Type="http://schemas.openxmlformats.org/officeDocument/2006/relationships/image" Target="../media/image71.tmp"/><Relationship Id="rId4" Type="http://schemas.openxmlformats.org/officeDocument/2006/relationships/oleObject" Target="../embeddings/oleObject3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vmlDrawing" Target="../drawings/vmlDrawing34.vml"/><Relationship Id="rId5" Type="http://schemas.openxmlformats.org/officeDocument/2006/relationships/image" Target="../media/image72.tmp"/><Relationship Id="rId4" Type="http://schemas.openxmlformats.org/officeDocument/2006/relationships/oleObject" Target="../embeddings/oleObject3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35.vml"/><Relationship Id="rId5" Type="http://schemas.openxmlformats.org/officeDocument/2006/relationships/image" Target="../media/image73.tmp"/><Relationship Id="rId4" Type="http://schemas.openxmlformats.org/officeDocument/2006/relationships/oleObject" Target="../embeddings/oleObject3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36.vml"/><Relationship Id="rId5" Type="http://schemas.openxmlformats.org/officeDocument/2006/relationships/image" Target="../media/image74.tmp"/><Relationship Id="rId4" Type="http://schemas.openxmlformats.org/officeDocument/2006/relationships/oleObject" Target="../embeddings/oleObject3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mlDrawing" Target="../drawings/vmlDrawing37.vml"/><Relationship Id="rId5" Type="http://schemas.openxmlformats.org/officeDocument/2006/relationships/image" Target="../media/image75.tmp"/><Relationship Id="rId4" Type="http://schemas.openxmlformats.org/officeDocument/2006/relationships/oleObject" Target="../embeddings/oleObject31.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vmlDrawing" Target="../drawings/vmlDrawing38.vml"/><Relationship Id="rId5" Type="http://schemas.openxmlformats.org/officeDocument/2006/relationships/image" Target="../media/image76.emf"/><Relationship Id="rId4" Type="http://schemas.openxmlformats.org/officeDocument/2006/relationships/oleObject" Target="../embeddings/oleObject34.bin"/></Relationships>
</file>

<file path=ppt/slides/_rels/slide6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75.xml.rels><?xml version="1.0" encoding="UTF-8" standalone="yes"?>
<Relationships xmlns="http://schemas.openxmlformats.org/package/2006/relationships"><Relationship Id="rId2" Type="http://schemas.openxmlformats.org/officeDocument/2006/relationships/image" Target="../media/image83.tmp"/><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86.tmp"/><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sipc.org/" TargetMode="External"/><Relationship Id="rId2" Type="http://schemas.openxmlformats.org/officeDocument/2006/relationships/hyperlink" Target="http://www.finra.org/" TargetMode="External"/><Relationship Id="rId1" Type="http://schemas.openxmlformats.org/officeDocument/2006/relationships/slideLayout" Target="../slideLayouts/slideLayout1.xml"/><Relationship Id="rId4" Type="http://schemas.openxmlformats.org/officeDocument/2006/relationships/hyperlink" Target="http://www.leumiusa.com/disclosur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451" y="309929"/>
            <a:ext cx="10508713" cy="643758"/>
          </a:xfrm>
        </p:spPr>
        <p:txBody>
          <a:bodyPr/>
          <a:lstStyle/>
          <a:p>
            <a:r>
              <a:rPr lang="en-US" b="1" dirty="0">
                <a:solidFill>
                  <a:schemeClr val="accent2">
                    <a:lumMod val="50000"/>
                  </a:schemeClr>
                </a:solidFill>
              </a:rPr>
              <a:t>The US </a:t>
            </a:r>
            <a:r>
              <a:rPr lang="en-US" b="1" dirty="0" smtClean="0">
                <a:solidFill>
                  <a:schemeClr val="accent2">
                    <a:lumMod val="50000"/>
                  </a:schemeClr>
                </a:solidFill>
              </a:rPr>
              <a:t>economy</a:t>
            </a:r>
            <a:endParaRPr lang="he-IL" b="1" dirty="0">
              <a:solidFill>
                <a:schemeClr val="accent2">
                  <a:lumMod val="50000"/>
                </a:schemeClr>
              </a:solidFill>
            </a:endParaRPr>
          </a:p>
        </p:txBody>
      </p:sp>
      <p:sp>
        <p:nvSpPr>
          <p:cNvPr id="3" name="Subtitle 2"/>
          <p:cNvSpPr>
            <a:spLocks noGrp="1"/>
          </p:cNvSpPr>
          <p:nvPr>
            <p:ph type="subTitle" idx="1"/>
          </p:nvPr>
        </p:nvSpPr>
        <p:spPr>
          <a:xfrm>
            <a:off x="271885" y="1021360"/>
            <a:ext cx="10590144" cy="219820"/>
          </a:xfrm>
        </p:spPr>
        <p:txBody>
          <a:bodyPr/>
          <a:lstStyle/>
          <a:p>
            <a:r>
              <a:rPr lang="en-US" sz="1632" dirty="0"/>
              <a:t>Gil Michael Bufman, Ph.D</a:t>
            </a:r>
            <a:r>
              <a:rPr lang="en-US" sz="1632" dirty="0" smtClean="0"/>
              <a:t>.</a:t>
            </a:r>
          </a:p>
          <a:p>
            <a:r>
              <a:rPr lang="en-US" sz="1632" dirty="0" smtClean="0"/>
              <a:t>Bank Leumi, Capital Markets Division</a:t>
            </a:r>
            <a:endParaRPr lang="en-US" sz="1632" dirty="0"/>
          </a:p>
        </p:txBody>
      </p:sp>
      <p:sp>
        <p:nvSpPr>
          <p:cNvPr id="4" name="Text Placeholder 3"/>
          <p:cNvSpPr>
            <a:spLocks noGrp="1"/>
          </p:cNvSpPr>
          <p:nvPr>
            <p:ph type="body" sz="quarter" idx="12"/>
          </p:nvPr>
        </p:nvSpPr>
        <p:spPr>
          <a:xfrm>
            <a:off x="1586954" y="3516192"/>
            <a:ext cx="7943698" cy="219820"/>
          </a:xfrm>
        </p:spPr>
        <p:txBody>
          <a:bodyPr/>
          <a:lstStyle/>
          <a:p>
            <a:r>
              <a:rPr lang="en-US" sz="1632" dirty="0" smtClean="0"/>
              <a:t>JUNE 2019</a:t>
            </a:r>
            <a:endParaRPr lang="en-US" sz="1632" dirty="0"/>
          </a:p>
        </p:txBody>
      </p:sp>
      <p:pic>
        <p:nvPicPr>
          <p:cNvPr id="5" name="Picture 4"/>
          <p:cNvPicPr>
            <a:picLocks noChangeAspect="1"/>
          </p:cNvPicPr>
          <p:nvPr/>
        </p:nvPicPr>
        <p:blipFill>
          <a:blip r:embed="rId2"/>
          <a:stretch>
            <a:fillRect/>
          </a:stretch>
        </p:blipFill>
        <p:spPr>
          <a:xfrm>
            <a:off x="1845731" y="4273595"/>
            <a:ext cx="4814561" cy="1737429"/>
          </a:xfrm>
          <a:prstGeom prst="rect">
            <a:avLst/>
          </a:prstGeom>
        </p:spPr>
      </p:pic>
      <p:pic>
        <p:nvPicPr>
          <p:cNvPr id="6" name="Picture 5"/>
          <p:cNvPicPr>
            <a:picLocks noChangeAspect="1"/>
          </p:cNvPicPr>
          <p:nvPr/>
        </p:nvPicPr>
        <p:blipFill>
          <a:blip r:embed="rId3"/>
          <a:stretch>
            <a:fillRect/>
          </a:stretch>
        </p:blipFill>
        <p:spPr>
          <a:xfrm>
            <a:off x="539203" y="5390484"/>
            <a:ext cx="1142451" cy="259648"/>
          </a:xfrm>
          <a:prstGeom prst="rect">
            <a:avLst/>
          </a:prstGeom>
        </p:spPr>
      </p:pic>
    </p:spTree>
    <p:extLst>
      <p:ext uri="{BB962C8B-B14F-4D97-AF65-F5344CB8AC3E}">
        <p14:creationId xmlns:p14="http://schemas.microsoft.com/office/powerpoint/2010/main" val="192424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30" y="417188"/>
            <a:ext cx="8009074" cy="476870"/>
          </a:xfrm>
          <a:prstGeom prst="rect">
            <a:avLst/>
          </a:prstGeom>
          <a:noFill/>
        </p:spPr>
        <p:txBody>
          <a:bodyPr wrap="square" lIns="91421" tIns="45712" rIns="91421" bIns="45712" rtlCol="0">
            <a:spAutoFit/>
          </a:bodyPr>
          <a:lstStyle/>
          <a:p>
            <a:pPr defTabSz="457104" fontAlgn="auto">
              <a:spcBef>
                <a:spcPts val="0"/>
              </a:spcBef>
              <a:spcAft>
                <a:spcPts val="600"/>
              </a:spcAft>
            </a:pPr>
            <a:r>
              <a:rPr lang="en-US" sz="2449" b="1" dirty="0">
                <a:solidFill>
                  <a:srgbClr val="2E8EBF"/>
                </a:solidFill>
                <a:latin typeface="Arial"/>
                <a:cs typeface="Arial"/>
              </a:rPr>
              <a:t>The </a:t>
            </a:r>
            <a:r>
              <a:rPr lang="en-US" sz="2449" b="1" dirty="0" smtClean="0">
                <a:solidFill>
                  <a:srgbClr val="2E8EBF"/>
                </a:solidFill>
                <a:latin typeface="Arial"/>
                <a:cs typeface="Arial"/>
              </a:rPr>
              <a:t>US national accounts</a:t>
            </a:r>
            <a:endParaRPr lang="en-US" sz="1428" b="1" dirty="0">
              <a:solidFill>
                <a:srgbClr val="7F7F7F"/>
              </a:solidFill>
              <a:latin typeface="Arial"/>
              <a:cs typeface="Arial"/>
            </a:endParaRPr>
          </a:p>
        </p:txBody>
      </p:sp>
      <p:pic>
        <p:nvPicPr>
          <p:cNvPr id="4" name="Picture 3"/>
          <p:cNvPicPr>
            <a:picLocks noChangeAspect="1"/>
          </p:cNvPicPr>
          <p:nvPr/>
        </p:nvPicPr>
        <p:blipFill>
          <a:blip r:embed="rId2"/>
          <a:stretch>
            <a:fillRect/>
          </a:stretch>
        </p:blipFill>
        <p:spPr>
          <a:xfrm>
            <a:off x="539203" y="5390484"/>
            <a:ext cx="1142451" cy="259648"/>
          </a:xfrm>
          <a:prstGeom prst="rect">
            <a:avLst/>
          </a:prstGeom>
        </p:spPr>
      </p:pic>
    </p:spTree>
    <p:extLst>
      <p:ext uri="{BB962C8B-B14F-4D97-AF65-F5344CB8AC3E}">
        <p14:creationId xmlns:p14="http://schemas.microsoft.com/office/powerpoint/2010/main" val="303457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GDP</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Among the G7 countries, the GDP of the US is the largest</a:t>
            </a:r>
            <a:endParaRPr lang="en-US" dirty="0"/>
          </a:p>
        </p:txBody>
      </p:sp>
      <p:sp>
        <p:nvSpPr>
          <p:cNvPr id="10" name="Text Placeholder 3"/>
          <p:cNvSpPr>
            <a:spLocks noGrp="1"/>
          </p:cNvSpPr>
          <p:nvPr>
            <p:ph type="body" sz="quarter" idx="4294967295"/>
          </p:nvPr>
        </p:nvSpPr>
        <p:spPr>
          <a:xfrm>
            <a:off x="229088" y="6134584"/>
            <a:ext cx="8475721" cy="157014"/>
          </a:xfrm>
          <a:prstGeom prst="rect">
            <a:avLst/>
          </a:prstGeom>
        </p:spPr>
        <p:txBody>
          <a:bodyPr/>
          <a:lstStyle/>
          <a:p>
            <a:r>
              <a:rPr lang="en-US" sz="1400" i="1" dirty="0" smtClean="0"/>
              <a:t>Source: IMF</a:t>
            </a:r>
            <a:endParaRPr lang="en-US" sz="1400" i="1" dirty="0"/>
          </a:p>
        </p:txBody>
      </p:sp>
      <p:pic>
        <p:nvPicPr>
          <p:cNvPr id="2" name="Picture 1"/>
          <p:cNvPicPr>
            <a:picLocks noChangeAspect="1"/>
          </p:cNvPicPr>
          <p:nvPr/>
        </p:nvPicPr>
        <p:blipFill>
          <a:blip r:embed="rId2"/>
          <a:stretch>
            <a:fillRect/>
          </a:stretch>
        </p:blipFill>
        <p:spPr>
          <a:xfrm>
            <a:off x="233059" y="851338"/>
            <a:ext cx="8471750" cy="5191953"/>
          </a:xfrm>
          <a:prstGeom prst="rect">
            <a:avLst/>
          </a:prstGeom>
        </p:spPr>
      </p:pic>
    </p:spTree>
    <p:extLst>
      <p:ext uri="{BB962C8B-B14F-4D97-AF65-F5344CB8AC3E}">
        <p14:creationId xmlns:p14="http://schemas.microsoft.com/office/powerpoint/2010/main" val="2322721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GDP</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Among the G7 countries, the GDP per capita of the US is the highest</a:t>
            </a:r>
            <a:endParaRPr lang="en-US" dirty="0"/>
          </a:p>
        </p:txBody>
      </p:sp>
      <p:sp>
        <p:nvSpPr>
          <p:cNvPr id="10" name="Text Placeholder 3"/>
          <p:cNvSpPr>
            <a:spLocks noGrp="1"/>
          </p:cNvSpPr>
          <p:nvPr>
            <p:ph type="body" sz="quarter" idx="4294967295"/>
          </p:nvPr>
        </p:nvSpPr>
        <p:spPr>
          <a:xfrm>
            <a:off x="229088" y="6134584"/>
            <a:ext cx="8475721" cy="157014"/>
          </a:xfrm>
          <a:prstGeom prst="rect">
            <a:avLst/>
          </a:prstGeom>
        </p:spPr>
        <p:txBody>
          <a:bodyPr/>
          <a:lstStyle/>
          <a:p>
            <a:r>
              <a:rPr lang="en-US" sz="1400" i="1" dirty="0" smtClean="0"/>
              <a:t>Source: IMF</a:t>
            </a:r>
            <a:endParaRPr lang="en-US" sz="1400" i="1" dirty="0"/>
          </a:p>
        </p:txBody>
      </p:sp>
      <p:pic>
        <p:nvPicPr>
          <p:cNvPr id="3" name="Picture 2"/>
          <p:cNvPicPr>
            <a:picLocks noChangeAspect="1"/>
          </p:cNvPicPr>
          <p:nvPr/>
        </p:nvPicPr>
        <p:blipFill>
          <a:blip r:embed="rId2"/>
          <a:stretch>
            <a:fillRect/>
          </a:stretch>
        </p:blipFill>
        <p:spPr>
          <a:xfrm>
            <a:off x="261095" y="830317"/>
            <a:ext cx="8756781" cy="5284147"/>
          </a:xfrm>
          <a:prstGeom prst="rect">
            <a:avLst/>
          </a:prstGeom>
        </p:spPr>
      </p:pic>
    </p:spTree>
    <p:extLst>
      <p:ext uri="{BB962C8B-B14F-4D97-AF65-F5344CB8AC3E}">
        <p14:creationId xmlns:p14="http://schemas.microsoft.com/office/powerpoint/2010/main" val="3749781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GDP by state</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Millions of US$, GDP, all industries, 2017 data</a:t>
            </a:r>
            <a:endParaRPr lang="en-US" dirty="0"/>
          </a:p>
        </p:txBody>
      </p:sp>
      <p:sp>
        <p:nvSpPr>
          <p:cNvPr id="10" name="Text Placeholder 3"/>
          <p:cNvSpPr>
            <a:spLocks noGrp="1"/>
          </p:cNvSpPr>
          <p:nvPr>
            <p:ph type="body" sz="quarter" idx="4294967295"/>
          </p:nvPr>
        </p:nvSpPr>
        <p:spPr>
          <a:xfrm>
            <a:off x="229088" y="6134584"/>
            <a:ext cx="8475721" cy="157014"/>
          </a:xfrm>
          <a:prstGeom prst="rect">
            <a:avLst/>
          </a:prstGeom>
        </p:spPr>
        <p:txBody>
          <a:bodyPr/>
          <a:lstStyle/>
          <a:p>
            <a:r>
              <a:rPr lang="en-US" sz="1400" i="1" dirty="0" smtClean="0"/>
              <a:t>Source: BEA</a:t>
            </a:r>
            <a:endParaRPr lang="en-US" sz="1400" i="1" dirty="0"/>
          </a:p>
        </p:txBody>
      </p:sp>
      <p:pic>
        <p:nvPicPr>
          <p:cNvPr id="2" name="Picture 1"/>
          <p:cNvPicPr>
            <a:picLocks noChangeAspect="1"/>
          </p:cNvPicPr>
          <p:nvPr/>
        </p:nvPicPr>
        <p:blipFill>
          <a:blip r:embed="rId2"/>
          <a:stretch>
            <a:fillRect/>
          </a:stretch>
        </p:blipFill>
        <p:spPr>
          <a:xfrm>
            <a:off x="229088" y="1171664"/>
            <a:ext cx="8914912" cy="4691393"/>
          </a:xfrm>
          <a:prstGeom prst="rect">
            <a:avLst/>
          </a:prstGeom>
        </p:spPr>
      </p:pic>
      <p:sp>
        <p:nvSpPr>
          <p:cNvPr id="3" name="TextBox 2"/>
          <p:cNvSpPr txBox="1"/>
          <p:nvPr/>
        </p:nvSpPr>
        <p:spPr>
          <a:xfrm>
            <a:off x="889686" y="5693780"/>
            <a:ext cx="1249445" cy="338554"/>
          </a:xfrm>
          <a:prstGeom prst="rect">
            <a:avLst/>
          </a:prstGeom>
          <a:noFill/>
        </p:spPr>
        <p:txBody>
          <a:bodyPr wrap="none" rtlCol="1">
            <a:spAutoFit/>
          </a:bodyPr>
          <a:lstStyle/>
          <a:p>
            <a:r>
              <a:rPr lang="en-US" i="1" dirty="0" smtClean="0"/>
              <a:t>“Very large”</a:t>
            </a:r>
            <a:endParaRPr lang="he-IL" i="1" dirty="0"/>
          </a:p>
        </p:txBody>
      </p:sp>
      <p:sp>
        <p:nvSpPr>
          <p:cNvPr id="7" name="TextBox 6"/>
          <p:cNvSpPr txBox="1"/>
          <p:nvPr/>
        </p:nvSpPr>
        <p:spPr>
          <a:xfrm>
            <a:off x="7652951" y="5772418"/>
            <a:ext cx="833883" cy="338554"/>
          </a:xfrm>
          <a:prstGeom prst="rect">
            <a:avLst/>
          </a:prstGeom>
          <a:noFill/>
        </p:spPr>
        <p:txBody>
          <a:bodyPr wrap="none" rtlCol="1">
            <a:spAutoFit/>
          </a:bodyPr>
          <a:lstStyle/>
          <a:p>
            <a:r>
              <a:rPr lang="en-US" i="1" dirty="0" smtClean="0"/>
              <a:t>“Small”</a:t>
            </a:r>
            <a:endParaRPr lang="he-IL" i="1" dirty="0"/>
          </a:p>
        </p:txBody>
      </p:sp>
    </p:spTree>
    <p:extLst>
      <p:ext uri="{BB962C8B-B14F-4D97-AF65-F5344CB8AC3E}">
        <p14:creationId xmlns:p14="http://schemas.microsoft.com/office/powerpoint/2010/main" val="2851636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13746"/>
            <a:ext cx="5301343" cy="3388006"/>
          </a:xfrm>
          <a:prstGeom prst="rect">
            <a:avLst/>
          </a:prstGeom>
        </p:spPr>
      </p:pic>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GDP growth by state</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endParaRPr lang="en-US" dirty="0"/>
          </a:p>
        </p:txBody>
      </p:sp>
      <p:sp>
        <p:nvSpPr>
          <p:cNvPr id="10" name="Text Placeholder 3"/>
          <p:cNvSpPr>
            <a:spLocks noGrp="1"/>
          </p:cNvSpPr>
          <p:nvPr>
            <p:ph type="body" sz="quarter" idx="4294967295"/>
          </p:nvPr>
        </p:nvSpPr>
        <p:spPr>
          <a:xfrm>
            <a:off x="668279" y="6523466"/>
            <a:ext cx="8475721" cy="157014"/>
          </a:xfrm>
          <a:prstGeom prst="rect">
            <a:avLst/>
          </a:prstGeom>
        </p:spPr>
        <p:txBody>
          <a:bodyPr/>
          <a:lstStyle/>
          <a:p>
            <a:r>
              <a:rPr lang="en-US" sz="1400" i="1" dirty="0" smtClean="0"/>
              <a:t>Source: BEA</a:t>
            </a:r>
            <a:endParaRPr lang="en-US" sz="1400" i="1" dirty="0"/>
          </a:p>
        </p:txBody>
      </p:sp>
      <p:sp>
        <p:nvSpPr>
          <p:cNvPr id="3" name="TextBox 2"/>
          <p:cNvSpPr txBox="1"/>
          <p:nvPr/>
        </p:nvSpPr>
        <p:spPr>
          <a:xfrm>
            <a:off x="4454636" y="2913263"/>
            <a:ext cx="846707" cy="338554"/>
          </a:xfrm>
          <a:prstGeom prst="rect">
            <a:avLst/>
          </a:prstGeom>
          <a:noFill/>
        </p:spPr>
        <p:txBody>
          <a:bodyPr wrap="none" rtlCol="1">
            <a:spAutoFit/>
          </a:bodyPr>
          <a:lstStyle/>
          <a:p>
            <a:r>
              <a:rPr lang="en-US" i="1" dirty="0" smtClean="0"/>
              <a:t>“Large”</a:t>
            </a:r>
            <a:endParaRPr lang="he-IL" i="1" dirty="0"/>
          </a:p>
        </p:txBody>
      </p:sp>
      <p:sp>
        <p:nvSpPr>
          <p:cNvPr id="7" name="TextBox 6"/>
          <p:cNvSpPr txBox="1"/>
          <p:nvPr/>
        </p:nvSpPr>
        <p:spPr>
          <a:xfrm>
            <a:off x="3646715" y="3663198"/>
            <a:ext cx="833883" cy="338554"/>
          </a:xfrm>
          <a:prstGeom prst="rect">
            <a:avLst/>
          </a:prstGeom>
          <a:noFill/>
        </p:spPr>
        <p:txBody>
          <a:bodyPr wrap="none" rtlCol="1">
            <a:spAutoFit/>
          </a:bodyPr>
          <a:lstStyle/>
          <a:p>
            <a:r>
              <a:rPr lang="en-US" i="1" dirty="0" smtClean="0"/>
              <a:t>“Small”</a:t>
            </a:r>
            <a:endParaRPr lang="he-IL" i="1" dirty="0"/>
          </a:p>
        </p:txBody>
      </p:sp>
      <p:pic>
        <p:nvPicPr>
          <p:cNvPr id="5" name="Picture 4"/>
          <p:cNvPicPr>
            <a:picLocks noChangeAspect="1"/>
          </p:cNvPicPr>
          <p:nvPr/>
        </p:nvPicPr>
        <p:blipFill>
          <a:blip r:embed="rId3"/>
          <a:stretch>
            <a:fillRect/>
          </a:stretch>
        </p:blipFill>
        <p:spPr>
          <a:xfrm>
            <a:off x="3298371" y="3965961"/>
            <a:ext cx="5845629" cy="2922081"/>
          </a:xfrm>
          <a:prstGeom prst="rect">
            <a:avLst/>
          </a:prstGeom>
        </p:spPr>
      </p:pic>
      <p:sp>
        <p:nvSpPr>
          <p:cNvPr id="6" name="TextBox 5"/>
          <p:cNvSpPr txBox="1"/>
          <p:nvPr/>
        </p:nvSpPr>
        <p:spPr>
          <a:xfrm>
            <a:off x="3766458" y="4474029"/>
            <a:ext cx="1273966" cy="1077218"/>
          </a:xfrm>
          <a:prstGeom prst="rect">
            <a:avLst/>
          </a:prstGeom>
          <a:noFill/>
        </p:spPr>
        <p:txBody>
          <a:bodyPr wrap="square" rtlCol="1">
            <a:spAutoFit/>
          </a:bodyPr>
          <a:lstStyle/>
          <a:p>
            <a:r>
              <a:rPr lang="en-US" dirty="0" smtClean="0">
                <a:latin typeface="Times New Roman" panose="02020603050405020304" pitchFamily="18" charset="0"/>
                <a:cs typeface="Times New Roman" panose="02020603050405020304" pitchFamily="18" charset="0"/>
              </a:rPr>
              <a:t>Per capita GDP growth, %, 2016-2017</a:t>
            </a:r>
            <a:endParaRPr lang="he-IL"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622048" y="6393343"/>
            <a:ext cx="846707" cy="338554"/>
          </a:xfrm>
          <a:prstGeom prst="rect">
            <a:avLst/>
          </a:prstGeom>
          <a:noFill/>
        </p:spPr>
        <p:txBody>
          <a:bodyPr wrap="none" rtlCol="1">
            <a:spAutoFit/>
          </a:bodyPr>
          <a:lstStyle/>
          <a:p>
            <a:r>
              <a:rPr lang="en-US" i="1" dirty="0" smtClean="0"/>
              <a:t>“Large”</a:t>
            </a:r>
            <a:endParaRPr lang="he-IL" i="1" dirty="0"/>
          </a:p>
        </p:txBody>
      </p:sp>
      <p:sp>
        <p:nvSpPr>
          <p:cNvPr id="12" name="TextBox 11"/>
          <p:cNvSpPr txBox="1"/>
          <p:nvPr/>
        </p:nvSpPr>
        <p:spPr>
          <a:xfrm>
            <a:off x="7870926" y="6393343"/>
            <a:ext cx="833883" cy="338554"/>
          </a:xfrm>
          <a:prstGeom prst="rect">
            <a:avLst/>
          </a:prstGeom>
          <a:noFill/>
        </p:spPr>
        <p:txBody>
          <a:bodyPr wrap="none" rtlCol="1">
            <a:spAutoFit/>
          </a:bodyPr>
          <a:lstStyle/>
          <a:p>
            <a:r>
              <a:rPr lang="en-US" i="1" dirty="0" smtClean="0"/>
              <a:t>“Small”</a:t>
            </a:r>
            <a:endParaRPr lang="he-IL" i="1" dirty="0"/>
          </a:p>
        </p:txBody>
      </p:sp>
    </p:spTree>
    <p:extLst>
      <p:ext uri="{BB962C8B-B14F-4D97-AF65-F5344CB8AC3E}">
        <p14:creationId xmlns:p14="http://schemas.microsoft.com/office/powerpoint/2010/main" val="3499329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smtClean="0">
                <a:solidFill>
                  <a:schemeClr val="accent2">
                    <a:lumMod val="75000"/>
                  </a:schemeClr>
                </a:solidFill>
                <a:cs typeface="Arial"/>
              </a:rPr>
              <a:t>Trends in unemployment by county</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endParaRPr lang="en-US" dirty="0"/>
          </a:p>
        </p:txBody>
      </p:sp>
      <p:pic>
        <p:nvPicPr>
          <p:cNvPr id="4" name="Picture 3"/>
          <p:cNvPicPr>
            <a:picLocks noChangeAspect="1"/>
          </p:cNvPicPr>
          <p:nvPr/>
        </p:nvPicPr>
        <p:blipFill>
          <a:blip r:embed="rId2"/>
          <a:stretch>
            <a:fillRect/>
          </a:stretch>
        </p:blipFill>
        <p:spPr>
          <a:xfrm>
            <a:off x="782218" y="557048"/>
            <a:ext cx="7594527" cy="6299365"/>
          </a:xfrm>
          <a:prstGeom prst="rect">
            <a:avLst/>
          </a:prstGeom>
        </p:spPr>
      </p:pic>
    </p:spTree>
    <p:extLst>
      <p:ext uri="{BB962C8B-B14F-4D97-AF65-F5344CB8AC3E}">
        <p14:creationId xmlns:p14="http://schemas.microsoft.com/office/powerpoint/2010/main" val="312405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GDP composition</a:t>
            </a:r>
            <a:endParaRPr lang="en-US" sz="2449" kern="0" dirty="0">
              <a:solidFill>
                <a:schemeClr val="accent2">
                  <a:lumMod val="75000"/>
                </a:schemeClr>
              </a:solidFill>
            </a:endParaRPr>
          </a:p>
        </p:txBody>
      </p:sp>
      <p:sp>
        <p:nvSpPr>
          <p:cNvPr id="6" name="Text Placeholder 7"/>
          <p:cNvSpPr>
            <a:spLocks noGrp="1"/>
          </p:cNvSpPr>
          <p:nvPr/>
        </p:nvSpPr>
        <p:spPr bwMode="auto">
          <a:xfrm>
            <a:off x="336914" y="6092476"/>
            <a:ext cx="7736947" cy="3295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92"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97599" indent="-195980" algn="l" defTabSz="913492" rtl="0" eaLnBrk="1" fontAlgn="base" hangingPunct="1">
              <a:spcBef>
                <a:spcPct val="0"/>
              </a:spcBef>
              <a:spcAft>
                <a:spcPct val="0"/>
              </a:spcAft>
              <a:buClr>
                <a:schemeClr val="tx1"/>
              </a:buClr>
              <a:buSzPct val="120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66464" indent="-267245" algn="l" defTabSz="913492" rtl="0" eaLnBrk="1" fontAlgn="base" hangingPunct="1">
              <a:spcBef>
                <a:spcPct val="0"/>
              </a:spcBef>
              <a:spcAft>
                <a:spcPct val="0"/>
              </a:spcAft>
              <a:buClr>
                <a:schemeClr val="tx1"/>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26812" indent="-158727" algn="l" defTabSz="913492" rtl="0" eaLnBrk="1" fontAlgn="base" hangingPunct="1">
              <a:spcBef>
                <a:spcPct val="0"/>
              </a:spcBef>
              <a:spcAft>
                <a:spcPct val="0"/>
              </a:spcAft>
              <a:buClr>
                <a:schemeClr val="tx1"/>
              </a:buClr>
              <a:buSzPct val="12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65001" indent="-132812" algn="l" defTabSz="913492" rtl="0" eaLnBrk="1" fontAlgn="base" hangingPunct="1">
              <a:spcBef>
                <a:spcPct val="0"/>
              </a:spcBef>
              <a:spcAft>
                <a:spcPct val="0"/>
              </a:spcAft>
              <a:buClr>
                <a:schemeClr val="tx1"/>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65001" indent="-132812" algn="l" defTabSz="913492"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01" indent="-132812" algn="l" defTabSz="913492"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01" indent="-132812" algn="l" defTabSz="913492"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01" indent="-132812" algn="l" defTabSz="913492"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r>
              <a:rPr lang="en-US" sz="1071" i="1" dirty="0"/>
              <a:t>Source: </a:t>
            </a:r>
            <a:r>
              <a:rPr lang="en-US" sz="1071" i="1" dirty="0" smtClean="0"/>
              <a:t>The World Bank</a:t>
            </a:r>
            <a:endParaRPr lang="he-IL" sz="1071" i="1" dirty="0"/>
          </a:p>
          <a:p>
            <a:endParaRPr lang="he-IL" sz="1071" i="1" dirty="0"/>
          </a:p>
        </p:txBody>
      </p:sp>
      <p:pic>
        <p:nvPicPr>
          <p:cNvPr id="4" name="Picture 1" descr="&lt;Chart&gt;&lt;ImageInfo Version=&quot;5.18.64.0&quot; GUID=&quot;720490a99a7b4d6ea59ecd0ae1496c16&quot; DsId=&quot;ZBKL004&quot; T1SubID=&quot;&quot; Width=&quot;453&quot; Height=&quot;326&quot; Format=&quot;emf&quot; ChartGroupUID=&quot;93c12bed-2de3-44c6-829e-e46b5a45b349&quot; GroupName=&quot;Gil&quot; ChartName=&quot;Household consmption, as a % of GDP&quot; ChartStyleName=&quot;&quot; GroupNameEncoded=&quot;Gil&quot; ChartNameEncoded=&quot;Household+consmption%2c+as+a+%25+of+GDP&quot; ChartStyleNameEncoded=&quot;&quot; ShortCode=&quot;&quot; ChartOwner=&quot;ZBKL004&quot; TemplateId=&quot;&quot; TemplateName=&quot;&quot; TemplateNameEncoded=&quot;&quot; EditionId=&quot;&quot; EditionGenerationDate=&quot;&quot; RefreshDate=&quot;02/06/2019 09:22:59&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Household consmption, as a % of GDP&quot; DoStretch=&quot;true&quot; Pr=&quot;&quot; RetrieveParams=&quot;&quot; /&gt;&lt;/Chart&gt;"/>
          <p:cNvPicPr>
            <a:picLocks noChangeAspect="1"/>
          </p:cNvPicPr>
          <p:nvPr/>
        </p:nvPicPr>
        <p:blipFill>
          <a:blip r:embed="rId2">
            <a:lum/>
            <a:extLst>
              <a:ext uri="{28A0092B-C50C-407E-A947-70E740481C1C}">
                <a14:useLocalDpi xmlns:a14="http://schemas.microsoft.com/office/drawing/2010/main" val="0"/>
              </a:ext>
            </a:extLst>
          </a:blip>
          <a:stretch>
            <a:fillRect/>
          </a:stretch>
        </p:blipFill>
        <p:spPr>
          <a:xfrm>
            <a:off x="4759911" y="140610"/>
            <a:ext cx="4320000" cy="3113187"/>
          </a:xfrm>
          <a:prstGeom prst="rect">
            <a:avLst/>
          </a:prstGeom>
          <a:solidFill>
            <a:srgbClr val="FFFFFF">
              <a:alpha val="0"/>
            </a:srgbClr>
          </a:solidFill>
          <a:ln>
            <a:noFill/>
          </a:ln>
        </p:spPr>
      </p:pic>
      <p:pic>
        <p:nvPicPr>
          <p:cNvPr id="3" name="Picture 2" descr="&lt;Chart&gt;&lt;ImageInfo Version=&quot;5.18.64.0&quot; GUID=&quot;20875a78d7604df3ad4a8a8251e1be96&quot; DsId=&quot;ZBKL004&quot; T1SubID=&quot;&quot; Width=&quot;453&quot; Height=&quot;340&quot; Format=&quot;emf&quot; ChartGroupUID=&quot;c40fa0c9-abca-44f0-8f88-a4476f13ed70&quot; GroupName=&quot;Gil&quot; ChartName=&quot;Gross fixed capital formation as a % of GDP&quot; ChartStyleName=&quot;&quot; GroupNameEncoded=&quot;Gil&quot; ChartNameEncoded=&quot;Gross+fixed+capital+formation+as+a+%25+of+GDP&quot; ChartStyleNameEncoded=&quot;&quot; ShortCode=&quot;&quot; ChartOwner=&quot;ZBKL004&quot; TemplateId=&quot;&quot; TemplateName=&quot;&quot; TemplateNameEncoded=&quot;&quot; EditionId=&quot;&quot; EditionGenerationDate=&quot;&quot; RefreshDate=&quot;02/06/2019 09:22:59&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Gross fixed capital formation as a % of GDP&quot; DoStretch=&quot;true&quot; Pr=&quot;&quot; RetrieveParams=&quot;&quot; /&gt;&lt;/Chart&gt;"/>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229088" y="1463281"/>
            <a:ext cx="4323926" cy="3240000"/>
          </a:xfrm>
          <a:prstGeom prst="rect">
            <a:avLst/>
          </a:prstGeom>
          <a:solidFill>
            <a:srgbClr val="FFFFFF">
              <a:alpha val="0"/>
            </a:srgbClr>
          </a:solidFill>
          <a:ln>
            <a:noFill/>
          </a:ln>
        </p:spPr>
      </p:pic>
      <p:pic>
        <p:nvPicPr>
          <p:cNvPr id="2" name="Picture 3" descr="&lt;Chart&gt;&lt;ImageInfo Version=&quot;5.18.64.0&quot; GUID=&quot;9589910ac8234db588e73a7790abe4cf&quot; DsId=&quot;ZBKL004&quot; T1SubID=&quot;&quot; Width=&quot;454&quot; Height=&quot;340&quot; Format=&quot;emf&quot; ChartGroupUID=&quot;92e0e39d-6b11-4855-a9fa-9b207a86ef9b&quot; GroupName=&quot;Gil&quot; ChartName=&quot;Government consumption as a % of GDP&quot; ChartStyleName=&quot;&quot; GroupNameEncoded=&quot;Gil&quot; ChartNameEncoded=&quot;Government+consumption+as+a+%25+of+GDP&quot; ChartStyleNameEncoded=&quot;&quot; ShortCode=&quot;&quot; ChartOwner=&quot;ZBKL004&quot; TemplateId=&quot;&quot; TemplateName=&quot;&quot; TemplateNameEncoded=&quot;&quot; EditionId=&quot;&quot; EditionGenerationDate=&quot;&quot; RefreshDate=&quot;02/06/2019 09:22:58&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Government consumption as a % of GDP&quot; DoStretch=&quot;true&quot; Pr=&quot;&quot; RetrieveParams=&quot;&quot; /&gt;&lt;/Chart&gt;"/>
          <p:cNvPicPr>
            <a:picLocks noChangeAspect="1"/>
          </p:cNvPicPr>
          <p:nvPr/>
        </p:nvPicPr>
        <p:blipFill>
          <a:blip r:embed="rId4">
            <a:lum/>
            <a:extLst>
              <a:ext uri="{28A0092B-C50C-407E-A947-70E740481C1C}">
                <a14:useLocalDpi xmlns:a14="http://schemas.microsoft.com/office/drawing/2010/main" val="0"/>
              </a:ext>
            </a:extLst>
          </a:blip>
          <a:stretch>
            <a:fillRect/>
          </a:stretch>
        </p:blipFill>
        <p:spPr>
          <a:xfrm>
            <a:off x="4759911" y="3314086"/>
            <a:ext cx="4327299" cy="3240000"/>
          </a:xfrm>
          <a:prstGeom prst="rect">
            <a:avLst/>
          </a:prstGeom>
          <a:solidFill>
            <a:srgbClr val="FFFFFF">
              <a:alpha val="0"/>
            </a:srgbClr>
          </a:solidFill>
          <a:ln>
            <a:noFill/>
          </a:ln>
        </p:spPr>
      </p:pic>
    </p:spTree>
    <p:extLst>
      <p:ext uri="{BB962C8B-B14F-4D97-AF65-F5344CB8AC3E}">
        <p14:creationId xmlns:p14="http://schemas.microsoft.com/office/powerpoint/2010/main" val="3472981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GDP composition</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The share of foreign trade in US activity is relatively small; the US runs an import surplus</a:t>
            </a:r>
            <a:endParaRPr lang="en-US" dirty="0"/>
          </a:p>
        </p:txBody>
      </p:sp>
      <p:sp>
        <p:nvSpPr>
          <p:cNvPr id="6" name="Text Placeholder 7"/>
          <p:cNvSpPr>
            <a:spLocks noGrp="1"/>
          </p:cNvSpPr>
          <p:nvPr/>
        </p:nvSpPr>
        <p:spPr bwMode="auto">
          <a:xfrm>
            <a:off x="306348" y="6106506"/>
            <a:ext cx="7736947" cy="4011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913492"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97599" indent="-195980" algn="l" defTabSz="913492" rtl="0" eaLnBrk="1" fontAlgn="base" hangingPunct="1">
              <a:spcBef>
                <a:spcPct val="0"/>
              </a:spcBef>
              <a:spcAft>
                <a:spcPct val="0"/>
              </a:spcAft>
              <a:buClr>
                <a:schemeClr val="tx1"/>
              </a:buClr>
              <a:buSzPct val="120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66464" indent="-267245" algn="l" defTabSz="913492" rtl="0" eaLnBrk="1" fontAlgn="base" hangingPunct="1">
              <a:spcBef>
                <a:spcPct val="0"/>
              </a:spcBef>
              <a:spcAft>
                <a:spcPct val="0"/>
              </a:spcAft>
              <a:buClr>
                <a:schemeClr val="tx1"/>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26812" indent="-158727" algn="l" defTabSz="913492" rtl="0" eaLnBrk="1" fontAlgn="base" hangingPunct="1">
              <a:spcBef>
                <a:spcPct val="0"/>
              </a:spcBef>
              <a:spcAft>
                <a:spcPct val="0"/>
              </a:spcAft>
              <a:buClr>
                <a:schemeClr val="tx1"/>
              </a:buClr>
              <a:buSzPct val="12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65001" indent="-132812" algn="l" defTabSz="913492" rtl="0" eaLnBrk="1" fontAlgn="base" hangingPunct="1">
              <a:spcBef>
                <a:spcPct val="0"/>
              </a:spcBef>
              <a:spcAft>
                <a:spcPct val="0"/>
              </a:spcAft>
              <a:buClr>
                <a:schemeClr val="tx1"/>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65001" indent="-132812" algn="l" defTabSz="913492"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01" indent="-132812" algn="l" defTabSz="913492"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01" indent="-132812" algn="l" defTabSz="913492"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01" indent="-132812" algn="l" defTabSz="913492"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r>
              <a:rPr lang="en-US" sz="1071" i="1" dirty="0"/>
              <a:t>Source: Central Bureau of Statistics and the World Bank</a:t>
            </a:r>
            <a:endParaRPr lang="he-IL" sz="1071" i="1" dirty="0"/>
          </a:p>
          <a:p>
            <a:endParaRPr lang="he-IL" sz="1071" i="1" dirty="0"/>
          </a:p>
        </p:txBody>
      </p:sp>
      <p:pic>
        <p:nvPicPr>
          <p:cNvPr id="12" name="תמונה 3"/>
          <p:cNvPicPr>
            <a:picLocks noChangeAspect="1"/>
          </p:cNvPicPr>
          <p:nvPr/>
        </p:nvPicPr>
        <p:blipFill>
          <a:blip r:embed="rId2"/>
          <a:stretch>
            <a:fillRect/>
          </a:stretch>
        </p:blipFill>
        <p:spPr>
          <a:xfrm>
            <a:off x="0" y="976024"/>
            <a:ext cx="4796854" cy="3140630"/>
          </a:xfrm>
          <a:prstGeom prst="rect">
            <a:avLst/>
          </a:prstGeom>
        </p:spPr>
      </p:pic>
      <p:pic>
        <p:nvPicPr>
          <p:cNvPr id="10" name="תמונה 2"/>
          <p:cNvPicPr>
            <a:picLocks noChangeAspect="1"/>
          </p:cNvPicPr>
          <p:nvPr/>
        </p:nvPicPr>
        <p:blipFill>
          <a:blip r:embed="rId3"/>
          <a:stretch>
            <a:fillRect/>
          </a:stretch>
        </p:blipFill>
        <p:spPr>
          <a:xfrm>
            <a:off x="4642329" y="3333750"/>
            <a:ext cx="4499553" cy="3088913"/>
          </a:xfrm>
          <a:prstGeom prst="rect">
            <a:avLst/>
          </a:prstGeom>
        </p:spPr>
      </p:pic>
      <p:sp>
        <p:nvSpPr>
          <p:cNvPr id="2" name="Rectangle 1"/>
          <p:cNvSpPr/>
          <p:nvPr/>
        </p:nvSpPr>
        <p:spPr>
          <a:xfrm>
            <a:off x="306348" y="2343807"/>
            <a:ext cx="702645" cy="1772847"/>
          </a:xfrm>
          <a:prstGeom prst="rect">
            <a:avLst/>
          </a:prstGeom>
          <a:noFill/>
          <a:ln w="9525" cmpd="dbl">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3" name="Rectangle 12"/>
          <p:cNvSpPr/>
          <p:nvPr/>
        </p:nvSpPr>
        <p:spPr>
          <a:xfrm>
            <a:off x="4894113" y="4534258"/>
            <a:ext cx="702645" cy="1772847"/>
          </a:xfrm>
          <a:prstGeom prst="rect">
            <a:avLst/>
          </a:prstGeom>
          <a:noFill/>
          <a:ln w="9525" cmpd="dbl">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209755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GDP growth</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Private consumption remains the largest contributor to growth; Net trade has been a drag on growth; Investments have grown moderately</a:t>
            </a:r>
            <a:endParaRPr lang="en-US" dirty="0"/>
          </a:p>
        </p:txBody>
      </p:sp>
      <p:sp>
        <p:nvSpPr>
          <p:cNvPr id="10" name="Text Placeholder 3"/>
          <p:cNvSpPr>
            <a:spLocks noGrp="1"/>
          </p:cNvSpPr>
          <p:nvPr>
            <p:ph type="body" sz="quarter" idx="4294967295"/>
          </p:nvPr>
        </p:nvSpPr>
        <p:spPr>
          <a:xfrm>
            <a:off x="229087" y="6050608"/>
            <a:ext cx="8475721" cy="157014"/>
          </a:xfrm>
          <a:prstGeom prst="rect">
            <a:avLst/>
          </a:prstGeom>
        </p:spPr>
        <p:txBody>
          <a:bodyPr/>
          <a:lstStyle/>
          <a:p>
            <a:r>
              <a:rPr lang="en-US" dirty="0"/>
              <a:t>Source: Reuters</a:t>
            </a:r>
          </a:p>
        </p:txBody>
      </p:sp>
      <p:pic>
        <p:nvPicPr>
          <p:cNvPr id="2" name="Picture 1" descr="&lt;Chart&gt;&lt;ImageInfo Version=&quot;5.18.64.0&quot; GUID=&quot;badbe8d418e545c79b186015e912b6c5&quot; DsId=&quot;ZBKL004&quot; T1SubID=&quot;&quot; Width=&quot;898&quot; Height=&quot;538&quot; Format=&quot;emf&quot; ChartGroupUID=&quot;687d722d-f7da-43a8-b76a-e96496b8c04e&quot; GroupName=&quot;Gil&quot; ChartName=&quot;US contributions to GDP growth&quot; ChartStyleName=&quot;&quot; GroupNameEncoded=&quot;Gil&quot; ChartNameEncoded=&quot;US+contributions+to+GDP+growth&quot; ChartStyleNameEncoded=&quot;&quot; ShortCode=&quot;&quot; ChartOwner=&quot;ZBKL004&quot; TemplateId=&quot;&quot; TemplateName=&quot;&quot; TemplateNameEncoded=&quot;&quot; EditionId=&quot;&quot; EditionGenerationDate=&quot;&quot; RefreshDate=&quot;02/06/2019 09:23:0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contributions to GDP growth&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229086" y="1008993"/>
            <a:ext cx="8557561" cy="5126670"/>
          </a:xfrm>
          <a:prstGeom prst="rect">
            <a:avLst/>
          </a:prstGeom>
          <a:solidFill>
            <a:srgbClr val="FFFFFF">
              <a:alpha val="0"/>
            </a:srgbClr>
          </a:solidFill>
          <a:ln>
            <a:noFill/>
          </a:ln>
        </p:spPr>
      </p:pic>
    </p:spTree>
    <p:extLst>
      <p:ext uri="{BB962C8B-B14F-4D97-AF65-F5344CB8AC3E}">
        <p14:creationId xmlns:p14="http://schemas.microsoft.com/office/powerpoint/2010/main" val="128980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GDP growth</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The US is heading towards full employment and is likely to slowdown in 2020</a:t>
            </a:r>
            <a:endParaRPr lang="en-US" dirty="0"/>
          </a:p>
        </p:txBody>
      </p:sp>
      <p:sp>
        <p:nvSpPr>
          <p:cNvPr id="10" name="Text Placeholder 3"/>
          <p:cNvSpPr>
            <a:spLocks noGrp="1"/>
          </p:cNvSpPr>
          <p:nvPr>
            <p:ph type="body" sz="quarter" idx="4294967295"/>
          </p:nvPr>
        </p:nvSpPr>
        <p:spPr>
          <a:xfrm>
            <a:off x="229087" y="6050608"/>
            <a:ext cx="8475721" cy="157014"/>
          </a:xfrm>
          <a:prstGeom prst="rect">
            <a:avLst/>
          </a:prstGeom>
        </p:spPr>
        <p:txBody>
          <a:bodyPr/>
          <a:lstStyle/>
          <a:p>
            <a:r>
              <a:rPr lang="en-US" dirty="0"/>
              <a:t>Source: Reuters</a:t>
            </a:r>
          </a:p>
        </p:txBody>
      </p:sp>
      <p:pic>
        <p:nvPicPr>
          <p:cNvPr id="2" name="Picture 1" descr="&lt;Chart&gt;&lt;ImageInfo Version=&quot;5.18.64.0&quot; GUID=&quot;803f9d246f5f4dd9b1e5a9452c43d8fc&quot; DsId=&quot;ZBKL004&quot; T1SubID=&quot;&quot; Width=&quot;903&quot; Height=&quot;560&quot; Format=&quot;emf&quot; ChartGroupUID=&quot;8d4170a9-61d2-4055-b069-f77cc179e44b&quot; GroupName=&quot;Gil&quot; ChartName=&quot;OUTPUT GAP : United States&quot; ChartStyleName=&quot;&quot; GroupNameEncoded=&quot;Gil&quot; ChartNameEncoded=&quot;OUTPUT+GAP+%3a+United+States&quot; ChartStyleNameEncoded=&quot;&quot; ShortCode=&quot;&quot; ChartOwner=&quot;ZBKL004&quot; TemplateId=&quot;&quot; TemplateName=&quot;&quot; TemplateNameEncoded=&quot;&quot; EditionId=&quot;&quot; EditionGenerationDate=&quot;&quot; RefreshDate=&quot;02/06/2019 09:22:58&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The US output gap as an indicator &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229087" y="711681"/>
            <a:ext cx="8604250" cy="5338927"/>
          </a:xfrm>
          <a:prstGeom prst="rect">
            <a:avLst/>
          </a:prstGeom>
          <a:solidFill>
            <a:srgbClr val="FFFFFF">
              <a:alpha val="0"/>
            </a:srgbClr>
          </a:solidFill>
          <a:ln>
            <a:noFill/>
          </a:ln>
        </p:spPr>
      </p:pic>
      <p:sp>
        <p:nvSpPr>
          <p:cNvPr id="7" name="Oval 6"/>
          <p:cNvSpPr/>
          <p:nvPr/>
        </p:nvSpPr>
        <p:spPr bwMode="auto">
          <a:xfrm>
            <a:off x="4909037" y="4361509"/>
            <a:ext cx="2489200" cy="4953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pitchFamily="34" charset="0"/>
              <a:cs typeface="David" pitchFamily="2" charset="-79"/>
            </a:endParaRPr>
          </a:p>
        </p:txBody>
      </p:sp>
      <p:sp>
        <p:nvSpPr>
          <p:cNvPr id="11" name="Oval 10"/>
          <p:cNvSpPr/>
          <p:nvPr/>
        </p:nvSpPr>
        <p:spPr bwMode="auto">
          <a:xfrm rot="20110379">
            <a:off x="4156687" y="1980039"/>
            <a:ext cx="3520322" cy="74909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pitchFamily="34" charset="0"/>
              <a:cs typeface="David" pitchFamily="2" charset="-79"/>
            </a:endParaRPr>
          </a:p>
        </p:txBody>
      </p:sp>
      <p:sp>
        <p:nvSpPr>
          <p:cNvPr id="12" name="Oval 11"/>
          <p:cNvSpPr/>
          <p:nvPr/>
        </p:nvSpPr>
        <p:spPr bwMode="auto">
          <a:xfrm rot="21361432">
            <a:off x="6904175" y="1624772"/>
            <a:ext cx="2006673" cy="4953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pitchFamily="34" charset="0"/>
              <a:cs typeface="David" pitchFamily="2" charset="-79"/>
            </a:endParaRPr>
          </a:p>
        </p:txBody>
      </p:sp>
    </p:spTree>
    <p:extLst>
      <p:ext uri="{BB962C8B-B14F-4D97-AF65-F5344CB8AC3E}">
        <p14:creationId xmlns:p14="http://schemas.microsoft.com/office/powerpoint/2010/main" val="90548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30" y="417188"/>
            <a:ext cx="8009074" cy="476870"/>
          </a:xfrm>
          <a:prstGeom prst="rect">
            <a:avLst/>
          </a:prstGeom>
          <a:noFill/>
        </p:spPr>
        <p:txBody>
          <a:bodyPr wrap="square" lIns="91421" tIns="45712" rIns="91421" bIns="45712" rtlCol="0">
            <a:spAutoFit/>
          </a:bodyPr>
          <a:lstStyle/>
          <a:p>
            <a:pPr defTabSz="457104" fontAlgn="auto">
              <a:spcBef>
                <a:spcPts val="0"/>
              </a:spcBef>
              <a:spcAft>
                <a:spcPts val="600"/>
              </a:spcAft>
            </a:pPr>
            <a:r>
              <a:rPr lang="en-US" sz="2449" b="1" dirty="0">
                <a:solidFill>
                  <a:srgbClr val="2E8EBF"/>
                </a:solidFill>
                <a:latin typeface="Arial"/>
                <a:cs typeface="Arial"/>
              </a:rPr>
              <a:t>Global economic growth</a:t>
            </a:r>
            <a:endParaRPr lang="en-US" sz="1428" b="1" dirty="0">
              <a:solidFill>
                <a:srgbClr val="7F7F7F"/>
              </a:solidFill>
              <a:latin typeface="Arial"/>
              <a:cs typeface="Arial"/>
            </a:endParaRPr>
          </a:p>
        </p:txBody>
      </p:sp>
    </p:spTree>
    <p:extLst>
      <p:ext uri="{BB962C8B-B14F-4D97-AF65-F5344CB8AC3E}">
        <p14:creationId xmlns:p14="http://schemas.microsoft.com/office/powerpoint/2010/main" val="98425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778" y="317837"/>
            <a:ext cx="11301461" cy="376834"/>
          </a:xfrm>
          <a:prstGeom prst="rect">
            <a:avLst/>
          </a:prstGeom>
        </p:spPr>
        <p:txBody>
          <a:bodyPr/>
          <a:lstStyle/>
          <a:p>
            <a:r>
              <a:rPr lang="en-US" b="1" dirty="0">
                <a:solidFill>
                  <a:schemeClr val="accent2">
                    <a:lumMod val="75000"/>
                  </a:schemeClr>
                </a:solidFill>
                <a:cs typeface="Arial"/>
              </a:rPr>
              <a:t>US </a:t>
            </a:r>
            <a:r>
              <a:rPr lang="en-US" b="1" dirty="0" smtClean="0">
                <a:solidFill>
                  <a:schemeClr val="accent2">
                    <a:lumMod val="75000"/>
                  </a:schemeClr>
                </a:solidFill>
                <a:cs typeface="Arial"/>
              </a:rPr>
              <a:t>industries</a:t>
            </a:r>
            <a:endParaRPr lang="en-US" dirty="0"/>
          </a:p>
        </p:txBody>
      </p:sp>
      <p:sp>
        <p:nvSpPr>
          <p:cNvPr id="3" name="Text Placeholder 2"/>
          <p:cNvSpPr>
            <a:spLocks noGrp="1"/>
          </p:cNvSpPr>
          <p:nvPr>
            <p:ph type="body" sz="quarter" idx="10"/>
          </p:nvPr>
        </p:nvSpPr>
        <p:spPr>
          <a:xfrm>
            <a:off x="140779" y="694670"/>
            <a:ext cx="9003221" cy="676930"/>
          </a:xfrm>
        </p:spPr>
        <p:txBody>
          <a:bodyPr/>
          <a:lstStyle/>
          <a:p>
            <a:r>
              <a:rPr lang="en-US" dirty="0" smtClean="0"/>
              <a:t>The digital economy is growing rapidly</a:t>
            </a:r>
            <a:endParaRPr lang="en-US" dirty="0"/>
          </a:p>
        </p:txBody>
      </p:sp>
      <p:pic>
        <p:nvPicPr>
          <p:cNvPr id="4" name="Picture 3"/>
          <p:cNvPicPr>
            <a:picLocks noChangeAspect="1"/>
          </p:cNvPicPr>
          <p:nvPr/>
        </p:nvPicPr>
        <p:blipFill>
          <a:blip r:embed="rId2"/>
          <a:stretch>
            <a:fillRect/>
          </a:stretch>
        </p:blipFill>
        <p:spPr>
          <a:xfrm>
            <a:off x="0" y="1519881"/>
            <a:ext cx="4410502" cy="5100856"/>
          </a:xfrm>
          <a:prstGeom prst="rect">
            <a:avLst/>
          </a:prstGeom>
        </p:spPr>
      </p:pic>
      <p:pic>
        <p:nvPicPr>
          <p:cNvPr id="5" name="Picture 4"/>
          <p:cNvPicPr>
            <a:picLocks noChangeAspect="1"/>
          </p:cNvPicPr>
          <p:nvPr/>
        </p:nvPicPr>
        <p:blipFill>
          <a:blip r:embed="rId3"/>
          <a:stretch>
            <a:fillRect/>
          </a:stretch>
        </p:blipFill>
        <p:spPr>
          <a:xfrm>
            <a:off x="4251638" y="24714"/>
            <a:ext cx="5028289" cy="2458995"/>
          </a:xfrm>
          <a:prstGeom prst="rect">
            <a:avLst/>
          </a:prstGeom>
        </p:spPr>
      </p:pic>
    </p:spTree>
    <p:extLst>
      <p:ext uri="{BB962C8B-B14F-4D97-AF65-F5344CB8AC3E}">
        <p14:creationId xmlns:p14="http://schemas.microsoft.com/office/powerpoint/2010/main" val="2094654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778" y="317837"/>
            <a:ext cx="11301461" cy="376834"/>
          </a:xfrm>
          <a:prstGeom prst="rect">
            <a:avLst/>
          </a:prstGeom>
        </p:spPr>
        <p:txBody>
          <a:bodyPr/>
          <a:lstStyle/>
          <a:p>
            <a:r>
              <a:rPr lang="en-US" b="1" dirty="0">
                <a:solidFill>
                  <a:schemeClr val="accent2">
                    <a:lumMod val="75000"/>
                  </a:schemeClr>
                </a:solidFill>
                <a:cs typeface="Arial"/>
              </a:rPr>
              <a:t>US </a:t>
            </a:r>
            <a:r>
              <a:rPr lang="en-US" b="1" dirty="0" smtClean="0">
                <a:solidFill>
                  <a:schemeClr val="accent2">
                    <a:lumMod val="75000"/>
                  </a:schemeClr>
                </a:solidFill>
                <a:cs typeface="Arial"/>
              </a:rPr>
              <a:t>industries</a:t>
            </a:r>
            <a:endParaRPr lang="en-US" dirty="0"/>
          </a:p>
        </p:txBody>
      </p:sp>
      <p:sp>
        <p:nvSpPr>
          <p:cNvPr id="3" name="Text Placeholder 2"/>
          <p:cNvSpPr>
            <a:spLocks noGrp="1"/>
          </p:cNvSpPr>
          <p:nvPr>
            <p:ph type="body" sz="quarter" idx="10"/>
          </p:nvPr>
        </p:nvSpPr>
        <p:spPr>
          <a:xfrm>
            <a:off x="140779" y="694670"/>
            <a:ext cx="9003221" cy="676930"/>
          </a:xfrm>
        </p:spPr>
        <p:txBody>
          <a:bodyPr/>
          <a:lstStyle/>
          <a:p>
            <a:r>
              <a:rPr lang="en-US" dirty="0" smtClean="0"/>
              <a:t>The US service sector industries – finance, business, health, education information -- are the largest contributors to GDP.</a:t>
            </a:r>
            <a:endParaRPr lang="en-US" dirty="0"/>
          </a:p>
        </p:txBody>
      </p:sp>
      <p:pic>
        <p:nvPicPr>
          <p:cNvPr id="6" name="Picture 5"/>
          <p:cNvPicPr>
            <a:picLocks noChangeAspect="1"/>
          </p:cNvPicPr>
          <p:nvPr/>
        </p:nvPicPr>
        <p:blipFill>
          <a:blip r:embed="rId2"/>
          <a:stretch>
            <a:fillRect/>
          </a:stretch>
        </p:blipFill>
        <p:spPr>
          <a:xfrm>
            <a:off x="259491" y="1371599"/>
            <a:ext cx="5705645" cy="5357671"/>
          </a:xfrm>
          <a:prstGeom prst="rect">
            <a:avLst/>
          </a:prstGeom>
        </p:spPr>
      </p:pic>
    </p:spTree>
    <p:extLst>
      <p:ext uri="{BB962C8B-B14F-4D97-AF65-F5344CB8AC3E}">
        <p14:creationId xmlns:p14="http://schemas.microsoft.com/office/powerpoint/2010/main" val="81440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778" y="317837"/>
            <a:ext cx="11301461" cy="376834"/>
          </a:xfrm>
          <a:prstGeom prst="rect">
            <a:avLst/>
          </a:prstGeom>
        </p:spPr>
        <p:txBody>
          <a:bodyPr/>
          <a:lstStyle/>
          <a:p>
            <a:r>
              <a:rPr lang="en-US" b="1" dirty="0">
                <a:solidFill>
                  <a:schemeClr val="accent2">
                    <a:lumMod val="75000"/>
                  </a:schemeClr>
                </a:solidFill>
                <a:cs typeface="Arial"/>
              </a:rPr>
              <a:t>US </a:t>
            </a:r>
            <a:r>
              <a:rPr lang="en-US" b="1" dirty="0" smtClean="0">
                <a:solidFill>
                  <a:schemeClr val="accent2">
                    <a:lumMod val="75000"/>
                  </a:schemeClr>
                </a:solidFill>
                <a:cs typeface="Arial"/>
              </a:rPr>
              <a:t>industries</a:t>
            </a:r>
            <a:endParaRPr lang="en-US" dirty="0"/>
          </a:p>
        </p:txBody>
      </p:sp>
      <p:sp>
        <p:nvSpPr>
          <p:cNvPr id="3" name="Text Placeholder 2"/>
          <p:cNvSpPr>
            <a:spLocks noGrp="1"/>
          </p:cNvSpPr>
          <p:nvPr>
            <p:ph type="body" sz="quarter" idx="10"/>
          </p:nvPr>
        </p:nvSpPr>
        <p:spPr>
          <a:xfrm>
            <a:off x="140779" y="694670"/>
            <a:ext cx="9003221" cy="676930"/>
          </a:xfrm>
        </p:spPr>
        <p:txBody>
          <a:bodyPr/>
          <a:lstStyle/>
          <a:p>
            <a:r>
              <a:rPr lang="en-US" dirty="0" smtClean="0"/>
              <a:t>The US has a relatively high level of civilian R&amp;D as a percentage of GDP</a:t>
            </a:r>
            <a:endParaRPr lang="en-US" dirty="0"/>
          </a:p>
        </p:txBody>
      </p:sp>
      <p:pic>
        <p:nvPicPr>
          <p:cNvPr id="5" name="תמונה 1"/>
          <p:cNvPicPr>
            <a:picLocks noChangeAspect="1"/>
          </p:cNvPicPr>
          <p:nvPr/>
        </p:nvPicPr>
        <p:blipFill>
          <a:blip r:embed="rId2"/>
          <a:stretch>
            <a:fillRect/>
          </a:stretch>
        </p:blipFill>
        <p:spPr>
          <a:xfrm>
            <a:off x="220674" y="1054027"/>
            <a:ext cx="8061478" cy="5352821"/>
          </a:xfrm>
          <a:prstGeom prst="rect">
            <a:avLst/>
          </a:prstGeom>
        </p:spPr>
      </p:pic>
      <p:sp>
        <p:nvSpPr>
          <p:cNvPr id="6" name="Rectangle 5"/>
          <p:cNvSpPr/>
          <p:nvPr/>
        </p:nvSpPr>
        <p:spPr>
          <a:xfrm>
            <a:off x="2112579" y="1539765"/>
            <a:ext cx="210207" cy="3999186"/>
          </a:xfrm>
          <a:prstGeom prst="rect">
            <a:avLst/>
          </a:prstGeom>
          <a:solidFill>
            <a:schemeClr val="accent1">
              <a:alpha val="1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13452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012" y="317836"/>
            <a:ext cx="11301461" cy="376834"/>
          </a:xfrm>
          <a:prstGeom prst="rect">
            <a:avLst/>
          </a:prstGeom>
        </p:spPr>
        <p:txBody>
          <a:bodyPr/>
          <a:lstStyle/>
          <a:p>
            <a:r>
              <a:rPr lang="en-US" b="1" dirty="0">
                <a:solidFill>
                  <a:srgbClr val="2E8EBF"/>
                </a:solidFill>
                <a:cs typeface="Arial"/>
              </a:rPr>
              <a:t>US </a:t>
            </a:r>
            <a:r>
              <a:rPr lang="en-US" b="1" dirty="0" smtClean="0">
                <a:solidFill>
                  <a:srgbClr val="2E8EBF"/>
                </a:solidFill>
                <a:cs typeface="Arial"/>
              </a:rPr>
              <a:t>fixed asset investment</a:t>
            </a:r>
            <a:endParaRPr lang="en-US" dirty="0">
              <a:solidFill>
                <a:schemeClr val="accent2">
                  <a:lumMod val="75000"/>
                </a:schemeClr>
              </a:solidFill>
            </a:endParaRPr>
          </a:p>
        </p:txBody>
      </p:sp>
      <p:pic>
        <p:nvPicPr>
          <p:cNvPr id="5" name="Picture 1" descr="&lt;Chart&gt;&lt;ImageInfo Version=&quot;5.18.64.0&quot; GUID=&quot;b8839deed7d84f7ea4672d16cf4819fa&quot; DsId=&quot;ZBKL004&quot; T1SubID=&quot;&quot; Width=&quot;738&quot; Height=&quot;523&quot; Format=&quot;emf&quot; ChartGroupUID=&quot;a931cad1-8884-41aa-b6b4-55ef6997bcce&quot; GroupName=&quot;Gil&quot; ChartName=&quot;Gross private investment&quot; ChartStyleName=&quot;&quot; GroupNameEncoded=&quot;Gil&quot; ChartNameEncoded=&quot;Gross+private+investment&quot; ChartStyleNameEncoded=&quot;&quot; ShortCode=&quot;&quot; ChartOwner=&quot;ZBKL004&quot; TemplateId=&quot;&quot; TemplateName=&quot;&quot; TemplateNameEncoded=&quot;&quot; EditionId=&quot;&quot; EditionGenerationDate=&quot;&quot; RefreshDate=&quot;02/06/2019 09:22:58&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Gross private investment&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1101136" y="1380195"/>
            <a:ext cx="7033871" cy="4984441"/>
          </a:xfrm>
          <a:prstGeom prst="rect">
            <a:avLst/>
          </a:prstGeom>
          <a:solidFill>
            <a:srgbClr val="FFFFFF">
              <a:alpha val="0"/>
            </a:srgbClr>
          </a:solidFill>
          <a:ln>
            <a:noFill/>
          </a:ln>
        </p:spPr>
      </p:pic>
      <p:sp>
        <p:nvSpPr>
          <p:cNvPr id="3" name="Text Placeholder 2"/>
          <p:cNvSpPr>
            <a:spLocks noGrp="1"/>
          </p:cNvSpPr>
          <p:nvPr>
            <p:ph type="body" sz="quarter" idx="10"/>
          </p:nvPr>
        </p:nvSpPr>
        <p:spPr>
          <a:xfrm>
            <a:off x="155880" y="754807"/>
            <a:ext cx="8988120" cy="565251"/>
          </a:xfrm>
        </p:spPr>
        <p:txBody>
          <a:bodyPr/>
          <a:lstStyle/>
          <a:p>
            <a:r>
              <a:rPr lang="en-US" dirty="0"/>
              <a:t>Investments have </a:t>
            </a:r>
            <a:r>
              <a:rPr lang="en-US" dirty="0" smtClean="0"/>
              <a:t>shown </a:t>
            </a:r>
            <a:r>
              <a:rPr lang="en-US" dirty="0"/>
              <a:t>a rebound, primarily due to renewed </a:t>
            </a:r>
            <a:r>
              <a:rPr lang="en-US" dirty="0" smtClean="0"/>
              <a:t>investment in technology, mining </a:t>
            </a:r>
            <a:r>
              <a:rPr lang="en-US" dirty="0"/>
              <a:t>and drilling</a:t>
            </a:r>
          </a:p>
        </p:txBody>
      </p:sp>
      <p:sp>
        <p:nvSpPr>
          <p:cNvPr id="4" name="Text Placeholder 3"/>
          <p:cNvSpPr>
            <a:spLocks noGrp="1"/>
          </p:cNvSpPr>
          <p:nvPr>
            <p:ph type="body" sz="quarter" idx="4294967295"/>
          </p:nvPr>
        </p:nvSpPr>
        <p:spPr>
          <a:xfrm>
            <a:off x="125012" y="6207622"/>
            <a:ext cx="11301461" cy="157014"/>
          </a:xfrm>
          <a:prstGeom prst="rect">
            <a:avLst/>
          </a:prstGeom>
        </p:spPr>
        <p:txBody>
          <a:bodyPr/>
          <a:lstStyle/>
          <a:p>
            <a:r>
              <a:rPr lang="en-US" dirty="0"/>
              <a:t>Source: Reuters</a:t>
            </a:r>
          </a:p>
        </p:txBody>
      </p:sp>
      <p:cxnSp>
        <p:nvCxnSpPr>
          <p:cNvPr id="8" name="Straight Arrow Connector 7"/>
          <p:cNvCxnSpPr/>
          <p:nvPr/>
        </p:nvCxnSpPr>
        <p:spPr>
          <a:xfrm>
            <a:off x="3424012" y="3273139"/>
            <a:ext cx="1027852" cy="211895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flipV="1">
            <a:off x="4845201" y="4186568"/>
            <a:ext cx="1707815" cy="137574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3" name="Oval 12"/>
          <p:cNvSpPr/>
          <p:nvPr/>
        </p:nvSpPr>
        <p:spPr>
          <a:xfrm>
            <a:off x="6774740" y="3034648"/>
            <a:ext cx="1138543" cy="1446579"/>
          </a:xfrm>
          <a:prstGeom prst="ellipse">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32" dirty="0">
              <a:solidFill>
                <a:schemeClr val="tx1"/>
              </a:solidFill>
            </a:endParaRPr>
          </a:p>
        </p:txBody>
      </p:sp>
    </p:spTree>
    <p:extLst>
      <p:ext uri="{BB962C8B-B14F-4D97-AF65-F5344CB8AC3E}">
        <p14:creationId xmlns:p14="http://schemas.microsoft.com/office/powerpoint/2010/main" val="372073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lt;Chart&gt;&lt;ImageInfo Version=&quot;5.18.64.0&quot; GUID=&quot;13d9b6480e05491cb810c45e44760ab8&quot; DsId=&quot;ZBKL004&quot; T1SubID=&quot;&quot; Width=&quot;867&quot; Height=&quot;482&quot; Format=&quot;emf&quot; ChartGroupUID=&quot;7bae1d83-4ab4-4acc-a5d7-ec27bae914b6&quot; GroupName=&quot;Gil&quot; ChartName=&quot;US productivity growth trends&quot; ChartStyleName=&quot;&quot; GroupNameEncoded=&quot;Gil&quot; ChartNameEncoded=&quot;US+productivity+growth+trends&quot; ChartStyleNameEncoded=&quot;&quot; ShortCode=&quot;&quot; ChartOwner=&quot;ZBKL004&quot; TemplateId=&quot;&quot; TemplateName=&quot;&quot; TemplateNameEncoded=&quot;&quot; EditionId=&quot;&quot; EditionGenerationDate=&quot;&quot; RefreshDate=&quot;02/06/2019 09:22:57&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productivity growth trends&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292609" y="1410911"/>
            <a:ext cx="8260066" cy="4598485"/>
          </a:xfrm>
          <a:prstGeom prst="rect">
            <a:avLst/>
          </a:prstGeom>
          <a:solidFill>
            <a:srgbClr val="FFFFFF">
              <a:alpha val="0"/>
            </a:srgbClr>
          </a:solidFill>
          <a:ln>
            <a:noFill/>
          </a:ln>
        </p:spPr>
      </p:pic>
      <p:sp>
        <p:nvSpPr>
          <p:cNvPr id="2" name="Title 1"/>
          <p:cNvSpPr>
            <a:spLocks noGrp="1"/>
          </p:cNvSpPr>
          <p:nvPr>
            <p:ph type="title" idx="4294967295"/>
          </p:nvPr>
        </p:nvSpPr>
        <p:spPr>
          <a:xfrm>
            <a:off x="0" y="317836"/>
            <a:ext cx="11301461" cy="376834"/>
          </a:xfrm>
          <a:prstGeom prst="rect">
            <a:avLst/>
          </a:prstGeom>
        </p:spPr>
        <p:txBody>
          <a:bodyPr/>
          <a:lstStyle/>
          <a:p>
            <a:r>
              <a:rPr lang="en-US" b="1" dirty="0">
                <a:solidFill>
                  <a:srgbClr val="2E8EBF"/>
                </a:solidFill>
                <a:cs typeface="Arial"/>
              </a:rPr>
              <a:t>US fixed asset investment</a:t>
            </a:r>
            <a:r>
              <a:rPr lang="en-US" dirty="0"/>
              <a:t> </a:t>
            </a:r>
          </a:p>
        </p:txBody>
      </p:sp>
      <p:sp>
        <p:nvSpPr>
          <p:cNvPr id="3" name="Text Placeholder 2"/>
          <p:cNvSpPr>
            <a:spLocks noGrp="1"/>
          </p:cNvSpPr>
          <p:nvPr>
            <p:ph type="body" sz="quarter" idx="10"/>
          </p:nvPr>
        </p:nvSpPr>
        <p:spPr>
          <a:xfrm>
            <a:off x="125855" y="694670"/>
            <a:ext cx="8892021" cy="830956"/>
          </a:xfrm>
        </p:spPr>
        <p:txBody>
          <a:bodyPr/>
          <a:lstStyle/>
          <a:p>
            <a:r>
              <a:rPr lang="en-US" dirty="0" smtClean="0"/>
              <a:t>Productivity growth is getting a boost from investments in IP, IT, AI, software, machinery and equipment</a:t>
            </a:r>
            <a:endParaRPr lang="en-US" dirty="0"/>
          </a:p>
        </p:txBody>
      </p:sp>
      <p:sp>
        <p:nvSpPr>
          <p:cNvPr id="6" name="Text Placeholder 5"/>
          <p:cNvSpPr>
            <a:spLocks noGrp="1"/>
          </p:cNvSpPr>
          <p:nvPr>
            <p:ph type="body" sz="quarter" idx="4294967295"/>
          </p:nvPr>
        </p:nvSpPr>
        <p:spPr>
          <a:xfrm>
            <a:off x="0" y="6207622"/>
            <a:ext cx="11301461" cy="157014"/>
          </a:xfrm>
          <a:prstGeom prst="rect">
            <a:avLst/>
          </a:prstGeom>
        </p:spPr>
        <p:txBody>
          <a:bodyPr/>
          <a:lstStyle/>
          <a:p>
            <a:endParaRPr lang="he-IL" dirty="0"/>
          </a:p>
        </p:txBody>
      </p:sp>
      <p:sp>
        <p:nvSpPr>
          <p:cNvPr id="9" name="Oval 8"/>
          <p:cNvSpPr/>
          <p:nvPr/>
        </p:nvSpPr>
        <p:spPr>
          <a:xfrm rot="2935902">
            <a:off x="7601652" y="2434790"/>
            <a:ext cx="870775" cy="1707818"/>
          </a:xfrm>
          <a:prstGeom prst="ellipse">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he-IL" sz="1632" dirty="0">
              <a:solidFill>
                <a:schemeClr val="tx1"/>
              </a:solidFill>
            </a:endParaRPr>
          </a:p>
        </p:txBody>
      </p:sp>
    </p:spTree>
    <p:extLst>
      <p:ext uri="{BB962C8B-B14F-4D97-AF65-F5344CB8AC3E}">
        <p14:creationId xmlns:p14="http://schemas.microsoft.com/office/powerpoint/2010/main" val="50259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t;Chart&gt;&lt;ImageInfo Version=&quot;5.18.64.0&quot; GUID=&quot;6982746e6e984d07b337de77a852ea8f&quot; DsId=&quot;ZBKL004&quot; T1SubID=&quot;&quot; Width=&quot;912&quot; Height=&quot;523&quot; Format=&quot;emf&quot; ChartGroupUID=&quot;74cf2d11-204d-420c-8121-0cf7cfdd624c&quot; GroupName=&quot;Gil&quot; ChartName=&quot;US public infrastructure investment indicators-1&quot; ChartStyleName=&quot;&quot; GroupNameEncoded=&quot;Gil&quot; ChartNameEncoded=&quot;US+public+infrastructure+investment+indicators-1&quot; ChartStyleNameEncoded=&quot;&quot; ShortCode=&quot;&quot; ChartOwner=&quot;ZBKL004&quot; TemplateId=&quot;&quot; TemplateName=&quot;&quot; TemplateNameEncoded=&quot;&quot; EditionId=&quot;&quot; EditionGenerationDate=&quot;&quot; RefreshDate=&quot;02/06/2019 09:23:0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public infrastructure investment indicators&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160884" y="1295538"/>
            <a:ext cx="8692660" cy="4990591"/>
          </a:xfrm>
          <a:prstGeom prst="rect">
            <a:avLst/>
          </a:prstGeom>
          <a:solidFill>
            <a:srgbClr val="FFFFFF">
              <a:alpha val="0"/>
            </a:srgbClr>
          </a:solidFill>
          <a:ln>
            <a:noFill/>
          </a:ln>
        </p:spPr>
      </p:pic>
      <p:sp>
        <p:nvSpPr>
          <p:cNvPr id="2" name="Title 1"/>
          <p:cNvSpPr>
            <a:spLocks noGrp="1"/>
          </p:cNvSpPr>
          <p:nvPr>
            <p:ph type="title" idx="4294967295"/>
          </p:nvPr>
        </p:nvSpPr>
        <p:spPr>
          <a:xfrm>
            <a:off x="0" y="317836"/>
            <a:ext cx="11301461" cy="376834"/>
          </a:xfrm>
          <a:prstGeom prst="rect">
            <a:avLst/>
          </a:prstGeom>
        </p:spPr>
        <p:txBody>
          <a:bodyPr/>
          <a:lstStyle/>
          <a:p>
            <a:r>
              <a:rPr lang="en-US" b="1" dirty="0">
                <a:solidFill>
                  <a:srgbClr val="2E8EBF"/>
                </a:solidFill>
                <a:cs typeface="Arial"/>
              </a:rPr>
              <a:t>US fixed asset investment</a:t>
            </a:r>
            <a:r>
              <a:rPr lang="en-US" dirty="0"/>
              <a:t> </a:t>
            </a:r>
          </a:p>
        </p:txBody>
      </p:sp>
      <p:sp>
        <p:nvSpPr>
          <p:cNvPr id="3" name="Text Placeholder 2"/>
          <p:cNvSpPr>
            <a:spLocks noGrp="1"/>
          </p:cNvSpPr>
          <p:nvPr>
            <p:ph type="body" sz="quarter" idx="10"/>
          </p:nvPr>
        </p:nvSpPr>
        <p:spPr>
          <a:xfrm>
            <a:off x="125855" y="694670"/>
            <a:ext cx="8892021" cy="830956"/>
          </a:xfrm>
        </p:spPr>
        <p:txBody>
          <a:bodyPr/>
          <a:lstStyle/>
          <a:p>
            <a:r>
              <a:rPr lang="en-US" dirty="0"/>
              <a:t>While </a:t>
            </a:r>
            <a:r>
              <a:rPr lang="en-US" dirty="0" smtClean="0"/>
              <a:t>public infrastructure investments </a:t>
            </a:r>
            <a:r>
              <a:rPr lang="en-US" dirty="0"/>
              <a:t>have recovered since the 2008-9 drop, they have </a:t>
            </a:r>
            <a:r>
              <a:rPr lang="en-US" dirty="0" smtClean="0"/>
              <a:t>just now returned to </a:t>
            </a:r>
            <a:r>
              <a:rPr lang="en-US" dirty="0"/>
              <a:t>their pre-crisis levels</a:t>
            </a:r>
          </a:p>
        </p:txBody>
      </p:sp>
      <p:sp>
        <p:nvSpPr>
          <p:cNvPr id="6" name="Text Placeholder 5"/>
          <p:cNvSpPr>
            <a:spLocks noGrp="1"/>
          </p:cNvSpPr>
          <p:nvPr>
            <p:ph type="body" sz="quarter" idx="4294967295"/>
          </p:nvPr>
        </p:nvSpPr>
        <p:spPr>
          <a:xfrm>
            <a:off x="0" y="6207622"/>
            <a:ext cx="11301461" cy="157014"/>
          </a:xfrm>
          <a:prstGeom prst="rect">
            <a:avLst/>
          </a:prstGeom>
        </p:spPr>
        <p:txBody>
          <a:bodyPr/>
          <a:lstStyle/>
          <a:p>
            <a:endParaRPr lang="he-IL" dirty="0"/>
          </a:p>
        </p:txBody>
      </p:sp>
      <p:sp>
        <p:nvSpPr>
          <p:cNvPr id="9" name="Oval 8"/>
          <p:cNvSpPr/>
          <p:nvPr/>
        </p:nvSpPr>
        <p:spPr>
          <a:xfrm>
            <a:off x="7698917" y="1412156"/>
            <a:ext cx="870775" cy="1265461"/>
          </a:xfrm>
          <a:prstGeom prst="ellipse">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he-IL" sz="1632" dirty="0">
              <a:solidFill>
                <a:schemeClr val="tx1"/>
              </a:solidFill>
            </a:endParaRPr>
          </a:p>
        </p:txBody>
      </p:sp>
    </p:spTree>
    <p:extLst>
      <p:ext uri="{BB962C8B-B14F-4D97-AF65-F5344CB8AC3E}">
        <p14:creationId xmlns:p14="http://schemas.microsoft.com/office/powerpoint/2010/main" val="23174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lt;Chart&gt;&lt;ImageInfo Version=&quot;5.18.64.0&quot; GUID=&quot;08b1295a8669477f9c65ff32a500bac5&quot; DsId=&quot;ZBKL004&quot; T1SubID=&quot;&quot; Width=&quot;869&quot; Height=&quot;527&quot; Format=&quot;emf&quot; ChartGroupUID=&quot;815a6fbf-2195-4a1a-a31e-57d07355b8a7&quot; GroupName=&quot;Gil&quot; ChartName=&quot;US Annual household formation and housing starts&quot; ChartStyleName=&quot;&quot; GroupNameEncoded=&quot;Gil&quot; ChartNameEncoded=&quot;US+Annual+household+formation+and+housing+starts&quot; ChartStyleNameEncoded=&quot;&quot; ShortCode=&quot;&quot; ChartOwner=&quot;ZBKL004&quot; TemplateId=&quot;&quot; TemplateName=&quot;&quot; TemplateNameEncoded=&quot;&quot; EditionId=&quot;&quot; EditionGenerationDate=&quot;&quot; RefreshDate=&quot;02/06/2019 09:23:03&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Annual household formation and housing starts&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281819" y="1259920"/>
            <a:ext cx="8284111" cy="5026209"/>
          </a:xfrm>
          <a:prstGeom prst="rect">
            <a:avLst/>
          </a:prstGeom>
          <a:solidFill>
            <a:srgbClr val="FFFFFF">
              <a:alpha val="0"/>
            </a:srgbClr>
          </a:solidFill>
          <a:ln>
            <a:noFill/>
          </a:ln>
        </p:spPr>
      </p:pic>
      <p:sp>
        <p:nvSpPr>
          <p:cNvPr id="2" name="Title 1"/>
          <p:cNvSpPr>
            <a:spLocks noGrp="1"/>
          </p:cNvSpPr>
          <p:nvPr>
            <p:ph type="title" idx="4294967295"/>
          </p:nvPr>
        </p:nvSpPr>
        <p:spPr>
          <a:xfrm>
            <a:off x="266903" y="317836"/>
            <a:ext cx="11301461" cy="376834"/>
          </a:xfrm>
          <a:prstGeom prst="rect">
            <a:avLst/>
          </a:prstGeom>
        </p:spPr>
        <p:txBody>
          <a:bodyPr/>
          <a:lstStyle/>
          <a:p>
            <a:r>
              <a:rPr lang="en-US" b="1" dirty="0">
                <a:solidFill>
                  <a:srgbClr val="2E8EBF"/>
                </a:solidFill>
                <a:cs typeface="Arial"/>
              </a:rPr>
              <a:t>Residential construction</a:t>
            </a:r>
            <a:endParaRPr lang="en-US" dirty="0"/>
          </a:p>
        </p:txBody>
      </p:sp>
      <p:sp>
        <p:nvSpPr>
          <p:cNvPr id="3" name="Text Placeholder 2"/>
          <p:cNvSpPr>
            <a:spLocks noGrp="1"/>
          </p:cNvSpPr>
          <p:nvPr>
            <p:ph type="body" sz="quarter" idx="10"/>
          </p:nvPr>
        </p:nvSpPr>
        <p:spPr>
          <a:xfrm>
            <a:off x="266904" y="694669"/>
            <a:ext cx="8475721" cy="565251"/>
          </a:xfrm>
        </p:spPr>
        <p:txBody>
          <a:bodyPr/>
          <a:lstStyle/>
          <a:p>
            <a:r>
              <a:rPr lang="en-US" dirty="0" smtClean="0"/>
              <a:t>Unlike the 2007-2009 crisis, there </a:t>
            </a:r>
            <a:r>
              <a:rPr lang="en-US" dirty="0"/>
              <a:t>is good balance between household creation and housing starts</a:t>
            </a:r>
          </a:p>
        </p:txBody>
      </p:sp>
      <p:sp>
        <p:nvSpPr>
          <p:cNvPr id="4" name="Text Placeholder 3"/>
          <p:cNvSpPr>
            <a:spLocks noGrp="1"/>
          </p:cNvSpPr>
          <p:nvPr>
            <p:ph type="body" sz="quarter" idx="4294967295"/>
          </p:nvPr>
        </p:nvSpPr>
        <p:spPr>
          <a:xfrm>
            <a:off x="266903" y="6207622"/>
            <a:ext cx="11301461" cy="157014"/>
          </a:xfrm>
          <a:prstGeom prst="rect">
            <a:avLst/>
          </a:prstGeom>
        </p:spPr>
        <p:txBody>
          <a:bodyPr/>
          <a:lstStyle/>
          <a:p>
            <a:r>
              <a:rPr lang="en-US" dirty="0"/>
              <a:t>Source: Reuters</a:t>
            </a:r>
          </a:p>
        </p:txBody>
      </p:sp>
    </p:spTree>
    <p:extLst>
      <p:ext uri="{BB962C8B-B14F-4D97-AF65-F5344CB8AC3E}">
        <p14:creationId xmlns:p14="http://schemas.microsoft.com/office/powerpoint/2010/main" val="1425392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778" y="317837"/>
            <a:ext cx="11301461" cy="376834"/>
          </a:xfrm>
          <a:prstGeom prst="rect">
            <a:avLst/>
          </a:prstGeom>
        </p:spPr>
        <p:txBody>
          <a:bodyPr/>
          <a:lstStyle/>
          <a:p>
            <a:r>
              <a:rPr lang="en-US" b="1" dirty="0">
                <a:solidFill>
                  <a:schemeClr val="accent2">
                    <a:lumMod val="75000"/>
                  </a:schemeClr>
                </a:solidFill>
                <a:cs typeface="Arial"/>
              </a:rPr>
              <a:t>US housing / demographic balance</a:t>
            </a:r>
            <a:r>
              <a:rPr lang="en-US" dirty="0">
                <a:solidFill>
                  <a:schemeClr val="accent2">
                    <a:lumMod val="75000"/>
                  </a:schemeClr>
                </a:solidFill>
              </a:rPr>
              <a:t> </a:t>
            </a:r>
            <a:endParaRPr lang="en-US" dirty="0"/>
          </a:p>
        </p:txBody>
      </p:sp>
      <p:sp>
        <p:nvSpPr>
          <p:cNvPr id="3" name="Text Placeholder 2"/>
          <p:cNvSpPr>
            <a:spLocks noGrp="1"/>
          </p:cNvSpPr>
          <p:nvPr>
            <p:ph type="body" sz="quarter" idx="10"/>
          </p:nvPr>
        </p:nvSpPr>
        <p:spPr>
          <a:xfrm>
            <a:off x="140779" y="694670"/>
            <a:ext cx="9003221" cy="565251"/>
          </a:xfrm>
        </p:spPr>
        <p:txBody>
          <a:bodyPr/>
          <a:lstStyle/>
          <a:p>
            <a:r>
              <a:rPr lang="en-US" dirty="0"/>
              <a:t>Homeownership is </a:t>
            </a:r>
            <a:r>
              <a:rPr lang="en-US" dirty="0" smtClean="0"/>
              <a:t>rising from </a:t>
            </a:r>
            <a:r>
              <a:rPr lang="en-US" dirty="0"/>
              <a:t>a record low level and this can generate demand; the focus is likely to be on average/below average priced, pre-owned, units</a:t>
            </a:r>
          </a:p>
        </p:txBody>
      </p:sp>
      <p:pic>
        <p:nvPicPr>
          <p:cNvPr id="4" name="Picture 1" descr="&lt;Chart&gt;&lt;ImageInfo Version=&quot;5.18.64.0&quot; GUID=&quot;8344ae6bda1d450dab44b7dda7b3922f&quot; DsId=&quot;ZBKL004&quot; T1SubID=&quot;&quot; Width=&quot;695&quot; Height=&quot;503&quot; Format=&quot;emf&quot; ChartGroupUID=&quot;685858cb-3730-4a2f-a959-44b606529833&quot; GroupName=&quot;Gil&quot; ChartName=&quot;HOMEOWNERSHIP RATES - TOTAL US : United States&quot; ChartStyleName=&quot;&quot; GroupNameEncoded=&quot;Gil&quot; ChartNameEncoded=&quot;HOMEOWNERSHIP+RATES+-+TOTAL+US+%3a+United+States&quot; ChartStyleNameEncoded=&quot;&quot; ShortCode=&quot;&quot; ChartOwner=&quot;ZBKL004&quot; TemplateId=&quot;&quot; TemplateName=&quot;&quot; TemplateNameEncoded=&quot;&quot; EditionId=&quot;&quot; EditionGenerationDate=&quot;&quot; RefreshDate=&quot;02/06/2019 09:23:02&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Home ownership rate, %&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679034" y="1431955"/>
            <a:ext cx="6626168" cy="4798511"/>
          </a:xfrm>
          <a:prstGeom prst="rect">
            <a:avLst/>
          </a:prstGeom>
          <a:solidFill>
            <a:srgbClr val="FFFFFF">
              <a:alpha val="0"/>
            </a:srgbClr>
          </a:solidFill>
          <a:ln>
            <a:noFill/>
          </a:ln>
        </p:spPr>
      </p:pic>
    </p:spTree>
    <p:extLst>
      <p:ext uri="{BB962C8B-B14F-4D97-AF65-F5344CB8AC3E}">
        <p14:creationId xmlns:p14="http://schemas.microsoft.com/office/powerpoint/2010/main" val="1219752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778" y="317837"/>
            <a:ext cx="11301461" cy="376834"/>
          </a:xfrm>
          <a:prstGeom prst="rect">
            <a:avLst/>
          </a:prstGeom>
        </p:spPr>
        <p:txBody>
          <a:bodyPr/>
          <a:lstStyle/>
          <a:p>
            <a:r>
              <a:rPr lang="en-US" b="1" dirty="0" smtClean="0">
                <a:solidFill>
                  <a:schemeClr val="accent2">
                    <a:lumMod val="75000"/>
                  </a:schemeClr>
                </a:solidFill>
                <a:cs typeface="Arial"/>
              </a:rPr>
              <a:t>US gas and oil</a:t>
            </a:r>
            <a:endParaRPr lang="en-US" dirty="0"/>
          </a:p>
        </p:txBody>
      </p:sp>
      <p:sp>
        <p:nvSpPr>
          <p:cNvPr id="3" name="Text Placeholder 2"/>
          <p:cNvSpPr>
            <a:spLocks noGrp="1"/>
          </p:cNvSpPr>
          <p:nvPr>
            <p:ph type="body" sz="quarter" idx="10"/>
          </p:nvPr>
        </p:nvSpPr>
        <p:spPr>
          <a:xfrm>
            <a:off x="140779" y="694670"/>
            <a:ext cx="9003221" cy="565251"/>
          </a:xfrm>
        </p:spPr>
        <p:txBody>
          <a:bodyPr/>
          <a:lstStyle/>
          <a:p>
            <a:r>
              <a:rPr lang="en-US" dirty="0" smtClean="0"/>
              <a:t>The US has seen a massive increase in its energy production and exports in recent years</a:t>
            </a:r>
            <a:endParaRPr lang="en-US" dirty="0"/>
          </a:p>
        </p:txBody>
      </p:sp>
      <p:pic>
        <p:nvPicPr>
          <p:cNvPr id="4" name="Picture 1" descr="&lt;Chart&gt;&lt;ImageInfo Version=&quot;5.18.64.0&quot; GUID=&quot;f1024d7103834d1a971ccc88fb65b5f0&quot; DsId=&quot;ZBKL004&quot; T1SubID=&quot;&quot; Width=&quot;952&quot; Height=&quot;551&quot; Format=&quot;emf&quot; ChartGroupUID=&quot;780581ce-1b24-451d-b3d5-bf8017aa7019&quot; GroupName=&quot;Gil&quot; ChartName=&quot;US crude oil production&quot; ChartStyleName=&quot;&quot; GroupNameEncoded=&quot;Gil&quot; ChartNameEncoded=&quot;US+crude+oil+production&quot; ChartStyleNameEncoded=&quot;&quot; ShortCode=&quot;&quot; ChartOwner=&quot;ZBKL004&quot; TemplateId=&quot;&quot; TemplateName=&quot;&quot; TemplateNameEncoded=&quot;&quot; EditionId=&quot;&quot; EditionGenerationDate=&quot;&quot; RefreshDate=&quot;02/06/2019 09:23:0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crude oil production &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0" y="1259921"/>
            <a:ext cx="9070428" cy="5248597"/>
          </a:xfrm>
          <a:prstGeom prst="rect">
            <a:avLst/>
          </a:prstGeom>
          <a:solidFill>
            <a:srgbClr val="FFFFFF">
              <a:alpha val="0"/>
            </a:srgbClr>
          </a:solidFill>
          <a:ln>
            <a:noFill/>
          </a:ln>
        </p:spPr>
      </p:pic>
    </p:spTree>
    <p:extLst>
      <p:ext uri="{BB962C8B-B14F-4D97-AF65-F5344CB8AC3E}">
        <p14:creationId xmlns:p14="http://schemas.microsoft.com/office/powerpoint/2010/main" val="541119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778" y="317837"/>
            <a:ext cx="11301461" cy="376834"/>
          </a:xfrm>
          <a:prstGeom prst="rect">
            <a:avLst/>
          </a:prstGeom>
        </p:spPr>
        <p:txBody>
          <a:bodyPr/>
          <a:lstStyle/>
          <a:p>
            <a:r>
              <a:rPr lang="en-US" b="1" dirty="0" smtClean="0">
                <a:solidFill>
                  <a:schemeClr val="accent2">
                    <a:lumMod val="75000"/>
                  </a:schemeClr>
                </a:solidFill>
                <a:cs typeface="Arial"/>
              </a:rPr>
              <a:t>US gas and oil</a:t>
            </a:r>
            <a:endParaRPr lang="en-US" dirty="0"/>
          </a:p>
        </p:txBody>
      </p:sp>
      <p:sp>
        <p:nvSpPr>
          <p:cNvPr id="3" name="Text Placeholder 2"/>
          <p:cNvSpPr>
            <a:spLocks noGrp="1"/>
          </p:cNvSpPr>
          <p:nvPr>
            <p:ph type="body" sz="quarter" idx="10"/>
          </p:nvPr>
        </p:nvSpPr>
        <p:spPr>
          <a:xfrm>
            <a:off x="140779" y="694670"/>
            <a:ext cx="9003221" cy="565251"/>
          </a:xfrm>
        </p:spPr>
        <p:txBody>
          <a:bodyPr/>
          <a:lstStyle/>
          <a:p>
            <a:r>
              <a:rPr lang="en-US" dirty="0" smtClean="0"/>
              <a:t>The US has seen a massive increase in its energy production and exports in recent years</a:t>
            </a:r>
            <a:endParaRPr lang="en-US" dirty="0"/>
          </a:p>
        </p:txBody>
      </p:sp>
      <p:pic>
        <p:nvPicPr>
          <p:cNvPr id="4" name="Picture 1" descr="&lt;Chart&gt;&lt;ImageInfo Version=&quot;5.18.64.0&quot; GUID=&quot;611f90a0ad944eddb23f76fc3e735cdc&quot; DsId=&quot;ZBKL004&quot; T1SubID=&quot;&quot; Width=&quot;960&quot; Height=&quot;574&quot; Format=&quot;emf&quot; ChartGroupUID=&quot;672b60fa-67be-498d-9639-72c6e942e472&quot; GroupName=&quot;Gil&quot; ChartName=&quot;US exports of crude oil and crude products&quot; ChartStyleName=&quot;&quot; GroupNameEncoded=&quot;Gil&quot; ChartNameEncoded=&quot;US+exports+of+crude+oil+and+crude+products&quot; ChartStyleNameEncoded=&quot;&quot; ShortCode=&quot;&quot; ChartOwner=&quot;ZBKL004&quot; TemplateId=&quot;&quot; TemplateName=&quot;&quot; TemplateNameEncoded=&quot;&quot; EditionId=&quot;&quot; EditionGenerationDate=&quot;&quot; RefreshDate=&quot;02/06/2019 09:23:0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exports of crude oil and crude products&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0" y="1387366"/>
            <a:ext cx="9144000" cy="5470633"/>
          </a:xfrm>
          <a:prstGeom prst="rect">
            <a:avLst/>
          </a:prstGeom>
          <a:solidFill>
            <a:srgbClr val="FFFFFF">
              <a:alpha val="0"/>
            </a:srgbClr>
          </a:solidFill>
          <a:ln>
            <a:noFill/>
          </a:ln>
        </p:spPr>
      </p:pic>
    </p:spTree>
    <p:extLst>
      <p:ext uri="{BB962C8B-B14F-4D97-AF65-F5344CB8AC3E}">
        <p14:creationId xmlns:p14="http://schemas.microsoft.com/office/powerpoint/2010/main" val="1960041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842" y="1460268"/>
            <a:ext cx="8666530" cy="4943672"/>
          </a:xfrm>
          <a:prstGeom prst="rect">
            <a:avLst/>
          </a:prstGeom>
        </p:spPr>
      </p:pic>
      <p:sp>
        <p:nvSpPr>
          <p:cNvPr id="11" name="Title 1"/>
          <p:cNvSpPr txBox="1">
            <a:spLocks/>
          </p:cNvSpPr>
          <p:nvPr/>
        </p:nvSpPr>
        <p:spPr>
          <a:xfrm>
            <a:off x="230039" y="103542"/>
            <a:ext cx="11301461" cy="376834"/>
          </a:xfrm>
          <a:prstGeom prst="rect">
            <a:avLst/>
          </a:prstGeom>
        </p:spPr>
        <p:txBody>
          <a:bodyPr/>
          <a:lstStyle>
            <a:lvl1pPr algn="l" defTabSz="913429" rtl="0" eaLnBrk="1" fontAlgn="base" hangingPunct="1">
              <a:spcBef>
                <a:spcPct val="0"/>
              </a:spcBef>
              <a:spcAft>
                <a:spcPct val="0"/>
              </a:spcAft>
              <a:tabLst>
                <a:tab pos="275324" algn="l"/>
              </a:tabLst>
              <a:defRPr sz="2449" b="0" baseline="0">
                <a:solidFill>
                  <a:schemeClr val="accent3"/>
                </a:solidFill>
                <a:latin typeface="+mj-lt"/>
                <a:ea typeface="Arial Unicode MS" pitchFamily="34" charset="-128"/>
                <a:cs typeface="Arial Unicode MS" pitchFamily="34" charset="-128"/>
              </a:defRPr>
            </a:lvl1pPr>
            <a:lvl2pPr algn="l" defTabSz="913429" rtl="0" eaLnBrk="1" fontAlgn="base" hangingPunct="1">
              <a:spcBef>
                <a:spcPct val="0"/>
              </a:spcBef>
              <a:spcAft>
                <a:spcPct val="0"/>
              </a:spcAft>
              <a:defRPr sz="1939" b="1">
                <a:solidFill>
                  <a:schemeClr val="tx2"/>
                </a:solidFill>
                <a:latin typeface="Arial" charset="0"/>
              </a:defRPr>
            </a:lvl2pPr>
            <a:lvl3pPr algn="l" defTabSz="913429" rtl="0" eaLnBrk="1" fontAlgn="base" hangingPunct="1">
              <a:spcBef>
                <a:spcPct val="0"/>
              </a:spcBef>
              <a:spcAft>
                <a:spcPct val="0"/>
              </a:spcAft>
              <a:defRPr sz="1939" b="1">
                <a:solidFill>
                  <a:schemeClr val="tx2"/>
                </a:solidFill>
                <a:latin typeface="Arial" charset="0"/>
              </a:defRPr>
            </a:lvl3pPr>
            <a:lvl4pPr algn="l" defTabSz="913429" rtl="0" eaLnBrk="1" fontAlgn="base" hangingPunct="1">
              <a:spcBef>
                <a:spcPct val="0"/>
              </a:spcBef>
              <a:spcAft>
                <a:spcPct val="0"/>
              </a:spcAft>
              <a:defRPr sz="1939" b="1">
                <a:solidFill>
                  <a:schemeClr val="tx2"/>
                </a:solidFill>
                <a:latin typeface="Arial" charset="0"/>
              </a:defRPr>
            </a:lvl4pPr>
            <a:lvl5pPr algn="l" defTabSz="913429" rtl="0" eaLnBrk="1" fontAlgn="base" hangingPunct="1">
              <a:spcBef>
                <a:spcPct val="0"/>
              </a:spcBef>
              <a:spcAft>
                <a:spcPct val="0"/>
              </a:spcAft>
              <a:defRPr sz="1939" b="1">
                <a:solidFill>
                  <a:schemeClr val="tx2"/>
                </a:solidFill>
                <a:latin typeface="Arial" charset="0"/>
              </a:defRPr>
            </a:lvl5pPr>
            <a:lvl6pPr marL="466431" algn="l" defTabSz="913429" rtl="0" eaLnBrk="1" fontAlgn="base" hangingPunct="1">
              <a:spcBef>
                <a:spcPct val="0"/>
              </a:spcBef>
              <a:spcAft>
                <a:spcPct val="0"/>
              </a:spcAft>
              <a:defRPr sz="1939" b="1">
                <a:solidFill>
                  <a:schemeClr val="tx2"/>
                </a:solidFill>
                <a:latin typeface="Arial" charset="0"/>
              </a:defRPr>
            </a:lvl6pPr>
            <a:lvl7pPr marL="932863" algn="l" defTabSz="913429" rtl="0" eaLnBrk="1" fontAlgn="base" hangingPunct="1">
              <a:spcBef>
                <a:spcPct val="0"/>
              </a:spcBef>
              <a:spcAft>
                <a:spcPct val="0"/>
              </a:spcAft>
              <a:defRPr sz="1939" b="1">
                <a:solidFill>
                  <a:schemeClr val="tx2"/>
                </a:solidFill>
                <a:latin typeface="Arial" charset="0"/>
              </a:defRPr>
            </a:lvl7pPr>
            <a:lvl8pPr marL="1399295" algn="l" defTabSz="913429" rtl="0" eaLnBrk="1" fontAlgn="base" hangingPunct="1">
              <a:spcBef>
                <a:spcPct val="0"/>
              </a:spcBef>
              <a:spcAft>
                <a:spcPct val="0"/>
              </a:spcAft>
              <a:defRPr sz="1939" b="1">
                <a:solidFill>
                  <a:schemeClr val="tx2"/>
                </a:solidFill>
                <a:latin typeface="Arial" charset="0"/>
              </a:defRPr>
            </a:lvl8pPr>
            <a:lvl9pPr marL="1865728" algn="l" defTabSz="913429" rtl="0" eaLnBrk="1" fontAlgn="base" hangingPunct="1">
              <a:spcBef>
                <a:spcPct val="0"/>
              </a:spcBef>
              <a:spcAft>
                <a:spcPct val="0"/>
              </a:spcAft>
              <a:defRPr sz="1939" b="1">
                <a:solidFill>
                  <a:schemeClr val="tx2"/>
                </a:solidFill>
                <a:latin typeface="Arial" charset="0"/>
              </a:defRPr>
            </a:lvl9pPr>
          </a:lstStyle>
          <a:p>
            <a:pPr defTabSz="457104" fontAlgn="auto">
              <a:spcBef>
                <a:spcPts val="0"/>
              </a:spcBef>
              <a:spcAft>
                <a:spcPts val="600"/>
              </a:spcAft>
            </a:pPr>
            <a:r>
              <a:rPr lang="en-US" b="1" kern="0" dirty="0">
                <a:solidFill>
                  <a:schemeClr val="accent1">
                    <a:lumMod val="50000"/>
                  </a:schemeClr>
                </a:solidFill>
                <a:cs typeface="Arial"/>
              </a:rPr>
              <a:t>Global economic growth</a:t>
            </a:r>
            <a:endParaRPr lang="en-US" sz="1428" b="1" kern="0" dirty="0">
              <a:solidFill>
                <a:schemeClr val="accent1">
                  <a:lumMod val="50000"/>
                </a:schemeClr>
              </a:solidFill>
              <a:cs typeface="Arial"/>
            </a:endParaRPr>
          </a:p>
        </p:txBody>
      </p:sp>
      <p:sp>
        <p:nvSpPr>
          <p:cNvPr id="12" name="Text Placeholder 2"/>
          <p:cNvSpPr>
            <a:spLocks noGrp="1"/>
          </p:cNvSpPr>
          <p:nvPr>
            <p:ph type="body" sz="quarter" idx="10"/>
          </p:nvPr>
        </p:nvSpPr>
        <p:spPr>
          <a:xfrm>
            <a:off x="84681" y="561235"/>
            <a:ext cx="8928690" cy="565251"/>
          </a:xfrm>
        </p:spPr>
        <p:txBody>
          <a:bodyPr/>
          <a:lstStyle/>
          <a:p>
            <a:r>
              <a:rPr lang="en-US" dirty="0" smtClean="0"/>
              <a:t>The Euro Area grew above potential in 2017-2018; US growth benefited from tax cuts in 2018; the UK is struggling with BREXIT uncertainty; Japan’s growth has been supported by widespread policy steps. Growth is now slowing down.</a:t>
            </a:r>
            <a:endParaRPr lang="en-US" dirty="0"/>
          </a:p>
        </p:txBody>
      </p:sp>
      <p:sp>
        <p:nvSpPr>
          <p:cNvPr id="9" name="Rectangle 8"/>
          <p:cNvSpPr/>
          <p:nvPr/>
        </p:nvSpPr>
        <p:spPr>
          <a:xfrm>
            <a:off x="7686557" y="3232037"/>
            <a:ext cx="1173664" cy="22543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Times New Roman" pitchFamily="18" charset="0"/>
              <a:cs typeface="Times New Roman" pitchFamily="18" charset="0"/>
            </a:endParaRPr>
          </a:p>
        </p:txBody>
      </p:sp>
      <p:sp>
        <p:nvSpPr>
          <p:cNvPr id="10" name="Rectangle 9"/>
          <p:cNvSpPr/>
          <p:nvPr/>
        </p:nvSpPr>
        <p:spPr>
          <a:xfrm>
            <a:off x="4284799" y="1975945"/>
            <a:ext cx="2135553" cy="32371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Times New Roman" pitchFamily="18" charset="0"/>
              <a:cs typeface="Times New Roman" pitchFamily="18" charset="0"/>
            </a:endParaRPr>
          </a:p>
        </p:txBody>
      </p:sp>
      <p:sp>
        <p:nvSpPr>
          <p:cNvPr id="16" name="Rectangle 15"/>
          <p:cNvSpPr/>
          <p:nvPr/>
        </p:nvSpPr>
        <p:spPr>
          <a:xfrm>
            <a:off x="6588090" y="2735903"/>
            <a:ext cx="1021400" cy="21626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latin typeface="Times New Roman" pitchFamily="18" charset="0"/>
              <a:cs typeface="Times New Roman" pitchFamily="18" charset="0"/>
            </a:endParaRPr>
          </a:p>
        </p:txBody>
      </p:sp>
      <p:sp>
        <p:nvSpPr>
          <p:cNvPr id="13" name="Text Placeholder 3"/>
          <p:cNvSpPr>
            <a:spLocks noGrp="1"/>
          </p:cNvSpPr>
          <p:nvPr>
            <p:ph type="body" sz="quarter" idx="4294967295"/>
          </p:nvPr>
        </p:nvSpPr>
        <p:spPr>
          <a:xfrm>
            <a:off x="1338434" y="6507977"/>
            <a:ext cx="11301461" cy="164865"/>
          </a:xfrm>
          <a:prstGeom prst="rect">
            <a:avLst/>
          </a:prstGeom>
        </p:spPr>
        <p:txBody>
          <a:bodyPr/>
          <a:lstStyle/>
          <a:p>
            <a:r>
              <a:rPr lang="en-US" sz="1071" i="1" dirty="0"/>
              <a:t>Source: Leumi forecasts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778" y="317837"/>
            <a:ext cx="11301461" cy="376834"/>
          </a:xfrm>
          <a:prstGeom prst="rect">
            <a:avLst/>
          </a:prstGeom>
        </p:spPr>
        <p:txBody>
          <a:bodyPr/>
          <a:lstStyle/>
          <a:p>
            <a:r>
              <a:rPr lang="en-US" b="1" dirty="0" smtClean="0">
                <a:solidFill>
                  <a:schemeClr val="accent2">
                    <a:lumMod val="75000"/>
                  </a:schemeClr>
                </a:solidFill>
                <a:cs typeface="Arial"/>
              </a:rPr>
              <a:t>US gas and oil</a:t>
            </a:r>
            <a:endParaRPr lang="en-US" dirty="0"/>
          </a:p>
        </p:txBody>
      </p:sp>
      <p:sp>
        <p:nvSpPr>
          <p:cNvPr id="3" name="Text Placeholder 2"/>
          <p:cNvSpPr>
            <a:spLocks noGrp="1"/>
          </p:cNvSpPr>
          <p:nvPr>
            <p:ph type="body" sz="quarter" idx="10"/>
          </p:nvPr>
        </p:nvSpPr>
        <p:spPr>
          <a:xfrm>
            <a:off x="140779" y="694670"/>
            <a:ext cx="9003221" cy="565251"/>
          </a:xfrm>
        </p:spPr>
        <p:txBody>
          <a:bodyPr/>
          <a:lstStyle/>
          <a:p>
            <a:r>
              <a:rPr lang="en-US" dirty="0" smtClean="0"/>
              <a:t>The US is releasing oil from its “Strategic Petroleum Reserve” (SPR), as part of its progress towards energy independence and as way to counteract the impact of its sanctions on Iran and Venezuela</a:t>
            </a:r>
            <a:endParaRPr lang="en-US" dirty="0"/>
          </a:p>
        </p:txBody>
      </p:sp>
      <p:pic>
        <p:nvPicPr>
          <p:cNvPr id="5" name="Picture 1" descr="&lt;Chart&gt;&lt;ImageInfo Version=&quot;5.18.64.0&quot; GUID=&quot;474312df2c9d4d4381fa636f3cd3a37e&quot; DsId=&quot;ZBKL004&quot; T1SubID=&quot;&quot; Width=&quot;960&quot; Height=&quot;550&quot; Format=&quot;emf&quot; ChartGroupUID=&quot;b95de047-5342-41db-899c-55ef2ebed8e3&quot; GroupName=&quot;Gil&quot; ChartName=&quot;US Strategic Petroleum Reserve (SPR)&quot; ChartStyleName=&quot;&quot; GroupNameEncoded=&quot;Gil&quot; ChartNameEncoded=&quot;US+Strategic+Petroleum+Reserve+(SPR)&quot; ChartStyleNameEncoded=&quot;&quot; ShortCode=&quot;&quot; ChartOwner=&quot;ZBKL004&quot; TemplateId=&quot;&quot; TemplateName=&quot;&quot; TemplateNameEncoded=&quot;&quot; EditionId=&quot;&quot; EditionGenerationDate=&quot;&quot; RefreshDate=&quot;02/06/2019 09:23:01&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Strategic Petroleum Reserve (SPR)&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0" y="1618593"/>
            <a:ext cx="9144000" cy="5239406"/>
          </a:xfrm>
          <a:prstGeom prst="rect">
            <a:avLst/>
          </a:prstGeom>
          <a:solidFill>
            <a:srgbClr val="FFFFFF">
              <a:alpha val="0"/>
            </a:srgbClr>
          </a:solidFill>
          <a:ln>
            <a:noFill/>
          </a:ln>
        </p:spPr>
      </p:pic>
    </p:spTree>
    <p:extLst>
      <p:ext uri="{BB962C8B-B14F-4D97-AF65-F5344CB8AC3E}">
        <p14:creationId xmlns:p14="http://schemas.microsoft.com/office/powerpoint/2010/main" val="1698106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30" y="417188"/>
            <a:ext cx="8009074" cy="476870"/>
          </a:xfrm>
          <a:prstGeom prst="rect">
            <a:avLst/>
          </a:prstGeom>
          <a:noFill/>
        </p:spPr>
        <p:txBody>
          <a:bodyPr wrap="square" lIns="91421" tIns="45712" rIns="91421" bIns="45712" rtlCol="0">
            <a:spAutoFit/>
          </a:bodyPr>
          <a:lstStyle/>
          <a:p>
            <a:pPr defTabSz="457104" fontAlgn="auto">
              <a:spcBef>
                <a:spcPts val="0"/>
              </a:spcBef>
              <a:spcAft>
                <a:spcPts val="600"/>
              </a:spcAft>
            </a:pPr>
            <a:r>
              <a:rPr lang="en-US" sz="2449" b="1" dirty="0">
                <a:solidFill>
                  <a:srgbClr val="2E8EBF"/>
                </a:solidFill>
                <a:latin typeface="Arial"/>
                <a:cs typeface="Arial"/>
              </a:rPr>
              <a:t>The </a:t>
            </a:r>
            <a:r>
              <a:rPr lang="en-US" sz="2449" b="1" dirty="0" smtClean="0">
                <a:solidFill>
                  <a:srgbClr val="2E8EBF"/>
                </a:solidFill>
                <a:latin typeface="Arial"/>
                <a:cs typeface="Arial"/>
              </a:rPr>
              <a:t>US job market</a:t>
            </a:r>
            <a:endParaRPr lang="en-US" sz="1428" b="1" dirty="0">
              <a:solidFill>
                <a:srgbClr val="7F7F7F"/>
              </a:solidFill>
              <a:latin typeface="Arial"/>
              <a:cs typeface="Arial"/>
            </a:endParaRPr>
          </a:p>
        </p:txBody>
      </p:sp>
      <p:pic>
        <p:nvPicPr>
          <p:cNvPr id="4" name="Picture 3"/>
          <p:cNvPicPr>
            <a:picLocks noChangeAspect="1"/>
          </p:cNvPicPr>
          <p:nvPr/>
        </p:nvPicPr>
        <p:blipFill>
          <a:blip r:embed="rId2"/>
          <a:stretch>
            <a:fillRect/>
          </a:stretch>
        </p:blipFill>
        <p:spPr>
          <a:xfrm>
            <a:off x="539203" y="5390484"/>
            <a:ext cx="1142451" cy="259648"/>
          </a:xfrm>
          <a:prstGeom prst="rect">
            <a:avLst/>
          </a:prstGeom>
        </p:spPr>
      </p:pic>
    </p:spTree>
    <p:extLst>
      <p:ext uri="{BB962C8B-B14F-4D97-AF65-F5344CB8AC3E}">
        <p14:creationId xmlns:p14="http://schemas.microsoft.com/office/powerpoint/2010/main" val="1266298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components of labor market statistics</a:t>
            </a:r>
            <a:endParaRPr lang="he-IL" dirty="0"/>
          </a:p>
        </p:txBody>
      </p:sp>
      <p:sp>
        <p:nvSpPr>
          <p:cNvPr id="3" name="Text Placeholder 2"/>
          <p:cNvSpPr>
            <a:spLocks noGrp="1"/>
          </p:cNvSpPr>
          <p:nvPr>
            <p:ph type="body" sz="quarter" idx="10"/>
          </p:nvPr>
        </p:nvSpPr>
        <p:spPr/>
        <p:txBody>
          <a:bodyPr/>
          <a:lstStyle/>
          <a:p>
            <a:r>
              <a:rPr lang="en-US" dirty="0" smtClean="0"/>
              <a:t>Population, work force, employment, unemployment</a:t>
            </a:r>
            <a:endParaRPr lang="he-IL" dirty="0"/>
          </a:p>
        </p:txBody>
      </p:sp>
      <p:sp>
        <p:nvSpPr>
          <p:cNvPr id="4" name="Text Placeholder 3"/>
          <p:cNvSpPr>
            <a:spLocks noGrp="1"/>
          </p:cNvSpPr>
          <p:nvPr>
            <p:ph type="body" sz="quarter" idx="11"/>
          </p:nvPr>
        </p:nvSpPr>
        <p:spPr/>
        <p:txBody>
          <a:bodyPr/>
          <a:lstStyle/>
          <a:p>
            <a:endParaRPr lang="he-IL" dirty="0"/>
          </a:p>
        </p:txBody>
      </p:sp>
      <p:sp>
        <p:nvSpPr>
          <p:cNvPr id="5" name="Text Placeholder 4"/>
          <p:cNvSpPr>
            <a:spLocks noGrp="1"/>
          </p:cNvSpPr>
          <p:nvPr>
            <p:ph type="body" sz="quarter" idx="13"/>
          </p:nvPr>
        </p:nvSpPr>
        <p:spPr/>
        <p:txBody>
          <a:bodyPr/>
          <a:lstStyle/>
          <a:p>
            <a:endParaRPr lang="he-IL" dirty="0"/>
          </a:p>
        </p:txBody>
      </p:sp>
      <p:sp>
        <p:nvSpPr>
          <p:cNvPr id="6" name="Text Placeholder 5"/>
          <p:cNvSpPr>
            <a:spLocks noGrp="1"/>
          </p:cNvSpPr>
          <p:nvPr>
            <p:ph type="body" sz="quarter" idx="14"/>
          </p:nvPr>
        </p:nvSpPr>
        <p:spPr>
          <a:xfrm>
            <a:off x="349887" y="1561542"/>
            <a:ext cx="8476220" cy="282625"/>
          </a:xfrm>
        </p:spPr>
        <p:txBody>
          <a:bodyPr/>
          <a:lstStyle/>
          <a:p>
            <a:r>
              <a:rPr lang="en-US" dirty="0" smtClean="0"/>
              <a:t>Total population: 327.2m (2018 data)</a:t>
            </a:r>
            <a:endParaRPr lang="en-US" dirty="0"/>
          </a:p>
          <a:p>
            <a:endParaRPr lang="en-US" dirty="0" smtClean="0"/>
          </a:p>
          <a:p>
            <a:r>
              <a:rPr lang="en-US" dirty="0" smtClean="0"/>
              <a:t>Working </a:t>
            </a:r>
            <a:r>
              <a:rPr lang="en-US" dirty="0"/>
              <a:t>age </a:t>
            </a:r>
            <a:r>
              <a:rPr lang="en-US" dirty="0" smtClean="0"/>
              <a:t>population – 16 year and older, non-institutional, civilian population: 257.8m</a:t>
            </a:r>
            <a:endParaRPr lang="en-US" dirty="0"/>
          </a:p>
          <a:p>
            <a:r>
              <a:rPr lang="en-US" dirty="0" smtClean="0"/>
              <a:t>Percentage </a:t>
            </a:r>
            <a:r>
              <a:rPr lang="en-US" dirty="0"/>
              <a:t>of population in the working </a:t>
            </a:r>
            <a:r>
              <a:rPr lang="en-US" dirty="0" smtClean="0"/>
              <a:t>age: 78.7%</a:t>
            </a:r>
          </a:p>
          <a:p>
            <a:endParaRPr lang="en-US" dirty="0" smtClean="0"/>
          </a:p>
          <a:p>
            <a:r>
              <a:rPr lang="en-US" dirty="0" smtClean="0"/>
              <a:t>The civilian work </a:t>
            </a:r>
            <a:r>
              <a:rPr lang="en-US" dirty="0"/>
              <a:t>force, includes those that are either employed or actively seeking </a:t>
            </a:r>
            <a:r>
              <a:rPr lang="en-US" dirty="0" smtClean="0"/>
              <a:t>employment: 162.1m (2018)</a:t>
            </a:r>
          </a:p>
          <a:p>
            <a:r>
              <a:rPr lang="en-US" dirty="0" smtClean="0"/>
              <a:t>Work (labor) force participation rate = work force/working age population = 62.9% (2018).</a:t>
            </a:r>
          </a:p>
          <a:p>
            <a:endParaRPr lang="en-US" dirty="0"/>
          </a:p>
          <a:p>
            <a:r>
              <a:rPr lang="en-US" dirty="0" smtClean="0"/>
              <a:t>Unemployed: the part of the work force that is not employed – 6.3m (2018 data).</a:t>
            </a:r>
          </a:p>
          <a:p>
            <a:r>
              <a:rPr lang="en-US" dirty="0" smtClean="0"/>
              <a:t>The (civilian) unemployment rate: unemployed as a percentage of the work force: 3.9% (2018).</a:t>
            </a:r>
          </a:p>
          <a:p>
            <a:endParaRPr lang="en-US" dirty="0"/>
          </a:p>
          <a:p>
            <a:endParaRPr lang="en-US" dirty="0" smtClean="0"/>
          </a:p>
          <a:p>
            <a:endParaRPr lang="en-US" dirty="0" smtClean="0"/>
          </a:p>
          <a:p>
            <a:endParaRPr lang="en-US" dirty="0"/>
          </a:p>
          <a:p>
            <a:endParaRPr lang="he-IL" dirty="0"/>
          </a:p>
        </p:txBody>
      </p:sp>
    </p:spTree>
    <p:extLst>
      <p:ext uri="{BB962C8B-B14F-4D97-AF65-F5344CB8AC3E}">
        <p14:creationId xmlns:p14="http://schemas.microsoft.com/office/powerpoint/2010/main" val="3109032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endParaRPr lang="en-US" dirty="0"/>
          </a:p>
        </p:txBody>
      </p:sp>
      <p:sp>
        <p:nvSpPr>
          <p:cNvPr id="17" name="Title 1"/>
          <p:cNvSpPr>
            <a:spLocks noGrp="1"/>
          </p:cNvSpPr>
          <p:nvPr>
            <p:ph type="title"/>
          </p:nvPr>
        </p:nvSpPr>
        <p:spPr>
          <a:xfrm>
            <a:off x="236593" y="60487"/>
            <a:ext cx="8476220" cy="376834"/>
          </a:xfrm>
        </p:spPr>
        <p:txBody>
          <a:bodyPr/>
          <a:lstStyle/>
          <a:p>
            <a:r>
              <a:rPr lang="en-US" b="1" dirty="0">
                <a:solidFill>
                  <a:schemeClr val="accent2">
                    <a:lumMod val="75000"/>
                  </a:schemeClr>
                </a:solidFill>
                <a:cs typeface="Arial"/>
              </a:rPr>
              <a:t>US </a:t>
            </a:r>
            <a:r>
              <a:rPr lang="en-US" b="1" dirty="0" smtClean="0">
                <a:solidFill>
                  <a:schemeClr val="accent2">
                    <a:lumMod val="75000"/>
                  </a:schemeClr>
                </a:solidFill>
                <a:cs typeface="Arial"/>
              </a:rPr>
              <a:t>job market</a:t>
            </a:r>
            <a:endParaRPr lang="en-US" dirty="0">
              <a:solidFill>
                <a:schemeClr val="accent2">
                  <a:lumMod val="75000"/>
                </a:schemeClr>
              </a:solidFill>
            </a:endParaRPr>
          </a:p>
        </p:txBody>
      </p:sp>
      <p:sp>
        <p:nvSpPr>
          <p:cNvPr id="20" name="Text Placeholder 2"/>
          <p:cNvSpPr>
            <a:spLocks noGrp="1"/>
          </p:cNvSpPr>
          <p:nvPr>
            <p:ph type="body" sz="quarter" idx="10"/>
          </p:nvPr>
        </p:nvSpPr>
        <p:spPr>
          <a:xfrm>
            <a:off x="110730" y="437321"/>
            <a:ext cx="9144000" cy="847876"/>
          </a:xfrm>
        </p:spPr>
        <p:txBody>
          <a:bodyPr/>
          <a:lstStyle/>
          <a:p>
            <a:r>
              <a:rPr lang="en-US" dirty="0" smtClean="0"/>
              <a:t>The participation </a:t>
            </a:r>
            <a:r>
              <a:rPr lang="en-US" dirty="0"/>
              <a:t>rate </a:t>
            </a:r>
            <a:r>
              <a:rPr lang="en-US" dirty="0" smtClean="0"/>
              <a:t>declined in 2009-2014. </a:t>
            </a:r>
            <a:r>
              <a:rPr lang="en-US" dirty="0"/>
              <a:t>Growth requires skilled labor, modern machinery equipment and ongoing productivity growth. Age structure and demographics </a:t>
            </a:r>
            <a:r>
              <a:rPr lang="en-US" dirty="0" smtClean="0"/>
              <a:t>could </a:t>
            </a:r>
            <a:r>
              <a:rPr lang="en-US" dirty="0"/>
              <a:t>lead the overall participation rate </a:t>
            </a:r>
            <a:r>
              <a:rPr lang="en-US" dirty="0" smtClean="0"/>
              <a:t>further downwards</a:t>
            </a:r>
            <a:endParaRPr lang="en-US" dirty="0"/>
          </a:p>
        </p:txBody>
      </p:sp>
      <p:pic>
        <p:nvPicPr>
          <p:cNvPr id="2" name="Picture 1" descr="&lt;Chart&gt;&lt;ImageInfo Version=&quot;5.18.64.0&quot; GUID=&quot;778bd2a04b7647ae9595f5b758d21c50&quot; DsId=&quot;ZBKL004&quot; T1SubID=&quot;&quot; Width=&quot;476&quot; Height=&quot;529&quot; Format=&quot;emf&quot; ChartGroupUID=&quot;3e63fbaa-02d8-4d2a-9826-28595b2bc657&quot; GroupName=&quot;Gil&quot; ChartName=&quot;US labor force basic figures&quot; ChartStyleName=&quot;&quot; GroupNameEncoded=&quot;Gil&quot; ChartNameEncoded=&quot;US+labor+force+basic+figures&quot; ChartStyleNameEncoded=&quot;&quot; ShortCode=&quot;&quot; ChartOwner=&quot;ZBKL004&quot; TemplateId=&quot;&quot; TemplateName=&quot;&quot; TemplateNameEncoded=&quot;&quot; EditionId=&quot;&quot; EditionGenerationDate=&quot;&quot; RefreshDate=&quot;02/06/2019 09:23:07&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labor force basic figures&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171250" y="1447136"/>
            <a:ext cx="4540793" cy="5042890"/>
          </a:xfrm>
          <a:prstGeom prst="rect">
            <a:avLst/>
          </a:prstGeom>
          <a:solidFill>
            <a:srgbClr val="FFFFFF">
              <a:alpha val="0"/>
            </a:srgbClr>
          </a:solidFill>
          <a:ln>
            <a:noFill/>
          </a:ln>
        </p:spPr>
      </p:pic>
      <p:sp>
        <p:nvSpPr>
          <p:cNvPr id="22" name="Oval 21"/>
          <p:cNvSpPr/>
          <p:nvPr/>
        </p:nvSpPr>
        <p:spPr>
          <a:xfrm rot="17209811">
            <a:off x="2377965" y="657489"/>
            <a:ext cx="957514" cy="3302031"/>
          </a:xfrm>
          <a:prstGeom prst="ellipse">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he-IL" sz="1632" dirty="0">
              <a:solidFill>
                <a:schemeClr val="tx1"/>
              </a:solidFill>
            </a:endParaRPr>
          </a:p>
        </p:txBody>
      </p:sp>
      <p:sp>
        <p:nvSpPr>
          <p:cNvPr id="23" name="Text Placeholder 9"/>
          <p:cNvSpPr>
            <a:spLocks noGrp="1"/>
          </p:cNvSpPr>
          <p:nvPr>
            <p:ph type="body" sz="quarter" idx="11"/>
          </p:nvPr>
        </p:nvSpPr>
        <p:spPr>
          <a:xfrm>
            <a:off x="349887" y="6207622"/>
            <a:ext cx="8476220" cy="157014"/>
          </a:xfrm>
        </p:spPr>
        <p:txBody>
          <a:bodyPr/>
          <a:lstStyle/>
          <a:p>
            <a:r>
              <a:rPr lang="en-US" dirty="0"/>
              <a:t>Source: Reuters</a:t>
            </a:r>
            <a:endParaRPr lang="he-IL" dirty="0"/>
          </a:p>
        </p:txBody>
      </p:sp>
    </p:spTree>
    <p:extLst>
      <p:ext uri="{BB962C8B-B14F-4D97-AF65-F5344CB8AC3E}">
        <p14:creationId xmlns:p14="http://schemas.microsoft.com/office/powerpoint/2010/main" val="66842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endParaRPr lang="en-US" dirty="0"/>
          </a:p>
        </p:txBody>
      </p:sp>
      <p:sp>
        <p:nvSpPr>
          <p:cNvPr id="17" name="Title 1"/>
          <p:cNvSpPr>
            <a:spLocks noGrp="1"/>
          </p:cNvSpPr>
          <p:nvPr>
            <p:ph type="title"/>
          </p:nvPr>
        </p:nvSpPr>
        <p:spPr>
          <a:xfrm>
            <a:off x="236593" y="60487"/>
            <a:ext cx="8476220" cy="376834"/>
          </a:xfrm>
        </p:spPr>
        <p:txBody>
          <a:bodyPr/>
          <a:lstStyle/>
          <a:p>
            <a:r>
              <a:rPr lang="en-US" b="1" dirty="0">
                <a:solidFill>
                  <a:schemeClr val="accent2">
                    <a:lumMod val="75000"/>
                  </a:schemeClr>
                </a:solidFill>
                <a:cs typeface="Arial"/>
              </a:rPr>
              <a:t>US </a:t>
            </a:r>
            <a:r>
              <a:rPr lang="en-US" b="1" dirty="0" smtClean="0">
                <a:solidFill>
                  <a:schemeClr val="accent2">
                    <a:lumMod val="75000"/>
                  </a:schemeClr>
                </a:solidFill>
                <a:cs typeface="Arial"/>
              </a:rPr>
              <a:t>job market</a:t>
            </a:r>
            <a:endParaRPr lang="en-US" dirty="0">
              <a:solidFill>
                <a:schemeClr val="accent2">
                  <a:lumMod val="75000"/>
                </a:schemeClr>
              </a:solidFill>
            </a:endParaRPr>
          </a:p>
        </p:txBody>
      </p:sp>
      <p:sp>
        <p:nvSpPr>
          <p:cNvPr id="20" name="Text Placeholder 2"/>
          <p:cNvSpPr>
            <a:spLocks noGrp="1"/>
          </p:cNvSpPr>
          <p:nvPr>
            <p:ph type="body" sz="quarter" idx="10"/>
          </p:nvPr>
        </p:nvSpPr>
        <p:spPr>
          <a:xfrm>
            <a:off x="110730" y="437321"/>
            <a:ext cx="9144000" cy="847876"/>
          </a:xfrm>
        </p:spPr>
        <p:txBody>
          <a:bodyPr/>
          <a:lstStyle/>
          <a:p>
            <a:r>
              <a:rPr lang="en-US" dirty="0" smtClean="0"/>
              <a:t>Participation has risen in the 25-54 age group, but remains low in the 55+ and 16-24 groups.</a:t>
            </a:r>
            <a:endParaRPr lang="en-US" dirty="0"/>
          </a:p>
        </p:txBody>
      </p:sp>
      <p:sp>
        <p:nvSpPr>
          <p:cNvPr id="23" name="Text Placeholder 9"/>
          <p:cNvSpPr>
            <a:spLocks noGrp="1"/>
          </p:cNvSpPr>
          <p:nvPr>
            <p:ph type="body" sz="quarter" idx="11"/>
          </p:nvPr>
        </p:nvSpPr>
        <p:spPr>
          <a:xfrm>
            <a:off x="349887" y="6207622"/>
            <a:ext cx="8476220" cy="157014"/>
          </a:xfrm>
        </p:spPr>
        <p:txBody>
          <a:bodyPr/>
          <a:lstStyle/>
          <a:p>
            <a:endParaRPr lang="he-IL" dirty="0"/>
          </a:p>
        </p:txBody>
      </p:sp>
      <p:pic>
        <p:nvPicPr>
          <p:cNvPr id="3" name="Picture 1" descr="&lt;Chart&gt;&lt;ImageInfo Version=&quot;5.18.64.0&quot; GUID=&quot;9c9763a98b4345a9beea5d8b75d4c438&quot; DsId=&quot;ZBKL004&quot; T1SubID=&quot;&quot; Width=&quot;813&quot; Height=&quot;586&quot; Format=&quot;emf&quot; ChartGroupUID=&quot;5c2e3c47-5cc9-4199-85d9-6bc295b7edea&quot; GroupName=&quot;Gil&quot; ChartName=&quot;US participation rate by prime age band-1&quot; ChartStyleName=&quot;&quot; GroupNameEncoded=&quot;Gil&quot; ChartNameEncoded=&quot;US+participation+rate+by+prime+age+band-1&quot; ChartStyleNameEncoded=&quot;&quot; ShortCode=&quot;&quot; ChartOwner=&quot;ZBKL004&quot; TemplateId=&quot;&quot; TemplateName=&quot;&quot; TemplateNameEncoded=&quot;&quot; EditionId=&quot;&quot; EditionGenerationDate=&quot;&quot; RefreshDate=&quot;02/06/2019 09:23:02&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participation rate by prime age band&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602357" y="1025142"/>
            <a:ext cx="7744691" cy="5583382"/>
          </a:xfrm>
          <a:prstGeom prst="rect">
            <a:avLst/>
          </a:prstGeom>
          <a:solidFill>
            <a:srgbClr val="FFFFFF">
              <a:alpha val="0"/>
            </a:srgbClr>
          </a:solidFill>
          <a:ln>
            <a:noFill/>
          </a:ln>
        </p:spPr>
      </p:pic>
      <p:sp>
        <p:nvSpPr>
          <p:cNvPr id="9" name="Double Brace 8"/>
          <p:cNvSpPr/>
          <p:nvPr/>
        </p:nvSpPr>
        <p:spPr bwMode="auto">
          <a:xfrm>
            <a:off x="1094509" y="5559732"/>
            <a:ext cx="1967346" cy="568036"/>
          </a:xfrm>
          <a:prstGeom prst="bracePair">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1" anchor="t"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pitchFamily="34" charset="0"/>
              <a:cs typeface="David" pitchFamily="2" charset="-79"/>
            </a:endParaRPr>
          </a:p>
        </p:txBody>
      </p:sp>
      <p:cxnSp>
        <p:nvCxnSpPr>
          <p:cNvPr id="11" name="Straight Arrow Connector 10"/>
          <p:cNvCxnSpPr/>
          <p:nvPr/>
        </p:nvCxnSpPr>
        <p:spPr bwMode="auto">
          <a:xfrm flipH="1" flipV="1">
            <a:off x="971550" y="4668982"/>
            <a:ext cx="109105" cy="103909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2" name="Oval 11"/>
          <p:cNvSpPr/>
          <p:nvPr/>
        </p:nvSpPr>
        <p:spPr bwMode="auto">
          <a:xfrm rot="19968316">
            <a:off x="6386866" y="2473090"/>
            <a:ext cx="1941164" cy="1008000"/>
          </a:xfrm>
          <a:prstGeom prst="ellipse">
            <a:avLst/>
          </a:prstGeom>
          <a:noFill/>
          <a:ln w="63500" cmpd="dbl">
            <a:solidFill>
              <a:srgbClr val="00B050">
                <a:alpha val="60000"/>
              </a:srgbClr>
            </a:solidFill>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pitchFamily="34" charset="0"/>
              <a:cs typeface="David" pitchFamily="2" charset="-79"/>
            </a:endParaRPr>
          </a:p>
        </p:txBody>
      </p:sp>
    </p:spTree>
    <p:extLst>
      <p:ext uri="{BB962C8B-B14F-4D97-AF65-F5344CB8AC3E}">
        <p14:creationId xmlns:p14="http://schemas.microsoft.com/office/powerpoint/2010/main" val="266506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endParaRPr lang="en-US" dirty="0"/>
          </a:p>
        </p:txBody>
      </p:sp>
      <p:sp>
        <p:nvSpPr>
          <p:cNvPr id="17" name="Title 1"/>
          <p:cNvSpPr>
            <a:spLocks noGrp="1"/>
          </p:cNvSpPr>
          <p:nvPr>
            <p:ph type="title"/>
          </p:nvPr>
        </p:nvSpPr>
        <p:spPr>
          <a:xfrm>
            <a:off x="236593" y="60487"/>
            <a:ext cx="8476220" cy="376834"/>
          </a:xfrm>
        </p:spPr>
        <p:txBody>
          <a:bodyPr/>
          <a:lstStyle/>
          <a:p>
            <a:r>
              <a:rPr lang="en-US" b="1" dirty="0">
                <a:solidFill>
                  <a:schemeClr val="accent2">
                    <a:lumMod val="75000"/>
                  </a:schemeClr>
                </a:solidFill>
                <a:cs typeface="Arial"/>
              </a:rPr>
              <a:t>US </a:t>
            </a:r>
            <a:r>
              <a:rPr lang="en-US" b="1" dirty="0" smtClean="0">
                <a:solidFill>
                  <a:schemeClr val="accent2">
                    <a:lumMod val="75000"/>
                  </a:schemeClr>
                </a:solidFill>
                <a:cs typeface="Arial"/>
              </a:rPr>
              <a:t>job market</a:t>
            </a:r>
            <a:endParaRPr lang="en-US" dirty="0">
              <a:solidFill>
                <a:schemeClr val="accent2">
                  <a:lumMod val="75000"/>
                </a:schemeClr>
              </a:solidFill>
            </a:endParaRPr>
          </a:p>
        </p:txBody>
      </p:sp>
      <p:sp>
        <p:nvSpPr>
          <p:cNvPr id="20" name="Text Placeholder 2"/>
          <p:cNvSpPr>
            <a:spLocks noGrp="1"/>
          </p:cNvSpPr>
          <p:nvPr>
            <p:ph type="body" sz="quarter" idx="10"/>
          </p:nvPr>
        </p:nvSpPr>
        <p:spPr>
          <a:xfrm>
            <a:off x="110730" y="437321"/>
            <a:ext cx="9144000" cy="847876"/>
          </a:xfrm>
        </p:spPr>
        <p:txBody>
          <a:bodyPr/>
          <a:lstStyle/>
          <a:p>
            <a:r>
              <a:rPr lang="en-US" dirty="0" smtClean="0"/>
              <a:t>Age </a:t>
            </a:r>
            <a:r>
              <a:rPr lang="en-US" dirty="0"/>
              <a:t>structure and demographics </a:t>
            </a:r>
            <a:r>
              <a:rPr lang="en-US" dirty="0" smtClean="0"/>
              <a:t>could </a:t>
            </a:r>
            <a:r>
              <a:rPr lang="en-US" dirty="0"/>
              <a:t>lead the overall participation rate </a:t>
            </a:r>
            <a:r>
              <a:rPr lang="en-US" dirty="0" smtClean="0"/>
              <a:t>further downwards</a:t>
            </a:r>
            <a:endParaRPr lang="en-US" dirty="0"/>
          </a:p>
        </p:txBody>
      </p:sp>
      <p:sp>
        <p:nvSpPr>
          <p:cNvPr id="23" name="Text Placeholder 9"/>
          <p:cNvSpPr>
            <a:spLocks noGrp="1"/>
          </p:cNvSpPr>
          <p:nvPr>
            <p:ph type="body" sz="quarter" idx="11"/>
          </p:nvPr>
        </p:nvSpPr>
        <p:spPr>
          <a:xfrm>
            <a:off x="349887" y="6207622"/>
            <a:ext cx="8476220" cy="157014"/>
          </a:xfrm>
        </p:spPr>
        <p:txBody>
          <a:bodyPr/>
          <a:lstStyle/>
          <a:p>
            <a:r>
              <a:rPr lang="en-US" dirty="0"/>
              <a:t>Source: Reuters</a:t>
            </a:r>
            <a:endParaRPr lang="he-IL" dirty="0"/>
          </a:p>
        </p:txBody>
      </p:sp>
      <p:pic>
        <p:nvPicPr>
          <p:cNvPr id="3" name="Picture 2"/>
          <p:cNvPicPr>
            <a:picLocks noChangeAspect="1"/>
          </p:cNvPicPr>
          <p:nvPr/>
        </p:nvPicPr>
        <p:blipFill>
          <a:blip r:embed="rId2"/>
          <a:stretch>
            <a:fillRect/>
          </a:stretch>
        </p:blipFill>
        <p:spPr>
          <a:xfrm>
            <a:off x="110730" y="1060110"/>
            <a:ext cx="8280000" cy="5570181"/>
          </a:xfrm>
          <a:prstGeom prst="rect">
            <a:avLst/>
          </a:prstGeom>
        </p:spPr>
      </p:pic>
    </p:spTree>
    <p:extLst>
      <p:ext uri="{BB962C8B-B14F-4D97-AF65-F5344CB8AC3E}">
        <p14:creationId xmlns:p14="http://schemas.microsoft.com/office/powerpoint/2010/main" val="599617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p>
            <a:endParaRPr lang="en-US" dirty="0"/>
          </a:p>
        </p:txBody>
      </p:sp>
      <p:sp>
        <p:nvSpPr>
          <p:cNvPr id="17" name="Title 1"/>
          <p:cNvSpPr>
            <a:spLocks noGrp="1"/>
          </p:cNvSpPr>
          <p:nvPr>
            <p:ph type="title"/>
          </p:nvPr>
        </p:nvSpPr>
        <p:spPr>
          <a:xfrm>
            <a:off x="236593" y="60487"/>
            <a:ext cx="8476220" cy="376834"/>
          </a:xfrm>
        </p:spPr>
        <p:txBody>
          <a:bodyPr/>
          <a:lstStyle/>
          <a:p>
            <a:r>
              <a:rPr lang="en-US" b="1" dirty="0">
                <a:solidFill>
                  <a:schemeClr val="accent2">
                    <a:lumMod val="75000"/>
                  </a:schemeClr>
                </a:solidFill>
                <a:cs typeface="Arial"/>
              </a:rPr>
              <a:t>US </a:t>
            </a:r>
            <a:r>
              <a:rPr lang="en-US" b="1" dirty="0" smtClean="0">
                <a:solidFill>
                  <a:schemeClr val="accent2">
                    <a:lumMod val="75000"/>
                  </a:schemeClr>
                </a:solidFill>
                <a:cs typeface="Arial"/>
              </a:rPr>
              <a:t>job market</a:t>
            </a:r>
            <a:endParaRPr lang="en-US" dirty="0">
              <a:solidFill>
                <a:schemeClr val="accent2">
                  <a:lumMod val="75000"/>
                </a:schemeClr>
              </a:solidFill>
            </a:endParaRPr>
          </a:p>
        </p:txBody>
      </p:sp>
      <p:sp>
        <p:nvSpPr>
          <p:cNvPr id="20" name="Text Placeholder 2"/>
          <p:cNvSpPr>
            <a:spLocks noGrp="1"/>
          </p:cNvSpPr>
          <p:nvPr>
            <p:ph type="body" sz="quarter" idx="10"/>
          </p:nvPr>
        </p:nvSpPr>
        <p:spPr>
          <a:xfrm>
            <a:off x="110730" y="437321"/>
            <a:ext cx="9144000" cy="847876"/>
          </a:xfrm>
        </p:spPr>
        <p:txBody>
          <a:bodyPr/>
          <a:lstStyle/>
          <a:p>
            <a:r>
              <a:rPr lang="en-US" dirty="0" smtClean="0"/>
              <a:t>Age </a:t>
            </a:r>
            <a:r>
              <a:rPr lang="en-US" dirty="0"/>
              <a:t>structure and demographics </a:t>
            </a:r>
            <a:r>
              <a:rPr lang="en-US" dirty="0" smtClean="0"/>
              <a:t>could </a:t>
            </a:r>
            <a:r>
              <a:rPr lang="en-US" dirty="0"/>
              <a:t>lead the overall participation rate </a:t>
            </a:r>
            <a:r>
              <a:rPr lang="en-US" dirty="0" smtClean="0"/>
              <a:t>further downwards</a:t>
            </a:r>
            <a:endParaRPr lang="en-US" dirty="0"/>
          </a:p>
        </p:txBody>
      </p:sp>
      <p:sp>
        <p:nvSpPr>
          <p:cNvPr id="23" name="Text Placeholder 9"/>
          <p:cNvSpPr>
            <a:spLocks noGrp="1"/>
          </p:cNvSpPr>
          <p:nvPr>
            <p:ph type="body" sz="quarter" idx="11"/>
          </p:nvPr>
        </p:nvSpPr>
        <p:spPr>
          <a:xfrm>
            <a:off x="349887" y="6207622"/>
            <a:ext cx="8476220" cy="157014"/>
          </a:xfrm>
        </p:spPr>
        <p:txBody>
          <a:bodyPr/>
          <a:lstStyle/>
          <a:p>
            <a:r>
              <a:rPr lang="en-US" dirty="0"/>
              <a:t>Source: Reuters</a:t>
            </a:r>
            <a:endParaRPr lang="he-IL" dirty="0"/>
          </a:p>
        </p:txBody>
      </p:sp>
      <p:pic>
        <p:nvPicPr>
          <p:cNvPr id="4" name="Picture 3"/>
          <p:cNvPicPr>
            <a:picLocks noChangeAspect="1"/>
          </p:cNvPicPr>
          <p:nvPr/>
        </p:nvPicPr>
        <p:blipFill>
          <a:blip r:embed="rId2"/>
          <a:stretch>
            <a:fillRect/>
          </a:stretch>
        </p:blipFill>
        <p:spPr>
          <a:xfrm>
            <a:off x="110730" y="1090557"/>
            <a:ext cx="8352501" cy="5531140"/>
          </a:xfrm>
          <a:prstGeom prst="rect">
            <a:avLst/>
          </a:prstGeom>
        </p:spPr>
      </p:pic>
    </p:spTree>
    <p:extLst>
      <p:ext uri="{BB962C8B-B14F-4D97-AF65-F5344CB8AC3E}">
        <p14:creationId xmlns:p14="http://schemas.microsoft.com/office/powerpoint/2010/main" val="225107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18729" y="284253"/>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a:t>
            </a:r>
            <a:r>
              <a:rPr lang="en-US" sz="2449" kern="0" dirty="0">
                <a:solidFill>
                  <a:schemeClr val="accent2">
                    <a:lumMod val="75000"/>
                  </a:schemeClr>
                </a:solidFill>
              </a:rPr>
              <a:t> job market</a:t>
            </a:r>
            <a:endParaRPr lang="en-US" sz="2449" kern="0" dirty="0"/>
          </a:p>
        </p:txBody>
      </p:sp>
      <p:sp>
        <p:nvSpPr>
          <p:cNvPr id="15" name="Text Placeholder 2"/>
          <p:cNvSpPr>
            <a:spLocks noGrp="1"/>
          </p:cNvSpPr>
          <p:nvPr>
            <p:ph type="body" sz="quarter" idx="10"/>
          </p:nvPr>
        </p:nvSpPr>
        <p:spPr>
          <a:xfrm>
            <a:off x="118729" y="812595"/>
            <a:ext cx="8475721" cy="565251"/>
          </a:xfrm>
        </p:spPr>
        <p:txBody>
          <a:bodyPr/>
          <a:lstStyle/>
          <a:p>
            <a:r>
              <a:rPr lang="en-US" dirty="0"/>
              <a:t>Employees find it relatively easy to look for better </a:t>
            </a:r>
            <a:r>
              <a:rPr lang="en-US" dirty="0" smtClean="0"/>
              <a:t>jobs</a:t>
            </a:r>
            <a:endParaRPr lang="en-US" dirty="0"/>
          </a:p>
        </p:txBody>
      </p:sp>
      <p:sp>
        <p:nvSpPr>
          <p:cNvPr id="16" name="Text Placeholder 3"/>
          <p:cNvSpPr>
            <a:spLocks noGrp="1"/>
          </p:cNvSpPr>
          <p:nvPr>
            <p:ph type="body" sz="quarter" idx="4294967295"/>
          </p:nvPr>
        </p:nvSpPr>
        <p:spPr>
          <a:xfrm>
            <a:off x="355211" y="5726384"/>
            <a:ext cx="8475721" cy="157014"/>
          </a:xfrm>
          <a:prstGeom prst="rect">
            <a:avLst/>
          </a:prstGeom>
        </p:spPr>
        <p:txBody>
          <a:bodyPr/>
          <a:lstStyle/>
          <a:p>
            <a:r>
              <a:rPr lang="en-US" dirty="0"/>
              <a:t>Source: Reuters</a:t>
            </a:r>
          </a:p>
        </p:txBody>
      </p:sp>
      <p:pic>
        <p:nvPicPr>
          <p:cNvPr id="2" name="Picture 1" descr="&lt;Chart&gt;&lt;ImageInfo Version=&quot;5.18.64.0&quot; GUID=&quot;e4d634c5b3e94b7ab24a095554c6eb8a&quot; DsId=&quot;ZBKL004&quot; T1SubID=&quot;&quot; Width=&quot;728&quot; Height=&quot;469&quot; Format=&quot;emf&quot; ChartGroupUID=&quot;47a329a4-3171-4c62-b3c9-8434f007cc3b&quot; GroupName=&quot;Gil&quot; ChartName=&quot;US unemployment rates_&quot; ChartStyleName=&quot;&quot; GroupNameEncoded=&quot;Gil&quot; ChartNameEncoded=&quot;US+unemployment+rates_&quot; ChartStyleNameEncoded=&quot;&quot; ShortCode=&quot;&quot; ChartOwner=&quot;ZBKL004&quot; TemplateId=&quot;&quot; TemplateName=&quot;&quot; TemplateNameEncoded=&quot;&quot; EditionId=&quot;&quot; EditionGenerationDate=&quot;&quot; RefreshDate=&quot;02/06/2019 09:23:02&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unemployment rates&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0" y="1321061"/>
            <a:ext cx="6936828" cy="4475838"/>
          </a:xfrm>
          <a:prstGeom prst="rect">
            <a:avLst/>
          </a:prstGeom>
          <a:solidFill>
            <a:srgbClr val="FFFFFF">
              <a:alpha val="0"/>
            </a:srgbClr>
          </a:solidFill>
          <a:ln>
            <a:noFill/>
          </a:ln>
        </p:spPr>
      </p:pic>
      <p:sp>
        <p:nvSpPr>
          <p:cNvPr id="19" name="Text Placeholder 3"/>
          <p:cNvSpPr>
            <a:spLocks noGrp="1"/>
          </p:cNvSpPr>
          <p:nvPr>
            <p:ph type="body" sz="quarter" idx="4294967295"/>
          </p:nvPr>
        </p:nvSpPr>
        <p:spPr>
          <a:xfrm>
            <a:off x="476473" y="6034906"/>
            <a:ext cx="8475721" cy="659459"/>
          </a:xfrm>
          <a:prstGeom prst="rect">
            <a:avLst/>
          </a:prstGeom>
        </p:spPr>
        <p:txBody>
          <a:bodyPr/>
          <a:lstStyle/>
          <a:p>
            <a:r>
              <a:rPr lang="en-US" sz="1071" dirty="0">
                <a:solidFill>
                  <a:schemeClr val="accent4">
                    <a:lumMod val="75000"/>
                  </a:schemeClr>
                </a:solidFill>
              </a:rPr>
              <a:t>Indicators other than the headline measure of unemployment continue to point to a substantial degree of labor market slack – the U-6 measure, for example which counts discouraged workers, those who are described as marginally attached, and those working part-time who would prefer to work full-time in addition to the unemployed, rose sharply as the recession hit. The gap between the broader U-6 measure, sometimes referred to as a measure of ‘underemployment,’ and headline unemployment has yet to close in any meaningful sense. </a:t>
            </a:r>
          </a:p>
        </p:txBody>
      </p:sp>
      <p:cxnSp>
        <p:nvCxnSpPr>
          <p:cNvPr id="20" name="Straight Arrow Connector 19"/>
          <p:cNvCxnSpPr/>
          <p:nvPr/>
        </p:nvCxnSpPr>
        <p:spPr>
          <a:xfrm>
            <a:off x="6337738" y="4156396"/>
            <a:ext cx="0" cy="36260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1" name="Rectangular Callout 20"/>
          <p:cNvSpPr/>
          <p:nvPr/>
        </p:nvSpPr>
        <p:spPr>
          <a:xfrm>
            <a:off x="7173310" y="3303088"/>
            <a:ext cx="1657622" cy="928846"/>
          </a:xfrm>
          <a:prstGeom prst="wedgeRectCallout">
            <a:avLst>
              <a:gd name="adj1" fmla="val -90195"/>
              <a:gd name="adj2" fmla="val 70923"/>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UNDEREMPLOYMENT: Millions </a:t>
            </a:r>
            <a:r>
              <a:rPr lang="en-US" sz="1000" dirty="0">
                <a:solidFill>
                  <a:schemeClr val="tx1"/>
                </a:solidFill>
              </a:rPr>
              <a:t>of discouraged and </a:t>
            </a:r>
            <a:r>
              <a:rPr lang="en-US" sz="1000" dirty="0" smtClean="0">
                <a:solidFill>
                  <a:schemeClr val="tx1"/>
                </a:solidFill>
              </a:rPr>
              <a:t>part time workers</a:t>
            </a:r>
            <a:endParaRPr lang="he-IL" sz="1000" dirty="0">
              <a:solidFill>
                <a:schemeClr val="tx1"/>
              </a:solidFill>
            </a:endParaRPr>
          </a:p>
        </p:txBody>
      </p:sp>
    </p:spTree>
    <p:extLst>
      <p:ext uri="{BB962C8B-B14F-4D97-AF65-F5344CB8AC3E}">
        <p14:creationId xmlns:p14="http://schemas.microsoft.com/office/powerpoint/2010/main" val="168523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870" y="108757"/>
            <a:ext cx="11301461" cy="376834"/>
          </a:xfrm>
          <a:prstGeom prst="rect">
            <a:avLst/>
          </a:prstGeom>
        </p:spPr>
        <p:txBody>
          <a:bodyPr/>
          <a:lstStyle/>
          <a:p>
            <a:r>
              <a:rPr lang="en-US" b="1" dirty="0">
                <a:solidFill>
                  <a:schemeClr val="accent2">
                    <a:lumMod val="75000"/>
                  </a:schemeClr>
                </a:solidFill>
                <a:cs typeface="Arial"/>
              </a:rPr>
              <a:t>US</a:t>
            </a:r>
            <a:r>
              <a:rPr lang="en-US" dirty="0">
                <a:solidFill>
                  <a:schemeClr val="accent2">
                    <a:lumMod val="75000"/>
                  </a:schemeClr>
                </a:solidFill>
              </a:rPr>
              <a:t> job market</a:t>
            </a:r>
          </a:p>
        </p:txBody>
      </p:sp>
      <p:sp>
        <p:nvSpPr>
          <p:cNvPr id="3" name="Text Placeholder 2"/>
          <p:cNvSpPr>
            <a:spLocks noGrp="1"/>
          </p:cNvSpPr>
          <p:nvPr>
            <p:ph type="body" sz="quarter" idx="10"/>
          </p:nvPr>
        </p:nvSpPr>
        <p:spPr>
          <a:xfrm>
            <a:off x="140870" y="567225"/>
            <a:ext cx="8908481" cy="565251"/>
          </a:xfrm>
        </p:spPr>
        <p:txBody>
          <a:bodyPr/>
          <a:lstStyle/>
          <a:p>
            <a:r>
              <a:rPr lang="en-US" dirty="0"/>
              <a:t>Part time employment could indicate that the market is not </a:t>
            </a:r>
            <a:r>
              <a:rPr lang="en-US" dirty="0" smtClean="0"/>
              <a:t>yet at </a:t>
            </a:r>
            <a:r>
              <a:rPr lang="en-US" dirty="0"/>
              <a:t>full employment yet….but it is getting there</a:t>
            </a:r>
          </a:p>
        </p:txBody>
      </p:sp>
      <p:pic>
        <p:nvPicPr>
          <p:cNvPr id="4" name="Picture 1" descr="&lt;Chart&gt;&lt;ImageInfo Version=&quot;5.18.64.0&quot; GUID=&quot;8a8d91e8a9064a7a95736ae5e9486963&quot; DsId=&quot;ZBKL004&quot; T1SubID=&quot;&quot; Width=&quot;666&quot; Height=&quot;499&quot; Format=&quot;emf&quot; ChartGroupUID=&quot;b6c36181-fb4e-4f79-8072-f4d800e1c694&quot; GroupName=&quot;Gil&quot; ChartName=&quot;Part-time but want to work full-time&quot; ChartStyleName=&quot;&quot; GroupNameEncoded=&quot;Gil&quot; ChartNameEncoded=&quot;Part-time+but+want+to+work+full-time&quot; ChartStyleNameEncoded=&quot;&quot; ShortCode=&quot;&quot; ChartOwner=&quot;ZBKL004&quot; TemplateId=&quot;&quot; TemplateName=&quot;&quot; TemplateNameEncoded=&quot;&quot; EditionId=&quot;&quot; EditionGenerationDate=&quot;&quot; RefreshDate=&quot;02/06/2019 09:23:01&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Part-time but want to work full-time&quot; DoStretch=&quot;true&quot; Pr=&quot;&quot; RetrieveParams=&quot;&quot; /&gt;&lt;/Chart&gt;"/>
          <p:cNvPicPr>
            <a:picLocks noChangeAspect="1"/>
          </p:cNvPicPr>
          <p:nvPr/>
        </p:nvPicPr>
        <p:blipFill>
          <a:blip r:embed="rId2">
            <a:lum/>
            <a:extLst>
              <a:ext uri="{28A0092B-C50C-407E-A947-70E740481C1C}">
                <a14:useLocalDpi xmlns:a14="http://schemas.microsoft.com/office/drawing/2010/main" val="0"/>
              </a:ext>
            </a:extLst>
          </a:blip>
          <a:stretch>
            <a:fillRect/>
          </a:stretch>
        </p:blipFill>
        <p:spPr>
          <a:xfrm>
            <a:off x="292049" y="1335408"/>
            <a:ext cx="6343906" cy="4757263"/>
          </a:xfrm>
          <a:prstGeom prst="rect">
            <a:avLst/>
          </a:prstGeom>
          <a:solidFill>
            <a:srgbClr val="FFFFFF">
              <a:alpha val="0"/>
            </a:srgbClr>
          </a:solidFill>
          <a:ln>
            <a:noFill/>
          </a:ln>
        </p:spPr>
      </p:pic>
      <p:sp>
        <p:nvSpPr>
          <p:cNvPr id="12" name="Oval 11"/>
          <p:cNvSpPr/>
          <p:nvPr/>
        </p:nvSpPr>
        <p:spPr>
          <a:xfrm rot="5793933">
            <a:off x="4101725" y="4914205"/>
            <a:ext cx="681218" cy="79627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
        <p:nvSpPr>
          <p:cNvPr id="13" name="Oval 12"/>
          <p:cNvSpPr/>
          <p:nvPr/>
        </p:nvSpPr>
        <p:spPr>
          <a:xfrm rot="5400000">
            <a:off x="1217781" y="4972511"/>
            <a:ext cx="767188" cy="680270"/>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
        <p:nvSpPr>
          <p:cNvPr id="15" name="Oval 14"/>
          <p:cNvSpPr/>
          <p:nvPr/>
        </p:nvSpPr>
        <p:spPr>
          <a:xfrm>
            <a:off x="5954737" y="4780959"/>
            <a:ext cx="681218" cy="488701"/>
          </a:xfrm>
          <a:prstGeom prst="ellipse">
            <a:avLst/>
          </a:prstGeom>
          <a:noFill/>
          <a:ln>
            <a:solidFill>
              <a:schemeClr val="accent6">
                <a:alpha val="51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
        <p:nvSpPr>
          <p:cNvPr id="17" name="Action Button: Home 16">
            <a:hlinkClick r:id="" action="ppaction://hlinkshowjump?jump=firstslide" highlightClick="1"/>
          </p:cNvPr>
          <p:cNvSpPr/>
          <p:nvPr/>
        </p:nvSpPr>
        <p:spPr>
          <a:xfrm>
            <a:off x="8570979" y="92509"/>
            <a:ext cx="509757" cy="450653"/>
          </a:xfrm>
          <a:prstGeom prst="actionButtonHom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32" dirty="0">
              <a:solidFill>
                <a:schemeClr val="tx1"/>
              </a:solidFill>
            </a:endParaRPr>
          </a:p>
        </p:txBody>
      </p:sp>
    </p:spTree>
    <p:extLst>
      <p:ext uri="{BB962C8B-B14F-4D97-AF65-F5344CB8AC3E}">
        <p14:creationId xmlns:p14="http://schemas.microsoft.com/office/powerpoint/2010/main" val="11685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253" y="5444595"/>
            <a:ext cx="8985963" cy="1200329"/>
          </a:xfrm>
          <a:prstGeom prst="rect">
            <a:avLst/>
          </a:prstGeom>
          <a:noFill/>
        </p:spPr>
        <p:txBody>
          <a:bodyPr wrap="square" rtlCol="0">
            <a:spAutoFit/>
          </a:bodyPr>
          <a:lstStyle/>
          <a:p>
            <a:r>
              <a:rPr lang="en-US" sz="1800" i="1" dirty="0">
                <a:solidFill>
                  <a:schemeClr val="tx2">
                    <a:lumMod val="90000"/>
                    <a:lumOff val="10000"/>
                  </a:schemeClr>
                </a:solidFill>
                <a:effectLst>
                  <a:outerShdw blurRad="38100" dist="38100" dir="2700000" algn="tl">
                    <a:srgbClr val="000000">
                      <a:alpha val="43137"/>
                    </a:srgbClr>
                  </a:outerShdw>
                </a:effectLst>
              </a:rPr>
              <a:t>With the current unemployment rate so </a:t>
            </a:r>
            <a:r>
              <a:rPr lang="en-US" sz="1800" i="1" dirty="0" smtClean="0">
                <a:solidFill>
                  <a:schemeClr val="tx2">
                    <a:lumMod val="90000"/>
                    <a:lumOff val="10000"/>
                  </a:schemeClr>
                </a:solidFill>
                <a:effectLst>
                  <a:outerShdw blurRad="38100" dist="38100" dir="2700000" algn="tl">
                    <a:srgbClr val="000000">
                      <a:alpha val="43137"/>
                    </a:srgbClr>
                  </a:outerShdw>
                </a:effectLst>
              </a:rPr>
              <a:t>low, </a:t>
            </a:r>
            <a:r>
              <a:rPr lang="en-US" sz="1800" i="1" dirty="0">
                <a:solidFill>
                  <a:schemeClr val="tx2">
                    <a:lumMod val="90000"/>
                    <a:lumOff val="10000"/>
                  </a:schemeClr>
                </a:solidFill>
                <a:effectLst>
                  <a:outerShdw blurRad="38100" dist="38100" dir="2700000" algn="tl">
                    <a:srgbClr val="000000">
                      <a:alpha val="43137"/>
                    </a:srgbClr>
                  </a:outerShdw>
                </a:effectLst>
              </a:rPr>
              <a:t>firms may have no choice</a:t>
            </a:r>
          </a:p>
          <a:p>
            <a:r>
              <a:rPr lang="en-US" sz="1800" i="1" dirty="0">
                <a:solidFill>
                  <a:schemeClr val="tx2">
                    <a:lumMod val="90000"/>
                    <a:lumOff val="10000"/>
                  </a:schemeClr>
                </a:solidFill>
                <a:effectLst>
                  <a:outerShdw blurRad="38100" dist="38100" dir="2700000" algn="tl">
                    <a:srgbClr val="000000">
                      <a:alpha val="43137"/>
                    </a:srgbClr>
                  </a:outerShdw>
                </a:effectLst>
              </a:rPr>
              <a:t>but to invest in labor-saving capital equipment in order to meet underlying</a:t>
            </a:r>
          </a:p>
          <a:p>
            <a:r>
              <a:rPr lang="en-US" sz="1800" i="1" dirty="0">
                <a:solidFill>
                  <a:schemeClr val="tx2">
                    <a:lumMod val="90000"/>
                    <a:lumOff val="10000"/>
                  </a:schemeClr>
                </a:solidFill>
                <a:effectLst>
                  <a:outerShdw blurRad="38100" dist="38100" dir="2700000" algn="tl">
                    <a:srgbClr val="000000">
                      <a:alpha val="43137"/>
                    </a:srgbClr>
                  </a:outerShdw>
                </a:effectLst>
              </a:rPr>
              <a:t>demand while maintaining their profit margins.</a:t>
            </a:r>
          </a:p>
          <a:p>
            <a:endParaRPr lang="en-US" sz="1800" i="1" dirty="0">
              <a:solidFill>
                <a:schemeClr val="tx2">
                  <a:lumMod val="90000"/>
                  <a:lumOff val="10000"/>
                </a:schemeClr>
              </a:solidFill>
              <a:effectLst>
                <a:outerShdw blurRad="38100" dist="38100" dir="2700000" algn="tl">
                  <a:srgbClr val="000000">
                    <a:alpha val="43137"/>
                  </a:srgbClr>
                </a:outerShdw>
              </a:effectLst>
            </a:endParaRPr>
          </a:p>
        </p:txBody>
      </p:sp>
      <p:pic>
        <p:nvPicPr>
          <p:cNvPr id="5" name="Picture 1" descr="&lt;Chart&gt;&lt;ImageInfo Version=&quot;5.18.64.0&quot; GUID=&quot;f9946cf663404c93ac72ac875a4a286f&quot; DsId=&quot;ZBKL004&quot; T1SubID=&quot;&quot; Width=&quot;702&quot; Height=&quot;457&quot; Format=&quot;emf&quot; ChartGroupUID=&quot;0317e0c6-212d-4187-a413-8cf2574bc8db&quot; GroupName=&quot;Gil&quot; ChartName=&quot;Percentage of firms with jobs hard to fill&quot; ChartStyleName=&quot;&quot; GroupNameEncoded=&quot;Gil&quot; ChartNameEncoded=&quot;Percentage+of+firms+with+jobs+hard+to+fill&quot; ChartStyleNameEncoded=&quot;&quot; ShortCode=&quot;&quot; ChartOwner=&quot;ZBKL004&quot; TemplateId=&quot;&quot; TemplateName=&quot;&quot; TemplateNameEncoded=&quot;&quot; EditionId=&quot;&quot; EditionGenerationDate=&quot;&quot; RefreshDate=&quot;02/06/2019 09:23:08&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Percentage of firms with jobs hard to fill&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424557" y="1063882"/>
            <a:ext cx="6689841" cy="4359057"/>
          </a:xfrm>
          <a:prstGeom prst="rect">
            <a:avLst/>
          </a:prstGeom>
          <a:solidFill>
            <a:srgbClr val="FFFFFF">
              <a:alpha val="0"/>
            </a:srgbClr>
          </a:solidFill>
          <a:ln>
            <a:noFill/>
          </a:ln>
        </p:spPr>
      </p:pic>
      <p:sp>
        <p:nvSpPr>
          <p:cNvPr id="2" name="Title 1"/>
          <p:cNvSpPr>
            <a:spLocks noGrp="1"/>
          </p:cNvSpPr>
          <p:nvPr>
            <p:ph type="title" idx="4294967295"/>
          </p:nvPr>
        </p:nvSpPr>
        <p:spPr>
          <a:xfrm>
            <a:off x="424557" y="72459"/>
            <a:ext cx="11301461" cy="376834"/>
          </a:xfrm>
          <a:prstGeom prst="rect">
            <a:avLst/>
          </a:prstGeom>
        </p:spPr>
        <p:txBody>
          <a:bodyPr/>
          <a:lstStyle/>
          <a:p>
            <a:r>
              <a:rPr lang="en-US" b="1" dirty="0">
                <a:solidFill>
                  <a:schemeClr val="accent2">
                    <a:lumMod val="75000"/>
                  </a:schemeClr>
                </a:solidFill>
                <a:cs typeface="Arial"/>
              </a:rPr>
              <a:t>US</a:t>
            </a:r>
            <a:r>
              <a:rPr lang="en-US" dirty="0">
                <a:solidFill>
                  <a:schemeClr val="accent2">
                    <a:lumMod val="75000"/>
                  </a:schemeClr>
                </a:solidFill>
              </a:rPr>
              <a:t> job market</a:t>
            </a:r>
          </a:p>
        </p:txBody>
      </p:sp>
      <p:sp>
        <p:nvSpPr>
          <p:cNvPr id="3" name="Text Placeholder 2"/>
          <p:cNvSpPr>
            <a:spLocks noGrp="1"/>
          </p:cNvSpPr>
          <p:nvPr>
            <p:ph type="body" sz="quarter" idx="10"/>
          </p:nvPr>
        </p:nvSpPr>
        <p:spPr>
          <a:xfrm>
            <a:off x="281254" y="389020"/>
            <a:ext cx="8719442" cy="565251"/>
          </a:xfrm>
        </p:spPr>
        <p:txBody>
          <a:bodyPr/>
          <a:lstStyle/>
          <a:p>
            <a:r>
              <a:rPr lang="en-US" dirty="0"/>
              <a:t>Small business “jobs hard to fill” could indicate that the market is moving </a:t>
            </a:r>
            <a:r>
              <a:rPr lang="en-US" dirty="0" smtClean="0"/>
              <a:t>towards </a:t>
            </a:r>
            <a:r>
              <a:rPr lang="en-US" dirty="0"/>
              <a:t>“full employment”</a:t>
            </a:r>
          </a:p>
          <a:p>
            <a:endParaRPr lang="en-US" dirty="0"/>
          </a:p>
        </p:txBody>
      </p:sp>
      <p:sp>
        <p:nvSpPr>
          <p:cNvPr id="12" name="Oval 11"/>
          <p:cNvSpPr/>
          <p:nvPr/>
        </p:nvSpPr>
        <p:spPr>
          <a:xfrm>
            <a:off x="3305334" y="3350180"/>
            <a:ext cx="681218" cy="488701"/>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
        <p:nvSpPr>
          <p:cNvPr id="13" name="Oval 12"/>
          <p:cNvSpPr/>
          <p:nvPr/>
        </p:nvSpPr>
        <p:spPr>
          <a:xfrm>
            <a:off x="2021830" y="4083232"/>
            <a:ext cx="681218" cy="488701"/>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
        <p:nvSpPr>
          <p:cNvPr id="15" name="Oval 14"/>
          <p:cNvSpPr/>
          <p:nvPr/>
        </p:nvSpPr>
        <p:spPr>
          <a:xfrm>
            <a:off x="5951273" y="4137020"/>
            <a:ext cx="681218" cy="876414"/>
          </a:xfrm>
          <a:prstGeom prst="ellipse">
            <a:avLst/>
          </a:prstGeom>
          <a:noFill/>
          <a:ln>
            <a:solidFill>
              <a:schemeClr val="accent6">
                <a:alpha val="51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Tree>
    <p:extLst>
      <p:ext uri="{BB962C8B-B14F-4D97-AF65-F5344CB8AC3E}">
        <p14:creationId xmlns:p14="http://schemas.microsoft.com/office/powerpoint/2010/main" val="270159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mph" presetSubtype="0" fill="hold" grpId="0" nodeType="clickEffect">
                                  <p:stCondLst>
                                    <p:cond delay="0"/>
                                  </p:stCondLst>
                                  <p:childTnLst>
                                    <p:anim calcmode="discrete" valueType="str">
                                      <p:cBhvr override="childStyle">
                                        <p:cTn id="17" dur="2000" fill="hold"/>
                                        <p:tgtEl>
                                          <p:spTgt spid="4"/>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t;Chart&gt;&lt;ImageInfo Version=&quot;5.18.64.0&quot; GUID=&quot;575dcfe1e2d1416cab78c9e988f29297&quot; DsId=&quot;ZBKL004&quot; T1SubID=&quot;&quot; Width=&quot;845&quot; Height=&quot;545&quot; Format=&quot;emf&quot; ChartGroupUID=&quot;1c77c13b-fbd6-4eef-a7b1-757afb808de3&quot; GroupName=&quot;Gil&quot; ChartName=&quot;EXPORT VOLUME INDEX - regions&quot; ChartStyleName=&quot;&quot; GroupNameEncoded=&quot;Gil&quot; ChartNameEncoded=&quot;EXPORT+VOLUME+INDEX+-+regions&quot; ChartStyleNameEncoded=&quot;&quot; ShortCode=&quot;&quot; ChartOwner=&quot;ZBKL004&quot; TemplateId=&quot;&quot; TemplateName=&quot;&quot; TemplateNameEncoded=&quot;&quot; EditionId=&quot;&quot; EditionGenerationDate=&quot;&quot; RefreshDate=&quot;02/06/2019 09:23:0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Volume rate of change of trade (exports)&quot; DoStretch=&quot;true&quot; Pr=&quot;&quot; RetrieveParams=&quot;&quot; /&gt;&lt;/Chart&gt;"/>
          <p:cNvPicPr>
            <a:picLocks/>
          </p:cNvPicPr>
          <p:nvPr/>
        </p:nvPicPr>
        <p:blipFill>
          <a:blip r:embed="rId3">
            <a:lum/>
            <a:extLst>
              <a:ext uri="{28A0092B-C50C-407E-A947-70E740481C1C}">
                <a14:useLocalDpi xmlns:a14="http://schemas.microsoft.com/office/drawing/2010/main" val="0"/>
              </a:ext>
            </a:extLst>
          </a:blip>
          <a:stretch>
            <a:fillRect/>
          </a:stretch>
        </p:blipFill>
        <p:spPr>
          <a:xfrm>
            <a:off x="146904" y="1172875"/>
            <a:ext cx="8048869" cy="5194604"/>
          </a:xfrm>
          <a:prstGeom prst="rect">
            <a:avLst/>
          </a:prstGeom>
          <a:solidFill>
            <a:srgbClr val="FFFFFF">
              <a:alpha val="0"/>
            </a:srgbClr>
          </a:solidFill>
          <a:ln>
            <a:noFill/>
          </a:ln>
        </p:spPr>
      </p:pic>
      <p:sp>
        <p:nvSpPr>
          <p:cNvPr id="2" name="Title 1"/>
          <p:cNvSpPr>
            <a:spLocks noGrp="1"/>
          </p:cNvSpPr>
          <p:nvPr>
            <p:ph type="title" idx="4294967295"/>
          </p:nvPr>
        </p:nvSpPr>
        <p:spPr>
          <a:xfrm>
            <a:off x="146903" y="317470"/>
            <a:ext cx="9016426" cy="1211927"/>
          </a:xfrm>
          <a:prstGeom prst="rect">
            <a:avLst/>
          </a:prstGeom>
        </p:spPr>
        <p:txBody>
          <a:bodyPr>
            <a:normAutofit/>
          </a:bodyPr>
          <a:lstStyle/>
          <a:p>
            <a:r>
              <a:rPr lang="en-US" dirty="0" smtClean="0"/>
              <a:t>The </a:t>
            </a:r>
            <a:r>
              <a:rPr lang="en-US" dirty="0"/>
              <a:t>latest </a:t>
            </a:r>
            <a:r>
              <a:rPr lang="en-US" dirty="0" smtClean="0"/>
              <a:t>figures and the outlook </a:t>
            </a:r>
            <a:r>
              <a:rPr lang="en-US" dirty="0"/>
              <a:t>indicate a </a:t>
            </a:r>
            <a:r>
              <a:rPr lang="en-US" dirty="0" smtClean="0"/>
              <a:t>substantial slowdown </a:t>
            </a:r>
            <a:r>
              <a:rPr lang="en-US" dirty="0"/>
              <a:t>in </a:t>
            </a:r>
            <a:r>
              <a:rPr lang="en-US" dirty="0" smtClean="0"/>
              <a:t>export growth in most </a:t>
            </a:r>
            <a:r>
              <a:rPr lang="en-US" dirty="0"/>
              <a:t>regions</a:t>
            </a:r>
          </a:p>
        </p:txBody>
      </p:sp>
      <p:sp>
        <p:nvSpPr>
          <p:cNvPr id="10" name="Rectangle 4"/>
          <p:cNvSpPr>
            <a:spLocks noChangeArrowheads="1"/>
          </p:cNvSpPr>
          <p:nvPr>
            <p:custDataLst>
              <p:tags r:id="rId1"/>
            </p:custDataLst>
          </p:nvPr>
        </p:nvSpPr>
        <p:spPr bwMode="auto">
          <a:xfrm>
            <a:off x="3001773" y="-59931"/>
            <a:ext cx="5700335" cy="350469"/>
          </a:xfrm>
          <a:prstGeom prst="rect">
            <a:avLst/>
          </a:prstGeom>
          <a:noFill/>
          <a:ln w="9525">
            <a:noFill/>
            <a:miter lim="800000"/>
            <a:headEnd/>
            <a:tailEnd/>
          </a:ln>
        </p:spPr>
        <p:txBody>
          <a:bodyPr wrap="square">
            <a:spAutoFit/>
          </a:bodyPr>
          <a:lstStyle/>
          <a:p>
            <a:endParaRPr lang="he-IL" sz="1632" dirty="0"/>
          </a:p>
        </p:txBody>
      </p:sp>
      <p:sp>
        <p:nvSpPr>
          <p:cNvPr id="12" name="Rectangle 6"/>
          <p:cNvSpPr>
            <a:spLocks noChangeArrowheads="1"/>
          </p:cNvSpPr>
          <p:nvPr/>
        </p:nvSpPr>
        <p:spPr bwMode="auto">
          <a:xfrm>
            <a:off x="4863420" y="7118813"/>
            <a:ext cx="788708" cy="350469"/>
          </a:xfrm>
          <a:prstGeom prst="rect">
            <a:avLst/>
          </a:prstGeom>
          <a:noFill/>
          <a:ln w="9525" algn="ctr">
            <a:noFill/>
            <a:miter lim="800000"/>
            <a:headEnd/>
            <a:tailEnd/>
          </a:ln>
        </p:spPr>
        <p:txBody>
          <a:bodyPr wrap="square" anchor="ctr">
            <a:spAutoFit/>
          </a:bodyPr>
          <a:lstStyle/>
          <a:p>
            <a:endParaRPr lang="he-IL" sz="1632" dirty="0"/>
          </a:p>
        </p:txBody>
      </p:sp>
      <p:sp>
        <p:nvSpPr>
          <p:cNvPr id="19" name="Rounded Rectangle 18"/>
          <p:cNvSpPr/>
          <p:nvPr/>
        </p:nvSpPr>
        <p:spPr bwMode="auto">
          <a:xfrm rot="875210">
            <a:off x="5164150" y="2954752"/>
            <a:ext cx="2034074" cy="828000"/>
          </a:xfrm>
          <a:prstGeom prst="roundRect">
            <a:avLst/>
          </a:prstGeom>
          <a:noFill/>
          <a:ln>
            <a:solidFill>
              <a:srgbClr val="C00000">
                <a:alpha val="50000"/>
              </a:srgb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97" tIns="46649" rIns="93297" bIns="46649" numCol="1" rtlCol="1" anchor="t" anchorCtr="0" compatLnSpc="1">
            <a:prstTxWarp prst="textNoShape">
              <a:avLst/>
            </a:prstTxWarp>
            <a:spAutoFit/>
          </a:bodyPr>
          <a:lstStyle/>
          <a:p>
            <a:pPr algn="ctr" rtl="1"/>
            <a:endParaRPr lang="he-IL" sz="1837" dirty="0">
              <a:solidFill>
                <a:schemeClr val="tx1"/>
              </a:solidFill>
              <a:latin typeface="Arial" pitchFamily="34" charset="0"/>
              <a:cs typeface="David" pitchFamily="2" charset="-79"/>
            </a:endParaRPr>
          </a:p>
        </p:txBody>
      </p:sp>
    </p:spTree>
    <p:extLst>
      <p:ext uri="{BB962C8B-B14F-4D97-AF65-F5344CB8AC3E}">
        <p14:creationId xmlns:p14="http://schemas.microsoft.com/office/powerpoint/2010/main" val="61773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5632" y="-16636"/>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a:t>
            </a:r>
            <a:r>
              <a:rPr lang="en-US" sz="2449" kern="0" dirty="0">
                <a:solidFill>
                  <a:schemeClr val="accent2">
                    <a:lumMod val="75000"/>
                  </a:schemeClr>
                </a:solidFill>
              </a:rPr>
              <a:t> job market</a:t>
            </a:r>
            <a:endParaRPr lang="en-US" sz="2449" kern="0" dirty="0"/>
          </a:p>
        </p:txBody>
      </p:sp>
      <p:sp>
        <p:nvSpPr>
          <p:cNvPr id="10" name="Text Placeholder 2"/>
          <p:cNvSpPr>
            <a:spLocks noGrp="1"/>
          </p:cNvSpPr>
          <p:nvPr>
            <p:ph type="body" sz="quarter" idx="10"/>
          </p:nvPr>
        </p:nvSpPr>
        <p:spPr>
          <a:xfrm>
            <a:off x="150260" y="402564"/>
            <a:ext cx="8712327" cy="683090"/>
          </a:xfrm>
        </p:spPr>
        <p:txBody>
          <a:bodyPr/>
          <a:lstStyle/>
          <a:p>
            <a:r>
              <a:rPr lang="en-US" dirty="0"/>
              <a:t>Wage growth is substantially lower than in past cases when unemployment was at </a:t>
            </a:r>
            <a:r>
              <a:rPr lang="en-US" dirty="0" smtClean="0"/>
              <a:t>4-5</a:t>
            </a:r>
            <a:r>
              <a:rPr lang="en-US" dirty="0"/>
              <a:t>% or less. What could the consequences of </a:t>
            </a:r>
            <a:r>
              <a:rPr lang="en-US" dirty="0" smtClean="0"/>
              <a:t>better productivity </a:t>
            </a:r>
            <a:r>
              <a:rPr lang="en-US" dirty="0"/>
              <a:t>be for </a:t>
            </a:r>
            <a:r>
              <a:rPr lang="en-US" dirty="0" smtClean="0"/>
              <a:t>wages, the job market and corporate </a:t>
            </a:r>
            <a:r>
              <a:rPr lang="en-US" dirty="0"/>
              <a:t>profitability?</a:t>
            </a:r>
          </a:p>
        </p:txBody>
      </p:sp>
      <p:sp>
        <p:nvSpPr>
          <p:cNvPr id="11" name="Text Placeholder 3"/>
          <p:cNvSpPr>
            <a:spLocks noGrp="1"/>
          </p:cNvSpPr>
          <p:nvPr>
            <p:ph type="body" sz="quarter" idx="4294967295"/>
          </p:nvPr>
        </p:nvSpPr>
        <p:spPr>
          <a:xfrm>
            <a:off x="150260" y="6207622"/>
            <a:ext cx="8475721" cy="157014"/>
          </a:xfrm>
          <a:prstGeom prst="rect">
            <a:avLst/>
          </a:prstGeom>
        </p:spPr>
        <p:txBody>
          <a:bodyPr/>
          <a:lstStyle/>
          <a:p>
            <a:r>
              <a:rPr lang="en-US" dirty="0"/>
              <a:t>Source: Reuters</a:t>
            </a:r>
          </a:p>
        </p:txBody>
      </p:sp>
      <p:sp>
        <p:nvSpPr>
          <p:cNvPr id="12" name="Action Button: Home 11">
            <a:hlinkClick r:id="" action="ppaction://hlinkshowjump?jump=firstslide" highlightClick="1"/>
          </p:cNvPr>
          <p:cNvSpPr/>
          <p:nvPr/>
        </p:nvSpPr>
        <p:spPr>
          <a:xfrm>
            <a:off x="8371102" y="92509"/>
            <a:ext cx="509757" cy="450653"/>
          </a:xfrm>
          <a:prstGeom prst="actionButtonHom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32" dirty="0">
              <a:solidFill>
                <a:schemeClr val="tx1"/>
              </a:solidFill>
            </a:endParaRPr>
          </a:p>
        </p:txBody>
      </p:sp>
      <p:pic>
        <p:nvPicPr>
          <p:cNvPr id="2" name="Picture 1" descr="&lt;Chart&gt;&lt;ImageInfo Version=&quot;5.18.64.0&quot; GUID=&quot;65db55e490b6498eb6731211a9168fdc&quot; DsId=&quot;ZBKL004&quot; T1SubID=&quot;&quot; Width=&quot;838&quot; Height=&quot;507&quot; Format=&quot;emf&quot; ChartGroupUID=&quot;73c7838c-1df9-449e-9164-49f71dfe3555&quot; GroupName=&quot;Gil&quot; ChartName=&quot;The unemployment rate as a leading indicator of wages&quot; ChartStyleName=&quot;&quot; GroupNameEncoded=&quot;Gil&quot; ChartNameEncoded=&quot;The+unemployment+rate+as+a+leading+indicator+of+wages&quot; ChartStyleNameEncoded=&quot;&quot; ShortCode=&quot;&quot; ChartOwner=&quot;ZBKL004&quot; TemplateId=&quot;&quot; TemplateName=&quot;&quot; TemplateNameEncoded=&quot;&quot; EditionId=&quot;&quot; EditionGenerationDate=&quot;&quot; RefreshDate=&quot;02/06/2019 09:23:0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The unemployment rate&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53281" y="1333740"/>
            <a:ext cx="7984694" cy="4831516"/>
          </a:xfrm>
          <a:prstGeom prst="rect">
            <a:avLst/>
          </a:prstGeom>
          <a:solidFill>
            <a:srgbClr val="FFFFFF">
              <a:alpha val="0"/>
            </a:srgbClr>
          </a:solidFill>
          <a:ln>
            <a:noFill/>
          </a:ln>
        </p:spPr>
      </p:pic>
      <p:sp>
        <p:nvSpPr>
          <p:cNvPr id="14" name="Oval 13"/>
          <p:cNvSpPr/>
          <p:nvPr/>
        </p:nvSpPr>
        <p:spPr>
          <a:xfrm>
            <a:off x="859507" y="1969410"/>
            <a:ext cx="1606787" cy="735019"/>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
        <p:nvSpPr>
          <p:cNvPr id="15" name="Oval 14"/>
          <p:cNvSpPr/>
          <p:nvPr/>
        </p:nvSpPr>
        <p:spPr>
          <a:xfrm>
            <a:off x="3020330" y="1985168"/>
            <a:ext cx="1486093" cy="936013"/>
          </a:xfrm>
          <a:prstGeom prst="ellipse">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
        <p:nvSpPr>
          <p:cNvPr id="16" name="Oval 15"/>
          <p:cNvSpPr/>
          <p:nvPr/>
        </p:nvSpPr>
        <p:spPr>
          <a:xfrm>
            <a:off x="6467928" y="1743430"/>
            <a:ext cx="1539406" cy="2565676"/>
          </a:xfrm>
          <a:prstGeom prst="ellipse">
            <a:avLst/>
          </a:prstGeom>
          <a:noFill/>
          <a:ln cmpd="sng">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t" anchorCtr="0"/>
          <a:lstStyle/>
          <a:p>
            <a:pPr algn="ctr"/>
            <a:endParaRPr lang="he-IL" sz="1071" dirty="0">
              <a:solidFill>
                <a:srgbClr val="FF0000"/>
              </a:solidFill>
            </a:endParaRPr>
          </a:p>
        </p:txBody>
      </p:sp>
    </p:spTree>
    <p:extLst>
      <p:ext uri="{BB962C8B-B14F-4D97-AF65-F5344CB8AC3E}">
        <p14:creationId xmlns:p14="http://schemas.microsoft.com/office/powerpoint/2010/main" val="315600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lt;Chart&gt;&lt;ImageInfo Version=&quot;5.18.64.0&quot; GUID=&quot;5b5857b778f84a858d25401aa4b9a6db&quot; DsId=&quot;ZBKL004&quot; T1SubID=&quot;&quot; Width=&quot;886&quot; Height=&quot;525&quot; Format=&quot;emf&quot; ChartGroupUID=&quot;7bae1d83-4ab4-4acc-a5d7-ec27bae914b6&quot; GroupName=&quot;Gil&quot; ChartName=&quot;US productivity growth trends&quot; ChartStyleName=&quot;&quot; GroupNameEncoded=&quot;Gil&quot; ChartNameEncoded=&quot;US+productivity+growth+trends&quot; ChartStyleNameEncoded=&quot;&quot; ShortCode=&quot;&quot; ChartOwner=&quot;ZBKL004&quot; TemplateId=&quot;&quot; TemplateName=&quot;&quot; TemplateNameEncoded=&quot;&quot; EditionId=&quot;&quot; EditionGenerationDate=&quot;&quot; RefreshDate=&quot;02/06/2019 09:23:05&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productivity growth trends&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185632" y="1274617"/>
            <a:ext cx="8440349" cy="5001002"/>
          </a:xfrm>
          <a:prstGeom prst="rect">
            <a:avLst/>
          </a:prstGeom>
          <a:solidFill>
            <a:srgbClr val="FFFFFF">
              <a:alpha val="0"/>
            </a:srgbClr>
          </a:solidFill>
          <a:ln>
            <a:noFill/>
          </a:ln>
        </p:spPr>
      </p:pic>
      <p:sp>
        <p:nvSpPr>
          <p:cNvPr id="9" name="Title 1"/>
          <p:cNvSpPr txBox="1">
            <a:spLocks/>
          </p:cNvSpPr>
          <p:nvPr/>
        </p:nvSpPr>
        <p:spPr>
          <a:xfrm>
            <a:off x="185632" y="-16636"/>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a:t>
            </a:r>
            <a:r>
              <a:rPr lang="en-US" sz="2449" kern="0" dirty="0">
                <a:solidFill>
                  <a:schemeClr val="accent2">
                    <a:lumMod val="75000"/>
                  </a:schemeClr>
                </a:solidFill>
              </a:rPr>
              <a:t> job market</a:t>
            </a:r>
            <a:endParaRPr lang="en-US" sz="2449" kern="0" dirty="0"/>
          </a:p>
        </p:txBody>
      </p:sp>
      <p:sp>
        <p:nvSpPr>
          <p:cNvPr id="10" name="Text Placeholder 2"/>
          <p:cNvSpPr>
            <a:spLocks noGrp="1"/>
          </p:cNvSpPr>
          <p:nvPr>
            <p:ph type="body" sz="quarter" idx="10"/>
          </p:nvPr>
        </p:nvSpPr>
        <p:spPr>
          <a:xfrm>
            <a:off x="150260" y="402564"/>
            <a:ext cx="8712327" cy="683090"/>
          </a:xfrm>
        </p:spPr>
        <p:txBody>
          <a:bodyPr/>
          <a:lstStyle/>
          <a:p>
            <a:r>
              <a:rPr lang="en-US" dirty="0" smtClean="0"/>
              <a:t>Nominal wage growth=3.0-3.5%; real wage growth=1.0-1.5%; GDP per work hour is growing by 1.7%. Are firms overpaying?</a:t>
            </a:r>
            <a:endParaRPr lang="en-US" dirty="0"/>
          </a:p>
        </p:txBody>
      </p:sp>
      <p:sp>
        <p:nvSpPr>
          <p:cNvPr id="11" name="Text Placeholder 3"/>
          <p:cNvSpPr>
            <a:spLocks noGrp="1"/>
          </p:cNvSpPr>
          <p:nvPr>
            <p:ph type="body" sz="quarter" idx="4294967295"/>
          </p:nvPr>
        </p:nvSpPr>
        <p:spPr>
          <a:xfrm>
            <a:off x="150260" y="6207622"/>
            <a:ext cx="8475721" cy="157014"/>
          </a:xfrm>
          <a:prstGeom prst="rect">
            <a:avLst/>
          </a:prstGeom>
        </p:spPr>
        <p:txBody>
          <a:bodyPr/>
          <a:lstStyle/>
          <a:p>
            <a:r>
              <a:rPr lang="en-US" dirty="0"/>
              <a:t>Source: Reuters</a:t>
            </a:r>
          </a:p>
        </p:txBody>
      </p:sp>
      <p:sp>
        <p:nvSpPr>
          <p:cNvPr id="12" name="Action Button: Home 11">
            <a:hlinkClick r:id="" action="ppaction://hlinkshowjump?jump=firstslide" highlightClick="1"/>
          </p:cNvPr>
          <p:cNvSpPr/>
          <p:nvPr/>
        </p:nvSpPr>
        <p:spPr>
          <a:xfrm>
            <a:off x="8371102" y="92509"/>
            <a:ext cx="509757" cy="450653"/>
          </a:xfrm>
          <a:prstGeom prst="actionButtonHom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32" dirty="0">
              <a:solidFill>
                <a:schemeClr val="tx1"/>
              </a:solidFill>
            </a:endParaRPr>
          </a:p>
        </p:txBody>
      </p:sp>
      <p:sp>
        <p:nvSpPr>
          <p:cNvPr id="15" name="Oval 14"/>
          <p:cNvSpPr/>
          <p:nvPr/>
        </p:nvSpPr>
        <p:spPr>
          <a:xfrm rot="19091005">
            <a:off x="7450783" y="3125181"/>
            <a:ext cx="1486093" cy="936013"/>
          </a:xfrm>
          <a:prstGeom prst="ellipse">
            <a:avLst/>
          </a:prstGeom>
          <a:noFill/>
          <a:ln>
            <a:solidFill>
              <a:schemeClr val="accent6">
                <a:alpha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e-IL" sz="1632" dirty="0">
              <a:solidFill>
                <a:schemeClr val="tx1"/>
              </a:solidFill>
            </a:endParaRPr>
          </a:p>
        </p:txBody>
      </p:sp>
    </p:spTree>
    <p:extLst>
      <p:ext uri="{BB962C8B-B14F-4D97-AF65-F5344CB8AC3E}">
        <p14:creationId xmlns:p14="http://schemas.microsoft.com/office/powerpoint/2010/main" val="3684177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5632" y="-16636"/>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a:t>
            </a:r>
            <a:r>
              <a:rPr lang="en-US" sz="2449" kern="0" dirty="0">
                <a:solidFill>
                  <a:schemeClr val="accent2">
                    <a:lumMod val="75000"/>
                  </a:schemeClr>
                </a:solidFill>
              </a:rPr>
              <a:t> job market</a:t>
            </a:r>
            <a:endParaRPr lang="en-US" sz="2449" kern="0" dirty="0"/>
          </a:p>
        </p:txBody>
      </p:sp>
      <p:sp>
        <p:nvSpPr>
          <p:cNvPr id="10" name="Text Placeholder 2"/>
          <p:cNvSpPr>
            <a:spLocks noGrp="1"/>
          </p:cNvSpPr>
          <p:nvPr>
            <p:ph type="body" sz="quarter" idx="10"/>
          </p:nvPr>
        </p:nvSpPr>
        <p:spPr>
          <a:xfrm>
            <a:off x="150260" y="402564"/>
            <a:ext cx="8712327" cy="683090"/>
          </a:xfrm>
        </p:spPr>
        <p:txBody>
          <a:bodyPr/>
          <a:lstStyle/>
          <a:p>
            <a:r>
              <a:rPr lang="en-US" dirty="0" smtClean="0"/>
              <a:t>Nominal wage growth=3.0-3.5%; real wage growth=1.0-1.5%;  but unit labor cost growth has been slowing due to an increase in productivity, which is good for corporate profitability</a:t>
            </a:r>
            <a:endParaRPr lang="en-US" dirty="0"/>
          </a:p>
        </p:txBody>
      </p:sp>
      <p:sp>
        <p:nvSpPr>
          <p:cNvPr id="11" name="Text Placeholder 3"/>
          <p:cNvSpPr>
            <a:spLocks noGrp="1"/>
          </p:cNvSpPr>
          <p:nvPr>
            <p:ph type="body" sz="quarter" idx="4294967295"/>
          </p:nvPr>
        </p:nvSpPr>
        <p:spPr>
          <a:xfrm>
            <a:off x="150260" y="6207622"/>
            <a:ext cx="8475721" cy="157014"/>
          </a:xfrm>
          <a:prstGeom prst="rect">
            <a:avLst/>
          </a:prstGeom>
        </p:spPr>
        <p:txBody>
          <a:bodyPr/>
          <a:lstStyle/>
          <a:p>
            <a:r>
              <a:rPr lang="en-US" dirty="0"/>
              <a:t>Source: Reuters</a:t>
            </a:r>
          </a:p>
        </p:txBody>
      </p:sp>
      <p:sp>
        <p:nvSpPr>
          <p:cNvPr id="12" name="Action Button: Home 11">
            <a:hlinkClick r:id="" action="ppaction://hlinkshowjump?jump=firstslide" highlightClick="1"/>
          </p:cNvPr>
          <p:cNvSpPr/>
          <p:nvPr/>
        </p:nvSpPr>
        <p:spPr>
          <a:xfrm>
            <a:off x="8371102" y="92509"/>
            <a:ext cx="509757" cy="450653"/>
          </a:xfrm>
          <a:prstGeom prst="actionButtonHome">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632" dirty="0">
              <a:solidFill>
                <a:schemeClr val="tx1"/>
              </a:solidFill>
            </a:endParaRPr>
          </a:p>
        </p:txBody>
      </p:sp>
      <p:pic>
        <p:nvPicPr>
          <p:cNvPr id="2" name="Picture 1" descr="&lt;Chart&gt;&lt;ImageInfo Version=&quot;5.18.64.0&quot; GUID=&quot;0d8394ebfefd44f39bed0f4fa7e1e695&quot; DsId=&quot;ZBKL004&quot; T1SubID=&quot;&quot; Width=&quot;872&quot; Height=&quot;541&quot; Format=&quot;emf&quot; ChartGroupUID=&quot;372fbbb9-9f88-41cf-a7c5-6d1064c0f7e0&quot; GroupName=&quot;Gil&quot; ChartName=&quot;1Y % change of UNIT LABOR COSTS - NONFARM BUSINESS SECTOR : United States&quot; ChartStyleName=&quot;&quot; GroupNameEncoded=&quot;Gil&quot; ChartNameEncoded=&quot;1Y+%25+change+of+UNIT+LABOR+COSTS+-+NONFARM+BUSINESS+SECTOR+%3a+United+States&quot; ChartStyleNameEncoded=&quot;&quot; ShortCode=&quot;&quot; ChartOwner=&quot;ZBKL004&quot; TemplateId=&quot;&quot; TemplateName=&quot;&quot; TemplateNameEncoded=&quot;&quot; EditionId=&quot;&quot; EditionGenerationDate=&quot;&quot; RefreshDate=&quot;02/06/2019 09:23:07&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Unit labor costs, Non-farm business sector&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349482" y="1395709"/>
            <a:ext cx="8313881" cy="5158109"/>
          </a:xfrm>
          <a:prstGeom prst="rect">
            <a:avLst/>
          </a:prstGeom>
          <a:solidFill>
            <a:srgbClr val="FFFFFF">
              <a:alpha val="0"/>
            </a:srgbClr>
          </a:solidFill>
          <a:ln>
            <a:noFill/>
          </a:ln>
        </p:spPr>
      </p:pic>
    </p:spTree>
    <p:extLst>
      <p:ext uri="{BB962C8B-B14F-4D97-AF65-F5344CB8AC3E}">
        <p14:creationId xmlns:p14="http://schemas.microsoft.com/office/powerpoint/2010/main" val="3860436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a:xfrm>
            <a:off x="185632" y="-16636"/>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a:t>
            </a:r>
            <a:r>
              <a:rPr lang="en-US" sz="2449" kern="0" dirty="0">
                <a:solidFill>
                  <a:schemeClr val="accent2">
                    <a:lumMod val="75000"/>
                  </a:schemeClr>
                </a:solidFill>
              </a:rPr>
              <a:t> job market</a:t>
            </a:r>
            <a:endParaRPr lang="en-US" sz="2449" kern="0" dirty="0"/>
          </a:p>
        </p:txBody>
      </p:sp>
      <p:sp>
        <p:nvSpPr>
          <p:cNvPr id="10" name="Text Placeholder 2"/>
          <p:cNvSpPr>
            <a:spLocks noGrp="1"/>
          </p:cNvSpPr>
          <p:nvPr>
            <p:ph type="body" sz="quarter" idx="10"/>
          </p:nvPr>
        </p:nvSpPr>
        <p:spPr>
          <a:xfrm>
            <a:off x="150260" y="402564"/>
            <a:ext cx="3148417" cy="1024584"/>
          </a:xfrm>
        </p:spPr>
        <p:txBody>
          <a:bodyPr/>
          <a:lstStyle/>
          <a:p>
            <a:r>
              <a:rPr lang="en-US" dirty="0" smtClean="0"/>
              <a:t>What are the expected employment trends, by industry?</a:t>
            </a:r>
            <a:endParaRPr lang="en-US" dirty="0"/>
          </a:p>
        </p:txBody>
      </p:sp>
      <p:pic>
        <p:nvPicPr>
          <p:cNvPr id="4" name="Picture 3"/>
          <p:cNvPicPr>
            <a:picLocks noChangeAspect="1"/>
          </p:cNvPicPr>
          <p:nvPr/>
        </p:nvPicPr>
        <p:blipFill>
          <a:blip r:embed="rId2"/>
          <a:stretch>
            <a:fillRect/>
          </a:stretch>
        </p:blipFill>
        <p:spPr>
          <a:xfrm>
            <a:off x="3611186" y="96690"/>
            <a:ext cx="5050167" cy="6759723"/>
          </a:xfrm>
          <a:prstGeom prst="rect">
            <a:avLst/>
          </a:prstGeom>
        </p:spPr>
      </p:pic>
      <p:pic>
        <p:nvPicPr>
          <p:cNvPr id="2" name="Picture 1" descr="&lt;Chart&gt;&lt;ImageInfo Version=&quot;5.18.64.0&quot; GUID=&quot;dd9b0a4f02434873888c305e85e107d6&quot; DsId=&quot;ZBKL004&quot; T1SubID=&quot;&quot; Width=&quot;330&quot; Height=&quot;434&quot; Format=&quot;emf&quot; ChartGroupUID=&quot;2ed96efd-b78d-4d2d-8718-685a4c94be0e&quot; GroupName=&quot;Gil&quot; ChartName=&quot;US: Employment - year on year rate of change&quot; ChartStyleName=&quot;&quot; GroupNameEncoded=&quot;Gil&quot; ChartNameEncoded=&quot;US%3a+Employment+-+year+on+year+rate+of+change&quot; ChartStyleNameEncoded=&quot;&quot; ShortCode=&quot;&quot; ChartOwner=&quot;ZBKL004&quot; TemplateId=&quot;&quot; TemplateName=&quot;&quot; TemplateNameEncoded=&quot;&quot; EditionId=&quot;&quot; EditionGenerationDate=&quot;&quot; RefreshDate=&quot;02/06/2019 09:23:04&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Employment - year on year rate of change, %&quot; DoStretch=&quot;true&quot; Pr=&quot;&quot; RetrieveParams=&quot;&quot; /&gt;&lt;/Chart&gt;"/>
          <p:cNvPicPr>
            <a:picLocks/>
          </p:cNvPicPr>
          <p:nvPr/>
        </p:nvPicPr>
        <p:blipFill>
          <a:blip r:embed="rId3">
            <a:lum/>
            <a:extLst>
              <a:ext uri="{28A0092B-C50C-407E-A947-70E740481C1C}">
                <a14:useLocalDpi xmlns:a14="http://schemas.microsoft.com/office/drawing/2010/main" val="0"/>
              </a:ext>
            </a:extLst>
          </a:blip>
          <a:stretch>
            <a:fillRect/>
          </a:stretch>
        </p:blipFill>
        <p:spPr>
          <a:xfrm>
            <a:off x="256374" y="1555334"/>
            <a:ext cx="3144852" cy="4140437"/>
          </a:xfrm>
          <a:prstGeom prst="rect">
            <a:avLst/>
          </a:prstGeom>
          <a:solidFill>
            <a:srgbClr val="FFFFFF">
              <a:alpha val="0"/>
            </a:srgbClr>
          </a:solidFill>
          <a:ln>
            <a:noFill/>
          </a:ln>
        </p:spPr>
      </p:pic>
      <p:sp>
        <p:nvSpPr>
          <p:cNvPr id="6" name="Rounded Rectangle 5"/>
          <p:cNvSpPr/>
          <p:nvPr/>
        </p:nvSpPr>
        <p:spPr>
          <a:xfrm>
            <a:off x="3611186" y="273465"/>
            <a:ext cx="1935035" cy="5118931"/>
          </a:xfrm>
          <a:prstGeom prst="round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7" name="Rounded Rectangle 16"/>
          <p:cNvSpPr/>
          <p:nvPr/>
        </p:nvSpPr>
        <p:spPr>
          <a:xfrm>
            <a:off x="7400658" y="247826"/>
            <a:ext cx="1333144" cy="5118931"/>
          </a:xfrm>
          <a:prstGeom prst="round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426888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7563" y="51273"/>
            <a:ext cx="6332433" cy="6419979"/>
          </a:xfrm>
          <a:prstGeom prst="rect">
            <a:avLst/>
          </a:prstGeom>
        </p:spPr>
      </p:pic>
      <p:sp>
        <p:nvSpPr>
          <p:cNvPr id="9" name="Title 1"/>
          <p:cNvSpPr txBox="1">
            <a:spLocks/>
          </p:cNvSpPr>
          <p:nvPr/>
        </p:nvSpPr>
        <p:spPr>
          <a:xfrm>
            <a:off x="185632" y="-16636"/>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a:t>
            </a:r>
            <a:r>
              <a:rPr lang="en-US" sz="2449" kern="0" dirty="0">
                <a:solidFill>
                  <a:schemeClr val="accent2">
                    <a:lumMod val="75000"/>
                  </a:schemeClr>
                </a:solidFill>
              </a:rPr>
              <a:t> job market</a:t>
            </a:r>
            <a:endParaRPr lang="en-US" sz="2449" kern="0" dirty="0"/>
          </a:p>
        </p:txBody>
      </p:sp>
      <p:sp>
        <p:nvSpPr>
          <p:cNvPr id="10" name="Text Placeholder 2"/>
          <p:cNvSpPr>
            <a:spLocks noGrp="1"/>
          </p:cNvSpPr>
          <p:nvPr>
            <p:ph type="body" sz="quarter" idx="10"/>
          </p:nvPr>
        </p:nvSpPr>
        <p:spPr>
          <a:xfrm>
            <a:off x="150260" y="402564"/>
            <a:ext cx="3148417" cy="1024584"/>
          </a:xfrm>
        </p:spPr>
        <p:txBody>
          <a:bodyPr/>
          <a:lstStyle/>
          <a:p>
            <a:r>
              <a:rPr lang="en-US" dirty="0" smtClean="0"/>
              <a:t>What are the expected employment trends, by industry?</a:t>
            </a:r>
            <a:endParaRPr lang="en-US" dirty="0"/>
          </a:p>
        </p:txBody>
      </p:sp>
      <p:sp>
        <p:nvSpPr>
          <p:cNvPr id="6" name="Rounded Rectangle 5"/>
          <p:cNvSpPr/>
          <p:nvPr/>
        </p:nvSpPr>
        <p:spPr>
          <a:xfrm>
            <a:off x="2632106" y="273465"/>
            <a:ext cx="2914116" cy="5571858"/>
          </a:xfrm>
          <a:prstGeom prst="round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7" name="Rounded Rectangle 16"/>
          <p:cNvSpPr/>
          <p:nvPr/>
        </p:nvSpPr>
        <p:spPr>
          <a:xfrm>
            <a:off x="6939185" y="247826"/>
            <a:ext cx="1401511" cy="5597497"/>
          </a:xfrm>
          <a:prstGeom prst="round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pic>
        <p:nvPicPr>
          <p:cNvPr id="3" name="Picture 1" descr="&lt;Chart&gt;&lt;ImageInfo Version=&quot;5.18.64.0&quot; GUID=&quot;dd9b0a4f02434873888c305e85e107d6&quot; DsId=&quot;ZBKL004&quot; T1SubID=&quot;&quot; Width=&quot;267&quot; Height=&quot;370&quot; Format=&quot;emf&quot; ChartGroupUID=&quot;2ed96efd-b78d-4d2d-8718-685a4c94be0e&quot; GroupName=&quot;Gil&quot; ChartName=&quot;US: Employment - year on year rate of change&quot; ChartStyleName=&quot;&quot; GroupNameEncoded=&quot;Gil&quot; ChartNameEncoded=&quot;US%3a+Employment+-+year+on+year+rate+of+change&quot; ChartStyleNameEncoded=&quot;&quot; ShortCode=&quot;&quot; ChartOwner=&quot;ZBKL004&quot; TemplateId=&quot;&quot; TemplateName=&quot;&quot; TemplateNameEncoded=&quot;&quot; EditionId=&quot;&quot; EditionGenerationDate=&quot;&quot; RefreshDate=&quot;02/06/2019 09:23:03&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Employment - year on year rate of change, %&quot; DoStretch=&quot;true&quot; Pr=&quot;&quot; RetrieveParams=&quot;&quot; /&gt;&lt;/Chart&gt;"/>
          <p:cNvPicPr>
            <a:picLocks/>
          </p:cNvPicPr>
          <p:nvPr/>
        </p:nvPicPr>
        <p:blipFill>
          <a:blip r:embed="rId3">
            <a:lum/>
            <a:extLst>
              <a:ext uri="{28A0092B-C50C-407E-A947-70E740481C1C}">
                <a14:useLocalDpi xmlns:a14="http://schemas.microsoft.com/office/drawing/2010/main" val="0"/>
              </a:ext>
            </a:extLst>
          </a:blip>
          <a:stretch>
            <a:fillRect/>
          </a:stretch>
        </p:blipFill>
        <p:spPr>
          <a:xfrm>
            <a:off x="0" y="2384277"/>
            <a:ext cx="2546647" cy="3528955"/>
          </a:xfrm>
          <a:prstGeom prst="rect">
            <a:avLst/>
          </a:prstGeom>
          <a:solidFill>
            <a:srgbClr val="FFFFFF">
              <a:alpha val="0"/>
            </a:srgbClr>
          </a:solidFill>
          <a:ln>
            <a:noFill/>
          </a:ln>
        </p:spPr>
      </p:pic>
    </p:spTree>
    <p:extLst>
      <p:ext uri="{BB962C8B-B14F-4D97-AF65-F5344CB8AC3E}">
        <p14:creationId xmlns:p14="http://schemas.microsoft.com/office/powerpoint/2010/main" val="147568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30" y="417188"/>
            <a:ext cx="8009074" cy="476870"/>
          </a:xfrm>
          <a:prstGeom prst="rect">
            <a:avLst/>
          </a:prstGeom>
          <a:noFill/>
        </p:spPr>
        <p:txBody>
          <a:bodyPr wrap="square" lIns="91421" tIns="45712" rIns="91421" bIns="45712" rtlCol="0">
            <a:spAutoFit/>
          </a:bodyPr>
          <a:lstStyle/>
          <a:p>
            <a:pPr defTabSz="457104" fontAlgn="auto">
              <a:spcBef>
                <a:spcPts val="0"/>
              </a:spcBef>
              <a:spcAft>
                <a:spcPts val="600"/>
              </a:spcAft>
            </a:pPr>
            <a:r>
              <a:rPr lang="en-US" sz="2449" b="1" dirty="0">
                <a:solidFill>
                  <a:srgbClr val="2E8EBF"/>
                </a:solidFill>
                <a:latin typeface="Arial"/>
                <a:cs typeface="Arial"/>
              </a:rPr>
              <a:t>The </a:t>
            </a:r>
            <a:r>
              <a:rPr lang="en-US" sz="2449" b="1" dirty="0" smtClean="0">
                <a:solidFill>
                  <a:srgbClr val="2E8EBF"/>
                </a:solidFill>
                <a:latin typeface="Arial"/>
                <a:cs typeface="Arial"/>
              </a:rPr>
              <a:t>US fiscal picture</a:t>
            </a:r>
            <a:endParaRPr lang="en-US" sz="1428" b="1" dirty="0">
              <a:solidFill>
                <a:srgbClr val="7F7F7F"/>
              </a:solidFill>
              <a:latin typeface="Arial"/>
              <a:cs typeface="Arial"/>
            </a:endParaRPr>
          </a:p>
        </p:txBody>
      </p:sp>
      <p:pic>
        <p:nvPicPr>
          <p:cNvPr id="4" name="Picture 3"/>
          <p:cNvPicPr>
            <a:picLocks noChangeAspect="1"/>
          </p:cNvPicPr>
          <p:nvPr/>
        </p:nvPicPr>
        <p:blipFill>
          <a:blip r:embed="rId2"/>
          <a:stretch>
            <a:fillRect/>
          </a:stretch>
        </p:blipFill>
        <p:spPr>
          <a:xfrm>
            <a:off x="539203" y="5390484"/>
            <a:ext cx="1142451" cy="259648"/>
          </a:xfrm>
          <a:prstGeom prst="rect">
            <a:avLst/>
          </a:prstGeom>
        </p:spPr>
      </p:pic>
    </p:spTree>
    <p:extLst>
      <p:ext uri="{BB962C8B-B14F-4D97-AF65-F5344CB8AC3E}">
        <p14:creationId xmlns:p14="http://schemas.microsoft.com/office/powerpoint/2010/main" val="1207754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696" y="160822"/>
            <a:ext cx="11301461" cy="376834"/>
          </a:xfrm>
          <a:prstGeom prst="rect">
            <a:avLst/>
          </a:prstGeom>
        </p:spPr>
        <p:txBody>
          <a:bodyPr/>
          <a:lstStyle/>
          <a:p>
            <a:r>
              <a:rPr lang="en-US" dirty="0"/>
              <a:t>US </a:t>
            </a:r>
            <a:r>
              <a:rPr lang="en-US" dirty="0" smtClean="0"/>
              <a:t>fiscal spending and revenues</a:t>
            </a:r>
            <a:endParaRPr lang="he-IL" dirty="0"/>
          </a:p>
        </p:txBody>
      </p:sp>
      <p:sp>
        <p:nvSpPr>
          <p:cNvPr id="3" name="Text Placeholder 2"/>
          <p:cNvSpPr>
            <a:spLocks noGrp="1"/>
          </p:cNvSpPr>
          <p:nvPr>
            <p:ph type="body" sz="quarter" idx="10"/>
          </p:nvPr>
        </p:nvSpPr>
        <p:spPr>
          <a:xfrm>
            <a:off x="0" y="577091"/>
            <a:ext cx="8476220" cy="282625"/>
          </a:xfrm>
        </p:spPr>
        <p:txBody>
          <a:bodyPr/>
          <a:lstStyle/>
          <a:p>
            <a:r>
              <a:rPr lang="en-GB" dirty="0" smtClean="0"/>
              <a:t>Most of the government’s spending is on:</a:t>
            </a:r>
            <a:r>
              <a:rPr lang="en-US" dirty="0"/>
              <a:t>Education, Training, Employment, and Social </a:t>
            </a:r>
            <a:r>
              <a:rPr lang="en-US" dirty="0" smtClean="0"/>
              <a:t>Services, Health, Medicare, Income Security, Social Security, Defense and Interest</a:t>
            </a:r>
            <a:endParaRPr lang="en-US" dirty="0"/>
          </a:p>
          <a:p>
            <a:endParaRPr lang="he-IL" dirty="0"/>
          </a:p>
        </p:txBody>
      </p:sp>
      <p:sp>
        <p:nvSpPr>
          <p:cNvPr id="5" name="Text Placeholder 4"/>
          <p:cNvSpPr>
            <a:spLocks noGrp="1"/>
          </p:cNvSpPr>
          <p:nvPr>
            <p:ph type="body" sz="quarter" idx="4294967295"/>
          </p:nvPr>
        </p:nvSpPr>
        <p:spPr>
          <a:xfrm>
            <a:off x="48697" y="950892"/>
            <a:ext cx="5650730" cy="219820"/>
          </a:xfrm>
          <a:prstGeom prst="rect">
            <a:avLst/>
          </a:prstGeom>
        </p:spPr>
        <p:txBody>
          <a:bodyPr/>
          <a:lstStyle/>
          <a:p>
            <a:endParaRPr lang="he-IL" dirty="0"/>
          </a:p>
        </p:txBody>
      </p:sp>
      <p:pic>
        <p:nvPicPr>
          <p:cNvPr id="4" name="Picture 3"/>
          <p:cNvPicPr>
            <a:picLocks noChangeAspect="1"/>
          </p:cNvPicPr>
          <p:nvPr/>
        </p:nvPicPr>
        <p:blipFill>
          <a:blip r:embed="rId2"/>
          <a:stretch>
            <a:fillRect/>
          </a:stretch>
        </p:blipFill>
        <p:spPr>
          <a:xfrm>
            <a:off x="48697" y="1450427"/>
            <a:ext cx="9000000" cy="5405985"/>
          </a:xfrm>
          <a:prstGeom prst="rect">
            <a:avLst/>
          </a:prstGeom>
        </p:spPr>
      </p:pic>
      <p:sp>
        <p:nvSpPr>
          <p:cNvPr id="6" name="Rectangle 5"/>
          <p:cNvSpPr/>
          <p:nvPr/>
        </p:nvSpPr>
        <p:spPr>
          <a:xfrm>
            <a:off x="189186" y="4109545"/>
            <a:ext cx="2165131" cy="1576552"/>
          </a:xfrm>
          <a:prstGeom prst="rect">
            <a:avLst/>
          </a:prstGeom>
          <a:noFill/>
          <a:ln w="9525" cmpd="dbl">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8" name="Rectangle 7"/>
          <p:cNvSpPr/>
          <p:nvPr/>
        </p:nvSpPr>
        <p:spPr>
          <a:xfrm>
            <a:off x="2969172" y="4109545"/>
            <a:ext cx="2165131" cy="1576552"/>
          </a:xfrm>
          <a:prstGeom prst="rect">
            <a:avLst/>
          </a:prstGeom>
          <a:noFill/>
          <a:ln w="9525" cmpd="dbl">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0" name="Rectangle 9"/>
          <p:cNvSpPr/>
          <p:nvPr/>
        </p:nvSpPr>
        <p:spPr>
          <a:xfrm>
            <a:off x="5339255" y="4109545"/>
            <a:ext cx="2165131" cy="1576552"/>
          </a:xfrm>
          <a:prstGeom prst="rect">
            <a:avLst/>
          </a:prstGeom>
          <a:noFill/>
          <a:ln w="9525" cmpd="dbl">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1" name="Rectangle 10"/>
          <p:cNvSpPr/>
          <p:nvPr/>
        </p:nvSpPr>
        <p:spPr>
          <a:xfrm>
            <a:off x="189185" y="2076605"/>
            <a:ext cx="4288222" cy="1854261"/>
          </a:xfrm>
          <a:prstGeom prst="rect">
            <a:avLst/>
          </a:prstGeom>
          <a:noFill/>
          <a:ln w="9525" cmpd="dbl">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2" name="Rectangle 11"/>
          <p:cNvSpPr/>
          <p:nvPr/>
        </p:nvSpPr>
        <p:spPr>
          <a:xfrm>
            <a:off x="4548697" y="2076605"/>
            <a:ext cx="2671910" cy="1854261"/>
          </a:xfrm>
          <a:prstGeom prst="rect">
            <a:avLst/>
          </a:prstGeom>
          <a:noFill/>
          <a:ln w="9525" cmpd="dbl">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3" name="Rectangle 12"/>
          <p:cNvSpPr/>
          <p:nvPr/>
        </p:nvSpPr>
        <p:spPr>
          <a:xfrm>
            <a:off x="7326477" y="2076605"/>
            <a:ext cx="1470682" cy="1854261"/>
          </a:xfrm>
          <a:prstGeom prst="rect">
            <a:avLst/>
          </a:prstGeom>
          <a:noFill/>
          <a:ln w="9525" cmpd="dbl">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259280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939" y="537656"/>
            <a:ext cx="9011061" cy="10735529"/>
          </a:xfrm>
          <a:prstGeom prst="rect">
            <a:avLst/>
          </a:prstGeom>
        </p:spPr>
      </p:pic>
      <p:sp>
        <p:nvSpPr>
          <p:cNvPr id="2" name="Title 1"/>
          <p:cNvSpPr>
            <a:spLocks noGrp="1"/>
          </p:cNvSpPr>
          <p:nvPr>
            <p:ph type="title" idx="4294967295"/>
          </p:nvPr>
        </p:nvSpPr>
        <p:spPr>
          <a:xfrm>
            <a:off x="48696" y="160822"/>
            <a:ext cx="11301461" cy="376834"/>
          </a:xfrm>
          <a:prstGeom prst="rect">
            <a:avLst/>
          </a:prstGeom>
        </p:spPr>
        <p:txBody>
          <a:bodyPr/>
          <a:lstStyle/>
          <a:p>
            <a:r>
              <a:rPr lang="en-US" dirty="0"/>
              <a:t>US </a:t>
            </a:r>
            <a:r>
              <a:rPr lang="en-US" dirty="0" smtClean="0"/>
              <a:t>fiscal figures and projections</a:t>
            </a:r>
            <a:endParaRPr lang="he-IL" dirty="0"/>
          </a:p>
        </p:txBody>
      </p:sp>
      <p:sp>
        <p:nvSpPr>
          <p:cNvPr id="7" name="Rectangle 6"/>
          <p:cNvSpPr/>
          <p:nvPr/>
        </p:nvSpPr>
        <p:spPr>
          <a:xfrm>
            <a:off x="1809096" y="1441420"/>
            <a:ext cx="1091760" cy="446400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298654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2072"/>
            <a:ext cx="9000000" cy="5549900"/>
          </a:xfrm>
          <a:prstGeom prst="rect">
            <a:avLst/>
          </a:prstGeom>
        </p:spPr>
      </p:pic>
      <p:sp>
        <p:nvSpPr>
          <p:cNvPr id="2" name="Title 1"/>
          <p:cNvSpPr>
            <a:spLocks noGrp="1"/>
          </p:cNvSpPr>
          <p:nvPr>
            <p:ph type="title" idx="4294967295"/>
          </p:nvPr>
        </p:nvSpPr>
        <p:spPr>
          <a:xfrm>
            <a:off x="48696" y="160822"/>
            <a:ext cx="11301461" cy="376834"/>
          </a:xfrm>
          <a:prstGeom prst="rect">
            <a:avLst/>
          </a:prstGeom>
        </p:spPr>
        <p:txBody>
          <a:bodyPr/>
          <a:lstStyle/>
          <a:p>
            <a:r>
              <a:rPr lang="en-US" dirty="0"/>
              <a:t>US </a:t>
            </a:r>
            <a:r>
              <a:rPr lang="en-US" dirty="0" smtClean="0"/>
              <a:t>fiscal figures and projections</a:t>
            </a:r>
            <a:endParaRPr lang="he-IL" dirty="0"/>
          </a:p>
        </p:txBody>
      </p:sp>
      <p:sp>
        <p:nvSpPr>
          <p:cNvPr id="7" name="Rectangle 6"/>
          <p:cNvSpPr/>
          <p:nvPr/>
        </p:nvSpPr>
        <p:spPr>
          <a:xfrm>
            <a:off x="1809096" y="1633920"/>
            <a:ext cx="1091760" cy="4335956"/>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133818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696" y="160822"/>
            <a:ext cx="11301461" cy="376834"/>
          </a:xfrm>
          <a:prstGeom prst="rect">
            <a:avLst/>
          </a:prstGeom>
        </p:spPr>
        <p:txBody>
          <a:bodyPr/>
          <a:lstStyle/>
          <a:p>
            <a:r>
              <a:rPr lang="en-US" dirty="0"/>
              <a:t>US </a:t>
            </a:r>
            <a:r>
              <a:rPr lang="en-US" dirty="0" smtClean="0"/>
              <a:t>fiscal figures and projections</a:t>
            </a:r>
            <a:endParaRPr lang="he-IL" dirty="0"/>
          </a:p>
        </p:txBody>
      </p:sp>
      <p:sp>
        <p:nvSpPr>
          <p:cNvPr id="4" name="Text Placeholder 3"/>
          <p:cNvSpPr>
            <a:spLocks noGrp="1"/>
          </p:cNvSpPr>
          <p:nvPr>
            <p:ph type="body" sz="quarter" idx="4294967295"/>
          </p:nvPr>
        </p:nvSpPr>
        <p:spPr>
          <a:xfrm>
            <a:off x="637275" y="6471022"/>
            <a:ext cx="11301461" cy="157014"/>
          </a:xfrm>
          <a:prstGeom prst="rect">
            <a:avLst/>
          </a:prstGeom>
        </p:spPr>
        <p:txBody>
          <a:bodyPr/>
          <a:lstStyle/>
          <a:p>
            <a:r>
              <a:rPr lang="en-US" dirty="0"/>
              <a:t>Source: CBO, The Budget </a:t>
            </a:r>
            <a:r>
              <a:rPr lang="en-US" dirty="0" smtClean="0"/>
              <a:t>and Economic Outlook: 2019 to 2029</a:t>
            </a:r>
            <a:endParaRPr lang="he-IL" dirty="0"/>
          </a:p>
        </p:txBody>
      </p:sp>
      <p:pic>
        <p:nvPicPr>
          <p:cNvPr id="5" name="Picture 4"/>
          <p:cNvPicPr>
            <a:picLocks noChangeAspect="1"/>
          </p:cNvPicPr>
          <p:nvPr/>
        </p:nvPicPr>
        <p:blipFill>
          <a:blip r:embed="rId2"/>
          <a:stretch>
            <a:fillRect/>
          </a:stretch>
        </p:blipFill>
        <p:spPr>
          <a:xfrm>
            <a:off x="299426" y="629058"/>
            <a:ext cx="5400000" cy="3208679"/>
          </a:xfrm>
          <a:prstGeom prst="rect">
            <a:avLst/>
          </a:prstGeom>
        </p:spPr>
      </p:pic>
      <p:pic>
        <p:nvPicPr>
          <p:cNvPr id="6" name="Picture 5"/>
          <p:cNvPicPr>
            <a:picLocks noChangeAspect="1"/>
          </p:cNvPicPr>
          <p:nvPr/>
        </p:nvPicPr>
        <p:blipFill>
          <a:blip r:embed="rId3"/>
          <a:stretch>
            <a:fillRect/>
          </a:stretch>
        </p:blipFill>
        <p:spPr>
          <a:xfrm>
            <a:off x="1608083" y="3815740"/>
            <a:ext cx="7535917" cy="2543975"/>
          </a:xfrm>
          <a:prstGeom prst="rect">
            <a:avLst/>
          </a:prstGeom>
        </p:spPr>
      </p:pic>
    </p:spTree>
    <p:extLst>
      <p:ext uri="{BB962C8B-B14F-4D97-AF65-F5344CB8AC3E}">
        <p14:creationId xmlns:p14="http://schemas.microsoft.com/office/powerpoint/2010/main" val="328103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23" descr="c3990caa-438f-44db-b401-0345b847c656@bankleu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09" y="910455"/>
            <a:ext cx="6555081" cy="5671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43077" y="47447"/>
            <a:ext cx="10845812" cy="305491"/>
          </a:xfrm>
        </p:spPr>
        <p:txBody>
          <a:bodyPr/>
          <a:lstStyle/>
          <a:p>
            <a:r>
              <a:rPr lang="en-US" dirty="0" smtClean="0"/>
              <a:t>Risks have risen</a:t>
            </a:r>
            <a:endParaRPr lang="he-IL" dirty="0">
              <a:solidFill>
                <a:schemeClr val="accent2">
                  <a:lumMod val="50000"/>
                </a:schemeClr>
              </a:solidFill>
            </a:endParaRPr>
          </a:p>
        </p:txBody>
      </p:sp>
      <p:sp>
        <p:nvSpPr>
          <p:cNvPr id="5" name="Text Placeholder 4"/>
          <p:cNvSpPr>
            <a:spLocks noGrp="1"/>
          </p:cNvSpPr>
          <p:nvPr>
            <p:ph type="body" sz="quarter" idx="10"/>
          </p:nvPr>
        </p:nvSpPr>
        <p:spPr>
          <a:xfrm>
            <a:off x="1879525" y="498099"/>
            <a:ext cx="6356884" cy="282625"/>
          </a:xfrm>
        </p:spPr>
        <p:txBody>
          <a:bodyPr/>
          <a:lstStyle/>
          <a:p>
            <a:endParaRPr lang="he-IL" dirty="0"/>
          </a:p>
        </p:txBody>
      </p:sp>
      <p:sp>
        <p:nvSpPr>
          <p:cNvPr id="7" name="Text Placeholder 6"/>
          <p:cNvSpPr>
            <a:spLocks noGrp="1"/>
          </p:cNvSpPr>
          <p:nvPr>
            <p:ph type="body" sz="quarter" idx="13"/>
          </p:nvPr>
        </p:nvSpPr>
        <p:spPr>
          <a:xfrm>
            <a:off x="443077" y="476787"/>
            <a:ext cx="11841956" cy="314028"/>
          </a:xfrm>
        </p:spPr>
        <p:txBody>
          <a:bodyPr/>
          <a:lstStyle/>
          <a:p>
            <a:endParaRPr lang="en-US" dirty="0"/>
          </a:p>
        </p:txBody>
      </p:sp>
      <p:sp>
        <p:nvSpPr>
          <p:cNvPr id="10" name="TextBox 18"/>
          <p:cNvSpPr txBox="1"/>
          <p:nvPr/>
        </p:nvSpPr>
        <p:spPr>
          <a:xfrm>
            <a:off x="4420606" y="6311436"/>
            <a:ext cx="2606804" cy="276999"/>
          </a:xfrm>
          <a:prstGeom prst="rect">
            <a:avLst/>
          </a:prstGeom>
          <a:noFill/>
        </p:spPr>
        <p:txBody>
          <a:bodyPr wrap="none" rtlCol="1">
            <a:spAutoFit/>
          </a:bodyPr>
          <a:lstStyle>
            <a:defPPr>
              <a:defRPr lang="he-IL"/>
            </a:defPPr>
            <a:lvl1pPr algn="ctr" rtl="1" fontAlgn="base">
              <a:spcBef>
                <a:spcPct val="0"/>
              </a:spcBef>
              <a:spcAft>
                <a:spcPct val="0"/>
              </a:spcAft>
              <a:defRPr kern="1200">
                <a:solidFill>
                  <a:schemeClr val="tx1"/>
                </a:solidFill>
                <a:latin typeface="Arial" charset="0"/>
                <a:ea typeface="+mn-ea"/>
                <a:cs typeface="David" pitchFamily="2" charset="-79"/>
              </a:defRPr>
            </a:lvl1pPr>
            <a:lvl2pPr marL="457200" algn="ctr" rtl="1" fontAlgn="base">
              <a:spcBef>
                <a:spcPct val="0"/>
              </a:spcBef>
              <a:spcAft>
                <a:spcPct val="0"/>
              </a:spcAft>
              <a:defRPr kern="1200">
                <a:solidFill>
                  <a:schemeClr val="tx1"/>
                </a:solidFill>
                <a:latin typeface="Arial" charset="0"/>
                <a:ea typeface="+mn-ea"/>
                <a:cs typeface="David" pitchFamily="2" charset="-79"/>
              </a:defRPr>
            </a:lvl2pPr>
            <a:lvl3pPr marL="914400" algn="ctr" rtl="1" fontAlgn="base">
              <a:spcBef>
                <a:spcPct val="0"/>
              </a:spcBef>
              <a:spcAft>
                <a:spcPct val="0"/>
              </a:spcAft>
              <a:defRPr kern="1200">
                <a:solidFill>
                  <a:schemeClr val="tx1"/>
                </a:solidFill>
                <a:latin typeface="Arial" charset="0"/>
                <a:ea typeface="+mn-ea"/>
                <a:cs typeface="David" pitchFamily="2" charset="-79"/>
              </a:defRPr>
            </a:lvl3pPr>
            <a:lvl4pPr marL="1371600" algn="ctr" rtl="1" fontAlgn="base">
              <a:spcBef>
                <a:spcPct val="0"/>
              </a:spcBef>
              <a:spcAft>
                <a:spcPct val="0"/>
              </a:spcAft>
              <a:defRPr kern="1200">
                <a:solidFill>
                  <a:schemeClr val="tx1"/>
                </a:solidFill>
                <a:latin typeface="Arial" charset="0"/>
                <a:ea typeface="+mn-ea"/>
                <a:cs typeface="David" pitchFamily="2" charset="-79"/>
              </a:defRPr>
            </a:lvl4pPr>
            <a:lvl5pPr marL="1828800" algn="ctr" rtl="1" fontAlgn="base">
              <a:spcBef>
                <a:spcPct val="0"/>
              </a:spcBef>
              <a:spcAft>
                <a:spcPct val="0"/>
              </a:spcAft>
              <a:defRPr kern="1200">
                <a:solidFill>
                  <a:schemeClr val="tx1"/>
                </a:solidFill>
                <a:latin typeface="Arial" charset="0"/>
                <a:ea typeface="+mn-ea"/>
                <a:cs typeface="David" pitchFamily="2" charset="-79"/>
              </a:defRPr>
            </a:lvl5pPr>
            <a:lvl6pPr marL="2286000" algn="r" defTabSz="914400" rtl="1" eaLnBrk="1" latinLnBrk="0" hangingPunct="1">
              <a:defRPr kern="1200">
                <a:solidFill>
                  <a:schemeClr val="tx1"/>
                </a:solidFill>
                <a:latin typeface="Arial" charset="0"/>
                <a:ea typeface="+mn-ea"/>
                <a:cs typeface="David" pitchFamily="2" charset="-79"/>
              </a:defRPr>
            </a:lvl6pPr>
            <a:lvl7pPr marL="2743200" algn="r" defTabSz="914400" rtl="1" eaLnBrk="1" latinLnBrk="0" hangingPunct="1">
              <a:defRPr kern="1200">
                <a:solidFill>
                  <a:schemeClr val="tx1"/>
                </a:solidFill>
                <a:latin typeface="Arial" charset="0"/>
                <a:ea typeface="+mn-ea"/>
                <a:cs typeface="David" pitchFamily="2" charset="-79"/>
              </a:defRPr>
            </a:lvl7pPr>
            <a:lvl8pPr marL="3200400" algn="r" defTabSz="914400" rtl="1" eaLnBrk="1" latinLnBrk="0" hangingPunct="1">
              <a:defRPr kern="1200">
                <a:solidFill>
                  <a:schemeClr val="tx1"/>
                </a:solidFill>
                <a:latin typeface="Arial" charset="0"/>
                <a:ea typeface="+mn-ea"/>
                <a:cs typeface="David" pitchFamily="2" charset="-79"/>
              </a:defRPr>
            </a:lvl8pPr>
            <a:lvl9pPr marL="3657600" algn="r" defTabSz="914400" rtl="1" eaLnBrk="1" latinLnBrk="0" hangingPunct="1">
              <a:defRPr kern="1200">
                <a:solidFill>
                  <a:schemeClr val="tx1"/>
                </a:solidFill>
                <a:latin typeface="Arial" charset="0"/>
                <a:ea typeface="+mn-ea"/>
                <a:cs typeface="David" pitchFamily="2" charset="-79"/>
              </a:defRPr>
            </a:lvl9pPr>
          </a:lstStyle>
          <a:p>
            <a:r>
              <a:rPr lang="en-US" sz="1200" i="1" dirty="0" smtClean="0"/>
              <a:t>Source: Economist Intelligence Unit</a:t>
            </a:r>
            <a:endParaRPr lang="he-IL" sz="1200" i="1" dirty="0"/>
          </a:p>
        </p:txBody>
      </p:sp>
      <p:sp>
        <p:nvSpPr>
          <p:cNvPr id="12" name="מלבן 2"/>
          <p:cNvSpPr/>
          <p:nvPr/>
        </p:nvSpPr>
        <p:spPr bwMode="auto">
          <a:xfrm>
            <a:off x="118109" y="2998412"/>
            <a:ext cx="7275149" cy="1892818"/>
          </a:xfrm>
          <a:prstGeom prst="rect">
            <a:avLst/>
          </a:prstGeom>
          <a:solidFill>
            <a:srgbClr val="FF0000">
              <a:alpha val="5000"/>
            </a:srgbClr>
          </a:solid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pitchFamily="34" charset="0"/>
              <a:cs typeface="David" pitchFamily="2" charset="-79"/>
            </a:endParaRPr>
          </a:p>
        </p:txBody>
      </p:sp>
    </p:spTree>
    <p:extLst>
      <p:ext uri="{BB962C8B-B14F-4D97-AF65-F5344CB8AC3E}">
        <p14:creationId xmlns:p14="http://schemas.microsoft.com/office/powerpoint/2010/main" val="336528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696" y="160822"/>
            <a:ext cx="11301461" cy="376834"/>
          </a:xfrm>
          <a:prstGeom prst="rect">
            <a:avLst/>
          </a:prstGeom>
        </p:spPr>
        <p:txBody>
          <a:bodyPr/>
          <a:lstStyle/>
          <a:p>
            <a:r>
              <a:rPr lang="en-US" dirty="0"/>
              <a:t>US taxation</a:t>
            </a:r>
            <a:endParaRPr lang="he-IL" dirty="0"/>
          </a:p>
        </p:txBody>
      </p:sp>
      <p:sp>
        <p:nvSpPr>
          <p:cNvPr id="3" name="Text Placeholder 2"/>
          <p:cNvSpPr>
            <a:spLocks noGrp="1"/>
          </p:cNvSpPr>
          <p:nvPr>
            <p:ph type="body" sz="quarter" idx="10"/>
          </p:nvPr>
        </p:nvSpPr>
        <p:spPr>
          <a:xfrm>
            <a:off x="0" y="577091"/>
            <a:ext cx="8476220" cy="282625"/>
          </a:xfrm>
        </p:spPr>
        <p:txBody>
          <a:bodyPr/>
          <a:lstStyle/>
          <a:p>
            <a:r>
              <a:rPr lang="en-GB" dirty="0" smtClean="0"/>
              <a:t>Most of US government tax revenue comes from individuals and wages</a:t>
            </a:r>
            <a:endParaRPr lang="he-IL" dirty="0"/>
          </a:p>
        </p:txBody>
      </p:sp>
      <p:sp>
        <p:nvSpPr>
          <p:cNvPr id="5" name="Text Placeholder 4"/>
          <p:cNvSpPr>
            <a:spLocks noGrp="1"/>
          </p:cNvSpPr>
          <p:nvPr>
            <p:ph type="body" sz="quarter" idx="4294967295"/>
          </p:nvPr>
        </p:nvSpPr>
        <p:spPr>
          <a:xfrm>
            <a:off x="48697" y="950892"/>
            <a:ext cx="5650730" cy="219820"/>
          </a:xfrm>
          <a:prstGeom prst="rect">
            <a:avLst/>
          </a:prstGeom>
        </p:spPr>
        <p:txBody>
          <a:bodyPr/>
          <a:lstStyle/>
          <a:p>
            <a:endParaRPr lang="he-IL" dirty="0"/>
          </a:p>
        </p:txBody>
      </p:sp>
      <p:pic>
        <p:nvPicPr>
          <p:cNvPr id="4" name="Picture 3"/>
          <p:cNvPicPr>
            <a:picLocks noChangeAspect="1"/>
          </p:cNvPicPr>
          <p:nvPr/>
        </p:nvPicPr>
        <p:blipFill>
          <a:blip r:embed="rId2"/>
          <a:stretch>
            <a:fillRect/>
          </a:stretch>
        </p:blipFill>
        <p:spPr>
          <a:xfrm>
            <a:off x="0" y="950892"/>
            <a:ext cx="9000000" cy="6107154"/>
          </a:xfrm>
          <a:prstGeom prst="rect">
            <a:avLst/>
          </a:prstGeom>
        </p:spPr>
      </p:pic>
    </p:spTree>
    <p:extLst>
      <p:ext uri="{BB962C8B-B14F-4D97-AF65-F5344CB8AC3E}">
        <p14:creationId xmlns:p14="http://schemas.microsoft.com/office/powerpoint/2010/main" val="127227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9248" y="1285095"/>
            <a:ext cx="4253496" cy="2778988"/>
          </a:xfrm>
          <a:prstGeom prst="rect">
            <a:avLst/>
          </a:prstGeom>
        </p:spPr>
      </p:pic>
      <p:pic>
        <p:nvPicPr>
          <p:cNvPr id="7" name="Picture 6"/>
          <p:cNvPicPr>
            <a:picLocks noChangeAspect="1"/>
          </p:cNvPicPr>
          <p:nvPr/>
        </p:nvPicPr>
        <p:blipFill>
          <a:blip r:embed="rId3"/>
          <a:stretch>
            <a:fillRect/>
          </a:stretch>
        </p:blipFill>
        <p:spPr>
          <a:xfrm>
            <a:off x="4627467" y="1001081"/>
            <a:ext cx="4383406" cy="2865853"/>
          </a:xfrm>
          <a:prstGeom prst="rect">
            <a:avLst/>
          </a:prstGeom>
        </p:spPr>
      </p:pic>
      <p:pic>
        <p:nvPicPr>
          <p:cNvPr id="6" name="Picture 5"/>
          <p:cNvPicPr>
            <a:picLocks noChangeAspect="1"/>
          </p:cNvPicPr>
          <p:nvPr/>
        </p:nvPicPr>
        <p:blipFill>
          <a:blip r:embed="rId4"/>
          <a:stretch>
            <a:fillRect/>
          </a:stretch>
        </p:blipFill>
        <p:spPr>
          <a:xfrm>
            <a:off x="4682231" y="3936493"/>
            <a:ext cx="4320689" cy="2822888"/>
          </a:xfrm>
          <a:prstGeom prst="rect">
            <a:avLst/>
          </a:prstGeom>
        </p:spPr>
      </p:pic>
      <p:sp>
        <p:nvSpPr>
          <p:cNvPr id="2" name="Title 1"/>
          <p:cNvSpPr>
            <a:spLocks noGrp="1"/>
          </p:cNvSpPr>
          <p:nvPr>
            <p:ph type="title" idx="4294967295"/>
          </p:nvPr>
        </p:nvSpPr>
        <p:spPr>
          <a:xfrm>
            <a:off x="48696" y="160822"/>
            <a:ext cx="11301461" cy="376834"/>
          </a:xfrm>
          <a:prstGeom prst="rect">
            <a:avLst/>
          </a:prstGeom>
        </p:spPr>
        <p:txBody>
          <a:bodyPr/>
          <a:lstStyle/>
          <a:p>
            <a:r>
              <a:rPr lang="en-US" dirty="0"/>
              <a:t>US taxation</a:t>
            </a:r>
            <a:endParaRPr lang="he-IL" dirty="0"/>
          </a:p>
        </p:txBody>
      </p:sp>
      <p:sp>
        <p:nvSpPr>
          <p:cNvPr id="3" name="Text Placeholder 2"/>
          <p:cNvSpPr>
            <a:spLocks noGrp="1"/>
          </p:cNvSpPr>
          <p:nvPr>
            <p:ph type="body" sz="quarter" idx="10"/>
          </p:nvPr>
        </p:nvSpPr>
        <p:spPr>
          <a:xfrm>
            <a:off x="0" y="577091"/>
            <a:ext cx="8476220" cy="282625"/>
          </a:xfrm>
        </p:spPr>
        <p:txBody>
          <a:bodyPr/>
          <a:lstStyle/>
          <a:p>
            <a:r>
              <a:rPr lang="en-GB" dirty="0"/>
              <a:t>Where is the problem? Tax rates or the tax system?</a:t>
            </a:r>
            <a:endParaRPr lang="he-IL" dirty="0"/>
          </a:p>
        </p:txBody>
      </p:sp>
      <p:sp>
        <p:nvSpPr>
          <p:cNvPr id="4" name="Text Placeholder 3"/>
          <p:cNvSpPr>
            <a:spLocks noGrp="1"/>
          </p:cNvSpPr>
          <p:nvPr>
            <p:ph type="body" sz="quarter" idx="4294967295"/>
          </p:nvPr>
        </p:nvSpPr>
        <p:spPr>
          <a:xfrm>
            <a:off x="48696" y="6050608"/>
            <a:ext cx="11301461" cy="157014"/>
          </a:xfrm>
          <a:prstGeom prst="rect">
            <a:avLst/>
          </a:prstGeom>
        </p:spPr>
        <p:txBody>
          <a:bodyPr/>
          <a:lstStyle/>
          <a:p>
            <a:r>
              <a:rPr lang="en-GB" dirty="0"/>
              <a:t>Source: OECD</a:t>
            </a:r>
            <a:endParaRPr lang="he-IL" dirty="0"/>
          </a:p>
        </p:txBody>
      </p:sp>
      <p:sp>
        <p:nvSpPr>
          <p:cNvPr id="5" name="Text Placeholder 4"/>
          <p:cNvSpPr>
            <a:spLocks noGrp="1"/>
          </p:cNvSpPr>
          <p:nvPr>
            <p:ph type="body" sz="quarter" idx="4294967295"/>
          </p:nvPr>
        </p:nvSpPr>
        <p:spPr>
          <a:xfrm>
            <a:off x="48697" y="950892"/>
            <a:ext cx="5650730" cy="219820"/>
          </a:xfrm>
          <a:prstGeom prst="rect">
            <a:avLst/>
          </a:prstGeom>
        </p:spPr>
        <p:txBody>
          <a:bodyPr/>
          <a:lstStyle/>
          <a:p>
            <a:endParaRPr lang="he-IL" dirty="0"/>
          </a:p>
        </p:txBody>
      </p:sp>
      <p:sp>
        <p:nvSpPr>
          <p:cNvPr id="16" name="Rectangle: Rounded Corners 19"/>
          <p:cNvSpPr/>
          <p:nvPr/>
        </p:nvSpPr>
        <p:spPr>
          <a:xfrm>
            <a:off x="482013" y="2158913"/>
            <a:ext cx="594360" cy="2042160"/>
          </a:xfrm>
          <a:prstGeom prst="roundRect">
            <a:avLst>
              <a:gd name="adj" fmla="val 16667"/>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Rounded Corners 20"/>
          <p:cNvSpPr/>
          <p:nvPr/>
        </p:nvSpPr>
        <p:spPr>
          <a:xfrm>
            <a:off x="4867990" y="1524017"/>
            <a:ext cx="594360" cy="2444681"/>
          </a:xfrm>
          <a:prstGeom prst="roundRect">
            <a:avLst>
              <a:gd name="adj" fmla="val 16667"/>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Rounded Corners 11"/>
          <p:cNvSpPr/>
          <p:nvPr/>
        </p:nvSpPr>
        <p:spPr>
          <a:xfrm>
            <a:off x="7210417" y="4146700"/>
            <a:ext cx="594360" cy="2682240"/>
          </a:xfrm>
          <a:prstGeom prst="roundRect">
            <a:avLst>
              <a:gd name="adj" fmla="val 16667"/>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992782" y="1499432"/>
            <a:ext cx="2685351" cy="230832"/>
          </a:xfrm>
          <a:prstGeom prst="rect">
            <a:avLst/>
          </a:prstGeom>
          <a:noFill/>
        </p:spPr>
        <p:txBody>
          <a:bodyPr wrap="none" rtlCol="1">
            <a:spAutoFit/>
          </a:bodyPr>
          <a:lstStyle/>
          <a:p>
            <a:r>
              <a:rPr lang="en-US" sz="9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Total taxation: Federal, State, County, City and others</a:t>
            </a:r>
            <a:endParaRPr lang="he-IL" sz="9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975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697" y="1261888"/>
            <a:ext cx="7503080" cy="4902078"/>
          </a:xfrm>
          <a:prstGeom prst="rect">
            <a:avLst/>
          </a:prstGeom>
        </p:spPr>
      </p:pic>
      <p:sp>
        <p:nvSpPr>
          <p:cNvPr id="2" name="Title 1"/>
          <p:cNvSpPr>
            <a:spLocks noGrp="1"/>
          </p:cNvSpPr>
          <p:nvPr>
            <p:ph type="title" idx="4294967295"/>
          </p:nvPr>
        </p:nvSpPr>
        <p:spPr>
          <a:xfrm>
            <a:off x="48696" y="160822"/>
            <a:ext cx="11301461" cy="376834"/>
          </a:xfrm>
          <a:prstGeom prst="rect">
            <a:avLst/>
          </a:prstGeom>
        </p:spPr>
        <p:txBody>
          <a:bodyPr/>
          <a:lstStyle/>
          <a:p>
            <a:r>
              <a:rPr lang="en-US" dirty="0"/>
              <a:t>US taxation</a:t>
            </a:r>
            <a:endParaRPr lang="he-IL" dirty="0"/>
          </a:p>
        </p:txBody>
      </p:sp>
      <p:sp>
        <p:nvSpPr>
          <p:cNvPr id="3" name="Text Placeholder 2"/>
          <p:cNvSpPr>
            <a:spLocks noGrp="1"/>
          </p:cNvSpPr>
          <p:nvPr>
            <p:ph type="body" sz="quarter" idx="10"/>
          </p:nvPr>
        </p:nvSpPr>
        <p:spPr>
          <a:xfrm>
            <a:off x="0" y="577091"/>
            <a:ext cx="8476220" cy="282625"/>
          </a:xfrm>
        </p:spPr>
        <p:txBody>
          <a:bodyPr/>
          <a:lstStyle/>
          <a:p>
            <a:r>
              <a:rPr lang="en-GB" dirty="0"/>
              <a:t>Where is the problem? Tax rates or the tax system?</a:t>
            </a:r>
            <a:endParaRPr lang="he-IL" dirty="0"/>
          </a:p>
        </p:txBody>
      </p:sp>
      <p:sp>
        <p:nvSpPr>
          <p:cNvPr id="4" name="Text Placeholder 3"/>
          <p:cNvSpPr>
            <a:spLocks noGrp="1"/>
          </p:cNvSpPr>
          <p:nvPr>
            <p:ph type="body" sz="quarter" idx="4294967295"/>
          </p:nvPr>
        </p:nvSpPr>
        <p:spPr>
          <a:xfrm>
            <a:off x="48696" y="6050608"/>
            <a:ext cx="11301461" cy="157014"/>
          </a:xfrm>
          <a:prstGeom prst="rect">
            <a:avLst/>
          </a:prstGeom>
        </p:spPr>
        <p:txBody>
          <a:bodyPr/>
          <a:lstStyle/>
          <a:p>
            <a:r>
              <a:rPr lang="en-GB" dirty="0"/>
              <a:t>Source: OECD</a:t>
            </a:r>
            <a:endParaRPr lang="he-IL" dirty="0"/>
          </a:p>
        </p:txBody>
      </p:sp>
      <p:sp>
        <p:nvSpPr>
          <p:cNvPr id="5" name="Text Placeholder 4"/>
          <p:cNvSpPr>
            <a:spLocks noGrp="1"/>
          </p:cNvSpPr>
          <p:nvPr>
            <p:ph type="body" sz="quarter" idx="4294967295"/>
          </p:nvPr>
        </p:nvSpPr>
        <p:spPr>
          <a:xfrm>
            <a:off x="48697" y="950892"/>
            <a:ext cx="5650730" cy="219820"/>
          </a:xfrm>
          <a:prstGeom prst="rect">
            <a:avLst/>
          </a:prstGeom>
        </p:spPr>
        <p:txBody>
          <a:bodyPr/>
          <a:lstStyle/>
          <a:p>
            <a:endParaRPr lang="he-IL" dirty="0"/>
          </a:p>
        </p:txBody>
      </p:sp>
      <p:sp>
        <p:nvSpPr>
          <p:cNvPr id="20" name="Rectangle: Rounded Corners 11"/>
          <p:cNvSpPr/>
          <p:nvPr/>
        </p:nvSpPr>
        <p:spPr>
          <a:xfrm>
            <a:off x="825503" y="3446875"/>
            <a:ext cx="594360" cy="2682240"/>
          </a:xfrm>
          <a:prstGeom prst="roundRect">
            <a:avLst>
              <a:gd name="adj" fmla="val 16667"/>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8592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696" y="160822"/>
            <a:ext cx="11301461" cy="376834"/>
          </a:xfrm>
          <a:prstGeom prst="rect">
            <a:avLst/>
          </a:prstGeom>
        </p:spPr>
        <p:txBody>
          <a:bodyPr/>
          <a:lstStyle/>
          <a:p>
            <a:r>
              <a:rPr lang="en-US" dirty="0"/>
              <a:t>US taxation</a:t>
            </a:r>
            <a:endParaRPr lang="he-IL" dirty="0"/>
          </a:p>
        </p:txBody>
      </p:sp>
      <p:sp>
        <p:nvSpPr>
          <p:cNvPr id="3" name="Text Placeholder 2"/>
          <p:cNvSpPr>
            <a:spLocks noGrp="1"/>
          </p:cNvSpPr>
          <p:nvPr>
            <p:ph type="body" sz="quarter" idx="10"/>
          </p:nvPr>
        </p:nvSpPr>
        <p:spPr>
          <a:xfrm>
            <a:off x="0" y="577091"/>
            <a:ext cx="8476220" cy="282625"/>
          </a:xfrm>
        </p:spPr>
        <p:txBody>
          <a:bodyPr/>
          <a:lstStyle/>
          <a:p>
            <a:r>
              <a:rPr lang="en-US" dirty="0"/>
              <a:t>The Tax Cuts and Jobs </a:t>
            </a:r>
            <a:r>
              <a:rPr lang="en-US" dirty="0" smtClean="0"/>
              <a:t>Act (2018), main items:</a:t>
            </a:r>
          </a:p>
          <a:p>
            <a:pPr marL="342900" indent="-342900">
              <a:buFont typeface="Arial" panose="020B0604020202020204" pitchFamily="34" charset="0"/>
              <a:buChar char="•"/>
            </a:pPr>
            <a:r>
              <a:rPr lang="en-US" dirty="0"/>
              <a:t>Lowers most individual income tax rates, including the top marginal rate from </a:t>
            </a:r>
            <a:r>
              <a:rPr lang="en-US" dirty="0" smtClean="0"/>
              <a:t>39.6% to 37%.</a:t>
            </a:r>
          </a:p>
          <a:p>
            <a:pPr marL="342900" indent="-342900">
              <a:buFont typeface="Arial" panose="020B0604020202020204" pitchFamily="34" charset="0"/>
              <a:buChar char="•"/>
            </a:pPr>
            <a:r>
              <a:rPr lang="en-US" dirty="0"/>
              <a:t>Limits or eliminates a number of </a:t>
            </a:r>
            <a:r>
              <a:rPr lang="en-US" dirty="0" smtClean="0"/>
              <a:t>deductions.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Lowers the corporate income tax rate permanently to </a:t>
            </a:r>
            <a:r>
              <a:rPr lang="en-US" dirty="0" smtClean="0"/>
              <a:t>21%, </a:t>
            </a:r>
            <a:r>
              <a:rPr lang="en-US" dirty="0"/>
              <a:t>starting in 2018</a:t>
            </a:r>
            <a:r>
              <a:rPr lang="en-US" dirty="0" smtClean="0"/>
              <a:t>. </a:t>
            </a:r>
          </a:p>
          <a:p>
            <a:pPr marL="342900" indent="-342900">
              <a:buFont typeface="Arial" panose="020B0604020202020204" pitchFamily="34" charset="0"/>
              <a:buChar char="•"/>
            </a:pPr>
            <a:r>
              <a:rPr lang="en-US" dirty="0" smtClean="0"/>
              <a:t>Allows </a:t>
            </a:r>
            <a:r>
              <a:rPr lang="en-US" dirty="0"/>
              <a:t>full and immediate expensing of short-lived capital investments for five years. </a:t>
            </a:r>
            <a:endParaRPr lang="en-US" dirty="0" smtClean="0"/>
          </a:p>
          <a:p>
            <a:pPr marL="342900" indent="-342900">
              <a:buFont typeface="Arial" panose="020B0604020202020204" pitchFamily="34" charset="0"/>
              <a:buChar char="•"/>
            </a:pPr>
            <a:r>
              <a:rPr lang="en-US" dirty="0" smtClean="0"/>
              <a:t>Limits </a:t>
            </a:r>
            <a:r>
              <a:rPr lang="en-US" dirty="0"/>
              <a:t>the deductibility of net interest </a:t>
            </a:r>
            <a:r>
              <a:rPr lang="en-US" dirty="0" smtClean="0"/>
              <a:t>expense.</a:t>
            </a:r>
          </a:p>
          <a:p>
            <a:pPr marL="342900" indent="-342900">
              <a:buFont typeface="Arial" panose="020B0604020202020204" pitchFamily="34" charset="0"/>
              <a:buChar char="•"/>
            </a:pPr>
            <a:r>
              <a:rPr lang="en-US" dirty="0" smtClean="0"/>
              <a:t>Repatriation </a:t>
            </a:r>
            <a:r>
              <a:rPr lang="en-US" dirty="0"/>
              <a:t>of currently deferred foreign profits, at a rate of </a:t>
            </a:r>
            <a:r>
              <a:rPr lang="en-US" dirty="0" smtClean="0"/>
              <a:t>15.5% for</a:t>
            </a:r>
            <a:endParaRPr lang="en-US" dirty="0"/>
          </a:p>
          <a:p>
            <a:pPr marL="342900" indent="-342900">
              <a:buFont typeface="Arial" panose="020B0604020202020204" pitchFamily="34" charset="0"/>
              <a:buChar char="•"/>
            </a:pPr>
            <a:r>
              <a:rPr lang="en-US" dirty="0"/>
              <a:t>cash and cash-equivalent profits and </a:t>
            </a:r>
            <a:r>
              <a:rPr lang="en-US" dirty="0" smtClean="0"/>
              <a:t>8% </a:t>
            </a:r>
            <a:r>
              <a:rPr lang="en-US" dirty="0"/>
              <a:t>for reinvested foreign earnings</a:t>
            </a:r>
            <a:r>
              <a:rPr lang="en-US" dirty="0" smtClean="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Doubles the estate tax exemption from $5.6 million to $11.2 </a:t>
            </a:r>
            <a:r>
              <a:rPr lang="en-US" dirty="0" smtClean="0"/>
              <a:t>million.</a:t>
            </a:r>
          </a:p>
          <a:p>
            <a:pPr marL="342900" indent="-342900">
              <a:buFont typeface="Arial" panose="020B0604020202020204" pitchFamily="34" charset="0"/>
              <a:buChar char="•"/>
            </a:pPr>
            <a:endParaRPr lang="en-US" dirty="0" smtClean="0"/>
          </a:p>
          <a:p>
            <a:endParaRPr lang="he-IL" dirty="0"/>
          </a:p>
        </p:txBody>
      </p:sp>
      <p:sp>
        <p:nvSpPr>
          <p:cNvPr id="4" name="Text Placeholder 3"/>
          <p:cNvSpPr>
            <a:spLocks noGrp="1"/>
          </p:cNvSpPr>
          <p:nvPr>
            <p:ph type="body" sz="quarter" idx="4294967295"/>
          </p:nvPr>
        </p:nvSpPr>
        <p:spPr>
          <a:xfrm>
            <a:off x="48696" y="6050608"/>
            <a:ext cx="11301461" cy="157014"/>
          </a:xfrm>
          <a:prstGeom prst="rect">
            <a:avLst/>
          </a:prstGeom>
        </p:spPr>
        <p:txBody>
          <a:bodyPr/>
          <a:lstStyle/>
          <a:p>
            <a:endParaRPr lang="he-IL" dirty="0"/>
          </a:p>
        </p:txBody>
      </p:sp>
    </p:spTree>
    <p:extLst>
      <p:ext uri="{BB962C8B-B14F-4D97-AF65-F5344CB8AC3E}">
        <p14:creationId xmlns:p14="http://schemas.microsoft.com/office/powerpoint/2010/main" val="1977428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30" y="417188"/>
            <a:ext cx="8009074" cy="476870"/>
          </a:xfrm>
          <a:prstGeom prst="rect">
            <a:avLst/>
          </a:prstGeom>
          <a:noFill/>
        </p:spPr>
        <p:txBody>
          <a:bodyPr wrap="square" lIns="91421" tIns="45712" rIns="91421" bIns="45712" rtlCol="0">
            <a:spAutoFit/>
          </a:bodyPr>
          <a:lstStyle/>
          <a:p>
            <a:pPr defTabSz="457104" fontAlgn="auto">
              <a:spcBef>
                <a:spcPts val="0"/>
              </a:spcBef>
              <a:spcAft>
                <a:spcPts val="600"/>
              </a:spcAft>
            </a:pPr>
            <a:r>
              <a:rPr lang="en-US" sz="2449" b="1" dirty="0">
                <a:solidFill>
                  <a:srgbClr val="2E8EBF"/>
                </a:solidFill>
                <a:latin typeface="Arial"/>
                <a:cs typeface="Arial"/>
              </a:rPr>
              <a:t>The </a:t>
            </a:r>
            <a:r>
              <a:rPr lang="en-US" sz="2449" b="1" dirty="0" smtClean="0">
                <a:solidFill>
                  <a:srgbClr val="2E8EBF"/>
                </a:solidFill>
                <a:latin typeface="Arial"/>
                <a:cs typeface="Arial"/>
              </a:rPr>
              <a:t>US balance of payments</a:t>
            </a:r>
            <a:endParaRPr lang="en-US" sz="1428" b="1" dirty="0">
              <a:solidFill>
                <a:srgbClr val="7F7F7F"/>
              </a:solidFill>
              <a:latin typeface="Arial"/>
              <a:cs typeface="Arial"/>
            </a:endParaRPr>
          </a:p>
        </p:txBody>
      </p:sp>
      <p:pic>
        <p:nvPicPr>
          <p:cNvPr id="4" name="Picture 3"/>
          <p:cNvPicPr>
            <a:picLocks noChangeAspect="1"/>
          </p:cNvPicPr>
          <p:nvPr/>
        </p:nvPicPr>
        <p:blipFill>
          <a:blip r:embed="rId2"/>
          <a:stretch>
            <a:fillRect/>
          </a:stretch>
        </p:blipFill>
        <p:spPr>
          <a:xfrm>
            <a:off x="539203" y="5390484"/>
            <a:ext cx="1142451" cy="259648"/>
          </a:xfrm>
          <a:prstGeom prst="rect">
            <a:avLst/>
          </a:prstGeom>
        </p:spPr>
      </p:pic>
    </p:spTree>
    <p:extLst>
      <p:ext uri="{BB962C8B-B14F-4D97-AF65-F5344CB8AC3E}">
        <p14:creationId xmlns:p14="http://schemas.microsoft.com/office/powerpoint/2010/main" val="18338046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57891" r:id="rId4" imgW="0" imgH="0" progId="">
                  <p:embed/>
                </p:oleObj>
              </mc:Choice>
              <mc:Fallback>
                <p:oleObj r:id="rId4" imgW="0" imgH="0" progId="">
                  <p:embed/>
                  <p:pic>
                    <p:nvPicPr>
                      <p:cNvPr id="21506"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a:t>The US has a relatively large trade deficit and a moderate services surplus</a:t>
            </a:r>
            <a:endParaRPr lang="he-IL" dirty="0"/>
          </a:p>
        </p:txBody>
      </p:sp>
      <p:pic>
        <p:nvPicPr>
          <p:cNvPr id="2" name="Picture 1" descr="&lt;Chart&gt;&lt;ImageInfo Version=&quot;5.18.64.0&quot; GUID=&quot;662df646bd06496c8c728fa05bd200cc&quot; DsId=&quot;ZBKL004&quot; T1SubID=&quot;&quot; Width=&quot;907&quot; Height=&quot;546&quot; Format=&quot;emf&quot; ChartGroupUID=&quot;32565170-b62b-492d-85c4-3f1965f75ea6&quot; GroupName=&quot;Gil&quot; ChartName=&quot;US balance of payments components&quot; ChartStyleName=&quot;&quot; GroupNameEncoded=&quot;Gil&quot; ChartNameEncoded=&quot;US+balance+of+payments+components&quot; ChartStyleNameEncoded=&quot;&quot; ShortCode=&quot;&quot; ChartOwner=&quot;ZBKL004&quot; TemplateId=&quot;&quot; TemplateName=&quot;&quot; TemplateNameEncoded=&quot;&quot; EditionId=&quot;&quot; EditionGenerationDate=&quot;&quot; RefreshDate=&quot;02/06/2019 09:23:11&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balance of payments components&quot; DoStretch=&quot;true&quot; Pr=&quot;&quot; RetrieveParams=&quot;&quot; /&gt;&lt;/Chart&gt;"/>
          <p:cNvPicPr>
            <a:picLocks/>
          </p:cNvPicPr>
          <p:nvPr/>
        </p:nvPicPr>
        <p:blipFill>
          <a:blip r:embed="rId5">
            <a:lum/>
            <a:extLst>
              <a:ext uri="{28A0092B-C50C-407E-A947-70E740481C1C}">
                <a14:useLocalDpi xmlns:a14="http://schemas.microsoft.com/office/drawing/2010/main" val="0"/>
              </a:ext>
            </a:extLst>
          </a:blip>
          <a:stretch>
            <a:fillRect/>
          </a:stretch>
        </p:blipFill>
        <p:spPr>
          <a:xfrm>
            <a:off x="248635" y="852280"/>
            <a:ext cx="8646729" cy="5202621"/>
          </a:xfrm>
          <a:prstGeom prst="rect">
            <a:avLst/>
          </a:prstGeom>
          <a:solidFill>
            <a:srgbClr val="FFFFFF">
              <a:alpha val="0"/>
            </a:srgbClr>
          </a:solidFill>
          <a:ln>
            <a:noFill/>
          </a:ln>
        </p:spPr>
      </p:pic>
      <p:sp>
        <p:nvSpPr>
          <p:cNvPr id="32" name="Rectangle 31"/>
          <p:cNvSpPr/>
          <p:nvPr/>
        </p:nvSpPr>
        <p:spPr bwMode="auto">
          <a:xfrm>
            <a:off x="222047" y="1480254"/>
            <a:ext cx="4319752" cy="4615520"/>
          </a:xfrm>
          <a:prstGeom prst="rect">
            <a:avLst/>
          </a:prstGeom>
          <a:noFill/>
          <a:ln w="127000" cmpd="dbl">
            <a:solidFill>
              <a:srgbClr val="00B050">
                <a:alpha val="50000"/>
              </a:srgbClr>
            </a:solidFill>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pitchFamily="34" charset="0"/>
              <a:cs typeface="David" pitchFamily="2" charset="-79"/>
            </a:endParaRPr>
          </a:p>
        </p:txBody>
      </p:sp>
      <p:sp>
        <p:nvSpPr>
          <p:cNvPr id="33" name="Rectangle 32"/>
          <p:cNvSpPr/>
          <p:nvPr/>
        </p:nvSpPr>
        <p:spPr bwMode="auto">
          <a:xfrm>
            <a:off x="4579898" y="1433696"/>
            <a:ext cx="4319752" cy="4615520"/>
          </a:xfrm>
          <a:prstGeom prst="rect">
            <a:avLst/>
          </a:prstGeom>
          <a:noFill/>
          <a:ln w="127000" cmpd="dbl">
            <a:solidFill>
              <a:srgbClr val="FF0000">
                <a:alpha val="50000"/>
              </a:srgbClr>
            </a:solidFill>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1" anchor="t" anchorCtr="0" compatLnSpc="1">
            <a:prstTxWarp prst="textNoShape">
              <a:avLst/>
            </a:prstTxWarp>
            <a:spAutoFit/>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chemeClr val="tx1"/>
              </a:solidFill>
              <a:effectLst/>
              <a:latin typeface="Arial" pitchFamily="34" charset="0"/>
              <a:cs typeface="David" pitchFamily="2" charset="-79"/>
            </a:endParaRPr>
          </a:p>
        </p:txBody>
      </p:sp>
    </p:spTree>
    <p:extLst>
      <p:ext uri="{BB962C8B-B14F-4D97-AF65-F5344CB8AC3E}">
        <p14:creationId xmlns:p14="http://schemas.microsoft.com/office/powerpoint/2010/main" val="333596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46680"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a:t>The US has a relatively large trade deficit and a moderate services surplus</a:t>
            </a:r>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endParaRPr lang="he-IL" sz="1428" i="1" dirty="0"/>
          </a:p>
        </p:txBody>
      </p:sp>
      <p:pic>
        <p:nvPicPr>
          <p:cNvPr id="2" name="Picture 1" descr="&lt;Chart&gt;&lt;ImageInfo Version=&quot;5.18.64.0&quot; GUID=&quot;fbf4d2ed7fb642209eec9121dca48b26&quot; DsId=&quot;ZBKL004&quot; T1SubID=&quot;&quot; Width=&quot;919&quot; Height=&quot;444&quot; Format=&quot;emf&quot; ChartGroupUID=&quot;59e37afe-46f4-4e1e-ad7c-c205f21d0b12&quot; GroupName=&quot;Gil&quot; ChartName=&quot;US services balance and goods balance&quot; ChartStyleName=&quot;&quot; GroupNameEncoded=&quot;Gil&quot; ChartNameEncoded=&quot;US+services+balance+and+goods+balance&quot; ChartStyleNameEncoded=&quot;&quot; ShortCode=&quot;&quot; ChartOwner=&quot;ZBKL004&quot; TemplateId=&quot;&quot; TemplateName=&quot;&quot; TemplateNameEncoded=&quot;&quot; EditionId=&quot;&quot; EditionGenerationDate=&quot;&quot; RefreshDate=&quot;02/06/2019 09:23:07&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services balance and goods balance&quot; DoStretch=&quot;true&quot; Pr=&quot;&quot; RetrieveParams=&quot;&quot; /&gt;&lt;/Chart&gt;"/>
          <p:cNvPicPr>
            <a:picLocks/>
          </p:cNvPicPr>
          <p:nvPr/>
        </p:nvPicPr>
        <p:blipFill>
          <a:blip r:embed="rId5">
            <a:lum/>
            <a:extLst>
              <a:ext uri="{28A0092B-C50C-407E-A947-70E740481C1C}">
                <a14:useLocalDpi xmlns:a14="http://schemas.microsoft.com/office/drawing/2010/main" val="0"/>
              </a:ext>
            </a:extLst>
          </a:blip>
          <a:stretch>
            <a:fillRect/>
          </a:stretch>
        </p:blipFill>
        <p:spPr>
          <a:xfrm>
            <a:off x="159013" y="1314450"/>
            <a:ext cx="8760256" cy="4234200"/>
          </a:xfrm>
          <a:prstGeom prst="rect">
            <a:avLst/>
          </a:prstGeom>
          <a:solidFill>
            <a:srgbClr val="FFFFFF">
              <a:alpha val="0"/>
            </a:srgbClr>
          </a:solidFill>
          <a:ln>
            <a:noFill/>
          </a:ln>
        </p:spPr>
      </p:pic>
    </p:spTree>
    <p:extLst>
      <p:ext uri="{BB962C8B-B14F-4D97-AF65-F5344CB8AC3E}">
        <p14:creationId xmlns:p14="http://schemas.microsoft.com/office/powerpoint/2010/main" val="2608644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59936" r:id="rId4" imgW="0" imgH="0" progId="">
                  <p:embed/>
                </p:oleObj>
              </mc:Choice>
              <mc:Fallback>
                <p:oleObj r:id="rId4" imgW="0" imgH="0" progId="">
                  <p:embed/>
                  <p:pic>
                    <p:nvPicPr>
                      <p:cNvPr id="21506"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smtClean="0"/>
              <a:t>The US has a current account deficit that is primarily with Asia and Pacific countries</a:t>
            </a:r>
            <a:endParaRPr lang="en-US"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endParaRPr lang="he-IL" sz="1428" i="1" dirty="0"/>
          </a:p>
        </p:txBody>
      </p:sp>
      <p:pic>
        <p:nvPicPr>
          <p:cNvPr id="3" name="Picture 1" descr="&lt;Chart&gt;&lt;ImageInfo Version=&quot;5.18.64.0&quot; GUID=&quot;9607dfc1d5774d76972f472b64054798&quot; DsId=&quot;ZBKL004&quot; T1SubID=&quot;&quot; Width=&quot;486&quot; Height=&quot;593&quot; Format=&quot;emf&quot; ChartGroupUID=&quot;7fcdce31-ee1a-430b-bbeb-a4cc56532b88&quot; GroupName=&quot;Gil&quot; ChartName=&quot;US - current account balances (by region)&quot; ChartStyleName=&quot;&quot; GroupNameEncoded=&quot;Gil&quot; ChartNameEncoded=&quot;US+-+current+account+balances+(by+region)&quot; ChartStyleNameEncoded=&quot;&quot; ShortCode=&quot;&quot; ChartOwner=&quot;ZBKL004&quot; TemplateId=&quot;&quot; TemplateName=&quot;&quot; TemplateNameEncoded=&quot;&quot; EditionId=&quot;&quot; EditionGenerationDate=&quot;&quot; RefreshDate=&quot;02/06/2019 09:23:06&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current account balances by region&quot; DoStretch=&quot;true&quot; Pr=&quot;&quot; RetrieveParams=&quot;&quot; /&gt;&lt;/Chart&gt;"/>
          <p:cNvPicPr>
            <a:picLocks noChangeAspect="1"/>
          </p:cNvPicPr>
          <p:nvPr/>
        </p:nvPicPr>
        <p:blipFill>
          <a:blip r:embed="rId5">
            <a:lum/>
            <a:extLst>
              <a:ext uri="{28A0092B-C50C-407E-A947-70E740481C1C}">
                <a14:useLocalDpi xmlns:a14="http://schemas.microsoft.com/office/drawing/2010/main" val="0"/>
              </a:ext>
            </a:extLst>
          </a:blip>
          <a:stretch>
            <a:fillRect/>
          </a:stretch>
        </p:blipFill>
        <p:spPr>
          <a:xfrm>
            <a:off x="4514959" y="852281"/>
            <a:ext cx="4629313" cy="5651272"/>
          </a:xfrm>
          <a:prstGeom prst="rect">
            <a:avLst/>
          </a:prstGeom>
          <a:solidFill>
            <a:srgbClr val="FFFFFF">
              <a:alpha val="0"/>
            </a:srgbClr>
          </a:solidFill>
          <a:ln>
            <a:noFill/>
          </a:ln>
        </p:spPr>
      </p:pic>
      <p:pic>
        <p:nvPicPr>
          <p:cNvPr id="2" name="Picture 2" descr="&lt;Chart&gt;&lt;ImageInfo Version=&quot;5.18.64.0&quot; GUID=&quot;3f0ce1c920ba44dd9171aef17b37e4b2&quot; DsId=&quot;ZBKL004&quot; T1SubID=&quot;&quot; Width=&quot;486&quot; Height=&quot;593&quot; Format=&quot;emf&quot; ChartGroupUID=&quot;2a74b915-639a-4f68-aa79-906bf62d19e4&quot; GroupName=&quot;Gil&quot; ChartName=&quot;US - current account balance (level)&quot; ChartStyleName=&quot;&quot; GroupNameEncoded=&quot;Gil&quot; ChartNameEncoded=&quot;US+-+current+account+balance+(level)&quot; ChartStyleNameEncoded=&quot;&quot; ShortCode=&quot;&quot; ChartOwner=&quot;ZBKL004&quot; TemplateId=&quot;&quot; TemplateName=&quot;&quot; TemplateNameEncoded=&quot;&quot; EditionId=&quot;&quot; EditionGenerationDate=&quot;&quot; RefreshDate=&quot;02/06/2019 09:23:03&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current account balance&quot; DoStretch=&quot;true&quot; Pr=&quot;&quot; RetrieveParams=&quot;&quot; /&gt;&lt;/Chart&gt;"/>
          <p:cNvPicPr>
            <a:picLocks noChangeAspect="1"/>
          </p:cNvPicPr>
          <p:nvPr/>
        </p:nvPicPr>
        <p:blipFill>
          <a:blip r:embed="rId6">
            <a:lum/>
            <a:extLst>
              <a:ext uri="{28A0092B-C50C-407E-A947-70E740481C1C}">
                <a14:useLocalDpi xmlns:a14="http://schemas.microsoft.com/office/drawing/2010/main" val="0"/>
              </a:ext>
            </a:extLst>
          </a:blip>
          <a:stretch>
            <a:fillRect/>
          </a:stretch>
        </p:blipFill>
        <p:spPr>
          <a:xfrm>
            <a:off x="272" y="852280"/>
            <a:ext cx="4629313" cy="5651272"/>
          </a:xfrm>
          <a:prstGeom prst="rect">
            <a:avLst/>
          </a:prstGeom>
          <a:solidFill>
            <a:srgbClr val="FFFFFF">
              <a:alpha val="0"/>
            </a:srgbClr>
          </a:solidFill>
          <a:ln>
            <a:noFill/>
          </a:ln>
        </p:spPr>
      </p:pic>
    </p:spTree>
    <p:extLst>
      <p:ext uri="{BB962C8B-B14F-4D97-AF65-F5344CB8AC3E}">
        <p14:creationId xmlns:p14="http://schemas.microsoft.com/office/powerpoint/2010/main" val="3202572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58917" r:id="rId4" imgW="0" imgH="0" progId="">
                  <p:embed/>
                </p:oleObj>
              </mc:Choice>
              <mc:Fallback>
                <p:oleObj r:id="rId4" imgW="0" imgH="0" progId="">
                  <p:embed/>
                  <p:pic>
                    <p:nvPicPr>
                      <p:cNvPr id="21506"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smtClean="0"/>
              <a:t>China and USMCA are major trading partners</a:t>
            </a:r>
            <a:endParaRPr lang="he-IL"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r>
              <a:rPr lang="en-US" sz="1428" i="1" dirty="0"/>
              <a:t>Source: </a:t>
            </a:r>
            <a:r>
              <a:rPr lang="en-US" sz="1428" i="1" dirty="0" smtClean="0"/>
              <a:t>Bloomberg, IMF </a:t>
            </a:r>
            <a:r>
              <a:rPr lang="en-US" sz="1428" i="1" dirty="0"/>
              <a:t>and Leumi calculations</a:t>
            </a:r>
            <a:endParaRPr lang="he-IL" sz="1428" i="1" dirty="0"/>
          </a:p>
        </p:txBody>
      </p:sp>
      <p:pic>
        <p:nvPicPr>
          <p:cNvPr id="4" name="Picture 3"/>
          <p:cNvPicPr>
            <a:picLocks noChangeAspect="1"/>
          </p:cNvPicPr>
          <p:nvPr/>
        </p:nvPicPr>
        <p:blipFill>
          <a:blip r:embed="rId5"/>
          <a:stretch>
            <a:fillRect/>
          </a:stretch>
        </p:blipFill>
        <p:spPr>
          <a:xfrm>
            <a:off x="198034" y="630622"/>
            <a:ext cx="8765518" cy="5730860"/>
          </a:xfrm>
          <a:prstGeom prst="rect">
            <a:avLst/>
          </a:prstGeom>
        </p:spPr>
      </p:pic>
      <p:sp>
        <p:nvSpPr>
          <p:cNvPr id="5" name="TextBox 4"/>
          <p:cNvSpPr txBox="1"/>
          <p:nvPr/>
        </p:nvSpPr>
        <p:spPr>
          <a:xfrm>
            <a:off x="1415089" y="5921309"/>
            <a:ext cx="7016536" cy="338554"/>
          </a:xfrm>
          <a:prstGeom prst="rect">
            <a:avLst/>
          </a:prstGeom>
          <a:noFill/>
        </p:spPr>
        <p:txBody>
          <a:bodyPr wrap="none" rtlCol="1">
            <a:spAutoFi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Total trade in goods = US$4.2trn (US$1.6trn-exports and US$2.5trn-imports)</a:t>
            </a:r>
            <a:endParaRPr lang="he-IL"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775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43601"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endParaRPr lang="he-IL"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r>
              <a:rPr lang="en-US" sz="1428" i="1" dirty="0"/>
              <a:t>Source: OECD and Leumi calculations</a:t>
            </a:r>
            <a:endParaRPr lang="he-IL" sz="1428" i="1" dirty="0"/>
          </a:p>
        </p:txBody>
      </p:sp>
      <p:pic>
        <p:nvPicPr>
          <p:cNvPr id="10" name="Picture 9"/>
          <p:cNvPicPr>
            <a:picLocks noChangeAspect="1"/>
          </p:cNvPicPr>
          <p:nvPr/>
        </p:nvPicPr>
        <p:blipFill>
          <a:blip r:embed="rId5"/>
          <a:stretch>
            <a:fillRect/>
          </a:stretch>
        </p:blipFill>
        <p:spPr>
          <a:xfrm>
            <a:off x="0" y="0"/>
            <a:ext cx="7392599" cy="6794538"/>
          </a:xfrm>
          <a:prstGeom prst="rect">
            <a:avLst/>
          </a:prstGeom>
        </p:spPr>
      </p:pic>
    </p:spTree>
    <p:extLst>
      <p:ext uri="{BB962C8B-B14F-4D97-AF65-F5344CB8AC3E}">
        <p14:creationId xmlns:p14="http://schemas.microsoft.com/office/powerpoint/2010/main" val="2314980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30" y="417188"/>
            <a:ext cx="8009074" cy="476870"/>
          </a:xfrm>
          <a:prstGeom prst="rect">
            <a:avLst/>
          </a:prstGeom>
          <a:noFill/>
        </p:spPr>
        <p:txBody>
          <a:bodyPr wrap="square" lIns="91421" tIns="45712" rIns="91421" bIns="45712" rtlCol="0">
            <a:spAutoFit/>
          </a:bodyPr>
          <a:lstStyle/>
          <a:p>
            <a:pPr defTabSz="457104" fontAlgn="auto">
              <a:spcBef>
                <a:spcPts val="0"/>
              </a:spcBef>
              <a:spcAft>
                <a:spcPts val="600"/>
              </a:spcAft>
            </a:pPr>
            <a:r>
              <a:rPr lang="en-US" sz="2449" b="1" dirty="0">
                <a:solidFill>
                  <a:srgbClr val="2E8EBF"/>
                </a:solidFill>
                <a:latin typeface="Arial"/>
                <a:cs typeface="Arial"/>
              </a:rPr>
              <a:t>The </a:t>
            </a:r>
            <a:r>
              <a:rPr lang="en-US" sz="2449" b="1" dirty="0" smtClean="0">
                <a:solidFill>
                  <a:srgbClr val="2E8EBF"/>
                </a:solidFill>
                <a:latin typeface="Arial"/>
                <a:cs typeface="Arial"/>
              </a:rPr>
              <a:t>US population</a:t>
            </a:r>
            <a:endParaRPr lang="en-US" sz="1428" b="1" dirty="0">
              <a:solidFill>
                <a:srgbClr val="7F7F7F"/>
              </a:solidFill>
              <a:latin typeface="Arial"/>
              <a:cs typeface="Arial"/>
            </a:endParaRPr>
          </a:p>
        </p:txBody>
      </p:sp>
      <p:pic>
        <p:nvPicPr>
          <p:cNvPr id="4" name="Picture 3"/>
          <p:cNvPicPr>
            <a:picLocks noChangeAspect="1"/>
          </p:cNvPicPr>
          <p:nvPr/>
        </p:nvPicPr>
        <p:blipFill>
          <a:blip r:embed="rId2"/>
          <a:stretch>
            <a:fillRect/>
          </a:stretch>
        </p:blipFill>
        <p:spPr>
          <a:xfrm>
            <a:off x="539203" y="5390484"/>
            <a:ext cx="1142451" cy="259648"/>
          </a:xfrm>
          <a:prstGeom prst="rect">
            <a:avLst/>
          </a:prstGeom>
        </p:spPr>
      </p:pic>
    </p:spTree>
    <p:extLst>
      <p:ext uri="{BB962C8B-B14F-4D97-AF65-F5344CB8AC3E}">
        <p14:creationId xmlns:p14="http://schemas.microsoft.com/office/powerpoint/2010/main" val="3067028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45657"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a:t>China is the United States' </a:t>
            </a:r>
            <a:r>
              <a:rPr lang="en-US" dirty="0" smtClean="0"/>
              <a:t>4th </a:t>
            </a:r>
            <a:r>
              <a:rPr lang="en-US" dirty="0"/>
              <a:t>largest goods export market. China is the United States' largest supplier of goods imports. The </a:t>
            </a:r>
            <a:r>
              <a:rPr lang="en-US" dirty="0" smtClean="0"/>
              <a:t>US has a large goods </a:t>
            </a:r>
            <a:r>
              <a:rPr lang="en-US" dirty="0"/>
              <a:t>trade deficit with </a:t>
            </a:r>
            <a:r>
              <a:rPr lang="en-US" dirty="0" smtClean="0"/>
              <a:t>China.</a:t>
            </a:r>
            <a:r>
              <a:rPr lang="en-US" dirty="0"/>
              <a:t/>
            </a:r>
            <a:br>
              <a:rPr lang="en-US" dirty="0"/>
            </a:br>
            <a:endParaRPr lang="he-IL"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endParaRPr lang="he-IL" sz="1428" i="1" dirty="0"/>
          </a:p>
        </p:txBody>
      </p:sp>
      <p:pic>
        <p:nvPicPr>
          <p:cNvPr id="2" name="Picture 1" descr="&lt;Chart&gt;&lt;ImageInfo Version=&quot;5.18.64.0&quot; GUID=&quot;5a504a41b46642fcb594e4a714c3845c&quot; DsId=&quot;ZBKL004&quot; T1SubID=&quot;&quot; Width=&quot;927&quot; Height=&quot;457&quot; Format=&quot;emf&quot; ChartGroupUID=&quot;90912887-738f-4124-871e-a9a804df2e7c&quot; GroupName=&quot;Gil&quot; ChartName=&quot;US - visible trade balances (by country)&quot; ChartStyleName=&quot;&quot; GroupNameEncoded=&quot;Gil&quot; ChartNameEncoded=&quot;US+-+visible+trade+balances+(by+country)&quot; ChartStyleNameEncoded=&quot;&quot; ShortCode=&quot;&quot; ChartOwner=&quot;ZBKL004&quot; TemplateId=&quot;&quot; TemplateName=&quot;&quot; TemplateNameEncoded=&quot;&quot; EditionId=&quot;&quot; EditionGenerationDate=&quot;&quot; RefreshDate=&quot;02/06/2019 09:23:1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trade balances by country&quot; DoStretch=&quot;true&quot; Pr=&quot;&quot; RetrieveParams=&quot;&quot; /&gt;&lt;/Chart&gt;"/>
          <p:cNvPicPr>
            <a:picLocks/>
          </p:cNvPicPr>
          <p:nvPr/>
        </p:nvPicPr>
        <p:blipFill>
          <a:blip r:embed="rId5">
            <a:lum/>
            <a:extLst>
              <a:ext uri="{28A0092B-C50C-407E-A947-70E740481C1C}">
                <a14:useLocalDpi xmlns:a14="http://schemas.microsoft.com/office/drawing/2010/main" val="0"/>
              </a:ext>
            </a:extLst>
          </a:blip>
          <a:stretch>
            <a:fillRect/>
          </a:stretch>
        </p:blipFill>
        <p:spPr>
          <a:xfrm>
            <a:off x="181001" y="1450429"/>
            <a:ext cx="8830652" cy="4781930"/>
          </a:xfrm>
          <a:prstGeom prst="rect">
            <a:avLst/>
          </a:prstGeom>
          <a:solidFill>
            <a:srgbClr val="FFFFFF">
              <a:alpha val="0"/>
            </a:srgbClr>
          </a:solidFill>
          <a:ln>
            <a:noFill/>
          </a:ln>
        </p:spPr>
      </p:pic>
    </p:spTree>
    <p:extLst>
      <p:ext uri="{BB962C8B-B14F-4D97-AF65-F5344CB8AC3E}">
        <p14:creationId xmlns:p14="http://schemas.microsoft.com/office/powerpoint/2010/main" val="47865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44625"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endParaRPr lang="he-IL"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r>
              <a:rPr lang="en-US" sz="1428" i="1" dirty="0"/>
              <a:t>Source: OECD and Leumi calculations</a:t>
            </a:r>
            <a:endParaRPr lang="he-IL" sz="1428" i="1" dirty="0"/>
          </a:p>
        </p:txBody>
      </p:sp>
      <p:pic>
        <p:nvPicPr>
          <p:cNvPr id="6" name="Picture 5"/>
          <p:cNvPicPr>
            <a:picLocks noChangeAspect="1"/>
          </p:cNvPicPr>
          <p:nvPr/>
        </p:nvPicPr>
        <p:blipFill>
          <a:blip r:embed="rId5"/>
          <a:stretch>
            <a:fillRect/>
          </a:stretch>
        </p:blipFill>
        <p:spPr>
          <a:xfrm>
            <a:off x="1" y="0"/>
            <a:ext cx="7571874" cy="6871771"/>
          </a:xfrm>
          <a:prstGeom prst="rect">
            <a:avLst/>
          </a:prstGeom>
        </p:spPr>
      </p:pic>
    </p:spTree>
    <p:extLst>
      <p:ext uri="{BB962C8B-B14F-4D97-AF65-F5344CB8AC3E}">
        <p14:creationId xmlns:p14="http://schemas.microsoft.com/office/powerpoint/2010/main" val="717488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61857" r:id="rId4" imgW="0" imgH="0" progId="">
                  <p:embed/>
                </p:oleObj>
              </mc:Choice>
              <mc:Fallback>
                <p:oleObj r:id="rId4" imgW="0" imgH="0" progId="">
                  <p:embed/>
                  <p:pic>
                    <p:nvPicPr>
                      <p:cNvPr id="21506"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a:t>China is a major trading partner; The US has a large trade deficit with China, but enjoys a surplus in services</a:t>
            </a:r>
            <a:endParaRPr lang="he-IL"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r>
              <a:rPr lang="en-US" sz="1428" i="1" dirty="0"/>
              <a:t>Source: </a:t>
            </a:r>
            <a:r>
              <a:rPr lang="en-US" sz="1428" i="1" dirty="0" smtClean="0"/>
              <a:t>Leumi </a:t>
            </a:r>
            <a:r>
              <a:rPr lang="en-US" sz="1428" i="1" dirty="0"/>
              <a:t>calculations</a:t>
            </a:r>
            <a:endParaRPr lang="he-IL" sz="1428" i="1" dirty="0"/>
          </a:p>
        </p:txBody>
      </p:sp>
      <p:pic>
        <p:nvPicPr>
          <p:cNvPr id="2" name="Picture 1" descr="&lt;Chart&gt;&lt;ImageInfo Version=&quot;5.18.64.0&quot; GUID=&quot;803c41ba95dd4ee1b3d4a2c99f49ebec&quot; DsId=&quot;ZBKL004&quot; T1SubID=&quot;&quot; Width=&quot;837&quot; Height=&quot;546&quot; Format=&quot;emf&quot; ChartGroupUID=&quot;320f14cf-ccfa-49af-9e5a-37aa8bbcca07&quot; GroupName=&quot;Gil&quot; ChartName=&quot;US-China, goods and services balance&quot; ChartStyleName=&quot;&quot; GroupNameEncoded=&quot;Gil&quot; ChartNameEncoded=&quot;US-China%2c+goods+and+services+balance&quot; ChartStyleNameEncoded=&quot;&quot; ShortCode=&quot;&quot; ChartOwner=&quot;ZBKL004&quot; TemplateId=&quot;&quot; TemplateName=&quot;&quot; TemplateNameEncoded=&quot;&quot; EditionId=&quot;&quot; EditionGenerationDate=&quot;&quot; RefreshDate=&quot;02/06/2019 09:23:08&quot; ExportChartsIn=&quot;CurrentDoc&quot; ExportChartsTo=&quot; &quot; ExportChartAs=&quot; &quot; SpecifiedCellRow=&quot;0&quot; SpecifiedCellCol=&quot;0&quot; NoofColumns=&quot;1&quot; NoofChartPerPage=&quot;0&quot; SpaceBetweenCharts=&quot;2&quot; SpaceBetweenRowChart=&quot;2&quot; Transparent=&quot;0&quot; NoofRows=&quot;1&quot; LeftMargin=&quot;0&quot; RightMargin=&quot;0&quot; TopMargin=&quot;0&quot; FootMargin=&quot;0&quot; Orientation=&quot;&quot; FileNameTemplate=&quot;&quot; ImageFileName=&quot;&quot; ChartTitle=&quot;US-China, goods and services balance&quot; DoStretch=&quot;&quot; Pr=&quot;t&quot; RetrieveParams=&quot;&quot; /&gt;&lt;/Chart&gt;"/>
          <p:cNvPicPr>
            <a:picLocks/>
          </p:cNvPicPr>
          <p:nvPr/>
        </p:nvPicPr>
        <p:blipFill>
          <a:blip r:embed="rId5">
            <a:lum/>
            <a:extLst>
              <a:ext uri="{28A0092B-C50C-407E-A947-70E740481C1C}">
                <a14:useLocalDpi xmlns:a14="http://schemas.microsoft.com/office/drawing/2010/main" val="0"/>
              </a:ext>
            </a:extLst>
          </a:blip>
          <a:stretch>
            <a:fillRect/>
          </a:stretch>
        </p:blipFill>
        <p:spPr>
          <a:xfrm>
            <a:off x="443549" y="1032386"/>
            <a:ext cx="7977780" cy="5206181"/>
          </a:xfrm>
          <a:prstGeom prst="rect">
            <a:avLst/>
          </a:prstGeom>
          <a:solidFill>
            <a:srgbClr val="FFFFFF">
              <a:alpha val="0"/>
            </a:srgbClr>
          </a:solidFill>
          <a:ln>
            <a:noFill/>
          </a:ln>
        </p:spPr>
      </p:pic>
    </p:spTree>
    <p:extLst>
      <p:ext uri="{BB962C8B-B14F-4D97-AF65-F5344CB8AC3E}">
        <p14:creationId xmlns:p14="http://schemas.microsoft.com/office/powerpoint/2010/main" val="3463326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48728"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760257" cy="753411"/>
          </a:xfrm>
          <a:prstGeom prst="rect">
            <a:avLst/>
          </a:prstGeom>
        </p:spPr>
        <p:txBody>
          <a:bodyPr/>
          <a:lstStyle/>
          <a:p>
            <a:r>
              <a:rPr lang="en-US" sz="2000" dirty="0"/>
              <a:t>China is a major trading partner; The US has a large trade deficit with China, but enjoys a surplus in services</a:t>
            </a:r>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endParaRPr lang="he-IL" sz="1428" i="1" dirty="0"/>
          </a:p>
        </p:txBody>
      </p:sp>
      <p:pic>
        <p:nvPicPr>
          <p:cNvPr id="2" name="Picture 1" descr="&lt;Chart&gt;&lt;ImageInfo Version=&quot;5.18.64.0&quot; GUID=&quot;451a37e2ec5543c0b42100aedcdbf38a&quot; DsId=&quot;ZBKL004&quot; T1SubID=&quot;&quot; Width=&quot;960&quot; Height=&quot;630&quot; Format=&quot;emf&quot; ChartGroupUID=&quot;270eae89-5878-4a39-96a9-6a4f40e612c7&quot; GroupName=&quot;Gil&quot; ChartName=&quot;US CHINA TRADE AND SERVICES&quot; ChartStyleName=&quot;&quot; GroupNameEncoded=&quot;Gil&quot; ChartNameEncoded=&quot;US+CHINA+TRADE+AND+SERVICES&quot; ChartStyleNameEncoded=&quot;&quot; ShortCode=&quot;&quot; ChartOwner=&quot;ZBKL004&quot; TemplateId=&quot;&quot; TemplateName=&quot;&quot; TemplateNameEncoded=&quot;&quot; EditionId=&quot;&quot; EditionGenerationDate=&quot;&quot; RefreshDate=&quot;02/06/2019 09:23:11&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Components of US-China trade, US$, bn&quot; DoStretch=&quot;true&quot; Pr=&quot;&quot; RetrieveParams=&quot;&quot; /&gt;&lt;/Chart&gt;"/>
          <p:cNvPicPr>
            <a:picLocks/>
          </p:cNvPicPr>
          <p:nvPr/>
        </p:nvPicPr>
        <p:blipFill>
          <a:blip r:embed="rId5">
            <a:lum/>
            <a:extLst>
              <a:ext uri="{28A0092B-C50C-407E-A947-70E740481C1C}">
                <a14:useLocalDpi xmlns:a14="http://schemas.microsoft.com/office/drawing/2010/main" val="0"/>
              </a:ext>
            </a:extLst>
          </a:blip>
          <a:stretch>
            <a:fillRect/>
          </a:stretch>
        </p:blipFill>
        <p:spPr>
          <a:xfrm>
            <a:off x="0" y="833992"/>
            <a:ext cx="9144000" cy="6005720"/>
          </a:xfrm>
          <a:prstGeom prst="rect">
            <a:avLst/>
          </a:prstGeom>
          <a:solidFill>
            <a:srgbClr val="FFFFFF">
              <a:alpha val="0"/>
            </a:srgbClr>
          </a:solidFill>
          <a:ln>
            <a:noFill/>
          </a:ln>
        </p:spPr>
      </p:pic>
      <p:sp>
        <p:nvSpPr>
          <p:cNvPr id="4" name="Oval 3"/>
          <p:cNvSpPr/>
          <p:nvPr/>
        </p:nvSpPr>
        <p:spPr>
          <a:xfrm rot="20590401">
            <a:off x="2795752" y="1818290"/>
            <a:ext cx="914400" cy="1681655"/>
          </a:xfrm>
          <a:prstGeom prst="ellipse">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8" name="Oval 7"/>
          <p:cNvSpPr/>
          <p:nvPr/>
        </p:nvSpPr>
        <p:spPr>
          <a:xfrm rot="20590401">
            <a:off x="2842867" y="4078518"/>
            <a:ext cx="914400" cy="954232"/>
          </a:xfrm>
          <a:prstGeom prst="ellipse">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0" name="Oval 9"/>
          <p:cNvSpPr/>
          <p:nvPr/>
        </p:nvSpPr>
        <p:spPr>
          <a:xfrm rot="20590401">
            <a:off x="7136162" y="1244825"/>
            <a:ext cx="914400" cy="954232"/>
          </a:xfrm>
          <a:prstGeom prst="ellipse">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2114154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62880" r:id="rId4" imgW="0" imgH="0" progId="">
                  <p:embed/>
                </p:oleObj>
              </mc:Choice>
              <mc:Fallback>
                <p:oleObj r:id="rId4" imgW="0" imgH="0" progId="">
                  <p:embed/>
                  <p:pic>
                    <p:nvPicPr>
                      <p:cNvPr id="21506"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a:t>U.S. exports of services to </a:t>
            </a:r>
            <a:r>
              <a:rPr lang="en-US" dirty="0" smtClean="0"/>
              <a:t>China: travel</a:t>
            </a:r>
            <a:r>
              <a:rPr lang="en-US" dirty="0"/>
              <a:t>, intellectual property (trademark, computer software</a:t>
            </a:r>
            <a:r>
              <a:rPr lang="en-US" dirty="0" smtClean="0"/>
              <a:t>) </a:t>
            </a:r>
            <a:r>
              <a:rPr lang="en-US" dirty="0"/>
              <a:t>and transport sectors. U.S. imports of services from </a:t>
            </a:r>
            <a:r>
              <a:rPr lang="en-US" dirty="0" smtClean="0"/>
              <a:t>China: </a:t>
            </a:r>
            <a:r>
              <a:rPr lang="en-US" dirty="0"/>
              <a:t>transport, travel, </a:t>
            </a:r>
            <a:r>
              <a:rPr lang="en-US" dirty="0" smtClean="0"/>
              <a:t>research </a:t>
            </a:r>
            <a:r>
              <a:rPr lang="en-US" dirty="0"/>
              <a:t>and development sectors.</a:t>
            </a:r>
            <a:endParaRPr lang="he-IL"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r>
              <a:rPr lang="en-US" sz="1428" i="1" dirty="0"/>
              <a:t>Source: </a:t>
            </a:r>
            <a:r>
              <a:rPr lang="en-US" sz="1428" i="1" dirty="0" smtClean="0"/>
              <a:t>Leumi </a:t>
            </a:r>
            <a:r>
              <a:rPr lang="en-US" sz="1428" i="1" dirty="0"/>
              <a:t>calculations</a:t>
            </a:r>
            <a:endParaRPr lang="he-IL" sz="1428" i="1" dirty="0"/>
          </a:p>
        </p:txBody>
      </p:sp>
      <p:pic>
        <p:nvPicPr>
          <p:cNvPr id="2" name="Picture 1" descr="&lt;Chart&gt;&lt;ImageInfo Version=&quot;5.18.64.0&quot; GUID=&quot;9f50ea379c8f4ea995083e6b72947f10&quot; DsId=&quot;ZBKL004&quot; T1SubID=&quot;&quot; Width=&quot;889&quot; Height=&quot;474&quot; Format=&quot;emf&quot; ChartGroupUID=&quot;f9c9f422-8486-44cc-a981-796311e45239&quot; GroupName=&quot;Gil&quot; ChartName=&quot;Exports of services by the US&quot; ChartStyleName=&quot;&quot; GroupNameEncoded=&quot;Gil&quot; ChartNameEncoded=&quot;Exports+of+services+by+the+US&quot; ChartStyleNameEncoded=&quot;&quot; ShortCode=&quot;&quot; ChartOwner=&quot;ZBKL004&quot; TemplateId=&quot;&quot; TemplateName=&quot;&quot; TemplateNameEncoded=&quot;&quot; EditionId=&quot;&quot; EditionGenerationDate=&quot;&quot; RefreshDate=&quot;02/06/2019 09:23:09&quot; ExportChartsIn=&quot;CurrentDoc&quot; ExportChartsTo=&quot; &quot; ExportChartAs=&quot; &quot; SpecifiedCellRow=&quot;0&quot; SpecifiedCellCol=&quot;0&quot; NoofColumns=&quot;1&quot; NoofChartPerPage=&quot;0&quot; SpaceBetweenCharts=&quot;2&quot; SpaceBetweenRowChart=&quot;2&quot; Transparent=&quot;0&quot; NoofRows=&quot;1&quot; LeftMargin=&quot;0&quot; RightMargin=&quot;0&quot; TopMargin=&quot;0&quot; FootMargin=&quot;0&quot; Orientation=&quot;&quot; FileNameTemplate=&quot;&quot; ImageFileName=&quot;&quot; ChartTitle=&quot;Exports of services  from the US&quot; DoStretch=&quot;&quot; Pr=&quot;t&quot; RetrieveParams=&quot;&quot; /&gt;&lt;/Chart&gt;"/>
          <p:cNvPicPr>
            <a:picLocks/>
          </p:cNvPicPr>
          <p:nvPr/>
        </p:nvPicPr>
        <p:blipFill>
          <a:blip r:embed="rId5">
            <a:lum/>
            <a:extLst>
              <a:ext uri="{28A0092B-C50C-407E-A947-70E740481C1C}">
                <a14:useLocalDpi xmlns:a14="http://schemas.microsoft.com/office/drawing/2010/main" val="0"/>
              </a:ext>
            </a:extLst>
          </a:blip>
          <a:stretch>
            <a:fillRect/>
          </a:stretch>
        </p:blipFill>
        <p:spPr>
          <a:xfrm>
            <a:off x="443548" y="1737360"/>
            <a:ext cx="8475721" cy="4515956"/>
          </a:xfrm>
          <a:prstGeom prst="rect">
            <a:avLst/>
          </a:prstGeom>
          <a:solidFill>
            <a:srgbClr val="FFFFFF">
              <a:alpha val="0"/>
            </a:srgbClr>
          </a:solidFill>
          <a:ln>
            <a:noFill/>
          </a:ln>
        </p:spPr>
      </p:pic>
      <p:sp>
        <p:nvSpPr>
          <p:cNvPr id="5" name="Rounded Rectangle 4"/>
          <p:cNvSpPr/>
          <p:nvPr/>
        </p:nvSpPr>
        <p:spPr>
          <a:xfrm rot="21168778">
            <a:off x="546537" y="2890342"/>
            <a:ext cx="7966842" cy="273269"/>
          </a:xfrm>
          <a:prstGeom prst="roundRect">
            <a:avLst/>
          </a:prstGeom>
          <a:noFill/>
          <a:ln w="952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709076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66941" r:id="rId4" imgW="0" imgH="0" progId="">
                  <p:embed/>
                </p:oleObj>
              </mc:Choice>
              <mc:Fallback>
                <p:oleObj r:id="rId4" imgW="0" imgH="0" progId="">
                  <p:embed/>
                  <p:pic>
                    <p:nvPicPr>
                      <p:cNvPr id="21506"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smtClean="0"/>
              <a:t>Which countries might benefit from a shift of manufacturing from China elsewhere?</a:t>
            </a:r>
            <a:endParaRPr lang="he-IL"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r>
              <a:rPr lang="en-US" sz="1428" i="1" dirty="0"/>
              <a:t>Source: </a:t>
            </a:r>
            <a:r>
              <a:rPr lang="en-US" sz="1428" i="1" dirty="0" smtClean="0"/>
              <a:t>Leumi </a:t>
            </a:r>
            <a:r>
              <a:rPr lang="en-US" sz="1428" i="1" dirty="0"/>
              <a:t>calculations</a:t>
            </a:r>
            <a:endParaRPr lang="he-IL" sz="1428" i="1" dirty="0"/>
          </a:p>
        </p:txBody>
      </p:sp>
      <p:pic>
        <p:nvPicPr>
          <p:cNvPr id="3" name="Picture 1" descr="&lt;Chart&gt;&lt;ImageInfo Version=&quot;5.18.64.0&quot; GUID=&quot;47e43cd44a4f4ba089b1a2a4e46bff04&quot; DsId=&quot;ZBKL004&quot; T1SubID=&quot;&quot; Width=&quot;858&quot; Height=&quot;626&quot; Format=&quot;emf&quot; ChartGroupUID=&quot;75af63a7-0b3c-4982-891f-29f15b6d6137&quot; GroupName=&quot;Gil&quot; ChartName=&quot;US imports from asia&quot; ChartStyleName=&quot;&quot; GroupNameEncoded=&quot;Gil&quot; ChartNameEncoded=&quot;US+imports+from+asia&quot; ChartStyleNameEncoded=&quot;&quot; ShortCode=&quot;&quot; ChartOwner=&quot;ZBKL004&quot; TemplateId=&quot;&quot; TemplateName=&quot;&quot; TemplateNameEncoded=&quot;&quot; EditionId=&quot;&quot; EditionGenerationDate=&quot;&quot; RefreshDate=&quot;02/06/2019 09:23:09&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Imports of goods by the US from non-Japan Asian, &quot; DoStretch=&quot;true&quot; Pr=&quot;&quot; RetrieveParams=&quot;&quot; /&gt;&lt;/Chart&gt;"/>
          <p:cNvPicPr>
            <a:picLocks/>
          </p:cNvPicPr>
          <p:nvPr/>
        </p:nvPicPr>
        <p:blipFill>
          <a:blip r:embed="rId5">
            <a:lum/>
            <a:extLst>
              <a:ext uri="{28A0092B-C50C-407E-A947-70E740481C1C}">
                <a14:useLocalDpi xmlns:a14="http://schemas.microsoft.com/office/drawing/2010/main" val="0"/>
              </a:ext>
            </a:extLst>
          </a:blip>
          <a:stretch>
            <a:fillRect/>
          </a:stretch>
        </p:blipFill>
        <p:spPr>
          <a:xfrm>
            <a:off x="383260" y="891209"/>
            <a:ext cx="8172450" cy="5966791"/>
          </a:xfrm>
          <a:prstGeom prst="rect">
            <a:avLst/>
          </a:prstGeom>
          <a:solidFill>
            <a:srgbClr val="FFFFFF">
              <a:alpha val="0"/>
            </a:srgbClr>
          </a:solidFill>
          <a:ln>
            <a:noFill/>
          </a:ln>
        </p:spPr>
      </p:pic>
    </p:spTree>
    <p:extLst>
      <p:ext uri="{BB962C8B-B14F-4D97-AF65-F5344CB8AC3E}">
        <p14:creationId xmlns:p14="http://schemas.microsoft.com/office/powerpoint/2010/main" val="3074155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63903" r:id="rId4" imgW="0" imgH="0" progId="">
                  <p:embed/>
                </p:oleObj>
              </mc:Choice>
              <mc:Fallback>
                <p:oleObj r:id="rId4" imgW="0" imgH="0" progId="">
                  <p:embed/>
                  <p:pic>
                    <p:nvPicPr>
                      <p:cNvPr id="21506" name="Rectangle 3"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760257" cy="753411"/>
          </a:xfrm>
          <a:prstGeom prst="rect">
            <a:avLst/>
          </a:prstGeom>
        </p:spPr>
        <p:txBody>
          <a:bodyPr/>
          <a:lstStyle/>
          <a:p>
            <a:r>
              <a:rPr lang="en-US" dirty="0" smtClean="0"/>
              <a:t>The “trade war” has been detrimental to US exports to China, primarily in the areas of agricultural and energy exports</a:t>
            </a:r>
            <a:endParaRPr lang="he-IL"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r>
              <a:rPr lang="en-US" sz="1428" i="1" dirty="0"/>
              <a:t>Source: </a:t>
            </a:r>
            <a:r>
              <a:rPr lang="en-US" sz="1428" i="1" dirty="0" smtClean="0"/>
              <a:t>Leumi </a:t>
            </a:r>
            <a:r>
              <a:rPr lang="en-US" sz="1428" i="1" dirty="0"/>
              <a:t>calculations</a:t>
            </a:r>
            <a:endParaRPr lang="he-IL" sz="1428" i="1" dirty="0"/>
          </a:p>
        </p:txBody>
      </p:sp>
      <p:pic>
        <p:nvPicPr>
          <p:cNvPr id="2" name="Picture 1" descr="&lt;Chart&gt;&lt;ImageInfo Version=&quot;5.18.64.0&quot; GUID=&quot;d832800eacaf4889975c3c85e4032303&quot; DsId=&quot;ZBKL004&quot; T1SubID=&quot;&quot; Width=&quot;908&quot; Height=&quot;537&quot; Format=&quot;emf&quot; ChartGroupUID=&quot;778c08f5-d30a-4b99-853f-e098ce85431b&quot; GroupName=&quot;Gil&quot; ChartName=&quot;Goods trade US-China&quot; ChartStyleName=&quot;&quot; GroupNameEncoded=&quot;Gil&quot; ChartNameEncoded=&quot;Goods+trade+US-China&quot; ChartStyleNameEncoded=&quot;&quot; ShortCode=&quot;&quot; ChartOwner=&quot;ZBKL004&quot; TemplateId=&quot;&quot; TemplateName=&quot;&quot; TemplateNameEncoded=&quot;&quot; EditionId=&quot;&quot; EditionGenerationDate=&quot;&quot; RefreshDate=&quot;02/06/2019 09:23:09&quot; ExportChartsIn=&quot;CurrentDoc&quot; ExportChartsTo=&quot; &quot; ExportChartAs=&quot; &quot; SpecifiedCellRow=&quot;0&quot; SpecifiedCellCol=&quot;0&quot; NoofColumns=&quot;1&quot; NoofChartPerPage=&quot;0&quot; SpaceBetweenCharts=&quot;2&quot; SpaceBetweenRowChart=&quot;2&quot; Transparent=&quot;0&quot; NoofRows=&quot;1&quot; LeftMargin=&quot;0&quot; RightMargin=&quot;0&quot; TopMargin=&quot;0&quot; FootMargin=&quot;0&quot; Orientation=&quot;&quot; FileNameTemplate=&quot;&quot; ImageFileName=&quot;&quot; ChartTitle=&quot;GOODS trade US-China&quot; DoStretch=&quot;&quot; Pr=&quot;t&quot; RetrieveParams=&quot;&quot; /&gt;&lt;/Chart&gt;"/>
          <p:cNvPicPr>
            <a:picLocks/>
          </p:cNvPicPr>
          <p:nvPr/>
        </p:nvPicPr>
        <p:blipFill>
          <a:blip r:embed="rId5">
            <a:lum/>
            <a:extLst>
              <a:ext uri="{28A0092B-C50C-407E-A947-70E740481C1C}">
                <a14:useLocalDpi xmlns:a14="http://schemas.microsoft.com/office/drawing/2010/main" val="0"/>
              </a:ext>
            </a:extLst>
          </a:blip>
          <a:stretch>
            <a:fillRect/>
          </a:stretch>
        </p:blipFill>
        <p:spPr>
          <a:xfrm>
            <a:off x="265470" y="1106129"/>
            <a:ext cx="8653799" cy="5117689"/>
          </a:xfrm>
          <a:prstGeom prst="rect">
            <a:avLst/>
          </a:prstGeom>
          <a:solidFill>
            <a:srgbClr val="FFFFFF">
              <a:alpha val="0"/>
            </a:srgbClr>
          </a:solidFill>
          <a:ln>
            <a:noFill/>
          </a:ln>
        </p:spPr>
      </p:pic>
    </p:spTree>
    <p:extLst>
      <p:ext uri="{BB962C8B-B14F-4D97-AF65-F5344CB8AC3E}">
        <p14:creationId xmlns:p14="http://schemas.microsoft.com/office/powerpoint/2010/main" val="2021882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1506" name="Rectangle 3" hidden="1"/>
          <p:cNvGraphicFramePr>
            <a:graphicFrameLocks/>
          </p:cNvGraphicFramePr>
          <p:nvPr/>
        </p:nvGraphicFramePr>
        <p:xfrm>
          <a:off x="272" y="4"/>
          <a:ext cx="158742" cy="158749"/>
        </p:xfrm>
        <a:graphic>
          <a:graphicData uri="http://schemas.openxmlformats.org/presentationml/2006/ole">
            <mc:AlternateContent xmlns:mc="http://schemas.openxmlformats.org/markup-compatibility/2006">
              <mc:Choice xmlns:v="urn:schemas-microsoft-com:vml" Requires="v">
                <p:oleObj spid="_x0000_s147696"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2" y="4"/>
                        <a:ext cx="158742"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le 8"/>
          <p:cNvSpPr>
            <a:spLocks noGrp="1"/>
          </p:cNvSpPr>
          <p:nvPr>
            <p:ph type="title"/>
          </p:nvPr>
        </p:nvSpPr>
        <p:spPr>
          <a:xfrm>
            <a:off x="159013" y="98869"/>
            <a:ext cx="8417427" cy="753411"/>
          </a:xfrm>
          <a:prstGeom prst="rect">
            <a:avLst/>
          </a:prstGeom>
        </p:spPr>
        <p:txBody>
          <a:bodyPr/>
          <a:lstStyle/>
          <a:p>
            <a:r>
              <a:rPr lang="en-US" dirty="0"/>
              <a:t>US services export destinations: Canada, UK, EU, </a:t>
            </a:r>
            <a:r>
              <a:rPr lang="en-US" dirty="0" smtClean="0"/>
              <a:t>China</a:t>
            </a:r>
            <a:endParaRPr lang="en-US" dirty="0"/>
          </a:p>
        </p:txBody>
      </p:sp>
      <p:sp>
        <p:nvSpPr>
          <p:cNvPr id="11" name="Text Placeholder 10"/>
          <p:cNvSpPr>
            <a:spLocks noGrp="1"/>
          </p:cNvSpPr>
          <p:nvPr>
            <p:ph type="body" sz="quarter" idx="4294967295"/>
          </p:nvPr>
        </p:nvSpPr>
        <p:spPr>
          <a:xfrm>
            <a:off x="443549" y="6496798"/>
            <a:ext cx="8475721" cy="219740"/>
          </a:xfrm>
          <a:prstGeom prst="rect">
            <a:avLst/>
          </a:prstGeom>
        </p:spPr>
        <p:txBody>
          <a:bodyPr/>
          <a:lstStyle/>
          <a:p>
            <a:endParaRPr lang="he-IL" sz="1428" i="1" dirty="0"/>
          </a:p>
        </p:txBody>
      </p:sp>
      <p:pic>
        <p:nvPicPr>
          <p:cNvPr id="6" name="Picture 5"/>
          <p:cNvPicPr>
            <a:picLocks noChangeAspect="1"/>
          </p:cNvPicPr>
          <p:nvPr/>
        </p:nvPicPr>
        <p:blipFill>
          <a:blip r:embed="rId5"/>
          <a:stretch>
            <a:fillRect/>
          </a:stretch>
        </p:blipFill>
        <p:spPr>
          <a:xfrm>
            <a:off x="2117417" y="685512"/>
            <a:ext cx="6801853" cy="6031026"/>
          </a:xfrm>
          <a:prstGeom prst="rect">
            <a:avLst/>
          </a:prstGeom>
          <a:solidFill>
            <a:schemeClr val="bg1">
              <a:lumMod val="95000"/>
              <a:alpha val="80000"/>
            </a:schemeClr>
          </a:solidFill>
        </p:spPr>
      </p:pic>
    </p:spTree>
    <p:extLst>
      <p:ext uri="{BB962C8B-B14F-4D97-AF65-F5344CB8AC3E}">
        <p14:creationId xmlns:p14="http://schemas.microsoft.com/office/powerpoint/2010/main" val="3900266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06" y="1089422"/>
            <a:ext cx="9043988" cy="4679156"/>
          </a:xfrm>
          <a:prstGeom prst="rect">
            <a:avLst/>
          </a:prstGeom>
        </p:spPr>
      </p:pic>
    </p:spTree>
    <p:extLst>
      <p:ext uri="{BB962C8B-B14F-4D97-AF65-F5344CB8AC3E}">
        <p14:creationId xmlns:p14="http://schemas.microsoft.com/office/powerpoint/2010/main" val="290158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146501"/>
            <a:ext cx="9144000" cy="4564999"/>
          </a:xfrm>
          <a:prstGeom prst="rect">
            <a:avLst/>
          </a:prstGeom>
        </p:spPr>
      </p:pic>
    </p:spTree>
    <p:extLst>
      <p:ext uri="{BB962C8B-B14F-4D97-AF65-F5344CB8AC3E}">
        <p14:creationId xmlns:p14="http://schemas.microsoft.com/office/powerpoint/2010/main" val="4245914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population</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US population: close to 330 million, but the growth rate is slowing sharply</a:t>
            </a:r>
            <a:endParaRPr lang="en-US" dirty="0"/>
          </a:p>
        </p:txBody>
      </p:sp>
      <p:sp>
        <p:nvSpPr>
          <p:cNvPr id="10" name="Text Placeholder 3"/>
          <p:cNvSpPr>
            <a:spLocks noGrp="1"/>
          </p:cNvSpPr>
          <p:nvPr>
            <p:ph type="body" sz="quarter" idx="4294967295"/>
          </p:nvPr>
        </p:nvSpPr>
        <p:spPr>
          <a:xfrm>
            <a:off x="229088" y="5621400"/>
            <a:ext cx="8475721" cy="157014"/>
          </a:xfrm>
          <a:prstGeom prst="rect">
            <a:avLst/>
          </a:prstGeom>
        </p:spPr>
        <p:txBody>
          <a:bodyPr/>
          <a:lstStyle/>
          <a:p>
            <a:r>
              <a:rPr lang="en-US" sz="1400" i="1" dirty="0"/>
              <a:t>Age dependency ratio, old, is the ratio of older dependents--people older than 64--to the working-age population--those ages 15-64. Data are shown as the proportion of dependents per 100 working-age population.</a:t>
            </a:r>
          </a:p>
        </p:txBody>
      </p:sp>
      <p:pic>
        <p:nvPicPr>
          <p:cNvPr id="2" name="Picture 1" descr="&lt;Chart&gt;&lt;ImageInfo Version=&quot;5.18.64.0&quot; GUID=&quot;2da59055ae3a4657b4490216939f68d3&quot; DsId=&quot;ZBKL004&quot; T1SubID=&quot;&quot; Width=&quot;798&quot; Height=&quot;499&quot; Format=&quot;emf&quot; ChartGroupUID=&quot;861c16ac-2db8-4fb9-b349-6e6b9c0fa1d1&quot; GroupName=&quot;Gil&quot; ChartName=&quot;AGE DEPENDENCY RATIO, OLD (% OF WORKING-AGE POPULATION) : United States&quot; ChartStyleName=&quot;&quot; GroupNameEncoded=&quot;Gil&quot; ChartNameEncoded=&quot;AGE+DEPENDENCY+RATIO%2c+OLD+(%25+OF+WORKING-AGE+POPULATION)+%3a+United+States&quot; ChartStyleNameEncoded=&quot;&quot; ShortCode=&quot;&quot; ChartOwner=&quot;ZBKL004&quot; TemplateId=&quot;&quot; TemplateName=&quot;&quot; TemplateNameEncoded=&quot;&quot; EditionId=&quot;&quot; EditionGenerationDate=&quot;&quot; RefreshDate=&quot;02/06/2019 09:23:0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317241" y="783022"/>
            <a:ext cx="7604449" cy="4759362"/>
          </a:xfrm>
          <a:prstGeom prst="rect">
            <a:avLst/>
          </a:prstGeom>
          <a:solidFill>
            <a:srgbClr val="FFFFFF">
              <a:alpha val="0"/>
            </a:srgbClr>
          </a:solidFill>
          <a:ln>
            <a:noFill/>
          </a:ln>
        </p:spPr>
      </p:pic>
    </p:spTree>
    <p:extLst>
      <p:ext uri="{BB962C8B-B14F-4D97-AF65-F5344CB8AC3E}">
        <p14:creationId xmlns:p14="http://schemas.microsoft.com/office/powerpoint/2010/main" val="20593994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1005"/>
            <a:ext cx="9144000" cy="4435991"/>
          </a:xfrm>
          <a:prstGeom prst="rect">
            <a:avLst/>
          </a:prstGeom>
        </p:spPr>
      </p:pic>
    </p:spTree>
    <p:extLst>
      <p:ext uri="{BB962C8B-B14F-4D97-AF65-F5344CB8AC3E}">
        <p14:creationId xmlns:p14="http://schemas.microsoft.com/office/powerpoint/2010/main" val="927536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81568"/>
            <a:ext cx="9144000" cy="4494865"/>
          </a:xfrm>
          <a:prstGeom prst="rect">
            <a:avLst/>
          </a:prstGeom>
        </p:spPr>
      </p:pic>
    </p:spTree>
    <p:extLst>
      <p:ext uri="{BB962C8B-B14F-4D97-AF65-F5344CB8AC3E}">
        <p14:creationId xmlns:p14="http://schemas.microsoft.com/office/powerpoint/2010/main" val="403223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25040"/>
            <a:ext cx="9144000" cy="4207920"/>
          </a:xfrm>
          <a:prstGeom prst="rect">
            <a:avLst/>
          </a:prstGeom>
        </p:spPr>
      </p:pic>
    </p:spTree>
    <p:extLst>
      <p:ext uri="{BB962C8B-B14F-4D97-AF65-F5344CB8AC3E}">
        <p14:creationId xmlns:p14="http://schemas.microsoft.com/office/powerpoint/2010/main" val="406398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71467"/>
            <a:ext cx="9144000" cy="4315067"/>
          </a:xfrm>
          <a:prstGeom prst="rect">
            <a:avLst/>
          </a:prstGeom>
        </p:spPr>
      </p:pic>
    </p:spTree>
    <p:extLst>
      <p:ext uri="{BB962C8B-B14F-4D97-AF65-F5344CB8AC3E}">
        <p14:creationId xmlns:p14="http://schemas.microsoft.com/office/powerpoint/2010/main" val="163996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030" y="417188"/>
            <a:ext cx="8009074" cy="476870"/>
          </a:xfrm>
          <a:prstGeom prst="rect">
            <a:avLst/>
          </a:prstGeom>
          <a:noFill/>
        </p:spPr>
        <p:txBody>
          <a:bodyPr wrap="square" lIns="91421" tIns="45712" rIns="91421" bIns="45712" rtlCol="0">
            <a:spAutoFit/>
          </a:bodyPr>
          <a:lstStyle/>
          <a:p>
            <a:pPr defTabSz="457104" fontAlgn="auto">
              <a:spcBef>
                <a:spcPts val="0"/>
              </a:spcBef>
              <a:spcAft>
                <a:spcPts val="600"/>
              </a:spcAft>
            </a:pPr>
            <a:r>
              <a:rPr lang="en-US" sz="2449" b="1" dirty="0">
                <a:solidFill>
                  <a:srgbClr val="2E8EBF"/>
                </a:solidFill>
                <a:latin typeface="Arial"/>
                <a:cs typeface="Arial"/>
              </a:rPr>
              <a:t>Monetary policy and interest rates</a:t>
            </a:r>
          </a:p>
        </p:txBody>
      </p:sp>
      <p:pic>
        <p:nvPicPr>
          <p:cNvPr id="4" name="Picture 3"/>
          <p:cNvPicPr>
            <a:picLocks noChangeAspect="1"/>
          </p:cNvPicPr>
          <p:nvPr/>
        </p:nvPicPr>
        <p:blipFill>
          <a:blip r:embed="rId2"/>
          <a:stretch>
            <a:fillRect/>
          </a:stretch>
        </p:blipFill>
        <p:spPr>
          <a:xfrm>
            <a:off x="539203" y="5390484"/>
            <a:ext cx="1142451" cy="259648"/>
          </a:xfrm>
          <a:prstGeom prst="rect">
            <a:avLst/>
          </a:prstGeom>
        </p:spPr>
      </p:pic>
    </p:spTree>
    <p:extLst>
      <p:ext uri="{BB962C8B-B14F-4D97-AF65-F5344CB8AC3E}">
        <p14:creationId xmlns:p14="http://schemas.microsoft.com/office/powerpoint/2010/main" val="30368609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653" y="234641"/>
            <a:ext cx="11301461" cy="376834"/>
          </a:xfrm>
          <a:prstGeom prst="rect">
            <a:avLst/>
          </a:prstGeom>
        </p:spPr>
        <p:txBody>
          <a:bodyPr/>
          <a:lstStyle/>
          <a:p>
            <a:r>
              <a:rPr lang="en-US" dirty="0"/>
              <a:t>Inflation</a:t>
            </a:r>
          </a:p>
        </p:txBody>
      </p:sp>
      <p:sp>
        <p:nvSpPr>
          <p:cNvPr id="3" name="Text Placeholder 2"/>
          <p:cNvSpPr>
            <a:spLocks noGrp="1"/>
          </p:cNvSpPr>
          <p:nvPr>
            <p:ph type="body" sz="quarter" idx="10"/>
          </p:nvPr>
        </p:nvSpPr>
        <p:spPr>
          <a:xfrm>
            <a:off x="239229" y="685294"/>
            <a:ext cx="8904771" cy="565251"/>
          </a:xfrm>
        </p:spPr>
        <p:txBody>
          <a:bodyPr/>
          <a:lstStyle/>
          <a:p>
            <a:r>
              <a:rPr lang="en-US" dirty="0" smtClean="0"/>
              <a:t>Inflation normalization is leading to monetary policy normalization</a:t>
            </a:r>
            <a:endParaRPr lang="en-US" dirty="0"/>
          </a:p>
        </p:txBody>
      </p:sp>
      <p:pic>
        <p:nvPicPr>
          <p:cNvPr id="4" name="Picture 1" descr="&lt;Chart&gt;&lt;ImageInfo Version=&quot;5.18.64.0&quot; GUID=&quot;9816db84d99e4f3492a673a58b973c75&quot; DsId=&quot;ZBKL004&quot; T1SubID=&quot;&quot; Width=&quot;886&quot; Height=&quot;520&quot; Format=&quot;emf&quot; ChartGroupUID=&quot;83bb6857-3416-4393-bb86-1331433b4c89&quot; GroupName=&quot;Gil&quot; ChartName=&quot;Inflation (CPI) Y/Y&quot; ChartStyleName=&quot;&quot; GroupNameEncoded=&quot;Gil&quot; ChartNameEncoded=&quot;Inflation+(CPI)+Y%2fY&quot; ChartStyleNameEncoded=&quot;&quot; ShortCode=&quot;&quot; ChartOwner=&quot;ZBKL004&quot; TemplateId=&quot;&quot; TemplateName=&quot;&quot; TemplateNameEncoded=&quot;&quot; EditionId=&quot;&quot; EditionGenerationDate=&quot;&quot; RefreshDate=&quot;02/06/2019 09:23:10&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Inflation (CPI) Y/Y&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365353" y="1208948"/>
            <a:ext cx="8444197" cy="4957077"/>
          </a:xfrm>
          <a:prstGeom prst="rect">
            <a:avLst/>
          </a:prstGeom>
          <a:solidFill>
            <a:srgbClr val="FFFFFF">
              <a:alpha val="0"/>
            </a:srgbClr>
          </a:solidFill>
          <a:ln>
            <a:noFill/>
          </a:ln>
        </p:spPr>
      </p:pic>
      <p:sp>
        <p:nvSpPr>
          <p:cNvPr id="7" name="Text Placeholder 6"/>
          <p:cNvSpPr>
            <a:spLocks noGrp="1"/>
          </p:cNvSpPr>
          <p:nvPr>
            <p:ph type="body" sz="quarter" idx="4294967295"/>
          </p:nvPr>
        </p:nvSpPr>
        <p:spPr>
          <a:xfrm>
            <a:off x="120653" y="6124427"/>
            <a:ext cx="11301461" cy="157014"/>
          </a:xfrm>
          <a:prstGeom prst="rect">
            <a:avLst/>
          </a:prstGeom>
        </p:spPr>
        <p:txBody>
          <a:bodyPr/>
          <a:lstStyle/>
          <a:p>
            <a:endParaRPr lang="he-IL" dirty="0"/>
          </a:p>
        </p:txBody>
      </p:sp>
      <p:sp>
        <p:nvSpPr>
          <p:cNvPr id="6" name="Rounded Rectangle 5"/>
          <p:cNvSpPr/>
          <p:nvPr/>
        </p:nvSpPr>
        <p:spPr>
          <a:xfrm>
            <a:off x="2387600" y="2601368"/>
            <a:ext cx="812800" cy="2324100"/>
          </a:xfrm>
          <a:prstGeom prst="roundRect">
            <a:avLst/>
          </a:prstGeom>
          <a:no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8" name="Rounded Rectangle 7"/>
          <p:cNvSpPr/>
          <p:nvPr/>
        </p:nvSpPr>
        <p:spPr>
          <a:xfrm>
            <a:off x="7378700" y="2204964"/>
            <a:ext cx="812800" cy="2324100"/>
          </a:xfrm>
          <a:prstGeom prst="roundRect">
            <a:avLst/>
          </a:prstGeom>
          <a:no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10" name="Rounded Rectangle 9"/>
          <p:cNvSpPr/>
          <p:nvPr/>
        </p:nvSpPr>
        <p:spPr>
          <a:xfrm>
            <a:off x="5333452" y="2038798"/>
            <a:ext cx="812800" cy="2324100"/>
          </a:xfrm>
          <a:prstGeom prst="roundRect">
            <a:avLst/>
          </a:prstGeom>
          <a:noFill/>
          <a:ln w="952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32468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4294967295"/>
          </p:nvPr>
        </p:nvSpPr>
        <p:spPr>
          <a:xfrm>
            <a:off x="235373" y="6101604"/>
            <a:ext cx="8655066" cy="131516"/>
          </a:xfrm>
          <a:prstGeom prst="rect">
            <a:avLst/>
          </a:prstGeom>
        </p:spPr>
        <p:txBody>
          <a:bodyPr/>
          <a:lstStyle/>
          <a:p>
            <a:endParaRPr lang="he-IL" dirty="0"/>
          </a:p>
        </p:txBody>
      </p:sp>
      <p:sp>
        <p:nvSpPr>
          <p:cNvPr id="37" name="Title 1"/>
          <p:cNvSpPr txBox="1">
            <a:spLocks/>
          </p:cNvSpPr>
          <p:nvPr/>
        </p:nvSpPr>
        <p:spPr>
          <a:xfrm>
            <a:off x="235373" y="247514"/>
            <a:ext cx="8655066" cy="315639"/>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kern="0" dirty="0"/>
              <a:t>Central bank rates</a:t>
            </a:r>
          </a:p>
        </p:txBody>
      </p:sp>
      <p:sp>
        <p:nvSpPr>
          <p:cNvPr id="38" name="Text Placeholder 2"/>
          <p:cNvSpPr>
            <a:spLocks noGrp="1"/>
          </p:cNvSpPr>
          <p:nvPr>
            <p:ph type="body" sz="quarter" idx="10"/>
          </p:nvPr>
        </p:nvSpPr>
        <p:spPr>
          <a:xfrm>
            <a:off x="240505" y="676034"/>
            <a:ext cx="8649934" cy="351652"/>
          </a:xfrm>
        </p:spPr>
        <p:txBody>
          <a:bodyPr/>
          <a:lstStyle/>
          <a:p>
            <a:r>
              <a:rPr lang="en-US" dirty="0"/>
              <a:t>Divergent monetary policy trends among the leading central banks</a:t>
            </a:r>
          </a:p>
        </p:txBody>
      </p:sp>
      <p:sp>
        <p:nvSpPr>
          <p:cNvPr id="39" name="Text Placeholder 3"/>
          <p:cNvSpPr>
            <a:spLocks noGrp="1"/>
          </p:cNvSpPr>
          <p:nvPr>
            <p:ph type="body" sz="quarter" idx="4294967295"/>
          </p:nvPr>
        </p:nvSpPr>
        <p:spPr>
          <a:xfrm>
            <a:off x="659224" y="6419192"/>
            <a:ext cx="8655066" cy="131516"/>
          </a:xfrm>
          <a:prstGeom prst="rect">
            <a:avLst/>
          </a:prstGeom>
        </p:spPr>
        <p:txBody>
          <a:bodyPr/>
          <a:lstStyle/>
          <a:p>
            <a:r>
              <a:rPr lang="en-US" dirty="0" smtClean="0"/>
              <a:t>Source: EIU</a:t>
            </a:r>
            <a:endParaRPr lang="en-US" dirty="0"/>
          </a:p>
        </p:txBody>
      </p:sp>
      <p:pic>
        <p:nvPicPr>
          <p:cNvPr id="2" name="Picture 1"/>
          <p:cNvPicPr>
            <a:picLocks noChangeAspect="1"/>
          </p:cNvPicPr>
          <p:nvPr/>
        </p:nvPicPr>
        <p:blipFill>
          <a:blip r:embed="rId2"/>
          <a:stretch>
            <a:fillRect/>
          </a:stretch>
        </p:blipFill>
        <p:spPr>
          <a:xfrm>
            <a:off x="303554" y="1124417"/>
            <a:ext cx="8518703" cy="5198044"/>
          </a:xfrm>
          <a:prstGeom prst="rect">
            <a:avLst/>
          </a:prstGeom>
        </p:spPr>
      </p:pic>
    </p:spTree>
    <p:extLst>
      <p:ext uri="{BB962C8B-B14F-4D97-AF65-F5344CB8AC3E}">
        <p14:creationId xmlns:p14="http://schemas.microsoft.com/office/powerpoint/2010/main" val="6156730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4294967295"/>
          </p:nvPr>
        </p:nvSpPr>
        <p:spPr>
          <a:xfrm>
            <a:off x="235373" y="6101604"/>
            <a:ext cx="8655066" cy="131516"/>
          </a:xfrm>
          <a:prstGeom prst="rect">
            <a:avLst/>
          </a:prstGeom>
        </p:spPr>
        <p:txBody>
          <a:bodyPr/>
          <a:lstStyle/>
          <a:p>
            <a:endParaRPr lang="he-IL" dirty="0"/>
          </a:p>
        </p:txBody>
      </p:sp>
      <p:sp>
        <p:nvSpPr>
          <p:cNvPr id="37" name="Title 1"/>
          <p:cNvSpPr txBox="1">
            <a:spLocks/>
          </p:cNvSpPr>
          <p:nvPr/>
        </p:nvSpPr>
        <p:spPr>
          <a:xfrm>
            <a:off x="235373" y="163130"/>
            <a:ext cx="8655066" cy="315639"/>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kern="0" dirty="0" smtClean="0"/>
              <a:t>Money and credit</a:t>
            </a:r>
            <a:endParaRPr lang="en-US" sz="2449" kern="0" dirty="0"/>
          </a:p>
        </p:txBody>
      </p:sp>
      <p:sp>
        <p:nvSpPr>
          <p:cNvPr id="38" name="Text Placeholder 2"/>
          <p:cNvSpPr>
            <a:spLocks noGrp="1"/>
          </p:cNvSpPr>
          <p:nvPr>
            <p:ph type="body" sz="quarter" idx="10"/>
          </p:nvPr>
        </p:nvSpPr>
        <p:spPr>
          <a:xfrm>
            <a:off x="240505" y="563897"/>
            <a:ext cx="8649934" cy="532656"/>
          </a:xfrm>
        </p:spPr>
        <p:txBody>
          <a:bodyPr/>
          <a:lstStyle/>
          <a:p>
            <a:r>
              <a:rPr lang="en-US" dirty="0" smtClean="0"/>
              <a:t>US corporate debt has been rising quickly</a:t>
            </a:r>
            <a:endParaRPr lang="en-US" dirty="0"/>
          </a:p>
        </p:txBody>
      </p:sp>
      <p:sp>
        <p:nvSpPr>
          <p:cNvPr id="39" name="Text Placeholder 3"/>
          <p:cNvSpPr>
            <a:spLocks noGrp="1"/>
          </p:cNvSpPr>
          <p:nvPr>
            <p:ph type="body" sz="quarter" idx="4294967295"/>
          </p:nvPr>
        </p:nvSpPr>
        <p:spPr>
          <a:xfrm>
            <a:off x="659224" y="6419192"/>
            <a:ext cx="8655066" cy="131516"/>
          </a:xfrm>
          <a:prstGeom prst="rect">
            <a:avLst/>
          </a:prstGeom>
        </p:spPr>
        <p:txBody>
          <a:bodyPr/>
          <a:lstStyle/>
          <a:p>
            <a:endParaRPr lang="en-US" dirty="0"/>
          </a:p>
        </p:txBody>
      </p:sp>
      <p:pic>
        <p:nvPicPr>
          <p:cNvPr id="7" name="תמונה 2"/>
          <p:cNvPicPr>
            <a:picLocks noChangeAspect="1"/>
          </p:cNvPicPr>
          <p:nvPr/>
        </p:nvPicPr>
        <p:blipFill>
          <a:blip r:embed="rId2"/>
          <a:stretch>
            <a:fillRect/>
          </a:stretch>
        </p:blipFill>
        <p:spPr>
          <a:xfrm>
            <a:off x="235373" y="971709"/>
            <a:ext cx="8394934" cy="5038927"/>
          </a:xfrm>
          <a:prstGeom prst="rect">
            <a:avLst/>
          </a:prstGeom>
        </p:spPr>
      </p:pic>
      <p:sp>
        <p:nvSpPr>
          <p:cNvPr id="3" name="Rectangle 2"/>
          <p:cNvSpPr/>
          <p:nvPr/>
        </p:nvSpPr>
        <p:spPr>
          <a:xfrm>
            <a:off x="5160579" y="2469931"/>
            <a:ext cx="409903" cy="2837793"/>
          </a:xfrm>
          <a:prstGeom prst="rect">
            <a:avLst/>
          </a:prstGeom>
          <a:noFill/>
          <a:ln w="38100">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200780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8"/>
          <p:cNvSpPr>
            <a:spLocks noGrp="1"/>
          </p:cNvSpPr>
          <p:nvPr>
            <p:ph type="body" sz="quarter" idx="4294967295"/>
          </p:nvPr>
        </p:nvSpPr>
        <p:spPr>
          <a:xfrm>
            <a:off x="235373" y="6101604"/>
            <a:ext cx="8655066" cy="131516"/>
          </a:xfrm>
          <a:prstGeom prst="rect">
            <a:avLst/>
          </a:prstGeom>
        </p:spPr>
        <p:txBody>
          <a:bodyPr/>
          <a:lstStyle/>
          <a:p>
            <a:endParaRPr lang="he-IL" dirty="0"/>
          </a:p>
        </p:txBody>
      </p:sp>
      <p:sp>
        <p:nvSpPr>
          <p:cNvPr id="37" name="Title 1"/>
          <p:cNvSpPr txBox="1">
            <a:spLocks/>
          </p:cNvSpPr>
          <p:nvPr/>
        </p:nvSpPr>
        <p:spPr>
          <a:xfrm>
            <a:off x="235373" y="163130"/>
            <a:ext cx="8655066" cy="315639"/>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kern="0" dirty="0" smtClean="0"/>
              <a:t>Money and credit</a:t>
            </a:r>
            <a:endParaRPr lang="en-US" sz="2449" kern="0" dirty="0"/>
          </a:p>
        </p:txBody>
      </p:sp>
      <p:sp>
        <p:nvSpPr>
          <p:cNvPr id="38" name="Text Placeholder 2"/>
          <p:cNvSpPr>
            <a:spLocks noGrp="1"/>
          </p:cNvSpPr>
          <p:nvPr>
            <p:ph type="body" sz="quarter" idx="10"/>
          </p:nvPr>
        </p:nvSpPr>
        <p:spPr>
          <a:xfrm>
            <a:off x="240505" y="563897"/>
            <a:ext cx="8649934" cy="532656"/>
          </a:xfrm>
        </p:spPr>
        <p:txBody>
          <a:bodyPr/>
          <a:lstStyle/>
          <a:p>
            <a:r>
              <a:rPr lang="en-US" dirty="0" smtClean="0"/>
              <a:t>US corporate debt has been rising quickly</a:t>
            </a:r>
            <a:endParaRPr lang="en-US" dirty="0"/>
          </a:p>
        </p:txBody>
      </p:sp>
      <p:sp>
        <p:nvSpPr>
          <p:cNvPr id="39" name="Text Placeholder 3"/>
          <p:cNvSpPr>
            <a:spLocks noGrp="1"/>
          </p:cNvSpPr>
          <p:nvPr>
            <p:ph type="body" sz="quarter" idx="4294967295"/>
          </p:nvPr>
        </p:nvSpPr>
        <p:spPr>
          <a:xfrm>
            <a:off x="659224" y="6419192"/>
            <a:ext cx="8655066" cy="131516"/>
          </a:xfrm>
          <a:prstGeom prst="rect">
            <a:avLst/>
          </a:prstGeom>
        </p:spPr>
        <p:txBody>
          <a:bodyPr/>
          <a:lstStyle/>
          <a:p>
            <a:endParaRPr lang="en-US" dirty="0"/>
          </a:p>
        </p:txBody>
      </p:sp>
      <p:pic>
        <p:nvPicPr>
          <p:cNvPr id="6" name="Picture 1" descr="&lt;Chart&gt;&lt;ImageInfo Version=&quot;5.18.64.0&quot; GUID=&quot;e1daa583ab1143499a99edb2cfaa4c42&quot; DsId=&quot;ZBKL004&quot; T1SubID=&quot;&quot; Width=&quot;481&quot; Height=&quot;558&quot; Format=&quot;emf&quot; ChartGroupUID=&quot;62611208-200e-4bea-a94e-9e3719d351af&quot; GroupName=&quot;Gil&quot; ChartName=&quot;US household debt-1&quot; ChartStyleName=&quot;&quot; GroupNameEncoded=&quot;Gil&quot; ChartNameEncoded=&quot;US+household+debt-1&quot; ChartStyleNameEncoded=&quot;&quot; ShortCode=&quot;&quot; ChartOwner=&quot;ZBKL004&quot; TemplateId=&quot;&quot; TemplateName=&quot;&quot; TemplateNameEncoded=&quot;&quot; EditionId=&quot;&quot; EditionGenerationDate=&quot;&quot; RefreshDate=&quot;02/06/2019 09:23:07&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household debt&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0" y="1096553"/>
            <a:ext cx="4582510" cy="5322639"/>
          </a:xfrm>
          <a:prstGeom prst="rect">
            <a:avLst/>
          </a:prstGeom>
          <a:solidFill>
            <a:srgbClr val="FFFFFF">
              <a:alpha val="0"/>
            </a:srgbClr>
          </a:solidFill>
          <a:ln w="9525" cap="flat" cmpd="sng" algn="ctr">
            <a:solidFill>
              <a:schemeClr val="tx1"/>
            </a:solidFill>
            <a:prstDash val="solid"/>
            <a:round/>
            <a:headEnd type="none" w="med" len="med"/>
            <a:tailEnd type="none" w="med" len="med"/>
          </a:ln>
        </p:spPr>
      </p:pic>
      <p:pic>
        <p:nvPicPr>
          <p:cNvPr id="5" name="Picture 2" descr="&lt;Chart&gt;&lt;ImageInfo Version=&quot;5.18.64.0&quot; GUID=&quot;575b877f43a74588babe377903649f29&quot; DsId=&quot;ZBKL004&quot; T1SubID=&quot;&quot; Width=&quot;481&quot; Height=&quot;558&quot; Format=&quot;emf&quot; ChartGroupUID=&quot;10245948-1061-4a75-80d7-030c8f5f2555&quot; GroupName=&quot;Gil&quot; ChartName=&quot;US corporate (non-financial) debt as a % of GDP&quot; ChartStyleName=&quot;&quot; GroupNameEncoded=&quot;Gil&quot; ChartNameEncoded=&quot;US+corporate+(non-financial)+debt+as+a+%25+of+GDP&quot; ChartStyleNameEncoded=&quot;&quot; ShortCode=&quot;&quot; ChartOwner=&quot;ZBKL004&quot; TemplateId=&quot;&quot; TemplateName=&quot;&quot; TemplateNameEncoded=&quot;&quot; EditionId=&quot;&quot; EditionGenerationDate=&quot;&quot; RefreshDate=&quot;02/06/2019 09:23:06&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corporate (non-financial) debt&quot; DoStretch=&quot;true&quot; Pr=&quot;&quot; RetrieveParams=&quot;&quot; /&gt;&lt;/Chart&gt;"/>
          <p:cNvPicPr>
            <a:picLocks/>
          </p:cNvPicPr>
          <p:nvPr/>
        </p:nvPicPr>
        <p:blipFill>
          <a:blip r:embed="rId3">
            <a:lum/>
            <a:extLst>
              <a:ext uri="{28A0092B-C50C-407E-A947-70E740481C1C}">
                <a14:useLocalDpi xmlns:a14="http://schemas.microsoft.com/office/drawing/2010/main" val="0"/>
              </a:ext>
            </a:extLst>
          </a:blip>
          <a:stretch>
            <a:fillRect/>
          </a:stretch>
        </p:blipFill>
        <p:spPr>
          <a:xfrm>
            <a:off x="4582510" y="1096553"/>
            <a:ext cx="4582510" cy="5322639"/>
          </a:xfrm>
          <a:prstGeom prst="rect">
            <a:avLst/>
          </a:prstGeom>
          <a:solidFill>
            <a:srgbClr val="FFFFFF">
              <a:alpha val="0"/>
            </a:srgbClr>
          </a:solidFill>
          <a:ln>
            <a:noFill/>
          </a:ln>
        </p:spPr>
      </p:pic>
    </p:spTree>
    <p:extLst>
      <p:ext uri="{BB962C8B-B14F-4D97-AF65-F5344CB8AC3E}">
        <p14:creationId xmlns:p14="http://schemas.microsoft.com/office/powerpoint/2010/main" val="5719574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350137" y="768491"/>
            <a:ext cx="8475721" cy="251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en-US" dirty="0"/>
              <a:t>Disclaimers</a:t>
            </a:r>
          </a:p>
        </p:txBody>
      </p:sp>
      <p:sp>
        <p:nvSpPr>
          <p:cNvPr id="6" name="Rectangle 1"/>
          <p:cNvSpPr>
            <a:spLocks noChangeArrowheads="1"/>
          </p:cNvSpPr>
          <p:nvPr/>
        </p:nvSpPr>
        <p:spPr bwMode="auto">
          <a:xfrm>
            <a:off x="125127" y="1661636"/>
            <a:ext cx="8825587" cy="3938435"/>
          </a:xfrm>
          <a:prstGeom prst="rect">
            <a:avLst/>
          </a:prstGeom>
          <a:solidFill>
            <a:srgbClr val="FFFFFF"/>
          </a:solidFill>
          <a:ln w="9525">
            <a:noFill/>
            <a:miter lim="800000"/>
            <a:headEnd/>
            <a:tailEnd/>
          </a:ln>
          <a:effectLst/>
        </p:spPr>
        <p:txBody>
          <a:bodyPr vert="horz" wrap="square" lIns="93297" tIns="46649" rIns="93297" bIns="46649" numCol="1" anchor="ctr" anchorCtr="0" compatLnSpc="1">
            <a:prstTxWarp prst="textNoShape">
              <a:avLst/>
            </a:prstTxWarp>
            <a:spAutoFit/>
          </a:bodyPr>
          <a:lstStyle/>
          <a:p>
            <a:pPr>
              <a:spcBef>
                <a:spcPct val="50000"/>
              </a:spcBef>
              <a:buClr>
                <a:schemeClr val="tx1"/>
              </a:buClr>
            </a:pPr>
            <a:r>
              <a:rPr lang="en-US" sz="1224" dirty="0"/>
              <a:t>Bank Leumi USA (BLUSA) is a subsidiary of Bank Leumi le-Israel, B.M., an Israeli bank founded in 1902.  In the U.S., banking products and services are provided through BLUSA, and brokerage products and services are provided by Leumi Investment Services Inc (LISI).  LISI is a member of FINRA (</a:t>
            </a:r>
            <a:r>
              <a:rPr lang="en-US" sz="1224" dirty="0">
                <a:hlinkClick r:id="rId2"/>
              </a:rPr>
              <a:t>www.finra.org</a:t>
            </a:r>
            <a:r>
              <a:rPr lang="en-US" sz="1224" dirty="0"/>
              <a:t>) and SIPC (</a:t>
            </a:r>
            <a:r>
              <a:rPr lang="en-US" sz="1224" dirty="0">
                <a:hlinkClick r:id="rId3"/>
              </a:rPr>
              <a:t>www.sipc.org</a:t>
            </a:r>
            <a:r>
              <a:rPr lang="en-US" sz="1224" dirty="0"/>
              <a:t>), and is a wholly-owned subsidiary of BLUSA.</a:t>
            </a:r>
          </a:p>
          <a:p>
            <a:pPr>
              <a:spcBef>
                <a:spcPct val="50000"/>
              </a:spcBef>
              <a:buClr>
                <a:schemeClr val="tx1"/>
              </a:buClr>
            </a:pPr>
            <a:r>
              <a:rPr lang="en-US" sz="1224" dirty="0"/>
              <a:t>Non-deposit investment products offered through Bank Leumi USA and LISI are: </a:t>
            </a:r>
          </a:p>
          <a:p>
            <a:pPr lvl="1">
              <a:spcBef>
                <a:spcPct val="50000"/>
              </a:spcBef>
              <a:buClr>
                <a:schemeClr val="tx1"/>
              </a:buClr>
            </a:pPr>
            <a:r>
              <a:rPr lang="en-US" sz="1224" dirty="0"/>
              <a:t>Not insured by the FDIC or any other federal or government entity </a:t>
            </a:r>
          </a:p>
          <a:p>
            <a:pPr lvl="1">
              <a:spcBef>
                <a:spcPct val="50000"/>
              </a:spcBef>
              <a:buClr>
                <a:schemeClr val="tx1"/>
              </a:buClr>
            </a:pPr>
            <a:r>
              <a:rPr lang="en-US" sz="1224" dirty="0"/>
              <a:t>Not guaranteed by BLUSA, Bank Leumi le-Israel, B.M., or any other bank </a:t>
            </a:r>
          </a:p>
          <a:p>
            <a:pPr lvl="1">
              <a:spcBef>
                <a:spcPct val="50000"/>
              </a:spcBef>
              <a:buClr>
                <a:schemeClr val="tx1"/>
              </a:buClr>
            </a:pPr>
            <a:r>
              <a:rPr lang="en-US" sz="1224" dirty="0"/>
              <a:t>Subject to investment risks, including possible loss of the principal amount invested </a:t>
            </a:r>
          </a:p>
          <a:p>
            <a:pPr>
              <a:spcBef>
                <a:spcPct val="50000"/>
              </a:spcBef>
              <a:buClr>
                <a:schemeClr val="tx1"/>
              </a:buClr>
            </a:pPr>
            <a:r>
              <a:rPr lang="en-US" sz="1224" dirty="0"/>
              <a:t>All investors must carefully consider the risks, charges, fees, and expenses, review the prospectus or other offering information if applicable, and consider their personal financial situation and tolerance for risk before making any investment.   If the information discussed in this communication concerns insurance, emerging markets, structured products, or other securities or securities-related product sold by or through LISI or BLUSA, please go to </a:t>
            </a:r>
            <a:r>
              <a:rPr lang="en-US" sz="1224" dirty="0">
                <a:hlinkClick r:id="rId4"/>
              </a:rPr>
              <a:t>www.leumiusa.com/disclosures</a:t>
            </a:r>
            <a:r>
              <a:rPr lang="en-US" sz="1224" dirty="0"/>
              <a:t> for possible additional important disclosure information concerning the product or service.</a:t>
            </a:r>
          </a:p>
          <a:p>
            <a:pPr>
              <a:spcBef>
                <a:spcPct val="50000"/>
              </a:spcBef>
              <a:buClr>
                <a:schemeClr val="tx1"/>
              </a:buClr>
            </a:pPr>
            <a:endParaRPr lang="en-US" sz="1224" dirty="0"/>
          </a:p>
          <a:p>
            <a:pPr>
              <a:spcBef>
                <a:spcPct val="50000"/>
              </a:spcBef>
              <a:buClr>
                <a:schemeClr val="tx1"/>
              </a:buClr>
            </a:pPr>
            <a:r>
              <a:rPr lang="en-US" sz="1224" dirty="0"/>
              <a:t> </a:t>
            </a:r>
          </a:p>
          <a:p>
            <a:pPr>
              <a:spcBef>
                <a:spcPct val="50000"/>
              </a:spcBef>
              <a:buClr>
                <a:schemeClr val="tx1"/>
              </a:buClr>
            </a:pPr>
            <a:endParaRPr lang="en-US" sz="1224" dirty="0"/>
          </a:p>
        </p:txBody>
      </p:sp>
    </p:spTree>
    <p:extLst>
      <p:ext uri="{BB962C8B-B14F-4D97-AF65-F5344CB8AC3E}">
        <p14:creationId xmlns:p14="http://schemas.microsoft.com/office/powerpoint/2010/main" val="1778403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population</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US population: the birth rate has fallen; the median age is rising; life expectancy </a:t>
            </a:r>
            <a:r>
              <a:rPr lang="en-US" dirty="0" smtClean="0"/>
              <a:t>has declined a bit; and prime working age population growth has slowed</a:t>
            </a:r>
            <a:endParaRPr lang="en-US" dirty="0"/>
          </a:p>
        </p:txBody>
      </p:sp>
      <p:sp>
        <p:nvSpPr>
          <p:cNvPr id="10" name="Text Placeholder 3"/>
          <p:cNvSpPr>
            <a:spLocks noGrp="1"/>
          </p:cNvSpPr>
          <p:nvPr>
            <p:ph type="body" sz="quarter" idx="4294967295"/>
          </p:nvPr>
        </p:nvSpPr>
        <p:spPr>
          <a:xfrm>
            <a:off x="229087" y="6050608"/>
            <a:ext cx="8475721" cy="157014"/>
          </a:xfrm>
          <a:prstGeom prst="rect">
            <a:avLst/>
          </a:prstGeom>
        </p:spPr>
        <p:txBody>
          <a:bodyPr/>
          <a:lstStyle/>
          <a:p>
            <a:r>
              <a:rPr lang="en-US" dirty="0"/>
              <a:t>Source: Reuters</a:t>
            </a:r>
          </a:p>
        </p:txBody>
      </p:sp>
      <p:pic>
        <p:nvPicPr>
          <p:cNvPr id="2" name="Picture 1" descr="&lt;Chart&gt;&lt;ImageInfo Version=&quot;5.18.64.0&quot; GUID=&quot;f005f166862d4f81b728e9c700f04a55&quot; DsId=&quot;ZBKL004&quot; T1SubID=&quot;&quot; Width=&quot;756&quot; Height=&quot;549&quot; Format=&quot;emf&quot; ChartGroupUID=&quot;c3b2ebff-7614-40b5-a741-c87ca1b4dff1&quot; GroupName=&quot;Gil&quot; ChartName=&quot;US population figures-1&quot; ChartStyleName=&quot;&quot; GroupNameEncoded=&quot;Gil&quot; ChartNameEncoded=&quot;US+population+figures-1&quot; ChartStyleNameEncoded=&quot;&quot; ShortCode=&quot;&quot; ChartOwner=&quot;ZBKL004&quot; TemplateId=&quot;&quot; TemplateName=&quot;&quot; TemplateNameEncoded=&quot;&quot; EditionId=&quot;&quot; EditionGenerationDate=&quot;&quot; RefreshDate=&quot;02/06/2019 09:22:59&quot; ExportChartsIn=&quot;CurrentSlide&quot; ExportChartsTo=&quot; &quot; ExportChartAs=&quot; &quot; SpecifiedCellRow=&quot;0&quot; SpecifiedCellCol=&quot;0&quot; NoofColumns=&quot;1&quot; NoofChartPerPage=&quot;0&quot; SpaceBetweenCharts=&quot;0&quot; SpaceBetweenRowChart=&quot;0&quot; Transparent=&quot;0&quot; NoofRows=&quot;1&quot; LeftMargin=&quot;0&quot; RightMargin=&quot;0&quot; TopMargin=&quot;0&quot; FootMargin=&quot;0&quot; Orientation=&quot;landscape&quot; FileNameTemplate=&quot;&quot; ImageFileName=&quot;&quot; ChartTitle=&quot;US population figures - 1&quot; DoStretch=&quot;true&quot; Pr=&quot;&quot; RetrieveParams=&quot;&quot; /&gt;&lt;/Chart&gt;"/>
          <p:cNvPicPr>
            <a:picLocks/>
          </p:cNvPicPr>
          <p:nvPr/>
        </p:nvPicPr>
        <p:blipFill>
          <a:blip r:embed="rId2">
            <a:lum/>
            <a:extLst>
              <a:ext uri="{28A0092B-C50C-407E-A947-70E740481C1C}">
                <a14:useLocalDpi xmlns:a14="http://schemas.microsoft.com/office/drawing/2010/main" val="0"/>
              </a:ext>
            </a:extLst>
          </a:blip>
          <a:stretch>
            <a:fillRect/>
          </a:stretch>
        </p:blipFill>
        <p:spPr>
          <a:xfrm>
            <a:off x="229088" y="1176727"/>
            <a:ext cx="7201726" cy="5234473"/>
          </a:xfrm>
          <a:prstGeom prst="rect">
            <a:avLst/>
          </a:prstGeom>
          <a:solidFill>
            <a:srgbClr val="FFFFFF">
              <a:alpha val="0"/>
            </a:srgbClr>
          </a:solidFill>
          <a:ln>
            <a:noFill/>
          </a:ln>
        </p:spPr>
      </p:pic>
    </p:spTree>
    <p:extLst>
      <p:ext uri="{BB962C8B-B14F-4D97-AF65-F5344CB8AC3E}">
        <p14:creationId xmlns:p14="http://schemas.microsoft.com/office/powerpoint/2010/main" val="2157232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29088" y="12482"/>
            <a:ext cx="8475721" cy="376834"/>
          </a:xfrm>
          <a:prstGeom prst="rect">
            <a:avLst/>
          </a:prstGeom>
        </p:spPr>
        <p:txBody>
          <a:bodyPr/>
          <a:lstStyle>
            <a:lvl1pPr algn="l" defTabSz="895255" rtl="0" eaLnBrk="1" fontAlgn="base" hangingPunct="1">
              <a:spcBef>
                <a:spcPct val="0"/>
              </a:spcBef>
              <a:spcAft>
                <a:spcPct val="0"/>
              </a:spcAft>
              <a:tabLst>
                <a:tab pos="269846" algn="l"/>
              </a:tabLst>
              <a:defRPr sz="2400" b="0" baseline="0">
                <a:solidFill>
                  <a:schemeClr val="accent3"/>
                </a:solidFill>
                <a:latin typeface="+mj-lt"/>
                <a:ea typeface="Arial Unicode MS" pitchFamily="34" charset="-128"/>
                <a:cs typeface="Arial Unicode MS" pitchFamily="34" charset="-128"/>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r>
              <a:rPr lang="en-US" sz="2449" b="1" kern="0" dirty="0">
                <a:solidFill>
                  <a:schemeClr val="accent2">
                    <a:lumMod val="75000"/>
                  </a:schemeClr>
                </a:solidFill>
                <a:cs typeface="Arial"/>
              </a:rPr>
              <a:t>US </a:t>
            </a:r>
            <a:r>
              <a:rPr lang="en-US" sz="2449" b="1" kern="0" dirty="0" smtClean="0">
                <a:solidFill>
                  <a:schemeClr val="accent2">
                    <a:lumMod val="75000"/>
                  </a:schemeClr>
                </a:solidFill>
                <a:cs typeface="Arial"/>
              </a:rPr>
              <a:t>population</a:t>
            </a:r>
            <a:endParaRPr lang="en-US" sz="2449" kern="0" dirty="0">
              <a:solidFill>
                <a:schemeClr val="accent2">
                  <a:lumMod val="75000"/>
                </a:schemeClr>
              </a:solidFill>
            </a:endParaRPr>
          </a:p>
        </p:txBody>
      </p:sp>
      <p:sp>
        <p:nvSpPr>
          <p:cNvPr id="9" name="Text Placeholder 2"/>
          <p:cNvSpPr>
            <a:spLocks noGrp="1"/>
          </p:cNvSpPr>
          <p:nvPr>
            <p:ph type="body" sz="quarter" idx="10"/>
          </p:nvPr>
        </p:nvSpPr>
        <p:spPr>
          <a:xfrm>
            <a:off x="229088" y="389317"/>
            <a:ext cx="8788788" cy="787410"/>
          </a:xfrm>
        </p:spPr>
        <p:txBody>
          <a:bodyPr/>
          <a:lstStyle/>
          <a:p>
            <a:r>
              <a:rPr lang="en-GB" dirty="0" smtClean="0"/>
              <a:t>US population: ongoing aging</a:t>
            </a:r>
            <a:endParaRPr lang="en-US" dirty="0"/>
          </a:p>
        </p:txBody>
      </p:sp>
      <p:sp>
        <p:nvSpPr>
          <p:cNvPr id="10" name="Text Placeholder 3"/>
          <p:cNvSpPr>
            <a:spLocks noGrp="1"/>
          </p:cNvSpPr>
          <p:nvPr>
            <p:ph type="body" sz="quarter" idx="4294967295"/>
          </p:nvPr>
        </p:nvSpPr>
        <p:spPr>
          <a:xfrm>
            <a:off x="229087" y="6050608"/>
            <a:ext cx="8475721" cy="157014"/>
          </a:xfrm>
          <a:prstGeom prst="rect">
            <a:avLst/>
          </a:prstGeom>
        </p:spPr>
        <p:txBody>
          <a:bodyPr/>
          <a:lstStyle/>
          <a:p>
            <a:r>
              <a:rPr lang="en-US" dirty="0"/>
              <a:t>Source: </a:t>
            </a:r>
            <a:r>
              <a:rPr lang="en-US" dirty="0" smtClean="0"/>
              <a:t>Bureau of Labor Statistics</a:t>
            </a:r>
            <a:endParaRPr lang="en-US" dirty="0"/>
          </a:p>
        </p:txBody>
      </p:sp>
      <p:pic>
        <p:nvPicPr>
          <p:cNvPr id="3" name="Picture 2"/>
          <p:cNvPicPr>
            <a:picLocks noChangeAspect="1"/>
          </p:cNvPicPr>
          <p:nvPr/>
        </p:nvPicPr>
        <p:blipFill>
          <a:blip r:embed="rId2"/>
          <a:stretch>
            <a:fillRect/>
          </a:stretch>
        </p:blipFill>
        <p:spPr>
          <a:xfrm>
            <a:off x="229087" y="783022"/>
            <a:ext cx="8788789" cy="6026265"/>
          </a:xfrm>
          <a:prstGeom prst="rect">
            <a:avLst/>
          </a:prstGeom>
        </p:spPr>
      </p:pic>
      <p:sp>
        <p:nvSpPr>
          <p:cNvPr id="2" name="Oval 1"/>
          <p:cNvSpPr/>
          <p:nvPr/>
        </p:nvSpPr>
        <p:spPr>
          <a:xfrm rot="336523">
            <a:off x="1668162" y="2780270"/>
            <a:ext cx="6932141" cy="142102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
        <p:nvSpPr>
          <p:cNvPr id="7" name="Oval 6"/>
          <p:cNvSpPr/>
          <p:nvPr/>
        </p:nvSpPr>
        <p:spPr>
          <a:xfrm rot="21192530">
            <a:off x="2032176" y="3622953"/>
            <a:ext cx="6932141" cy="1421027"/>
          </a:xfrm>
          <a:prstGeom prst="ellipse">
            <a:avLst/>
          </a:prstGeom>
          <a:no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smtClean="0">
              <a:solidFill>
                <a:schemeClr val="tx1"/>
              </a:solidFill>
            </a:endParaRPr>
          </a:p>
        </p:txBody>
      </p:sp>
    </p:spTree>
    <p:extLst>
      <p:ext uri="{BB962C8B-B14F-4D97-AF65-F5344CB8AC3E}">
        <p14:creationId xmlns:p14="http://schemas.microsoft.com/office/powerpoint/2010/main" val="4330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3045&quot;/&gt;&lt;CPresentation id=&quot;1&quot;&gt;&lt;m_precDefaultNumber&gt;&lt;m_bNumberIsYear val=&quot;1&quot;/&gt;&lt;m_chMinusSymbol&gt;-&lt;/m_chMinusSymbol&gt;&lt;m_chDecimalSymbol17909&gt;.&lt;/m_chDecimalSymbol17909&gt;&lt;m_nGroupingDigits17909 val=&quot;3&quot;/&gt;&lt;m_chGroupingSymbol17909&gt; &lt;/m_chGroupingSymbol17909&gt;&lt;/m_precDefaultNumber&gt;&lt;m_precDefaultPercent&gt;&lt;m_bNumberIsYear val=&quot;1&quot;/&gt;&lt;m_chMinusSymbol&gt;-&lt;/m_chMinusSymbol&gt;&lt;m_nDecimalDigits17909 val=&quot;1&quot;/&gt;&lt;m_chDecimalSymbol17909&gt;.&lt;/m_chDecimalSymbol17909&gt;&lt;m_nGroupingDigits17909 val=&quot;3&quot;/&gt;&lt;m_chGroupingSymbol17909&gt; &lt;/m_chGroupingSymbol17909&gt;&lt;m_strSuffix17909&gt;%&lt;/m_strSuffix17909&gt;&lt;/m_precDefaultPercent&gt;&lt;m_precDefaultDate&gt;&lt;m_bNumberIsYear val=&quot;0&quot;/&gt;&lt;m_strFormatTime&gt;%d-%1-%Y&lt;/m_strFormatTime&gt;&lt;/m_precDefaultDate&gt;&lt;m_precDefaultYear&gt;&lt;m_bNumberIsYear val=&quot;0&quot;/&gt;&lt;/m_precDefaultYear&gt;&lt;m_precDefaultQuarter&gt;&lt;m_bNumberIsYear val=&quot;0&quot;/&gt;&lt;/m_precDefaultQuarter&gt;&lt;m_precDefaultMonth&gt;&lt;m_bNumberIsYear val=&quot;0&quot;/&gt;&lt;/m_precDefaultMonth&gt;&lt;m_precDefaultWeek&gt;&lt;m_bNumberIsYear val=&quot;0&quot;/&gt;&lt;/m_precDefaultWeek&gt;&lt;m_precDefaultDay&gt;&lt;m_bNumberIsYear val=&quot;0&quot;/&gt;&lt;/m_precDefaultDay&gt;&lt;m_mruColor&gt;&lt;m_vecMRU length=&quot;2&quot;&gt;&lt;elem m_fUsage=&quot;3.68559000000000040000E+000&quot;&gt;&lt;m_msothmcolidx val=&quot;0&quot;/&gt;&lt;m_rgb r=&quot;cc&quot; g=&quot;cc&quot; b=&quot;cc&quot;/&gt;&lt;m_ppcolschidx tagver0=&quot;23004&quot; tagname0=&quot;m_ppcolschidxUNRECOGNIZED&quot; val=&quot;0&quot;/&gt;&lt;m_nBrightness val=&quot;0&quot;/&gt;&lt;/elem&gt;&lt;elem m_fUsage=&quot;1.00000000000000000000E+000&quot;&gt;&lt;m_msothmcolidx val=&quot;0&quot;/&gt;&lt;m_rgb r=&quot;cb&quot; g=&quot;cb&quot; b=&quot;cb&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YbDNq5d0GwXApwtO7A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rm Format - English (US)">
  <a:themeElements>
    <a:clrScheme name="LEUMI">
      <a:dk1>
        <a:srgbClr val="000000"/>
      </a:dk1>
      <a:lt1>
        <a:srgbClr val="FFFFFF"/>
      </a:lt1>
      <a:dk2>
        <a:srgbClr val="002960"/>
      </a:dk2>
      <a:lt2>
        <a:srgbClr val="FFFFFF"/>
      </a:lt2>
      <a:accent1>
        <a:srgbClr val="CCF0FF"/>
      </a:accent1>
      <a:accent2>
        <a:srgbClr val="33CCFF"/>
      </a:accent2>
      <a:accent3>
        <a:srgbClr val="0099FF"/>
      </a:accent3>
      <a:accent4>
        <a:srgbClr val="003399"/>
      </a:accent4>
      <a:accent5>
        <a:srgbClr val="CC0033"/>
      </a:accent5>
      <a:accent6>
        <a:srgbClr val="666666"/>
      </a:accent6>
      <a:hlink>
        <a:srgbClr val="0099FF"/>
      </a:hlink>
      <a:folHlink>
        <a:srgbClr val="00339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irm Format - English (US)">
  <a:themeElements>
    <a:clrScheme name="LEUMI">
      <a:dk1>
        <a:srgbClr val="000000"/>
      </a:dk1>
      <a:lt1>
        <a:srgbClr val="FFFFFF"/>
      </a:lt1>
      <a:dk2>
        <a:srgbClr val="002960"/>
      </a:dk2>
      <a:lt2>
        <a:srgbClr val="FFFFFF"/>
      </a:lt2>
      <a:accent1>
        <a:srgbClr val="CCF0FF"/>
      </a:accent1>
      <a:accent2>
        <a:srgbClr val="33CCFF"/>
      </a:accent2>
      <a:accent3>
        <a:srgbClr val="0099FF"/>
      </a:accent3>
      <a:accent4>
        <a:srgbClr val="003399"/>
      </a:accent4>
      <a:accent5>
        <a:srgbClr val="CC0033"/>
      </a:accent5>
      <a:accent6>
        <a:srgbClr val="666666"/>
      </a:accent6>
      <a:hlink>
        <a:srgbClr val="0099FF"/>
      </a:hlink>
      <a:folHlink>
        <a:srgbClr val="003399"/>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Format - English (US)</Template>
  <TotalTime>27993</TotalTime>
  <Words>1802</Words>
  <Application>Microsoft Office PowerPoint</Application>
  <PresentationFormat>Letter Paper (8.5x11 in)</PresentationFormat>
  <Paragraphs>221</Paragraphs>
  <Slides>79</Slides>
  <Notes>13</Notes>
  <HiddenSlides>14</HiddenSlides>
  <MMClips>0</MMClips>
  <ScaleCrop>false</ScaleCrop>
  <HeadingPairs>
    <vt:vector size="8" baseType="variant">
      <vt:variant>
        <vt:lpstr>גופנים בשימוש</vt:lpstr>
      </vt:variant>
      <vt:variant>
        <vt:i4>6</vt:i4>
      </vt:variant>
      <vt:variant>
        <vt:lpstr>ערכת נושא</vt:lpstr>
      </vt:variant>
      <vt:variant>
        <vt:i4>3</vt:i4>
      </vt:variant>
      <vt:variant>
        <vt:lpstr>שרתי OLE מוטבעים</vt:lpstr>
      </vt:variant>
      <vt:variant>
        <vt:i4>1</vt:i4>
      </vt:variant>
      <vt:variant>
        <vt:lpstr>כותרות שקופיות</vt:lpstr>
      </vt:variant>
      <vt:variant>
        <vt:i4>79</vt:i4>
      </vt:variant>
    </vt:vector>
  </HeadingPairs>
  <TitlesOfParts>
    <vt:vector size="89" baseType="lpstr">
      <vt:lpstr>Arial Unicode MS</vt:lpstr>
      <vt:lpstr>ＭＳ Ｐゴシック</vt:lpstr>
      <vt:lpstr>Arial</vt:lpstr>
      <vt:lpstr>Calibri</vt:lpstr>
      <vt:lpstr>David</vt:lpstr>
      <vt:lpstr>Times New Roman</vt:lpstr>
      <vt:lpstr>Firm Format - English (US)</vt:lpstr>
      <vt:lpstr>1_Firm Format - English (US)</vt:lpstr>
      <vt:lpstr>1_Office Theme</vt:lpstr>
      <vt:lpstr>think-cell Slide</vt:lpstr>
      <vt:lpstr>The US economy</vt:lpstr>
      <vt:lpstr>מצגת של PowerPoint‏</vt:lpstr>
      <vt:lpstr>מצגת של PowerPoint‏</vt:lpstr>
      <vt:lpstr>The latest figures and the outlook indicate a substantial slowdown in export growth in most regions</vt:lpstr>
      <vt:lpstr>Risks have risen</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US industries</vt:lpstr>
      <vt:lpstr>US industries</vt:lpstr>
      <vt:lpstr>US industries</vt:lpstr>
      <vt:lpstr>US fixed asset investment</vt:lpstr>
      <vt:lpstr>US fixed asset investment </vt:lpstr>
      <vt:lpstr>US fixed asset investment </vt:lpstr>
      <vt:lpstr>Residential construction</vt:lpstr>
      <vt:lpstr>US housing / demographic balance </vt:lpstr>
      <vt:lpstr>US gas and oil</vt:lpstr>
      <vt:lpstr>US gas and oil</vt:lpstr>
      <vt:lpstr>US gas and oil</vt:lpstr>
      <vt:lpstr>מצגת של PowerPoint‏</vt:lpstr>
      <vt:lpstr>The main components of labor market statistics</vt:lpstr>
      <vt:lpstr>US job market</vt:lpstr>
      <vt:lpstr>US job market</vt:lpstr>
      <vt:lpstr>US job market</vt:lpstr>
      <vt:lpstr>US job market</vt:lpstr>
      <vt:lpstr>מצגת של PowerPoint‏</vt:lpstr>
      <vt:lpstr>US job market</vt:lpstr>
      <vt:lpstr>US job market</vt:lpstr>
      <vt:lpstr>מצגת של PowerPoint‏</vt:lpstr>
      <vt:lpstr>מצגת של PowerPoint‏</vt:lpstr>
      <vt:lpstr>מצגת של PowerPoint‏</vt:lpstr>
      <vt:lpstr>מצגת של PowerPoint‏</vt:lpstr>
      <vt:lpstr>מצגת של PowerPoint‏</vt:lpstr>
      <vt:lpstr>מצגת של PowerPoint‏</vt:lpstr>
      <vt:lpstr>US fiscal spending and revenues</vt:lpstr>
      <vt:lpstr>US fiscal figures and projections</vt:lpstr>
      <vt:lpstr>US fiscal figures and projections</vt:lpstr>
      <vt:lpstr>US fiscal figures and projections</vt:lpstr>
      <vt:lpstr>US taxation</vt:lpstr>
      <vt:lpstr>US taxation</vt:lpstr>
      <vt:lpstr>US taxation</vt:lpstr>
      <vt:lpstr>US taxation</vt:lpstr>
      <vt:lpstr>מצגת של PowerPoint‏</vt:lpstr>
      <vt:lpstr>The US has a relatively large trade deficit and a moderate services surplus</vt:lpstr>
      <vt:lpstr>The US has a relatively large trade deficit and a moderate services surplus</vt:lpstr>
      <vt:lpstr>The US has a current account deficit that is primarily with Asia and Pacific countries</vt:lpstr>
      <vt:lpstr>China and USMCA are major trading partners</vt:lpstr>
      <vt:lpstr>מצגת של PowerPoint‏</vt:lpstr>
      <vt:lpstr>China is the United States' 4th largest goods export market. China is the United States' largest supplier of goods imports. The US has a large goods trade deficit with China. </vt:lpstr>
      <vt:lpstr>מצגת של PowerPoint‏</vt:lpstr>
      <vt:lpstr>China is a major trading partner; The US has a large trade deficit with China, but enjoys a surplus in services</vt:lpstr>
      <vt:lpstr>China is a major trading partner; The US has a large trade deficit with China, but enjoys a surplus in services</vt:lpstr>
      <vt:lpstr>U.S. exports of services to China: travel, intellectual property (trademark, computer software) and transport sectors. U.S. imports of services from China: transport, travel, research and development sectors.</vt:lpstr>
      <vt:lpstr>Which countries might benefit from a shift of manufacturing from China elsewhere?</vt:lpstr>
      <vt:lpstr>The “trade war” has been detrimental to US exports to China, primarily in the areas of agricultural and energy exports</vt:lpstr>
      <vt:lpstr>US services export destinations: Canada, UK, EU, China</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Inflation</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Elena Yaropolova</dc:creator>
  <cp:lastModifiedBy>u26631</cp:lastModifiedBy>
  <cp:revision>1922</cp:revision>
  <cp:lastPrinted>2019-05-28T07:21:09Z</cp:lastPrinted>
  <dcterms:created xsi:type="dcterms:W3CDTF">2015-01-25T17:49:03Z</dcterms:created>
  <dcterms:modified xsi:type="dcterms:W3CDTF">2019-06-03T06:56:08Z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docid">
    <vt:lpwstr/>
  </property>
  <property fmtid="{D5CDD505-2E9C-101B-9397-08002B2CF9AE}" pid="7" name="Office2010EditCount">
    <vt:lpwstr>1</vt:lpwstr>
  </property>
  <property fmtid="{D5CDD505-2E9C-101B-9397-08002B2CF9AE}" pid="8" name="Office2003EditCount">
    <vt:lpwstr>0</vt:lpwstr>
  </property>
  <property fmtid="{D5CDD505-2E9C-101B-9397-08002B2CF9AE}" pid="9" name="LastEditedOfficeVersion">
    <vt:lpwstr>Office2010</vt:lpwstr>
  </property>
  <property fmtid="{D5CDD505-2E9C-101B-9397-08002B2CF9AE}" pid="10" name="Office2010WasSaved">
    <vt:lpwstr>1</vt:lpwstr>
  </property>
</Properties>
</file>