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 id="2147483722" r:id="rId2"/>
    <p:sldMasterId id="2147483734" r:id="rId3"/>
  </p:sldMasterIdLst>
  <p:sldIdLst>
    <p:sldId id="304" r:id="rId4"/>
    <p:sldId id="257" r:id="rId5"/>
    <p:sldId id="259" r:id="rId6"/>
    <p:sldId id="258" r:id="rId7"/>
    <p:sldId id="287" r:id="rId8"/>
    <p:sldId id="264" r:id="rId9"/>
    <p:sldId id="265" r:id="rId10"/>
    <p:sldId id="266" r:id="rId11"/>
    <p:sldId id="270" r:id="rId12"/>
    <p:sldId id="271" r:id="rId13"/>
    <p:sldId id="288" r:id="rId14"/>
    <p:sldId id="294" r:id="rId15"/>
    <p:sldId id="295" r:id="rId16"/>
    <p:sldId id="296" r:id="rId17"/>
    <p:sldId id="292" r:id="rId18"/>
    <p:sldId id="293" r:id="rId19"/>
    <p:sldId id="278" r:id="rId20"/>
    <p:sldId id="302" r:id="rId21"/>
    <p:sldId id="301" r:id="rId22"/>
    <p:sldId id="300" r:id="rId23"/>
    <p:sldId id="299" r:id="rId24"/>
    <p:sldId id="305" r:id="rId25"/>
    <p:sldId id="297" r:id="rId26"/>
    <p:sldId id="279"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2" d="100"/>
          <a:sy n="42" d="100"/>
        </p:scale>
        <p:origin x="3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751013" y="609601"/>
            <a:ext cx="8676223"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1013" y="3886200"/>
            <a:ext cx="8676223"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069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156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3124199"/>
          </a:xfr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089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3"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57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2"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00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493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2743199"/>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996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7" name="Title 1"/>
          <p:cNvSpPr>
            <a:spLocks noGrp="1"/>
          </p:cNvSpPr>
          <p:nvPr>
            <p:ph type="title"/>
          </p:nvPr>
        </p:nvSpPr>
        <p:spPr>
          <a:xfrm>
            <a:off x="1141414" y="609600"/>
            <a:ext cx="9905999" cy="1905000"/>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374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7" y="609601"/>
            <a:ext cx="2210515"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3489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EC9A40-8FC1-4F68-8F71-B09966A2DAB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5997F7C-22CE-48E6-A97B-631EFF8D47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03EB61D-DE49-4F99-954B-7F15B41272A3}"/>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510C126-E582-493F-A4B2-65A3B0C9EA48}"/>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52F093E9-76C4-4841-92CC-7746E51FBC70}"/>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5585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09AC68-93A9-4D8C-9E31-C5D5FB9DEAA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6BEEB5F-80D9-4245-8AEA-F374213106C8}"/>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4965697-68DE-499D-85DB-1462E8FEB38A}"/>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BA27948D-BD4B-4062-B463-F45CB9581A5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B44E6EFA-3AF7-484C-A3EF-70608C8D2B41}"/>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5572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תמונה 6"/>
          <p:cNvPicPr>
            <a:picLocks noChangeAspect="1"/>
          </p:cNvPicPr>
          <p:nvPr userDrawn="1"/>
        </p:nvPicPr>
        <p:blipFill>
          <a:blip r:embed="rId2">
            <a:biLevel thresh="50000"/>
          </a:blip>
          <a:stretch>
            <a:fillRect/>
          </a:stretch>
        </p:blipFill>
        <p:spPr>
          <a:xfrm>
            <a:off x="11526165" y="38064"/>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37374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BE730A-A98E-4FE6-A7F7-E1F4E80AD5C9}"/>
              </a:ext>
            </a:extLst>
          </p:cNvPr>
          <p:cNvSpPr>
            <a:spLocks noGrp="1"/>
          </p:cNvSpPr>
          <p:nvPr>
            <p:ph type="title"/>
          </p:nvPr>
        </p:nvSpPr>
        <p:spPr>
          <a:xfrm>
            <a:off x="831851" y="1709740"/>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AC3A50B-C635-44A5-BF36-727F918F08E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1DA4964D-9AE0-46F2-ABA0-95B17C836CBE}"/>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A966E064-A163-4995-883A-BAB5562FD802}"/>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BFC6221-0479-468B-9B73-9EFE2DC4A9CE}"/>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7427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D2B7A0-5C19-4ED6-9424-080C0470D41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8E65DC9-601E-4EA2-A841-375E23914C16}"/>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FD61206-9BBA-4465-AA00-80E79BE6A79A}"/>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0F2692B-D28B-4634-A983-A4D93D0C41D4}"/>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6E32FE81-A399-482D-9D79-4A28DA20CC80}"/>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6D8A36E0-F48C-4412-97F1-0ABD8870D207}"/>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1086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177C8E-6D5F-4979-9E44-8A1E524B57F5}"/>
              </a:ext>
            </a:extLst>
          </p:cNvPr>
          <p:cNvSpPr>
            <a:spLocks noGrp="1"/>
          </p:cNvSpPr>
          <p:nvPr>
            <p:ph type="title"/>
          </p:nvPr>
        </p:nvSpPr>
        <p:spPr>
          <a:xfrm>
            <a:off x="839788" y="365127"/>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98B4C9-A325-4685-9CB7-49A7194761A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16850B96-4369-4180-A3FB-568472209657}"/>
              </a:ext>
            </a:extLst>
          </p:cNvPr>
          <p:cNvSpPr>
            <a:spLocks noGrp="1"/>
          </p:cNvSpPr>
          <p:nvPr>
            <p:ph sz="half" idx="2"/>
          </p:nvPr>
        </p:nvSpPr>
        <p:spPr>
          <a:xfrm>
            <a:off x="839789"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6E5804C-FD23-45C7-9745-A563951042F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D9FC6457-C87C-4989-81D6-2325367FDCF8}"/>
              </a:ext>
            </a:extLst>
          </p:cNvPr>
          <p:cNvSpPr>
            <a:spLocks noGrp="1"/>
          </p:cNvSpPr>
          <p:nvPr>
            <p:ph sz="quarter" idx="4"/>
          </p:nvPr>
        </p:nvSpPr>
        <p:spPr>
          <a:xfrm>
            <a:off x="6172201"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DF368E-D130-4F45-BDAE-222F77CFD51F}"/>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8" name="מציין מיקום של כותרת תחתונה 7">
            <a:extLst>
              <a:ext uri="{FF2B5EF4-FFF2-40B4-BE49-F238E27FC236}">
                <a16:creationId xmlns:a16="http://schemas.microsoft.com/office/drawing/2014/main" id="{6D9A6E2C-87E1-4CFB-8EB4-1071188781A2}"/>
              </a:ext>
            </a:extLst>
          </p:cNvPr>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a:extLst>
              <a:ext uri="{FF2B5EF4-FFF2-40B4-BE49-F238E27FC236}">
                <a16:creationId xmlns:a16="http://schemas.microsoft.com/office/drawing/2014/main" id="{BBCD9376-7618-4856-8D65-A930BDDD153A}"/>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59918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6B54F4-FD11-44CF-9345-E5611C33DAC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1430EC7-59F8-47E0-84D2-5C20D2F22CED}"/>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4" name="מציין מיקום של כותרת תחתונה 3">
            <a:extLst>
              <a:ext uri="{FF2B5EF4-FFF2-40B4-BE49-F238E27FC236}">
                <a16:creationId xmlns:a16="http://schemas.microsoft.com/office/drawing/2014/main" id="{2F0903E5-F1BA-4F09-8410-CDD94B6D2EDE}"/>
              </a:ext>
            </a:extLst>
          </p:cNvPr>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a:extLst>
              <a:ext uri="{FF2B5EF4-FFF2-40B4-BE49-F238E27FC236}">
                <a16:creationId xmlns:a16="http://schemas.microsoft.com/office/drawing/2014/main" id="{5019F68B-13CB-4732-86F6-1DB93FC05950}"/>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02798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E60C21B-FBBE-44E5-A949-A56ADD99176E}"/>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3" name="מציין מיקום של כותרת תחתונה 2">
            <a:extLst>
              <a:ext uri="{FF2B5EF4-FFF2-40B4-BE49-F238E27FC236}">
                <a16:creationId xmlns:a16="http://schemas.microsoft.com/office/drawing/2014/main" id="{5FCD2A0D-BA46-481E-A8B9-F0BEAE6F3CDA}"/>
              </a:ext>
            </a:extLst>
          </p:cNvPr>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a:extLst>
              <a:ext uri="{FF2B5EF4-FFF2-40B4-BE49-F238E27FC236}">
                <a16:creationId xmlns:a16="http://schemas.microsoft.com/office/drawing/2014/main" id="{6298BB75-FF7F-48D1-AB19-00CD703D471D}"/>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07890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45EE3A-C4B3-49AD-A57C-2B085D3F84C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FF7C6C-379A-493E-A3EC-3C44882AD73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F179FC9-6903-4CA7-A96F-B3ED69EF9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117D8152-5D7F-489E-AF34-9B707FC1BED6}"/>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A688931B-EE45-41B6-8D72-A27D80E9346E}"/>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10215959-C563-4606-BBF7-CD37D92D7E7F}"/>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74069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A083B8-DEAA-4BBE-9A6C-179301C7D3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5456B8C-6D36-4FCE-A788-5F320E721BFC}"/>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7E94E229-0ACF-409B-9F58-F682328E3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F6BE1516-08C7-4E4E-B8FC-1B6819CB1334}"/>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60111277-0AFC-44E1-BD11-1EC0D58B5C8B}"/>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A1531CC6-6CA4-43C8-A9C6-571881C6AE8C}"/>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57877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38B18D-9D09-42CF-B857-E31EC71D898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BAA2534-1931-46EC-8F5F-907B525BFF21}"/>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96CC28E-5F47-4CD5-B6EA-20970C2AE4C3}"/>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17D2A99F-FECE-46D8-8D54-B22761BBB13B}"/>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C4329FFF-1886-45DB-A9B3-87D41621D30B}"/>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68567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118C358-977F-480E-A3A6-2A36FE71C62E}"/>
              </a:ext>
            </a:extLst>
          </p:cNvPr>
          <p:cNvSpPr>
            <a:spLocks noGrp="1"/>
          </p:cNvSpPr>
          <p:nvPr>
            <p:ph type="title" orient="vert"/>
          </p:nvPr>
        </p:nvSpPr>
        <p:spPr>
          <a:xfrm>
            <a:off x="8724901"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C80EB97-F5B6-498B-B5A8-1AC8430FA845}"/>
              </a:ext>
            </a:extLst>
          </p:cNvPr>
          <p:cNvSpPr>
            <a:spLocks noGrp="1"/>
          </p:cNvSpPr>
          <p:nvPr>
            <p:ph type="body" orient="vert" idx="1"/>
          </p:nvPr>
        </p:nvSpPr>
        <p:spPr>
          <a:xfrm>
            <a:off x="838201"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9133DB5-4B54-438E-B669-177BB40C3262}"/>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8054CD38-3C5A-44E4-B02A-D2FAEAA725CD}"/>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23247301-98B9-42BF-9085-A869431E6A2E}"/>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38624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EC9A40-8FC1-4F68-8F71-B09966A2DAB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5997F7C-22CE-48E6-A97B-631EFF8D47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03EB61D-DE49-4F99-954B-7F15B41272A3}"/>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510C126-E582-493F-A4B2-65A3B0C9EA48}"/>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52F093E9-76C4-4841-92CC-7746E51FBC70}"/>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0979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51013"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תמונה 6"/>
          <p:cNvPicPr>
            <a:picLocks noChangeAspect="1"/>
          </p:cNvPicPr>
          <p:nvPr userDrawn="1"/>
        </p:nvPicPr>
        <p:blipFill>
          <a:blip r:embed="rId2">
            <a:biLevel thresh="50000"/>
          </a:blip>
          <a:stretch>
            <a:fillRect/>
          </a:stretch>
        </p:blipFill>
        <p:spPr>
          <a:xfrm>
            <a:off x="11451518" y="85198"/>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4021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09AC68-93A9-4D8C-9E31-C5D5FB9DEAA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6BEEB5F-80D9-4245-8AEA-F374213106C8}"/>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4965697-68DE-499D-85DB-1462E8FEB38A}"/>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BA27948D-BD4B-4062-B463-F45CB9581A5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B44E6EFA-3AF7-484C-A3EF-70608C8D2B41}"/>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73598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BE730A-A98E-4FE6-A7F7-E1F4E80AD5C9}"/>
              </a:ext>
            </a:extLst>
          </p:cNvPr>
          <p:cNvSpPr>
            <a:spLocks noGrp="1"/>
          </p:cNvSpPr>
          <p:nvPr>
            <p:ph type="title"/>
          </p:nvPr>
        </p:nvSpPr>
        <p:spPr>
          <a:xfrm>
            <a:off x="831851" y="1709740"/>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AC3A50B-C635-44A5-BF36-727F918F08E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1DA4964D-9AE0-46F2-ABA0-95B17C836CBE}"/>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A966E064-A163-4995-883A-BAB5562FD802}"/>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BFC6221-0479-468B-9B73-9EFE2DC4A9CE}"/>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06677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D2B7A0-5C19-4ED6-9424-080C0470D41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8E65DC9-601E-4EA2-A841-375E23914C16}"/>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FD61206-9BBA-4465-AA00-80E79BE6A79A}"/>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0F2692B-D28B-4634-A983-A4D93D0C41D4}"/>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6E32FE81-A399-482D-9D79-4A28DA20CC80}"/>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6D8A36E0-F48C-4412-97F1-0ABD8870D207}"/>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04782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177C8E-6D5F-4979-9E44-8A1E524B57F5}"/>
              </a:ext>
            </a:extLst>
          </p:cNvPr>
          <p:cNvSpPr>
            <a:spLocks noGrp="1"/>
          </p:cNvSpPr>
          <p:nvPr>
            <p:ph type="title"/>
          </p:nvPr>
        </p:nvSpPr>
        <p:spPr>
          <a:xfrm>
            <a:off x="839788" y="365127"/>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98B4C9-A325-4685-9CB7-49A7194761A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16850B96-4369-4180-A3FB-568472209657}"/>
              </a:ext>
            </a:extLst>
          </p:cNvPr>
          <p:cNvSpPr>
            <a:spLocks noGrp="1"/>
          </p:cNvSpPr>
          <p:nvPr>
            <p:ph sz="half" idx="2"/>
          </p:nvPr>
        </p:nvSpPr>
        <p:spPr>
          <a:xfrm>
            <a:off x="839789"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6E5804C-FD23-45C7-9745-A563951042F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D9FC6457-C87C-4989-81D6-2325367FDCF8}"/>
              </a:ext>
            </a:extLst>
          </p:cNvPr>
          <p:cNvSpPr>
            <a:spLocks noGrp="1"/>
          </p:cNvSpPr>
          <p:nvPr>
            <p:ph sz="quarter" idx="4"/>
          </p:nvPr>
        </p:nvSpPr>
        <p:spPr>
          <a:xfrm>
            <a:off x="6172201"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DF368E-D130-4F45-BDAE-222F77CFD51F}"/>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8" name="מציין מיקום של כותרת תחתונה 7">
            <a:extLst>
              <a:ext uri="{FF2B5EF4-FFF2-40B4-BE49-F238E27FC236}">
                <a16:creationId xmlns:a16="http://schemas.microsoft.com/office/drawing/2014/main" id="{6D9A6E2C-87E1-4CFB-8EB4-1071188781A2}"/>
              </a:ext>
            </a:extLst>
          </p:cNvPr>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a:extLst>
              <a:ext uri="{FF2B5EF4-FFF2-40B4-BE49-F238E27FC236}">
                <a16:creationId xmlns:a16="http://schemas.microsoft.com/office/drawing/2014/main" id="{BBCD9376-7618-4856-8D65-A930BDDD153A}"/>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34371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6B54F4-FD11-44CF-9345-E5611C33DAC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1430EC7-59F8-47E0-84D2-5C20D2F22CED}"/>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4" name="מציין מיקום של כותרת תחתונה 3">
            <a:extLst>
              <a:ext uri="{FF2B5EF4-FFF2-40B4-BE49-F238E27FC236}">
                <a16:creationId xmlns:a16="http://schemas.microsoft.com/office/drawing/2014/main" id="{2F0903E5-F1BA-4F09-8410-CDD94B6D2EDE}"/>
              </a:ext>
            </a:extLst>
          </p:cNvPr>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a:extLst>
              <a:ext uri="{FF2B5EF4-FFF2-40B4-BE49-F238E27FC236}">
                <a16:creationId xmlns:a16="http://schemas.microsoft.com/office/drawing/2014/main" id="{5019F68B-13CB-4732-86F6-1DB93FC05950}"/>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93088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E60C21B-FBBE-44E5-A949-A56ADD99176E}"/>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3" name="מציין מיקום של כותרת תחתונה 2">
            <a:extLst>
              <a:ext uri="{FF2B5EF4-FFF2-40B4-BE49-F238E27FC236}">
                <a16:creationId xmlns:a16="http://schemas.microsoft.com/office/drawing/2014/main" id="{5FCD2A0D-BA46-481E-A8B9-F0BEAE6F3CDA}"/>
              </a:ext>
            </a:extLst>
          </p:cNvPr>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a:extLst>
              <a:ext uri="{FF2B5EF4-FFF2-40B4-BE49-F238E27FC236}">
                <a16:creationId xmlns:a16="http://schemas.microsoft.com/office/drawing/2014/main" id="{6298BB75-FF7F-48D1-AB19-00CD703D471D}"/>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59798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45EE3A-C4B3-49AD-A57C-2B085D3F84C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FF7C6C-379A-493E-A3EC-3C44882AD73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F179FC9-6903-4CA7-A96F-B3ED69EF9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117D8152-5D7F-489E-AF34-9B707FC1BED6}"/>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A688931B-EE45-41B6-8D72-A27D80E9346E}"/>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10215959-C563-4606-BBF7-CD37D92D7E7F}"/>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25862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A083B8-DEAA-4BBE-9A6C-179301C7D3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5456B8C-6D36-4FCE-A788-5F320E721BFC}"/>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7E94E229-0ACF-409B-9F58-F682328E3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F6BE1516-08C7-4E4E-B8FC-1B6819CB1334}"/>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60111277-0AFC-44E1-BD11-1EC0D58B5C8B}"/>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A1531CC6-6CA4-43C8-A9C6-571881C6AE8C}"/>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51876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38B18D-9D09-42CF-B857-E31EC71D898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BAA2534-1931-46EC-8F5F-907B525BFF21}"/>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96CC28E-5F47-4CD5-B6EA-20970C2AE4C3}"/>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17D2A99F-FECE-46D8-8D54-B22761BBB13B}"/>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C4329FFF-1886-45DB-A9B3-87D41621D30B}"/>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18734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118C358-977F-480E-A3A6-2A36FE71C62E}"/>
              </a:ext>
            </a:extLst>
          </p:cNvPr>
          <p:cNvSpPr>
            <a:spLocks noGrp="1"/>
          </p:cNvSpPr>
          <p:nvPr>
            <p:ph type="title" orient="vert"/>
          </p:nvPr>
        </p:nvSpPr>
        <p:spPr>
          <a:xfrm>
            <a:off x="8724901"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C80EB97-F5B6-498B-B5A8-1AC8430FA845}"/>
              </a:ext>
            </a:extLst>
          </p:cNvPr>
          <p:cNvSpPr>
            <a:spLocks noGrp="1"/>
          </p:cNvSpPr>
          <p:nvPr>
            <p:ph type="body" orient="vert" idx="1"/>
          </p:nvPr>
        </p:nvSpPr>
        <p:spPr>
          <a:xfrm>
            <a:off x="838201"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9133DB5-4B54-438E-B669-177BB40C3262}"/>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8054CD38-3C5A-44E4-B02A-D2FAEAA725CD}"/>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23247301-98B9-42BF-9085-A869431E6A2E}"/>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9403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2" y="2667001"/>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4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29281"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41412" y="3243264"/>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0613" y="3243264"/>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877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תמונה 5"/>
          <p:cNvPicPr>
            <a:picLocks noChangeAspect="1"/>
          </p:cNvPicPr>
          <p:nvPr userDrawn="1"/>
        </p:nvPicPr>
        <p:blipFill>
          <a:blip r:embed="rId2">
            <a:biLevel thresh="50000"/>
          </a:blip>
          <a:stretch>
            <a:fillRect/>
          </a:stretch>
        </p:blipFill>
        <p:spPr>
          <a:xfrm>
            <a:off x="11451518" y="85198"/>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8827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תמונה 5"/>
          <p:cNvPicPr>
            <a:picLocks noChangeAspect="1"/>
          </p:cNvPicPr>
          <p:nvPr userDrawn="1"/>
        </p:nvPicPr>
        <p:blipFill>
          <a:blip r:embed="rId2"/>
          <a:stretch>
            <a:fillRect/>
          </a:stretch>
        </p:blipFill>
        <p:spPr>
          <a:xfrm>
            <a:off x="11510129" y="2"/>
            <a:ext cx="849633" cy="1003413"/>
          </a:xfrm>
          <a:prstGeom prst="rect">
            <a:avLst/>
          </a:prstGeom>
        </p:spPr>
      </p:pic>
    </p:spTree>
    <p:extLst>
      <p:ext uri="{BB962C8B-B14F-4D97-AF65-F5344CB8AC3E}">
        <p14:creationId xmlns:p14="http://schemas.microsoft.com/office/powerpoint/2010/main" val="313903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3549121"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03813"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1413"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972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5334001" cy="13716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7433734"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3"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6399212" y="5883277"/>
            <a:ext cx="914400" cy="365125"/>
          </a:xfrm>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a:xfrm>
            <a:off x="1141412" y="5883277"/>
            <a:ext cx="5105400" cy="365125"/>
          </a:xfrm>
        </p:spPr>
        <p:txBody>
          <a:bodyPr/>
          <a:lstStyle/>
          <a:p>
            <a:endParaRPr lang="en-US" dirty="0"/>
          </a:p>
        </p:txBody>
      </p:sp>
      <p:sp>
        <p:nvSpPr>
          <p:cNvPr id="7" name="Slide Number Placeholder 6"/>
          <p:cNvSpPr>
            <a:spLocks noGrp="1"/>
          </p:cNvSpPr>
          <p:nvPr>
            <p:ph type="sldNum" sz="quarter" idx="12"/>
          </p:nvPr>
        </p:nvSpPr>
        <p:spPr>
          <a:xfrm>
            <a:off x="10742614" y="5883277"/>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898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09600"/>
            <a:ext cx="9905999" cy="190500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4" y="2667001"/>
            <a:ext cx="9905999" cy="3124201"/>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837612" y="5883277"/>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3"/>
          </p:nvPr>
        </p:nvSpPr>
        <p:spPr>
          <a:xfrm>
            <a:off x="1141412" y="5883277"/>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4" y="5883277"/>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24104"/>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1"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45878F6-5D00-4912-83E5-77E1CB19DB96}"/>
              </a:ext>
            </a:extLst>
          </p:cNvPr>
          <p:cNvSpPr>
            <a:spLocks noGrp="1"/>
          </p:cNvSpPr>
          <p:nvPr>
            <p:ph type="title"/>
          </p:nvPr>
        </p:nvSpPr>
        <p:spPr>
          <a:xfrm>
            <a:off x="838200" y="365127"/>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B01DAC7-AD75-4527-AE06-F173E9D1740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662BEBF-1135-4B24-95BE-017A2B2E02A8}"/>
              </a:ext>
            </a:extLst>
          </p:cNvPr>
          <p:cNvSpPr>
            <a:spLocks noGrp="1"/>
          </p:cNvSpPr>
          <p:nvPr>
            <p:ph type="dt" sz="half" idx="2"/>
          </p:nvPr>
        </p:nvSpPr>
        <p:spPr>
          <a:xfrm>
            <a:off x="8610600" y="6356352"/>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D851EAA9-45E5-4926-A30A-E23A963C0619}" type="datetimeFigureOut">
              <a:rPr lang="he-IL" smtClean="0">
                <a:solidFill>
                  <a:prstClr val="black">
                    <a:tint val="75000"/>
                  </a:prstClr>
                </a:solidFill>
              </a:rPr>
              <a:pPr defTabSz="914400" rtl="1"/>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1CA94CB-B1A4-4C69-8465-AAB54733BE0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DD052D14-3C4A-4665-B268-C03CB89798B2}"/>
              </a:ext>
            </a:extLst>
          </p:cNvPr>
          <p:cNvSpPr>
            <a:spLocks noGrp="1"/>
          </p:cNvSpPr>
          <p:nvPr>
            <p:ph type="sldNum" sz="quarter" idx="4"/>
          </p:nvPr>
        </p:nvSpPr>
        <p:spPr>
          <a:xfrm>
            <a:off x="838200" y="6356352"/>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2BA8D079-DC66-44A2-A563-8D733EF1D47F}" type="slidenum">
              <a:rPr lang="he-IL" smtClean="0">
                <a:solidFill>
                  <a:prstClr val="black">
                    <a:tint val="75000"/>
                  </a:prstClr>
                </a:solidFill>
              </a:rPr>
              <a:pPr defTabSz="914400" rtl="1"/>
              <a:t>‹#›</a:t>
            </a:fld>
            <a:endParaRPr lang="he-IL">
              <a:solidFill>
                <a:prstClr val="black">
                  <a:tint val="75000"/>
                </a:prstClr>
              </a:solidFill>
            </a:endParaRPr>
          </a:p>
        </p:txBody>
      </p:sp>
    </p:spTree>
    <p:extLst>
      <p:ext uri="{BB962C8B-B14F-4D97-AF65-F5344CB8AC3E}">
        <p14:creationId xmlns:p14="http://schemas.microsoft.com/office/powerpoint/2010/main" val="369778102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45878F6-5D00-4912-83E5-77E1CB19DB96}"/>
              </a:ext>
            </a:extLst>
          </p:cNvPr>
          <p:cNvSpPr>
            <a:spLocks noGrp="1"/>
          </p:cNvSpPr>
          <p:nvPr>
            <p:ph type="title"/>
          </p:nvPr>
        </p:nvSpPr>
        <p:spPr>
          <a:xfrm>
            <a:off x="838200" y="365127"/>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B01DAC7-AD75-4527-AE06-F173E9D1740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662BEBF-1135-4B24-95BE-017A2B2E02A8}"/>
              </a:ext>
            </a:extLst>
          </p:cNvPr>
          <p:cNvSpPr>
            <a:spLocks noGrp="1"/>
          </p:cNvSpPr>
          <p:nvPr>
            <p:ph type="dt" sz="half" idx="2"/>
          </p:nvPr>
        </p:nvSpPr>
        <p:spPr>
          <a:xfrm>
            <a:off x="8610600" y="6356352"/>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D851EAA9-45E5-4926-A30A-E23A963C0619}" type="datetimeFigureOut">
              <a:rPr lang="he-IL" smtClean="0">
                <a:solidFill>
                  <a:prstClr val="black">
                    <a:tint val="75000"/>
                  </a:prstClr>
                </a:solidFill>
              </a:rPr>
              <a:pPr defTabSz="914400" rtl="1"/>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1CA94CB-B1A4-4C69-8465-AAB54733BE0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DD052D14-3C4A-4665-B268-C03CB89798B2}"/>
              </a:ext>
            </a:extLst>
          </p:cNvPr>
          <p:cNvSpPr>
            <a:spLocks noGrp="1"/>
          </p:cNvSpPr>
          <p:nvPr>
            <p:ph type="sldNum" sz="quarter" idx="4"/>
          </p:nvPr>
        </p:nvSpPr>
        <p:spPr>
          <a:xfrm>
            <a:off x="838200" y="6356352"/>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2BA8D079-DC66-44A2-A563-8D733EF1D47F}" type="slidenum">
              <a:rPr lang="he-IL" smtClean="0">
                <a:solidFill>
                  <a:prstClr val="black">
                    <a:tint val="75000"/>
                  </a:prstClr>
                </a:solidFill>
              </a:rPr>
              <a:pPr defTabSz="914400" rtl="1"/>
              <a:t>‹#›</a:t>
            </a:fld>
            <a:endParaRPr lang="he-IL">
              <a:solidFill>
                <a:prstClr val="black">
                  <a:tint val="75000"/>
                </a:prstClr>
              </a:solidFill>
            </a:endParaRPr>
          </a:p>
        </p:txBody>
      </p:sp>
    </p:spTree>
    <p:extLst>
      <p:ext uri="{BB962C8B-B14F-4D97-AF65-F5344CB8AC3E}">
        <p14:creationId xmlns:p14="http://schemas.microsoft.com/office/powerpoint/2010/main" val="4402166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1918" y="1273277"/>
            <a:ext cx="9905999" cy="4404852"/>
          </a:xfrm>
        </p:spPr>
        <p:txBody>
          <a:bodyPr>
            <a:noAutofit/>
          </a:bodyPr>
          <a:lstStyle/>
          <a:p>
            <a:pPr algn="ctr" rtl="0"/>
            <a:r>
              <a:rPr lang="en-US" sz="9600" b="1" dirty="0" smtClean="0"/>
              <a:t>Why the </a:t>
            </a:r>
            <a:r>
              <a:rPr lang="en-US" sz="9600" b="1" dirty="0"/>
              <a:t>last always at the end?</a:t>
            </a:r>
            <a:endParaRPr lang="he-IL" sz="9600" b="1" dirty="0"/>
          </a:p>
        </p:txBody>
      </p:sp>
    </p:spTree>
    <p:extLst>
      <p:ext uri="{BB962C8B-B14F-4D97-AF65-F5344CB8AC3E}">
        <p14:creationId xmlns:p14="http://schemas.microsoft.com/office/powerpoint/2010/main" val="206216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8731" y="0"/>
            <a:ext cx="9905998" cy="827314"/>
          </a:xfrm>
        </p:spPr>
        <p:txBody>
          <a:bodyPr>
            <a:normAutofit/>
          </a:bodyPr>
          <a:lstStyle/>
          <a:p>
            <a:pPr algn="ctr"/>
            <a:r>
              <a:rPr lang="en-US" sz="4400" b="1" dirty="0"/>
              <a:t>Goals on / Victory image</a:t>
            </a:r>
            <a:endParaRPr lang="he-IL" sz="4400" b="1" dirty="0"/>
          </a:p>
        </p:txBody>
      </p:sp>
      <p:sp>
        <p:nvSpPr>
          <p:cNvPr id="3" name="מציין מיקום תוכן 2"/>
          <p:cNvSpPr>
            <a:spLocks noGrp="1"/>
          </p:cNvSpPr>
          <p:nvPr>
            <p:ph idx="1"/>
          </p:nvPr>
        </p:nvSpPr>
        <p:spPr>
          <a:xfrm>
            <a:off x="823262" y="591682"/>
            <a:ext cx="10414867" cy="6118834"/>
          </a:xfrm>
        </p:spPr>
        <p:txBody>
          <a:bodyPr anchor="t" anchorCtr="0">
            <a:noAutofit/>
          </a:bodyPr>
          <a:lstStyle/>
          <a:p>
            <a:pPr lvl="0" algn="l" rtl="0"/>
            <a:r>
              <a:rPr lang="en-US" sz="2800" b="1" dirty="0">
                <a:effectLst/>
                <a:latin typeface="Gisha" panose="020B0502040204020203" pitchFamily="34" charset="-79"/>
                <a:cs typeface="Gisha" panose="020B0502040204020203" pitchFamily="34" charset="-79"/>
              </a:rPr>
              <a:t>Hezbollah model:</a:t>
            </a:r>
            <a:endParaRPr lang="en-US" b="1" dirty="0">
              <a:effectLst/>
              <a:latin typeface="Gisha" panose="020B0502040204020203" pitchFamily="34" charset="-79"/>
              <a:cs typeface="Gisha" panose="020B0502040204020203" pitchFamily="34" charset="-79"/>
            </a:endParaRPr>
          </a:p>
          <a:p>
            <a:pPr lvl="0" algn="l" rtl="0"/>
            <a:r>
              <a:rPr lang="en-US" b="1" dirty="0">
                <a:effectLst/>
                <a:latin typeface="Gisha" panose="020B0502040204020203" pitchFamily="34" charset="-79"/>
                <a:cs typeface="Gisha" panose="020B0502040204020203" pitchFamily="34" charset="-79"/>
              </a:rPr>
              <a:t>Maintaining physical control of Gaza (not necessarily a government)</a:t>
            </a:r>
          </a:p>
          <a:p>
            <a:pPr lvl="0" algn="l" rtl="0"/>
            <a:r>
              <a:rPr lang="en-US" b="1" dirty="0">
                <a:effectLst/>
                <a:latin typeface="Gisha" panose="020B0502040204020203" pitchFamily="34" charset="-79"/>
                <a:cs typeface="Gisha" panose="020B0502040204020203" pitchFamily="34" charset="-79"/>
              </a:rPr>
              <a:t>Maintaining the main weapon and positioning the shields of the Palestinian people</a:t>
            </a:r>
          </a:p>
          <a:p>
            <a:pPr lvl="0" algn="l" rtl="0"/>
            <a:r>
              <a:rPr lang="en-US" b="1" dirty="0">
                <a:effectLst/>
                <a:latin typeface="Gisha" panose="020B0502040204020203" pitchFamily="34" charset="-79"/>
                <a:cs typeface="Gisha" panose="020B0502040204020203" pitchFamily="34" charset="-79"/>
              </a:rPr>
              <a:t>A legitimate political establishment in Judea and Samaria and entry into the government apparatus in Ramallah: parliament, government, security apparatuses, responsibility for the civil burden for the PA / unity government</a:t>
            </a:r>
          </a:p>
          <a:p>
            <a:pPr lvl="0" algn="l" rtl="0"/>
            <a:r>
              <a:rPr lang="en-US" b="1" dirty="0">
                <a:effectLst/>
                <a:latin typeface="Gisha" panose="020B0502040204020203" pitchFamily="34" charset="-79"/>
                <a:cs typeface="Gisha" panose="020B0502040204020203" pitchFamily="34" charset="-79"/>
              </a:rPr>
              <a:t>Creating achievements seems to benefit the public</a:t>
            </a:r>
          </a:p>
          <a:p>
            <a:pPr lvl="0" algn="l" rtl="0"/>
            <a:r>
              <a:rPr lang="en-US" b="1" dirty="0">
                <a:effectLst/>
                <a:latin typeface="Gisha" panose="020B0502040204020203" pitchFamily="34" charset="-79"/>
                <a:cs typeface="Gisha" panose="020B0502040204020203" pitchFamily="34" charset="-79"/>
              </a:rPr>
              <a:t>Achieving economic and humanitarian relief in Gaza</a:t>
            </a:r>
          </a:p>
          <a:p>
            <a:pPr lvl="0" algn="l" rtl="0"/>
            <a:r>
              <a:rPr lang="en-US" b="1" dirty="0">
                <a:effectLst/>
                <a:latin typeface="Gisha" panose="020B0502040204020203" pitchFamily="34" charset="-79"/>
                <a:cs typeface="Gisha" panose="020B0502040204020203" pitchFamily="34" charset="-79"/>
              </a:rPr>
              <a:t>Breaking the Siege</a:t>
            </a:r>
          </a:p>
          <a:p>
            <a:pPr lvl="0" algn="l" rtl="0"/>
            <a:r>
              <a:rPr lang="en-US" b="1" dirty="0">
                <a:effectLst/>
                <a:latin typeface="Gisha" panose="020B0502040204020203" pitchFamily="34" charset="-79"/>
                <a:cs typeface="Gisha" panose="020B0502040204020203" pitchFamily="34" charset="-79"/>
              </a:rPr>
              <a:t>Removal from the list of terrorist organizations</a:t>
            </a:r>
          </a:p>
          <a:p>
            <a:pPr lvl="0" algn="l" rtl="0"/>
            <a:r>
              <a:rPr lang="en-US" b="1" dirty="0">
                <a:effectLst/>
                <a:latin typeface="Gisha" panose="020B0502040204020203" pitchFamily="34" charset="-79"/>
                <a:cs typeface="Gisha" panose="020B0502040204020203" pitchFamily="34" charset="-79"/>
              </a:rPr>
              <a:t>Without giving up (certainly not in a statement) the principles of movement or vision</a:t>
            </a:r>
          </a:p>
          <a:p>
            <a:pPr lvl="0" algn="l" rtl="0"/>
            <a:r>
              <a:rPr lang="en-US" b="1" dirty="0">
                <a:effectLst/>
                <a:latin typeface="Gisha" panose="020B0502040204020203" pitchFamily="34" charset="-79"/>
                <a:cs typeface="Gisha" panose="020B0502040204020203" pitchFamily="34" charset="-79"/>
              </a:rPr>
              <a:t>A jump position for the future realization of the vision (Hezbollah model</a:t>
            </a:r>
            <a:r>
              <a:rPr lang="en-US" sz="2800" b="1" dirty="0">
                <a:effectLst/>
                <a:latin typeface="Gisha" panose="020B0502040204020203" pitchFamily="34" charset="-79"/>
                <a:cs typeface="Gisha" panose="020B0502040204020203" pitchFamily="34" charset="-79"/>
              </a:rPr>
              <a:t>)</a:t>
            </a:r>
            <a:endParaRPr lang="en-US" sz="2400" b="1" dirty="0">
              <a:effectLst/>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336920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8731" y="223024"/>
            <a:ext cx="9905998" cy="827314"/>
          </a:xfrm>
        </p:spPr>
        <p:txBody>
          <a:bodyPr>
            <a:normAutofit fontScale="90000"/>
          </a:bodyPr>
          <a:lstStyle/>
          <a:p>
            <a:pPr algn="ctr" rtl="0"/>
            <a:r>
              <a:rPr lang="en-US" sz="3600" b="1" dirty="0"/>
              <a:t>Intermediate goals (achievements in exchange for </a:t>
            </a:r>
            <a:r>
              <a:rPr lang="en-US" sz="3600" b="1" dirty="0" smtClean="0"/>
              <a:t>negotiations</a:t>
            </a:r>
            <a:r>
              <a:rPr lang="en-US" sz="4400" b="1" dirty="0"/>
              <a:t>)</a:t>
            </a:r>
            <a:endParaRPr lang="he-IL" sz="4400" b="1" dirty="0"/>
          </a:p>
        </p:txBody>
      </p:sp>
      <p:sp>
        <p:nvSpPr>
          <p:cNvPr id="3" name="מציין מיקום תוכן 2"/>
          <p:cNvSpPr>
            <a:spLocks noGrp="1"/>
          </p:cNvSpPr>
          <p:nvPr>
            <p:ph idx="1"/>
          </p:nvPr>
        </p:nvSpPr>
        <p:spPr>
          <a:xfrm>
            <a:off x="1088731" y="963252"/>
            <a:ext cx="9905998" cy="5327097"/>
          </a:xfrm>
        </p:spPr>
        <p:txBody>
          <a:bodyPr anchor="t" anchorCtr="0">
            <a:noAutofit/>
          </a:bodyPr>
          <a:lstStyle/>
          <a:p>
            <a:pPr lvl="0" algn="l" rtl="0"/>
            <a:r>
              <a:rPr lang="en-US" sz="3600" b="1" dirty="0">
                <a:effectLst/>
              </a:rPr>
              <a:t>cash</a:t>
            </a:r>
          </a:p>
          <a:p>
            <a:pPr lvl="0" algn="l" rtl="0"/>
            <a:r>
              <a:rPr lang="en-US" sz="3600" b="1" dirty="0">
                <a:effectLst/>
              </a:rPr>
              <a:t>Economic relief</a:t>
            </a:r>
          </a:p>
          <a:p>
            <a:pPr lvl="0" algn="l" rtl="0"/>
            <a:r>
              <a:rPr lang="en-US" sz="3600" b="1" dirty="0">
                <a:effectLst/>
              </a:rPr>
              <a:t>Water and sewage</a:t>
            </a:r>
          </a:p>
          <a:p>
            <a:pPr lvl="0" algn="l" rtl="0"/>
            <a:r>
              <a:rPr lang="en-US" sz="3600" b="1" dirty="0">
                <a:effectLst/>
              </a:rPr>
              <a:t>energy</a:t>
            </a:r>
          </a:p>
          <a:p>
            <a:pPr lvl="0" algn="l" rtl="0"/>
            <a:r>
              <a:rPr lang="en-US" sz="3600" b="1" dirty="0">
                <a:effectLst/>
              </a:rPr>
              <a:t>health</a:t>
            </a:r>
          </a:p>
          <a:p>
            <a:pPr lvl="0" algn="l" rtl="0"/>
            <a:r>
              <a:rPr lang="en-US" sz="3600" b="1" dirty="0">
                <a:effectLst/>
              </a:rPr>
              <a:t>Borders and transitions</a:t>
            </a:r>
          </a:p>
          <a:p>
            <a:pPr lvl="0" algn="l" rtl="0"/>
            <a:r>
              <a:rPr lang="en-US" sz="3600" b="1" dirty="0">
                <a:effectLst/>
              </a:rPr>
              <a:t>Education</a:t>
            </a:r>
          </a:p>
          <a:p>
            <a:pPr lvl="0" algn="l" rtl="0"/>
            <a:r>
              <a:rPr lang="en-US" sz="3600" b="1" dirty="0">
                <a:effectLst/>
              </a:rPr>
              <a:t>Inmates</a:t>
            </a:r>
            <a:endParaRPr lang="en-US" sz="3200" b="1" dirty="0">
              <a:effectLst/>
            </a:endParaRPr>
          </a:p>
        </p:txBody>
      </p:sp>
      <p:sp>
        <p:nvSpPr>
          <p:cNvPr id="4" name="TextBox 3">
            <a:hlinkClick r:id="rId2" action="ppaction://hlinksldjump"/>
          </p:cNvPr>
          <p:cNvSpPr txBox="1"/>
          <p:nvPr/>
        </p:nvSpPr>
        <p:spPr>
          <a:xfrm>
            <a:off x="6933269" y="3343618"/>
            <a:ext cx="2664349" cy="1200329"/>
          </a:xfrm>
          <a:prstGeom prst="rect">
            <a:avLst/>
          </a:prstGeom>
          <a:noFill/>
        </p:spPr>
        <p:txBody>
          <a:bodyPr wrap="square" rtlCol="1">
            <a:spAutoFit/>
          </a:bodyPr>
          <a:lstStyle/>
          <a:p>
            <a:pPr algn="ctr"/>
            <a:r>
              <a:rPr lang="en-US" sz="3600" b="1" dirty="0"/>
              <a:t>a detailed list</a:t>
            </a:r>
            <a:endParaRPr lang="he-IL" sz="3600" b="1" dirty="0"/>
          </a:p>
        </p:txBody>
      </p:sp>
      <p:sp>
        <p:nvSpPr>
          <p:cNvPr id="5" name="סוגר מסולסל שמאלי 4"/>
          <p:cNvSpPr/>
          <p:nvPr/>
        </p:nvSpPr>
        <p:spPr>
          <a:xfrm rot="10800000">
            <a:off x="5584530" y="1137424"/>
            <a:ext cx="914400" cy="5288863"/>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2144737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5917474" y="432589"/>
            <a:ext cx="1363763" cy="1493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חץ שמאלה 4"/>
          <p:cNvSpPr/>
          <p:nvPr/>
        </p:nvSpPr>
        <p:spPr>
          <a:xfrm rot="19363384">
            <a:off x="4948136" y="1863430"/>
            <a:ext cx="1174119" cy="43846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6" name="חץ שמאלה 5"/>
          <p:cNvSpPr/>
          <p:nvPr/>
        </p:nvSpPr>
        <p:spPr>
          <a:xfrm rot="13568000">
            <a:off x="7095127" y="1876195"/>
            <a:ext cx="1174119" cy="4384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pic>
        <p:nvPicPr>
          <p:cNvPr id="7" name="Picture 14" descr="תוצאת תמונה עבור טראמפ">
            <a:extLst>
              <a:ext uri="{FF2B5EF4-FFF2-40B4-BE49-F238E27FC236}">
                <a16:creationId xmlns:a16="http://schemas.microsoft.com/office/drawing/2014/main" id="{B4F1CECB-9DBE-4F7C-9EBF-C797922C7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906" y="2612676"/>
            <a:ext cx="1315340" cy="736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14" descr="תוצאת תמונה עבור טראמפ">
            <a:extLst>
              <a:ext uri="{FF2B5EF4-FFF2-40B4-BE49-F238E27FC236}">
                <a16:creationId xmlns:a16="http://schemas.microsoft.com/office/drawing/2014/main" id="{B4F1CECB-9DBE-4F7C-9EBF-C797922C7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172" y="2612676"/>
            <a:ext cx="1315340" cy="736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כפל 8"/>
          <p:cNvSpPr/>
          <p:nvPr/>
        </p:nvSpPr>
        <p:spPr>
          <a:xfrm>
            <a:off x="7247908" y="2094594"/>
            <a:ext cx="1649121" cy="1837972"/>
          </a:xfrm>
          <a:prstGeom prst="mathMultiply">
            <a:avLst>
              <a:gd name="adj1" fmla="val 748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10" name="חץ שמאלה 9"/>
          <p:cNvSpPr/>
          <p:nvPr/>
        </p:nvSpPr>
        <p:spPr>
          <a:xfrm rot="19363384">
            <a:off x="3284309" y="3633917"/>
            <a:ext cx="1174119" cy="43846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pic>
        <p:nvPicPr>
          <p:cNvPr id="12" name="תמונה 11"/>
          <p:cNvPicPr>
            <a:picLocks noChangeAspect="1"/>
          </p:cNvPicPr>
          <p:nvPr/>
        </p:nvPicPr>
        <p:blipFill>
          <a:blip r:embed="rId4"/>
          <a:stretch>
            <a:fillRect/>
          </a:stretch>
        </p:blipFill>
        <p:spPr>
          <a:xfrm>
            <a:off x="2413346" y="4361574"/>
            <a:ext cx="1565108" cy="931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תמונה 12"/>
          <p:cNvPicPr>
            <a:picLocks noChangeAspect="1"/>
          </p:cNvPicPr>
          <p:nvPr/>
        </p:nvPicPr>
        <p:blipFill>
          <a:blip r:embed="rId2"/>
          <a:stretch>
            <a:fillRect/>
          </a:stretch>
        </p:blipFill>
        <p:spPr>
          <a:xfrm>
            <a:off x="3252672" y="4475443"/>
            <a:ext cx="642676" cy="7037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חץ שמאלה 14"/>
          <p:cNvSpPr/>
          <p:nvPr/>
        </p:nvSpPr>
        <p:spPr>
          <a:xfrm rot="13764152">
            <a:off x="8462282" y="3739540"/>
            <a:ext cx="1174119" cy="43846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pic>
        <p:nvPicPr>
          <p:cNvPr id="17" name="תמונה 16"/>
          <p:cNvPicPr>
            <a:picLocks noChangeAspect="1"/>
          </p:cNvPicPr>
          <p:nvPr/>
        </p:nvPicPr>
        <p:blipFill rotWithShape="1">
          <a:blip r:embed="rId5"/>
          <a:srcRect l="1791" t="2712" r="18954" b="41949"/>
          <a:stretch/>
        </p:blipFill>
        <p:spPr>
          <a:xfrm>
            <a:off x="9510223" y="4195519"/>
            <a:ext cx="1192512" cy="1967308"/>
          </a:xfrm>
          <a:prstGeom prst="rect">
            <a:avLst/>
          </a:prstGeom>
        </p:spPr>
      </p:pic>
      <p:pic>
        <p:nvPicPr>
          <p:cNvPr id="18" name="תמונה 17"/>
          <p:cNvPicPr>
            <a:picLocks noChangeAspect="1"/>
          </p:cNvPicPr>
          <p:nvPr/>
        </p:nvPicPr>
        <p:blipFill>
          <a:blip r:embed="rId2"/>
          <a:stretch>
            <a:fillRect/>
          </a:stretch>
        </p:blipFill>
        <p:spPr>
          <a:xfrm>
            <a:off x="9049341" y="5528737"/>
            <a:ext cx="537382" cy="5884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24" descr="תוצאת תמונה עבור דגל ישראל">
            <a:extLst>
              <a:ext uri="{FF2B5EF4-FFF2-40B4-BE49-F238E27FC236}">
                <a16:creationId xmlns:a16="http://schemas.microsoft.com/office/drawing/2014/main" id="{015CFF19-D2AA-4C6A-9B80-4B09E9FCE8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88737" y="4325783"/>
            <a:ext cx="705218" cy="5499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תמונה 19"/>
          <p:cNvPicPr>
            <a:picLocks noChangeAspect="1"/>
          </p:cNvPicPr>
          <p:nvPr/>
        </p:nvPicPr>
        <p:blipFill>
          <a:blip r:embed="rId4"/>
          <a:stretch>
            <a:fillRect/>
          </a:stretch>
        </p:blipFill>
        <p:spPr>
          <a:xfrm>
            <a:off x="10276153" y="4921510"/>
            <a:ext cx="798617" cy="3993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תמונה 21"/>
          <p:cNvPicPr>
            <a:picLocks noChangeAspect="1"/>
          </p:cNvPicPr>
          <p:nvPr/>
        </p:nvPicPr>
        <p:blipFill>
          <a:blip r:embed="rId7"/>
          <a:stretch>
            <a:fillRect/>
          </a:stretch>
        </p:blipFill>
        <p:spPr>
          <a:xfrm>
            <a:off x="5464560" y="4220196"/>
            <a:ext cx="2106656" cy="1164938"/>
          </a:xfrm>
          <a:prstGeom prst="rect">
            <a:avLst/>
          </a:prstGeom>
        </p:spPr>
      </p:pic>
      <p:sp>
        <p:nvSpPr>
          <p:cNvPr id="14" name="חץ שמאלה 13"/>
          <p:cNvSpPr/>
          <p:nvPr/>
        </p:nvSpPr>
        <p:spPr>
          <a:xfrm rot="13568000">
            <a:off x="5028396" y="3713331"/>
            <a:ext cx="1174119" cy="4384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16" name="חץ שמאלה 15"/>
          <p:cNvSpPr/>
          <p:nvPr/>
        </p:nvSpPr>
        <p:spPr>
          <a:xfrm rot="18827217">
            <a:off x="6595548" y="3739539"/>
            <a:ext cx="1174119" cy="4384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23" name="חץ שמאלה 22"/>
          <p:cNvSpPr/>
          <p:nvPr/>
        </p:nvSpPr>
        <p:spPr>
          <a:xfrm rot="11060155">
            <a:off x="7350600" y="4695094"/>
            <a:ext cx="1945123" cy="43846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25" name="TextBox 24"/>
          <p:cNvSpPr txBox="1"/>
          <p:nvPr/>
        </p:nvSpPr>
        <p:spPr>
          <a:xfrm rot="3060508">
            <a:off x="8637009" y="3233895"/>
            <a:ext cx="1345011" cy="830997"/>
          </a:xfrm>
          <a:prstGeom prst="rect">
            <a:avLst/>
          </a:prstGeom>
          <a:noFill/>
        </p:spPr>
        <p:txBody>
          <a:bodyPr wrap="square" rtlCol="1">
            <a:spAutoFit/>
          </a:bodyPr>
          <a:lstStyle/>
          <a:p>
            <a:pPr algn="r" rtl="1"/>
            <a:r>
              <a:rPr lang="en-US" sz="1600" b="1" dirty="0">
                <a:solidFill>
                  <a:schemeClr val="bg1"/>
                </a:solidFill>
                <a:latin typeface="Gisha" panose="020B0502040204020203" pitchFamily="34" charset="-79"/>
                <a:cs typeface="Gisha" panose="020B0502040204020203" pitchFamily="34" charset="-79"/>
              </a:rPr>
              <a:t>Israel negotiations</a:t>
            </a:r>
            <a:endParaRPr lang="he-IL" sz="1600" b="1" dirty="0">
              <a:solidFill>
                <a:schemeClr val="bg1"/>
              </a:solidFill>
              <a:latin typeface="Gisha" panose="020B0502040204020203" pitchFamily="34" charset="-79"/>
              <a:cs typeface="Gisha" panose="020B0502040204020203" pitchFamily="34" charset="-79"/>
            </a:endParaRPr>
          </a:p>
        </p:txBody>
      </p:sp>
      <p:sp>
        <p:nvSpPr>
          <p:cNvPr id="26" name="TextBox 25"/>
          <p:cNvSpPr txBox="1"/>
          <p:nvPr/>
        </p:nvSpPr>
        <p:spPr>
          <a:xfrm rot="336898">
            <a:off x="7537176" y="4234208"/>
            <a:ext cx="1345011" cy="830997"/>
          </a:xfrm>
          <a:prstGeom prst="rect">
            <a:avLst/>
          </a:prstGeom>
          <a:noFill/>
        </p:spPr>
        <p:txBody>
          <a:bodyPr wrap="square" rtlCol="1">
            <a:spAutoFit/>
          </a:bodyPr>
          <a:lstStyle/>
          <a:p>
            <a:pPr algn="r" rtl="1"/>
            <a:r>
              <a:rPr lang="en-US" sz="1600" b="1" dirty="0">
                <a:solidFill>
                  <a:schemeClr val="bg1"/>
                </a:solidFill>
                <a:latin typeface="Gisha" panose="020B0502040204020203" pitchFamily="34" charset="-79"/>
                <a:cs typeface="Gisha" panose="020B0502040204020203" pitchFamily="34" charset="-79"/>
              </a:rPr>
              <a:t>Israel negotiations</a:t>
            </a:r>
            <a:endParaRPr lang="he-IL" sz="1600" b="1" dirty="0">
              <a:solidFill>
                <a:schemeClr val="bg1"/>
              </a:solidFill>
              <a:latin typeface="Gisha" panose="020B0502040204020203" pitchFamily="34" charset="-79"/>
              <a:cs typeface="Gisha" panose="020B0502040204020203" pitchFamily="34" charset="-79"/>
            </a:endParaRPr>
          </a:p>
        </p:txBody>
      </p:sp>
      <p:sp>
        <p:nvSpPr>
          <p:cNvPr id="27" name="TextBox 26"/>
          <p:cNvSpPr txBox="1"/>
          <p:nvPr/>
        </p:nvSpPr>
        <p:spPr>
          <a:xfrm>
            <a:off x="4447676" y="5562662"/>
            <a:ext cx="1345011" cy="1107996"/>
          </a:xfrm>
          <a:prstGeom prst="rect">
            <a:avLst/>
          </a:prstGeom>
          <a:ln/>
        </p:spPr>
        <p:style>
          <a:lnRef idx="2">
            <a:schemeClr val="accent6"/>
          </a:lnRef>
          <a:fillRef idx="1">
            <a:schemeClr val="lt1"/>
          </a:fillRef>
          <a:effectRef idx="0">
            <a:schemeClr val="accent6"/>
          </a:effectRef>
          <a:fontRef idx="minor">
            <a:schemeClr val="dk1"/>
          </a:fontRef>
        </p:style>
        <p:txBody>
          <a:bodyPr wrap="square" rtlCol="1">
            <a:spAutoFit/>
          </a:bodyPr>
          <a:lstStyle/>
          <a:p>
            <a:pPr algn="l"/>
            <a:r>
              <a:rPr lang="en-US" sz="1600" b="1" dirty="0">
                <a:solidFill>
                  <a:schemeClr val="bg1"/>
                </a:solidFill>
                <a:latin typeface="Gisha" panose="020B0502040204020203" pitchFamily="34" charset="-79"/>
                <a:cs typeface="Gisha" panose="020B0502040204020203" pitchFamily="34" charset="-79"/>
              </a:rPr>
              <a:t>Status quo:</a:t>
            </a:r>
          </a:p>
          <a:p>
            <a:pPr algn="l"/>
            <a:r>
              <a:rPr lang="en-US" sz="1600" b="1" dirty="0">
                <a:solidFill>
                  <a:schemeClr val="bg1"/>
                </a:solidFill>
                <a:latin typeface="Gisha" panose="020B0502040204020203" pitchFamily="34" charset="-79"/>
                <a:cs typeface="Gisha" panose="020B0502040204020203" pitchFamily="34" charset="-79"/>
              </a:rPr>
              <a:t>time</a:t>
            </a:r>
          </a:p>
          <a:p>
            <a:pPr algn="l"/>
            <a:r>
              <a:rPr lang="en-US" sz="1600" b="1" dirty="0">
                <a:solidFill>
                  <a:schemeClr val="bg1"/>
                </a:solidFill>
                <a:latin typeface="Gisha" panose="020B0502040204020203" pitchFamily="34" charset="-79"/>
                <a:cs typeface="Gisha" panose="020B0502040204020203" pitchFamily="34" charset="-79"/>
              </a:rPr>
              <a:t>Weapon</a:t>
            </a:r>
          </a:p>
          <a:p>
            <a:pPr algn="l"/>
            <a:r>
              <a:rPr lang="en-US" sz="1600" b="1" dirty="0">
                <a:solidFill>
                  <a:schemeClr val="bg1"/>
                </a:solidFill>
                <a:latin typeface="Gisha" panose="020B0502040204020203" pitchFamily="34" charset="-79"/>
                <a:cs typeface="Gisha" panose="020B0502040204020203" pitchFamily="34" charset="-79"/>
              </a:rPr>
              <a:t>Street</a:t>
            </a:r>
            <a:endParaRPr lang="he-IL" sz="1600" b="1" dirty="0">
              <a:solidFill>
                <a:schemeClr val="bg1"/>
              </a:solidFill>
              <a:latin typeface="Gisha" panose="020B0502040204020203" pitchFamily="34" charset="-79"/>
              <a:cs typeface="Gisha" panose="020B0502040204020203" pitchFamily="34" charset="-79"/>
            </a:endParaRPr>
          </a:p>
        </p:txBody>
      </p:sp>
      <p:sp>
        <p:nvSpPr>
          <p:cNvPr id="28" name="חץ שמאלה 27"/>
          <p:cNvSpPr/>
          <p:nvPr/>
        </p:nvSpPr>
        <p:spPr>
          <a:xfrm rot="10800000">
            <a:off x="5987469" y="5833284"/>
            <a:ext cx="2964686" cy="43846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29" name="TextBox 28"/>
          <p:cNvSpPr txBox="1"/>
          <p:nvPr/>
        </p:nvSpPr>
        <p:spPr>
          <a:xfrm>
            <a:off x="6490584" y="5615966"/>
            <a:ext cx="1529237" cy="584775"/>
          </a:xfrm>
          <a:prstGeom prst="rect">
            <a:avLst/>
          </a:prstGeom>
          <a:noFill/>
        </p:spPr>
        <p:txBody>
          <a:bodyPr wrap="square" rtlCol="1">
            <a:spAutoFit/>
          </a:bodyPr>
          <a:lstStyle/>
          <a:p>
            <a:pPr algn="l"/>
            <a:r>
              <a:rPr lang="en-US" sz="1600" b="1" dirty="0">
                <a:solidFill>
                  <a:schemeClr val="bg1"/>
                </a:solidFill>
                <a:latin typeface="Gisha" panose="020B0502040204020203" pitchFamily="34" charset="-79"/>
                <a:cs typeface="Gisha" panose="020B0502040204020203" pitchFamily="34" charset="-79"/>
              </a:rPr>
              <a:t>Israel negotiations</a:t>
            </a:r>
            <a:endParaRPr lang="he-IL" sz="1600" b="1" dirty="0">
              <a:solidFill>
                <a:schemeClr val="bg1"/>
              </a:solidFill>
              <a:latin typeface="Gisha" panose="020B0502040204020203" pitchFamily="34" charset="-79"/>
              <a:cs typeface="Gisha" panose="020B0502040204020203" pitchFamily="34" charset="-79"/>
            </a:endParaRPr>
          </a:p>
        </p:txBody>
      </p:sp>
      <p:sp>
        <p:nvSpPr>
          <p:cNvPr id="30" name="TextBox 29"/>
          <p:cNvSpPr txBox="1"/>
          <p:nvPr/>
        </p:nvSpPr>
        <p:spPr>
          <a:xfrm>
            <a:off x="1533855" y="5385134"/>
            <a:ext cx="2154930" cy="615553"/>
          </a:xfrm>
          <a:prstGeom prst="rect">
            <a:avLst/>
          </a:prstGeom>
          <a:solidFill>
            <a:srgbClr val="92D050"/>
          </a:solidFill>
        </p:spPr>
        <p:txBody>
          <a:bodyPr wrap="square" rtlCol="1">
            <a:spAutoFit/>
          </a:bodyPr>
          <a:lstStyle>
            <a:defPPr>
              <a:defRPr lang="en-US"/>
            </a:defPPr>
            <a:lvl1pPr algn="ctr" rtl="1">
              <a:defRPr sz="2000" b="1">
                <a:solidFill>
                  <a:schemeClr val="bg1"/>
                </a:solidFill>
                <a:latin typeface="David" panose="020E0502060401010101" pitchFamily="34" charset="-79"/>
                <a:cs typeface="David" panose="020E0502060401010101" pitchFamily="34" charset="-79"/>
              </a:defRPr>
            </a:lvl1pPr>
          </a:lstStyle>
          <a:p>
            <a:r>
              <a:rPr lang="he-IL" sz="1800" dirty="0" smtClean="0">
                <a:latin typeface="Gisha" panose="020B0502040204020203" pitchFamily="34" charset="-79"/>
                <a:cs typeface="Gisha" panose="020B0502040204020203" pitchFamily="34" charset="-79"/>
              </a:rPr>
              <a:t>"</a:t>
            </a:r>
            <a:r>
              <a:rPr lang="en-US" sz="1600" dirty="0">
                <a:latin typeface="Gisha" panose="020B0502040204020203" pitchFamily="34" charset="-79"/>
                <a:cs typeface="Gisha" panose="020B0502040204020203" pitchFamily="34" charset="-79"/>
              </a:rPr>
              <a:t>Hezbollah model "/ a large </a:t>
            </a:r>
            <a:r>
              <a:rPr lang="en-US" sz="1600" dirty="0" err="1">
                <a:latin typeface="Gisha" panose="020B0502040204020203" pitchFamily="34" charset="-79"/>
                <a:cs typeface="Gisha" panose="020B0502040204020203" pitchFamily="34" charset="-79"/>
              </a:rPr>
              <a:t>Hamastan</a:t>
            </a:r>
            <a:endParaRPr lang="he-IL" sz="1600" dirty="0">
              <a:latin typeface="Gisha" panose="020B0502040204020203" pitchFamily="34" charset="-79"/>
              <a:cs typeface="Gisha" panose="020B0502040204020203" pitchFamily="34" charset="-79"/>
            </a:endParaRPr>
          </a:p>
        </p:txBody>
      </p:sp>
      <p:sp>
        <p:nvSpPr>
          <p:cNvPr id="31" name="TextBox 30"/>
          <p:cNvSpPr txBox="1"/>
          <p:nvPr/>
        </p:nvSpPr>
        <p:spPr>
          <a:xfrm>
            <a:off x="9021875" y="6208611"/>
            <a:ext cx="1718181" cy="369332"/>
          </a:xfrm>
          <a:prstGeom prst="rect">
            <a:avLst/>
          </a:prstGeom>
          <a:solidFill>
            <a:srgbClr val="92D050"/>
          </a:solidFill>
        </p:spPr>
        <p:txBody>
          <a:bodyPr wrap="square" rtlCol="1">
            <a:spAutoFit/>
          </a:bodyPr>
          <a:lstStyle>
            <a:defPPr>
              <a:defRPr lang="he-IL"/>
            </a:defPPr>
            <a:lvl1pPr>
              <a:defRPr sz="2400" b="1">
                <a:latin typeface="David" panose="020E0502060401010101" pitchFamily="34" charset="-79"/>
                <a:cs typeface="David" panose="020E0502060401010101" pitchFamily="34" charset="-79"/>
              </a:defRPr>
            </a:lvl1pPr>
          </a:lstStyle>
          <a:p>
            <a:pPr algn="ctr" rtl="1"/>
            <a:r>
              <a:rPr lang="he-IL" sz="1800" dirty="0">
                <a:solidFill>
                  <a:schemeClr val="bg1"/>
                </a:solidFill>
                <a:latin typeface="Gisha" panose="020B0502040204020203" pitchFamily="34" charset="-79"/>
                <a:cs typeface="Gisha" panose="020B0502040204020203" pitchFamily="34" charset="-79"/>
              </a:rPr>
              <a:t>"</a:t>
            </a:r>
            <a:r>
              <a:rPr lang="he-IL" sz="1800" dirty="0" err="1" smtClean="0">
                <a:solidFill>
                  <a:schemeClr val="bg1"/>
                </a:solidFill>
                <a:latin typeface="Gisha" panose="020B0502040204020203" pitchFamily="34" charset="-79"/>
                <a:cs typeface="Gisha" panose="020B0502040204020203" pitchFamily="34" charset="-79"/>
              </a:rPr>
              <a:t>חמסטאן</a:t>
            </a:r>
            <a:r>
              <a:rPr lang="he-IL" sz="1800" dirty="0" smtClean="0">
                <a:solidFill>
                  <a:schemeClr val="bg1"/>
                </a:solidFill>
                <a:latin typeface="Gisha" panose="020B0502040204020203" pitchFamily="34" charset="-79"/>
                <a:cs typeface="Gisha" panose="020B0502040204020203" pitchFamily="34" charset="-79"/>
              </a:rPr>
              <a:t> קטן"</a:t>
            </a:r>
            <a:endParaRPr lang="he-IL" sz="1800" dirty="0">
              <a:solidFill>
                <a:schemeClr val="bg1"/>
              </a:solidFill>
              <a:latin typeface="Gisha" panose="020B0502040204020203" pitchFamily="34" charset="-79"/>
              <a:cs typeface="Gisha" panose="020B0502040204020203" pitchFamily="34" charset="-79"/>
            </a:endParaRPr>
          </a:p>
        </p:txBody>
      </p:sp>
      <p:sp>
        <p:nvSpPr>
          <p:cNvPr id="33" name="TextBox 32"/>
          <p:cNvSpPr txBox="1"/>
          <p:nvPr/>
        </p:nvSpPr>
        <p:spPr>
          <a:xfrm>
            <a:off x="210834" y="5385134"/>
            <a:ext cx="1282415" cy="1384995"/>
          </a:xfrm>
          <a:prstGeom prst="rect">
            <a:avLst/>
          </a:prstGeom>
          <a:noFill/>
          <a:ln w="57150">
            <a:solidFill>
              <a:srgbClr val="00B050"/>
            </a:solidFill>
          </a:ln>
        </p:spPr>
        <p:txBody>
          <a:bodyPr wrap="square" rtlCol="1">
            <a:spAutoFit/>
          </a:bodyPr>
          <a:lstStyle/>
          <a:p>
            <a:pPr algn="r" rtl="1"/>
            <a:r>
              <a:rPr lang="en-US" sz="1400" b="1" dirty="0">
                <a:solidFill>
                  <a:schemeClr val="bg1"/>
                </a:solidFill>
                <a:latin typeface="Gisha" panose="020B0502040204020203" pitchFamily="34" charset="-79"/>
                <a:cs typeface="Gisha" panose="020B0502040204020203" pitchFamily="34" charset="-79"/>
              </a:rPr>
              <a:t>accomplishments:</a:t>
            </a:r>
          </a:p>
          <a:p>
            <a:pPr algn="r" rtl="1"/>
            <a:r>
              <a:rPr lang="en-US" sz="1400" b="1" dirty="0">
                <a:solidFill>
                  <a:schemeClr val="bg1"/>
                </a:solidFill>
                <a:latin typeface="Gisha" panose="020B0502040204020203" pitchFamily="34" charset="-79"/>
                <a:cs typeface="Gisha" panose="020B0502040204020203" pitchFamily="34" charset="-79"/>
              </a:rPr>
              <a:t>Weapon</a:t>
            </a:r>
          </a:p>
          <a:p>
            <a:pPr algn="r" rtl="1"/>
            <a:r>
              <a:rPr lang="en-US" sz="1400" b="1" dirty="0">
                <a:solidFill>
                  <a:schemeClr val="bg1"/>
                </a:solidFill>
                <a:latin typeface="Gisha" panose="020B0502040204020203" pitchFamily="34" charset="-79"/>
                <a:cs typeface="Gisha" panose="020B0502040204020203" pitchFamily="34" charset="-79"/>
              </a:rPr>
              <a:t>Street?</a:t>
            </a:r>
          </a:p>
          <a:p>
            <a:pPr algn="r" rtl="1"/>
            <a:r>
              <a:rPr lang="en-US" sz="1400" b="1" dirty="0">
                <a:solidFill>
                  <a:schemeClr val="bg1"/>
                </a:solidFill>
                <a:latin typeface="Gisha" panose="020B0502040204020203" pitchFamily="34" charset="-79"/>
                <a:cs typeface="Gisha" panose="020B0502040204020203" pitchFamily="34" charset="-79"/>
              </a:rPr>
              <a:t>Removing a siege</a:t>
            </a:r>
            <a:endParaRPr lang="he-IL" sz="1400" b="1" dirty="0">
              <a:solidFill>
                <a:schemeClr val="bg1"/>
              </a:solidFill>
              <a:latin typeface="Gisha" panose="020B0502040204020203" pitchFamily="34" charset="-79"/>
              <a:cs typeface="Gisha" panose="020B0502040204020203" pitchFamily="34" charset="-79"/>
            </a:endParaRPr>
          </a:p>
        </p:txBody>
      </p:sp>
      <p:sp>
        <p:nvSpPr>
          <p:cNvPr id="34" name="TextBox 33"/>
          <p:cNvSpPr txBox="1"/>
          <p:nvPr/>
        </p:nvSpPr>
        <p:spPr>
          <a:xfrm>
            <a:off x="10740056" y="5469947"/>
            <a:ext cx="1282415" cy="1569660"/>
          </a:xfrm>
          <a:prstGeom prst="rect">
            <a:avLst/>
          </a:prstGeom>
          <a:noFill/>
          <a:ln w="57150">
            <a:solidFill>
              <a:srgbClr val="00B050"/>
            </a:solidFill>
          </a:ln>
        </p:spPr>
        <p:txBody>
          <a:bodyPr wrap="square" rtlCol="1">
            <a:spAutoFit/>
          </a:bodyPr>
          <a:lstStyle>
            <a:defPPr>
              <a:defRPr lang="en-US"/>
            </a:defPPr>
            <a:lvl1pPr algn="r" rtl="1">
              <a:defRPr sz="1600" b="1" u="sng">
                <a:solidFill>
                  <a:schemeClr val="bg1"/>
                </a:solidFill>
                <a:latin typeface="Gisha" panose="020B0502040204020203" pitchFamily="34" charset="-79"/>
                <a:cs typeface="Gisha" panose="020B0502040204020203" pitchFamily="34" charset="-79"/>
              </a:defRPr>
            </a:lvl1pPr>
          </a:lstStyle>
          <a:p>
            <a:pPr algn="l" rtl="0"/>
            <a:r>
              <a:rPr lang="en-US" dirty="0"/>
              <a:t>accomplishments:</a:t>
            </a:r>
          </a:p>
          <a:p>
            <a:pPr algn="l" rtl="0"/>
            <a:r>
              <a:rPr lang="en-US" u="none" strike="sngStrike" dirty="0"/>
              <a:t>Weapon</a:t>
            </a:r>
          </a:p>
          <a:p>
            <a:pPr algn="l" rtl="0"/>
            <a:r>
              <a:rPr lang="en-US" u="none" strike="sngStrike" dirty="0"/>
              <a:t>Street</a:t>
            </a:r>
          </a:p>
          <a:p>
            <a:pPr algn="l" rtl="0"/>
            <a:r>
              <a:rPr lang="en-US" u="none" strike="sngStrike" dirty="0"/>
              <a:t>Removing a siege</a:t>
            </a:r>
            <a:endParaRPr lang="he-IL" u="none" strike="sngStrike" dirty="0"/>
          </a:p>
        </p:txBody>
      </p:sp>
      <p:sp>
        <p:nvSpPr>
          <p:cNvPr id="32" name="חץ שמאלה 31"/>
          <p:cNvSpPr/>
          <p:nvPr/>
        </p:nvSpPr>
        <p:spPr>
          <a:xfrm rot="18827217">
            <a:off x="5207910" y="5170581"/>
            <a:ext cx="700357" cy="4384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69190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606EF4-D0AE-4BA2-A4BF-CD9D8438E797}"/>
              </a:ext>
            </a:extLst>
          </p:cNvPr>
          <p:cNvSpPr txBox="1"/>
          <p:nvPr/>
        </p:nvSpPr>
        <p:spPr>
          <a:xfrm>
            <a:off x="2389760" y="-49467"/>
            <a:ext cx="7477125" cy="769441"/>
          </a:xfrm>
          <a:prstGeom prst="rect">
            <a:avLst/>
          </a:prstGeom>
        </p:spPr>
        <p:txBody>
          <a:bodyPr vert="horz" lIns="91440" tIns="45720" rIns="91440" bIns="45720" rtlCol="0" anchor="ctr">
            <a:normAutofit/>
          </a:bodyPr>
          <a:lstStyle>
            <a:lvl1pPr algn="ctr" rtl="1">
              <a:spcBef>
                <a:spcPct val="0"/>
              </a:spcBef>
              <a:buNone/>
              <a:defRPr sz="4400" b="1"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a:defRPr>
                <a:solidFill>
                  <a:schemeClr val="tx2"/>
                </a:solidFill>
              </a:defRPr>
            </a:lvl2pPr>
            <a:lvl3pPr rtl="1">
              <a:defRPr>
                <a:solidFill>
                  <a:schemeClr val="tx2"/>
                </a:solidFill>
              </a:defRPr>
            </a:lvl3pPr>
            <a:lvl4pPr rtl="1">
              <a:defRPr>
                <a:solidFill>
                  <a:schemeClr val="tx2"/>
                </a:solidFill>
              </a:defRPr>
            </a:lvl4pPr>
            <a:lvl5pPr rtl="1">
              <a:defRPr>
                <a:solidFill>
                  <a:schemeClr val="tx2"/>
                </a:solidFill>
              </a:defRPr>
            </a:lvl5pPr>
            <a:lvl6pPr rtl="1">
              <a:defRPr>
                <a:solidFill>
                  <a:schemeClr val="tx2"/>
                </a:solidFill>
              </a:defRPr>
            </a:lvl6pPr>
            <a:lvl7pPr rtl="1">
              <a:defRPr>
                <a:solidFill>
                  <a:schemeClr val="tx2"/>
                </a:solidFill>
              </a:defRPr>
            </a:lvl7pPr>
            <a:lvl8pPr rtl="1">
              <a:defRPr>
                <a:solidFill>
                  <a:schemeClr val="tx2"/>
                </a:solidFill>
              </a:defRPr>
            </a:lvl8pPr>
            <a:lvl9pPr rtl="1">
              <a:defRPr>
                <a:solidFill>
                  <a:schemeClr val="tx2"/>
                </a:solidFill>
              </a:defRPr>
            </a:lvl9pPr>
          </a:lstStyle>
          <a:p>
            <a:r>
              <a:rPr lang="en-US" dirty="0"/>
              <a:t>campaign</a:t>
            </a:r>
            <a:endParaRPr lang="he-IL" dirty="0"/>
          </a:p>
        </p:txBody>
      </p:sp>
      <p:pic>
        <p:nvPicPr>
          <p:cNvPr id="1026" name="Picture 2" descr="×ª××¦××ª ×ª××× × ×¢×××¨ ××× ××××¡">
            <a:extLst>
              <a:ext uri="{FF2B5EF4-FFF2-40B4-BE49-F238E27FC236}">
                <a16:creationId xmlns:a16="http://schemas.microsoft.com/office/drawing/2014/main" id="{8F8B81AD-0DF1-45F3-A9EF-8CDB8DA6D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39554" cy="1357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טבלה 4">
            <a:extLst>
              <a:ext uri="{FF2B5EF4-FFF2-40B4-BE49-F238E27FC236}">
                <a16:creationId xmlns:a16="http://schemas.microsoft.com/office/drawing/2014/main" id="{6460C4C1-66C6-4776-9F2D-483B589765C7}"/>
              </a:ext>
            </a:extLst>
          </p:cNvPr>
          <p:cNvGraphicFramePr>
            <a:graphicFrameLocks noGrp="1"/>
          </p:cNvGraphicFramePr>
          <p:nvPr>
            <p:extLst>
              <p:ext uri="{D42A27DB-BD31-4B8C-83A1-F6EECF244321}">
                <p14:modId xmlns:p14="http://schemas.microsoft.com/office/powerpoint/2010/main" val="265718131"/>
              </p:ext>
            </p:extLst>
          </p:nvPr>
        </p:nvGraphicFramePr>
        <p:xfrm>
          <a:off x="1434905" y="688181"/>
          <a:ext cx="10385276" cy="6002297"/>
        </p:xfrm>
        <a:graphic>
          <a:graphicData uri="http://schemas.openxmlformats.org/drawingml/2006/table">
            <a:tbl>
              <a:tblPr rtl="1" firstRow="1" bandRow="1">
                <a:tableStyleId>{5C22544A-7EE6-4342-B048-85BDC9FD1C3A}</a:tableStyleId>
              </a:tblPr>
              <a:tblGrid>
                <a:gridCol w="830779">
                  <a:extLst>
                    <a:ext uri="{9D8B030D-6E8A-4147-A177-3AD203B41FA5}">
                      <a16:colId xmlns:a16="http://schemas.microsoft.com/office/drawing/2014/main" val="645476331"/>
                    </a:ext>
                  </a:extLst>
                </a:gridCol>
                <a:gridCol w="1751977">
                  <a:extLst>
                    <a:ext uri="{9D8B030D-6E8A-4147-A177-3AD203B41FA5}">
                      <a16:colId xmlns:a16="http://schemas.microsoft.com/office/drawing/2014/main" val="421367574"/>
                    </a:ext>
                  </a:extLst>
                </a:gridCol>
                <a:gridCol w="2740630">
                  <a:extLst>
                    <a:ext uri="{9D8B030D-6E8A-4147-A177-3AD203B41FA5}">
                      <a16:colId xmlns:a16="http://schemas.microsoft.com/office/drawing/2014/main" val="3945801523"/>
                    </a:ext>
                  </a:extLst>
                </a:gridCol>
                <a:gridCol w="2530945">
                  <a:extLst>
                    <a:ext uri="{9D8B030D-6E8A-4147-A177-3AD203B41FA5}">
                      <a16:colId xmlns:a16="http://schemas.microsoft.com/office/drawing/2014/main" val="951895663"/>
                    </a:ext>
                  </a:extLst>
                </a:gridCol>
                <a:gridCol w="2530945">
                  <a:extLst>
                    <a:ext uri="{9D8B030D-6E8A-4147-A177-3AD203B41FA5}">
                      <a16:colId xmlns:a16="http://schemas.microsoft.com/office/drawing/2014/main" val="1365756745"/>
                    </a:ext>
                  </a:extLst>
                </a:gridCol>
              </a:tblGrid>
              <a:tr h="180499">
                <a:tc>
                  <a:txBody>
                    <a:bodyPr/>
                    <a:lstStyle/>
                    <a:p>
                      <a:pPr algn="ctr" rtl="0"/>
                      <a:r>
                        <a:rPr lang="en-US" sz="1400" dirty="0" smtClean="0">
                          <a:latin typeface="Gisha" panose="020B0502040204020203" pitchFamily="34" charset="-79"/>
                          <a:cs typeface="Gisha" panose="020B0502040204020203" pitchFamily="34" charset="-79"/>
                        </a:rPr>
                        <a:t>Stage</a:t>
                      </a:r>
                      <a:r>
                        <a:rPr lang="he-IL" sz="1400" dirty="0" smtClean="0">
                          <a:latin typeface="Gisha" panose="020B0502040204020203" pitchFamily="34" charset="-79"/>
                          <a:cs typeface="Gisha" panose="020B0502040204020203" pitchFamily="34" charset="-79"/>
                        </a:rPr>
                        <a:t> </a:t>
                      </a:r>
                      <a:endParaRPr lang="he-IL" sz="1400" dirty="0">
                        <a:latin typeface="Gisha" panose="020B0502040204020203" pitchFamily="34" charset="-79"/>
                        <a:cs typeface="Gisha" panose="020B0502040204020203" pitchFamily="34" charset="-79"/>
                      </a:endParaRPr>
                    </a:p>
                  </a:txBody>
                  <a:tcPr/>
                </a:tc>
                <a:tc>
                  <a:txBody>
                    <a:bodyPr/>
                    <a:lstStyle/>
                    <a:p>
                      <a:pPr algn="ctr" rtl="0"/>
                      <a:r>
                        <a:rPr lang="en-US" sz="1400" dirty="0" smtClean="0">
                          <a:latin typeface="Gisha" panose="020B0502040204020203" pitchFamily="34" charset="-79"/>
                          <a:cs typeface="Gisha" panose="020B0502040204020203" pitchFamily="34" charset="-79"/>
                        </a:rPr>
                        <a:t>Communication</a:t>
                      </a:r>
                      <a:endParaRPr lang="he-IL" sz="1400" dirty="0">
                        <a:latin typeface="Gisha" panose="020B0502040204020203" pitchFamily="34" charset="-79"/>
                        <a:cs typeface="Gisha" panose="020B0502040204020203" pitchFamily="34" charset="-79"/>
                      </a:endParaRPr>
                    </a:p>
                  </a:txBody>
                  <a:tcPr/>
                </a:tc>
                <a:tc>
                  <a:txBody>
                    <a:bodyPr/>
                    <a:lstStyle/>
                    <a:p>
                      <a:pPr algn="ctr" rtl="0"/>
                      <a:r>
                        <a:rPr lang="en-US" sz="1400" dirty="0" smtClean="0">
                          <a:latin typeface="Gisha" panose="020B0502040204020203" pitchFamily="34" charset="-79"/>
                          <a:cs typeface="Gisha" panose="020B0502040204020203" pitchFamily="34" charset="-79"/>
                        </a:rPr>
                        <a:t>Political</a:t>
                      </a:r>
                      <a:endParaRPr lang="he-IL" sz="1400" dirty="0">
                        <a:latin typeface="Gisha" panose="020B0502040204020203" pitchFamily="34" charset="-79"/>
                        <a:cs typeface="Gisha" panose="020B0502040204020203" pitchFamily="34" charset="-79"/>
                      </a:endParaRPr>
                    </a:p>
                  </a:txBody>
                  <a:tcPr/>
                </a:tc>
                <a:tc>
                  <a:txBody>
                    <a:bodyPr/>
                    <a:lstStyle/>
                    <a:p>
                      <a:pPr algn="ctr" rtl="0"/>
                      <a:r>
                        <a:rPr lang="en-US" sz="1400" dirty="0" smtClean="0">
                          <a:latin typeface="Gisha" panose="020B0502040204020203" pitchFamily="34" charset="-79"/>
                          <a:cs typeface="Gisha" panose="020B0502040204020203" pitchFamily="34" charset="-79"/>
                        </a:rPr>
                        <a:t>Military</a:t>
                      </a:r>
                      <a:endParaRPr lang="he-IL" sz="1400" dirty="0">
                        <a:latin typeface="Gisha" panose="020B0502040204020203" pitchFamily="34" charset="-79"/>
                        <a:cs typeface="Gisha" panose="020B0502040204020203" pitchFamily="34" charset="-79"/>
                      </a:endParaRPr>
                    </a:p>
                  </a:txBody>
                  <a:tcPr/>
                </a:tc>
                <a:tc>
                  <a:txBody>
                    <a:bodyPr/>
                    <a:lstStyle/>
                    <a:p>
                      <a:pPr algn="ctr" rtl="0"/>
                      <a:r>
                        <a:rPr lang="en-US" sz="1400" dirty="0" smtClean="0">
                          <a:latin typeface="Gisha" panose="020B0502040204020203" pitchFamily="34" charset="-79"/>
                          <a:cs typeface="Gisha" panose="020B0502040204020203" pitchFamily="34" charset="-79"/>
                        </a:rPr>
                        <a:t>Desired outcome</a:t>
                      </a:r>
                      <a:endParaRPr lang="he-IL" sz="1400" dirty="0">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1969587539"/>
                  </a:ext>
                </a:extLst>
              </a:tr>
              <a:tr h="3043873">
                <a:tc>
                  <a:txBody>
                    <a:bodyPr/>
                    <a:lstStyle/>
                    <a:p>
                      <a:pPr algn="ctr" rtl="0"/>
                      <a:r>
                        <a:rPr lang="en-US" sz="1400" dirty="0" smtClean="0">
                          <a:latin typeface="Gisha" panose="020B0502040204020203" pitchFamily="34" charset="-79"/>
                          <a:cs typeface="Gisha" panose="020B0502040204020203" pitchFamily="34" charset="-79"/>
                        </a:rPr>
                        <a:t>A false consciousness creation</a:t>
                      </a:r>
                      <a:endParaRPr lang="he-IL" sz="1400" dirty="0">
                        <a:latin typeface="Gisha" panose="020B0502040204020203" pitchFamily="34" charset="-79"/>
                        <a:cs typeface="Gisha" panose="020B0502040204020203" pitchFamily="34" charset="-79"/>
                      </a:endParaRPr>
                    </a:p>
                  </a:txBody>
                  <a:tcPr/>
                </a:tc>
                <a:tc>
                  <a:txBody>
                    <a:bodyPr/>
                    <a:lstStyle/>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The publication of Hamas policy, and the principles of Hamas by a press release</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Gaza under siege - the water problem</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A cartoon about Trump.</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Posters for demonstration.</a:t>
                      </a:r>
                      <a:endParaRPr lang="he-IL" sz="1400" dirty="0">
                        <a:latin typeface="Gisha" panose="020B0502040204020203" pitchFamily="34" charset="-79"/>
                        <a:cs typeface="Gisha" panose="020B0502040204020203" pitchFamily="34" charset="-79"/>
                      </a:endParaRPr>
                    </a:p>
                    <a:p>
                      <a:pPr marL="285750" indent="-285750" algn="ctr" rtl="0">
                        <a:buFont typeface="Arial" panose="020B0604020202020204" pitchFamily="34" charset="0"/>
                        <a:buChar char="•"/>
                      </a:pPr>
                      <a:endParaRPr lang="he-IL" sz="1400" dirty="0">
                        <a:latin typeface="Gisha" panose="020B0502040204020203" pitchFamily="34" charset="-79"/>
                        <a:cs typeface="Gisha" panose="020B0502040204020203" pitchFamily="34" charset="-79"/>
                      </a:endParaRPr>
                    </a:p>
                  </a:txBody>
                  <a:tcPr/>
                </a:tc>
                <a:tc>
                  <a:txBody>
                    <a:bodyPr/>
                    <a:lstStyle/>
                    <a:p>
                      <a:pPr algn="l" rtl="0"/>
                      <a:r>
                        <a:rPr lang="en-US" sz="1400" dirty="0" smtClean="0">
                          <a:latin typeface="Gisha" panose="020B0502040204020203" pitchFamily="34" charset="-79"/>
                          <a:cs typeface="Gisha" panose="020B0502040204020203" pitchFamily="34" charset="-79"/>
                        </a:rPr>
                        <a:t>Invitation to Egypt meeting, requirements:</a:t>
                      </a:r>
                    </a:p>
                    <a:p>
                      <a:pPr algn="l" rtl="0"/>
                      <a:r>
                        <a:rPr lang="en-US" sz="1400" dirty="0" smtClean="0">
                          <a:latin typeface="Gisha" panose="020B0502040204020203" pitchFamily="34" charset="-79"/>
                          <a:cs typeface="Gisha" panose="020B0502040204020203" pitchFamily="34" charset="-79"/>
                        </a:rPr>
                        <a:t>The Cairo Agreement</a:t>
                      </a:r>
                    </a:p>
                    <a:p>
                      <a:pPr algn="l" rtl="0"/>
                      <a:r>
                        <a:rPr lang="en-US" sz="1400" dirty="0" smtClean="0">
                          <a:latin typeface="Gisha" panose="020B0502040204020203" pitchFamily="34" charset="-79"/>
                          <a:cs typeface="Gisha" panose="020B0502040204020203" pitchFamily="34" charset="-79"/>
                        </a:rPr>
                        <a:t>Rafah crossing</a:t>
                      </a:r>
                    </a:p>
                    <a:p>
                      <a:pPr algn="l" rtl="0"/>
                      <a:r>
                        <a:rPr lang="en-US" sz="1400" dirty="0" smtClean="0">
                          <a:latin typeface="Gisha" panose="020B0502040204020203" pitchFamily="34" charset="-79"/>
                          <a:cs typeface="Gisha" panose="020B0502040204020203" pitchFamily="34" charset="-79"/>
                        </a:rPr>
                        <a:t>Nothing will advance without a dialogue with us.</a:t>
                      </a:r>
                    </a:p>
                    <a:p>
                      <a:pPr algn="l" rtl="0"/>
                      <a:r>
                        <a:rPr lang="en-US" sz="1400" dirty="0" smtClean="0">
                          <a:latin typeface="Gisha" panose="020B0502040204020203" pitchFamily="34" charset="-79"/>
                          <a:cs typeface="Gisha" panose="020B0502040204020203" pitchFamily="34" charset="-79"/>
                        </a:rPr>
                        <a:t>A firm stance against compromise - a call to Abu </a:t>
                      </a:r>
                      <a:r>
                        <a:rPr lang="en-US" sz="1400" dirty="0" err="1" smtClean="0">
                          <a:latin typeface="Gisha" panose="020B0502040204020203" pitchFamily="34" charset="-79"/>
                          <a:cs typeface="Gisha" panose="020B0502040204020203" pitchFamily="34" charset="-79"/>
                        </a:rPr>
                        <a:t>Mazen</a:t>
                      </a:r>
                      <a:r>
                        <a:rPr lang="en-US" sz="1400" dirty="0" smtClean="0">
                          <a:latin typeface="Gisha" panose="020B0502040204020203" pitchFamily="34" charset="-79"/>
                          <a:cs typeface="Gisha" panose="020B0502040204020203" pitchFamily="34" charset="-79"/>
                        </a:rPr>
                        <a:t> to be strong</a:t>
                      </a:r>
                      <a:endParaRPr lang="he-IL" sz="1400" dirty="0">
                        <a:latin typeface="Gisha" panose="020B0502040204020203" pitchFamily="34" charset="-79"/>
                        <a:cs typeface="Gisha" panose="020B0502040204020203" pitchFamily="34" charset="-79"/>
                      </a:endParaRPr>
                    </a:p>
                  </a:txBody>
                  <a:tcPr/>
                </a:tc>
                <a:tc>
                  <a:txBody>
                    <a:bodyPr/>
                    <a:lstStyle/>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A call for the millionth demonstration in Gaza and Judea and Samaria to support Palestine, against the agreement, the Temple Mount, on Friday.</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Demonstrations on the Gaza fence and demonstrations in Judea and Samaria.</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PIJ / Lightning / Ministry of Defense / Fence.</a:t>
                      </a:r>
                      <a:endParaRPr lang="he-IL" sz="1400" dirty="0">
                        <a:latin typeface="Gisha" panose="020B0502040204020203" pitchFamily="34" charset="-79"/>
                        <a:cs typeface="Gisha" panose="020B0502040204020203" pitchFamily="34" charset="-79"/>
                      </a:endParaRPr>
                    </a:p>
                    <a:p>
                      <a:pPr marL="285750" indent="-285750" algn="l" rtl="0">
                        <a:buFont typeface="Arial" panose="020B0604020202020204" pitchFamily="34" charset="0"/>
                        <a:buChar char="•"/>
                      </a:pPr>
                      <a:endParaRPr lang="he-IL" sz="1400" dirty="0">
                        <a:latin typeface="Gisha" panose="020B0502040204020203" pitchFamily="34" charset="-79"/>
                        <a:cs typeface="Gisha" panose="020B0502040204020203" pitchFamily="34" charset="-79"/>
                      </a:endParaRPr>
                    </a:p>
                  </a:txBody>
                  <a:tcPr/>
                </a:tc>
                <a:tc>
                  <a:txBody>
                    <a:bodyPr/>
                    <a:lstStyle/>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Egypt is coming to the meeting.</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Broadcast opposition to the agreement and difficult to achieve.</a:t>
                      </a:r>
                      <a:endParaRPr lang="he-IL" sz="1400" dirty="0">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2969950178"/>
                  </a:ext>
                </a:extLst>
              </a:tr>
              <a:tr h="1683845">
                <a:tc>
                  <a:txBody>
                    <a:bodyPr/>
                    <a:lstStyle/>
                    <a:p>
                      <a:pPr algn="ctr" rtl="0"/>
                      <a:r>
                        <a:rPr lang="en-US" sz="1400" dirty="0" smtClean="0">
                          <a:latin typeface="Gisha" panose="020B0502040204020203" pitchFamily="34" charset="-79"/>
                          <a:cs typeface="Gisha" panose="020B0502040204020203" pitchFamily="34" charset="-79"/>
                        </a:rPr>
                        <a:t>B</a:t>
                      </a:r>
                    </a:p>
                    <a:p>
                      <a:pPr algn="ctr" rtl="0"/>
                      <a:r>
                        <a:rPr lang="en-US" sz="1400" dirty="0" smtClean="0">
                          <a:latin typeface="Gisha" panose="020B0502040204020203" pitchFamily="34" charset="-79"/>
                          <a:cs typeface="Gisha" panose="020B0502040204020203" pitchFamily="34" charset="-79"/>
                        </a:rPr>
                        <a:t>The PA cooperates</a:t>
                      </a:r>
                      <a:endParaRPr lang="he-IL" sz="1400" dirty="0">
                        <a:latin typeface="Gisha" panose="020B0502040204020203" pitchFamily="34" charset="-79"/>
                        <a:cs typeface="Gisha" panose="020B0502040204020203" pitchFamily="34" charset="-79"/>
                      </a:endParaRPr>
                    </a:p>
                  </a:txBody>
                  <a:tcPr/>
                </a:tc>
                <a:tc>
                  <a:txBody>
                    <a:bodyPr/>
                    <a:lstStyle/>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The difficulties of the siege.</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Manipulations to Negotiations - A Video on Weapons</a:t>
                      </a:r>
                      <a:endParaRPr lang="he-IL" sz="1400" dirty="0">
                        <a:latin typeface="Gisha" panose="020B0502040204020203" pitchFamily="34" charset="-79"/>
                        <a:cs typeface="Gisha" panose="020B0502040204020203" pitchFamily="34" charset="-79"/>
                      </a:endParaRPr>
                    </a:p>
                  </a:txBody>
                  <a:tcPr/>
                </a:tc>
                <a:tc>
                  <a:txBody>
                    <a:bodyPr/>
                    <a:lstStyle/>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Negotiations for a reconciliation agreement based on the reconciliation paper.</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Commitment to transparency and partnership.</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Salaries,</a:t>
                      </a:r>
                    </a:p>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A commitment to place the closure as a precondition.</a:t>
                      </a:r>
                      <a:endParaRPr lang="he-IL" sz="1400" dirty="0">
                        <a:latin typeface="Gisha" panose="020B0502040204020203" pitchFamily="34" charset="-79"/>
                        <a:cs typeface="Gisha" panose="020B0502040204020203" pitchFamily="34" charset="-79"/>
                      </a:endParaRPr>
                    </a:p>
                  </a:txBody>
                  <a:tcPr/>
                </a:tc>
                <a:tc>
                  <a:txBody>
                    <a:bodyPr/>
                    <a:lstStyle/>
                    <a:p>
                      <a:pPr marL="285750" indent="-285750" algn="ctr"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Continued demonstrations in the West Bank and Gaza.</a:t>
                      </a:r>
                      <a:endParaRPr lang="he-IL" sz="1400" dirty="0">
                        <a:latin typeface="Gisha" panose="020B0502040204020203" pitchFamily="34" charset="-79"/>
                        <a:cs typeface="Gisha" panose="020B0502040204020203" pitchFamily="34" charset="-79"/>
                      </a:endParaRPr>
                    </a:p>
                  </a:txBody>
                  <a:tcPr/>
                </a:tc>
                <a:tc>
                  <a:txBody>
                    <a:bodyPr/>
                    <a:lstStyle/>
                    <a:p>
                      <a:pPr marL="285750" indent="-285750" algn="l" rtl="0">
                        <a:buFont typeface="Arial" panose="020B0604020202020204" pitchFamily="34" charset="0"/>
                        <a:buChar char="•"/>
                      </a:pPr>
                      <a:r>
                        <a:rPr lang="en-US" sz="1400" dirty="0" smtClean="0">
                          <a:latin typeface="Gisha" panose="020B0502040204020203" pitchFamily="34" charset="-79"/>
                          <a:cs typeface="Gisha" panose="020B0502040204020203" pitchFamily="34" charset="-79"/>
                        </a:rPr>
                        <a:t>Reconciliation Agreement</a:t>
                      </a:r>
                      <a:endParaRPr lang="he-IL" sz="1400" dirty="0">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233451972"/>
                  </a:ext>
                </a:extLst>
              </a:tr>
              <a:tr h="393977">
                <a:tc>
                  <a:txBody>
                    <a:bodyPr/>
                    <a:lstStyle/>
                    <a:p>
                      <a:pPr algn="ctr" rtl="1"/>
                      <a:endParaRPr lang="he-IL" sz="1600" dirty="0">
                        <a:latin typeface="Gisha" panose="020B0502040204020203" pitchFamily="34" charset="-79"/>
                        <a:cs typeface="Gisha" panose="020B0502040204020203" pitchFamily="34" charset="-79"/>
                      </a:endParaRPr>
                    </a:p>
                  </a:txBody>
                  <a:tcPr/>
                </a:tc>
                <a:tc>
                  <a:txBody>
                    <a:bodyPr/>
                    <a:lstStyle/>
                    <a:p>
                      <a:pPr algn="ctr" rtl="1"/>
                      <a:endParaRPr lang="he-IL" sz="1600">
                        <a:latin typeface="Gisha" panose="020B0502040204020203" pitchFamily="34" charset="-79"/>
                        <a:cs typeface="Gisha" panose="020B0502040204020203" pitchFamily="34" charset="-79"/>
                      </a:endParaRPr>
                    </a:p>
                  </a:txBody>
                  <a:tcPr/>
                </a:tc>
                <a:tc>
                  <a:txBody>
                    <a:bodyPr/>
                    <a:lstStyle/>
                    <a:p>
                      <a:pPr algn="ctr" rtl="1"/>
                      <a:endParaRPr lang="he-IL" sz="1600" dirty="0">
                        <a:latin typeface="Gisha" panose="020B0502040204020203" pitchFamily="34" charset="-79"/>
                        <a:cs typeface="Gisha" panose="020B0502040204020203" pitchFamily="34" charset="-79"/>
                      </a:endParaRPr>
                    </a:p>
                  </a:txBody>
                  <a:tcPr/>
                </a:tc>
                <a:tc>
                  <a:txBody>
                    <a:bodyPr/>
                    <a:lstStyle/>
                    <a:p>
                      <a:pPr algn="ctr" rtl="1"/>
                      <a:endParaRPr lang="he-IL" sz="1600" dirty="0">
                        <a:latin typeface="Gisha" panose="020B0502040204020203" pitchFamily="34" charset="-79"/>
                        <a:cs typeface="Gisha" panose="020B0502040204020203" pitchFamily="34" charset="-79"/>
                      </a:endParaRPr>
                    </a:p>
                  </a:txBody>
                  <a:tcPr/>
                </a:tc>
                <a:tc>
                  <a:txBody>
                    <a:bodyPr/>
                    <a:lstStyle/>
                    <a:p>
                      <a:pPr algn="ctr" rtl="1"/>
                      <a:endParaRPr lang="he-IL" sz="1600" dirty="0">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928956840"/>
                  </a:ext>
                </a:extLst>
              </a:tr>
            </a:tbl>
          </a:graphicData>
        </a:graphic>
      </p:graphicFrame>
    </p:spTree>
    <p:extLst>
      <p:ext uri="{BB962C8B-B14F-4D97-AF65-F5344CB8AC3E}">
        <p14:creationId xmlns:p14="http://schemas.microsoft.com/office/powerpoint/2010/main" val="3960781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ª××¦××ª ×ª××× × ×¢×××¨ ××× ××××¡">
            <a:extLst>
              <a:ext uri="{FF2B5EF4-FFF2-40B4-BE49-F238E27FC236}">
                <a16:creationId xmlns:a16="http://schemas.microsoft.com/office/drawing/2014/main" id="{8F8B81AD-0DF1-45F3-A9EF-8CDB8DA6D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39554" cy="1357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טבלה 4">
            <a:extLst>
              <a:ext uri="{FF2B5EF4-FFF2-40B4-BE49-F238E27FC236}">
                <a16:creationId xmlns:a16="http://schemas.microsoft.com/office/drawing/2014/main" id="{6460C4C1-66C6-4776-9F2D-483B589765C7}"/>
              </a:ext>
            </a:extLst>
          </p:cNvPr>
          <p:cNvGraphicFramePr>
            <a:graphicFrameLocks noGrp="1"/>
          </p:cNvGraphicFramePr>
          <p:nvPr>
            <p:extLst>
              <p:ext uri="{D42A27DB-BD31-4B8C-83A1-F6EECF244321}">
                <p14:modId xmlns:p14="http://schemas.microsoft.com/office/powerpoint/2010/main" val="1714733970"/>
              </p:ext>
            </p:extLst>
          </p:nvPr>
        </p:nvGraphicFramePr>
        <p:xfrm>
          <a:off x="1239554" y="749470"/>
          <a:ext cx="10716225" cy="4779515"/>
        </p:xfrm>
        <a:graphic>
          <a:graphicData uri="http://schemas.openxmlformats.org/drawingml/2006/table">
            <a:tbl>
              <a:tblPr rtl="1" firstRow="1" bandRow="1">
                <a:tableStyleId>{5C22544A-7EE6-4342-B048-85BDC9FD1C3A}</a:tableStyleId>
              </a:tblPr>
              <a:tblGrid>
                <a:gridCol w="1163494">
                  <a:extLst>
                    <a:ext uri="{9D8B030D-6E8A-4147-A177-3AD203B41FA5}">
                      <a16:colId xmlns:a16="http://schemas.microsoft.com/office/drawing/2014/main" val="645476331"/>
                    </a:ext>
                  </a:extLst>
                </a:gridCol>
                <a:gridCol w="2005384">
                  <a:extLst>
                    <a:ext uri="{9D8B030D-6E8A-4147-A177-3AD203B41FA5}">
                      <a16:colId xmlns:a16="http://schemas.microsoft.com/office/drawing/2014/main" val="421367574"/>
                    </a:ext>
                  </a:extLst>
                </a:gridCol>
                <a:gridCol w="2324151">
                  <a:extLst>
                    <a:ext uri="{9D8B030D-6E8A-4147-A177-3AD203B41FA5}">
                      <a16:colId xmlns:a16="http://schemas.microsoft.com/office/drawing/2014/main" val="3945801523"/>
                    </a:ext>
                  </a:extLst>
                </a:gridCol>
                <a:gridCol w="2611598">
                  <a:extLst>
                    <a:ext uri="{9D8B030D-6E8A-4147-A177-3AD203B41FA5}">
                      <a16:colId xmlns:a16="http://schemas.microsoft.com/office/drawing/2014/main" val="951895663"/>
                    </a:ext>
                  </a:extLst>
                </a:gridCol>
                <a:gridCol w="2611598">
                  <a:extLst>
                    <a:ext uri="{9D8B030D-6E8A-4147-A177-3AD203B41FA5}">
                      <a16:colId xmlns:a16="http://schemas.microsoft.com/office/drawing/2014/main" val="1365756745"/>
                    </a:ext>
                  </a:extLst>
                </a:gridCol>
              </a:tblGrid>
              <a:tr h="663771">
                <a:tc>
                  <a:txBody>
                    <a:bodyPr/>
                    <a:lstStyle/>
                    <a:p>
                      <a:pPr algn="ctr" rtl="1"/>
                      <a:r>
                        <a:rPr lang="en-US" sz="1800" dirty="0" smtClean="0"/>
                        <a:t>Stage</a:t>
                      </a:r>
                      <a:r>
                        <a:rPr lang="he-IL" sz="1800" dirty="0" smtClean="0"/>
                        <a:t> </a:t>
                      </a:r>
                      <a:endParaRPr lang="he-IL" sz="1800" dirty="0"/>
                    </a:p>
                  </a:txBody>
                  <a:tcPr/>
                </a:tc>
                <a:tc>
                  <a:txBody>
                    <a:bodyPr/>
                    <a:lstStyle/>
                    <a:p>
                      <a:pPr algn="ctr" rtl="1"/>
                      <a:r>
                        <a:rPr lang="en-US" sz="1800" dirty="0" smtClean="0"/>
                        <a:t>Communication</a:t>
                      </a:r>
                      <a:endParaRPr lang="he-IL" sz="1800" dirty="0"/>
                    </a:p>
                  </a:txBody>
                  <a:tcPr/>
                </a:tc>
                <a:tc>
                  <a:txBody>
                    <a:bodyPr/>
                    <a:lstStyle/>
                    <a:p>
                      <a:pPr algn="ctr" rtl="1"/>
                      <a:r>
                        <a:rPr lang="en-US" sz="1800" dirty="0" smtClean="0"/>
                        <a:t>Political</a:t>
                      </a:r>
                      <a:endParaRPr lang="he-IL" sz="1800" dirty="0"/>
                    </a:p>
                  </a:txBody>
                  <a:tcPr/>
                </a:tc>
                <a:tc>
                  <a:txBody>
                    <a:bodyPr/>
                    <a:lstStyle/>
                    <a:p>
                      <a:pPr algn="ctr" rtl="1"/>
                      <a:r>
                        <a:rPr lang="en-US" sz="1800" dirty="0" smtClean="0"/>
                        <a:t>Military</a:t>
                      </a:r>
                      <a:endParaRPr lang="he-IL" sz="1800" dirty="0"/>
                    </a:p>
                  </a:txBody>
                  <a:tcPr/>
                </a:tc>
                <a:tc>
                  <a:txBody>
                    <a:bodyPr/>
                    <a:lstStyle/>
                    <a:p>
                      <a:pPr algn="ctr" rtl="1"/>
                      <a:r>
                        <a:rPr lang="en-US" sz="1800" dirty="0" smtClean="0"/>
                        <a:t>Desired outcome</a:t>
                      </a:r>
                      <a:endParaRPr lang="he-IL" sz="1800" dirty="0"/>
                    </a:p>
                  </a:txBody>
                  <a:tcPr/>
                </a:tc>
                <a:extLst>
                  <a:ext uri="{0D108BD9-81ED-4DB2-BD59-A6C34878D82A}">
                    <a16:rowId xmlns:a16="http://schemas.microsoft.com/office/drawing/2014/main" val="1969587539"/>
                  </a:ext>
                </a:extLst>
              </a:tr>
              <a:tr h="1672859">
                <a:tc>
                  <a:txBody>
                    <a:bodyPr/>
                    <a:lstStyle/>
                    <a:p>
                      <a:pPr algn="ctr" rtl="0"/>
                      <a:r>
                        <a:rPr lang="en-US" sz="1400" dirty="0" smtClean="0"/>
                        <a:t>stage B'</a:t>
                      </a:r>
                    </a:p>
                    <a:p>
                      <a:pPr algn="ctr" rtl="0"/>
                      <a:r>
                        <a:rPr lang="en-US" sz="1400" dirty="0" smtClean="0"/>
                        <a:t>The PA is not cooperating</a:t>
                      </a:r>
                      <a:endParaRPr lang="he-IL" sz="1400" dirty="0"/>
                    </a:p>
                  </a:txBody>
                  <a:tcPr/>
                </a:tc>
                <a:tc>
                  <a:txBody>
                    <a:bodyPr/>
                    <a:lstStyle/>
                    <a:p>
                      <a:pPr marL="285750" indent="-285750" algn="l" rtl="0">
                        <a:buFont typeface="Arial" panose="020B0604020202020204" pitchFamily="34" charset="0"/>
                        <a:buChar char="•"/>
                      </a:pPr>
                      <a:r>
                        <a:rPr lang="en-US" sz="1400" dirty="0" err="1" smtClean="0"/>
                        <a:t>Alacce</a:t>
                      </a:r>
                      <a:r>
                        <a:rPr lang="en-US" sz="1400" dirty="0" smtClean="0"/>
                        <a:t>.</a:t>
                      </a:r>
                    </a:p>
                    <a:p>
                      <a:pPr marL="285750" indent="-285750" algn="l" rtl="0">
                        <a:buFont typeface="Arial" panose="020B0604020202020204" pitchFamily="34" charset="0"/>
                        <a:buChar char="•"/>
                      </a:pPr>
                      <a:r>
                        <a:rPr lang="en-US" sz="1400" dirty="0" smtClean="0"/>
                        <a:t>PA corruption</a:t>
                      </a:r>
                    </a:p>
                    <a:p>
                      <a:pPr marL="285750" indent="-285750" algn="l" rtl="0">
                        <a:buFont typeface="Arial" panose="020B0604020202020204" pitchFamily="34" charset="0"/>
                        <a:buChar char="•"/>
                      </a:pPr>
                      <a:r>
                        <a:rPr lang="en-US" sz="1400" dirty="0" err="1" smtClean="0"/>
                        <a:t>Dahlan</a:t>
                      </a:r>
                      <a:endParaRPr lang="en-US" sz="1400" dirty="0" smtClean="0"/>
                    </a:p>
                    <a:p>
                      <a:pPr marL="285750" indent="-285750" algn="l" rtl="0">
                        <a:buFont typeface="Arial" panose="020B0604020202020204" pitchFamily="34" charset="0"/>
                        <a:buChar char="•"/>
                      </a:pPr>
                      <a:r>
                        <a:rPr lang="en-US" sz="1400" dirty="0" smtClean="0"/>
                        <a:t>The blackening of Abu </a:t>
                      </a:r>
                      <a:r>
                        <a:rPr lang="en-US" sz="1400" dirty="0" err="1" smtClean="0"/>
                        <a:t>Mazen</a:t>
                      </a:r>
                      <a:endParaRPr lang="he-IL" sz="1400" dirty="0"/>
                    </a:p>
                  </a:txBody>
                  <a:tcPr/>
                </a:tc>
                <a:tc>
                  <a:txBody>
                    <a:bodyPr/>
                    <a:lstStyle/>
                    <a:p>
                      <a:pPr marL="285750" indent="-285750" algn="l" rtl="0">
                        <a:buFont typeface="Arial" panose="020B0604020202020204" pitchFamily="34" charset="0"/>
                        <a:buChar char="•"/>
                      </a:pPr>
                      <a:r>
                        <a:rPr lang="en-US" sz="1400" dirty="0" smtClean="0"/>
                        <a:t>Exerting pressure through the Egyptians</a:t>
                      </a:r>
                      <a:endParaRPr lang="he-IL" sz="1400" dirty="0"/>
                    </a:p>
                    <a:p>
                      <a:pPr marL="285750" indent="-285750" algn="l" rtl="0">
                        <a:buFont typeface="Arial" panose="020B0604020202020204" pitchFamily="34" charset="0"/>
                        <a:buChar char="•"/>
                      </a:pPr>
                      <a:endParaRPr lang="he-IL" sz="1400" dirty="0"/>
                    </a:p>
                  </a:txBody>
                  <a:tcPr/>
                </a:tc>
                <a:tc>
                  <a:txBody>
                    <a:bodyPr/>
                    <a:lstStyle/>
                    <a:p>
                      <a:pPr marL="285750" indent="-285750" algn="l" rtl="0">
                        <a:buFont typeface="Arial" panose="020B0604020202020204" pitchFamily="34" charset="0"/>
                        <a:buChar char="•"/>
                      </a:pPr>
                      <a:r>
                        <a:rPr lang="en-US" sz="1400" dirty="0" smtClean="0"/>
                        <a:t>Military escalation, rocket fire, attacks in Judea and Samaria.</a:t>
                      </a:r>
                    </a:p>
                    <a:p>
                      <a:pPr marL="285750" indent="-285750" algn="l" rtl="0">
                        <a:buFont typeface="Arial" panose="020B0604020202020204" pitchFamily="34" charset="0"/>
                        <a:buChar char="•"/>
                      </a:pPr>
                      <a:r>
                        <a:rPr lang="en-US" sz="1400" dirty="0" smtClean="0"/>
                        <a:t>Fence operations in the Gaza Strip.</a:t>
                      </a:r>
                      <a:endParaRPr lang="he-IL" sz="1400" dirty="0"/>
                    </a:p>
                  </a:txBody>
                  <a:tcPr/>
                </a:tc>
                <a:tc>
                  <a:txBody>
                    <a:bodyPr/>
                    <a:lstStyle/>
                    <a:p>
                      <a:pPr marL="285750" indent="-285750" algn="l" rtl="0">
                        <a:buFont typeface="Arial" panose="020B0604020202020204" pitchFamily="34" charset="0"/>
                        <a:buChar char="•"/>
                      </a:pPr>
                      <a:r>
                        <a:rPr lang="en-US" sz="1400" dirty="0" smtClean="0"/>
                        <a:t>Return to reconciliation talks.</a:t>
                      </a:r>
                      <a:endParaRPr lang="he-IL" sz="1400" dirty="0"/>
                    </a:p>
                  </a:txBody>
                  <a:tcPr/>
                </a:tc>
                <a:extLst>
                  <a:ext uri="{0D108BD9-81ED-4DB2-BD59-A6C34878D82A}">
                    <a16:rowId xmlns:a16="http://schemas.microsoft.com/office/drawing/2014/main" val="2969950178"/>
                  </a:ext>
                </a:extLst>
              </a:tr>
              <a:tr h="2442885">
                <a:tc>
                  <a:txBody>
                    <a:bodyPr/>
                    <a:lstStyle/>
                    <a:p>
                      <a:pPr algn="ctr" rtl="0"/>
                      <a:r>
                        <a:rPr lang="en-US" sz="1400" dirty="0" smtClean="0"/>
                        <a:t>third'</a:t>
                      </a:r>
                    </a:p>
                    <a:p>
                      <a:pPr algn="ctr" rtl="0"/>
                      <a:r>
                        <a:rPr lang="en-US" sz="1400" dirty="0" smtClean="0"/>
                        <a:t>Total disregard</a:t>
                      </a:r>
                      <a:endParaRPr lang="he-IL" sz="1400" dirty="0"/>
                    </a:p>
                  </a:txBody>
                  <a:tcPr/>
                </a:tc>
                <a:tc>
                  <a:txBody>
                    <a:bodyPr/>
                    <a:lstStyle/>
                    <a:p>
                      <a:pPr marL="285750" indent="-285750" algn="l" rtl="0">
                        <a:buFont typeface="Arial" panose="020B0604020202020204" pitchFamily="34" charset="0"/>
                        <a:buChar char="•"/>
                      </a:pPr>
                      <a:r>
                        <a:rPr lang="en-US" sz="1400" dirty="0" smtClean="0"/>
                        <a:t>There is no agreement without elections</a:t>
                      </a:r>
                    </a:p>
                    <a:p>
                      <a:pPr marL="285750" indent="-285750" algn="l" rtl="0">
                        <a:buFont typeface="Arial" panose="020B0604020202020204" pitchFamily="34" charset="0"/>
                        <a:buChar char="•"/>
                      </a:pPr>
                      <a:r>
                        <a:rPr lang="en-US" sz="1400" dirty="0" smtClean="0"/>
                        <a:t>Ferment in Cairo.</a:t>
                      </a:r>
                    </a:p>
                    <a:p>
                      <a:pPr marL="285750" indent="-285750" algn="l" rtl="0">
                        <a:buFont typeface="Arial" panose="020B0604020202020204" pitchFamily="34" charset="0"/>
                        <a:buChar char="•"/>
                      </a:pPr>
                      <a:r>
                        <a:rPr lang="en-US" sz="1400" dirty="0" smtClean="0"/>
                        <a:t>Communicate the attacks</a:t>
                      </a:r>
                    </a:p>
                    <a:p>
                      <a:pPr marL="285750" indent="-285750" algn="l" rtl="0">
                        <a:buFont typeface="Arial" panose="020B0604020202020204" pitchFamily="34" charset="0"/>
                        <a:buChar char="•"/>
                      </a:pPr>
                      <a:r>
                        <a:rPr lang="en-US" sz="1400" dirty="0" smtClean="0"/>
                        <a:t>The intensification of messages, an emphasis on channeling the military effort.</a:t>
                      </a:r>
                      <a:endParaRPr lang="he-IL" sz="1400" dirty="0"/>
                    </a:p>
                  </a:txBody>
                  <a:tcPr/>
                </a:tc>
                <a:tc>
                  <a:txBody>
                    <a:bodyPr/>
                    <a:lstStyle/>
                    <a:p>
                      <a:pPr marL="285750" indent="-285750" algn="l" rtl="0">
                        <a:buFont typeface="Arial" panose="020B0604020202020204" pitchFamily="34" charset="0"/>
                        <a:buChar char="•"/>
                      </a:pPr>
                      <a:r>
                        <a:rPr lang="en-US" sz="1400" dirty="0" smtClean="0"/>
                        <a:t>Operation of pressure through Egypt, Turkey, Russia.</a:t>
                      </a:r>
                    </a:p>
                    <a:p>
                      <a:pPr marL="285750" indent="-285750" algn="l" rtl="0">
                        <a:buFont typeface="Arial" panose="020B0604020202020204" pitchFamily="34" charset="0"/>
                        <a:buChar char="•"/>
                      </a:pPr>
                      <a:r>
                        <a:rPr lang="en-US" sz="1400" dirty="0" smtClean="0"/>
                        <a:t>A complaint that there is no democracy - for the whole world.</a:t>
                      </a:r>
                      <a:endParaRPr lang="he-IL" sz="1400" dirty="0"/>
                    </a:p>
                  </a:txBody>
                  <a:tcPr/>
                </a:tc>
                <a:tc>
                  <a:txBody>
                    <a:bodyPr/>
                    <a:lstStyle/>
                    <a:p>
                      <a:pPr marL="285750" indent="-285750" algn="l" rtl="0">
                        <a:buFont typeface="Arial" panose="020B0604020202020204" pitchFamily="34" charset="0"/>
                        <a:buChar char="•"/>
                      </a:pPr>
                      <a:r>
                        <a:rPr lang="en-US" sz="1400" dirty="0" smtClean="0"/>
                        <a:t>Suicide bombings</a:t>
                      </a:r>
                    </a:p>
                    <a:p>
                      <a:pPr marL="285750" indent="-285750" algn="l" rtl="0">
                        <a:buFont typeface="Arial" panose="020B0604020202020204" pitchFamily="34" charset="0"/>
                        <a:buChar char="•"/>
                      </a:pPr>
                      <a:r>
                        <a:rPr lang="en-US" sz="1400" dirty="0" smtClean="0"/>
                        <a:t>A kidnapping event in Judea and Samaria</a:t>
                      </a:r>
                    </a:p>
                    <a:p>
                      <a:pPr marL="285750" indent="-285750" algn="l" rtl="0">
                        <a:buFont typeface="Arial" panose="020B0604020202020204" pitchFamily="34" charset="0"/>
                        <a:buChar char="•"/>
                      </a:pPr>
                      <a:r>
                        <a:rPr lang="en-US" sz="1400" dirty="0" smtClean="0"/>
                        <a:t>Firing dozens of rockets</a:t>
                      </a:r>
                      <a:endParaRPr lang="he-IL" sz="1400" dirty="0"/>
                    </a:p>
                  </a:txBody>
                  <a:tcPr/>
                </a:tc>
                <a:tc>
                  <a:txBody>
                    <a:bodyPr/>
                    <a:lstStyle/>
                    <a:p>
                      <a:pPr marL="285750" indent="-285750" algn="l" rtl="0">
                        <a:buFont typeface="Wingdings" panose="05000000000000000000" pitchFamily="2" charset="2"/>
                        <a:buChar char="§"/>
                      </a:pPr>
                      <a:r>
                        <a:rPr lang="en-US" sz="1400" dirty="0" smtClean="0"/>
                        <a:t>A return to reconciliation or small </a:t>
                      </a:r>
                      <a:r>
                        <a:rPr lang="en-US" sz="1400" dirty="0" err="1" smtClean="0"/>
                        <a:t>Hamastan</a:t>
                      </a:r>
                      <a:r>
                        <a:rPr lang="en-US" sz="1400" dirty="0" smtClean="0"/>
                        <a:t> talks with Israel or a full explosion.</a:t>
                      </a:r>
                      <a:endParaRPr lang="he-IL" sz="1400" dirty="0"/>
                    </a:p>
                  </a:txBody>
                  <a:tcPr/>
                </a:tc>
                <a:extLst>
                  <a:ext uri="{0D108BD9-81ED-4DB2-BD59-A6C34878D82A}">
                    <a16:rowId xmlns:a16="http://schemas.microsoft.com/office/drawing/2014/main" val="233451972"/>
                  </a:ext>
                </a:extLst>
              </a:tr>
            </a:tbl>
          </a:graphicData>
        </a:graphic>
      </p:graphicFrame>
      <p:sp>
        <p:nvSpPr>
          <p:cNvPr id="6" name="TextBox 5">
            <a:extLst>
              <a:ext uri="{FF2B5EF4-FFF2-40B4-BE49-F238E27FC236}">
                <a16:creationId xmlns:a16="http://schemas.microsoft.com/office/drawing/2014/main" id="{89606EF4-D0AE-4BA2-A4BF-CD9D8438E797}"/>
              </a:ext>
            </a:extLst>
          </p:cNvPr>
          <p:cNvSpPr txBox="1"/>
          <p:nvPr/>
        </p:nvSpPr>
        <p:spPr>
          <a:xfrm>
            <a:off x="2787962" y="-19971"/>
            <a:ext cx="7477125" cy="769441"/>
          </a:xfrm>
          <a:prstGeom prst="rect">
            <a:avLst/>
          </a:prstGeom>
        </p:spPr>
        <p:txBody>
          <a:bodyPr vert="horz" lIns="91440" tIns="45720" rIns="91440" bIns="45720" rtlCol="0" anchor="ctr">
            <a:normAutofit/>
          </a:bodyPr>
          <a:lstStyle>
            <a:defPPr>
              <a:defRPr lang="en-US"/>
            </a:defPPr>
            <a:lvl1pPr algn="ctr" rtl="1">
              <a:spcBef>
                <a:spcPct val="0"/>
              </a:spcBef>
              <a:buNone/>
              <a:defRPr sz="4400" b="1"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a:defRPr>
                <a:solidFill>
                  <a:schemeClr val="tx2"/>
                </a:solidFill>
              </a:defRPr>
            </a:lvl2pPr>
            <a:lvl3pPr rtl="1">
              <a:defRPr>
                <a:solidFill>
                  <a:schemeClr val="tx2"/>
                </a:solidFill>
              </a:defRPr>
            </a:lvl3pPr>
            <a:lvl4pPr rtl="1">
              <a:defRPr>
                <a:solidFill>
                  <a:schemeClr val="tx2"/>
                </a:solidFill>
              </a:defRPr>
            </a:lvl4pPr>
            <a:lvl5pPr rtl="1">
              <a:defRPr>
                <a:solidFill>
                  <a:schemeClr val="tx2"/>
                </a:solidFill>
              </a:defRPr>
            </a:lvl5pPr>
            <a:lvl6pPr rtl="1">
              <a:defRPr>
                <a:solidFill>
                  <a:schemeClr val="tx2"/>
                </a:solidFill>
              </a:defRPr>
            </a:lvl6pPr>
            <a:lvl7pPr rtl="1">
              <a:defRPr>
                <a:solidFill>
                  <a:schemeClr val="tx2"/>
                </a:solidFill>
              </a:defRPr>
            </a:lvl7pPr>
            <a:lvl8pPr rtl="1">
              <a:defRPr>
                <a:solidFill>
                  <a:schemeClr val="tx2"/>
                </a:solidFill>
              </a:defRPr>
            </a:lvl8pPr>
            <a:lvl9pPr rtl="1">
              <a:defRPr>
                <a:solidFill>
                  <a:schemeClr val="tx2"/>
                </a:solidFill>
              </a:defRPr>
            </a:lvl9pPr>
          </a:lstStyle>
          <a:p>
            <a:r>
              <a:rPr lang="en-US" dirty="0"/>
              <a:t>campaign</a:t>
            </a:r>
            <a:endParaRPr lang="he-IL" dirty="0"/>
          </a:p>
        </p:txBody>
      </p:sp>
    </p:spTree>
    <p:extLst>
      <p:ext uri="{BB962C8B-B14F-4D97-AF65-F5344CB8AC3E}">
        <p14:creationId xmlns:p14="http://schemas.microsoft.com/office/powerpoint/2010/main" val="191315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1" y="0"/>
            <a:ext cx="9905998" cy="827314"/>
          </a:xfrm>
        </p:spPr>
        <p:txBody>
          <a:bodyPr>
            <a:noAutofit/>
          </a:bodyPr>
          <a:lstStyle/>
          <a:p>
            <a:pPr algn="ctr"/>
            <a:r>
              <a:rPr lang="en-US" sz="3600" b="1" dirty="0"/>
              <a:t>Principles for a reconciliation agreement</a:t>
            </a:r>
            <a:endParaRPr lang="he-IL" sz="3600" b="1" dirty="0"/>
          </a:p>
        </p:txBody>
      </p:sp>
      <p:sp>
        <p:nvSpPr>
          <p:cNvPr id="3" name="מלבן 2"/>
          <p:cNvSpPr/>
          <p:nvPr/>
        </p:nvSpPr>
        <p:spPr>
          <a:xfrm>
            <a:off x="245390" y="827314"/>
            <a:ext cx="11701220" cy="5707012"/>
          </a:xfrm>
          <a:prstGeom prst="rect">
            <a:avLst/>
          </a:prstGeom>
        </p:spPr>
        <p:txBody>
          <a:bodyPr wrap="square">
            <a:spAutoFit/>
          </a:bodyPr>
          <a:lstStyle/>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A temporary Palestinian national unity government would be formed, composed of professionals and without politicians</a:t>
            </a: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The establishment of an agreed committee to prepare general elections to be held within a year. The elections will be held by the legislative branch and the Palestinian National Council and the presidency</a:t>
            </a: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Both sides undertake that even after the elections, a Palestinian national unity government will be established in </a:t>
            </a:r>
            <a:r>
              <a:rPr lang="en-US" dirty="0" err="1">
                <a:latin typeface="Gisha" panose="020B0502040204020203" pitchFamily="34" charset="-79"/>
                <a:ea typeface="Calibri" panose="020F0502020204030204" pitchFamily="34" charset="0"/>
                <a:cs typeface="Gisha" panose="020B0502040204020203" pitchFamily="34" charset="-79"/>
              </a:rPr>
              <a:t>Yesha</a:t>
            </a:r>
            <a:endParaRPr lang="en-US" dirty="0">
              <a:latin typeface="Gisha" panose="020B0502040204020203" pitchFamily="34" charset="-79"/>
              <a:ea typeface="Calibri" panose="020F0502020204030204" pitchFamily="34" charset="0"/>
              <a:cs typeface="Gisha" panose="020B0502040204020203" pitchFamily="34" charset="-79"/>
            </a:endParaRP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Ratification and signing of significant agreements for the life of the entire Palestinian people will be made after the elections</a:t>
            </a: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Uniting the Bodies Towards the Establishment of the State of Palestine:</a:t>
            </a: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Hamas' integration into the PLO</a:t>
            </a: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The unification of Palestinian institutions in Gaza, the West Bank, and Jerusalem</a:t>
            </a: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Security: Keeping the security in Gaza and the West Bank in common coordination and according to the division of forces that exists today. Subsequently, a joint supreme council for security coordination was established.</a:t>
            </a: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The release of all political prisoners by Hamas and the PA</a:t>
            </a: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A joint demand for the immediate lifting of the blockade of the Gaza Strip as a condition for any progress in the settlement.</a:t>
            </a:r>
          </a:p>
          <a:p>
            <a:pPr marL="342900" lvl="0" indent="-342900" algn="just">
              <a:lnSpc>
                <a:spcPct val="107000"/>
              </a:lnSpc>
              <a:spcAft>
                <a:spcPts val="0"/>
              </a:spcAft>
              <a:buFont typeface="+mj-lt"/>
              <a:buAutoNum type="arabicPeriod"/>
            </a:pPr>
            <a:r>
              <a:rPr lang="en-US" dirty="0">
                <a:latin typeface="Gisha" panose="020B0502040204020203" pitchFamily="34" charset="-79"/>
                <a:ea typeface="Calibri" panose="020F0502020204030204" pitchFamily="34" charset="0"/>
                <a:cs typeface="Gisha" panose="020B0502040204020203" pitchFamily="34" charset="-79"/>
              </a:rPr>
              <a:t>Hamas as an organization will not recognize the Zionist entity, but will respect the </a:t>
            </a:r>
            <a:r>
              <a:rPr lang="en-US" dirty="0" err="1">
                <a:latin typeface="Gisha" panose="020B0502040204020203" pitchFamily="34" charset="-79"/>
                <a:ea typeface="Calibri" panose="020F0502020204030204" pitchFamily="34" charset="0"/>
                <a:cs typeface="Gisha" panose="020B0502040204020203" pitchFamily="34" charset="-79"/>
              </a:rPr>
              <a:t>Hudna</a:t>
            </a:r>
            <a:r>
              <a:rPr lang="en-US" dirty="0">
                <a:latin typeface="Gisha" panose="020B0502040204020203" pitchFamily="34" charset="-79"/>
                <a:ea typeface="Calibri" panose="020F0502020204030204" pitchFamily="34" charset="0"/>
                <a:cs typeface="Gisha" panose="020B0502040204020203" pitchFamily="34" charset="-79"/>
              </a:rPr>
              <a:t> as long as the agreement is respected by the parties.</a:t>
            </a:r>
            <a:endParaRPr lang="en-US" sz="1400" dirty="0">
              <a:effectLst/>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157265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1" y="0"/>
            <a:ext cx="9905998" cy="827314"/>
          </a:xfrm>
        </p:spPr>
        <p:txBody>
          <a:bodyPr>
            <a:noAutofit/>
          </a:bodyPr>
          <a:lstStyle/>
          <a:p>
            <a:pPr algn="ctr" rtl="0"/>
            <a:r>
              <a:rPr lang="en-US" b="1" dirty="0"/>
              <a:t>Principles for a separate </a:t>
            </a:r>
            <a:r>
              <a:rPr lang="en-US" b="1" dirty="0" err="1"/>
              <a:t>Hudna</a:t>
            </a:r>
            <a:r>
              <a:rPr lang="en-US" b="1" dirty="0"/>
              <a:t> arrangement</a:t>
            </a:r>
            <a:endParaRPr lang="he-IL" b="1" dirty="0"/>
          </a:p>
        </p:txBody>
      </p:sp>
      <p:sp>
        <p:nvSpPr>
          <p:cNvPr id="3" name="מלבן 2"/>
          <p:cNvSpPr/>
          <p:nvPr/>
        </p:nvSpPr>
        <p:spPr>
          <a:xfrm>
            <a:off x="245390" y="718826"/>
            <a:ext cx="11701220" cy="5606343"/>
          </a:xfrm>
          <a:prstGeom prst="rect">
            <a:avLst/>
          </a:prstGeom>
        </p:spPr>
        <p:txBody>
          <a:bodyPr wrap="square">
            <a:spAutoFit/>
          </a:bodyPr>
          <a:lstStyle/>
          <a:p>
            <a:pPr marL="342900" lvl="0" indent="-342900" algn="just">
              <a:lnSpc>
                <a:spcPct val="107000"/>
              </a:lnSpc>
              <a:spcAft>
                <a:spcPts val="0"/>
              </a:spcAft>
              <a:buFont typeface="+mj-lt"/>
              <a:buAutoNum type="arabicPeriod"/>
            </a:pPr>
            <a:r>
              <a:rPr lang="en-US" sz="2400" dirty="0">
                <a:latin typeface="Gisha" panose="020B0502040204020203" pitchFamily="34" charset="-79"/>
                <a:ea typeface="Calibri" panose="020F0502020204030204" pitchFamily="34" charset="0"/>
                <a:cs typeface="Gisha" panose="020B0502040204020203" pitchFamily="34" charset="-79"/>
              </a:rPr>
              <a:t>Hamas will stop the violence and stop the campaign "March of return" for Israeli concessions in the area of ​​the blockade, Egyptian concessions in the area of ​​opening the Rafah crossing and the entry of goods from Egypt and Arab and international assistance massive rehabilitation of the Gaza Strip.</a:t>
            </a:r>
          </a:p>
          <a:p>
            <a:pPr marL="342900" lvl="0" indent="-342900" algn="just">
              <a:lnSpc>
                <a:spcPct val="107000"/>
              </a:lnSpc>
              <a:spcAft>
                <a:spcPts val="0"/>
              </a:spcAft>
              <a:buFont typeface="+mj-lt"/>
              <a:buAutoNum type="arabicPeriod"/>
            </a:pPr>
            <a:r>
              <a:rPr lang="en-US" sz="2400" dirty="0">
                <a:latin typeface="Gisha" panose="020B0502040204020203" pitchFamily="34" charset="-79"/>
                <a:ea typeface="Calibri" panose="020F0502020204030204" pitchFamily="34" charset="0"/>
                <a:cs typeface="Gisha" panose="020B0502040204020203" pitchFamily="34" charset="-79"/>
              </a:rPr>
              <a:t>All parties (Israel, Egypt, Hamas, Qatar, the UN) must be involved and agree to such a "regulation."</a:t>
            </a:r>
          </a:p>
          <a:p>
            <a:pPr marL="342900" lvl="0" indent="-342900" algn="just">
              <a:lnSpc>
                <a:spcPct val="107000"/>
              </a:lnSpc>
              <a:spcAft>
                <a:spcPts val="0"/>
              </a:spcAft>
              <a:buFont typeface="+mj-lt"/>
              <a:buAutoNum type="arabicPeriod"/>
            </a:pPr>
            <a:r>
              <a:rPr lang="en-US" sz="2400" dirty="0">
                <a:latin typeface="Gisha" panose="020B0502040204020203" pitchFamily="34" charset="-79"/>
                <a:ea typeface="Calibri" panose="020F0502020204030204" pitchFamily="34" charset="0"/>
                <a:cs typeface="Gisha" panose="020B0502040204020203" pitchFamily="34" charset="-79"/>
              </a:rPr>
              <a:t>After two months of </a:t>
            </a:r>
            <a:r>
              <a:rPr lang="en-US" sz="2400" dirty="0" err="1">
                <a:latin typeface="Gisha" panose="020B0502040204020203" pitchFamily="34" charset="-79"/>
                <a:ea typeface="Calibri" panose="020F0502020204030204" pitchFamily="34" charset="0"/>
                <a:cs typeface="Gisha" panose="020B0502040204020203" pitchFamily="34" charset="-79"/>
              </a:rPr>
              <a:t>Skt</a:t>
            </a:r>
            <a:r>
              <a:rPr lang="en-US" sz="2400" dirty="0">
                <a:latin typeface="Gisha" panose="020B0502040204020203" pitchFamily="34" charset="-79"/>
                <a:ea typeface="Calibri" panose="020F0502020204030204" pitchFamily="34" charset="0"/>
                <a:cs typeface="Gisha" panose="020B0502040204020203" pitchFamily="34" charset="-79"/>
              </a:rPr>
              <a:t>- promoting long-term truce called "truce" on the one hand not require Hamas to fire into Israel, to hide the arsenal of rockets, not to dig tunnels and calm the fervor, on a quiet two-give Hamas security and limit the IDF response to the intensification Hamas' military force in the tunnels, rockets and the development of its new weapons.</a:t>
            </a:r>
          </a:p>
          <a:p>
            <a:pPr marL="342900" lvl="0" indent="-342900" algn="just">
              <a:lnSpc>
                <a:spcPct val="107000"/>
              </a:lnSpc>
              <a:spcAft>
                <a:spcPts val="0"/>
              </a:spcAft>
              <a:buFont typeface="+mj-lt"/>
              <a:buAutoNum type="arabicPeriod"/>
            </a:pPr>
            <a:r>
              <a:rPr lang="en-US" sz="2400" dirty="0">
                <a:latin typeface="Gisha" panose="020B0502040204020203" pitchFamily="34" charset="-79"/>
                <a:ea typeface="Calibri" panose="020F0502020204030204" pitchFamily="34" charset="0"/>
                <a:cs typeface="Gisha" panose="020B0502040204020203" pitchFamily="34" charset="-79"/>
              </a:rPr>
              <a:t>It will also enable Hamas to recover from its current distress and strengthen its military strength, to restore the humanitarian crisis in Gaza and to reap the fruits of success in the Palestinian public.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164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58038" y="1243741"/>
            <a:ext cx="9905998" cy="3344883"/>
          </a:xfrm>
        </p:spPr>
        <p:txBody>
          <a:bodyPr>
            <a:noAutofit/>
          </a:bodyPr>
          <a:lstStyle/>
          <a:p>
            <a:pPr algn="ctr"/>
            <a:r>
              <a:rPr lang="en-US" sz="8000" b="1" dirty="0" smtClean="0"/>
              <a:t>tools</a:t>
            </a:r>
            <a:endParaRPr lang="he-IL" sz="8000" b="1" dirty="0"/>
          </a:p>
        </p:txBody>
      </p:sp>
    </p:spTree>
    <p:extLst>
      <p:ext uri="{BB962C8B-B14F-4D97-AF65-F5344CB8AC3E}">
        <p14:creationId xmlns:p14="http://schemas.microsoft.com/office/powerpoint/2010/main" val="2902893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427703" y="607592"/>
            <a:ext cx="11267768" cy="5138330"/>
          </a:xfrm>
          <a:prstGeom prst="rect">
            <a:avLst/>
          </a:prstGeom>
        </p:spPr>
        <p:txBody>
          <a:bodyPr wrap="square">
            <a:spAutoFit/>
          </a:bodyPr>
          <a:lstStyle/>
          <a:p>
            <a:pPr marL="342900" indent="-342900" algn="just">
              <a:lnSpc>
                <a:spcPct val="107000"/>
              </a:lnSpc>
              <a:buFont typeface="+mj-lt"/>
              <a:buAutoNum type="arabicPeriod"/>
            </a:pPr>
            <a:r>
              <a:rPr lang="en-US" sz="2800" dirty="0">
                <a:latin typeface="Gisha" panose="020B0502040204020203" pitchFamily="34" charset="-79"/>
                <a:ea typeface="Calibri" panose="020F0502020204030204" pitchFamily="34" charset="0"/>
                <a:cs typeface="Gisha" panose="020B0502040204020203" pitchFamily="34" charset="-79"/>
              </a:rPr>
              <a:t>Work according to a flowchart</a:t>
            </a:r>
          </a:p>
          <a:p>
            <a:pPr marL="342900" indent="-342900" algn="just">
              <a:lnSpc>
                <a:spcPct val="107000"/>
              </a:lnSpc>
              <a:buFont typeface="+mj-lt"/>
              <a:buAutoNum type="arabicPeriod"/>
            </a:pPr>
            <a:r>
              <a:rPr lang="en-US" sz="2800" dirty="0">
                <a:latin typeface="Gisha" panose="020B0502040204020203" pitchFamily="34" charset="-79"/>
                <a:ea typeface="Calibri" panose="020F0502020204030204" pitchFamily="34" charset="0"/>
                <a:cs typeface="Gisha" panose="020B0502040204020203" pitchFamily="34" charset="-79"/>
              </a:rPr>
              <a:t>Operation of others (attacks, demonstrations, awareness campaigns)</a:t>
            </a:r>
          </a:p>
          <a:p>
            <a:pPr marL="342900" indent="-342900" algn="just">
              <a:lnSpc>
                <a:spcPct val="107000"/>
              </a:lnSpc>
              <a:buFont typeface="+mj-lt"/>
              <a:buAutoNum type="arabicPeriod"/>
            </a:pPr>
            <a:r>
              <a:rPr lang="en-US" sz="2800" dirty="0">
                <a:latin typeface="Gisha" panose="020B0502040204020203" pitchFamily="34" charset="-79"/>
                <a:ea typeface="Calibri" panose="020F0502020204030204" pitchFamily="34" charset="0"/>
                <a:cs typeface="Gisha" panose="020B0502040204020203" pitchFamily="34" charset="-79"/>
              </a:rPr>
              <a:t>Activating "agents" to push reality into a desirable situation (such as abducting a soldier)</a:t>
            </a:r>
          </a:p>
          <a:p>
            <a:pPr marL="342900" indent="-342900" algn="just">
              <a:lnSpc>
                <a:spcPct val="107000"/>
              </a:lnSpc>
              <a:buFont typeface="+mj-lt"/>
              <a:buAutoNum type="arabicPeriod"/>
            </a:pPr>
            <a:r>
              <a:rPr lang="en-US" sz="2800" dirty="0">
                <a:latin typeface="Gisha" panose="020B0502040204020203" pitchFamily="34" charset="-79"/>
                <a:ea typeface="Calibri" panose="020F0502020204030204" pitchFamily="34" charset="0"/>
                <a:cs typeface="Gisha" panose="020B0502040204020203" pitchFamily="34" charset="-79"/>
              </a:rPr>
              <a:t>Manipulation between Turkey and Egypt</a:t>
            </a:r>
          </a:p>
          <a:p>
            <a:pPr marL="342900" indent="-342900" algn="just">
              <a:lnSpc>
                <a:spcPct val="107000"/>
              </a:lnSpc>
              <a:buFont typeface="+mj-lt"/>
              <a:buAutoNum type="arabicPeriod"/>
            </a:pPr>
            <a:r>
              <a:rPr lang="en-US" sz="2800" dirty="0">
                <a:latin typeface="Gisha" panose="020B0502040204020203" pitchFamily="34" charset="-79"/>
                <a:ea typeface="Calibri" panose="020F0502020204030204" pitchFamily="34" charset="0"/>
                <a:cs typeface="Gisha" panose="020B0502040204020203" pitchFamily="34" charset="-79"/>
              </a:rPr>
              <a:t>The quiet operation of Iran and Turkey</a:t>
            </a:r>
          </a:p>
          <a:p>
            <a:pPr marL="342900" indent="-342900" algn="just">
              <a:lnSpc>
                <a:spcPct val="107000"/>
              </a:lnSpc>
              <a:buFont typeface="+mj-lt"/>
              <a:buAutoNum type="arabicPeriod"/>
            </a:pPr>
            <a:r>
              <a:rPr lang="en-US" sz="2800" dirty="0">
                <a:latin typeface="Gisha" panose="020B0502040204020203" pitchFamily="34" charset="-79"/>
                <a:ea typeface="Calibri" panose="020F0502020204030204" pitchFamily="34" charset="0"/>
                <a:cs typeface="Gisha" panose="020B0502040204020203" pitchFamily="34" charset="-79"/>
              </a:rPr>
              <a:t>The PA rim on the basis of past closures (with the understanding that not everyone learned the details)</a:t>
            </a:r>
          </a:p>
          <a:p>
            <a:pPr marL="342900" indent="-342900" algn="just">
              <a:lnSpc>
                <a:spcPct val="107000"/>
              </a:lnSpc>
              <a:buFont typeface="+mj-lt"/>
              <a:buAutoNum type="arabicPeriod"/>
            </a:pPr>
            <a:r>
              <a:rPr lang="en-US" sz="2800" dirty="0">
                <a:latin typeface="Gisha" panose="020B0502040204020203" pitchFamily="34" charset="-79"/>
                <a:ea typeface="Calibri" panose="020F0502020204030204" pitchFamily="34" charset="0"/>
                <a:cs typeface="Gisha" panose="020B0502040204020203" pitchFamily="34" charset="-79"/>
              </a:rPr>
              <a:t>A lot of futile threats and a conscious campaign (creating a false consciousness of a threshold in the bud - "hold me back")</a:t>
            </a:r>
          </a:p>
          <a:p>
            <a:pPr marL="342900" indent="-342900" algn="just">
              <a:lnSpc>
                <a:spcPct val="107000"/>
              </a:lnSpc>
              <a:buFont typeface="+mj-lt"/>
              <a:buAutoNum type="arabicPeriod"/>
            </a:pPr>
            <a:r>
              <a:rPr lang="en-US" sz="2800" dirty="0">
                <a:latin typeface="Gisha" panose="020B0502040204020203" pitchFamily="34" charset="-79"/>
                <a:ea typeface="Calibri" panose="020F0502020204030204" pitchFamily="34" charset="0"/>
                <a:cs typeface="Gisha" panose="020B0502040204020203" pitchFamily="34" charset="-79"/>
              </a:rPr>
              <a:t>Pre-preparation of a large bank of media per possible script</a:t>
            </a:r>
            <a:endParaRPr lang="he-IL" sz="2800" dirty="0">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280350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3491">
            <a:off x="3646767" y="3339"/>
            <a:ext cx="5718371" cy="6566035"/>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3337">
            <a:off x="6321923" y="477883"/>
            <a:ext cx="5238281" cy="6366903"/>
          </a:xfrm>
          <a:prstGeom prst="rect">
            <a:avLst/>
          </a:prstGeom>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1040">
            <a:off x="1495592" y="585637"/>
            <a:ext cx="4471249" cy="5401438"/>
          </a:xfrm>
          <a:prstGeom prst="rect">
            <a:avLst/>
          </a:prstGeom>
        </p:spPr>
      </p:pic>
      <p:pic>
        <p:nvPicPr>
          <p:cNvPr id="12" name="תמונה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68357">
            <a:off x="7050285" y="481757"/>
            <a:ext cx="4953805" cy="4550968"/>
          </a:xfrm>
          <a:prstGeom prst="rect">
            <a:avLst/>
          </a:prstGeom>
        </p:spPr>
      </p:pic>
      <p:pic>
        <p:nvPicPr>
          <p:cNvPr id="10" name="תמונה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79664">
            <a:off x="5400873" y="409744"/>
            <a:ext cx="5863258" cy="5753224"/>
          </a:xfrm>
          <a:prstGeom prst="rect">
            <a:avLst/>
          </a:prstGeom>
        </p:spPr>
      </p:pic>
      <p:pic>
        <p:nvPicPr>
          <p:cNvPr id="11" name="תמונה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51291">
            <a:off x="646096" y="-281722"/>
            <a:ext cx="5652753" cy="6651844"/>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151" y="491648"/>
            <a:ext cx="5309436" cy="6110162"/>
          </a:xfrm>
          <a:prstGeom prst="rect">
            <a:avLst/>
          </a:prstGeom>
        </p:spPr>
      </p:pic>
      <p:pic>
        <p:nvPicPr>
          <p:cNvPr id="7" name="תמונה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2019" y="1439935"/>
            <a:ext cx="3524742" cy="3515216"/>
          </a:xfrm>
          <a:prstGeom prst="rect">
            <a:avLst/>
          </a:prstGeom>
        </p:spPr>
      </p:pic>
      <p:pic>
        <p:nvPicPr>
          <p:cNvPr id="6" name="תמונה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93" y="2163543"/>
            <a:ext cx="4315427" cy="4239217"/>
          </a:xfrm>
          <a:prstGeom prst="rect">
            <a:avLst/>
          </a:prstGeom>
        </p:spPr>
      </p:pic>
      <p:pic>
        <p:nvPicPr>
          <p:cNvPr id="13" name="תמונה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89698">
            <a:off x="2437734" y="-52549"/>
            <a:ext cx="5781511" cy="6812430"/>
          </a:xfrm>
          <a:prstGeom prst="rect">
            <a:avLst/>
          </a:prstGeom>
        </p:spPr>
      </p:pic>
    </p:spTree>
    <p:extLst>
      <p:ext uri="{BB962C8B-B14F-4D97-AF65-F5344CB8AC3E}">
        <p14:creationId xmlns:p14="http://schemas.microsoft.com/office/powerpoint/2010/main" val="362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par>
                          <p:cTn id="14" fill="hold">
                            <p:stCondLst>
                              <p:cond delay="5000"/>
                            </p:stCondLst>
                            <p:childTnLst>
                              <p:par>
                                <p:cTn id="15" presetID="22" presetClass="entr" presetSubtype="4" fill="hold" nodeType="afterEffect">
                                  <p:stCondLst>
                                    <p:cond delay="225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500"/>
                                        <p:tgtEl>
                                          <p:spTgt spid="9"/>
                                        </p:tgtEl>
                                      </p:cBhvr>
                                    </p:animEffect>
                                  </p:childTnLst>
                                </p:cTn>
                              </p:par>
                            </p:childTnLst>
                          </p:cTn>
                        </p:par>
                        <p:par>
                          <p:cTn id="18" fill="hold">
                            <p:stCondLst>
                              <p:cond delay="8750"/>
                            </p:stCondLst>
                            <p:childTnLst>
                              <p:par>
                                <p:cTn id="19" presetID="21"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par>
                          <p:cTn id="22" fill="hold">
                            <p:stCondLst>
                              <p:cond delay="10750"/>
                            </p:stCondLst>
                            <p:childTnLst>
                              <p:par>
                                <p:cTn id="23" presetID="26"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par>
                          <p:cTn id="39" fill="hold">
                            <p:stCondLst>
                              <p:cond delay="12750"/>
                            </p:stCondLst>
                            <p:childTnLst>
                              <p:par>
                                <p:cTn id="40" presetID="45"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childTnLst>
                          </p:cTn>
                        </p:par>
                        <p:par>
                          <p:cTn id="45" fill="hold">
                            <p:stCondLst>
                              <p:cond delay="14750"/>
                            </p:stCondLst>
                            <p:childTnLst>
                              <p:par>
                                <p:cTn id="46" presetID="14" presetClass="entr" presetSubtype="10" fill="hold" nodeType="afterEffect">
                                  <p:stCondLst>
                                    <p:cond delay="300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1500"/>
                                        <p:tgtEl>
                                          <p:spTgt spid="8"/>
                                        </p:tgtEl>
                                      </p:cBhvr>
                                    </p:animEffect>
                                  </p:childTnLst>
                                </p:cTn>
                              </p:par>
                            </p:childTnLst>
                          </p:cTn>
                        </p:par>
                        <p:par>
                          <p:cTn id="49" fill="hold">
                            <p:stCondLst>
                              <p:cond delay="19250"/>
                            </p:stCondLst>
                            <p:childTnLst>
                              <p:par>
                                <p:cTn id="50" presetID="16" presetClass="entr" presetSubtype="21" fill="hold" nodeType="afterEffect">
                                  <p:stCondLst>
                                    <p:cond delay="300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1000"/>
                                        <p:tgtEl>
                                          <p:spTgt spid="6"/>
                                        </p:tgtEl>
                                      </p:cBhvr>
                                    </p:animEffect>
                                  </p:childTnLst>
                                </p:cTn>
                              </p:par>
                            </p:childTnLst>
                          </p:cTn>
                        </p:par>
                        <p:par>
                          <p:cTn id="53" fill="hold">
                            <p:stCondLst>
                              <p:cond delay="23250"/>
                            </p:stCondLst>
                            <p:childTnLst>
                              <p:par>
                                <p:cTn id="54" presetID="6" presetClass="entr" presetSubtype="16" fill="hold" nodeType="afterEffect">
                                  <p:stCondLst>
                                    <p:cond delay="3000"/>
                                  </p:stCondLst>
                                  <p:childTnLst>
                                    <p:set>
                                      <p:cBhvr>
                                        <p:cTn id="55" dur="1" fill="hold">
                                          <p:stCondLst>
                                            <p:cond delay="0"/>
                                          </p:stCondLst>
                                        </p:cTn>
                                        <p:tgtEl>
                                          <p:spTgt spid="7"/>
                                        </p:tgtEl>
                                        <p:attrNameLst>
                                          <p:attrName>style.visibility</p:attrName>
                                        </p:attrNameLst>
                                      </p:cBhvr>
                                      <p:to>
                                        <p:strVal val="visible"/>
                                      </p:to>
                                    </p:set>
                                    <p:animEffect transition="in" filter="circle(in)">
                                      <p:cBhvr>
                                        <p:cTn id="56" dur="2000"/>
                                        <p:tgtEl>
                                          <p:spTgt spid="7"/>
                                        </p:tgtEl>
                                      </p:cBhvr>
                                    </p:animEffect>
                                  </p:childTnLst>
                                </p:cTn>
                              </p:par>
                            </p:childTnLst>
                          </p:cTn>
                        </p:par>
                        <p:par>
                          <p:cTn id="57" fill="hold">
                            <p:stCondLst>
                              <p:cond delay="28250"/>
                            </p:stCondLst>
                            <p:childTnLst>
                              <p:par>
                                <p:cTn id="58" presetID="22" presetClass="entr" presetSubtype="4"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1A45F0B9-7F21-4E9D-A482-5077D2BD16D3}"/>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2286000" y="-10096"/>
            <a:ext cx="7120305" cy="6858000"/>
          </a:xfrm>
          <a:prstGeom prst="rect">
            <a:avLst/>
          </a:prstGeom>
          <a:effectLst>
            <a:reflection stA="41000" endPos="0" dir="5400000" sy="-100000" algn="bl" rotWithShape="0"/>
          </a:effectLst>
        </p:spPr>
      </p:pic>
      <p:sp>
        <p:nvSpPr>
          <p:cNvPr id="2" name="TextBox 1">
            <a:extLst>
              <a:ext uri="{FF2B5EF4-FFF2-40B4-BE49-F238E27FC236}">
                <a16:creationId xmlns:a16="http://schemas.microsoft.com/office/drawing/2014/main" id="{89606EF4-D0AE-4BA2-A4BF-CD9D8438E797}"/>
              </a:ext>
            </a:extLst>
          </p:cNvPr>
          <p:cNvSpPr txBox="1"/>
          <p:nvPr/>
        </p:nvSpPr>
        <p:spPr>
          <a:xfrm>
            <a:off x="1976807" y="9527"/>
            <a:ext cx="7477125" cy="1323439"/>
          </a:xfrm>
          <a:prstGeom prst="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ar-AE" sz="4000" dirty="0"/>
              <a:t>استراتيجية حماس</a:t>
            </a:r>
            <a:endParaRPr lang="he-IL" sz="4000" dirty="0"/>
          </a:p>
          <a:p>
            <a:pPr algn="ctr"/>
            <a:r>
              <a:rPr lang="en-US" sz="4000" dirty="0"/>
              <a:t>Hamas' strategy</a:t>
            </a:r>
            <a:endParaRPr lang="he-IL" sz="4000" dirty="0"/>
          </a:p>
        </p:txBody>
      </p:sp>
    </p:spTree>
    <p:extLst>
      <p:ext uri="{BB962C8B-B14F-4D97-AF65-F5344CB8AC3E}">
        <p14:creationId xmlns:p14="http://schemas.microsoft.com/office/powerpoint/2010/main" val="296687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58038" y="1243741"/>
            <a:ext cx="9905998" cy="3344883"/>
          </a:xfrm>
        </p:spPr>
        <p:txBody>
          <a:bodyPr>
            <a:noAutofit/>
          </a:bodyPr>
          <a:lstStyle/>
          <a:p>
            <a:pPr algn="ctr"/>
            <a:r>
              <a:rPr lang="en-US" sz="8000" b="1" dirty="0"/>
              <a:t>Results</a:t>
            </a:r>
            <a:endParaRPr lang="he-IL" sz="8000" b="1" dirty="0"/>
          </a:p>
        </p:txBody>
      </p:sp>
    </p:spTree>
    <p:extLst>
      <p:ext uri="{BB962C8B-B14F-4D97-AF65-F5344CB8AC3E}">
        <p14:creationId xmlns:p14="http://schemas.microsoft.com/office/powerpoint/2010/main" val="1237105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1413" y="0"/>
            <a:ext cx="9905998" cy="827314"/>
          </a:xfrm>
        </p:spPr>
        <p:txBody>
          <a:bodyPr/>
          <a:lstStyle/>
          <a:p>
            <a:pPr algn="ctr"/>
            <a:r>
              <a:rPr lang="ar-AE" dirty="0"/>
              <a:t>إمكانية</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1676004393"/>
              </p:ext>
            </p:extLst>
          </p:nvPr>
        </p:nvGraphicFramePr>
        <p:xfrm>
          <a:off x="94277" y="709327"/>
          <a:ext cx="12000270" cy="6121019"/>
        </p:xfrm>
        <a:graphic>
          <a:graphicData uri="http://schemas.openxmlformats.org/drawingml/2006/table">
            <a:tbl>
              <a:tblPr rtl="1" firstRow="1" bandRow="1">
                <a:tableStyleId>{5C22544A-7EE6-4342-B048-85BDC9FD1C3A}</a:tableStyleId>
              </a:tblPr>
              <a:tblGrid>
                <a:gridCol w="5716607">
                  <a:extLst>
                    <a:ext uri="{9D8B030D-6E8A-4147-A177-3AD203B41FA5}">
                      <a16:colId xmlns:a16="http://schemas.microsoft.com/office/drawing/2014/main" val="20000"/>
                    </a:ext>
                  </a:extLst>
                </a:gridCol>
                <a:gridCol w="6283663">
                  <a:extLst>
                    <a:ext uri="{9D8B030D-6E8A-4147-A177-3AD203B41FA5}">
                      <a16:colId xmlns:a16="http://schemas.microsoft.com/office/drawing/2014/main" val="20001"/>
                    </a:ext>
                  </a:extLst>
                </a:gridCol>
              </a:tblGrid>
              <a:tr h="370840">
                <a:tc>
                  <a:txBody>
                    <a:bodyPr/>
                    <a:lstStyle/>
                    <a:p>
                      <a:pPr algn="ctr" rtl="0"/>
                      <a:r>
                        <a:rPr lang="en-US" sz="3600" dirty="0" smtClean="0">
                          <a:solidFill>
                            <a:srgbClr val="00B050"/>
                          </a:solidFill>
                          <a:latin typeface="Gisha" panose="020B0502040204020203" pitchFamily="34" charset="-79"/>
                          <a:cs typeface="Gisha" panose="020B0502040204020203" pitchFamily="34" charset="-79"/>
                        </a:rPr>
                        <a:t>Positive potential</a:t>
                      </a:r>
                      <a:endParaRPr lang="he-IL" sz="3600" dirty="0">
                        <a:solidFill>
                          <a:srgbClr val="00B050"/>
                        </a:solidFill>
                        <a:latin typeface="Gisha" panose="020B0502040204020203" pitchFamily="34" charset="-79"/>
                        <a:cs typeface="Gisha" panose="020B0502040204020203" pitchFamily="34" charset="-79"/>
                      </a:endParaRPr>
                    </a:p>
                  </a:txBody>
                  <a:tcPr>
                    <a:solidFill>
                      <a:schemeClr val="tx1"/>
                    </a:solidFill>
                  </a:tcPr>
                </a:tc>
                <a:tc>
                  <a:txBody>
                    <a:bodyPr/>
                    <a:lstStyle/>
                    <a:p>
                      <a:pPr algn="ctr" rtl="0"/>
                      <a:r>
                        <a:rPr lang="en-US" sz="3600" dirty="0" smtClean="0">
                          <a:solidFill>
                            <a:srgbClr val="FF0000"/>
                          </a:solidFill>
                          <a:latin typeface="Gisha" panose="020B0502040204020203" pitchFamily="34" charset="-79"/>
                          <a:cs typeface="Gisha" panose="020B0502040204020203" pitchFamily="34" charset="-79"/>
                        </a:rPr>
                        <a:t>Negative potential</a:t>
                      </a:r>
                      <a:endParaRPr lang="he-IL" sz="3600" dirty="0">
                        <a:solidFill>
                          <a:srgbClr val="FF0000"/>
                        </a:solidFill>
                        <a:latin typeface="Gisha" panose="020B0502040204020203" pitchFamily="34" charset="-79"/>
                        <a:cs typeface="Gisha" panose="020B0502040204020203" pitchFamily="34" charset="-79"/>
                      </a:endParaRPr>
                    </a:p>
                  </a:txBody>
                  <a:tcPr>
                    <a:solidFill>
                      <a:schemeClr val="tx1"/>
                    </a:solidFill>
                  </a:tcPr>
                </a:tc>
                <a:extLst>
                  <a:ext uri="{0D108BD9-81ED-4DB2-BD59-A6C34878D82A}">
                    <a16:rowId xmlns:a16="http://schemas.microsoft.com/office/drawing/2014/main" val="10000"/>
                  </a:ext>
                </a:extLst>
              </a:tr>
              <a:tr h="370840">
                <a:tc>
                  <a:txBody>
                    <a:bodyPr/>
                    <a:lstStyle/>
                    <a:p>
                      <a:pPr marL="355600" indent="-342900" algn="l" rtl="0">
                        <a:lnSpc>
                          <a:spcPct val="115000"/>
                        </a:lnSpc>
                        <a:spcAft>
                          <a:spcPts val="0"/>
                        </a:spcAft>
                        <a:buFont typeface="Wingdings" panose="05000000000000000000" pitchFamily="2" charset="2"/>
                        <a:buChar char="ü"/>
                      </a:pPr>
                      <a:r>
                        <a:rPr lang="en-US" sz="2000" b="1" dirty="0">
                          <a:effectLst/>
                          <a:latin typeface="Gisha" panose="020B0502040204020203" pitchFamily="34" charset="-79"/>
                          <a:ea typeface="David" panose="020E0502060401010101" pitchFamily="34" charset="-79"/>
                          <a:cs typeface="Gisha" panose="020B0502040204020203" pitchFamily="34" charset="-79"/>
                        </a:rPr>
                        <a:t> </a:t>
                      </a:r>
                      <a:r>
                        <a:rPr lang="en-US" sz="2000" b="1" dirty="0" smtClean="0">
                          <a:effectLst/>
                          <a:latin typeface="Gisha" panose="020B0502040204020203" pitchFamily="34" charset="-79"/>
                          <a:ea typeface="David" panose="020E0502060401010101" pitchFamily="34" charset="-79"/>
                          <a:cs typeface="Gisha" panose="020B0502040204020203" pitchFamily="34" charset="-79"/>
                        </a:rPr>
                        <a:t>Maintaining principles / interests</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l" rtl="0">
                        <a:lnSpc>
                          <a:spcPct val="115000"/>
                        </a:lnSpc>
                        <a:spcAft>
                          <a:spcPts val="0"/>
                        </a:spcAft>
                        <a:buFont typeface="Wingdings" panose="05000000000000000000" pitchFamily="2" charset="2"/>
                        <a:buChar char="ü"/>
                      </a:pPr>
                      <a:r>
                        <a:rPr lang="en-US" sz="2000" b="1" dirty="0">
                          <a:effectLst/>
                          <a:latin typeface="Gisha" panose="020B0502040204020203" pitchFamily="34" charset="-79"/>
                          <a:ea typeface="David" panose="020E0502060401010101" pitchFamily="34" charset="-79"/>
                          <a:cs typeface="Gisha" panose="020B0502040204020203" pitchFamily="34" charset="-79"/>
                        </a:rPr>
                        <a:t> </a:t>
                      </a:r>
                      <a:r>
                        <a:rPr lang="en-US" sz="2000" b="1" dirty="0" smtClean="0">
                          <a:effectLst/>
                          <a:latin typeface="Gisha" panose="020B0502040204020203" pitchFamily="34" charset="-79"/>
                          <a:ea typeface="David" panose="020E0502060401010101" pitchFamily="34" charset="-79"/>
                          <a:cs typeface="Gisha" panose="020B0502040204020203" pitchFamily="34" charset="-79"/>
                        </a:rPr>
                        <a:t>The loss of actual control over the Gaza Strip</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1"/>
                  </a:ext>
                </a:extLst>
              </a:tr>
              <a:tr h="370840">
                <a:tc>
                  <a:txBody>
                    <a:bodyPr/>
                    <a:lstStyle/>
                    <a:p>
                      <a:pPr marL="355600" indent="-342900" algn="l" rtl="0">
                        <a:lnSpc>
                          <a:spcPct val="115000"/>
                        </a:lnSpc>
                        <a:spcAft>
                          <a:spcPts val="0"/>
                        </a:spcAft>
                        <a:buFont typeface="Wingdings" panose="05000000000000000000" pitchFamily="2" charset="2"/>
                        <a:buChar char="ü"/>
                      </a:pPr>
                      <a:r>
                        <a:rPr lang="en-US" sz="2000" b="1" dirty="0">
                          <a:effectLst/>
                          <a:latin typeface="Gisha" panose="020B0502040204020203" pitchFamily="34" charset="-79"/>
                          <a:ea typeface="David" panose="020E0502060401010101" pitchFamily="34" charset="-79"/>
                          <a:cs typeface="Gisha" panose="020B0502040204020203" pitchFamily="34" charset="-79"/>
                        </a:rPr>
                        <a:t> </a:t>
                      </a:r>
                      <a:r>
                        <a:rPr lang="en-US" sz="2000" b="1" dirty="0" smtClean="0">
                          <a:effectLst/>
                          <a:latin typeface="Gisha" panose="020B0502040204020203" pitchFamily="34" charset="-79"/>
                          <a:ea typeface="David" panose="020E0502060401010101" pitchFamily="34" charset="-79"/>
                          <a:cs typeface="Gisha" panose="020B0502040204020203" pitchFamily="34" charset="-79"/>
                        </a:rPr>
                        <a:t>(De facto) recognition of Hamas' military force</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The loss of military might</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2"/>
                  </a:ext>
                </a:extLst>
              </a:tr>
              <a:tr h="370840">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To present achievements to Palestinian public opinion</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l" rtl="0">
                        <a:lnSpc>
                          <a:spcPct val="115000"/>
                        </a:lnSpc>
                        <a:spcAft>
                          <a:spcPts val="0"/>
                        </a:spcAft>
                        <a:buFont typeface="Wingdings" panose="05000000000000000000" pitchFamily="2" charset="2"/>
                        <a:buChar char="ü"/>
                      </a:pPr>
                      <a:r>
                        <a:rPr lang="he-IL" sz="2000" b="1" dirty="0">
                          <a:effectLst/>
                          <a:latin typeface="Gisha" panose="020B0502040204020203" pitchFamily="34" charset="-79"/>
                          <a:ea typeface="David" panose="020E0502060401010101" pitchFamily="34" charset="-79"/>
                          <a:cs typeface="Gisha" panose="020B0502040204020203" pitchFamily="34" charset="-79"/>
                        </a:rPr>
                        <a:t> </a:t>
                      </a:r>
                      <a:r>
                        <a:rPr lang="en-US" sz="2000" b="1" dirty="0" smtClean="0">
                          <a:effectLst/>
                          <a:latin typeface="Gisha" panose="020B0502040204020203" pitchFamily="34" charset="-79"/>
                          <a:ea typeface="David" panose="020E0502060401010101" pitchFamily="34" charset="-79"/>
                          <a:cs typeface="Gisha" panose="020B0502040204020203" pitchFamily="34" charset="-79"/>
                        </a:rPr>
                        <a:t>A broad campaign with Israel</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3"/>
                  </a:ext>
                </a:extLst>
              </a:tr>
              <a:tr h="370840">
                <a:tc>
                  <a:txBody>
                    <a:bodyPr/>
                    <a:lstStyle/>
                    <a:p>
                      <a:pPr marL="469900" lvl="1" indent="0" algn="l" rtl="0">
                        <a:lnSpc>
                          <a:spcPct val="115000"/>
                        </a:lnSpc>
                        <a:spcAft>
                          <a:spcPts val="0"/>
                        </a:spcAft>
                        <a:buFont typeface="Wingdings" panose="05000000000000000000" pitchFamily="2" charset="2"/>
                        <a:buNone/>
                      </a:pPr>
                      <a:r>
                        <a:rPr lang="en-US" sz="2000" b="0" dirty="0" smtClean="0">
                          <a:effectLst/>
                          <a:latin typeface="Gisha" panose="020B0502040204020203" pitchFamily="34" charset="-79"/>
                          <a:ea typeface="David" panose="020E0502060401010101" pitchFamily="34" charset="-79"/>
                          <a:cs typeface="Gisha" panose="020B0502040204020203" pitchFamily="34" charset="-79"/>
                        </a:rPr>
                        <a:t>Released </a:t>
                      </a:r>
                      <a:r>
                        <a:rPr lang="en-US" sz="2000" b="0" dirty="0" err="1" smtClean="0">
                          <a:effectLst/>
                          <a:latin typeface="Gisha" panose="020B0502040204020203" pitchFamily="34" charset="-79"/>
                          <a:ea typeface="David" panose="020E0502060401010101" pitchFamily="34" charset="-79"/>
                          <a:cs typeface="Gisha" panose="020B0502040204020203" pitchFamily="34" charset="-79"/>
                        </a:rPr>
                        <a:t>Shalit</a:t>
                      </a:r>
                      <a:r>
                        <a:rPr lang="en-US" sz="2000" b="0" dirty="0" smtClean="0">
                          <a:effectLst/>
                          <a:latin typeface="Gisha" panose="020B0502040204020203" pitchFamily="34" charset="-79"/>
                          <a:ea typeface="David" panose="020E0502060401010101" pitchFamily="34" charset="-79"/>
                          <a:cs typeface="Gisha" panose="020B0502040204020203" pitchFamily="34" charset="-79"/>
                        </a:rPr>
                        <a:t>?</a:t>
                      </a:r>
                      <a:endParaRPr lang="en-US" sz="1800" b="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Detention in Judea and Samaria (partial, released)</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4"/>
                  </a:ext>
                </a:extLst>
              </a:tr>
              <a:tr h="370840">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Release the siege from Gaza</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lvl="0" indent="-342900" algn="l" rtl="0">
                        <a:lnSpc>
                          <a:spcPct val="115000"/>
                        </a:lnSpc>
                        <a:spcAft>
                          <a:spcPts val="0"/>
                        </a:spcAft>
                        <a:buFont typeface="Wingdings" panose="05000000000000000000" pitchFamily="2" charset="2"/>
                        <a:buChar char="ü"/>
                      </a:pPr>
                      <a:r>
                        <a:rPr lang="he-IL" sz="2000" b="1" dirty="0">
                          <a:effectLst/>
                          <a:latin typeface="Gisha" panose="020B0502040204020203" pitchFamily="34" charset="-79"/>
                          <a:ea typeface="David" panose="020E0502060401010101" pitchFamily="34" charset="-79"/>
                          <a:cs typeface="Gisha" panose="020B0502040204020203" pitchFamily="34" charset="-79"/>
                        </a:rPr>
                        <a:t> </a:t>
                      </a:r>
                      <a:r>
                        <a:rPr lang="en-US" sz="2000" b="1" dirty="0" smtClean="0">
                          <a:effectLst/>
                          <a:latin typeface="Gisha" panose="020B0502040204020203" pitchFamily="34" charset="-79"/>
                          <a:ea typeface="David" panose="020E0502060401010101" pitchFamily="34" charset="-79"/>
                          <a:cs typeface="Gisha" panose="020B0502040204020203" pitchFamily="34" charset="-79"/>
                        </a:rPr>
                        <a:t>The humanitarian crisis is out of control</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5"/>
                  </a:ext>
                </a:extLst>
              </a:tr>
              <a:tr h="370840">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Legitimate political consolidation in the West Bank</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Undermining the legitimacy of the Palestinian people</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6"/>
                  </a:ext>
                </a:extLst>
              </a:tr>
              <a:tr h="370840">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Oppression or annexation of the PIJ / Salafists</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Armed outbreak of the PFLP / </a:t>
                      </a:r>
                      <a:r>
                        <a:rPr lang="en-US" sz="2000" b="1" dirty="0" err="1" smtClean="0">
                          <a:effectLst/>
                          <a:latin typeface="Gisha" panose="020B0502040204020203" pitchFamily="34" charset="-79"/>
                          <a:ea typeface="David" panose="020E0502060401010101" pitchFamily="34" charset="-79"/>
                          <a:cs typeface="Gisha" panose="020B0502040204020203" pitchFamily="34" charset="-79"/>
                        </a:rPr>
                        <a:t>Salafis</a:t>
                      </a:r>
                      <a:r>
                        <a:rPr lang="en-US" sz="2000" b="1" dirty="0" smtClean="0">
                          <a:effectLst/>
                          <a:latin typeface="Gisha" panose="020B0502040204020203" pitchFamily="34" charset="-79"/>
                          <a:ea typeface="David" panose="020E0502060401010101" pitchFamily="34" charset="-79"/>
                          <a:cs typeface="Gisha" panose="020B0502040204020203" pitchFamily="34" charset="-79"/>
                        </a:rPr>
                        <a:t>, the risk of control</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7"/>
                  </a:ext>
                </a:extLst>
              </a:tr>
              <a:tr h="370840">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Removing Hamas from the list of terrorism (a political arm)</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l" rtl="0">
                        <a:lnSpc>
                          <a:spcPct val="115000"/>
                        </a:lnSpc>
                        <a:spcAft>
                          <a:spcPts val="0"/>
                        </a:spcAft>
                        <a:buFont typeface="Wingdings" panose="05000000000000000000" pitchFamily="2" charset="2"/>
                        <a:buChar char="ü"/>
                      </a:pPr>
                      <a:r>
                        <a:rPr lang="en-US" sz="2000" b="1" dirty="0">
                          <a:effectLst/>
                          <a:latin typeface="Gisha" panose="020B0502040204020203" pitchFamily="34" charset="-79"/>
                          <a:ea typeface="David" panose="020E0502060401010101" pitchFamily="34" charset="-79"/>
                          <a:cs typeface="Gisha" panose="020B0502040204020203" pitchFamily="34" charset="-79"/>
                        </a:rPr>
                        <a:t> </a:t>
                      </a:r>
                      <a:r>
                        <a:rPr lang="en-US" sz="2000" b="1" dirty="0" smtClean="0">
                          <a:effectLst/>
                          <a:latin typeface="Gisha" panose="020B0502040204020203" pitchFamily="34" charset="-79"/>
                          <a:ea typeface="David" panose="020E0502060401010101" pitchFamily="34" charset="-79"/>
                          <a:cs typeface="Gisha" panose="020B0502040204020203" pitchFamily="34" charset="-79"/>
                        </a:rPr>
                        <a:t>Egypt is not mobilized</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8"/>
                  </a:ext>
                </a:extLst>
              </a:tr>
              <a:tr h="370840">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A jumping-off point for the future realization of the vision</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l" rtl="0">
                        <a:lnSpc>
                          <a:spcPct val="115000"/>
                        </a:lnSpc>
                        <a:spcAft>
                          <a:spcPts val="0"/>
                        </a:spcAft>
                        <a:buFont typeface="Wingdings" panose="05000000000000000000" pitchFamily="2" charset="2"/>
                        <a:buChar char="ü"/>
                      </a:pPr>
                      <a:r>
                        <a:rPr lang="en-US" sz="2000" b="1" dirty="0" smtClean="0">
                          <a:effectLst/>
                          <a:latin typeface="Gisha" panose="020B0502040204020203" pitchFamily="34" charset="-79"/>
                          <a:ea typeface="David" panose="020E0502060401010101" pitchFamily="34" charset="-79"/>
                          <a:cs typeface="Gisha" panose="020B0502040204020203" pitchFamily="34" charset="-79"/>
                        </a:rPr>
                        <a:t>Disengagement from Iran</a:t>
                      </a:r>
                      <a:endParaRPr lang="en-US" sz="18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08699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427703" y="224133"/>
            <a:ext cx="11267768" cy="6678751"/>
          </a:xfrm>
          <a:prstGeom prst="rect">
            <a:avLst/>
          </a:prstGeom>
        </p:spPr>
        <p:txBody>
          <a:bodyPr wrap="square">
            <a:spAutoFit/>
          </a:bodyPr>
          <a:lstStyle/>
          <a:p>
            <a:pPr algn="ctr" rtl="1"/>
            <a:r>
              <a:rPr lang="en-US" sz="4400" b="1"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Hamas, a political achievement</a:t>
            </a:r>
            <a:endParaRPr lang="he-IL" sz="1600" b="1" dirty="0" smtClean="0"/>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We kept all the principles</a:t>
            </a:r>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The agreement does not contain concessions that contradict the Hamas charter</a:t>
            </a:r>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Under the Cairo agreement, on the way to elections</a:t>
            </a:r>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All the concessions - by permission, we pushed for what is important to us</a:t>
            </a:r>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We are part of the Palestinian Authority</a:t>
            </a:r>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Spoke to us in practice - everyone (including the United States, despite the law)</a:t>
            </a:r>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Our weapons</a:t>
            </a:r>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Hamas' political wing has been recognized</a:t>
            </a:r>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Good relations with Egypt</a:t>
            </a:r>
          </a:p>
          <a:p>
            <a:pPr marL="285750" indent="-285750" algn="l">
              <a:buFont typeface="Arial" panose="020B0604020202020204" pitchFamily="34" charset="0"/>
              <a:buChar char="•"/>
            </a:pPr>
            <a:r>
              <a:rPr lang="en-US" sz="2800" dirty="0">
                <a:latin typeface="Gisha" panose="020B0502040204020203" pitchFamily="34" charset="-79"/>
                <a:ea typeface="Calibri" panose="020F0502020204030204" pitchFamily="34" charset="0"/>
                <a:cs typeface="Gisha" panose="020B0502040204020203" pitchFamily="34" charset="-79"/>
              </a:rPr>
              <a:t>A siege was actually lifted (Rafah, seaport</a:t>
            </a:r>
            <a:r>
              <a:rPr lang="en-US" sz="3200" dirty="0">
                <a:latin typeface="Gisha" panose="020B0502040204020203" pitchFamily="34" charset="-79"/>
                <a:ea typeface="Calibri" panose="020F0502020204030204" pitchFamily="34" charset="0"/>
                <a:cs typeface="Gisha" panose="020B0502040204020203" pitchFamily="34" charset="-79"/>
              </a:rPr>
              <a:t>)</a:t>
            </a:r>
            <a:endParaRPr lang="he-IL" sz="3200" dirty="0">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337717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58038" y="1243741"/>
            <a:ext cx="9905998" cy="3344883"/>
          </a:xfrm>
        </p:spPr>
        <p:txBody>
          <a:bodyPr>
            <a:noAutofit/>
          </a:bodyPr>
          <a:lstStyle/>
          <a:p>
            <a:pPr algn="ctr"/>
            <a:r>
              <a:rPr lang="en-US" sz="7200" b="1" dirty="0"/>
              <a:t>Interim goals achieved in the negotiations</a:t>
            </a:r>
            <a:endParaRPr lang="he-IL" sz="7200" b="1" dirty="0"/>
          </a:p>
        </p:txBody>
      </p:sp>
    </p:spTree>
    <p:extLst>
      <p:ext uri="{BB962C8B-B14F-4D97-AF65-F5344CB8AC3E}">
        <p14:creationId xmlns:p14="http://schemas.microsoft.com/office/powerpoint/2010/main" val="1666349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88074" y="482776"/>
            <a:ext cx="11482252" cy="6001643"/>
          </a:xfrm>
          <a:prstGeom prst="rect">
            <a:avLst/>
          </a:prstGeom>
          <a:noFill/>
        </p:spPr>
        <p:txBody>
          <a:bodyPr wrap="square" rtlCol="1">
            <a:spAutoFit/>
          </a:bodyPr>
          <a:lstStyle>
            <a:defPPr>
              <a:defRPr lang="en-US"/>
            </a:defPPr>
            <a:lvl1pPr marL="285750" indent="-285750" algn="r" rtl="1">
              <a:buFont typeface="Arial" panose="020B0604020202020204" pitchFamily="34" charset="0"/>
              <a:buChar char="•"/>
              <a:defRPr sz="3200" b="1">
                <a:solidFill>
                  <a:schemeClr val="accent1">
                    <a:lumMod val="60000"/>
                    <a:lumOff val="40000"/>
                  </a:schemeClr>
                </a:solidFill>
                <a:latin typeface="David" panose="020E0502060401010101" pitchFamily="34" charset="-79"/>
                <a:cs typeface="David" panose="020E0502060401010101" pitchFamily="34" charset="-79"/>
              </a:defRPr>
            </a:lvl1pPr>
            <a:lvl2pPr marL="742950" lvl="1" indent="-285750" algn="r" rtl="1">
              <a:buFont typeface="Arial" panose="020B0604020202020204" pitchFamily="34" charset="0"/>
              <a:buChar char="•"/>
              <a:defRPr sz="3200" b="1">
                <a:solidFill>
                  <a:schemeClr val="accent1">
                    <a:lumMod val="60000"/>
                    <a:lumOff val="40000"/>
                  </a:schemeClr>
                </a:solidFill>
                <a:latin typeface="David" panose="020E0502060401010101" pitchFamily="34" charset="-79"/>
                <a:cs typeface="David" panose="020E0502060401010101" pitchFamily="34" charset="-79"/>
              </a:defRPr>
            </a:lvl2pPr>
          </a:lstStyle>
          <a:p>
            <a:pPr algn="l" rtl="0"/>
            <a:r>
              <a:rPr lang="en-US" b="0" dirty="0">
                <a:solidFill>
                  <a:schemeClr val="tx1"/>
                </a:solidFill>
              </a:rPr>
              <a:t>The Rafah crossing is open</a:t>
            </a:r>
          </a:p>
          <a:p>
            <a:pPr algn="l" rtl="0"/>
            <a:r>
              <a:rPr lang="en-US" b="0" dirty="0">
                <a:solidFill>
                  <a:schemeClr val="tx1"/>
                </a:solidFill>
              </a:rPr>
              <a:t>Transfer of antibiotics from Iran</a:t>
            </a:r>
          </a:p>
          <a:p>
            <a:pPr algn="l" rtl="0"/>
            <a:r>
              <a:rPr lang="en-US" b="0" dirty="0">
                <a:solidFill>
                  <a:schemeClr val="tx1"/>
                </a:solidFill>
              </a:rPr>
              <a:t>Turkish / Egyptian desalination plants</a:t>
            </a:r>
          </a:p>
          <a:p>
            <a:pPr algn="l" rtl="0"/>
            <a:r>
              <a:rPr lang="en-US" b="0" dirty="0">
                <a:solidFill>
                  <a:schemeClr val="tx1"/>
                </a:solidFill>
              </a:rPr>
              <a:t>Turkey: 20 mm of resistance in secret (monthly)</a:t>
            </a:r>
          </a:p>
          <a:p>
            <a:pPr algn="l" rtl="0"/>
            <a:r>
              <a:rPr lang="en-US" b="0" dirty="0">
                <a:solidFill>
                  <a:schemeClr val="tx1"/>
                </a:solidFill>
              </a:rPr>
              <a:t>25 MD from Qatar (monthly)</a:t>
            </a:r>
          </a:p>
          <a:p>
            <a:pPr algn="l" rtl="0"/>
            <a:r>
              <a:rPr lang="en-US" b="0" dirty="0">
                <a:solidFill>
                  <a:schemeClr val="tx1"/>
                </a:solidFill>
              </a:rPr>
              <a:t>Massive humanitarian aid from Egypt, including extensive medical,</a:t>
            </a:r>
          </a:p>
          <a:p>
            <a:pPr algn="l" rtl="0"/>
            <a:r>
              <a:rPr lang="en-US" b="0" dirty="0">
                <a:solidFill>
                  <a:schemeClr val="tx1"/>
                </a:solidFill>
              </a:rPr>
              <a:t>Rafah</a:t>
            </a:r>
          </a:p>
          <a:p>
            <a:pPr algn="l" rtl="0"/>
            <a:r>
              <a:rPr lang="en-US" b="0" dirty="0">
                <a:solidFill>
                  <a:schemeClr val="tx1"/>
                </a:solidFill>
              </a:rPr>
              <a:t>Qatari money</a:t>
            </a:r>
          </a:p>
          <a:p>
            <a:pPr algn="l" rtl="0"/>
            <a:r>
              <a:rPr lang="en-US" b="0" dirty="0">
                <a:solidFill>
                  <a:schemeClr val="tx1"/>
                </a:solidFill>
              </a:rPr>
              <a:t>Maritime Port in Gaza (Turkey)</a:t>
            </a:r>
          </a:p>
          <a:p>
            <a:pPr algn="l" rtl="0"/>
            <a:r>
              <a:rPr lang="en-US" b="0" dirty="0">
                <a:solidFill>
                  <a:schemeClr val="tx1"/>
                </a:solidFill>
              </a:rPr>
              <a:t>Israel-PA Agreement: Upgrading Medical Treatment, Work Permits, Additional Desalination Plant, Gas Reservoir, Fishing Space Doubled, Overseas Treatment Quotas</a:t>
            </a:r>
            <a:endParaRPr lang="he-IL" b="0" dirty="0">
              <a:solidFill>
                <a:schemeClr val="tx1"/>
              </a:solidFill>
            </a:endParaRPr>
          </a:p>
        </p:txBody>
      </p:sp>
    </p:spTree>
    <p:extLst>
      <p:ext uri="{BB962C8B-B14F-4D97-AF65-F5344CB8AC3E}">
        <p14:creationId xmlns:p14="http://schemas.microsoft.com/office/powerpoint/2010/main" val="27435268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3786678" y="2624402"/>
            <a:ext cx="4641014" cy="1569660"/>
          </a:xfrm>
          <a:prstGeom prst="rect">
            <a:avLst/>
          </a:prstGeom>
        </p:spPr>
        <p:txBody>
          <a:bodyPr wrap="none">
            <a:spAutoFit/>
          </a:bodyPr>
          <a:lstStyle/>
          <a:p>
            <a:r>
              <a:rPr lang="ar-AE" sz="9600" dirty="0">
                <a:solidFill>
                  <a:schemeClr val="accent1"/>
                </a:solidFill>
              </a:rPr>
              <a:t>الله يعيننا</a:t>
            </a:r>
            <a:endParaRPr lang="he-IL" sz="9600" dirty="0">
              <a:solidFill>
                <a:schemeClr val="accent1"/>
              </a:solidFill>
            </a:endParaRPr>
          </a:p>
        </p:txBody>
      </p:sp>
    </p:spTree>
    <p:extLst>
      <p:ext uri="{BB962C8B-B14F-4D97-AF65-F5344CB8AC3E}">
        <p14:creationId xmlns:p14="http://schemas.microsoft.com/office/powerpoint/2010/main" val="213985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1A45F0B9-7F21-4E9D-A482-5077D2BD16D3}"/>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2286000" y="-10096"/>
            <a:ext cx="7120305" cy="6858000"/>
          </a:xfrm>
          <a:prstGeom prst="rect">
            <a:avLst/>
          </a:prstGeom>
          <a:effectLst>
            <a:reflection stA="41000" endPos="0" dir="5400000" sy="-100000" algn="bl" rotWithShape="0"/>
          </a:effectLst>
        </p:spPr>
      </p:pic>
      <p:sp>
        <p:nvSpPr>
          <p:cNvPr id="8" name="סרט: נוטה כלפי מטה 7">
            <a:extLst>
              <a:ext uri="{FF2B5EF4-FFF2-40B4-BE49-F238E27FC236}">
                <a16:creationId xmlns:a16="http://schemas.microsoft.com/office/drawing/2014/main" id="{7315FB34-D951-4D8C-8D4D-2C02EFD8CB21}"/>
              </a:ext>
            </a:extLst>
          </p:cNvPr>
          <p:cNvSpPr/>
          <p:nvPr/>
        </p:nvSpPr>
        <p:spPr>
          <a:xfrm>
            <a:off x="3131527" y="10098"/>
            <a:ext cx="5429250" cy="733425"/>
          </a:xfrm>
          <a:prstGeom prst="ribb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חזון - </a:t>
            </a:r>
            <a:r>
              <a:rPr lang="ar-AE" sz="2400" b="1" dirty="0"/>
              <a:t>رؤية</a:t>
            </a:r>
            <a:endParaRPr lang="he-IL" sz="2400" b="1" dirty="0"/>
          </a:p>
        </p:txBody>
      </p:sp>
      <p:sp>
        <p:nvSpPr>
          <p:cNvPr id="2" name="TextBox 1">
            <a:extLst>
              <a:ext uri="{FF2B5EF4-FFF2-40B4-BE49-F238E27FC236}">
                <a16:creationId xmlns:a16="http://schemas.microsoft.com/office/drawing/2014/main" id="{89606EF4-D0AE-4BA2-A4BF-CD9D8438E797}"/>
              </a:ext>
            </a:extLst>
          </p:cNvPr>
          <p:cNvSpPr txBox="1"/>
          <p:nvPr/>
        </p:nvSpPr>
        <p:spPr>
          <a:xfrm>
            <a:off x="2152652" y="1876427"/>
            <a:ext cx="7477125" cy="1569660"/>
          </a:xfrm>
          <a:prstGeom prst="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en-US" sz="3200" dirty="0"/>
              <a:t>The establishment of a Palestinian Islamic state from the Jordan River to the sea with Jerusalem as its capital</a:t>
            </a:r>
            <a:endParaRPr lang="he-IL" sz="3200" dirty="0"/>
          </a:p>
        </p:txBody>
      </p:sp>
      <p:pic>
        <p:nvPicPr>
          <p:cNvPr id="5" name="תמונה 4"/>
          <p:cNvPicPr>
            <a:picLocks noChangeAspect="1"/>
          </p:cNvPicPr>
          <p:nvPr/>
        </p:nvPicPr>
        <p:blipFill>
          <a:blip r:embed="rId4">
            <a:biLevel thresh="50000"/>
          </a:blip>
          <a:stretch>
            <a:fillRect/>
          </a:stretch>
        </p:blipFill>
        <p:spPr>
          <a:xfrm>
            <a:off x="11526163" y="38062"/>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08861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סרט: נוטה כלפי מטה 7">
            <a:extLst>
              <a:ext uri="{FF2B5EF4-FFF2-40B4-BE49-F238E27FC236}">
                <a16:creationId xmlns:a16="http://schemas.microsoft.com/office/drawing/2014/main" id="{7315FB34-D951-4D8C-8D4D-2C02EFD8CB21}"/>
              </a:ext>
            </a:extLst>
          </p:cNvPr>
          <p:cNvSpPr/>
          <p:nvPr/>
        </p:nvSpPr>
        <p:spPr>
          <a:xfrm>
            <a:off x="2828925" y="28577"/>
            <a:ext cx="5429250" cy="733425"/>
          </a:xfrm>
          <a:prstGeom prst="ribb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Principles </a:t>
            </a:r>
            <a:r>
              <a:rPr lang="ar-AE" sz="2400" b="1" dirty="0" smtClean="0"/>
              <a:t>مبادئ</a:t>
            </a:r>
            <a:endParaRPr lang="he-IL" sz="2400" b="1" dirty="0"/>
          </a:p>
        </p:txBody>
      </p:sp>
      <p:sp>
        <p:nvSpPr>
          <p:cNvPr id="9" name="TextBox 8">
            <a:extLst>
              <a:ext uri="{FF2B5EF4-FFF2-40B4-BE49-F238E27FC236}">
                <a16:creationId xmlns:a16="http://schemas.microsoft.com/office/drawing/2014/main" id="{70C87837-FC79-4832-8096-FA2CC36E9834}"/>
              </a:ext>
            </a:extLst>
          </p:cNvPr>
          <p:cNvSpPr txBox="1"/>
          <p:nvPr/>
        </p:nvSpPr>
        <p:spPr>
          <a:xfrm>
            <a:off x="1951632" y="829334"/>
            <a:ext cx="10063472" cy="5653022"/>
          </a:xfrm>
          <a:prstGeom prst="rect">
            <a:avLst/>
          </a:prstGeom>
          <a:noFill/>
        </p:spPr>
        <p:txBody>
          <a:bodyPr wrap="square" rtlCol="1">
            <a:spAutoFit/>
          </a:bodyPr>
          <a:lstStyle/>
          <a:p>
            <a:pPr marL="342900" indent="-342900" algn="l" defTabSz="914400">
              <a:lnSpc>
                <a:spcPct val="150000"/>
              </a:lnSpc>
              <a:buClr>
                <a:srgbClr val="FF0000"/>
              </a:buClr>
              <a:buFont typeface="Wingdings" panose="05000000000000000000" pitchFamily="2" charset="2"/>
              <a:buChar char="q"/>
              <a:defRPr/>
            </a:pPr>
            <a:r>
              <a:rPr lang="en-US" sz="2400" dirty="0">
                <a:latin typeface="David" panose="020E0502060401010101" pitchFamily="34" charset="-79"/>
              </a:rPr>
              <a:t>Palestine belongs to the Palestinian people - Israel stole it from us and has no right to it! We will not give up until its full liberation!</a:t>
            </a:r>
          </a:p>
          <a:p>
            <a:pPr marL="342900" indent="-342900" algn="l" defTabSz="914400">
              <a:lnSpc>
                <a:spcPct val="150000"/>
              </a:lnSpc>
              <a:buClr>
                <a:srgbClr val="FF0000"/>
              </a:buClr>
              <a:buFont typeface="Wingdings" panose="05000000000000000000" pitchFamily="2" charset="2"/>
              <a:buChar char="q"/>
              <a:defRPr/>
            </a:pPr>
            <a:r>
              <a:rPr lang="en-US" sz="2400" dirty="0">
                <a:latin typeface="David" panose="020E0502060401010101" pitchFamily="34" charset="-79"/>
              </a:rPr>
              <a:t>Beit Al-</a:t>
            </a:r>
            <a:r>
              <a:rPr lang="en-US" sz="2400" dirty="0" err="1">
                <a:latin typeface="David" panose="020E0502060401010101" pitchFamily="34" charset="-79"/>
              </a:rPr>
              <a:t>Maqdas</a:t>
            </a:r>
            <a:r>
              <a:rPr lang="en-US" sz="2400" dirty="0">
                <a:latin typeface="David" panose="020E0502060401010101" pitchFamily="34" charset="-79"/>
              </a:rPr>
              <a:t> (Jerusalem) is entirely part of the Palestinian people</a:t>
            </a:r>
          </a:p>
          <a:p>
            <a:pPr marL="342900" indent="-342900" algn="l" defTabSz="914400">
              <a:lnSpc>
                <a:spcPct val="150000"/>
              </a:lnSpc>
              <a:buClr>
                <a:srgbClr val="FF0000"/>
              </a:buClr>
              <a:buFont typeface="Wingdings" panose="05000000000000000000" pitchFamily="2" charset="2"/>
              <a:buChar char="q"/>
              <a:defRPr/>
            </a:pPr>
            <a:r>
              <a:rPr lang="en-US" sz="2400" dirty="0">
                <a:latin typeface="David" panose="020E0502060401010101" pitchFamily="34" charset="-79"/>
              </a:rPr>
              <a:t>The right of return of the Palestinian people - a natural, individual and collective right of anyone who has been expelled since 1948</a:t>
            </a:r>
          </a:p>
          <a:p>
            <a:pPr marL="342900" indent="-342900" algn="l" defTabSz="914400">
              <a:lnSpc>
                <a:spcPct val="150000"/>
              </a:lnSpc>
              <a:buClr>
                <a:srgbClr val="FF0000"/>
              </a:buClr>
              <a:buFont typeface="Wingdings" panose="05000000000000000000" pitchFamily="2" charset="2"/>
              <a:buChar char="q"/>
              <a:defRPr/>
            </a:pPr>
            <a:r>
              <a:rPr lang="en-US" sz="2400" dirty="0">
                <a:latin typeface="David" panose="020E0502060401010101" pitchFamily="34" charset="-79"/>
              </a:rPr>
              <a:t>The Zionist entity is robber, aggressive and colonialist! Hamas does not recognize the Zionist entity!</a:t>
            </a:r>
          </a:p>
          <a:p>
            <a:pPr marL="342900" indent="-342900" algn="l" defTabSz="914400">
              <a:lnSpc>
                <a:spcPct val="150000"/>
              </a:lnSpc>
              <a:buClr>
                <a:srgbClr val="FF0000"/>
              </a:buClr>
              <a:buFont typeface="Wingdings" panose="05000000000000000000" pitchFamily="2" charset="2"/>
              <a:buChar char="q"/>
              <a:defRPr/>
            </a:pPr>
            <a:r>
              <a:rPr lang="en-US" sz="2400" dirty="0">
                <a:latin typeface="David" panose="020E0502060401010101" pitchFamily="34" charset="-79"/>
              </a:rPr>
              <a:t>The </a:t>
            </a:r>
            <a:r>
              <a:rPr lang="en-US" sz="2400" dirty="0" err="1">
                <a:latin typeface="David" panose="020E0502060401010101" pitchFamily="34" charset="-79"/>
              </a:rPr>
              <a:t>makama</a:t>
            </a:r>
            <a:r>
              <a:rPr lang="en-US" sz="2400" dirty="0">
                <a:latin typeface="David" panose="020E0502060401010101" pitchFamily="34" charset="-79"/>
              </a:rPr>
              <a:t> (resistance) is our natural right, we choose how and when to activate it!</a:t>
            </a:r>
            <a:endParaRPr lang="he-IL" sz="2400" b="1" dirty="0">
              <a:latin typeface="David" panose="020E0502060401010101" pitchFamily="34" charset="-79"/>
              <a:cs typeface="+mj-cs"/>
            </a:endParaRPr>
          </a:p>
          <a:p>
            <a:pPr marL="342900" indent="-342900" algn="r" defTabSz="914400" rtl="1">
              <a:lnSpc>
                <a:spcPct val="150000"/>
              </a:lnSpc>
              <a:buClr>
                <a:srgbClr val="FF0000"/>
              </a:buClr>
              <a:buFont typeface="Wingdings" panose="05000000000000000000" pitchFamily="2" charset="2"/>
              <a:buChar char="q"/>
              <a:defRPr/>
            </a:pPr>
            <a:endParaRPr lang="he-IL" sz="2800" b="1" dirty="0">
              <a:latin typeface="David" panose="020E0502060401010101" pitchFamily="34" charset="-79"/>
              <a:cs typeface="+mj-cs"/>
            </a:endParaRPr>
          </a:p>
        </p:txBody>
      </p:sp>
      <p:pic>
        <p:nvPicPr>
          <p:cNvPr id="12" name="תמונה 11">
            <a:extLst>
              <a:ext uri="{FF2B5EF4-FFF2-40B4-BE49-F238E27FC236}">
                <a16:creationId xmlns:a16="http://schemas.microsoft.com/office/drawing/2014/main" id="{52E94377-B064-4304-8EC7-AD3E84812077}"/>
              </a:ext>
            </a:extLst>
          </p:cNvPr>
          <p:cNvPicPr>
            <a:picLocks noChangeAspect="1"/>
          </p:cNvPicPr>
          <p:nvPr/>
        </p:nvPicPr>
        <p:blipFill>
          <a:blip r:embed="rId2"/>
          <a:stretch>
            <a:fillRect/>
          </a:stretch>
        </p:blipFill>
        <p:spPr>
          <a:xfrm>
            <a:off x="0" y="1632588"/>
            <a:ext cx="1951634" cy="1197878"/>
          </a:xfrm>
          <a:prstGeom prst="rect">
            <a:avLst/>
          </a:prstGeom>
        </p:spPr>
      </p:pic>
      <p:pic>
        <p:nvPicPr>
          <p:cNvPr id="13" name="תמונה 12">
            <a:extLst>
              <a:ext uri="{FF2B5EF4-FFF2-40B4-BE49-F238E27FC236}">
                <a16:creationId xmlns:a16="http://schemas.microsoft.com/office/drawing/2014/main" id="{6339F43A-5561-4E4A-B483-545DCBA7FC07}"/>
              </a:ext>
            </a:extLst>
          </p:cNvPr>
          <p:cNvPicPr>
            <a:picLocks noChangeAspect="1"/>
          </p:cNvPicPr>
          <p:nvPr/>
        </p:nvPicPr>
        <p:blipFill>
          <a:blip r:embed="rId3"/>
          <a:stretch>
            <a:fillRect/>
          </a:stretch>
        </p:blipFill>
        <p:spPr>
          <a:xfrm>
            <a:off x="0" y="3010260"/>
            <a:ext cx="1951634" cy="1230741"/>
          </a:xfrm>
          <a:prstGeom prst="rect">
            <a:avLst/>
          </a:prstGeom>
        </p:spPr>
      </p:pic>
      <p:pic>
        <p:nvPicPr>
          <p:cNvPr id="14" name="תמונה 13">
            <a:extLst>
              <a:ext uri="{FF2B5EF4-FFF2-40B4-BE49-F238E27FC236}">
                <a16:creationId xmlns:a16="http://schemas.microsoft.com/office/drawing/2014/main" id="{750BA025-D672-4322-8598-85DA616940FE}"/>
              </a:ext>
            </a:extLst>
          </p:cNvPr>
          <p:cNvPicPr>
            <a:picLocks noChangeAspect="1"/>
          </p:cNvPicPr>
          <p:nvPr/>
        </p:nvPicPr>
        <p:blipFill>
          <a:blip r:embed="rId4"/>
          <a:stretch>
            <a:fillRect/>
          </a:stretch>
        </p:blipFill>
        <p:spPr>
          <a:xfrm>
            <a:off x="-1" y="4430320"/>
            <a:ext cx="1951633" cy="1197878"/>
          </a:xfrm>
          <a:prstGeom prst="rect">
            <a:avLst/>
          </a:prstGeom>
        </p:spPr>
      </p:pic>
      <p:pic>
        <p:nvPicPr>
          <p:cNvPr id="15" name="תמונה 14">
            <a:extLst>
              <a:ext uri="{FF2B5EF4-FFF2-40B4-BE49-F238E27FC236}">
                <a16:creationId xmlns:a16="http://schemas.microsoft.com/office/drawing/2014/main" id="{599C4761-E9A8-40B8-8842-6A7BA4454141}"/>
              </a:ext>
            </a:extLst>
          </p:cNvPr>
          <p:cNvPicPr>
            <a:picLocks noChangeAspect="1"/>
          </p:cNvPicPr>
          <p:nvPr/>
        </p:nvPicPr>
        <p:blipFill rotWithShape="1">
          <a:blip r:embed="rId5"/>
          <a:srcRect l="11504" t="37850" r="20696" b="17441"/>
          <a:stretch/>
        </p:blipFill>
        <p:spPr>
          <a:xfrm>
            <a:off x="0" y="5760475"/>
            <a:ext cx="1951632" cy="1087429"/>
          </a:xfrm>
          <a:prstGeom prst="rect">
            <a:avLst/>
          </a:prstGeom>
        </p:spPr>
      </p:pic>
      <p:pic>
        <p:nvPicPr>
          <p:cNvPr id="10" name="תמונה 9"/>
          <p:cNvPicPr>
            <a:picLocks noChangeAspect="1"/>
          </p:cNvPicPr>
          <p:nvPr/>
        </p:nvPicPr>
        <p:blipFill>
          <a:blip r:embed="rId6">
            <a:biLevel thresh="50000"/>
          </a:blip>
          <a:stretch>
            <a:fillRect/>
          </a:stretch>
        </p:blipFill>
        <p:spPr>
          <a:xfrm>
            <a:off x="11526163" y="38062"/>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5671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1413" y="0"/>
            <a:ext cx="9905998" cy="827314"/>
          </a:xfrm>
        </p:spPr>
        <p:txBody>
          <a:bodyPr>
            <a:normAutofit/>
          </a:bodyPr>
          <a:lstStyle/>
          <a:p>
            <a:pPr algn="ctr"/>
            <a:r>
              <a:rPr lang="en-US" sz="4800" b="1" dirty="0"/>
              <a:t>Threats</a:t>
            </a:r>
            <a:endParaRPr lang="he-IL" sz="4800" b="1" dirty="0"/>
          </a:p>
        </p:txBody>
      </p:sp>
      <p:sp>
        <p:nvSpPr>
          <p:cNvPr id="3" name="מציין מיקום תוכן 2"/>
          <p:cNvSpPr>
            <a:spLocks noGrp="1"/>
          </p:cNvSpPr>
          <p:nvPr>
            <p:ph idx="1"/>
          </p:nvPr>
        </p:nvSpPr>
        <p:spPr>
          <a:xfrm>
            <a:off x="619432" y="1123405"/>
            <a:ext cx="10427979" cy="4667795"/>
          </a:xfrm>
        </p:spPr>
        <p:txBody>
          <a:bodyPr vert="horz" lIns="91440" tIns="45720" rIns="91440" bIns="45720" rtlCol="0" anchor="t" anchorCtr="0">
            <a:normAutofit fontScale="92500"/>
          </a:bodyPr>
          <a:lstStyle/>
          <a:p>
            <a:pPr algn="l" rtl="0"/>
            <a:r>
              <a:rPr lang="en-US" sz="4000" dirty="0"/>
              <a:t>The loss of control in Gaza (unlike the regime)</a:t>
            </a:r>
          </a:p>
          <a:p>
            <a:pPr algn="l" rtl="0"/>
            <a:r>
              <a:rPr lang="en-US" sz="4000" dirty="0"/>
              <a:t>A heavy weapon</a:t>
            </a:r>
          </a:p>
          <a:p>
            <a:pPr algn="l" rtl="0"/>
            <a:r>
              <a:rPr lang="en-US" sz="4000" dirty="0"/>
              <a:t>Damage to influence in the West Bank</a:t>
            </a:r>
          </a:p>
          <a:p>
            <a:pPr algn="l" rtl="0"/>
            <a:r>
              <a:rPr lang="en-US" sz="4000" dirty="0"/>
              <a:t>PIJ and </a:t>
            </a:r>
            <a:r>
              <a:rPr lang="en-US" sz="4000" dirty="0" err="1"/>
              <a:t>Salafis</a:t>
            </a:r>
            <a:endParaRPr lang="en-US" sz="4000" dirty="0"/>
          </a:p>
          <a:p>
            <a:pPr algn="l" rtl="0"/>
            <a:r>
              <a:rPr lang="en-US" sz="4000" dirty="0"/>
              <a:t>The loss of legitimacy as the leader of the resistance / protector of the people</a:t>
            </a:r>
            <a:endParaRPr lang="he-IL" sz="4000" dirty="0"/>
          </a:p>
        </p:txBody>
      </p:sp>
    </p:spTree>
    <p:extLst>
      <p:ext uri="{BB962C8B-B14F-4D97-AF65-F5344CB8AC3E}">
        <p14:creationId xmlns:p14="http://schemas.microsoft.com/office/powerpoint/2010/main" val="174991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משולש שווה-שוקיים 27"/>
          <p:cNvSpPr/>
          <p:nvPr/>
        </p:nvSpPr>
        <p:spPr>
          <a:xfrm>
            <a:off x="3491915" y="531591"/>
            <a:ext cx="5100545" cy="2618520"/>
          </a:xfrm>
          <a:prstGeom prst="triangle">
            <a:avLst/>
          </a:prstGeom>
          <a:solidFill>
            <a:schemeClr val="accent1">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rtlCol="1" anchor="ctr"/>
          <a:lstStyle/>
          <a:p>
            <a:pPr algn="ctr"/>
            <a:endParaRPr lang="he-IL"/>
          </a:p>
        </p:txBody>
      </p:sp>
      <p:pic>
        <p:nvPicPr>
          <p:cNvPr id="10" name="Picture 24" descr="תוצאת תמונה עבור דגל ישראל">
            <a:extLst>
              <a:ext uri="{FF2B5EF4-FFF2-40B4-BE49-F238E27FC236}">
                <a16:creationId xmlns:a16="http://schemas.microsoft.com/office/drawing/2014/main" id="{015CFF19-D2AA-4C6A-9B80-4B09E9FCE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9" y="4133189"/>
            <a:ext cx="1686136" cy="13148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תמונה 13"/>
          <p:cNvPicPr>
            <a:picLocks noChangeAspect="1"/>
          </p:cNvPicPr>
          <p:nvPr/>
        </p:nvPicPr>
        <p:blipFill>
          <a:blip r:embed="rId3"/>
          <a:stretch>
            <a:fillRect/>
          </a:stretch>
        </p:blipFill>
        <p:spPr>
          <a:xfrm>
            <a:off x="5345953" y="957893"/>
            <a:ext cx="1392468" cy="9556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תמונה 17"/>
          <p:cNvPicPr>
            <a:picLocks noChangeAspect="1"/>
          </p:cNvPicPr>
          <p:nvPr/>
        </p:nvPicPr>
        <p:blipFill>
          <a:blip r:embed="rId4"/>
          <a:stretch>
            <a:fillRect/>
          </a:stretch>
        </p:blipFill>
        <p:spPr>
          <a:xfrm>
            <a:off x="6127502" y="1765792"/>
            <a:ext cx="1854039" cy="13625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תמונה 15"/>
          <p:cNvPicPr>
            <a:picLocks noChangeAspect="1"/>
          </p:cNvPicPr>
          <p:nvPr/>
        </p:nvPicPr>
        <p:blipFill>
          <a:blip r:embed="rId5"/>
          <a:stretch>
            <a:fillRect/>
          </a:stretch>
        </p:blipFill>
        <p:spPr>
          <a:xfrm>
            <a:off x="4920376" y="3228686"/>
            <a:ext cx="3672084" cy="3372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תמונה 16"/>
          <p:cNvPicPr>
            <a:picLocks noChangeAspect="1"/>
          </p:cNvPicPr>
          <p:nvPr/>
        </p:nvPicPr>
        <p:blipFill>
          <a:blip r:embed="rId6"/>
          <a:stretch>
            <a:fillRect/>
          </a:stretch>
        </p:blipFill>
        <p:spPr>
          <a:xfrm>
            <a:off x="3539609" y="3185718"/>
            <a:ext cx="1326831" cy="3372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תמונה 12"/>
          <p:cNvPicPr>
            <a:picLocks noChangeAspect="1"/>
          </p:cNvPicPr>
          <p:nvPr/>
        </p:nvPicPr>
        <p:blipFill>
          <a:blip r:embed="rId7"/>
          <a:stretch>
            <a:fillRect/>
          </a:stretch>
        </p:blipFill>
        <p:spPr>
          <a:xfrm>
            <a:off x="4197458" y="1711761"/>
            <a:ext cx="1910830" cy="14706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תרשים זרימה: הכנה 18"/>
          <p:cNvSpPr/>
          <p:nvPr/>
        </p:nvSpPr>
        <p:spPr>
          <a:xfrm>
            <a:off x="3508832" y="4790632"/>
            <a:ext cx="300709" cy="276161"/>
          </a:xfrm>
          <a:prstGeom prst="flowChartPreparati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29" name="הסבר ענן 28"/>
          <p:cNvSpPr/>
          <p:nvPr/>
        </p:nvSpPr>
        <p:spPr>
          <a:xfrm>
            <a:off x="9188666" y="1711761"/>
            <a:ext cx="2442338" cy="1880679"/>
          </a:xfrm>
          <a:prstGeom prst="cloudCallout">
            <a:avLst>
              <a:gd name="adj1" fmla="val -122166"/>
              <a:gd name="adj2" fmla="val 88427"/>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pic>
        <p:nvPicPr>
          <p:cNvPr id="38" name="Picture 10" descr="תוצאת תמונה עבור דגל לבנון">
            <a:extLst>
              <a:ext uri="{FF2B5EF4-FFF2-40B4-BE49-F238E27FC236}">
                <a16:creationId xmlns:a16="http://schemas.microsoft.com/office/drawing/2014/main" id="{F537FE17-7C48-490E-B3A2-0272227994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5840" y="1962826"/>
            <a:ext cx="1856414" cy="1326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9" name="Picture 14" descr="תוצאת תמונה עבור דגל חיזבאללה">
            <a:extLst>
              <a:ext uri="{FF2B5EF4-FFF2-40B4-BE49-F238E27FC236}">
                <a16:creationId xmlns:a16="http://schemas.microsoft.com/office/drawing/2014/main" id="{499D0C5A-1464-49F0-A212-DEE52579A09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615721" y="2427316"/>
            <a:ext cx="1086168" cy="7227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16" descr="תוצאת תמונה עבור דגל חיזבאללה">
            <a:extLst>
              <a:ext uri="{FF2B5EF4-FFF2-40B4-BE49-F238E27FC236}">
                <a16:creationId xmlns:a16="http://schemas.microsoft.com/office/drawing/2014/main" id="{E3052640-4F3A-4623-BF84-8446AF5868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89647" y="4197473"/>
            <a:ext cx="1613881" cy="1186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1" name="חץ שמאלה-ימינה 40"/>
          <p:cNvSpPr/>
          <p:nvPr/>
        </p:nvSpPr>
        <p:spPr>
          <a:xfrm>
            <a:off x="8762449" y="4529836"/>
            <a:ext cx="1557209" cy="434215"/>
          </a:xfrm>
          <a:prstGeom prst="leftRight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r>
              <a:rPr lang="en-US" sz="1400" b="1" dirty="0" smtClean="0"/>
              <a:t>interesting's</a:t>
            </a:r>
            <a:endParaRPr lang="he-IL" b="1" dirty="0"/>
          </a:p>
        </p:txBody>
      </p:sp>
      <p:sp>
        <p:nvSpPr>
          <p:cNvPr id="42" name="חץ שמאלה-ימינה 41"/>
          <p:cNvSpPr/>
          <p:nvPr/>
        </p:nvSpPr>
        <p:spPr>
          <a:xfrm>
            <a:off x="1851779" y="4573524"/>
            <a:ext cx="1557209" cy="434215"/>
          </a:xfrm>
          <a:prstGeom prst="leftRight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r>
              <a:rPr lang="en-US" b="1" dirty="0"/>
              <a:t>N</a:t>
            </a:r>
            <a:r>
              <a:rPr lang="en-US" sz="1200" b="1" dirty="0"/>
              <a:t>egotia</a:t>
            </a:r>
            <a:r>
              <a:rPr lang="en-US" b="1" dirty="0"/>
              <a:t>tions</a:t>
            </a:r>
            <a:endParaRPr lang="he-IL" b="1" dirty="0"/>
          </a:p>
        </p:txBody>
      </p:sp>
      <p:sp>
        <p:nvSpPr>
          <p:cNvPr id="36" name="ענן 35"/>
          <p:cNvSpPr/>
          <p:nvPr/>
        </p:nvSpPr>
        <p:spPr>
          <a:xfrm>
            <a:off x="7770658" y="116365"/>
            <a:ext cx="3856730" cy="990360"/>
          </a:xfrm>
          <a:prstGeom prst="cloud">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ענן 30"/>
          <p:cNvSpPr/>
          <p:nvPr/>
        </p:nvSpPr>
        <p:spPr>
          <a:xfrm>
            <a:off x="465512" y="116364"/>
            <a:ext cx="8296935" cy="1068936"/>
          </a:xfrm>
          <a:prstGeom prst="cloud">
            <a:avLst/>
          </a:prstGeom>
          <a:blipFill>
            <a:blip r:embed="rId1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9138577" y="137321"/>
            <a:ext cx="2045753" cy="369332"/>
          </a:xfrm>
          <a:prstGeom prst="rect">
            <a:avLst/>
          </a:prstGeom>
        </p:spPr>
        <p:txBody>
          <a:bodyPr wrap="none">
            <a:spAutoFit/>
          </a:bodyPr>
          <a:lstStyle/>
          <a:p>
            <a:r>
              <a:rPr lang="ar-AE" b="1" dirty="0">
                <a:solidFill>
                  <a:schemeClr val="bg1"/>
                </a:solidFill>
              </a:rPr>
              <a:t>الخريطة المعرفية</a:t>
            </a:r>
            <a:endParaRPr lang="he-IL" b="1" dirty="0">
              <a:solidFill>
                <a:schemeClr val="bg1"/>
              </a:solidFill>
            </a:endParaRPr>
          </a:p>
        </p:txBody>
      </p:sp>
      <p:sp>
        <p:nvSpPr>
          <p:cNvPr id="2" name="חץ למעלה 1"/>
          <p:cNvSpPr/>
          <p:nvPr/>
        </p:nvSpPr>
        <p:spPr>
          <a:xfrm rot="19593126">
            <a:off x="5396066" y="3084415"/>
            <a:ext cx="762335" cy="9144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 name="חץ מעוקל ימינה 3"/>
          <p:cNvSpPr/>
          <p:nvPr/>
        </p:nvSpPr>
        <p:spPr>
          <a:xfrm rot="3371362">
            <a:off x="1644569" y="226085"/>
            <a:ext cx="1506079" cy="4441961"/>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1005406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a:stretch>
            <a:fillRect/>
          </a:stretch>
        </p:blipFill>
        <p:spPr>
          <a:xfrm>
            <a:off x="2542612" y="128337"/>
            <a:ext cx="7220504" cy="6693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4" descr="תוצאת תמונה עבור דגל ישראל">
            <a:extLst>
              <a:ext uri="{FF2B5EF4-FFF2-40B4-BE49-F238E27FC236}">
                <a16:creationId xmlns:a16="http://schemas.microsoft.com/office/drawing/2014/main" id="{015CFF19-D2AA-4C6A-9B80-4B09E9FCE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635" y="1417935"/>
            <a:ext cx="2378742" cy="1854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תמונה 12"/>
          <p:cNvPicPr>
            <a:picLocks noChangeAspect="1"/>
          </p:cNvPicPr>
          <p:nvPr/>
        </p:nvPicPr>
        <p:blipFill>
          <a:blip r:embed="rId4"/>
          <a:stretch>
            <a:fillRect/>
          </a:stretch>
        </p:blipFill>
        <p:spPr>
          <a:xfrm>
            <a:off x="2912727" y="1627334"/>
            <a:ext cx="2152521" cy="1656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תמונה 13"/>
          <p:cNvPicPr>
            <a:picLocks noChangeAspect="1"/>
          </p:cNvPicPr>
          <p:nvPr/>
        </p:nvPicPr>
        <p:blipFill>
          <a:blip r:embed="rId5"/>
          <a:stretch>
            <a:fillRect/>
          </a:stretch>
        </p:blipFill>
        <p:spPr>
          <a:xfrm>
            <a:off x="7380853" y="3722618"/>
            <a:ext cx="2204889" cy="15505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תמונה 17"/>
          <p:cNvPicPr>
            <a:picLocks noChangeAspect="1"/>
          </p:cNvPicPr>
          <p:nvPr/>
        </p:nvPicPr>
        <p:blipFill>
          <a:blip r:embed="rId6"/>
          <a:stretch>
            <a:fillRect/>
          </a:stretch>
        </p:blipFill>
        <p:spPr>
          <a:xfrm>
            <a:off x="2759644" y="3708155"/>
            <a:ext cx="2182781" cy="14869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16" descr="תוצאת תמונה עבור דגל חיזבאללה">
            <a:extLst>
              <a:ext uri="{FF2B5EF4-FFF2-40B4-BE49-F238E27FC236}">
                <a16:creationId xmlns:a16="http://schemas.microsoft.com/office/drawing/2014/main" id="{E3052640-4F3A-4623-BF84-8446AF5868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1950" y="5516059"/>
            <a:ext cx="1660573" cy="1020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תמונה 16"/>
          <p:cNvPicPr>
            <a:picLocks noChangeAspect="1"/>
          </p:cNvPicPr>
          <p:nvPr/>
        </p:nvPicPr>
        <p:blipFill>
          <a:blip r:embed="rId8"/>
          <a:stretch>
            <a:fillRect/>
          </a:stretch>
        </p:blipFill>
        <p:spPr>
          <a:xfrm>
            <a:off x="4963493" y="132319"/>
            <a:ext cx="2378742" cy="18514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תמונה 24"/>
          <p:cNvPicPr>
            <a:picLocks noChangeAspect="1"/>
          </p:cNvPicPr>
          <p:nvPr/>
        </p:nvPicPr>
        <p:blipFill>
          <a:blip r:embed="rId9"/>
          <a:stretch>
            <a:fillRect/>
          </a:stretch>
        </p:blipFill>
        <p:spPr>
          <a:xfrm>
            <a:off x="3988987" y="5240110"/>
            <a:ext cx="1696775" cy="1121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Picture 34" descr="תוצאת תמונה עבור דגל ירדן">
            <a:extLst>
              <a:ext uri="{FF2B5EF4-FFF2-40B4-BE49-F238E27FC236}">
                <a16:creationId xmlns:a16="http://schemas.microsoft.com/office/drawing/2014/main" id="{26F6296E-A6B3-48B5-AFB8-A855328482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8287" y="3109031"/>
            <a:ext cx="1014831" cy="630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מלבן 1"/>
          <p:cNvSpPr/>
          <p:nvPr/>
        </p:nvSpPr>
        <p:spPr>
          <a:xfrm>
            <a:off x="8289730" y="-73944"/>
            <a:ext cx="1931939" cy="646331"/>
          </a:xfrm>
          <a:prstGeom prst="rect">
            <a:avLst/>
          </a:prstGeom>
        </p:spPr>
        <p:txBody>
          <a:bodyPr wrap="none">
            <a:spAutoFit/>
          </a:bodyPr>
          <a:lstStyle/>
          <a:p>
            <a:pPr algn="r" defTabSz="914400" rtl="1"/>
            <a:r>
              <a:rPr lang="ar-AE" sz="3600" b="1" dirty="0">
                <a:solidFill>
                  <a:prstClr val="black"/>
                </a:solidFill>
              </a:rPr>
              <a:t>حدود النظام</a:t>
            </a:r>
            <a:endParaRPr lang="he-IL" sz="3600" b="1" dirty="0">
              <a:solidFill>
                <a:prstClr val="black"/>
              </a:solidFill>
            </a:endParaRPr>
          </a:p>
        </p:txBody>
      </p:sp>
      <p:pic>
        <p:nvPicPr>
          <p:cNvPr id="12" name="תמונה 11"/>
          <p:cNvPicPr>
            <a:picLocks noChangeAspect="1"/>
          </p:cNvPicPr>
          <p:nvPr/>
        </p:nvPicPr>
        <p:blipFill>
          <a:blip r:embed="rId2">
            <a:biLevel thresh="50000"/>
          </a:blip>
          <a:stretch>
            <a:fillRect/>
          </a:stretch>
        </p:blipFill>
        <p:spPr>
          <a:xfrm>
            <a:off x="11499819" y="52677"/>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151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שקופית">
            <a:extLst>
              <a:ext uri="{FF2B5EF4-FFF2-40B4-BE49-F238E27FC236}">
                <a16:creationId xmlns:a16="http://schemas.microsoft.com/office/drawing/2014/main" id="{82336B3C-0982-49C2-85B3-D4D69E435900}"/>
              </a:ext>
            </a:extLst>
          </p:cNvPr>
          <p:cNvSpPr>
            <a:spLocks noGrp="1"/>
          </p:cNvSpPr>
          <p:nvPr>
            <p:ph type="title"/>
          </p:nvPr>
        </p:nvSpPr>
        <p:spPr>
          <a:xfrm flipH="1">
            <a:off x="251981" y="258823"/>
            <a:ext cx="11340000" cy="540000"/>
          </a:xfrm>
        </p:spPr>
        <p:txBody>
          <a:bodyPr rtlCol="1">
            <a:normAutofit fontScale="90000"/>
          </a:bodyPr>
          <a:lstStyle/>
          <a:p>
            <a:pPr algn="ctr"/>
            <a:r>
              <a:rPr lang="en-US" b="1" dirty="0">
                <a:latin typeface="Gisha" panose="020B0502040204020203" pitchFamily="34" charset="-79"/>
                <a:cs typeface="Gisha" panose="020B0502040204020203" pitchFamily="34" charset="-79"/>
              </a:rPr>
              <a:t>Offset - relevance gap</a:t>
            </a:r>
            <a:endParaRPr lang="he-IL" b="1" dirty="0">
              <a:latin typeface="Gisha" panose="020B0502040204020203" pitchFamily="34" charset="-79"/>
              <a:cs typeface="Gisha" panose="020B0502040204020203" pitchFamily="34" charset="-79"/>
            </a:endParaRPr>
          </a:p>
        </p:txBody>
      </p:sp>
      <p:grpSp>
        <p:nvGrpSpPr>
          <p:cNvPr id="7" name="קבוצה 6"/>
          <p:cNvGrpSpPr/>
          <p:nvPr/>
        </p:nvGrpSpPr>
        <p:grpSpPr>
          <a:xfrm>
            <a:off x="5921981" y="944195"/>
            <a:ext cx="1120503" cy="1857828"/>
            <a:chOff x="2638697" y="2194560"/>
            <a:chExt cx="2635795" cy="4685211"/>
          </a:xfrm>
        </p:grpSpPr>
        <p:sp>
          <p:nvSpPr>
            <p:cNvPr id="3" name="חץ למטה 2"/>
            <p:cNvSpPr/>
            <p:nvPr/>
          </p:nvSpPr>
          <p:spPr>
            <a:xfrm rot="10800000">
              <a:off x="2638697" y="2194560"/>
              <a:ext cx="809897" cy="4336869"/>
            </a:xfrm>
            <a:prstGeom prst="downArrow">
              <a:avLst/>
            </a:prstGeom>
          </p:spPr>
          <p:style>
            <a:lnRef idx="2">
              <a:schemeClr val="dk1"/>
            </a:lnRef>
            <a:fillRef idx="1">
              <a:schemeClr val="lt1"/>
            </a:fillRef>
            <a:effectRef idx="0">
              <a:schemeClr val="dk1"/>
            </a:effectRef>
            <a:fontRef idx="minor">
              <a:schemeClr val="dk1"/>
            </a:fontRef>
          </p:style>
          <p:txBody>
            <a:bodyPr rtlCol="1" anchor="ctr"/>
            <a:lstStyle/>
            <a:p>
              <a:pPr algn="ctr" defTabSz="914400" rtl="1"/>
              <a:endParaRPr lang="he-IL">
                <a:solidFill>
                  <a:prstClr val="black"/>
                </a:solidFill>
              </a:endParaRPr>
            </a:p>
          </p:txBody>
        </p:sp>
        <p:sp>
          <p:nvSpPr>
            <p:cNvPr id="6" name="חץ למטה 5"/>
            <p:cNvSpPr/>
            <p:nvPr/>
          </p:nvSpPr>
          <p:spPr>
            <a:xfrm rot="13130514">
              <a:off x="4464595" y="2569028"/>
              <a:ext cx="809897" cy="4310743"/>
            </a:xfrm>
            <a:prstGeom prst="downArrow">
              <a:avLst/>
            </a:prstGeom>
          </p:spPr>
          <p:style>
            <a:lnRef idx="2">
              <a:schemeClr val="dk1"/>
            </a:lnRef>
            <a:fillRef idx="1">
              <a:schemeClr val="lt1"/>
            </a:fillRef>
            <a:effectRef idx="0">
              <a:schemeClr val="dk1"/>
            </a:effectRef>
            <a:fontRef idx="minor">
              <a:schemeClr val="dk1"/>
            </a:fontRef>
          </p:style>
          <p:txBody>
            <a:bodyPr rtlCol="1" anchor="ctr"/>
            <a:lstStyle/>
            <a:p>
              <a:pPr algn="ctr" defTabSz="914400" rtl="1"/>
              <a:endParaRPr lang="he-IL">
                <a:solidFill>
                  <a:prstClr val="black"/>
                </a:solidFill>
              </a:endParaRPr>
            </a:p>
          </p:txBody>
        </p:sp>
      </p:grpSp>
      <p:sp>
        <p:nvSpPr>
          <p:cNvPr id="10" name="TextBox 9"/>
          <p:cNvSpPr txBox="1"/>
          <p:nvPr/>
        </p:nvSpPr>
        <p:spPr>
          <a:xfrm>
            <a:off x="8718227" y="3197953"/>
            <a:ext cx="2997760" cy="707886"/>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r>
              <a:rPr lang="en-US" sz="2000" b="0" dirty="0">
                <a:latin typeface="Gisha" panose="020B0502040204020203" pitchFamily="34" charset="-79"/>
                <a:cs typeface="Gisha" panose="020B0502040204020203" pitchFamily="34" charset="-79"/>
              </a:rPr>
              <a:t>The establishment of power</a:t>
            </a:r>
            <a:endParaRPr lang="he-IL" sz="2000" b="0" dirty="0">
              <a:latin typeface="Gisha" panose="020B0502040204020203" pitchFamily="34" charset="-79"/>
              <a:cs typeface="Gisha" panose="020B0502040204020203" pitchFamily="34" charset="-79"/>
            </a:endParaRPr>
          </a:p>
        </p:txBody>
      </p:sp>
      <p:sp>
        <p:nvSpPr>
          <p:cNvPr id="12" name="TextBox 11"/>
          <p:cNvSpPr txBox="1"/>
          <p:nvPr/>
        </p:nvSpPr>
        <p:spPr>
          <a:xfrm>
            <a:off x="8666155" y="4556327"/>
            <a:ext cx="3032110" cy="400110"/>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en-US" sz="2000" dirty="0">
                <a:latin typeface="Gisha" panose="020B0502040204020203" pitchFamily="34" charset="-79"/>
                <a:cs typeface="Gisha" panose="020B0502040204020203" pitchFamily="34" charset="-79"/>
              </a:rPr>
              <a:t>The Hamas headquarters</a:t>
            </a:r>
            <a:endParaRPr lang="en-US" sz="2000" dirty="0">
              <a:latin typeface="Gisha" panose="020B0502040204020203" pitchFamily="34" charset="-79"/>
              <a:cs typeface="Gisha" panose="020B0502040204020203" pitchFamily="34" charset="-79"/>
            </a:endParaRPr>
          </a:p>
        </p:txBody>
      </p:sp>
      <p:sp>
        <p:nvSpPr>
          <p:cNvPr id="13" name="TextBox 12"/>
          <p:cNvSpPr txBox="1"/>
          <p:nvPr/>
        </p:nvSpPr>
        <p:spPr>
          <a:xfrm>
            <a:off x="8700502" y="3884906"/>
            <a:ext cx="2997763" cy="707886"/>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stStyle>
          <a:p>
            <a:pPr marL="82550" lvl="1" algn="ctr"/>
            <a:r>
              <a:rPr lang="en-US" sz="2000" dirty="0">
                <a:latin typeface="Gisha" panose="020B0502040204020203" pitchFamily="34" charset="-79"/>
                <a:cs typeface="Gisha" panose="020B0502040204020203" pitchFamily="34" charset="-79"/>
              </a:rPr>
              <a:t>Deterrence against Israel</a:t>
            </a:r>
            <a:endParaRPr lang="en-US" sz="2000" dirty="0">
              <a:latin typeface="Gisha" panose="020B0502040204020203" pitchFamily="34" charset="-79"/>
              <a:cs typeface="Gisha" panose="020B0502040204020203" pitchFamily="34" charset="-79"/>
            </a:endParaRPr>
          </a:p>
        </p:txBody>
      </p:sp>
      <p:sp>
        <p:nvSpPr>
          <p:cNvPr id="20" name="TextBox 19"/>
          <p:cNvSpPr txBox="1"/>
          <p:nvPr/>
        </p:nvSpPr>
        <p:spPr>
          <a:xfrm>
            <a:off x="4892843" y="2768737"/>
            <a:ext cx="3230509" cy="3477875"/>
          </a:xfrm>
          <a:prstGeom prst="rect">
            <a:avLst/>
          </a:prstGeom>
          <a:solidFill>
            <a:schemeClr val="accent4"/>
          </a:solidFill>
          <a:ln>
            <a:solidFill>
              <a:schemeClr val="accent1"/>
            </a:solidFill>
          </a:ln>
        </p:spPr>
        <p:txBody>
          <a:bodyPr wrap="square" rtlCol="1">
            <a:spAutoFit/>
          </a:bodyPr>
          <a:lstStyle/>
          <a:p>
            <a:pPr algn="ctr" defTabSz="914400" rtl="1"/>
            <a:r>
              <a:rPr lang="en-US" sz="2000" b="1" dirty="0">
                <a:solidFill>
                  <a:prstClr val="black"/>
                </a:solidFill>
                <a:latin typeface="Gisha" panose="020B0502040204020203" pitchFamily="34" charset="-79"/>
                <a:cs typeface="Gisha" panose="020B0502040204020203" pitchFamily="34" charset="-79"/>
              </a:rPr>
              <a:t>Transition from the idea of control over the Palestinian nation through the rule of Gaza</a:t>
            </a:r>
          </a:p>
          <a:p>
            <a:pPr algn="ctr" defTabSz="914400" rtl="1"/>
            <a:r>
              <a:rPr lang="en-US" sz="2000" b="1" dirty="0">
                <a:solidFill>
                  <a:prstClr val="black"/>
                </a:solidFill>
                <a:latin typeface="Gisha" panose="020B0502040204020203" pitchFamily="34" charset="-79"/>
                <a:cs typeface="Gisha" panose="020B0502040204020203" pitchFamily="34" charset="-79"/>
              </a:rPr>
              <a:t>The economic segregation in Gaza and the fear of declining support among the Palestinian public and the irrelevance of external negotiations</a:t>
            </a:r>
            <a:endParaRPr lang="he-IL" sz="2000" b="1" dirty="0">
              <a:solidFill>
                <a:srgbClr val="FF0000"/>
              </a:solidFill>
              <a:latin typeface="Gisha" panose="020B0502040204020203" pitchFamily="34" charset="-79"/>
              <a:cs typeface="Gisha" panose="020B0502040204020203" pitchFamily="34" charset="-79"/>
            </a:endParaRPr>
          </a:p>
        </p:txBody>
      </p:sp>
      <p:pic>
        <p:nvPicPr>
          <p:cNvPr id="25" name="תמונה 24"/>
          <p:cNvPicPr>
            <a:picLocks noChangeAspect="1"/>
          </p:cNvPicPr>
          <p:nvPr/>
        </p:nvPicPr>
        <p:blipFill>
          <a:blip r:embed="rId2"/>
          <a:stretch>
            <a:fillRect/>
          </a:stretch>
        </p:blipFill>
        <p:spPr>
          <a:xfrm>
            <a:off x="173811" y="97366"/>
            <a:ext cx="1905000" cy="19255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תמונה 26"/>
          <p:cNvPicPr>
            <a:picLocks noChangeAspect="1"/>
          </p:cNvPicPr>
          <p:nvPr/>
        </p:nvPicPr>
        <p:blipFill>
          <a:blip r:embed="rId3"/>
          <a:stretch>
            <a:fillRect/>
          </a:stretch>
        </p:blipFill>
        <p:spPr>
          <a:xfrm>
            <a:off x="8600606" y="232201"/>
            <a:ext cx="3015857" cy="17948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תמונה 25"/>
          <p:cNvPicPr>
            <a:picLocks noChangeAspect="1"/>
          </p:cNvPicPr>
          <p:nvPr/>
        </p:nvPicPr>
        <p:blipFill>
          <a:blip r:embed="rId2"/>
          <a:stretch>
            <a:fillRect/>
          </a:stretch>
        </p:blipFill>
        <p:spPr>
          <a:xfrm>
            <a:off x="9547411" y="474818"/>
            <a:ext cx="1238394" cy="13560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8050839" y="2458948"/>
            <a:ext cx="4141161" cy="584775"/>
          </a:xfrm>
          <a:prstGeom prst="rect">
            <a:avLst/>
          </a:prstGeom>
          <a:noFill/>
        </p:spPr>
        <p:txBody>
          <a:bodyPr wrap="square" rtlCol="1">
            <a:spAutoFit/>
          </a:bodyPr>
          <a:lstStyle/>
          <a:p>
            <a:pPr algn="l" defTabSz="914400"/>
            <a:r>
              <a:rPr lang="en-US" sz="2800" b="1" dirty="0">
                <a:solidFill>
                  <a:prstClr val="black"/>
                </a:solidFill>
                <a:latin typeface="Gisha" panose="020B0502040204020203" pitchFamily="34" charset="-79"/>
                <a:cs typeface="Gisha" panose="020B0502040204020203" pitchFamily="34" charset="-79"/>
              </a:rPr>
              <a:t>While we focused on</a:t>
            </a:r>
            <a:r>
              <a:rPr lang="he-IL" sz="3200" b="1" dirty="0" smtClean="0">
                <a:solidFill>
                  <a:prstClr val="black"/>
                </a:solidFill>
                <a:latin typeface="Gisha" panose="020B0502040204020203" pitchFamily="34" charset="-79"/>
                <a:cs typeface="Gisha" panose="020B0502040204020203" pitchFamily="34" charset="-79"/>
              </a:rPr>
              <a:t>...</a:t>
            </a:r>
            <a:endParaRPr lang="he-IL" sz="3200" b="1" dirty="0">
              <a:solidFill>
                <a:prstClr val="black"/>
              </a:solidFill>
              <a:latin typeface="Gisha" panose="020B0502040204020203" pitchFamily="34" charset="-79"/>
              <a:cs typeface="Gisha" panose="020B0502040204020203" pitchFamily="34" charset="-79"/>
            </a:endParaRPr>
          </a:p>
        </p:txBody>
      </p:sp>
      <p:sp>
        <p:nvSpPr>
          <p:cNvPr id="21" name="TextBox 20"/>
          <p:cNvSpPr txBox="1"/>
          <p:nvPr/>
        </p:nvSpPr>
        <p:spPr>
          <a:xfrm>
            <a:off x="1083159" y="2450262"/>
            <a:ext cx="2663151" cy="523220"/>
          </a:xfrm>
          <a:prstGeom prst="rect">
            <a:avLst/>
          </a:prstGeom>
          <a:noFill/>
        </p:spPr>
        <p:txBody>
          <a:bodyPr wrap="square" rtlCol="1">
            <a:spAutoFit/>
          </a:bodyPr>
          <a:lstStyle/>
          <a:p>
            <a:pPr algn="l" defTabSz="914400"/>
            <a:r>
              <a:rPr lang="en-US" sz="2800" b="1" dirty="0">
                <a:solidFill>
                  <a:prstClr val="black"/>
                </a:solidFill>
                <a:latin typeface="Gisha" panose="020B0502040204020203" pitchFamily="34" charset="-79"/>
                <a:cs typeface="Gisha" panose="020B0502040204020203" pitchFamily="34" charset="-79"/>
              </a:rPr>
              <a:t>Was formed ...</a:t>
            </a:r>
            <a:endParaRPr lang="he-IL" sz="2800" b="1" dirty="0">
              <a:solidFill>
                <a:prstClr val="black"/>
              </a:solidFill>
              <a:latin typeface="Gisha" panose="020B0502040204020203" pitchFamily="34" charset="-79"/>
              <a:cs typeface="Gisha" panose="020B0502040204020203" pitchFamily="34" charset="-79"/>
            </a:endParaRPr>
          </a:p>
        </p:txBody>
      </p:sp>
      <p:pic>
        <p:nvPicPr>
          <p:cNvPr id="22" name="תמונה 21"/>
          <p:cNvPicPr>
            <a:picLocks noChangeAspect="1"/>
          </p:cNvPicPr>
          <p:nvPr/>
        </p:nvPicPr>
        <p:blipFill>
          <a:blip r:embed="rId2">
            <a:biLevel thresh="50000"/>
          </a:blip>
          <a:stretch>
            <a:fillRect/>
          </a:stretch>
        </p:blipFill>
        <p:spPr>
          <a:xfrm>
            <a:off x="11732612" y="38062"/>
            <a:ext cx="421680" cy="4617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TextBox 22"/>
          <p:cNvSpPr txBox="1"/>
          <p:nvPr/>
        </p:nvSpPr>
        <p:spPr>
          <a:xfrm>
            <a:off x="173811" y="3106438"/>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en-US" sz="2400" dirty="0">
                <a:latin typeface="Gisha" panose="020B0502040204020203" pitchFamily="34" charset="-79"/>
                <a:cs typeface="Gisha" panose="020B0502040204020203" pitchFamily="34" charset="-79"/>
              </a:rPr>
              <a:t>West Bank residents are cut off</a:t>
            </a:r>
            <a:endParaRPr lang="en-US" sz="2400" dirty="0">
              <a:latin typeface="Gisha" panose="020B0502040204020203" pitchFamily="34" charset="-79"/>
              <a:cs typeface="Gisha" panose="020B0502040204020203" pitchFamily="34" charset="-79"/>
            </a:endParaRPr>
          </a:p>
        </p:txBody>
      </p:sp>
      <p:sp>
        <p:nvSpPr>
          <p:cNvPr id="24" name="TextBox 23"/>
          <p:cNvSpPr txBox="1"/>
          <p:nvPr/>
        </p:nvSpPr>
        <p:spPr>
          <a:xfrm>
            <a:off x="173809" y="3826982"/>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en-US" sz="2400" dirty="0">
                <a:latin typeface="Gisha" panose="020B0502040204020203" pitchFamily="34" charset="-79"/>
                <a:cs typeface="Gisha" panose="020B0502040204020203" pitchFamily="34" charset="-79"/>
              </a:rPr>
              <a:t>Economic strangulation</a:t>
            </a:r>
            <a:endParaRPr lang="en-US" sz="2400" dirty="0">
              <a:latin typeface="Gisha" panose="020B0502040204020203" pitchFamily="34" charset="-79"/>
              <a:cs typeface="Gisha" panose="020B0502040204020203" pitchFamily="34" charset="-79"/>
            </a:endParaRPr>
          </a:p>
        </p:txBody>
      </p:sp>
      <p:sp>
        <p:nvSpPr>
          <p:cNvPr id="28" name="TextBox 27"/>
          <p:cNvSpPr txBox="1"/>
          <p:nvPr/>
        </p:nvSpPr>
        <p:spPr>
          <a:xfrm>
            <a:off x="173810" y="4651635"/>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en-US" sz="2400" dirty="0">
                <a:latin typeface="Gisha" panose="020B0502040204020203" pitchFamily="34" charset="-79"/>
                <a:cs typeface="Gisha" panose="020B0502040204020203" pitchFamily="34" charset="-79"/>
              </a:rPr>
              <a:t>Humanitarian crisis</a:t>
            </a:r>
            <a:endParaRPr lang="en-US" sz="2400" dirty="0">
              <a:latin typeface="Gisha" panose="020B0502040204020203" pitchFamily="34" charset="-79"/>
              <a:cs typeface="Gisha" panose="020B0502040204020203" pitchFamily="34" charset="-79"/>
            </a:endParaRPr>
          </a:p>
        </p:txBody>
      </p:sp>
      <p:sp>
        <p:nvSpPr>
          <p:cNvPr id="29" name="TextBox 28"/>
          <p:cNvSpPr txBox="1"/>
          <p:nvPr/>
        </p:nvSpPr>
        <p:spPr>
          <a:xfrm>
            <a:off x="125816" y="5372179"/>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en-US" sz="2400" dirty="0">
                <a:latin typeface="Gisha" panose="020B0502040204020203" pitchFamily="34" charset="-79"/>
                <a:cs typeface="Gisha" panose="020B0502040204020203" pitchFamily="34" charset="-79"/>
              </a:rPr>
              <a:t>Lack of relevance as an actor</a:t>
            </a:r>
            <a:endParaRPr lang="en-US" sz="2400" dirty="0">
              <a:latin typeface="Gisha" panose="020B0502040204020203" pitchFamily="34" charset="-79"/>
              <a:cs typeface="Gisha" panose="020B0502040204020203" pitchFamily="34" charset="-79"/>
            </a:endParaRPr>
          </a:p>
        </p:txBody>
      </p:sp>
      <p:sp>
        <p:nvSpPr>
          <p:cNvPr id="30" name="TextBox 29"/>
          <p:cNvSpPr txBox="1"/>
          <p:nvPr/>
        </p:nvSpPr>
        <p:spPr>
          <a:xfrm>
            <a:off x="173811" y="6092724"/>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en-US" sz="2400" dirty="0">
                <a:latin typeface="Gisha" panose="020B0502040204020203" pitchFamily="34" charset="-79"/>
                <a:cs typeface="Gisha" panose="020B0502040204020203" pitchFamily="34" charset="-79"/>
              </a:rPr>
              <a:t>The Century Plan (pro-Israel)</a:t>
            </a:r>
            <a:r>
              <a:rPr lang="he-IL" sz="2400" dirty="0" smtClean="0">
                <a:latin typeface="Gisha" panose="020B0502040204020203" pitchFamily="34" charset="-79"/>
                <a:cs typeface="Gisha" panose="020B0502040204020203" pitchFamily="34" charset="-79"/>
              </a:rPr>
              <a:t>)</a:t>
            </a:r>
            <a:endParaRPr lang="en-US" sz="24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93480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1413" y="0"/>
            <a:ext cx="9905998" cy="827314"/>
          </a:xfrm>
        </p:spPr>
        <p:txBody>
          <a:bodyPr/>
          <a:lstStyle/>
          <a:p>
            <a:pPr algn="ctr"/>
            <a:r>
              <a:rPr lang="ar-AE" dirty="0"/>
              <a:t>إمكانية</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2492204614"/>
              </p:ext>
            </p:extLst>
          </p:nvPr>
        </p:nvGraphicFramePr>
        <p:xfrm>
          <a:off x="530939" y="915802"/>
          <a:ext cx="11267767" cy="5706232"/>
        </p:xfrm>
        <a:graphic>
          <a:graphicData uri="http://schemas.openxmlformats.org/drawingml/2006/table">
            <a:tbl>
              <a:tblPr rtl="1" firstRow="1" bandRow="1">
                <a:tableStyleId>{5C22544A-7EE6-4342-B048-85BDC9FD1C3A}</a:tableStyleId>
              </a:tblPr>
              <a:tblGrid>
                <a:gridCol w="5386852">
                  <a:extLst>
                    <a:ext uri="{9D8B030D-6E8A-4147-A177-3AD203B41FA5}">
                      <a16:colId xmlns:a16="http://schemas.microsoft.com/office/drawing/2014/main" val="20000"/>
                    </a:ext>
                  </a:extLst>
                </a:gridCol>
                <a:gridCol w="5880915">
                  <a:extLst>
                    <a:ext uri="{9D8B030D-6E8A-4147-A177-3AD203B41FA5}">
                      <a16:colId xmlns:a16="http://schemas.microsoft.com/office/drawing/2014/main" val="20001"/>
                    </a:ext>
                  </a:extLst>
                </a:gridCol>
              </a:tblGrid>
              <a:tr h="370840">
                <a:tc>
                  <a:txBody>
                    <a:bodyPr/>
                    <a:lstStyle/>
                    <a:p>
                      <a:pPr algn="ctr" rtl="0"/>
                      <a:r>
                        <a:rPr lang="en-US" sz="3600" dirty="0" smtClean="0">
                          <a:solidFill>
                            <a:srgbClr val="00B050"/>
                          </a:solidFill>
                          <a:latin typeface="Gisha" panose="020B0502040204020203" pitchFamily="34" charset="-79"/>
                          <a:cs typeface="Gisha" panose="020B0502040204020203" pitchFamily="34" charset="-79"/>
                        </a:rPr>
                        <a:t>Positive potential</a:t>
                      </a:r>
                      <a:endParaRPr lang="he-IL" sz="3600" dirty="0">
                        <a:solidFill>
                          <a:srgbClr val="00B050"/>
                        </a:solidFill>
                        <a:latin typeface="Gisha" panose="020B0502040204020203" pitchFamily="34" charset="-79"/>
                        <a:cs typeface="Gisha" panose="020B0502040204020203" pitchFamily="34" charset="-79"/>
                      </a:endParaRPr>
                    </a:p>
                  </a:txBody>
                  <a:tcPr>
                    <a:solidFill>
                      <a:schemeClr val="tx1"/>
                    </a:solidFill>
                  </a:tcPr>
                </a:tc>
                <a:tc>
                  <a:txBody>
                    <a:bodyPr/>
                    <a:lstStyle/>
                    <a:p>
                      <a:pPr algn="ctr" rtl="1"/>
                      <a:r>
                        <a:rPr lang="en-US" sz="3600" dirty="0" smtClean="0">
                          <a:solidFill>
                            <a:srgbClr val="FF0000"/>
                          </a:solidFill>
                          <a:latin typeface="Gisha" panose="020B0502040204020203" pitchFamily="34" charset="-79"/>
                          <a:cs typeface="Gisha" panose="020B0502040204020203" pitchFamily="34" charset="-79"/>
                        </a:rPr>
                        <a:t>Negative potential</a:t>
                      </a:r>
                      <a:endParaRPr lang="he-IL" sz="3600" dirty="0">
                        <a:solidFill>
                          <a:srgbClr val="FF0000"/>
                        </a:solidFill>
                        <a:latin typeface="Gisha" panose="020B0502040204020203" pitchFamily="34" charset="-79"/>
                        <a:cs typeface="Gisha" panose="020B0502040204020203" pitchFamily="34" charset="-79"/>
                      </a:endParaRPr>
                    </a:p>
                  </a:txBody>
                  <a:tcPr>
                    <a:solidFill>
                      <a:schemeClr val="tx1"/>
                    </a:solidFill>
                  </a:tcPr>
                </a:tc>
                <a:extLst>
                  <a:ext uri="{0D108BD9-81ED-4DB2-BD59-A6C34878D82A}">
                    <a16:rowId xmlns:a16="http://schemas.microsoft.com/office/drawing/2014/main" val="10000"/>
                  </a:ext>
                </a:extLst>
              </a:tr>
              <a:tr h="370840">
                <a:tc>
                  <a:txBody>
                    <a:bodyPr/>
                    <a:lstStyle/>
                    <a:p>
                      <a:pPr marL="12700" algn="l" rtl="0">
                        <a:lnSpc>
                          <a:spcPct val="115000"/>
                        </a:lnSpc>
                        <a:spcAft>
                          <a:spcPts val="0"/>
                        </a:spcAft>
                      </a:pPr>
                      <a:r>
                        <a:rPr lang="en-US" sz="2000" b="1" dirty="0">
                          <a:effectLst/>
                          <a:latin typeface="Gisha" panose="020B0502040204020203" pitchFamily="34" charset="-79"/>
                          <a:ea typeface="David" panose="020E0502060401010101" pitchFamily="34" charset="-79"/>
                          <a:cs typeface="Gisha" panose="020B0502040204020203" pitchFamily="34" charset="-79"/>
                        </a:rPr>
                        <a:t> </a:t>
                      </a:r>
                      <a:r>
                        <a:rPr lang="en-US" sz="2000" dirty="0" smtClean="0">
                          <a:effectLst/>
                          <a:latin typeface="Gisha" panose="020B0502040204020203" pitchFamily="34" charset="-79"/>
                          <a:ea typeface="David" panose="020E0502060401010101" pitchFamily="34" charset="-79"/>
                          <a:cs typeface="Gisha" panose="020B0502040204020203" pitchFamily="34" charset="-79"/>
                        </a:rPr>
                        <a:t>Maintaining principles / interests</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l" rtl="0">
                        <a:lnSpc>
                          <a:spcPct val="115000"/>
                        </a:lnSpc>
                        <a:spcAft>
                          <a:spcPts val="0"/>
                        </a:spcAft>
                      </a:pPr>
                      <a:r>
                        <a:rPr lang="en-US" sz="2000" b="1" dirty="0">
                          <a:effectLst/>
                          <a:latin typeface="Gisha" panose="020B0502040204020203" pitchFamily="34" charset="-79"/>
                          <a:ea typeface="David" panose="020E0502060401010101" pitchFamily="34" charset="-79"/>
                          <a:cs typeface="Gisha" panose="020B0502040204020203" pitchFamily="34" charset="-79"/>
                        </a:rPr>
                        <a:t> </a:t>
                      </a:r>
                      <a:r>
                        <a:rPr lang="en-US" sz="2000" dirty="0" smtClean="0">
                          <a:effectLst/>
                          <a:latin typeface="Gisha" panose="020B0502040204020203" pitchFamily="34" charset="-79"/>
                          <a:ea typeface="David" panose="020E0502060401010101" pitchFamily="34" charset="-79"/>
                          <a:cs typeface="Gisha" panose="020B0502040204020203" pitchFamily="34" charset="-79"/>
                        </a:rPr>
                        <a:t>The loss of actual control over the Gaza Strip</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1"/>
                  </a:ext>
                </a:extLst>
              </a:tr>
              <a:tr h="370840">
                <a:tc>
                  <a:txBody>
                    <a:bodyPr/>
                    <a:lstStyle/>
                    <a:p>
                      <a:pPr marL="12700" algn="l" rtl="0">
                        <a:lnSpc>
                          <a:spcPct val="115000"/>
                        </a:lnSpc>
                        <a:spcAft>
                          <a:spcPts val="0"/>
                        </a:spcAft>
                      </a:pPr>
                      <a:r>
                        <a:rPr lang="en-US" sz="2000" b="1" dirty="0">
                          <a:effectLst/>
                          <a:latin typeface="Gisha" panose="020B0502040204020203" pitchFamily="34" charset="-79"/>
                          <a:ea typeface="David" panose="020E0502060401010101" pitchFamily="34" charset="-79"/>
                          <a:cs typeface="Gisha" panose="020B0502040204020203" pitchFamily="34" charset="-79"/>
                        </a:rPr>
                        <a:t> </a:t>
                      </a:r>
                      <a:r>
                        <a:rPr lang="en-US" sz="2000" dirty="0" smtClean="0">
                          <a:effectLst/>
                          <a:latin typeface="Gisha" panose="020B0502040204020203" pitchFamily="34" charset="-79"/>
                          <a:ea typeface="David" panose="020E0502060401010101" pitchFamily="34" charset="-79"/>
                          <a:cs typeface="Gisha" panose="020B0502040204020203" pitchFamily="34" charset="-79"/>
                        </a:rPr>
                        <a:t>(De facto) recognition of Hamas' military force</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The loss of military might</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2"/>
                  </a:ext>
                </a:extLst>
              </a:tr>
              <a:tr h="370840">
                <a:tc>
                  <a:txBody>
                    <a:bodyPr/>
                    <a:lstStyle/>
                    <a:p>
                      <a:pPr marL="12700" algn="r" rtl="0">
                        <a:lnSpc>
                          <a:spcPct val="115000"/>
                        </a:lnSpc>
                        <a:spcAft>
                          <a:spcPts val="0"/>
                        </a:spcAft>
                      </a:pPr>
                      <a:r>
                        <a:rPr lang="he-IL" sz="2000" b="1" dirty="0">
                          <a:effectLst/>
                          <a:latin typeface="Gisha" panose="020B0502040204020203" pitchFamily="34" charset="-79"/>
                          <a:ea typeface="David" panose="020E0502060401010101" pitchFamily="34" charset="-79"/>
                          <a:cs typeface="Gisha" panose="020B0502040204020203" pitchFamily="34" charset="-79"/>
                        </a:rPr>
                        <a:t> </a:t>
                      </a:r>
                      <a:r>
                        <a:rPr lang="en-US" sz="2000" dirty="0" smtClean="0">
                          <a:effectLst/>
                          <a:latin typeface="Gisha" panose="020B0502040204020203" pitchFamily="34" charset="-79"/>
                          <a:ea typeface="David" panose="020E0502060401010101" pitchFamily="34" charset="-79"/>
                          <a:cs typeface="Gisha" panose="020B0502040204020203" pitchFamily="34" charset="-79"/>
                        </a:rPr>
                        <a:t>To present achievements to Palestinian public opinion</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0">
                        <a:lnSpc>
                          <a:spcPct val="115000"/>
                        </a:lnSpc>
                        <a:spcAft>
                          <a:spcPts val="0"/>
                        </a:spcAft>
                      </a:pPr>
                      <a:r>
                        <a:rPr lang="he-IL" sz="2000" b="1" dirty="0">
                          <a:effectLst/>
                          <a:latin typeface="Gisha" panose="020B0502040204020203" pitchFamily="34" charset="-79"/>
                          <a:ea typeface="David" panose="020E0502060401010101" pitchFamily="34" charset="-79"/>
                          <a:cs typeface="Gisha" panose="020B0502040204020203" pitchFamily="34" charset="-79"/>
                        </a:rPr>
                        <a:t> </a:t>
                      </a:r>
                      <a:r>
                        <a:rPr lang="en-US" sz="2000" dirty="0" smtClean="0">
                          <a:effectLst/>
                          <a:latin typeface="Gisha" panose="020B0502040204020203" pitchFamily="34" charset="-79"/>
                          <a:ea typeface="David" panose="020E0502060401010101" pitchFamily="34" charset="-79"/>
                          <a:cs typeface="Gisha" panose="020B0502040204020203" pitchFamily="34" charset="-79"/>
                        </a:rPr>
                        <a:t>A broad campaign with Israel</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3"/>
                  </a:ext>
                </a:extLst>
              </a:tr>
              <a:tr h="370840">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Liberated </a:t>
                      </a:r>
                      <a:r>
                        <a:rPr lang="en-US" sz="2000" dirty="0" err="1" smtClean="0">
                          <a:effectLst/>
                          <a:latin typeface="Gisha" panose="020B0502040204020203" pitchFamily="34" charset="-79"/>
                          <a:ea typeface="David" panose="020E0502060401010101" pitchFamily="34" charset="-79"/>
                          <a:cs typeface="Gisha" panose="020B0502040204020203" pitchFamily="34" charset="-79"/>
                        </a:rPr>
                        <a:t>Shalit</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Detention in Judea and Samaria</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4"/>
                  </a:ext>
                </a:extLst>
              </a:tr>
              <a:tr h="370840">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Release the siege from Gaza</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0">
                        <a:lnSpc>
                          <a:spcPct val="115000"/>
                        </a:lnSpc>
                        <a:spcAft>
                          <a:spcPts val="0"/>
                        </a:spcAft>
                      </a:pPr>
                      <a:r>
                        <a:rPr lang="he-IL" sz="2000" b="1" dirty="0">
                          <a:effectLst/>
                          <a:latin typeface="Gisha" panose="020B0502040204020203" pitchFamily="34" charset="-79"/>
                          <a:ea typeface="David" panose="020E0502060401010101" pitchFamily="34" charset="-79"/>
                          <a:cs typeface="Gisha" panose="020B0502040204020203" pitchFamily="34" charset="-79"/>
                        </a:rPr>
                        <a:t> </a:t>
                      </a:r>
                      <a:r>
                        <a:rPr lang="en-US" sz="2000" dirty="0" smtClean="0">
                          <a:effectLst/>
                          <a:latin typeface="Gisha" panose="020B0502040204020203" pitchFamily="34" charset="-79"/>
                          <a:ea typeface="David" panose="020E0502060401010101" pitchFamily="34" charset="-79"/>
                          <a:cs typeface="Gisha" panose="020B0502040204020203" pitchFamily="34" charset="-79"/>
                        </a:rPr>
                        <a:t>The humanitarian crisis is out of control</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5"/>
                  </a:ext>
                </a:extLst>
              </a:tr>
              <a:tr h="370840">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Legitimate political consolidation in the West Bank</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Undermining the legitimacy of the Palestinian people</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6"/>
                  </a:ext>
                </a:extLst>
              </a:tr>
              <a:tr h="874644">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Oppression or annexation of the PIJ</a:t>
                      </a:r>
                      <a:r>
                        <a:rPr lang="he-IL" sz="2000" dirty="0">
                          <a:effectLst/>
                          <a:latin typeface="Gisha" panose="020B0502040204020203" pitchFamily="34" charset="-79"/>
                          <a:ea typeface="David" panose="020E0502060401010101" pitchFamily="34" charset="-79"/>
                          <a:cs typeface="Gisha" panose="020B0502040204020203" pitchFamily="34" charset="-79"/>
                        </a:rPr>
                        <a:t/>
                      </a:r>
                      <a:br>
                        <a:rPr lang="he-IL" sz="2000" dirty="0">
                          <a:effectLst/>
                          <a:latin typeface="Gisha" panose="020B0502040204020203" pitchFamily="34" charset="-79"/>
                          <a:ea typeface="David" panose="020E0502060401010101" pitchFamily="34" charset="-79"/>
                          <a:cs typeface="Gisha" panose="020B0502040204020203" pitchFamily="34" charset="-79"/>
                        </a:rPr>
                      </a:br>
                      <a:r>
                        <a:rPr lang="en-US" sz="2000" dirty="0" smtClean="0">
                          <a:effectLst/>
                          <a:latin typeface="Gisha" panose="020B0502040204020203" pitchFamily="34" charset="-79"/>
                          <a:ea typeface="David" panose="020E0502060401010101" pitchFamily="34" charset="-79"/>
                          <a:cs typeface="Gisha" panose="020B0502040204020203" pitchFamily="34" charset="-79"/>
                        </a:rPr>
                        <a:t>Suppression of the </a:t>
                      </a:r>
                      <a:r>
                        <a:rPr lang="en-US" sz="2000" dirty="0" err="1" smtClean="0">
                          <a:effectLst/>
                          <a:latin typeface="Gisha" panose="020B0502040204020203" pitchFamily="34" charset="-79"/>
                          <a:ea typeface="David" panose="020E0502060401010101" pitchFamily="34" charset="-79"/>
                          <a:cs typeface="Gisha" panose="020B0502040204020203" pitchFamily="34" charset="-79"/>
                        </a:rPr>
                        <a:t>Salafis</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Armed outbreak of the PFLP / </a:t>
                      </a:r>
                      <a:r>
                        <a:rPr lang="en-US" sz="2000" dirty="0" err="1" smtClean="0">
                          <a:effectLst/>
                          <a:latin typeface="Gisha" panose="020B0502040204020203" pitchFamily="34" charset="-79"/>
                          <a:ea typeface="David" panose="020E0502060401010101" pitchFamily="34" charset="-79"/>
                          <a:cs typeface="Gisha" panose="020B0502040204020203" pitchFamily="34" charset="-79"/>
                        </a:rPr>
                        <a:t>Salafis</a:t>
                      </a:r>
                      <a:r>
                        <a:rPr lang="en-US" sz="2000" dirty="0" smtClean="0">
                          <a:effectLst/>
                          <a:latin typeface="Gisha" panose="020B0502040204020203" pitchFamily="34" charset="-79"/>
                          <a:ea typeface="David" panose="020E0502060401010101" pitchFamily="34" charset="-79"/>
                          <a:cs typeface="Gisha" panose="020B0502040204020203" pitchFamily="34" charset="-79"/>
                        </a:rPr>
                        <a:t>, risk of control</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7"/>
                  </a:ext>
                </a:extLst>
              </a:tr>
              <a:tr h="370840">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Removing Hamas from the terrorist list</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l" rtl="0">
                        <a:lnSpc>
                          <a:spcPct val="115000"/>
                        </a:lnSpc>
                        <a:spcAft>
                          <a:spcPts val="0"/>
                        </a:spcAft>
                      </a:pPr>
                      <a:r>
                        <a:rPr lang="en-US" sz="2000" b="0" dirty="0" smtClean="0">
                          <a:effectLst/>
                          <a:latin typeface="Gisha" panose="020B0502040204020203" pitchFamily="34" charset="-79"/>
                          <a:ea typeface="David" panose="020E0502060401010101" pitchFamily="34" charset="-79"/>
                          <a:cs typeface="Gisha" panose="020B0502040204020203" pitchFamily="34" charset="-79"/>
                        </a:rPr>
                        <a:t>Egypt is not mobilized</a:t>
                      </a:r>
                      <a:endParaRPr lang="en-US" sz="1800" b="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8"/>
                  </a:ext>
                </a:extLst>
              </a:tr>
              <a:tr h="370840">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A jumping-off point for the future realization of the vision</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l" rtl="0">
                        <a:lnSpc>
                          <a:spcPct val="115000"/>
                        </a:lnSpc>
                        <a:spcAft>
                          <a:spcPts val="0"/>
                        </a:spcAft>
                      </a:pPr>
                      <a:r>
                        <a:rPr lang="en-US" sz="2000" dirty="0" smtClean="0">
                          <a:effectLst/>
                          <a:latin typeface="Gisha" panose="020B0502040204020203" pitchFamily="34" charset="-79"/>
                          <a:ea typeface="David" panose="020E0502060401010101" pitchFamily="34" charset="-79"/>
                          <a:cs typeface="Gisha" panose="020B0502040204020203" pitchFamily="34" charset="-79"/>
                        </a:rPr>
                        <a:t>Disengagement from Iran</a:t>
                      </a:r>
                      <a:endParaRPr lang="en-US" sz="18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446919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שת">
  <a:themeElements>
    <a:clrScheme name="רשת">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רשת">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רשת">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רשת">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themeOverride>
</file>

<file path=docProps/app.xml><?xml version="1.0" encoding="utf-8"?>
<Properties xmlns="http://schemas.openxmlformats.org/officeDocument/2006/extended-properties" xmlns:vt="http://schemas.openxmlformats.org/officeDocument/2006/docPropsVTypes">
  <Template>TM03457485[[fn=רשת]]</Template>
  <TotalTime>9089</TotalTime>
  <Words>1748</Words>
  <Application>Microsoft Office PowerPoint</Application>
  <PresentationFormat>מסך רחב</PresentationFormat>
  <Paragraphs>223</Paragraphs>
  <Slides>25</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3</vt:i4>
      </vt:variant>
      <vt:variant>
        <vt:lpstr>כותרות שקופיות</vt:lpstr>
      </vt:variant>
      <vt:variant>
        <vt:i4>25</vt:i4>
      </vt:variant>
    </vt:vector>
  </HeadingPairs>
  <TitlesOfParts>
    <vt:vector size="37" baseType="lpstr">
      <vt:lpstr>Arial</vt:lpstr>
      <vt:lpstr>Calibri</vt:lpstr>
      <vt:lpstr>Calibri Light</vt:lpstr>
      <vt:lpstr>Century Gothic</vt:lpstr>
      <vt:lpstr>David</vt:lpstr>
      <vt:lpstr>Gisha</vt:lpstr>
      <vt:lpstr>Tahoma</vt:lpstr>
      <vt:lpstr>Times New Roman</vt:lpstr>
      <vt:lpstr>Wingdings</vt:lpstr>
      <vt:lpstr>רשת</vt:lpstr>
      <vt:lpstr>ערכת נושא Office</vt:lpstr>
      <vt:lpstr>1_ערכת נושא Office</vt:lpstr>
      <vt:lpstr>Why the last always at the end?</vt:lpstr>
      <vt:lpstr>מצגת של PowerPoint‏</vt:lpstr>
      <vt:lpstr>מצגת של PowerPoint‏</vt:lpstr>
      <vt:lpstr>מצגת של PowerPoint‏</vt:lpstr>
      <vt:lpstr>Threats</vt:lpstr>
      <vt:lpstr>מצגת של PowerPoint‏</vt:lpstr>
      <vt:lpstr>מצגת של PowerPoint‏</vt:lpstr>
      <vt:lpstr>Offset - relevance gap</vt:lpstr>
      <vt:lpstr>إمكانية</vt:lpstr>
      <vt:lpstr>Goals on / Victory image</vt:lpstr>
      <vt:lpstr>Intermediate goals (achievements in exchange for negotiations)</vt:lpstr>
      <vt:lpstr>מצגת של PowerPoint‏</vt:lpstr>
      <vt:lpstr>מצגת של PowerPoint‏</vt:lpstr>
      <vt:lpstr>מצגת של PowerPoint‏</vt:lpstr>
      <vt:lpstr>Principles for a reconciliation agreement</vt:lpstr>
      <vt:lpstr>Principles for a separate Hudna arrangement</vt:lpstr>
      <vt:lpstr>tools</vt:lpstr>
      <vt:lpstr>מצגת של PowerPoint‏</vt:lpstr>
      <vt:lpstr>מצגת של PowerPoint‏</vt:lpstr>
      <vt:lpstr>Results</vt:lpstr>
      <vt:lpstr>إمكانية</vt:lpstr>
      <vt:lpstr>מצגת של PowerPoint‏</vt:lpstr>
      <vt:lpstr>Interim goals achieved in the negotiations</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yariv</dc:creator>
  <cp:lastModifiedBy>u26697</cp:lastModifiedBy>
  <cp:revision>88</cp:revision>
  <dcterms:created xsi:type="dcterms:W3CDTF">2019-02-10T17:43:44Z</dcterms:created>
  <dcterms:modified xsi:type="dcterms:W3CDTF">2019-02-25T15:14:10Z</dcterms:modified>
</cp:coreProperties>
</file>