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 id="2147483722" r:id="rId2"/>
    <p:sldMasterId id="2147483734" r:id="rId3"/>
  </p:sldMasterIdLst>
  <p:sldIdLst>
    <p:sldId id="304" r:id="rId4"/>
    <p:sldId id="257" r:id="rId5"/>
    <p:sldId id="259" r:id="rId6"/>
    <p:sldId id="258" r:id="rId7"/>
    <p:sldId id="287" r:id="rId8"/>
    <p:sldId id="264" r:id="rId9"/>
    <p:sldId id="265" r:id="rId10"/>
    <p:sldId id="266" r:id="rId11"/>
    <p:sldId id="270" r:id="rId12"/>
    <p:sldId id="271" r:id="rId13"/>
    <p:sldId id="288" r:id="rId14"/>
    <p:sldId id="294" r:id="rId15"/>
    <p:sldId id="295" r:id="rId16"/>
    <p:sldId id="296" r:id="rId17"/>
    <p:sldId id="292" r:id="rId18"/>
    <p:sldId id="293" r:id="rId19"/>
    <p:sldId id="278" r:id="rId20"/>
    <p:sldId id="302" r:id="rId21"/>
    <p:sldId id="301" r:id="rId22"/>
    <p:sldId id="300" r:id="rId23"/>
    <p:sldId id="299" r:id="rId24"/>
    <p:sldId id="305" r:id="rId25"/>
    <p:sldId id="297" r:id="rId26"/>
    <p:sldId id="279"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5" d="100"/>
          <a:sy n="65" d="100"/>
        </p:scale>
        <p:origin x="6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751013" y="609601"/>
            <a:ext cx="8676223"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751013" y="3886200"/>
            <a:ext cx="8676223"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069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156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3"/>
            <a:ext cx="9905999" cy="3124199"/>
          </a:xfrm>
        </p:spPr>
        <p:txBody>
          <a:bodyPr anchor="ctr">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0899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4" y="609603"/>
            <a:ext cx="9296399" cy="2743199"/>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3"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4576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2"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001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4" y="609603"/>
            <a:ext cx="9296399" cy="2743199"/>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493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3"/>
            <a:ext cx="9905999" cy="2743199"/>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996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7" name="Title 1"/>
          <p:cNvSpPr>
            <a:spLocks noGrp="1"/>
          </p:cNvSpPr>
          <p:nvPr>
            <p:ph type="title"/>
          </p:nvPr>
        </p:nvSpPr>
        <p:spPr>
          <a:xfrm>
            <a:off x="1141414" y="609600"/>
            <a:ext cx="9905999" cy="1905000"/>
          </a:xfrm>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3740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7" y="609601"/>
            <a:ext cx="2210515" cy="518160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3489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EC9A40-8FC1-4F68-8F71-B09966A2DAB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95997F7C-22CE-48E6-A97B-631EFF8D47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03EB61D-DE49-4F99-954B-7F15B41272A3}"/>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F510C126-E582-493F-A4B2-65A3B0C9EA48}"/>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52F093E9-76C4-4841-92CC-7746E51FBC70}"/>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55851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09AC68-93A9-4D8C-9E31-C5D5FB9DEAA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6BEEB5F-80D9-4245-8AEA-F374213106C8}"/>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4965697-68DE-499D-85DB-1462E8FEB38A}"/>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BA27948D-BD4B-4062-B463-F45CB9581A5F}"/>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B44E6EFA-3AF7-484C-A3EF-70608C8D2B41}"/>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85572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תמונה 6"/>
          <p:cNvPicPr>
            <a:picLocks noChangeAspect="1"/>
          </p:cNvPicPr>
          <p:nvPr userDrawn="1"/>
        </p:nvPicPr>
        <p:blipFill>
          <a:blip r:embed="rId2">
            <a:biLevel thresh="50000"/>
          </a:blip>
          <a:stretch>
            <a:fillRect/>
          </a:stretch>
        </p:blipFill>
        <p:spPr>
          <a:xfrm>
            <a:off x="11526165" y="38064"/>
            <a:ext cx="628129" cy="687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37374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BE730A-A98E-4FE6-A7F7-E1F4E80AD5C9}"/>
              </a:ext>
            </a:extLst>
          </p:cNvPr>
          <p:cNvSpPr>
            <a:spLocks noGrp="1"/>
          </p:cNvSpPr>
          <p:nvPr>
            <p:ph type="title"/>
          </p:nvPr>
        </p:nvSpPr>
        <p:spPr>
          <a:xfrm>
            <a:off x="831851" y="1709740"/>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AC3A50B-C635-44A5-BF36-727F918F08E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1DA4964D-9AE0-46F2-ABA0-95B17C836CBE}"/>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A966E064-A163-4995-883A-BAB5562FD802}"/>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1BFC6221-0479-468B-9B73-9EFE2DC4A9CE}"/>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74274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D2B7A0-5C19-4ED6-9424-080C0470D41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8E65DC9-601E-4EA2-A841-375E23914C16}"/>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1FD61206-9BBA-4465-AA00-80E79BE6A79A}"/>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0F2692B-D28B-4634-A983-A4D93D0C41D4}"/>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6E32FE81-A399-482D-9D79-4A28DA20CC80}"/>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6D8A36E0-F48C-4412-97F1-0ABD8870D207}"/>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710867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177C8E-6D5F-4979-9E44-8A1E524B57F5}"/>
              </a:ext>
            </a:extLst>
          </p:cNvPr>
          <p:cNvSpPr>
            <a:spLocks noGrp="1"/>
          </p:cNvSpPr>
          <p:nvPr>
            <p:ph type="title"/>
          </p:nvPr>
        </p:nvSpPr>
        <p:spPr>
          <a:xfrm>
            <a:off x="839788" y="365127"/>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98B4C9-A325-4685-9CB7-49A7194761A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16850B96-4369-4180-A3FB-568472209657}"/>
              </a:ext>
            </a:extLst>
          </p:cNvPr>
          <p:cNvSpPr>
            <a:spLocks noGrp="1"/>
          </p:cNvSpPr>
          <p:nvPr>
            <p:ph sz="half" idx="2"/>
          </p:nvPr>
        </p:nvSpPr>
        <p:spPr>
          <a:xfrm>
            <a:off x="839789"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6E5804C-FD23-45C7-9745-A563951042F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D9FC6457-C87C-4989-81D6-2325367FDCF8}"/>
              </a:ext>
            </a:extLst>
          </p:cNvPr>
          <p:cNvSpPr>
            <a:spLocks noGrp="1"/>
          </p:cNvSpPr>
          <p:nvPr>
            <p:ph sz="quarter" idx="4"/>
          </p:nvPr>
        </p:nvSpPr>
        <p:spPr>
          <a:xfrm>
            <a:off x="6172201"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2DF368E-D130-4F45-BDAE-222F77CFD51F}"/>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8" name="מציין מיקום של כותרת תחתונה 7">
            <a:extLst>
              <a:ext uri="{FF2B5EF4-FFF2-40B4-BE49-F238E27FC236}">
                <a16:creationId xmlns:a16="http://schemas.microsoft.com/office/drawing/2014/main" id="{6D9A6E2C-87E1-4CFB-8EB4-1071188781A2}"/>
              </a:ext>
            </a:extLst>
          </p:cNvPr>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a:extLst>
              <a:ext uri="{FF2B5EF4-FFF2-40B4-BE49-F238E27FC236}">
                <a16:creationId xmlns:a16="http://schemas.microsoft.com/office/drawing/2014/main" id="{BBCD9376-7618-4856-8D65-A930BDDD153A}"/>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59918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66B54F4-FD11-44CF-9345-E5611C33DAC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1430EC7-59F8-47E0-84D2-5C20D2F22CED}"/>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4" name="מציין מיקום של כותרת תחתונה 3">
            <a:extLst>
              <a:ext uri="{FF2B5EF4-FFF2-40B4-BE49-F238E27FC236}">
                <a16:creationId xmlns:a16="http://schemas.microsoft.com/office/drawing/2014/main" id="{2F0903E5-F1BA-4F09-8410-CDD94B6D2EDE}"/>
              </a:ext>
            </a:extLst>
          </p:cNvPr>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a:extLst>
              <a:ext uri="{FF2B5EF4-FFF2-40B4-BE49-F238E27FC236}">
                <a16:creationId xmlns:a16="http://schemas.microsoft.com/office/drawing/2014/main" id="{5019F68B-13CB-4732-86F6-1DB93FC05950}"/>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02798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E60C21B-FBBE-44E5-A949-A56ADD99176E}"/>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3" name="מציין מיקום של כותרת תחתונה 2">
            <a:extLst>
              <a:ext uri="{FF2B5EF4-FFF2-40B4-BE49-F238E27FC236}">
                <a16:creationId xmlns:a16="http://schemas.microsoft.com/office/drawing/2014/main" id="{5FCD2A0D-BA46-481E-A8B9-F0BEAE6F3CDA}"/>
              </a:ext>
            </a:extLst>
          </p:cNvPr>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a:extLst>
              <a:ext uri="{FF2B5EF4-FFF2-40B4-BE49-F238E27FC236}">
                <a16:creationId xmlns:a16="http://schemas.microsoft.com/office/drawing/2014/main" id="{6298BB75-FF7F-48D1-AB19-00CD703D471D}"/>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07890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45EE3A-C4B3-49AD-A57C-2B085D3F84C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8FF7C6C-379A-493E-A3EC-3C44882AD73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F179FC9-6903-4CA7-A96F-B3ED69EF9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117D8152-5D7F-489E-AF34-9B707FC1BED6}"/>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A688931B-EE45-41B6-8D72-A27D80E9346E}"/>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10215959-C563-4606-BBF7-CD37D92D7E7F}"/>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74069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A083B8-DEAA-4BBE-9A6C-179301C7D34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5456B8C-6D36-4FCE-A788-5F320E721BFC}"/>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7E94E229-0ACF-409B-9F58-F682328E3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F6BE1516-08C7-4E4E-B8FC-1B6819CB1334}"/>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60111277-0AFC-44E1-BD11-1EC0D58B5C8B}"/>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A1531CC6-6CA4-43C8-A9C6-571881C6AE8C}"/>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57877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38B18D-9D09-42CF-B857-E31EC71D898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BAA2534-1931-46EC-8F5F-907B525BFF21}"/>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96CC28E-5F47-4CD5-B6EA-20970C2AE4C3}"/>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17D2A99F-FECE-46D8-8D54-B22761BBB13B}"/>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C4329FFF-1886-45DB-A9B3-87D41621D30B}"/>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68567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118C358-977F-480E-A3A6-2A36FE71C62E}"/>
              </a:ext>
            </a:extLst>
          </p:cNvPr>
          <p:cNvSpPr>
            <a:spLocks noGrp="1"/>
          </p:cNvSpPr>
          <p:nvPr>
            <p:ph type="title" orient="vert"/>
          </p:nvPr>
        </p:nvSpPr>
        <p:spPr>
          <a:xfrm>
            <a:off x="8724901"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C80EB97-F5B6-498B-B5A8-1AC8430FA845}"/>
              </a:ext>
            </a:extLst>
          </p:cNvPr>
          <p:cNvSpPr>
            <a:spLocks noGrp="1"/>
          </p:cNvSpPr>
          <p:nvPr>
            <p:ph type="body" orient="vert" idx="1"/>
          </p:nvPr>
        </p:nvSpPr>
        <p:spPr>
          <a:xfrm>
            <a:off x="838201"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9133DB5-4B54-438E-B669-177BB40C3262}"/>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8054CD38-3C5A-44E4-B02A-D2FAEAA725CD}"/>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23247301-98B9-42BF-9085-A869431E6A2E}"/>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38624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EC9A40-8FC1-4F68-8F71-B09966A2DAB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95997F7C-22CE-48E6-A97B-631EFF8D47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03EB61D-DE49-4F99-954B-7F15B41272A3}"/>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F510C126-E582-493F-A4B2-65A3B0C9EA48}"/>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52F093E9-76C4-4841-92CC-7746E51FBC70}"/>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0979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751013"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תמונה 6"/>
          <p:cNvPicPr>
            <a:picLocks noChangeAspect="1"/>
          </p:cNvPicPr>
          <p:nvPr userDrawn="1"/>
        </p:nvPicPr>
        <p:blipFill>
          <a:blip r:embed="rId2">
            <a:biLevel thresh="50000"/>
          </a:blip>
          <a:stretch>
            <a:fillRect/>
          </a:stretch>
        </p:blipFill>
        <p:spPr>
          <a:xfrm>
            <a:off x="11451518" y="85198"/>
            <a:ext cx="628129" cy="687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44021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09AC68-93A9-4D8C-9E31-C5D5FB9DEAA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6BEEB5F-80D9-4245-8AEA-F374213106C8}"/>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4965697-68DE-499D-85DB-1462E8FEB38A}"/>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BA27948D-BD4B-4062-B463-F45CB9581A5F}"/>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B44E6EFA-3AF7-484C-A3EF-70608C8D2B41}"/>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73598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BE730A-A98E-4FE6-A7F7-E1F4E80AD5C9}"/>
              </a:ext>
            </a:extLst>
          </p:cNvPr>
          <p:cNvSpPr>
            <a:spLocks noGrp="1"/>
          </p:cNvSpPr>
          <p:nvPr>
            <p:ph type="title"/>
          </p:nvPr>
        </p:nvSpPr>
        <p:spPr>
          <a:xfrm>
            <a:off x="831851" y="1709740"/>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AC3A50B-C635-44A5-BF36-727F918F08E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1DA4964D-9AE0-46F2-ABA0-95B17C836CBE}"/>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A966E064-A163-4995-883A-BAB5562FD802}"/>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1BFC6221-0479-468B-9B73-9EFE2DC4A9CE}"/>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06677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D2B7A0-5C19-4ED6-9424-080C0470D41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8E65DC9-601E-4EA2-A841-375E23914C16}"/>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1FD61206-9BBA-4465-AA00-80E79BE6A79A}"/>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0F2692B-D28B-4634-A983-A4D93D0C41D4}"/>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6E32FE81-A399-482D-9D79-4A28DA20CC80}"/>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6D8A36E0-F48C-4412-97F1-0ABD8870D207}"/>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04782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177C8E-6D5F-4979-9E44-8A1E524B57F5}"/>
              </a:ext>
            </a:extLst>
          </p:cNvPr>
          <p:cNvSpPr>
            <a:spLocks noGrp="1"/>
          </p:cNvSpPr>
          <p:nvPr>
            <p:ph type="title"/>
          </p:nvPr>
        </p:nvSpPr>
        <p:spPr>
          <a:xfrm>
            <a:off x="839788" y="365127"/>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98B4C9-A325-4685-9CB7-49A7194761A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16850B96-4369-4180-A3FB-568472209657}"/>
              </a:ext>
            </a:extLst>
          </p:cNvPr>
          <p:cNvSpPr>
            <a:spLocks noGrp="1"/>
          </p:cNvSpPr>
          <p:nvPr>
            <p:ph sz="half" idx="2"/>
          </p:nvPr>
        </p:nvSpPr>
        <p:spPr>
          <a:xfrm>
            <a:off x="839789"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6E5804C-FD23-45C7-9745-A563951042F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D9FC6457-C87C-4989-81D6-2325367FDCF8}"/>
              </a:ext>
            </a:extLst>
          </p:cNvPr>
          <p:cNvSpPr>
            <a:spLocks noGrp="1"/>
          </p:cNvSpPr>
          <p:nvPr>
            <p:ph sz="quarter" idx="4"/>
          </p:nvPr>
        </p:nvSpPr>
        <p:spPr>
          <a:xfrm>
            <a:off x="6172201"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2DF368E-D130-4F45-BDAE-222F77CFD51F}"/>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8" name="מציין מיקום של כותרת תחתונה 7">
            <a:extLst>
              <a:ext uri="{FF2B5EF4-FFF2-40B4-BE49-F238E27FC236}">
                <a16:creationId xmlns:a16="http://schemas.microsoft.com/office/drawing/2014/main" id="{6D9A6E2C-87E1-4CFB-8EB4-1071188781A2}"/>
              </a:ext>
            </a:extLst>
          </p:cNvPr>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a:extLst>
              <a:ext uri="{FF2B5EF4-FFF2-40B4-BE49-F238E27FC236}">
                <a16:creationId xmlns:a16="http://schemas.microsoft.com/office/drawing/2014/main" id="{BBCD9376-7618-4856-8D65-A930BDDD153A}"/>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34371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66B54F4-FD11-44CF-9345-E5611C33DAC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1430EC7-59F8-47E0-84D2-5C20D2F22CED}"/>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4" name="מציין מיקום של כותרת תחתונה 3">
            <a:extLst>
              <a:ext uri="{FF2B5EF4-FFF2-40B4-BE49-F238E27FC236}">
                <a16:creationId xmlns:a16="http://schemas.microsoft.com/office/drawing/2014/main" id="{2F0903E5-F1BA-4F09-8410-CDD94B6D2EDE}"/>
              </a:ext>
            </a:extLst>
          </p:cNvPr>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a:extLst>
              <a:ext uri="{FF2B5EF4-FFF2-40B4-BE49-F238E27FC236}">
                <a16:creationId xmlns:a16="http://schemas.microsoft.com/office/drawing/2014/main" id="{5019F68B-13CB-4732-86F6-1DB93FC05950}"/>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93088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E60C21B-FBBE-44E5-A949-A56ADD99176E}"/>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3" name="מציין מיקום של כותרת תחתונה 2">
            <a:extLst>
              <a:ext uri="{FF2B5EF4-FFF2-40B4-BE49-F238E27FC236}">
                <a16:creationId xmlns:a16="http://schemas.microsoft.com/office/drawing/2014/main" id="{5FCD2A0D-BA46-481E-A8B9-F0BEAE6F3CDA}"/>
              </a:ext>
            </a:extLst>
          </p:cNvPr>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a:extLst>
              <a:ext uri="{FF2B5EF4-FFF2-40B4-BE49-F238E27FC236}">
                <a16:creationId xmlns:a16="http://schemas.microsoft.com/office/drawing/2014/main" id="{6298BB75-FF7F-48D1-AB19-00CD703D471D}"/>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59798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45EE3A-C4B3-49AD-A57C-2B085D3F84C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8FF7C6C-379A-493E-A3EC-3C44882AD73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F179FC9-6903-4CA7-A96F-B3ED69EF9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117D8152-5D7F-489E-AF34-9B707FC1BED6}"/>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A688931B-EE45-41B6-8D72-A27D80E9346E}"/>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10215959-C563-4606-BBF7-CD37D92D7E7F}"/>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25862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A083B8-DEAA-4BBE-9A6C-179301C7D34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5456B8C-6D36-4FCE-A788-5F320E721BFC}"/>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7E94E229-0ACF-409B-9F58-F682328E3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F6BE1516-08C7-4E4E-B8FC-1B6819CB1334}"/>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60111277-0AFC-44E1-BD11-1EC0D58B5C8B}"/>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A1531CC6-6CA4-43C8-A9C6-571881C6AE8C}"/>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51876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38B18D-9D09-42CF-B857-E31EC71D898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BAA2534-1931-46EC-8F5F-907B525BFF21}"/>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96CC28E-5F47-4CD5-B6EA-20970C2AE4C3}"/>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17D2A99F-FECE-46D8-8D54-B22761BBB13B}"/>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C4329FFF-1886-45DB-A9B3-87D41621D30B}"/>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18734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118C358-977F-480E-A3A6-2A36FE71C62E}"/>
              </a:ext>
            </a:extLst>
          </p:cNvPr>
          <p:cNvSpPr>
            <a:spLocks noGrp="1"/>
          </p:cNvSpPr>
          <p:nvPr>
            <p:ph type="title" orient="vert"/>
          </p:nvPr>
        </p:nvSpPr>
        <p:spPr>
          <a:xfrm>
            <a:off x="8724901"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C80EB97-F5B6-498B-B5A8-1AC8430FA845}"/>
              </a:ext>
            </a:extLst>
          </p:cNvPr>
          <p:cNvSpPr>
            <a:spLocks noGrp="1"/>
          </p:cNvSpPr>
          <p:nvPr>
            <p:ph type="body" orient="vert" idx="1"/>
          </p:nvPr>
        </p:nvSpPr>
        <p:spPr>
          <a:xfrm>
            <a:off x="838201"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9133DB5-4B54-438E-B669-177BB40C3262}"/>
              </a:ext>
            </a:extLst>
          </p:cNvPr>
          <p:cNvSpPr>
            <a:spLocks noGrp="1"/>
          </p:cNvSpPr>
          <p:nvPr>
            <p:ph type="dt" sz="half" idx="10"/>
          </p:nvPr>
        </p:nvSpPr>
        <p:spPr/>
        <p:txBody>
          <a:bodyPr/>
          <a:lstStyle/>
          <a:p>
            <a:fld id="{D851EAA9-45E5-4926-A30A-E23A963C0619}" type="datetimeFigureOut">
              <a:rPr lang="he-IL" smtClean="0">
                <a:solidFill>
                  <a:prstClr val="black">
                    <a:tint val="75000"/>
                  </a:prstClr>
                </a:solidFill>
              </a:rPr>
              <a:pPr/>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8054CD38-3C5A-44E4-B02A-D2FAEAA725CD}"/>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23247301-98B9-42BF-9085-A869431E6A2E}"/>
              </a:ext>
            </a:extLst>
          </p:cNvPr>
          <p:cNvSpPr>
            <a:spLocks noGrp="1"/>
          </p:cNvSpPr>
          <p:nvPr>
            <p:ph type="sldNum" sz="quarter" idx="12"/>
          </p:nvPr>
        </p:nvSpPr>
        <p:spPr/>
        <p:txBody>
          <a:bodyPr/>
          <a:lstStyle/>
          <a:p>
            <a:fld id="{2BA8D079-DC66-44A2-A563-8D733EF1D47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9403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41412" y="2667001"/>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4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29281"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141412" y="3243264"/>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70613" y="3243264"/>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877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6" name="תמונה 5"/>
          <p:cNvPicPr>
            <a:picLocks noChangeAspect="1"/>
          </p:cNvPicPr>
          <p:nvPr userDrawn="1"/>
        </p:nvPicPr>
        <p:blipFill>
          <a:blip r:embed="rId2">
            <a:biLevel thresh="50000"/>
          </a:blip>
          <a:stretch>
            <a:fillRect/>
          </a:stretch>
        </p:blipFill>
        <p:spPr>
          <a:xfrm>
            <a:off x="11451518" y="85198"/>
            <a:ext cx="628129" cy="687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8827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pic>
        <p:nvPicPr>
          <p:cNvPr id="6" name="תמונה 5"/>
          <p:cNvPicPr>
            <a:picLocks noChangeAspect="1"/>
          </p:cNvPicPr>
          <p:nvPr userDrawn="1"/>
        </p:nvPicPr>
        <p:blipFill>
          <a:blip r:embed="rId2"/>
          <a:stretch>
            <a:fillRect/>
          </a:stretch>
        </p:blipFill>
        <p:spPr>
          <a:xfrm>
            <a:off x="11510129" y="2"/>
            <a:ext cx="849633" cy="1003413"/>
          </a:xfrm>
          <a:prstGeom prst="rect">
            <a:avLst/>
          </a:prstGeom>
        </p:spPr>
      </p:pic>
    </p:spTree>
    <p:extLst>
      <p:ext uri="{BB962C8B-B14F-4D97-AF65-F5344CB8AC3E}">
        <p14:creationId xmlns:p14="http://schemas.microsoft.com/office/powerpoint/2010/main" val="313903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1600200"/>
            <a:ext cx="3549121" cy="1371600"/>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03813"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41413"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972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1600200"/>
            <a:ext cx="5334001" cy="1371600"/>
          </a:xfrm>
        </p:spPr>
        <p:txBody>
          <a:bodyPr anchor="b">
            <a:normAutofit/>
          </a:bodyPr>
          <a:lstStyle>
            <a:lvl1pPr algn="l">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7433734"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3"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6399212" y="5883277"/>
            <a:ext cx="914400" cy="365125"/>
          </a:xfrm>
        </p:spPr>
        <p:txBody>
          <a:bodyPr/>
          <a:lstStyle/>
          <a:p>
            <a:fld id="{B61BEF0D-F0BB-DE4B-95CE-6DB70DBA9567}" type="datetimeFigureOut">
              <a:rPr lang="en-US" smtClean="0"/>
              <a:pPr/>
              <a:t>2/25/2019</a:t>
            </a:fld>
            <a:endParaRPr lang="en-US" dirty="0"/>
          </a:p>
        </p:txBody>
      </p:sp>
      <p:sp>
        <p:nvSpPr>
          <p:cNvPr id="6" name="Footer Placeholder 5"/>
          <p:cNvSpPr>
            <a:spLocks noGrp="1"/>
          </p:cNvSpPr>
          <p:nvPr>
            <p:ph type="ftr" sz="quarter" idx="11"/>
          </p:nvPr>
        </p:nvSpPr>
        <p:spPr>
          <a:xfrm>
            <a:off x="1141412" y="5883277"/>
            <a:ext cx="5105400" cy="365125"/>
          </a:xfrm>
        </p:spPr>
        <p:txBody>
          <a:bodyPr/>
          <a:lstStyle/>
          <a:p>
            <a:endParaRPr lang="en-US" dirty="0"/>
          </a:p>
        </p:txBody>
      </p:sp>
      <p:sp>
        <p:nvSpPr>
          <p:cNvPr id="7" name="Slide Number Placeholder 6"/>
          <p:cNvSpPr>
            <a:spLocks noGrp="1"/>
          </p:cNvSpPr>
          <p:nvPr>
            <p:ph type="sldNum" sz="quarter" idx="12"/>
          </p:nvPr>
        </p:nvSpPr>
        <p:spPr>
          <a:xfrm>
            <a:off x="10742614" y="5883277"/>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898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09600"/>
            <a:ext cx="9905999" cy="190500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4" y="2667001"/>
            <a:ext cx="9905999" cy="3124201"/>
          </a:xfrm>
          <a:prstGeom prst="rect">
            <a:avLst/>
          </a:prstGeom>
        </p:spPr>
        <p:txBody>
          <a:bodyPr vert="horz" lIns="91440" tIns="45720" rIns="91440" bIns="45720" rtlCol="0"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837612" y="5883277"/>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2/25/2019</a:t>
            </a:fld>
            <a:endParaRPr lang="en-US" dirty="0"/>
          </a:p>
        </p:txBody>
      </p:sp>
      <p:sp>
        <p:nvSpPr>
          <p:cNvPr id="5" name="Footer Placeholder 4"/>
          <p:cNvSpPr>
            <a:spLocks noGrp="1"/>
          </p:cNvSpPr>
          <p:nvPr>
            <p:ph type="ftr" sz="quarter" idx="3"/>
          </p:nvPr>
        </p:nvSpPr>
        <p:spPr>
          <a:xfrm>
            <a:off x="1141412" y="5883277"/>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4" y="5883277"/>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224104"/>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l" defTabSz="457200" rtl="1"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45878F6-5D00-4912-83E5-77E1CB19DB96}"/>
              </a:ext>
            </a:extLst>
          </p:cNvPr>
          <p:cNvSpPr>
            <a:spLocks noGrp="1"/>
          </p:cNvSpPr>
          <p:nvPr>
            <p:ph type="title"/>
          </p:nvPr>
        </p:nvSpPr>
        <p:spPr>
          <a:xfrm>
            <a:off x="838200" y="365127"/>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B01DAC7-AD75-4527-AE06-F173E9D1740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662BEBF-1135-4B24-95BE-017A2B2E02A8}"/>
              </a:ext>
            </a:extLst>
          </p:cNvPr>
          <p:cNvSpPr>
            <a:spLocks noGrp="1"/>
          </p:cNvSpPr>
          <p:nvPr>
            <p:ph type="dt" sz="half" idx="2"/>
          </p:nvPr>
        </p:nvSpPr>
        <p:spPr>
          <a:xfrm>
            <a:off x="8610600" y="6356352"/>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D851EAA9-45E5-4926-A30A-E23A963C0619}" type="datetimeFigureOut">
              <a:rPr lang="he-IL" smtClean="0">
                <a:solidFill>
                  <a:prstClr val="black">
                    <a:tint val="75000"/>
                  </a:prstClr>
                </a:solidFill>
              </a:rPr>
              <a:pPr defTabSz="914400" rtl="1"/>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31CA94CB-B1A4-4C69-8465-AAB54733BE0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DD052D14-3C4A-4665-B268-C03CB89798B2}"/>
              </a:ext>
            </a:extLst>
          </p:cNvPr>
          <p:cNvSpPr>
            <a:spLocks noGrp="1"/>
          </p:cNvSpPr>
          <p:nvPr>
            <p:ph type="sldNum" sz="quarter" idx="4"/>
          </p:nvPr>
        </p:nvSpPr>
        <p:spPr>
          <a:xfrm>
            <a:off x="838200" y="6356352"/>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2BA8D079-DC66-44A2-A563-8D733EF1D47F}" type="slidenum">
              <a:rPr lang="he-IL" smtClean="0">
                <a:solidFill>
                  <a:prstClr val="black">
                    <a:tint val="75000"/>
                  </a:prstClr>
                </a:solidFill>
              </a:rPr>
              <a:pPr defTabSz="914400" rtl="1"/>
              <a:t>‹#›</a:t>
            </a:fld>
            <a:endParaRPr lang="he-IL">
              <a:solidFill>
                <a:prstClr val="black">
                  <a:tint val="75000"/>
                </a:prstClr>
              </a:solidFill>
            </a:endParaRPr>
          </a:p>
        </p:txBody>
      </p:sp>
    </p:spTree>
    <p:extLst>
      <p:ext uri="{BB962C8B-B14F-4D97-AF65-F5344CB8AC3E}">
        <p14:creationId xmlns:p14="http://schemas.microsoft.com/office/powerpoint/2010/main" val="369778102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45878F6-5D00-4912-83E5-77E1CB19DB96}"/>
              </a:ext>
            </a:extLst>
          </p:cNvPr>
          <p:cNvSpPr>
            <a:spLocks noGrp="1"/>
          </p:cNvSpPr>
          <p:nvPr>
            <p:ph type="title"/>
          </p:nvPr>
        </p:nvSpPr>
        <p:spPr>
          <a:xfrm>
            <a:off x="838200" y="365127"/>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B01DAC7-AD75-4527-AE06-F173E9D1740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662BEBF-1135-4B24-95BE-017A2B2E02A8}"/>
              </a:ext>
            </a:extLst>
          </p:cNvPr>
          <p:cNvSpPr>
            <a:spLocks noGrp="1"/>
          </p:cNvSpPr>
          <p:nvPr>
            <p:ph type="dt" sz="half" idx="2"/>
          </p:nvPr>
        </p:nvSpPr>
        <p:spPr>
          <a:xfrm>
            <a:off x="8610600" y="6356352"/>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D851EAA9-45E5-4926-A30A-E23A963C0619}" type="datetimeFigureOut">
              <a:rPr lang="he-IL" smtClean="0">
                <a:solidFill>
                  <a:prstClr val="black">
                    <a:tint val="75000"/>
                  </a:prstClr>
                </a:solidFill>
              </a:rPr>
              <a:pPr defTabSz="914400" rtl="1"/>
              <a:t>כ'/אדר א/תשע"ט</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31CA94CB-B1A4-4C69-8465-AAB54733BE0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DD052D14-3C4A-4665-B268-C03CB89798B2}"/>
              </a:ext>
            </a:extLst>
          </p:cNvPr>
          <p:cNvSpPr>
            <a:spLocks noGrp="1"/>
          </p:cNvSpPr>
          <p:nvPr>
            <p:ph type="sldNum" sz="quarter" idx="4"/>
          </p:nvPr>
        </p:nvSpPr>
        <p:spPr>
          <a:xfrm>
            <a:off x="838200" y="6356352"/>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2BA8D079-DC66-44A2-A563-8D733EF1D47F}" type="slidenum">
              <a:rPr lang="he-IL" smtClean="0">
                <a:solidFill>
                  <a:prstClr val="black">
                    <a:tint val="75000"/>
                  </a:prstClr>
                </a:solidFill>
              </a:rPr>
              <a:pPr defTabSz="914400" rtl="1"/>
              <a:t>‹#›</a:t>
            </a:fld>
            <a:endParaRPr lang="he-IL">
              <a:solidFill>
                <a:prstClr val="black">
                  <a:tint val="75000"/>
                </a:prstClr>
              </a:solidFill>
            </a:endParaRPr>
          </a:p>
        </p:txBody>
      </p:sp>
    </p:spTree>
    <p:extLst>
      <p:ext uri="{BB962C8B-B14F-4D97-AF65-F5344CB8AC3E}">
        <p14:creationId xmlns:p14="http://schemas.microsoft.com/office/powerpoint/2010/main" val="44021660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11918" y="1273277"/>
            <a:ext cx="9905999" cy="4404852"/>
          </a:xfrm>
        </p:spPr>
        <p:txBody>
          <a:bodyPr>
            <a:noAutofit/>
          </a:bodyPr>
          <a:lstStyle/>
          <a:p>
            <a:pPr algn="ctr"/>
            <a:r>
              <a:rPr lang="he-IL" sz="11500" b="1" dirty="0" smtClean="0"/>
              <a:t>למה אחרונים תמיד בסוף?</a:t>
            </a:r>
            <a:endParaRPr lang="he-IL" sz="11500" b="1" dirty="0"/>
          </a:p>
        </p:txBody>
      </p:sp>
    </p:spTree>
    <p:extLst>
      <p:ext uri="{BB962C8B-B14F-4D97-AF65-F5344CB8AC3E}">
        <p14:creationId xmlns:p14="http://schemas.microsoft.com/office/powerpoint/2010/main" val="2062169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88731" y="0"/>
            <a:ext cx="9905998" cy="827314"/>
          </a:xfrm>
        </p:spPr>
        <p:txBody>
          <a:bodyPr>
            <a:normAutofit/>
          </a:bodyPr>
          <a:lstStyle/>
          <a:p>
            <a:pPr algn="ctr"/>
            <a:r>
              <a:rPr lang="he-IL" sz="4400" b="1" dirty="0" smtClean="0"/>
              <a:t>יעדי </a:t>
            </a:r>
            <a:r>
              <a:rPr lang="he-IL" sz="4400" b="1" dirty="0" smtClean="0"/>
              <a:t>על/ תמונת ניצחון</a:t>
            </a:r>
            <a:endParaRPr lang="he-IL" sz="4400" b="1" dirty="0"/>
          </a:p>
        </p:txBody>
      </p:sp>
      <p:sp>
        <p:nvSpPr>
          <p:cNvPr id="3" name="מציין מיקום תוכן 2"/>
          <p:cNvSpPr>
            <a:spLocks noGrp="1"/>
          </p:cNvSpPr>
          <p:nvPr>
            <p:ph idx="1"/>
          </p:nvPr>
        </p:nvSpPr>
        <p:spPr>
          <a:xfrm>
            <a:off x="823262" y="591682"/>
            <a:ext cx="10414867" cy="6118834"/>
          </a:xfrm>
        </p:spPr>
        <p:txBody>
          <a:bodyPr anchor="t" anchorCtr="0">
            <a:noAutofit/>
          </a:bodyPr>
          <a:lstStyle/>
          <a:p>
            <a:pPr lvl="0"/>
            <a:r>
              <a:rPr lang="he-IL" sz="2800" b="1" dirty="0">
                <a:effectLst/>
                <a:latin typeface="Gisha" panose="020B0502040204020203" pitchFamily="34" charset="-79"/>
                <a:cs typeface="Gisha" panose="020B0502040204020203" pitchFamily="34" charset="-79"/>
              </a:rPr>
              <a:t>מודל חיזבאללה:</a:t>
            </a:r>
            <a:endParaRPr lang="en-US" sz="2400" b="1" dirty="0">
              <a:effectLst/>
              <a:latin typeface="Gisha" panose="020B0502040204020203" pitchFamily="34" charset="-79"/>
              <a:cs typeface="Gisha" panose="020B0502040204020203" pitchFamily="34" charset="-79"/>
            </a:endParaRPr>
          </a:p>
          <a:p>
            <a:pPr lvl="1"/>
            <a:r>
              <a:rPr lang="he-IL" sz="2400" b="1" dirty="0">
                <a:effectLst/>
                <a:latin typeface="Gisha" panose="020B0502040204020203" pitchFamily="34" charset="-79"/>
                <a:cs typeface="Gisha" panose="020B0502040204020203" pitchFamily="34" charset="-79"/>
              </a:rPr>
              <a:t>שמירה על השליטה הפיזית בעזה (לאו דווקא שלטון)</a:t>
            </a:r>
            <a:endParaRPr lang="en-US" sz="2400" b="1" dirty="0">
              <a:effectLst/>
              <a:latin typeface="Gisha" panose="020B0502040204020203" pitchFamily="34" charset="-79"/>
              <a:cs typeface="Gisha" panose="020B0502040204020203" pitchFamily="34" charset="-79"/>
            </a:endParaRPr>
          </a:p>
          <a:p>
            <a:pPr lvl="1"/>
            <a:r>
              <a:rPr lang="he-IL" sz="2400" b="1" dirty="0">
                <a:effectLst/>
                <a:latin typeface="Gisha" panose="020B0502040204020203" pitchFamily="34" charset="-79"/>
                <a:cs typeface="Gisha" panose="020B0502040204020203" pitchFamily="34" charset="-79"/>
              </a:rPr>
              <a:t>שמירה על הנשק </a:t>
            </a:r>
            <a:r>
              <a:rPr lang="he-IL" sz="2400" b="1" dirty="0">
                <a:effectLst/>
                <a:latin typeface="Gisha" panose="020B0502040204020203" pitchFamily="34" charset="-79"/>
                <a:cs typeface="Gisha" panose="020B0502040204020203" pitchFamily="34" charset="-79"/>
              </a:rPr>
              <a:t>העיקרי ומיצוב </a:t>
            </a:r>
            <a:r>
              <a:rPr lang="he-IL" sz="2400" b="1" dirty="0">
                <a:effectLst/>
                <a:latin typeface="Gisha" panose="020B0502040204020203" pitchFamily="34" charset="-79"/>
                <a:cs typeface="Gisha" panose="020B0502040204020203" pitchFamily="34" charset="-79"/>
              </a:rPr>
              <a:t>כמגני העם </a:t>
            </a:r>
            <a:r>
              <a:rPr lang="he-IL" sz="2400" b="1" dirty="0">
                <a:effectLst/>
                <a:latin typeface="Gisha" panose="020B0502040204020203" pitchFamily="34" charset="-79"/>
                <a:cs typeface="Gisha" panose="020B0502040204020203" pitchFamily="34" charset="-79"/>
              </a:rPr>
              <a:t>הפלסטיני</a:t>
            </a:r>
            <a:endParaRPr lang="en-US" sz="2400" b="1" dirty="0">
              <a:effectLst/>
              <a:latin typeface="Gisha" panose="020B0502040204020203" pitchFamily="34" charset="-79"/>
              <a:cs typeface="Gisha" panose="020B0502040204020203" pitchFamily="34" charset="-79"/>
            </a:endParaRPr>
          </a:p>
          <a:p>
            <a:pPr lvl="1"/>
            <a:r>
              <a:rPr lang="he-IL" sz="2400" b="1" dirty="0">
                <a:effectLst/>
                <a:latin typeface="Gisha" panose="020B0502040204020203" pitchFamily="34" charset="-79"/>
                <a:cs typeface="Gisha" panose="020B0502040204020203" pitchFamily="34" charset="-79"/>
              </a:rPr>
              <a:t>התבססות </a:t>
            </a:r>
            <a:r>
              <a:rPr lang="he-IL" sz="2400" b="1" dirty="0">
                <a:effectLst/>
                <a:latin typeface="Gisha" panose="020B0502040204020203" pitchFamily="34" charset="-79"/>
                <a:cs typeface="Gisha" panose="020B0502040204020203" pitchFamily="34" charset="-79"/>
              </a:rPr>
              <a:t>פוליטית לגיטימית </a:t>
            </a:r>
            <a:r>
              <a:rPr lang="he-IL" sz="2400" b="1" dirty="0" err="1">
                <a:effectLst/>
                <a:latin typeface="Gisha" panose="020B0502040204020203" pitchFamily="34" charset="-79"/>
                <a:cs typeface="Gisha" panose="020B0502040204020203" pitchFamily="34" charset="-79"/>
              </a:rPr>
              <a:t>באיו"ש</a:t>
            </a:r>
            <a:r>
              <a:rPr lang="he-IL" sz="2400" b="1" dirty="0">
                <a:effectLst/>
                <a:latin typeface="Gisha" panose="020B0502040204020203" pitchFamily="34" charset="-79"/>
                <a:cs typeface="Gisha" panose="020B0502040204020203" pitchFamily="34" charset="-79"/>
              </a:rPr>
              <a:t> וכניסה </a:t>
            </a:r>
            <a:r>
              <a:rPr lang="he-IL" sz="2400" b="1" dirty="0">
                <a:effectLst/>
                <a:latin typeface="Gisha" panose="020B0502040204020203" pitchFamily="34" charset="-79"/>
                <a:cs typeface="Gisha" panose="020B0502040204020203" pitchFamily="34" charset="-79"/>
              </a:rPr>
              <a:t>למנגנוני השלטון ברמאללה: פרלמנט, ממשלה, מנגנוני </a:t>
            </a:r>
            <a:r>
              <a:rPr lang="he-IL" sz="2400" b="1" dirty="0">
                <a:effectLst/>
                <a:latin typeface="Gisha" panose="020B0502040204020203" pitchFamily="34" charset="-79"/>
                <a:cs typeface="Gisha" panose="020B0502040204020203" pitchFamily="34" charset="-79"/>
              </a:rPr>
              <a:t>ביטחון, חלוקת </a:t>
            </a:r>
            <a:r>
              <a:rPr lang="he-IL" sz="2400" b="1" dirty="0">
                <a:effectLst/>
                <a:latin typeface="Gisha" panose="020B0502040204020203" pitchFamily="34" charset="-79"/>
                <a:cs typeface="Gisha" panose="020B0502040204020203" pitchFamily="34" charset="-79"/>
              </a:rPr>
              <a:t>אחריות על הנטל האזרחי לרשות/ ממשלת אחדות</a:t>
            </a:r>
            <a:endParaRPr lang="en-US" sz="2000" b="1" dirty="0">
              <a:effectLst/>
              <a:latin typeface="Gisha" panose="020B0502040204020203" pitchFamily="34" charset="-79"/>
              <a:cs typeface="Gisha" panose="020B0502040204020203" pitchFamily="34" charset="-79"/>
            </a:endParaRPr>
          </a:p>
          <a:p>
            <a:pPr lvl="0"/>
            <a:r>
              <a:rPr lang="he-IL" sz="2800" b="1" dirty="0" smtClean="0">
                <a:effectLst/>
                <a:latin typeface="Gisha" panose="020B0502040204020203" pitchFamily="34" charset="-79"/>
                <a:cs typeface="Gisha" panose="020B0502040204020203" pitchFamily="34" charset="-79"/>
              </a:rPr>
              <a:t>יצירת </a:t>
            </a:r>
            <a:r>
              <a:rPr lang="he-IL" sz="2800" b="1" dirty="0">
                <a:effectLst/>
                <a:latin typeface="Gisha" panose="020B0502040204020203" pitchFamily="34" charset="-79"/>
                <a:cs typeface="Gisha" panose="020B0502040204020203" pitchFamily="34" charset="-79"/>
              </a:rPr>
              <a:t>הישגים נראים- לטובת אהדת הציבור</a:t>
            </a:r>
            <a:endParaRPr lang="en-US" sz="2400" b="1" dirty="0">
              <a:effectLst/>
              <a:latin typeface="Gisha" panose="020B0502040204020203" pitchFamily="34" charset="-79"/>
              <a:cs typeface="Gisha" panose="020B0502040204020203" pitchFamily="34" charset="-79"/>
            </a:endParaRPr>
          </a:p>
          <a:p>
            <a:pPr lvl="1"/>
            <a:r>
              <a:rPr lang="he-IL" sz="2400" b="1" dirty="0">
                <a:effectLst/>
                <a:latin typeface="Gisha" panose="020B0502040204020203" pitchFamily="34" charset="-79"/>
                <a:cs typeface="Gisha" panose="020B0502040204020203" pitchFamily="34" charset="-79"/>
              </a:rPr>
              <a:t>השגת הקלות כלכליות והומניטריות בעזה</a:t>
            </a:r>
            <a:endParaRPr lang="en-US" sz="2000" b="1" dirty="0">
              <a:effectLst/>
              <a:latin typeface="Gisha" panose="020B0502040204020203" pitchFamily="34" charset="-79"/>
              <a:cs typeface="Gisha" panose="020B0502040204020203" pitchFamily="34" charset="-79"/>
            </a:endParaRPr>
          </a:p>
          <a:p>
            <a:pPr lvl="1"/>
            <a:r>
              <a:rPr lang="he-IL" sz="2400" b="1" dirty="0">
                <a:effectLst/>
                <a:latin typeface="Gisha" panose="020B0502040204020203" pitchFamily="34" charset="-79"/>
                <a:cs typeface="Gisha" panose="020B0502040204020203" pitchFamily="34" charset="-79"/>
              </a:rPr>
              <a:t>שבירת המצור</a:t>
            </a:r>
            <a:endParaRPr lang="en-US" sz="2000" b="1" dirty="0">
              <a:effectLst/>
              <a:latin typeface="Gisha" panose="020B0502040204020203" pitchFamily="34" charset="-79"/>
              <a:cs typeface="Gisha" panose="020B0502040204020203" pitchFamily="34" charset="-79"/>
            </a:endParaRPr>
          </a:p>
          <a:p>
            <a:pPr lvl="1"/>
            <a:r>
              <a:rPr lang="he-IL" sz="2400" b="1" dirty="0">
                <a:effectLst/>
                <a:latin typeface="Gisha" panose="020B0502040204020203" pitchFamily="34" charset="-79"/>
                <a:cs typeface="Gisha" panose="020B0502040204020203" pitchFamily="34" charset="-79"/>
              </a:rPr>
              <a:t>הוצאה מרשימת ארגוני הטרור</a:t>
            </a:r>
            <a:endParaRPr lang="en-US" sz="2000" b="1" dirty="0">
              <a:effectLst/>
              <a:latin typeface="Gisha" panose="020B0502040204020203" pitchFamily="34" charset="-79"/>
              <a:cs typeface="Gisha" panose="020B0502040204020203" pitchFamily="34" charset="-79"/>
            </a:endParaRPr>
          </a:p>
          <a:p>
            <a:pPr lvl="0"/>
            <a:r>
              <a:rPr lang="he-IL" sz="2800" b="1" dirty="0">
                <a:effectLst/>
                <a:latin typeface="Gisha" panose="020B0502040204020203" pitchFamily="34" charset="-79"/>
                <a:cs typeface="Gisha" panose="020B0502040204020203" pitchFamily="34" charset="-79"/>
              </a:rPr>
              <a:t>ללא ויתור (בטח לא בהצהרה) על עקרונות התנועה או על החזון</a:t>
            </a:r>
            <a:endParaRPr lang="en-US" sz="2400" b="1" dirty="0">
              <a:effectLst/>
              <a:latin typeface="Gisha" panose="020B0502040204020203" pitchFamily="34" charset="-79"/>
              <a:cs typeface="Gisha" panose="020B0502040204020203" pitchFamily="34" charset="-79"/>
            </a:endParaRPr>
          </a:p>
          <a:p>
            <a:pPr lvl="0"/>
            <a:r>
              <a:rPr lang="he-IL" sz="2800" b="1" dirty="0">
                <a:effectLst/>
                <a:latin typeface="Gisha" panose="020B0502040204020203" pitchFamily="34" charset="-79"/>
                <a:cs typeface="Gisha" panose="020B0502040204020203" pitchFamily="34" charset="-79"/>
              </a:rPr>
              <a:t>עמדת קפיצה למימוש עתידי של החזון (מודל חיזבאללה)</a:t>
            </a:r>
            <a:endParaRPr lang="en-US" sz="2400" b="1" dirty="0">
              <a:effectLst/>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336920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88731" y="0"/>
            <a:ext cx="9905998" cy="827314"/>
          </a:xfrm>
        </p:spPr>
        <p:txBody>
          <a:bodyPr>
            <a:normAutofit/>
          </a:bodyPr>
          <a:lstStyle/>
          <a:p>
            <a:pPr algn="ctr"/>
            <a:r>
              <a:rPr lang="he-IL" sz="4400" b="1" dirty="0" smtClean="0"/>
              <a:t>יעדי ביניים (הישגים תמורת מו"מ)</a:t>
            </a:r>
            <a:endParaRPr lang="he-IL" sz="4400" b="1" dirty="0"/>
          </a:p>
        </p:txBody>
      </p:sp>
      <p:sp>
        <p:nvSpPr>
          <p:cNvPr id="3" name="מציין מיקום תוכן 2"/>
          <p:cNvSpPr>
            <a:spLocks noGrp="1"/>
          </p:cNvSpPr>
          <p:nvPr>
            <p:ph idx="1"/>
          </p:nvPr>
        </p:nvSpPr>
        <p:spPr>
          <a:xfrm>
            <a:off x="1088731" y="963252"/>
            <a:ext cx="9905998" cy="5327097"/>
          </a:xfrm>
        </p:spPr>
        <p:txBody>
          <a:bodyPr anchor="t" anchorCtr="0">
            <a:noAutofit/>
          </a:bodyPr>
          <a:lstStyle/>
          <a:p>
            <a:pPr lvl="0"/>
            <a:r>
              <a:rPr lang="he-IL" sz="3600" b="1" dirty="0" smtClean="0">
                <a:effectLst/>
              </a:rPr>
              <a:t>מזומנים</a:t>
            </a:r>
          </a:p>
          <a:p>
            <a:pPr lvl="0"/>
            <a:r>
              <a:rPr lang="he-IL" sz="3600" b="1" dirty="0" smtClean="0">
                <a:effectLst/>
              </a:rPr>
              <a:t>הקלות כלכליות</a:t>
            </a:r>
          </a:p>
          <a:p>
            <a:pPr lvl="0"/>
            <a:r>
              <a:rPr lang="he-IL" sz="3600" b="1" dirty="0" smtClean="0">
                <a:effectLst/>
              </a:rPr>
              <a:t>מים וביוב</a:t>
            </a:r>
          </a:p>
          <a:p>
            <a:pPr lvl="0"/>
            <a:r>
              <a:rPr lang="he-IL" sz="3600" b="1" dirty="0" smtClean="0">
                <a:effectLst/>
              </a:rPr>
              <a:t>אנרגיה</a:t>
            </a:r>
          </a:p>
          <a:p>
            <a:pPr lvl="0"/>
            <a:r>
              <a:rPr lang="he-IL" sz="3600" b="1" dirty="0" smtClean="0">
                <a:effectLst/>
              </a:rPr>
              <a:t>בריאות</a:t>
            </a:r>
          </a:p>
          <a:p>
            <a:pPr lvl="0"/>
            <a:r>
              <a:rPr lang="he-IL" sz="3600" b="1" dirty="0" smtClean="0">
                <a:effectLst/>
              </a:rPr>
              <a:t>גבולות ומעברים</a:t>
            </a:r>
          </a:p>
          <a:p>
            <a:pPr lvl="0"/>
            <a:r>
              <a:rPr lang="he-IL" sz="3600" b="1" dirty="0" smtClean="0">
                <a:effectLst/>
              </a:rPr>
              <a:t>חינוך והשכלה</a:t>
            </a:r>
          </a:p>
          <a:p>
            <a:pPr lvl="0"/>
            <a:r>
              <a:rPr lang="he-IL" sz="3600" b="1" dirty="0" smtClean="0">
                <a:effectLst/>
              </a:rPr>
              <a:t>אסירים</a:t>
            </a:r>
            <a:endParaRPr lang="en-US" sz="3200" b="1" dirty="0">
              <a:effectLst/>
            </a:endParaRPr>
          </a:p>
        </p:txBody>
      </p:sp>
      <p:sp>
        <p:nvSpPr>
          <p:cNvPr id="4" name="TextBox 3">
            <a:hlinkClick r:id="rId2" action="ppaction://hlinksldjump"/>
          </p:cNvPr>
          <p:cNvSpPr txBox="1"/>
          <p:nvPr/>
        </p:nvSpPr>
        <p:spPr>
          <a:xfrm>
            <a:off x="3215149" y="3181690"/>
            <a:ext cx="2664349" cy="1200329"/>
          </a:xfrm>
          <a:prstGeom prst="rect">
            <a:avLst/>
          </a:prstGeom>
          <a:noFill/>
        </p:spPr>
        <p:txBody>
          <a:bodyPr wrap="square" rtlCol="1">
            <a:spAutoFit/>
          </a:bodyPr>
          <a:lstStyle/>
          <a:p>
            <a:pPr algn="ctr"/>
            <a:r>
              <a:rPr lang="he-IL" sz="3600" b="1" dirty="0" smtClean="0"/>
              <a:t>רשימה מפורטת</a:t>
            </a:r>
            <a:endParaRPr lang="he-IL" sz="3600" b="1" dirty="0"/>
          </a:p>
        </p:txBody>
      </p:sp>
      <p:sp>
        <p:nvSpPr>
          <p:cNvPr id="5" name="סוגר מסולסל שמאלי 4"/>
          <p:cNvSpPr/>
          <p:nvPr/>
        </p:nvSpPr>
        <p:spPr>
          <a:xfrm>
            <a:off x="5584530" y="1137424"/>
            <a:ext cx="914400" cy="5288863"/>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2144737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5917474" y="432589"/>
            <a:ext cx="1363763" cy="1493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חץ שמאלה 4"/>
          <p:cNvSpPr/>
          <p:nvPr/>
        </p:nvSpPr>
        <p:spPr>
          <a:xfrm rot="19363384">
            <a:off x="4948136" y="1863430"/>
            <a:ext cx="1174119" cy="43846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sp>
        <p:nvSpPr>
          <p:cNvPr id="6" name="חץ שמאלה 5"/>
          <p:cNvSpPr/>
          <p:nvPr/>
        </p:nvSpPr>
        <p:spPr>
          <a:xfrm rot="13568000">
            <a:off x="7095127" y="1876195"/>
            <a:ext cx="1174119" cy="4384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pic>
        <p:nvPicPr>
          <p:cNvPr id="7" name="Picture 14" descr="תוצאת תמונה עבור טראמפ">
            <a:extLst>
              <a:ext uri="{FF2B5EF4-FFF2-40B4-BE49-F238E27FC236}">
                <a16:creationId xmlns:a16="http://schemas.microsoft.com/office/drawing/2014/main" id="{B4F1CECB-9DBE-4F7C-9EBF-C797922C7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906" y="2612676"/>
            <a:ext cx="1315340" cy="736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14" descr="תוצאת תמונה עבור טראמפ">
            <a:extLst>
              <a:ext uri="{FF2B5EF4-FFF2-40B4-BE49-F238E27FC236}">
                <a16:creationId xmlns:a16="http://schemas.microsoft.com/office/drawing/2014/main" id="{B4F1CECB-9DBE-4F7C-9EBF-C797922C7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172" y="2612676"/>
            <a:ext cx="1315340" cy="736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כפל 8"/>
          <p:cNvSpPr/>
          <p:nvPr/>
        </p:nvSpPr>
        <p:spPr>
          <a:xfrm>
            <a:off x="7247908" y="2094594"/>
            <a:ext cx="1649121" cy="1837972"/>
          </a:xfrm>
          <a:prstGeom prst="mathMultiply">
            <a:avLst>
              <a:gd name="adj1" fmla="val 748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sp>
        <p:nvSpPr>
          <p:cNvPr id="10" name="חץ שמאלה 9"/>
          <p:cNvSpPr/>
          <p:nvPr/>
        </p:nvSpPr>
        <p:spPr>
          <a:xfrm rot="19363384">
            <a:off x="3284309" y="3633917"/>
            <a:ext cx="1174119" cy="43846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pic>
        <p:nvPicPr>
          <p:cNvPr id="12" name="תמונה 11"/>
          <p:cNvPicPr>
            <a:picLocks noChangeAspect="1"/>
          </p:cNvPicPr>
          <p:nvPr/>
        </p:nvPicPr>
        <p:blipFill>
          <a:blip r:embed="rId4"/>
          <a:stretch>
            <a:fillRect/>
          </a:stretch>
        </p:blipFill>
        <p:spPr>
          <a:xfrm>
            <a:off x="2413346" y="4361574"/>
            <a:ext cx="1565108" cy="9314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תמונה 12"/>
          <p:cNvPicPr>
            <a:picLocks noChangeAspect="1"/>
          </p:cNvPicPr>
          <p:nvPr/>
        </p:nvPicPr>
        <p:blipFill>
          <a:blip r:embed="rId2"/>
          <a:stretch>
            <a:fillRect/>
          </a:stretch>
        </p:blipFill>
        <p:spPr>
          <a:xfrm>
            <a:off x="3252672" y="4475443"/>
            <a:ext cx="642676" cy="7037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חץ שמאלה 14"/>
          <p:cNvSpPr/>
          <p:nvPr/>
        </p:nvSpPr>
        <p:spPr>
          <a:xfrm rot="13764152">
            <a:off x="8462282" y="3739540"/>
            <a:ext cx="1174119" cy="43846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pic>
        <p:nvPicPr>
          <p:cNvPr id="17" name="תמונה 16"/>
          <p:cNvPicPr>
            <a:picLocks noChangeAspect="1"/>
          </p:cNvPicPr>
          <p:nvPr/>
        </p:nvPicPr>
        <p:blipFill rotWithShape="1">
          <a:blip r:embed="rId5"/>
          <a:srcRect l="1791" t="2712" r="18954" b="41949"/>
          <a:stretch/>
        </p:blipFill>
        <p:spPr>
          <a:xfrm>
            <a:off x="9510223" y="4195519"/>
            <a:ext cx="1192512" cy="1967308"/>
          </a:xfrm>
          <a:prstGeom prst="rect">
            <a:avLst/>
          </a:prstGeom>
        </p:spPr>
      </p:pic>
      <p:pic>
        <p:nvPicPr>
          <p:cNvPr id="18" name="תמונה 17"/>
          <p:cNvPicPr>
            <a:picLocks noChangeAspect="1"/>
          </p:cNvPicPr>
          <p:nvPr/>
        </p:nvPicPr>
        <p:blipFill>
          <a:blip r:embed="rId2"/>
          <a:stretch>
            <a:fillRect/>
          </a:stretch>
        </p:blipFill>
        <p:spPr>
          <a:xfrm>
            <a:off x="9049341" y="5528737"/>
            <a:ext cx="537382" cy="5884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24" descr="תוצאת תמונה עבור דגל ישראל">
            <a:extLst>
              <a:ext uri="{FF2B5EF4-FFF2-40B4-BE49-F238E27FC236}">
                <a16:creationId xmlns:a16="http://schemas.microsoft.com/office/drawing/2014/main" id="{015CFF19-D2AA-4C6A-9B80-4B09E9FCE8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88737" y="4325783"/>
            <a:ext cx="705218" cy="5499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 name="תמונה 19"/>
          <p:cNvPicPr>
            <a:picLocks noChangeAspect="1"/>
          </p:cNvPicPr>
          <p:nvPr/>
        </p:nvPicPr>
        <p:blipFill>
          <a:blip r:embed="rId4"/>
          <a:stretch>
            <a:fillRect/>
          </a:stretch>
        </p:blipFill>
        <p:spPr>
          <a:xfrm>
            <a:off x="10276153" y="4921510"/>
            <a:ext cx="798617" cy="3993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תמונה 21"/>
          <p:cNvPicPr>
            <a:picLocks noChangeAspect="1"/>
          </p:cNvPicPr>
          <p:nvPr/>
        </p:nvPicPr>
        <p:blipFill>
          <a:blip r:embed="rId7"/>
          <a:stretch>
            <a:fillRect/>
          </a:stretch>
        </p:blipFill>
        <p:spPr>
          <a:xfrm>
            <a:off x="5464560" y="4220196"/>
            <a:ext cx="2106656" cy="1164938"/>
          </a:xfrm>
          <a:prstGeom prst="rect">
            <a:avLst/>
          </a:prstGeom>
        </p:spPr>
      </p:pic>
      <p:sp>
        <p:nvSpPr>
          <p:cNvPr id="14" name="חץ שמאלה 13"/>
          <p:cNvSpPr/>
          <p:nvPr/>
        </p:nvSpPr>
        <p:spPr>
          <a:xfrm rot="13568000">
            <a:off x="5028396" y="3713331"/>
            <a:ext cx="1174119" cy="4384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sp>
        <p:nvSpPr>
          <p:cNvPr id="16" name="חץ שמאלה 15"/>
          <p:cNvSpPr/>
          <p:nvPr/>
        </p:nvSpPr>
        <p:spPr>
          <a:xfrm rot="18827217">
            <a:off x="6595548" y="3739539"/>
            <a:ext cx="1174119" cy="4384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sp>
        <p:nvSpPr>
          <p:cNvPr id="23" name="חץ שמאלה 22"/>
          <p:cNvSpPr/>
          <p:nvPr/>
        </p:nvSpPr>
        <p:spPr>
          <a:xfrm rot="11060155">
            <a:off x="7350600" y="4695094"/>
            <a:ext cx="1945123" cy="43846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sp>
        <p:nvSpPr>
          <p:cNvPr id="25" name="TextBox 24"/>
          <p:cNvSpPr txBox="1"/>
          <p:nvPr/>
        </p:nvSpPr>
        <p:spPr>
          <a:xfrm rot="3060508">
            <a:off x="8637009" y="3480116"/>
            <a:ext cx="1345011" cy="338554"/>
          </a:xfrm>
          <a:prstGeom prst="rect">
            <a:avLst/>
          </a:prstGeom>
          <a:noFill/>
        </p:spPr>
        <p:txBody>
          <a:bodyPr wrap="square" rtlCol="1">
            <a:spAutoFit/>
          </a:bodyPr>
          <a:lstStyle/>
          <a:p>
            <a:pPr algn="r" rtl="1"/>
            <a:r>
              <a:rPr lang="he-IL" sz="1600" b="1" dirty="0" smtClean="0">
                <a:solidFill>
                  <a:schemeClr val="bg1"/>
                </a:solidFill>
                <a:latin typeface="Gisha" panose="020B0502040204020203" pitchFamily="34" charset="-79"/>
                <a:cs typeface="Gisha" panose="020B0502040204020203" pitchFamily="34" charset="-79"/>
              </a:rPr>
              <a:t>מו"מ ישראל</a:t>
            </a:r>
            <a:endParaRPr lang="he-IL" sz="1600" b="1" dirty="0">
              <a:solidFill>
                <a:schemeClr val="bg1"/>
              </a:solidFill>
              <a:latin typeface="Gisha" panose="020B0502040204020203" pitchFamily="34" charset="-79"/>
              <a:cs typeface="Gisha" panose="020B0502040204020203" pitchFamily="34" charset="-79"/>
            </a:endParaRPr>
          </a:p>
        </p:txBody>
      </p:sp>
      <p:sp>
        <p:nvSpPr>
          <p:cNvPr id="26" name="TextBox 25"/>
          <p:cNvSpPr txBox="1"/>
          <p:nvPr/>
        </p:nvSpPr>
        <p:spPr>
          <a:xfrm rot="336898">
            <a:off x="7537176" y="4480429"/>
            <a:ext cx="1345011" cy="338554"/>
          </a:xfrm>
          <a:prstGeom prst="rect">
            <a:avLst/>
          </a:prstGeom>
          <a:noFill/>
        </p:spPr>
        <p:txBody>
          <a:bodyPr wrap="square" rtlCol="1">
            <a:spAutoFit/>
          </a:bodyPr>
          <a:lstStyle/>
          <a:p>
            <a:pPr algn="r" rtl="1"/>
            <a:r>
              <a:rPr lang="he-IL" sz="1600" b="1" dirty="0" smtClean="0">
                <a:solidFill>
                  <a:schemeClr val="bg1"/>
                </a:solidFill>
                <a:latin typeface="Gisha" panose="020B0502040204020203" pitchFamily="34" charset="-79"/>
                <a:cs typeface="Gisha" panose="020B0502040204020203" pitchFamily="34" charset="-79"/>
              </a:rPr>
              <a:t>מו"מ ישראל</a:t>
            </a:r>
            <a:endParaRPr lang="he-IL" sz="1600" b="1" dirty="0">
              <a:solidFill>
                <a:schemeClr val="bg1"/>
              </a:solidFill>
              <a:latin typeface="Gisha" panose="020B0502040204020203" pitchFamily="34" charset="-79"/>
              <a:cs typeface="Gisha" panose="020B0502040204020203" pitchFamily="34" charset="-79"/>
            </a:endParaRPr>
          </a:p>
        </p:txBody>
      </p:sp>
      <p:sp>
        <p:nvSpPr>
          <p:cNvPr id="27" name="TextBox 26"/>
          <p:cNvSpPr txBox="1"/>
          <p:nvPr/>
        </p:nvSpPr>
        <p:spPr>
          <a:xfrm>
            <a:off x="4447676" y="5562662"/>
            <a:ext cx="1345011" cy="1107996"/>
          </a:xfrm>
          <a:prstGeom prst="rect">
            <a:avLst/>
          </a:prstGeom>
          <a:ln/>
        </p:spPr>
        <p:style>
          <a:lnRef idx="2">
            <a:schemeClr val="accent6"/>
          </a:lnRef>
          <a:fillRef idx="1">
            <a:schemeClr val="lt1"/>
          </a:fillRef>
          <a:effectRef idx="0">
            <a:schemeClr val="accent6"/>
          </a:effectRef>
          <a:fontRef idx="minor">
            <a:schemeClr val="dk1"/>
          </a:fontRef>
        </p:style>
        <p:txBody>
          <a:bodyPr wrap="square" rtlCol="1">
            <a:spAutoFit/>
          </a:bodyPr>
          <a:lstStyle/>
          <a:p>
            <a:pPr algn="r" rtl="1"/>
            <a:r>
              <a:rPr lang="he-IL" sz="1600" b="1" u="sng" dirty="0" smtClean="0">
                <a:solidFill>
                  <a:schemeClr val="bg1"/>
                </a:solidFill>
                <a:latin typeface="Gisha" panose="020B0502040204020203" pitchFamily="34" charset="-79"/>
                <a:cs typeface="Gisha" panose="020B0502040204020203" pitchFamily="34" charset="-79"/>
              </a:rPr>
              <a:t>סטאטוס קוו:</a:t>
            </a:r>
          </a:p>
          <a:p>
            <a:pPr algn="r" rtl="1"/>
            <a:r>
              <a:rPr lang="he-IL" sz="1600" b="1" dirty="0" smtClean="0">
                <a:solidFill>
                  <a:schemeClr val="bg1"/>
                </a:solidFill>
                <a:latin typeface="Gisha" panose="020B0502040204020203" pitchFamily="34" charset="-79"/>
                <a:cs typeface="Gisha" panose="020B0502040204020203" pitchFamily="34" charset="-79"/>
              </a:rPr>
              <a:t>זמן</a:t>
            </a:r>
          </a:p>
          <a:p>
            <a:pPr algn="r" rtl="1"/>
            <a:r>
              <a:rPr lang="he-IL" sz="1600" b="1" dirty="0" smtClean="0">
                <a:solidFill>
                  <a:schemeClr val="bg1"/>
                </a:solidFill>
                <a:latin typeface="Gisha" panose="020B0502040204020203" pitchFamily="34" charset="-79"/>
                <a:cs typeface="Gisha" panose="020B0502040204020203" pitchFamily="34" charset="-79"/>
              </a:rPr>
              <a:t>נשק</a:t>
            </a:r>
          </a:p>
          <a:p>
            <a:pPr algn="r" rtl="1"/>
            <a:r>
              <a:rPr lang="he-IL" sz="1600" b="1" dirty="0" smtClean="0">
                <a:solidFill>
                  <a:schemeClr val="bg1"/>
                </a:solidFill>
                <a:latin typeface="Gisha" panose="020B0502040204020203" pitchFamily="34" charset="-79"/>
                <a:cs typeface="Gisha" panose="020B0502040204020203" pitchFamily="34" charset="-79"/>
              </a:rPr>
              <a:t>רחוב</a:t>
            </a:r>
            <a:endParaRPr lang="he-IL" sz="1600" b="1" dirty="0">
              <a:solidFill>
                <a:schemeClr val="bg1"/>
              </a:solidFill>
              <a:latin typeface="Gisha" panose="020B0502040204020203" pitchFamily="34" charset="-79"/>
              <a:cs typeface="Gisha" panose="020B0502040204020203" pitchFamily="34" charset="-79"/>
            </a:endParaRPr>
          </a:p>
        </p:txBody>
      </p:sp>
      <p:sp>
        <p:nvSpPr>
          <p:cNvPr id="28" name="חץ שמאלה 27"/>
          <p:cNvSpPr/>
          <p:nvPr/>
        </p:nvSpPr>
        <p:spPr>
          <a:xfrm rot="10800000">
            <a:off x="5987469" y="5833284"/>
            <a:ext cx="2964686" cy="43846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sp>
        <p:nvSpPr>
          <p:cNvPr id="29" name="TextBox 28"/>
          <p:cNvSpPr txBox="1"/>
          <p:nvPr/>
        </p:nvSpPr>
        <p:spPr>
          <a:xfrm>
            <a:off x="6490584" y="5615966"/>
            <a:ext cx="1529237" cy="338554"/>
          </a:xfrm>
          <a:prstGeom prst="rect">
            <a:avLst/>
          </a:prstGeom>
          <a:noFill/>
        </p:spPr>
        <p:txBody>
          <a:bodyPr wrap="square" rtlCol="1">
            <a:spAutoFit/>
          </a:bodyPr>
          <a:lstStyle/>
          <a:p>
            <a:pPr algn="r" rtl="1"/>
            <a:r>
              <a:rPr lang="he-IL" sz="1600" b="1" dirty="0" smtClean="0">
                <a:solidFill>
                  <a:schemeClr val="bg1"/>
                </a:solidFill>
                <a:latin typeface="Gisha" panose="020B0502040204020203" pitchFamily="34" charset="-79"/>
                <a:cs typeface="Gisha" panose="020B0502040204020203" pitchFamily="34" charset="-79"/>
              </a:rPr>
              <a:t>מו"מ ישראל</a:t>
            </a:r>
            <a:endParaRPr lang="he-IL" sz="1600" b="1" dirty="0">
              <a:solidFill>
                <a:schemeClr val="bg1"/>
              </a:solidFill>
              <a:latin typeface="Gisha" panose="020B0502040204020203" pitchFamily="34" charset="-79"/>
              <a:cs typeface="Gisha" panose="020B0502040204020203" pitchFamily="34" charset="-79"/>
            </a:endParaRPr>
          </a:p>
        </p:txBody>
      </p:sp>
      <p:sp>
        <p:nvSpPr>
          <p:cNvPr id="30" name="TextBox 29"/>
          <p:cNvSpPr txBox="1"/>
          <p:nvPr/>
        </p:nvSpPr>
        <p:spPr>
          <a:xfrm>
            <a:off x="1533855" y="5385134"/>
            <a:ext cx="2154930" cy="646331"/>
          </a:xfrm>
          <a:prstGeom prst="rect">
            <a:avLst/>
          </a:prstGeom>
          <a:solidFill>
            <a:srgbClr val="92D050"/>
          </a:solidFill>
        </p:spPr>
        <p:txBody>
          <a:bodyPr wrap="square" rtlCol="1">
            <a:spAutoFit/>
          </a:bodyPr>
          <a:lstStyle>
            <a:defPPr>
              <a:defRPr lang="en-US"/>
            </a:defPPr>
            <a:lvl1pPr algn="ctr" rtl="1">
              <a:defRPr sz="2000" b="1">
                <a:solidFill>
                  <a:schemeClr val="bg1"/>
                </a:solidFill>
                <a:latin typeface="David" panose="020E0502060401010101" pitchFamily="34" charset="-79"/>
                <a:cs typeface="David" panose="020E0502060401010101" pitchFamily="34" charset="-79"/>
              </a:defRPr>
            </a:lvl1pPr>
          </a:lstStyle>
          <a:p>
            <a:r>
              <a:rPr lang="he-IL" sz="1800" dirty="0">
                <a:latin typeface="Gisha" panose="020B0502040204020203" pitchFamily="34" charset="-79"/>
                <a:cs typeface="Gisha" panose="020B0502040204020203" pitchFamily="34" charset="-79"/>
              </a:rPr>
              <a:t>"מודל </a:t>
            </a:r>
            <a:r>
              <a:rPr lang="he-IL" sz="1800" dirty="0" err="1">
                <a:latin typeface="Gisha" panose="020B0502040204020203" pitchFamily="34" charset="-79"/>
                <a:cs typeface="Gisha" panose="020B0502040204020203" pitchFamily="34" charset="-79"/>
              </a:rPr>
              <a:t>חזבאללה</a:t>
            </a:r>
            <a:r>
              <a:rPr lang="he-IL" sz="1800" dirty="0" smtClean="0">
                <a:latin typeface="Gisha" panose="020B0502040204020203" pitchFamily="34" charset="-79"/>
                <a:cs typeface="Gisha" panose="020B0502040204020203" pitchFamily="34" charset="-79"/>
              </a:rPr>
              <a:t>"/</a:t>
            </a:r>
            <a:r>
              <a:rPr lang="en-US" sz="1800" dirty="0" smtClean="0">
                <a:latin typeface="Gisha" panose="020B0502040204020203" pitchFamily="34" charset="-79"/>
                <a:cs typeface="Gisha" panose="020B0502040204020203" pitchFamily="34" charset="-79"/>
              </a:rPr>
              <a:t/>
            </a:r>
            <a:br>
              <a:rPr lang="en-US" sz="1800" dirty="0" smtClean="0">
                <a:latin typeface="Gisha" panose="020B0502040204020203" pitchFamily="34" charset="-79"/>
                <a:cs typeface="Gisha" panose="020B0502040204020203" pitchFamily="34" charset="-79"/>
              </a:rPr>
            </a:br>
            <a:r>
              <a:rPr lang="he-IL" sz="1800" dirty="0" err="1" smtClean="0">
                <a:latin typeface="Gisha" panose="020B0502040204020203" pitchFamily="34" charset="-79"/>
                <a:cs typeface="Gisha" panose="020B0502040204020203" pitchFamily="34" charset="-79"/>
              </a:rPr>
              <a:t>חמסטאן</a:t>
            </a:r>
            <a:r>
              <a:rPr lang="he-IL" sz="1800" dirty="0" smtClean="0">
                <a:latin typeface="Gisha" panose="020B0502040204020203" pitchFamily="34" charset="-79"/>
                <a:cs typeface="Gisha" panose="020B0502040204020203" pitchFamily="34" charset="-79"/>
              </a:rPr>
              <a:t> גדול</a:t>
            </a:r>
            <a:endParaRPr lang="he-IL" sz="1800" dirty="0">
              <a:latin typeface="Gisha" panose="020B0502040204020203" pitchFamily="34" charset="-79"/>
              <a:cs typeface="Gisha" panose="020B0502040204020203" pitchFamily="34" charset="-79"/>
            </a:endParaRPr>
          </a:p>
        </p:txBody>
      </p:sp>
      <p:sp>
        <p:nvSpPr>
          <p:cNvPr id="31" name="TextBox 30"/>
          <p:cNvSpPr txBox="1"/>
          <p:nvPr/>
        </p:nvSpPr>
        <p:spPr>
          <a:xfrm>
            <a:off x="9021875" y="6208611"/>
            <a:ext cx="1718181" cy="369332"/>
          </a:xfrm>
          <a:prstGeom prst="rect">
            <a:avLst/>
          </a:prstGeom>
          <a:solidFill>
            <a:srgbClr val="92D050"/>
          </a:solidFill>
        </p:spPr>
        <p:txBody>
          <a:bodyPr wrap="square" rtlCol="1">
            <a:spAutoFit/>
          </a:bodyPr>
          <a:lstStyle>
            <a:defPPr>
              <a:defRPr lang="he-IL"/>
            </a:defPPr>
            <a:lvl1pPr>
              <a:defRPr sz="2400" b="1">
                <a:latin typeface="David" panose="020E0502060401010101" pitchFamily="34" charset="-79"/>
                <a:cs typeface="David" panose="020E0502060401010101" pitchFamily="34" charset="-79"/>
              </a:defRPr>
            </a:lvl1pPr>
          </a:lstStyle>
          <a:p>
            <a:pPr algn="ctr" rtl="1"/>
            <a:r>
              <a:rPr lang="he-IL" sz="1800" dirty="0">
                <a:solidFill>
                  <a:schemeClr val="bg1"/>
                </a:solidFill>
                <a:latin typeface="Gisha" panose="020B0502040204020203" pitchFamily="34" charset="-79"/>
                <a:cs typeface="Gisha" panose="020B0502040204020203" pitchFamily="34" charset="-79"/>
              </a:rPr>
              <a:t>"</a:t>
            </a:r>
            <a:r>
              <a:rPr lang="he-IL" sz="1800" dirty="0" err="1" smtClean="0">
                <a:solidFill>
                  <a:schemeClr val="bg1"/>
                </a:solidFill>
                <a:latin typeface="Gisha" panose="020B0502040204020203" pitchFamily="34" charset="-79"/>
                <a:cs typeface="Gisha" panose="020B0502040204020203" pitchFamily="34" charset="-79"/>
              </a:rPr>
              <a:t>חמסטאן</a:t>
            </a:r>
            <a:r>
              <a:rPr lang="he-IL" sz="1800" dirty="0" smtClean="0">
                <a:solidFill>
                  <a:schemeClr val="bg1"/>
                </a:solidFill>
                <a:latin typeface="Gisha" panose="020B0502040204020203" pitchFamily="34" charset="-79"/>
                <a:cs typeface="Gisha" panose="020B0502040204020203" pitchFamily="34" charset="-79"/>
              </a:rPr>
              <a:t> קטן"</a:t>
            </a:r>
            <a:endParaRPr lang="he-IL" sz="1800" dirty="0">
              <a:solidFill>
                <a:schemeClr val="bg1"/>
              </a:solidFill>
              <a:latin typeface="Gisha" panose="020B0502040204020203" pitchFamily="34" charset="-79"/>
              <a:cs typeface="Gisha" panose="020B0502040204020203" pitchFamily="34" charset="-79"/>
            </a:endParaRPr>
          </a:p>
        </p:txBody>
      </p:sp>
      <p:sp>
        <p:nvSpPr>
          <p:cNvPr id="33" name="TextBox 32"/>
          <p:cNvSpPr txBox="1"/>
          <p:nvPr/>
        </p:nvSpPr>
        <p:spPr>
          <a:xfrm>
            <a:off x="210834" y="5385134"/>
            <a:ext cx="1282415" cy="1077218"/>
          </a:xfrm>
          <a:prstGeom prst="rect">
            <a:avLst/>
          </a:prstGeom>
          <a:noFill/>
          <a:ln w="57150">
            <a:solidFill>
              <a:srgbClr val="00B050"/>
            </a:solidFill>
          </a:ln>
        </p:spPr>
        <p:txBody>
          <a:bodyPr wrap="square" rtlCol="1">
            <a:spAutoFit/>
          </a:bodyPr>
          <a:lstStyle/>
          <a:p>
            <a:pPr algn="r" rtl="1"/>
            <a:r>
              <a:rPr lang="he-IL" sz="1600" b="1" u="sng" dirty="0" smtClean="0">
                <a:solidFill>
                  <a:schemeClr val="bg1"/>
                </a:solidFill>
                <a:latin typeface="Gisha" panose="020B0502040204020203" pitchFamily="34" charset="-79"/>
                <a:cs typeface="Gisha" panose="020B0502040204020203" pitchFamily="34" charset="-79"/>
              </a:rPr>
              <a:t>הישגים</a:t>
            </a:r>
            <a:r>
              <a:rPr lang="he-IL" sz="1600" b="1" u="sng" dirty="0">
                <a:solidFill>
                  <a:schemeClr val="bg1"/>
                </a:solidFill>
                <a:latin typeface="Gisha" panose="020B0502040204020203" pitchFamily="34" charset="-79"/>
                <a:cs typeface="Gisha" panose="020B0502040204020203" pitchFamily="34" charset="-79"/>
              </a:rPr>
              <a:t>:</a:t>
            </a:r>
            <a:endParaRPr lang="he-IL" sz="1600" b="1" u="sng" dirty="0" smtClean="0">
              <a:solidFill>
                <a:schemeClr val="bg1"/>
              </a:solidFill>
              <a:latin typeface="Gisha" panose="020B0502040204020203" pitchFamily="34" charset="-79"/>
              <a:cs typeface="Gisha" panose="020B0502040204020203" pitchFamily="34" charset="-79"/>
            </a:endParaRPr>
          </a:p>
          <a:p>
            <a:pPr algn="r" rtl="1"/>
            <a:r>
              <a:rPr lang="he-IL" sz="1600" b="1" dirty="0" smtClean="0">
                <a:solidFill>
                  <a:schemeClr val="bg1"/>
                </a:solidFill>
                <a:latin typeface="Gisha" panose="020B0502040204020203" pitchFamily="34" charset="-79"/>
                <a:cs typeface="Gisha" panose="020B0502040204020203" pitchFamily="34" charset="-79"/>
              </a:rPr>
              <a:t>נשק</a:t>
            </a:r>
          </a:p>
          <a:p>
            <a:pPr algn="r" rtl="1"/>
            <a:r>
              <a:rPr lang="he-IL" sz="1600" b="1" dirty="0" smtClean="0">
                <a:solidFill>
                  <a:schemeClr val="bg1"/>
                </a:solidFill>
                <a:latin typeface="Gisha" panose="020B0502040204020203" pitchFamily="34" charset="-79"/>
                <a:cs typeface="Gisha" panose="020B0502040204020203" pitchFamily="34" charset="-79"/>
              </a:rPr>
              <a:t>רחוב?</a:t>
            </a:r>
          </a:p>
          <a:p>
            <a:pPr algn="r" rtl="1"/>
            <a:r>
              <a:rPr lang="he-IL" sz="1600" b="1" dirty="0" smtClean="0">
                <a:solidFill>
                  <a:schemeClr val="bg1"/>
                </a:solidFill>
                <a:latin typeface="Gisha" panose="020B0502040204020203" pitchFamily="34" charset="-79"/>
                <a:cs typeface="Gisha" panose="020B0502040204020203" pitchFamily="34" charset="-79"/>
              </a:rPr>
              <a:t>הסרת מצור</a:t>
            </a:r>
            <a:endParaRPr lang="he-IL" sz="1600" b="1" dirty="0">
              <a:solidFill>
                <a:schemeClr val="bg1"/>
              </a:solidFill>
              <a:latin typeface="Gisha" panose="020B0502040204020203" pitchFamily="34" charset="-79"/>
              <a:cs typeface="Gisha" panose="020B0502040204020203" pitchFamily="34" charset="-79"/>
            </a:endParaRPr>
          </a:p>
        </p:txBody>
      </p:sp>
      <p:sp>
        <p:nvSpPr>
          <p:cNvPr id="34" name="TextBox 33"/>
          <p:cNvSpPr txBox="1"/>
          <p:nvPr/>
        </p:nvSpPr>
        <p:spPr>
          <a:xfrm>
            <a:off x="10740056" y="5469947"/>
            <a:ext cx="1282415" cy="1077218"/>
          </a:xfrm>
          <a:prstGeom prst="rect">
            <a:avLst/>
          </a:prstGeom>
          <a:noFill/>
          <a:ln w="57150">
            <a:solidFill>
              <a:srgbClr val="00B050"/>
            </a:solidFill>
          </a:ln>
        </p:spPr>
        <p:txBody>
          <a:bodyPr wrap="square" rtlCol="1">
            <a:spAutoFit/>
          </a:bodyPr>
          <a:lstStyle>
            <a:defPPr>
              <a:defRPr lang="en-US"/>
            </a:defPPr>
            <a:lvl1pPr algn="r" rtl="1">
              <a:defRPr sz="1600" b="1" u="sng">
                <a:solidFill>
                  <a:schemeClr val="bg1"/>
                </a:solidFill>
                <a:latin typeface="Gisha" panose="020B0502040204020203" pitchFamily="34" charset="-79"/>
                <a:cs typeface="Gisha" panose="020B0502040204020203" pitchFamily="34" charset="-79"/>
              </a:defRPr>
            </a:lvl1pPr>
          </a:lstStyle>
          <a:p>
            <a:r>
              <a:rPr lang="he-IL" dirty="0"/>
              <a:t>הישגים</a:t>
            </a:r>
            <a:r>
              <a:rPr lang="he-IL" dirty="0"/>
              <a:t>:</a:t>
            </a:r>
            <a:endParaRPr lang="he-IL" dirty="0"/>
          </a:p>
          <a:p>
            <a:r>
              <a:rPr lang="he-IL" u="none" dirty="0"/>
              <a:t>נשק</a:t>
            </a:r>
          </a:p>
          <a:p>
            <a:r>
              <a:rPr lang="he-IL" u="none" dirty="0"/>
              <a:t>רחוב</a:t>
            </a:r>
          </a:p>
          <a:p>
            <a:r>
              <a:rPr lang="he-IL" u="none" dirty="0"/>
              <a:t>הסרת מצור</a:t>
            </a:r>
            <a:endParaRPr lang="he-IL" u="none" dirty="0"/>
          </a:p>
        </p:txBody>
      </p:sp>
      <p:sp>
        <p:nvSpPr>
          <p:cNvPr id="32" name="חץ שמאלה 31"/>
          <p:cNvSpPr/>
          <p:nvPr/>
        </p:nvSpPr>
        <p:spPr>
          <a:xfrm rot="18827217">
            <a:off x="5207910" y="5170581"/>
            <a:ext cx="700357" cy="4384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691901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606EF4-D0AE-4BA2-A4BF-CD9D8438E797}"/>
              </a:ext>
            </a:extLst>
          </p:cNvPr>
          <p:cNvSpPr txBox="1"/>
          <p:nvPr/>
        </p:nvSpPr>
        <p:spPr>
          <a:xfrm>
            <a:off x="2389760" y="-49467"/>
            <a:ext cx="7477125" cy="769441"/>
          </a:xfrm>
          <a:prstGeom prst="rect">
            <a:avLst/>
          </a:prstGeom>
        </p:spPr>
        <p:txBody>
          <a:bodyPr vert="horz" lIns="91440" tIns="45720" rIns="91440" bIns="45720" rtlCol="0" anchor="ctr">
            <a:normAutofit/>
          </a:bodyPr>
          <a:lstStyle>
            <a:lvl1pPr algn="ctr" rtl="1">
              <a:spcBef>
                <a:spcPct val="0"/>
              </a:spcBef>
              <a:buNone/>
              <a:defRPr sz="4400" b="1"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rtl="1">
              <a:defRPr>
                <a:solidFill>
                  <a:schemeClr val="tx2"/>
                </a:solidFill>
              </a:defRPr>
            </a:lvl2pPr>
            <a:lvl3pPr rtl="1">
              <a:defRPr>
                <a:solidFill>
                  <a:schemeClr val="tx2"/>
                </a:solidFill>
              </a:defRPr>
            </a:lvl3pPr>
            <a:lvl4pPr rtl="1">
              <a:defRPr>
                <a:solidFill>
                  <a:schemeClr val="tx2"/>
                </a:solidFill>
              </a:defRPr>
            </a:lvl4pPr>
            <a:lvl5pPr rtl="1">
              <a:defRPr>
                <a:solidFill>
                  <a:schemeClr val="tx2"/>
                </a:solidFill>
              </a:defRPr>
            </a:lvl5pPr>
            <a:lvl6pPr rtl="1">
              <a:defRPr>
                <a:solidFill>
                  <a:schemeClr val="tx2"/>
                </a:solidFill>
              </a:defRPr>
            </a:lvl6pPr>
            <a:lvl7pPr rtl="1">
              <a:defRPr>
                <a:solidFill>
                  <a:schemeClr val="tx2"/>
                </a:solidFill>
              </a:defRPr>
            </a:lvl7pPr>
            <a:lvl8pPr rtl="1">
              <a:defRPr>
                <a:solidFill>
                  <a:schemeClr val="tx2"/>
                </a:solidFill>
              </a:defRPr>
            </a:lvl8pPr>
            <a:lvl9pPr rtl="1">
              <a:defRPr>
                <a:solidFill>
                  <a:schemeClr val="tx2"/>
                </a:solidFill>
              </a:defRPr>
            </a:lvl9pPr>
          </a:lstStyle>
          <a:p>
            <a:r>
              <a:rPr lang="he-IL" dirty="0"/>
              <a:t>מערכה</a:t>
            </a:r>
            <a:endParaRPr lang="he-IL" dirty="0"/>
          </a:p>
        </p:txBody>
      </p:sp>
      <p:pic>
        <p:nvPicPr>
          <p:cNvPr id="1026" name="Picture 2" descr="×ª××¦××ª ×ª××× × ×¢×××¨ ××× ××××¡">
            <a:extLst>
              <a:ext uri="{FF2B5EF4-FFF2-40B4-BE49-F238E27FC236}">
                <a16:creationId xmlns:a16="http://schemas.microsoft.com/office/drawing/2014/main" id="{8F8B81AD-0DF1-45F3-A9EF-8CDB8DA6D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39554" cy="1357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טבלה 4">
            <a:extLst>
              <a:ext uri="{FF2B5EF4-FFF2-40B4-BE49-F238E27FC236}">
                <a16:creationId xmlns:a16="http://schemas.microsoft.com/office/drawing/2014/main" id="{6460C4C1-66C6-4776-9F2D-483B589765C7}"/>
              </a:ext>
            </a:extLst>
          </p:cNvPr>
          <p:cNvGraphicFramePr>
            <a:graphicFrameLocks noGrp="1"/>
          </p:cNvGraphicFramePr>
          <p:nvPr>
            <p:extLst>
              <p:ext uri="{D42A27DB-BD31-4B8C-83A1-F6EECF244321}">
                <p14:modId xmlns:p14="http://schemas.microsoft.com/office/powerpoint/2010/main" val="1680597379"/>
              </p:ext>
            </p:extLst>
          </p:nvPr>
        </p:nvGraphicFramePr>
        <p:xfrm>
          <a:off x="1434905" y="603772"/>
          <a:ext cx="10385276" cy="5847634"/>
        </p:xfrm>
        <a:graphic>
          <a:graphicData uri="http://schemas.openxmlformats.org/drawingml/2006/table">
            <a:tbl>
              <a:tblPr rtl="1" firstRow="1" bandRow="1">
                <a:tableStyleId>{5C22544A-7EE6-4342-B048-85BDC9FD1C3A}</a:tableStyleId>
              </a:tblPr>
              <a:tblGrid>
                <a:gridCol w="830779">
                  <a:extLst>
                    <a:ext uri="{9D8B030D-6E8A-4147-A177-3AD203B41FA5}">
                      <a16:colId xmlns:a16="http://schemas.microsoft.com/office/drawing/2014/main" val="645476331"/>
                    </a:ext>
                  </a:extLst>
                </a:gridCol>
                <a:gridCol w="1751977">
                  <a:extLst>
                    <a:ext uri="{9D8B030D-6E8A-4147-A177-3AD203B41FA5}">
                      <a16:colId xmlns:a16="http://schemas.microsoft.com/office/drawing/2014/main" val="421367574"/>
                    </a:ext>
                  </a:extLst>
                </a:gridCol>
                <a:gridCol w="2740630">
                  <a:extLst>
                    <a:ext uri="{9D8B030D-6E8A-4147-A177-3AD203B41FA5}">
                      <a16:colId xmlns:a16="http://schemas.microsoft.com/office/drawing/2014/main" val="3945801523"/>
                    </a:ext>
                  </a:extLst>
                </a:gridCol>
                <a:gridCol w="2530945">
                  <a:extLst>
                    <a:ext uri="{9D8B030D-6E8A-4147-A177-3AD203B41FA5}">
                      <a16:colId xmlns:a16="http://schemas.microsoft.com/office/drawing/2014/main" val="951895663"/>
                    </a:ext>
                  </a:extLst>
                </a:gridCol>
                <a:gridCol w="2530945">
                  <a:extLst>
                    <a:ext uri="{9D8B030D-6E8A-4147-A177-3AD203B41FA5}">
                      <a16:colId xmlns:a16="http://schemas.microsoft.com/office/drawing/2014/main" val="1365756745"/>
                    </a:ext>
                  </a:extLst>
                </a:gridCol>
              </a:tblGrid>
              <a:tr h="393977">
                <a:tc>
                  <a:txBody>
                    <a:bodyPr/>
                    <a:lstStyle/>
                    <a:p>
                      <a:pPr algn="ctr" rtl="1"/>
                      <a:r>
                        <a:rPr lang="he-IL" sz="1600" dirty="0">
                          <a:latin typeface="Gisha" panose="020B0502040204020203" pitchFamily="34" charset="-79"/>
                          <a:cs typeface="Gisha" panose="020B0502040204020203" pitchFamily="34" charset="-79"/>
                        </a:rPr>
                        <a:t>שלב </a:t>
                      </a:r>
                    </a:p>
                  </a:txBody>
                  <a:tcPr/>
                </a:tc>
                <a:tc>
                  <a:txBody>
                    <a:bodyPr/>
                    <a:lstStyle/>
                    <a:p>
                      <a:pPr algn="ctr" rtl="1"/>
                      <a:r>
                        <a:rPr lang="he-IL" sz="1600" dirty="0">
                          <a:latin typeface="Gisha" panose="020B0502040204020203" pitchFamily="34" charset="-79"/>
                          <a:cs typeface="Gisha" panose="020B0502040204020203" pitchFamily="34" charset="-79"/>
                        </a:rPr>
                        <a:t>תקשורת</a:t>
                      </a:r>
                    </a:p>
                  </a:txBody>
                  <a:tcPr/>
                </a:tc>
                <a:tc>
                  <a:txBody>
                    <a:bodyPr/>
                    <a:lstStyle/>
                    <a:p>
                      <a:pPr algn="ctr" rtl="1"/>
                      <a:r>
                        <a:rPr lang="he-IL" sz="1600" dirty="0">
                          <a:latin typeface="Gisha" panose="020B0502040204020203" pitchFamily="34" charset="-79"/>
                          <a:cs typeface="Gisha" panose="020B0502040204020203" pitchFamily="34" charset="-79"/>
                        </a:rPr>
                        <a:t>מדיני</a:t>
                      </a:r>
                    </a:p>
                  </a:txBody>
                  <a:tcPr/>
                </a:tc>
                <a:tc>
                  <a:txBody>
                    <a:bodyPr/>
                    <a:lstStyle/>
                    <a:p>
                      <a:pPr algn="ctr" rtl="1"/>
                      <a:r>
                        <a:rPr lang="he-IL" sz="1600" dirty="0">
                          <a:latin typeface="Gisha" panose="020B0502040204020203" pitchFamily="34" charset="-79"/>
                          <a:cs typeface="Gisha" panose="020B0502040204020203" pitchFamily="34" charset="-79"/>
                        </a:rPr>
                        <a:t>צבאי</a:t>
                      </a:r>
                    </a:p>
                  </a:txBody>
                  <a:tcPr/>
                </a:tc>
                <a:tc>
                  <a:txBody>
                    <a:bodyPr/>
                    <a:lstStyle/>
                    <a:p>
                      <a:pPr algn="ctr" rtl="1"/>
                      <a:r>
                        <a:rPr lang="he-IL" sz="1600" dirty="0">
                          <a:latin typeface="Gisha" panose="020B0502040204020203" pitchFamily="34" charset="-79"/>
                          <a:cs typeface="Gisha" panose="020B0502040204020203" pitchFamily="34" charset="-79"/>
                        </a:rPr>
                        <a:t>תוצאה רצויה</a:t>
                      </a:r>
                    </a:p>
                  </a:txBody>
                  <a:tcPr/>
                </a:tc>
                <a:extLst>
                  <a:ext uri="{0D108BD9-81ED-4DB2-BD59-A6C34878D82A}">
                    <a16:rowId xmlns:a16="http://schemas.microsoft.com/office/drawing/2014/main" val="1969587539"/>
                  </a:ext>
                </a:extLst>
              </a:tr>
              <a:tr h="3043873">
                <a:tc>
                  <a:txBody>
                    <a:bodyPr/>
                    <a:lstStyle/>
                    <a:p>
                      <a:pPr algn="ctr" rtl="1"/>
                      <a:r>
                        <a:rPr lang="he-IL" sz="1600" dirty="0" smtClean="0">
                          <a:latin typeface="Gisha" panose="020B0502040204020203" pitchFamily="34" charset="-79"/>
                          <a:cs typeface="Gisha" panose="020B0502040204020203" pitchFamily="34" charset="-79"/>
                        </a:rPr>
                        <a:t>א</a:t>
                      </a:r>
                      <a:r>
                        <a:rPr lang="en-US" sz="1600" dirty="0" smtClean="0">
                          <a:latin typeface="Gisha" panose="020B0502040204020203" pitchFamily="34" charset="-79"/>
                          <a:cs typeface="Gisha" panose="020B0502040204020203" pitchFamily="34" charset="-79"/>
                        </a:rPr>
                        <a:t/>
                      </a:r>
                      <a:br>
                        <a:rPr lang="en-US" sz="1600" dirty="0" smtClean="0">
                          <a:latin typeface="Gisha" panose="020B0502040204020203" pitchFamily="34" charset="-79"/>
                          <a:cs typeface="Gisha" panose="020B0502040204020203" pitchFamily="34" charset="-79"/>
                        </a:rPr>
                      </a:br>
                      <a:r>
                        <a:rPr lang="he-IL" sz="1600" dirty="0" smtClean="0">
                          <a:latin typeface="Gisha" panose="020B0502040204020203" pitchFamily="34" charset="-79"/>
                          <a:cs typeface="Gisha" panose="020B0502040204020203" pitchFamily="34" charset="-79"/>
                        </a:rPr>
                        <a:t>יצירת תודעה </a:t>
                      </a:r>
                      <a:r>
                        <a:rPr lang="he-IL" sz="1600" dirty="0" err="1" smtClean="0">
                          <a:latin typeface="Gisha" panose="020B0502040204020203" pitchFamily="34" charset="-79"/>
                          <a:cs typeface="Gisha" panose="020B0502040204020203" pitchFamily="34" charset="-79"/>
                        </a:rPr>
                        <a:t>כווזבת</a:t>
                      </a:r>
                      <a:endParaRPr lang="he-IL" sz="1600" dirty="0">
                        <a:latin typeface="Gisha" panose="020B0502040204020203" pitchFamily="34" charset="-79"/>
                        <a:cs typeface="Gisha" panose="020B0502040204020203" pitchFamily="34" charset="-79"/>
                      </a:endParaRPr>
                    </a:p>
                  </a:txBody>
                  <a:tcPr/>
                </a:tc>
                <a:tc>
                  <a:txBody>
                    <a:bodyPr/>
                    <a:lstStyle/>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פרסום מדיניות החמאס, ועקרונות החמאס על ידי הודעה לתקשורת</a:t>
                      </a:r>
                    </a:p>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עזה במצור – בעיית המים</a:t>
                      </a:r>
                    </a:p>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קריקטורה על </a:t>
                      </a:r>
                      <a:r>
                        <a:rPr lang="he-IL" sz="1600" dirty="0" err="1">
                          <a:latin typeface="Gisha" panose="020B0502040204020203" pitchFamily="34" charset="-79"/>
                          <a:cs typeface="Gisha" panose="020B0502040204020203" pitchFamily="34" charset="-79"/>
                        </a:rPr>
                        <a:t>טראמפ</a:t>
                      </a:r>
                      <a:r>
                        <a:rPr lang="he-IL" sz="1600" dirty="0">
                          <a:latin typeface="Gisha" panose="020B0502040204020203" pitchFamily="34" charset="-79"/>
                          <a:cs typeface="Gisha" panose="020B0502040204020203" pitchFamily="34" charset="-79"/>
                        </a:rPr>
                        <a:t>.</a:t>
                      </a:r>
                    </a:p>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כרזות להפגנה.</a:t>
                      </a:r>
                    </a:p>
                    <a:p>
                      <a:pPr marL="285750" indent="-285750" algn="r" rtl="1">
                        <a:buFont typeface="Arial" panose="020B0604020202020204" pitchFamily="34" charset="0"/>
                        <a:buChar char="•"/>
                      </a:pPr>
                      <a:endParaRPr lang="he-IL" sz="1600" dirty="0">
                        <a:latin typeface="Gisha" panose="020B0502040204020203" pitchFamily="34" charset="-79"/>
                        <a:cs typeface="Gisha" panose="020B0502040204020203" pitchFamily="34" charset="-79"/>
                      </a:endParaRPr>
                    </a:p>
                    <a:p>
                      <a:pPr marL="285750" indent="-285750" algn="ctr" rtl="1">
                        <a:buFont typeface="Arial" panose="020B0604020202020204" pitchFamily="34" charset="0"/>
                        <a:buChar char="•"/>
                      </a:pPr>
                      <a:endParaRPr lang="he-IL" sz="1600" dirty="0">
                        <a:latin typeface="Gisha" panose="020B0502040204020203" pitchFamily="34" charset="-79"/>
                        <a:cs typeface="Gisha" panose="020B0502040204020203" pitchFamily="34" charset="-79"/>
                      </a:endParaRPr>
                    </a:p>
                  </a:txBody>
                  <a:tcPr/>
                </a:tc>
                <a:tc>
                  <a:txBody>
                    <a:bodyPr/>
                    <a:lstStyle/>
                    <a:p>
                      <a:pPr algn="r" rtl="1"/>
                      <a:r>
                        <a:rPr lang="he-IL" sz="1600" dirty="0">
                          <a:latin typeface="Gisha" panose="020B0502040204020203" pitchFamily="34" charset="-79"/>
                          <a:cs typeface="Gisha" panose="020B0502040204020203" pitchFamily="34" charset="-79"/>
                        </a:rPr>
                        <a:t>הזמנת מצרים לפגישה , דרישות:</a:t>
                      </a:r>
                    </a:p>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הסכם קהיר</a:t>
                      </a:r>
                    </a:p>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מעבר רפיח</a:t>
                      </a:r>
                    </a:p>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לא יתקדם כלום ללא שיח אתנו.</a:t>
                      </a:r>
                    </a:p>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הצגת עמדה נחרצת נגד התפשרות – קריאה לאבו מאזן להיות חזק</a:t>
                      </a:r>
                    </a:p>
                  </a:txBody>
                  <a:tcPr/>
                </a:tc>
                <a:tc>
                  <a:txBody>
                    <a:bodyPr/>
                    <a:lstStyle/>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קריאה להפגנת המיליון בעזה </a:t>
                      </a:r>
                      <a:r>
                        <a:rPr lang="he-IL" sz="1600" dirty="0" err="1">
                          <a:latin typeface="Gisha" panose="020B0502040204020203" pitchFamily="34" charset="-79"/>
                          <a:cs typeface="Gisha" panose="020B0502040204020203" pitchFamily="34" charset="-79"/>
                        </a:rPr>
                        <a:t>ובאיו"ש</a:t>
                      </a:r>
                      <a:r>
                        <a:rPr lang="he-IL" sz="1600" dirty="0">
                          <a:latin typeface="Gisha" panose="020B0502040204020203" pitchFamily="34" charset="-79"/>
                          <a:cs typeface="Gisha" panose="020B0502040204020203" pitchFamily="34" charset="-79"/>
                        </a:rPr>
                        <a:t> לתמיכה בפלסטין, נגד ההסכם, הר הבית,  ביום שישי.</a:t>
                      </a:r>
                    </a:p>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הפגנות על הגדר בעזה והפגנות </a:t>
                      </a:r>
                      <a:r>
                        <a:rPr lang="he-IL" sz="1600" dirty="0" err="1">
                          <a:latin typeface="Gisha" panose="020B0502040204020203" pitchFamily="34" charset="-79"/>
                          <a:cs typeface="Gisha" panose="020B0502040204020203" pitchFamily="34" charset="-79"/>
                        </a:rPr>
                        <a:t>באיו"ש</a:t>
                      </a:r>
                      <a:r>
                        <a:rPr lang="he-IL" sz="1600" dirty="0">
                          <a:latin typeface="Gisha" panose="020B0502040204020203" pitchFamily="34" charset="-79"/>
                          <a:cs typeface="Gisha" panose="020B0502040204020203" pitchFamily="34" charset="-79"/>
                        </a:rPr>
                        <a:t>.</a:t>
                      </a:r>
                    </a:p>
                    <a:p>
                      <a:pPr marL="285750" indent="-285750" algn="r" rtl="1">
                        <a:buFont typeface="Arial" panose="020B0604020202020204" pitchFamily="34" charset="0"/>
                        <a:buChar char="•"/>
                      </a:pPr>
                      <a:r>
                        <a:rPr lang="he-IL" sz="1600" dirty="0" err="1">
                          <a:latin typeface="Gisha" panose="020B0502040204020203" pitchFamily="34" charset="-79"/>
                          <a:cs typeface="Gisha" panose="020B0502040204020203" pitchFamily="34" charset="-79"/>
                        </a:rPr>
                        <a:t>גא"פ</a:t>
                      </a:r>
                      <a:r>
                        <a:rPr lang="he-IL" sz="1600" dirty="0">
                          <a:latin typeface="Gisha" panose="020B0502040204020203" pitchFamily="34" charset="-79"/>
                          <a:cs typeface="Gisha" panose="020B0502040204020203" pitchFamily="34" charset="-79"/>
                        </a:rPr>
                        <a:t> פיגוע קל / </a:t>
                      </a:r>
                      <a:r>
                        <a:rPr lang="he-IL" sz="1600" dirty="0" err="1">
                          <a:latin typeface="Gisha" panose="020B0502040204020203" pitchFamily="34" charset="-79"/>
                          <a:cs typeface="Gisha" panose="020B0502040204020203" pitchFamily="34" charset="-79"/>
                        </a:rPr>
                        <a:t>תמ"ס</a:t>
                      </a:r>
                      <a:r>
                        <a:rPr lang="he-IL" sz="1600" dirty="0">
                          <a:latin typeface="Gisha" panose="020B0502040204020203" pitchFamily="34" charset="-79"/>
                          <a:cs typeface="Gisha" panose="020B0502040204020203" pitchFamily="34" charset="-79"/>
                        </a:rPr>
                        <a:t>/גדר.</a:t>
                      </a:r>
                    </a:p>
                    <a:p>
                      <a:pPr marL="285750" indent="-285750" algn="r" rtl="1">
                        <a:buFont typeface="Arial" panose="020B0604020202020204" pitchFamily="34" charset="0"/>
                        <a:buChar char="•"/>
                      </a:pPr>
                      <a:endParaRPr lang="he-IL" sz="1600" dirty="0">
                        <a:latin typeface="Gisha" panose="020B0502040204020203" pitchFamily="34" charset="-79"/>
                        <a:cs typeface="Gisha" panose="020B0502040204020203" pitchFamily="34" charset="-79"/>
                      </a:endParaRPr>
                    </a:p>
                    <a:p>
                      <a:pPr marL="285750" indent="-285750" algn="r" rtl="1">
                        <a:buFont typeface="Arial" panose="020B0604020202020204" pitchFamily="34" charset="0"/>
                        <a:buChar char="•"/>
                      </a:pPr>
                      <a:endParaRPr lang="he-IL" sz="1600" dirty="0">
                        <a:latin typeface="Gisha" panose="020B0502040204020203" pitchFamily="34" charset="-79"/>
                        <a:cs typeface="Gisha" panose="020B0502040204020203" pitchFamily="34" charset="-79"/>
                      </a:endParaRPr>
                    </a:p>
                  </a:txBody>
                  <a:tcPr/>
                </a:tc>
                <a:tc>
                  <a:txBody>
                    <a:bodyPr/>
                    <a:lstStyle/>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מצרים מגיעים לפגישה.</a:t>
                      </a:r>
                    </a:p>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משדרים התנגדות להסכם וקשים להשגה.</a:t>
                      </a:r>
                    </a:p>
                  </a:txBody>
                  <a:tcPr/>
                </a:tc>
                <a:extLst>
                  <a:ext uri="{0D108BD9-81ED-4DB2-BD59-A6C34878D82A}">
                    <a16:rowId xmlns:a16="http://schemas.microsoft.com/office/drawing/2014/main" val="2969950178"/>
                  </a:ext>
                </a:extLst>
              </a:tr>
              <a:tr h="1683845">
                <a:tc>
                  <a:txBody>
                    <a:bodyPr/>
                    <a:lstStyle/>
                    <a:p>
                      <a:pPr algn="ctr" rtl="1"/>
                      <a:r>
                        <a:rPr lang="he-IL" sz="1600" dirty="0">
                          <a:latin typeface="Gisha" panose="020B0502040204020203" pitchFamily="34" charset="-79"/>
                          <a:cs typeface="Gisha" panose="020B0502040204020203" pitchFamily="34" charset="-79"/>
                        </a:rPr>
                        <a:t>ב</a:t>
                      </a:r>
                    </a:p>
                    <a:p>
                      <a:pPr algn="ctr" rtl="1"/>
                      <a:r>
                        <a:rPr lang="he-IL" sz="1600" dirty="0">
                          <a:latin typeface="Gisha" panose="020B0502040204020203" pitchFamily="34" charset="-79"/>
                          <a:cs typeface="Gisha" panose="020B0502040204020203" pitchFamily="34" charset="-79"/>
                        </a:rPr>
                        <a:t>רש"פ משתפת פעולה</a:t>
                      </a:r>
                    </a:p>
                  </a:txBody>
                  <a:tcPr/>
                </a:tc>
                <a:tc>
                  <a:txBody>
                    <a:bodyPr/>
                    <a:lstStyle/>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קשיי המצור.</a:t>
                      </a:r>
                    </a:p>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מניפולציות למשא ומתן – סרטון על הנשק</a:t>
                      </a:r>
                    </a:p>
                  </a:txBody>
                  <a:tcPr/>
                </a:tc>
                <a:tc>
                  <a:txBody>
                    <a:bodyPr/>
                    <a:lstStyle/>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מו"מ להסכם פיוס על בסיס נייר הפיוס.</a:t>
                      </a:r>
                    </a:p>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התחייבות לשקיפות ושותפות.</a:t>
                      </a:r>
                    </a:p>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משכורות, </a:t>
                      </a:r>
                    </a:p>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התחייבות לשים את פתיחת הסגר כתנאי מקדים.</a:t>
                      </a:r>
                    </a:p>
                  </a:txBody>
                  <a:tcPr/>
                </a:tc>
                <a:tc>
                  <a:txBody>
                    <a:bodyPr/>
                    <a:lstStyle/>
                    <a:p>
                      <a:pPr marL="285750" indent="-285750" algn="ctr" rtl="1">
                        <a:buFont typeface="Arial" panose="020B0604020202020204" pitchFamily="34" charset="0"/>
                        <a:buChar char="•"/>
                      </a:pPr>
                      <a:r>
                        <a:rPr lang="he-IL" sz="1600" dirty="0">
                          <a:latin typeface="Gisha" panose="020B0502040204020203" pitchFamily="34" charset="-79"/>
                          <a:cs typeface="Gisha" panose="020B0502040204020203" pitchFamily="34" charset="-79"/>
                        </a:rPr>
                        <a:t>המשך ההפגנות בגדה ובעזה.</a:t>
                      </a:r>
                    </a:p>
                  </a:txBody>
                  <a:tcPr/>
                </a:tc>
                <a:tc>
                  <a:txBody>
                    <a:bodyPr/>
                    <a:lstStyle/>
                    <a:p>
                      <a:pPr marL="285750" indent="-285750" algn="r" rtl="1">
                        <a:buFont typeface="Arial" panose="020B0604020202020204" pitchFamily="34" charset="0"/>
                        <a:buChar char="•"/>
                      </a:pPr>
                      <a:r>
                        <a:rPr lang="he-IL" sz="1600" dirty="0">
                          <a:latin typeface="Gisha" panose="020B0502040204020203" pitchFamily="34" charset="-79"/>
                          <a:cs typeface="Gisha" panose="020B0502040204020203" pitchFamily="34" charset="-79"/>
                        </a:rPr>
                        <a:t>הסכם פיוס</a:t>
                      </a:r>
                    </a:p>
                  </a:txBody>
                  <a:tcPr/>
                </a:tc>
                <a:extLst>
                  <a:ext uri="{0D108BD9-81ED-4DB2-BD59-A6C34878D82A}">
                    <a16:rowId xmlns:a16="http://schemas.microsoft.com/office/drawing/2014/main" val="233451972"/>
                  </a:ext>
                </a:extLst>
              </a:tr>
              <a:tr h="393977">
                <a:tc>
                  <a:txBody>
                    <a:bodyPr/>
                    <a:lstStyle/>
                    <a:p>
                      <a:pPr algn="ctr" rtl="1"/>
                      <a:endParaRPr lang="he-IL" sz="1600" dirty="0">
                        <a:latin typeface="Gisha" panose="020B0502040204020203" pitchFamily="34" charset="-79"/>
                        <a:cs typeface="Gisha" panose="020B0502040204020203" pitchFamily="34" charset="-79"/>
                      </a:endParaRPr>
                    </a:p>
                  </a:txBody>
                  <a:tcPr/>
                </a:tc>
                <a:tc>
                  <a:txBody>
                    <a:bodyPr/>
                    <a:lstStyle/>
                    <a:p>
                      <a:pPr algn="ctr" rtl="1"/>
                      <a:endParaRPr lang="he-IL" sz="1600">
                        <a:latin typeface="Gisha" panose="020B0502040204020203" pitchFamily="34" charset="-79"/>
                        <a:cs typeface="Gisha" panose="020B0502040204020203" pitchFamily="34" charset="-79"/>
                      </a:endParaRPr>
                    </a:p>
                  </a:txBody>
                  <a:tcPr/>
                </a:tc>
                <a:tc>
                  <a:txBody>
                    <a:bodyPr/>
                    <a:lstStyle/>
                    <a:p>
                      <a:pPr algn="ctr" rtl="1"/>
                      <a:endParaRPr lang="he-IL" sz="1600">
                        <a:latin typeface="Gisha" panose="020B0502040204020203" pitchFamily="34" charset="-79"/>
                        <a:cs typeface="Gisha" panose="020B0502040204020203" pitchFamily="34" charset="-79"/>
                      </a:endParaRPr>
                    </a:p>
                  </a:txBody>
                  <a:tcPr/>
                </a:tc>
                <a:tc>
                  <a:txBody>
                    <a:bodyPr/>
                    <a:lstStyle/>
                    <a:p>
                      <a:pPr algn="ctr" rtl="1"/>
                      <a:endParaRPr lang="he-IL" sz="1600">
                        <a:latin typeface="Gisha" panose="020B0502040204020203" pitchFamily="34" charset="-79"/>
                        <a:cs typeface="Gisha" panose="020B0502040204020203" pitchFamily="34" charset="-79"/>
                      </a:endParaRPr>
                    </a:p>
                  </a:txBody>
                  <a:tcPr/>
                </a:tc>
                <a:tc>
                  <a:txBody>
                    <a:bodyPr/>
                    <a:lstStyle/>
                    <a:p>
                      <a:pPr algn="ctr" rtl="1"/>
                      <a:endParaRPr lang="he-IL" sz="1600" dirty="0">
                        <a:latin typeface="Gisha" panose="020B0502040204020203" pitchFamily="34" charset="-79"/>
                        <a:cs typeface="Gisha" panose="020B0502040204020203" pitchFamily="34" charset="-79"/>
                      </a:endParaRPr>
                    </a:p>
                  </a:txBody>
                  <a:tcPr/>
                </a:tc>
                <a:extLst>
                  <a:ext uri="{0D108BD9-81ED-4DB2-BD59-A6C34878D82A}">
                    <a16:rowId xmlns:a16="http://schemas.microsoft.com/office/drawing/2014/main" val="928956840"/>
                  </a:ext>
                </a:extLst>
              </a:tr>
            </a:tbl>
          </a:graphicData>
        </a:graphic>
      </p:graphicFrame>
    </p:spTree>
    <p:extLst>
      <p:ext uri="{BB962C8B-B14F-4D97-AF65-F5344CB8AC3E}">
        <p14:creationId xmlns:p14="http://schemas.microsoft.com/office/powerpoint/2010/main" val="3960781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ª××¦××ª ×ª××× × ×¢×××¨ ××× ××××¡">
            <a:extLst>
              <a:ext uri="{FF2B5EF4-FFF2-40B4-BE49-F238E27FC236}">
                <a16:creationId xmlns:a16="http://schemas.microsoft.com/office/drawing/2014/main" id="{8F8B81AD-0DF1-45F3-A9EF-8CDB8DA6D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39554" cy="1357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טבלה 4">
            <a:extLst>
              <a:ext uri="{FF2B5EF4-FFF2-40B4-BE49-F238E27FC236}">
                <a16:creationId xmlns:a16="http://schemas.microsoft.com/office/drawing/2014/main" id="{6460C4C1-66C6-4776-9F2D-483B589765C7}"/>
              </a:ext>
            </a:extLst>
          </p:cNvPr>
          <p:cNvGraphicFramePr>
            <a:graphicFrameLocks noGrp="1"/>
          </p:cNvGraphicFramePr>
          <p:nvPr>
            <p:extLst>
              <p:ext uri="{D42A27DB-BD31-4B8C-83A1-F6EECF244321}">
                <p14:modId xmlns:p14="http://schemas.microsoft.com/office/powerpoint/2010/main" val="1678297600"/>
              </p:ext>
            </p:extLst>
          </p:nvPr>
        </p:nvGraphicFramePr>
        <p:xfrm>
          <a:off x="1239554" y="688181"/>
          <a:ext cx="10716225" cy="5943600"/>
        </p:xfrm>
        <a:graphic>
          <a:graphicData uri="http://schemas.openxmlformats.org/drawingml/2006/table">
            <a:tbl>
              <a:tblPr rtl="1" firstRow="1" bandRow="1">
                <a:tableStyleId>{5C22544A-7EE6-4342-B048-85BDC9FD1C3A}</a:tableStyleId>
              </a:tblPr>
              <a:tblGrid>
                <a:gridCol w="1163494">
                  <a:extLst>
                    <a:ext uri="{9D8B030D-6E8A-4147-A177-3AD203B41FA5}">
                      <a16:colId xmlns:a16="http://schemas.microsoft.com/office/drawing/2014/main" val="645476331"/>
                    </a:ext>
                  </a:extLst>
                </a:gridCol>
                <a:gridCol w="2005384">
                  <a:extLst>
                    <a:ext uri="{9D8B030D-6E8A-4147-A177-3AD203B41FA5}">
                      <a16:colId xmlns:a16="http://schemas.microsoft.com/office/drawing/2014/main" val="421367574"/>
                    </a:ext>
                  </a:extLst>
                </a:gridCol>
                <a:gridCol w="2324151">
                  <a:extLst>
                    <a:ext uri="{9D8B030D-6E8A-4147-A177-3AD203B41FA5}">
                      <a16:colId xmlns:a16="http://schemas.microsoft.com/office/drawing/2014/main" val="3945801523"/>
                    </a:ext>
                  </a:extLst>
                </a:gridCol>
                <a:gridCol w="2611598">
                  <a:extLst>
                    <a:ext uri="{9D8B030D-6E8A-4147-A177-3AD203B41FA5}">
                      <a16:colId xmlns:a16="http://schemas.microsoft.com/office/drawing/2014/main" val="951895663"/>
                    </a:ext>
                  </a:extLst>
                </a:gridCol>
                <a:gridCol w="2611598">
                  <a:extLst>
                    <a:ext uri="{9D8B030D-6E8A-4147-A177-3AD203B41FA5}">
                      <a16:colId xmlns:a16="http://schemas.microsoft.com/office/drawing/2014/main" val="1365756745"/>
                    </a:ext>
                  </a:extLst>
                </a:gridCol>
              </a:tblGrid>
              <a:tr h="663771">
                <a:tc>
                  <a:txBody>
                    <a:bodyPr/>
                    <a:lstStyle/>
                    <a:p>
                      <a:pPr algn="ctr" rtl="1"/>
                      <a:r>
                        <a:rPr lang="he-IL" sz="1800" dirty="0"/>
                        <a:t>שלב </a:t>
                      </a:r>
                    </a:p>
                  </a:txBody>
                  <a:tcPr/>
                </a:tc>
                <a:tc>
                  <a:txBody>
                    <a:bodyPr/>
                    <a:lstStyle/>
                    <a:p>
                      <a:pPr algn="ctr" rtl="1"/>
                      <a:r>
                        <a:rPr lang="he-IL" sz="1800" dirty="0"/>
                        <a:t>תקשורת</a:t>
                      </a:r>
                    </a:p>
                  </a:txBody>
                  <a:tcPr/>
                </a:tc>
                <a:tc>
                  <a:txBody>
                    <a:bodyPr/>
                    <a:lstStyle/>
                    <a:p>
                      <a:pPr algn="ctr" rtl="1"/>
                      <a:r>
                        <a:rPr lang="he-IL" sz="1800" dirty="0"/>
                        <a:t>מדיני</a:t>
                      </a:r>
                    </a:p>
                  </a:txBody>
                  <a:tcPr/>
                </a:tc>
                <a:tc>
                  <a:txBody>
                    <a:bodyPr/>
                    <a:lstStyle/>
                    <a:p>
                      <a:pPr algn="ctr" rtl="1"/>
                      <a:r>
                        <a:rPr lang="he-IL" sz="1800" dirty="0"/>
                        <a:t>צבאי</a:t>
                      </a:r>
                    </a:p>
                  </a:txBody>
                  <a:tcPr/>
                </a:tc>
                <a:tc>
                  <a:txBody>
                    <a:bodyPr/>
                    <a:lstStyle/>
                    <a:p>
                      <a:pPr algn="ctr" rtl="1"/>
                      <a:r>
                        <a:rPr lang="he-IL" sz="1800" dirty="0"/>
                        <a:t>תוצאה רצויה</a:t>
                      </a:r>
                    </a:p>
                  </a:txBody>
                  <a:tcPr/>
                </a:tc>
                <a:extLst>
                  <a:ext uri="{0D108BD9-81ED-4DB2-BD59-A6C34878D82A}">
                    <a16:rowId xmlns:a16="http://schemas.microsoft.com/office/drawing/2014/main" val="1969587539"/>
                  </a:ext>
                </a:extLst>
              </a:tr>
              <a:tr h="2836944">
                <a:tc>
                  <a:txBody>
                    <a:bodyPr/>
                    <a:lstStyle/>
                    <a:p>
                      <a:pPr algn="ctr" rtl="1"/>
                      <a:r>
                        <a:rPr lang="he-IL" sz="1800" dirty="0"/>
                        <a:t>שלב ב'</a:t>
                      </a:r>
                    </a:p>
                    <a:p>
                      <a:pPr algn="ctr" rtl="1"/>
                      <a:r>
                        <a:rPr lang="he-IL" sz="1800" dirty="0"/>
                        <a:t>רש"פ  לא משתפת פעולה</a:t>
                      </a:r>
                    </a:p>
                  </a:txBody>
                  <a:tcPr/>
                </a:tc>
                <a:tc>
                  <a:txBody>
                    <a:bodyPr/>
                    <a:lstStyle/>
                    <a:p>
                      <a:pPr marL="285750" indent="-285750" algn="r" rtl="1">
                        <a:buFont typeface="Arial" panose="020B0604020202020204" pitchFamily="34" charset="0"/>
                        <a:buChar char="•"/>
                      </a:pPr>
                      <a:r>
                        <a:rPr lang="he-IL" sz="1800" dirty="0" err="1"/>
                        <a:t>אלאקצה</a:t>
                      </a:r>
                      <a:r>
                        <a:rPr lang="he-IL" sz="1800" dirty="0"/>
                        <a:t>.</a:t>
                      </a:r>
                    </a:p>
                    <a:p>
                      <a:pPr marL="285750" indent="-285750" algn="r" rtl="1">
                        <a:buFont typeface="Arial" panose="020B0604020202020204" pitchFamily="34" charset="0"/>
                        <a:buChar char="•"/>
                      </a:pPr>
                      <a:r>
                        <a:rPr lang="he-IL" sz="1800" dirty="0"/>
                        <a:t>שחיתות  רש"פ</a:t>
                      </a:r>
                    </a:p>
                    <a:p>
                      <a:pPr marL="285750" indent="-285750" algn="r" rtl="1">
                        <a:buFont typeface="Arial" panose="020B0604020202020204" pitchFamily="34" charset="0"/>
                        <a:buChar char="•"/>
                      </a:pPr>
                      <a:r>
                        <a:rPr lang="he-IL" sz="1800" dirty="0"/>
                        <a:t>דחלאן</a:t>
                      </a:r>
                    </a:p>
                    <a:p>
                      <a:pPr marL="285750" indent="-285750" algn="r" rtl="1">
                        <a:buFont typeface="Arial" panose="020B0604020202020204" pitchFamily="34" charset="0"/>
                        <a:buChar char="•"/>
                      </a:pPr>
                      <a:r>
                        <a:rPr lang="he-IL" sz="1800" dirty="0"/>
                        <a:t>השחרת אבו מאזן</a:t>
                      </a:r>
                    </a:p>
                    <a:p>
                      <a:pPr marL="285750" indent="-285750" algn="r" rtl="1">
                        <a:buFont typeface="Arial" panose="020B0604020202020204" pitchFamily="34" charset="0"/>
                        <a:buChar char="•"/>
                      </a:pPr>
                      <a:endParaRPr lang="he-IL" sz="1800" dirty="0"/>
                    </a:p>
                  </a:txBody>
                  <a:tcPr/>
                </a:tc>
                <a:tc>
                  <a:txBody>
                    <a:bodyPr/>
                    <a:lstStyle/>
                    <a:p>
                      <a:pPr marL="285750" indent="-285750" algn="r" rtl="1">
                        <a:buFont typeface="Arial" panose="020B0604020202020204" pitchFamily="34" charset="0"/>
                        <a:buChar char="•"/>
                      </a:pPr>
                      <a:r>
                        <a:rPr lang="he-IL" sz="1800" dirty="0"/>
                        <a:t>הפעלת לחץ באמצעות המצרים </a:t>
                      </a:r>
                    </a:p>
                    <a:p>
                      <a:pPr marL="285750" indent="-285750" algn="r" rtl="1">
                        <a:buFont typeface="Arial" panose="020B0604020202020204" pitchFamily="34" charset="0"/>
                        <a:buChar char="•"/>
                      </a:pPr>
                      <a:endParaRPr lang="he-IL" sz="1800" dirty="0"/>
                    </a:p>
                    <a:p>
                      <a:pPr marL="285750" indent="-285750" algn="r" rtl="1">
                        <a:buFont typeface="Arial" panose="020B0604020202020204" pitchFamily="34" charset="0"/>
                        <a:buChar char="•"/>
                      </a:pPr>
                      <a:endParaRPr lang="he-IL" sz="1800" dirty="0"/>
                    </a:p>
                  </a:txBody>
                  <a:tcPr/>
                </a:tc>
                <a:tc>
                  <a:txBody>
                    <a:bodyPr/>
                    <a:lstStyle/>
                    <a:p>
                      <a:pPr marL="285750" indent="-285750" algn="r" rtl="1">
                        <a:buFont typeface="Arial" panose="020B0604020202020204" pitchFamily="34" charset="0"/>
                        <a:buChar char="•"/>
                      </a:pPr>
                      <a:r>
                        <a:rPr lang="he-IL" sz="1800" dirty="0"/>
                        <a:t>הסלמה צבאית, ירי </a:t>
                      </a:r>
                      <a:r>
                        <a:rPr lang="he-IL" sz="1800" dirty="0" err="1"/>
                        <a:t>תמ"ס</a:t>
                      </a:r>
                      <a:r>
                        <a:rPr lang="he-IL" sz="1800" dirty="0"/>
                        <a:t>, פיגועים </a:t>
                      </a:r>
                      <a:r>
                        <a:rPr lang="he-IL" sz="1800" dirty="0" err="1"/>
                        <a:t>באיו"ש</a:t>
                      </a:r>
                      <a:r>
                        <a:rPr lang="he-IL" sz="1800" dirty="0"/>
                        <a:t>.</a:t>
                      </a:r>
                    </a:p>
                    <a:p>
                      <a:pPr marL="285750" indent="-285750" algn="r" rtl="1">
                        <a:buFont typeface="Arial" panose="020B0604020202020204" pitchFamily="34" charset="0"/>
                        <a:buChar char="•"/>
                      </a:pPr>
                      <a:r>
                        <a:rPr lang="he-IL" sz="1800" dirty="0"/>
                        <a:t>פעולות גדר ברצועה.</a:t>
                      </a:r>
                    </a:p>
                  </a:txBody>
                  <a:tcPr/>
                </a:tc>
                <a:tc>
                  <a:txBody>
                    <a:bodyPr/>
                    <a:lstStyle/>
                    <a:p>
                      <a:pPr marL="285750" indent="-285750" algn="r" rtl="1">
                        <a:buFont typeface="Arial" panose="020B0604020202020204" pitchFamily="34" charset="0"/>
                        <a:buChar char="•"/>
                      </a:pPr>
                      <a:r>
                        <a:rPr lang="he-IL" sz="1800" dirty="0"/>
                        <a:t>חזרה לשיחות פיוס.</a:t>
                      </a:r>
                    </a:p>
                  </a:txBody>
                  <a:tcPr/>
                </a:tc>
                <a:extLst>
                  <a:ext uri="{0D108BD9-81ED-4DB2-BD59-A6C34878D82A}">
                    <a16:rowId xmlns:a16="http://schemas.microsoft.com/office/drawing/2014/main" val="2969950178"/>
                  </a:ext>
                </a:extLst>
              </a:tr>
              <a:tr h="2442885">
                <a:tc>
                  <a:txBody>
                    <a:bodyPr/>
                    <a:lstStyle/>
                    <a:p>
                      <a:pPr algn="ctr" rtl="1"/>
                      <a:r>
                        <a:rPr lang="he-IL" sz="1800" dirty="0"/>
                        <a:t>ג' </a:t>
                      </a:r>
                    </a:p>
                    <a:p>
                      <a:pPr algn="ctr" rtl="1"/>
                      <a:r>
                        <a:rPr lang="he-IL" sz="1800" dirty="0"/>
                        <a:t>התעלמות מוחלטת</a:t>
                      </a:r>
                    </a:p>
                  </a:txBody>
                  <a:tcPr/>
                </a:tc>
                <a:tc>
                  <a:txBody>
                    <a:bodyPr/>
                    <a:lstStyle/>
                    <a:p>
                      <a:pPr marL="285750" indent="-285750" algn="r" rtl="1">
                        <a:buFont typeface="Arial" panose="020B0604020202020204" pitchFamily="34" charset="0"/>
                        <a:buChar char="•"/>
                      </a:pPr>
                      <a:r>
                        <a:rPr lang="he-IL" sz="1800" dirty="0" smtClean="0"/>
                        <a:t>אין </a:t>
                      </a:r>
                      <a:r>
                        <a:rPr lang="he-IL" sz="1800" dirty="0"/>
                        <a:t>הסכם בלי בחירות</a:t>
                      </a:r>
                    </a:p>
                    <a:p>
                      <a:pPr marL="285750" indent="-285750" algn="r" rtl="1">
                        <a:buFont typeface="Arial" panose="020B0604020202020204" pitchFamily="34" charset="0"/>
                        <a:buChar char="•"/>
                      </a:pPr>
                      <a:r>
                        <a:rPr lang="he-IL" sz="1800" dirty="0"/>
                        <a:t>התססה בקהיר.</a:t>
                      </a:r>
                    </a:p>
                    <a:p>
                      <a:pPr marL="285750" indent="-285750" algn="r" rtl="1">
                        <a:buFont typeface="Arial" panose="020B0604020202020204" pitchFamily="34" charset="0"/>
                        <a:buChar char="•"/>
                      </a:pPr>
                      <a:r>
                        <a:rPr lang="he-IL" sz="1800" dirty="0"/>
                        <a:t>לתקשר את התקיפות</a:t>
                      </a:r>
                    </a:p>
                    <a:p>
                      <a:pPr marL="285750" indent="-285750" algn="r" rtl="1">
                        <a:buFont typeface="Arial" panose="020B0604020202020204" pitchFamily="34" charset="0"/>
                        <a:buChar char="•"/>
                      </a:pPr>
                      <a:r>
                        <a:rPr lang="he-IL" sz="1800" dirty="0"/>
                        <a:t>החרפת מסרים, דגש לתקשור המאמץ הצבאי.</a:t>
                      </a:r>
                    </a:p>
                  </a:txBody>
                  <a:tcPr/>
                </a:tc>
                <a:tc>
                  <a:txBody>
                    <a:bodyPr/>
                    <a:lstStyle/>
                    <a:p>
                      <a:pPr marL="285750" indent="-285750" algn="r" rtl="1">
                        <a:buFont typeface="Arial" panose="020B0604020202020204" pitchFamily="34" charset="0"/>
                        <a:buChar char="•"/>
                      </a:pPr>
                      <a:r>
                        <a:rPr lang="he-IL" sz="1800" dirty="0"/>
                        <a:t>הפעלת לחץ באמצעות מצרים, טורקיה, רוסיה.</a:t>
                      </a:r>
                    </a:p>
                    <a:p>
                      <a:pPr marL="285750" indent="-285750" algn="r" rtl="1">
                        <a:buFont typeface="Arial" panose="020B0604020202020204" pitchFamily="34" charset="0"/>
                        <a:buChar char="•"/>
                      </a:pPr>
                      <a:r>
                        <a:rPr lang="he-IL" sz="1800" dirty="0"/>
                        <a:t>תלונה על כך שאין דמוקרטיה – לכל העולם.</a:t>
                      </a:r>
                    </a:p>
                  </a:txBody>
                  <a:tcPr/>
                </a:tc>
                <a:tc>
                  <a:txBody>
                    <a:bodyPr/>
                    <a:lstStyle/>
                    <a:p>
                      <a:pPr marL="285750" indent="-285750" algn="r" rtl="1">
                        <a:buFont typeface="Arial" panose="020B0604020202020204" pitchFamily="34" charset="0"/>
                        <a:buChar char="•"/>
                      </a:pPr>
                      <a:r>
                        <a:rPr lang="he-IL" sz="1800" dirty="0"/>
                        <a:t>פיגועי התאבדות</a:t>
                      </a:r>
                    </a:p>
                    <a:p>
                      <a:pPr marL="285750" indent="-285750" algn="r" rtl="1">
                        <a:buFont typeface="Arial" panose="020B0604020202020204" pitchFamily="34" charset="0"/>
                        <a:buChar char="•"/>
                      </a:pPr>
                      <a:r>
                        <a:rPr lang="he-IL" sz="1800" dirty="0"/>
                        <a:t>אירוע חטיפה </a:t>
                      </a:r>
                      <a:r>
                        <a:rPr lang="he-IL" sz="1800" dirty="0" err="1"/>
                        <a:t>באיו"ש</a:t>
                      </a:r>
                      <a:endParaRPr lang="he-IL" sz="1800" dirty="0"/>
                    </a:p>
                    <a:p>
                      <a:pPr marL="285750" indent="-285750" algn="r" rtl="1">
                        <a:buFont typeface="Arial" panose="020B0604020202020204" pitchFamily="34" charset="0"/>
                        <a:buChar char="•"/>
                      </a:pPr>
                      <a:r>
                        <a:rPr lang="he-IL" sz="1800" dirty="0"/>
                        <a:t>ירי עשרות רקטות</a:t>
                      </a:r>
                    </a:p>
                  </a:txBody>
                  <a:tcPr/>
                </a:tc>
                <a:tc>
                  <a:txBody>
                    <a:bodyPr/>
                    <a:lstStyle/>
                    <a:p>
                      <a:pPr marL="285750" indent="-285750" algn="r" rtl="1">
                        <a:buFont typeface="Wingdings" panose="05000000000000000000" pitchFamily="2" charset="2"/>
                        <a:buChar char="§"/>
                      </a:pPr>
                      <a:r>
                        <a:rPr lang="he-IL" sz="1800" dirty="0"/>
                        <a:t>חזרה לשיחות פיוס או </a:t>
                      </a:r>
                      <a:r>
                        <a:rPr lang="he-IL" sz="1800" dirty="0" err="1"/>
                        <a:t>חמסטאן</a:t>
                      </a:r>
                      <a:r>
                        <a:rPr lang="he-IL" sz="1800" dirty="0"/>
                        <a:t> קטן מול ישראל או פיצוץ מלא.</a:t>
                      </a:r>
                    </a:p>
                  </a:txBody>
                  <a:tcPr/>
                </a:tc>
                <a:extLst>
                  <a:ext uri="{0D108BD9-81ED-4DB2-BD59-A6C34878D82A}">
                    <a16:rowId xmlns:a16="http://schemas.microsoft.com/office/drawing/2014/main" val="233451972"/>
                  </a:ext>
                </a:extLst>
              </a:tr>
            </a:tbl>
          </a:graphicData>
        </a:graphic>
      </p:graphicFrame>
      <p:sp>
        <p:nvSpPr>
          <p:cNvPr id="6" name="TextBox 5">
            <a:extLst>
              <a:ext uri="{FF2B5EF4-FFF2-40B4-BE49-F238E27FC236}">
                <a16:creationId xmlns:a16="http://schemas.microsoft.com/office/drawing/2014/main" id="{89606EF4-D0AE-4BA2-A4BF-CD9D8438E797}"/>
              </a:ext>
            </a:extLst>
          </p:cNvPr>
          <p:cNvSpPr txBox="1"/>
          <p:nvPr/>
        </p:nvSpPr>
        <p:spPr>
          <a:xfrm>
            <a:off x="2787962" y="-19971"/>
            <a:ext cx="7477125" cy="769441"/>
          </a:xfrm>
          <a:prstGeom prst="rect">
            <a:avLst/>
          </a:prstGeom>
        </p:spPr>
        <p:txBody>
          <a:bodyPr vert="horz" lIns="91440" tIns="45720" rIns="91440" bIns="45720" rtlCol="0" anchor="ctr">
            <a:normAutofit/>
          </a:bodyPr>
          <a:lstStyle>
            <a:defPPr>
              <a:defRPr lang="en-US"/>
            </a:defPPr>
            <a:lvl1pPr algn="ctr" rtl="1">
              <a:spcBef>
                <a:spcPct val="0"/>
              </a:spcBef>
              <a:buNone/>
              <a:defRPr sz="4400" b="1"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rtl="1">
              <a:defRPr>
                <a:solidFill>
                  <a:schemeClr val="tx2"/>
                </a:solidFill>
              </a:defRPr>
            </a:lvl2pPr>
            <a:lvl3pPr rtl="1">
              <a:defRPr>
                <a:solidFill>
                  <a:schemeClr val="tx2"/>
                </a:solidFill>
              </a:defRPr>
            </a:lvl3pPr>
            <a:lvl4pPr rtl="1">
              <a:defRPr>
                <a:solidFill>
                  <a:schemeClr val="tx2"/>
                </a:solidFill>
              </a:defRPr>
            </a:lvl4pPr>
            <a:lvl5pPr rtl="1">
              <a:defRPr>
                <a:solidFill>
                  <a:schemeClr val="tx2"/>
                </a:solidFill>
              </a:defRPr>
            </a:lvl5pPr>
            <a:lvl6pPr rtl="1">
              <a:defRPr>
                <a:solidFill>
                  <a:schemeClr val="tx2"/>
                </a:solidFill>
              </a:defRPr>
            </a:lvl6pPr>
            <a:lvl7pPr rtl="1">
              <a:defRPr>
                <a:solidFill>
                  <a:schemeClr val="tx2"/>
                </a:solidFill>
              </a:defRPr>
            </a:lvl7pPr>
            <a:lvl8pPr rtl="1">
              <a:defRPr>
                <a:solidFill>
                  <a:schemeClr val="tx2"/>
                </a:solidFill>
              </a:defRPr>
            </a:lvl8pPr>
            <a:lvl9pPr rtl="1">
              <a:defRPr>
                <a:solidFill>
                  <a:schemeClr val="tx2"/>
                </a:solidFill>
              </a:defRPr>
            </a:lvl9pPr>
          </a:lstStyle>
          <a:p>
            <a:r>
              <a:rPr lang="he-IL" dirty="0"/>
              <a:t>מערכה</a:t>
            </a:r>
            <a:endParaRPr lang="he-IL" dirty="0"/>
          </a:p>
        </p:txBody>
      </p:sp>
    </p:spTree>
    <p:extLst>
      <p:ext uri="{BB962C8B-B14F-4D97-AF65-F5344CB8AC3E}">
        <p14:creationId xmlns:p14="http://schemas.microsoft.com/office/powerpoint/2010/main" val="1913152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3001" y="0"/>
            <a:ext cx="9905998" cy="827314"/>
          </a:xfrm>
        </p:spPr>
        <p:txBody>
          <a:bodyPr>
            <a:normAutofit/>
          </a:bodyPr>
          <a:lstStyle/>
          <a:p>
            <a:pPr algn="ctr"/>
            <a:r>
              <a:rPr lang="he-IL" sz="4400" b="1" dirty="0" smtClean="0"/>
              <a:t>עקרונות להסכם פיוס</a:t>
            </a:r>
            <a:endParaRPr lang="he-IL" sz="4400" b="1" dirty="0"/>
          </a:p>
        </p:txBody>
      </p:sp>
      <p:sp>
        <p:nvSpPr>
          <p:cNvPr id="3" name="מלבן 2"/>
          <p:cNvSpPr/>
          <p:nvPr/>
        </p:nvSpPr>
        <p:spPr>
          <a:xfrm>
            <a:off x="245390" y="718826"/>
            <a:ext cx="11701220" cy="5361339"/>
          </a:xfrm>
          <a:prstGeom prst="rect">
            <a:avLst/>
          </a:prstGeom>
        </p:spPr>
        <p:txBody>
          <a:bodyPr wrap="square">
            <a:spAutoFit/>
          </a:bodyPr>
          <a:lstStyle/>
          <a:p>
            <a:pPr marL="342900" lvl="0" indent="-342900" algn="just" rtl="1">
              <a:lnSpc>
                <a:spcPct val="107000"/>
              </a:lnSpc>
              <a:spcAft>
                <a:spcPts val="0"/>
              </a:spcAft>
              <a:buFont typeface="+mj-lt"/>
              <a:buAutoNum type="arabicPeriod"/>
            </a:pPr>
            <a:r>
              <a:rPr lang="he-IL" sz="2400" dirty="0">
                <a:latin typeface="Gisha" panose="020B0502040204020203" pitchFamily="34" charset="-79"/>
                <a:ea typeface="Calibri" panose="020F0502020204030204" pitchFamily="34" charset="0"/>
                <a:cs typeface="Gisha" panose="020B0502040204020203" pitchFamily="34" charset="-79"/>
              </a:rPr>
              <a:t>תוקם ממשלת אחדות לאומית פלסטינית זמנית שתורכב מאנשי מקצוע וללא </a:t>
            </a:r>
            <a:r>
              <a:rPr lang="he-IL" sz="2400" dirty="0" smtClean="0">
                <a:latin typeface="Gisha" panose="020B0502040204020203" pitchFamily="34" charset="-79"/>
                <a:ea typeface="Calibri" panose="020F0502020204030204" pitchFamily="34" charset="0"/>
                <a:cs typeface="Gisha" panose="020B0502040204020203" pitchFamily="34" charset="-79"/>
              </a:rPr>
              <a:t>פוליטיקאים </a:t>
            </a:r>
          </a:p>
          <a:p>
            <a:pPr marL="342900" lvl="0" indent="-342900" algn="just" rtl="1">
              <a:lnSpc>
                <a:spcPct val="107000"/>
              </a:lnSpc>
              <a:spcAft>
                <a:spcPts val="0"/>
              </a:spcAft>
              <a:buFont typeface="+mj-lt"/>
              <a:buAutoNum type="arabicPeriod"/>
            </a:pPr>
            <a:r>
              <a:rPr lang="he-IL" sz="2400" dirty="0" smtClean="0">
                <a:latin typeface="Gisha" panose="020B0502040204020203" pitchFamily="34" charset="-79"/>
                <a:ea typeface="Calibri" panose="020F0502020204030204" pitchFamily="34" charset="0"/>
                <a:cs typeface="Gisha" panose="020B0502040204020203" pitchFamily="34" charset="-79"/>
              </a:rPr>
              <a:t>הקמת ועדת מוסכמת להכנת בחירות כלליות שתיערכנה בתוך שנה. הבחירות יהיו לרשות המחוקקת ולמועצה הלאומית הפלסטינית </a:t>
            </a:r>
            <a:r>
              <a:rPr lang="he-IL" sz="2400" dirty="0" smtClean="0">
                <a:solidFill>
                  <a:srgbClr val="FF0000"/>
                </a:solidFill>
                <a:latin typeface="Gisha" panose="020B0502040204020203" pitchFamily="34" charset="-79"/>
                <a:ea typeface="Calibri" panose="020F0502020204030204" pitchFamily="34" charset="0"/>
                <a:cs typeface="Gisha" panose="020B0502040204020203" pitchFamily="34" charset="-79"/>
              </a:rPr>
              <a:t>ולנשיאות</a:t>
            </a:r>
            <a:endParaRPr lang="en-US" dirty="0" smtClean="0">
              <a:latin typeface="Gisha" panose="020B0502040204020203" pitchFamily="34" charset="-79"/>
              <a:ea typeface="Calibri" panose="020F0502020204030204" pitchFamily="34" charset="0"/>
              <a:cs typeface="Gisha" panose="020B0502040204020203" pitchFamily="34" charset="-79"/>
            </a:endParaRPr>
          </a:p>
          <a:p>
            <a:pPr marL="342900" lvl="0" indent="-342900" algn="just" rtl="1">
              <a:lnSpc>
                <a:spcPct val="107000"/>
              </a:lnSpc>
              <a:spcAft>
                <a:spcPts val="0"/>
              </a:spcAft>
              <a:buFont typeface="+mj-lt"/>
              <a:buAutoNum type="arabicPeriod"/>
            </a:pPr>
            <a:r>
              <a:rPr lang="he-IL" sz="2400" dirty="0" smtClean="0">
                <a:latin typeface="Gisha" panose="020B0502040204020203" pitchFamily="34" charset="-79"/>
                <a:ea typeface="Calibri" panose="020F0502020204030204" pitchFamily="34" charset="0"/>
                <a:cs typeface="Gisha" panose="020B0502040204020203" pitchFamily="34" charset="-79"/>
              </a:rPr>
              <a:t>שני </a:t>
            </a:r>
            <a:r>
              <a:rPr lang="he-IL" sz="2400" dirty="0">
                <a:latin typeface="Gisha" panose="020B0502040204020203" pitchFamily="34" charset="-79"/>
                <a:ea typeface="Calibri" panose="020F0502020204030204" pitchFamily="34" charset="0"/>
                <a:cs typeface="Gisha" panose="020B0502040204020203" pitchFamily="34" charset="-79"/>
              </a:rPr>
              <a:t>הצדדים מתחייבים כי גם לאחר הבחירות תוקם משלת אחדות לאומית </a:t>
            </a:r>
            <a:r>
              <a:rPr lang="he-IL" sz="2400" dirty="0" smtClean="0">
                <a:latin typeface="Gisha" panose="020B0502040204020203" pitchFamily="34" charset="-79"/>
                <a:ea typeface="Calibri" panose="020F0502020204030204" pitchFamily="34" charset="0"/>
                <a:cs typeface="Gisha" panose="020B0502040204020203" pitchFamily="34" charset="-79"/>
              </a:rPr>
              <a:t>הפלסטיני ביש"ע</a:t>
            </a:r>
            <a:endParaRPr lang="en-US" dirty="0">
              <a:latin typeface="Gisha" panose="020B0502040204020203" pitchFamily="34" charset="-79"/>
              <a:ea typeface="Calibri" panose="020F0502020204030204" pitchFamily="34" charset="0"/>
              <a:cs typeface="Gisha" panose="020B0502040204020203" pitchFamily="34" charset="-79"/>
            </a:endParaRPr>
          </a:p>
          <a:p>
            <a:pPr marL="342900" lvl="0" indent="-342900" algn="just" rtl="1">
              <a:lnSpc>
                <a:spcPct val="107000"/>
              </a:lnSpc>
              <a:spcAft>
                <a:spcPts val="0"/>
              </a:spcAft>
              <a:buFont typeface="+mj-lt"/>
              <a:buAutoNum type="arabicPeriod"/>
            </a:pPr>
            <a:r>
              <a:rPr lang="he-IL" sz="2400" dirty="0" smtClean="0">
                <a:latin typeface="Gisha" panose="020B0502040204020203" pitchFamily="34" charset="-79"/>
                <a:ea typeface="Calibri" panose="020F0502020204030204" pitchFamily="34" charset="0"/>
                <a:cs typeface="Gisha" panose="020B0502040204020203" pitchFamily="34" charset="-79"/>
              </a:rPr>
              <a:t>אשרור </a:t>
            </a:r>
            <a:r>
              <a:rPr lang="he-IL" sz="2400" dirty="0">
                <a:latin typeface="Gisha" panose="020B0502040204020203" pitchFamily="34" charset="-79"/>
                <a:ea typeface="Calibri" panose="020F0502020204030204" pitchFamily="34" charset="0"/>
                <a:cs typeface="Gisha" panose="020B0502040204020203" pitchFamily="34" charset="-79"/>
              </a:rPr>
              <a:t>וחתימה על הסכמים משמעותיים לחיי כלל העם הפלסטיני, יהיו לאחר הבחירות </a:t>
            </a:r>
            <a:endParaRPr lang="he-IL" sz="2400" dirty="0" smtClean="0">
              <a:latin typeface="Gisha" panose="020B0502040204020203" pitchFamily="34" charset="-79"/>
              <a:ea typeface="Calibri" panose="020F0502020204030204" pitchFamily="34" charset="0"/>
              <a:cs typeface="Gisha" panose="020B0502040204020203" pitchFamily="34" charset="-79"/>
            </a:endParaRPr>
          </a:p>
          <a:p>
            <a:pPr marL="342900" lvl="0" indent="-342900" algn="just" rtl="1">
              <a:lnSpc>
                <a:spcPct val="107000"/>
              </a:lnSpc>
              <a:spcAft>
                <a:spcPts val="0"/>
              </a:spcAft>
              <a:buFont typeface="+mj-lt"/>
              <a:buAutoNum type="arabicPeriod"/>
            </a:pPr>
            <a:r>
              <a:rPr lang="he-IL" sz="2400" dirty="0" smtClean="0">
                <a:latin typeface="Gisha" panose="020B0502040204020203" pitchFamily="34" charset="-79"/>
                <a:ea typeface="Calibri" panose="020F0502020204030204" pitchFamily="34" charset="0"/>
                <a:cs typeface="Gisha" panose="020B0502040204020203" pitchFamily="34" charset="-79"/>
              </a:rPr>
              <a:t>איחוד </a:t>
            </a:r>
            <a:r>
              <a:rPr lang="he-IL" sz="2400" dirty="0">
                <a:latin typeface="Gisha" panose="020B0502040204020203" pitchFamily="34" charset="-79"/>
                <a:ea typeface="Calibri" panose="020F0502020204030204" pitchFamily="34" charset="0"/>
                <a:cs typeface="Gisha" panose="020B0502040204020203" pitchFamily="34" charset="-79"/>
              </a:rPr>
              <a:t>הגופים לקראת הקמת מדינת פלסטין:</a:t>
            </a:r>
            <a:endParaRPr lang="en-US" dirty="0">
              <a:latin typeface="Gisha" panose="020B0502040204020203" pitchFamily="34" charset="-79"/>
              <a:ea typeface="Calibri" panose="020F0502020204030204" pitchFamily="34" charset="0"/>
              <a:cs typeface="Gisha" panose="020B0502040204020203" pitchFamily="34" charset="-79"/>
            </a:endParaRPr>
          </a:p>
          <a:p>
            <a:pPr marL="742950" lvl="1" indent="-285750" algn="just" rtl="1">
              <a:lnSpc>
                <a:spcPct val="107000"/>
              </a:lnSpc>
              <a:spcAft>
                <a:spcPts val="0"/>
              </a:spcAft>
              <a:buFont typeface="+mj-cs"/>
              <a:buAutoNum type="hebrew2Minus"/>
            </a:pPr>
            <a:r>
              <a:rPr lang="he-IL" sz="2000" dirty="0">
                <a:latin typeface="Gisha" panose="020B0502040204020203" pitchFamily="34" charset="-79"/>
                <a:ea typeface="Calibri" panose="020F0502020204030204" pitchFamily="34" charset="0"/>
                <a:cs typeface="Gisha" panose="020B0502040204020203" pitchFamily="34" charset="-79"/>
              </a:rPr>
              <a:t>שילוב חמאס באש"ף</a:t>
            </a:r>
            <a:endParaRPr lang="en-US" sz="1600" dirty="0">
              <a:latin typeface="Gisha" panose="020B0502040204020203" pitchFamily="34" charset="-79"/>
              <a:ea typeface="Calibri" panose="020F0502020204030204" pitchFamily="34" charset="0"/>
              <a:cs typeface="Gisha" panose="020B0502040204020203" pitchFamily="34" charset="-79"/>
            </a:endParaRPr>
          </a:p>
          <a:p>
            <a:pPr marL="742950" lvl="1" indent="-285750" algn="just" rtl="1">
              <a:lnSpc>
                <a:spcPct val="107000"/>
              </a:lnSpc>
              <a:spcAft>
                <a:spcPts val="0"/>
              </a:spcAft>
              <a:buFont typeface="+mj-cs"/>
              <a:buAutoNum type="hebrew2Minus"/>
            </a:pPr>
            <a:r>
              <a:rPr lang="he-IL" sz="2000" dirty="0">
                <a:latin typeface="Gisha" panose="020B0502040204020203" pitchFamily="34" charset="-79"/>
                <a:ea typeface="Calibri" panose="020F0502020204030204" pitchFamily="34" charset="0"/>
                <a:cs typeface="Gisha" panose="020B0502040204020203" pitchFamily="34" charset="-79"/>
              </a:rPr>
              <a:t>איחוד המוסדות הפלסטיניים בעזה, בגדה </a:t>
            </a:r>
            <a:r>
              <a:rPr lang="he-IL" sz="2000" dirty="0" smtClean="0">
                <a:latin typeface="Gisha" panose="020B0502040204020203" pitchFamily="34" charset="-79"/>
                <a:ea typeface="Calibri" panose="020F0502020204030204" pitchFamily="34" charset="0"/>
                <a:cs typeface="Gisha" panose="020B0502040204020203" pitchFamily="34" charset="-79"/>
              </a:rPr>
              <a:t>ובירושלים</a:t>
            </a:r>
          </a:p>
          <a:p>
            <a:pPr marL="742950" lvl="1" indent="-285750" algn="just" rtl="1">
              <a:lnSpc>
                <a:spcPct val="107000"/>
              </a:lnSpc>
              <a:spcAft>
                <a:spcPts val="0"/>
              </a:spcAft>
              <a:buFont typeface="+mj-cs"/>
              <a:buAutoNum type="hebrew2Minus"/>
            </a:pPr>
            <a:r>
              <a:rPr lang="he-IL" sz="2000" dirty="0" smtClean="0">
                <a:latin typeface="Gisha" panose="020B0502040204020203" pitchFamily="34" charset="-79"/>
                <a:ea typeface="Calibri" panose="020F0502020204030204" pitchFamily="34" charset="0"/>
                <a:cs typeface="Gisha" panose="020B0502040204020203" pitchFamily="34" charset="-79"/>
              </a:rPr>
              <a:t>ביטחון</a:t>
            </a:r>
            <a:r>
              <a:rPr lang="he-IL" sz="2000" dirty="0">
                <a:latin typeface="Gisha" panose="020B0502040204020203" pitchFamily="34" charset="-79"/>
                <a:ea typeface="Calibri" panose="020F0502020204030204" pitchFamily="34" charset="0"/>
                <a:cs typeface="Gisha" panose="020B0502040204020203" pitchFamily="34" charset="-79"/>
              </a:rPr>
              <a:t>: שמירת הביטחון בעזה ובגדה בתיאום משותף ולפי חלוקת הכוחות שקיימת היום. בהמשך- הקמה מועצה משותפת עליונה לתיאום </a:t>
            </a:r>
            <a:r>
              <a:rPr lang="he-IL" sz="2000" dirty="0" smtClean="0">
                <a:latin typeface="Gisha" panose="020B0502040204020203" pitchFamily="34" charset="-79"/>
                <a:ea typeface="Calibri" panose="020F0502020204030204" pitchFamily="34" charset="0"/>
                <a:cs typeface="Gisha" panose="020B0502040204020203" pitchFamily="34" charset="-79"/>
              </a:rPr>
              <a:t>ביטחוני.</a:t>
            </a:r>
            <a:endParaRPr lang="en-US" sz="1600" dirty="0">
              <a:latin typeface="Gisha" panose="020B0502040204020203" pitchFamily="34" charset="-79"/>
              <a:ea typeface="Calibri" panose="020F0502020204030204" pitchFamily="34" charset="0"/>
              <a:cs typeface="Gisha" panose="020B0502040204020203" pitchFamily="34" charset="-79"/>
            </a:endParaRPr>
          </a:p>
          <a:p>
            <a:pPr marL="742950" lvl="1" indent="-285750" algn="just" rtl="1">
              <a:lnSpc>
                <a:spcPct val="107000"/>
              </a:lnSpc>
              <a:spcAft>
                <a:spcPts val="0"/>
              </a:spcAft>
              <a:buFont typeface="+mj-cs"/>
              <a:buAutoNum type="hebrew2Minus"/>
            </a:pPr>
            <a:r>
              <a:rPr lang="he-IL" sz="2000" dirty="0">
                <a:latin typeface="Gisha" panose="020B0502040204020203" pitchFamily="34" charset="-79"/>
                <a:ea typeface="Calibri" panose="020F0502020204030204" pitchFamily="34" charset="0"/>
                <a:cs typeface="Gisha" panose="020B0502040204020203" pitchFamily="34" charset="-79"/>
              </a:rPr>
              <a:t>שחרור כלל האסירים הפוליטיים על ידי חמאס ורש"פ</a:t>
            </a:r>
            <a:endParaRPr lang="en-US" sz="1600" dirty="0">
              <a:latin typeface="Gisha" panose="020B0502040204020203" pitchFamily="34" charset="-79"/>
              <a:ea typeface="Calibri" panose="020F0502020204030204" pitchFamily="34" charset="0"/>
              <a:cs typeface="Gisha" panose="020B0502040204020203" pitchFamily="34" charset="-79"/>
            </a:endParaRPr>
          </a:p>
          <a:p>
            <a:pPr marL="342900" lvl="0" indent="-342900" algn="just" rtl="1">
              <a:lnSpc>
                <a:spcPct val="107000"/>
              </a:lnSpc>
              <a:spcAft>
                <a:spcPts val="0"/>
              </a:spcAft>
              <a:buFont typeface="+mj-lt"/>
              <a:buAutoNum type="arabicPeriod"/>
            </a:pPr>
            <a:r>
              <a:rPr lang="he-IL" sz="2400" dirty="0">
                <a:latin typeface="Gisha" panose="020B0502040204020203" pitchFamily="34" charset="-79"/>
                <a:ea typeface="Calibri" panose="020F0502020204030204" pitchFamily="34" charset="0"/>
                <a:cs typeface="Gisha" panose="020B0502040204020203" pitchFamily="34" charset="-79"/>
              </a:rPr>
              <a:t>דרישה משותפת להסרה מידית של המצור מעל רצועת עזה, כתנאי לכל התקדמות בהסדר.</a:t>
            </a:r>
            <a:endParaRPr lang="en-US" dirty="0">
              <a:latin typeface="Gisha" panose="020B0502040204020203" pitchFamily="34" charset="-79"/>
              <a:ea typeface="Calibri" panose="020F0502020204030204" pitchFamily="34" charset="0"/>
              <a:cs typeface="Gisha" panose="020B0502040204020203" pitchFamily="34" charset="-79"/>
            </a:endParaRPr>
          </a:p>
          <a:p>
            <a:pPr marL="342900" lvl="0" indent="-342900" algn="just" rtl="1">
              <a:lnSpc>
                <a:spcPct val="107000"/>
              </a:lnSpc>
              <a:spcAft>
                <a:spcPts val="800"/>
              </a:spcAft>
              <a:buFont typeface="+mj-lt"/>
              <a:buAutoNum type="arabicPeriod"/>
            </a:pPr>
            <a:r>
              <a:rPr lang="he-IL" sz="2400" dirty="0">
                <a:latin typeface="Gisha" panose="020B0502040204020203" pitchFamily="34" charset="-79"/>
                <a:ea typeface="Calibri" panose="020F0502020204030204" pitchFamily="34" charset="0"/>
                <a:cs typeface="Gisha" panose="020B0502040204020203" pitchFamily="34" charset="-79"/>
              </a:rPr>
              <a:t>חמאס כארגון לא </a:t>
            </a:r>
            <a:r>
              <a:rPr lang="he-IL" sz="2400" dirty="0" smtClean="0">
                <a:latin typeface="Gisha" panose="020B0502040204020203" pitchFamily="34" charset="-79"/>
                <a:ea typeface="Calibri" panose="020F0502020204030204" pitchFamily="34" charset="0"/>
                <a:cs typeface="Gisha" panose="020B0502040204020203" pitchFamily="34" charset="-79"/>
              </a:rPr>
              <a:t>יכיר </a:t>
            </a:r>
            <a:r>
              <a:rPr lang="he-IL" sz="2400" dirty="0">
                <a:latin typeface="Gisha" panose="020B0502040204020203" pitchFamily="34" charset="-79"/>
                <a:ea typeface="Calibri" panose="020F0502020204030204" pitchFamily="34" charset="0"/>
                <a:cs typeface="Gisha" panose="020B0502040204020203" pitchFamily="34" charset="-79"/>
              </a:rPr>
              <a:t>בישות הציונית, אך יכבד את ההודנה </a:t>
            </a:r>
            <a:r>
              <a:rPr lang="he-IL" sz="2400" dirty="0" smtClean="0">
                <a:latin typeface="Gisha" panose="020B0502040204020203" pitchFamily="34" charset="-79"/>
                <a:ea typeface="Calibri" panose="020F0502020204030204" pitchFamily="34" charset="0"/>
                <a:cs typeface="Gisha" panose="020B0502040204020203" pitchFamily="34" charset="-79"/>
              </a:rPr>
              <a:t>כל </a:t>
            </a:r>
            <a:r>
              <a:rPr lang="he-IL" sz="2400" dirty="0">
                <a:latin typeface="Gisha" panose="020B0502040204020203" pitchFamily="34" charset="-79"/>
                <a:ea typeface="Calibri" panose="020F0502020204030204" pitchFamily="34" charset="0"/>
                <a:cs typeface="Gisha" panose="020B0502040204020203" pitchFamily="34" charset="-79"/>
              </a:rPr>
              <a:t>עוד ההסכם מכובד על ידי הצדדים. </a:t>
            </a:r>
            <a:endParaRPr lang="en-US" dirty="0">
              <a:effectLst/>
              <a:latin typeface="Gisha" panose="020B0502040204020203" pitchFamily="34" charset="-79"/>
              <a:ea typeface="Calibri" panose="020F0502020204030204" pitchFamily="34" charset="0"/>
              <a:cs typeface="Gisha" panose="020B0502040204020203" pitchFamily="34" charset="-79"/>
            </a:endParaRPr>
          </a:p>
        </p:txBody>
      </p:sp>
    </p:spTree>
    <p:extLst>
      <p:ext uri="{BB962C8B-B14F-4D97-AF65-F5344CB8AC3E}">
        <p14:creationId xmlns:p14="http://schemas.microsoft.com/office/powerpoint/2010/main" val="157265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3001" y="0"/>
            <a:ext cx="9905998" cy="827314"/>
          </a:xfrm>
        </p:spPr>
        <p:txBody>
          <a:bodyPr>
            <a:normAutofit/>
          </a:bodyPr>
          <a:lstStyle/>
          <a:p>
            <a:pPr algn="ctr"/>
            <a:r>
              <a:rPr lang="he-IL" sz="4400" b="1" dirty="0" smtClean="0"/>
              <a:t>עקרונות להסדר הודנה נפרד</a:t>
            </a:r>
            <a:endParaRPr lang="he-IL" sz="4400" b="1" dirty="0"/>
          </a:p>
        </p:txBody>
      </p:sp>
      <p:sp>
        <p:nvSpPr>
          <p:cNvPr id="3" name="מלבן 2"/>
          <p:cNvSpPr/>
          <p:nvPr/>
        </p:nvSpPr>
        <p:spPr>
          <a:xfrm>
            <a:off x="245390" y="718826"/>
            <a:ext cx="11701220" cy="4753930"/>
          </a:xfrm>
          <a:prstGeom prst="rect">
            <a:avLst/>
          </a:prstGeom>
        </p:spPr>
        <p:txBody>
          <a:bodyPr wrap="square">
            <a:spAutoFit/>
          </a:bodyPr>
          <a:lstStyle/>
          <a:p>
            <a:pPr marL="342900" lvl="0" indent="-342900" algn="just" rtl="1">
              <a:lnSpc>
                <a:spcPct val="107000"/>
              </a:lnSpc>
              <a:spcAft>
                <a:spcPts val="0"/>
              </a:spcAft>
              <a:buFont typeface="+mj-lt"/>
              <a:buAutoNum type="arabicPeriod"/>
            </a:pPr>
            <a:r>
              <a:rPr lang="he-IL" sz="2400" dirty="0" smtClean="0">
                <a:latin typeface="Gisha" panose="020B0502040204020203" pitchFamily="34" charset="-79"/>
                <a:ea typeface="Calibri" panose="020F0502020204030204" pitchFamily="34" charset="0"/>
                <a:cs typeface="Gisha" panose="020B0502040204020203" pitchFamily="34" charset="-79"/>
              </a:rPr>
              <a:t>חמאס </a:t>
            </a:r>
            <a:r>
              <a:rPr lang="he-IL" sz="2400" dirty="0">
                <a:latin typeface="Gisha" panose="020B0502040204020203" pitchFamily="34" charset="-79"/>
                <a:ea typeface="Calibri" panose="020F0502020204030204" pitchFamily="34" charset="0"/>
                <a:cs typeface="Gisha" panose="020B0502040204020203" pitchFamily="34" charset="-79"/>
              </a:rPr>
              <a:t>יעצור את כל האלימות ויפסיק את קמפיין "צעדת השיבה" תמורת הקלות ישראליות בתחום המצור, הקלות מצריות בתחום פתיחת מעבר רפיח והכנסת סחורות ממצרים וגם סיוע ערבי ובינלאומי מסיבי לשיקום רצועת עזה.</a:t>
            </a:r>
          </a:p>
          <a:p>
            <a:pPr marL="342900" lvl="0" indent="-342900" algn="just" rtl="1">
              <a:lnSpc>
                <a:spcPct val="107000"/>
              </a:lnSpc>
              <a:spcAft>
                <a:spcPts val="0"/>
              </a:spcAft>
              <a:buFont typeface="+mj-lt"/>
              <a:buAutoNum type="arabicPeriod"/>
            </a:pPr>
            <a:r>
              <a:rPr lang="he-IL" sz="2400" dirty="0" smtClean="0">
                <a:latin typeface="Gisha" panose="020B0502040204020203" pitchFamily="34" charset="-79"/>
                <a:ea typeface="Calibri" panose="020F0502020204030204" pitchFamily="34" charset="0"/>
                <a:cs typeface="Gisha" panose="020B0502040204020203" pitchFamily="34" charset="-79"/>
              </a:rPr>
              <a:t>כל </a:t>
            </a:r>
            <a:r>
              <a:rPr lang="he-IL" sz="2400" dirty="0">
                <a:latin typeface="Gisha" panose="020B0502040204020203" pitchFamily="34" charset="-79"/>
                <a:ea typeface="Calibri" panose="020F0502020204030204" pitchFamily="34" charset="0"/>
                <a:cs typeface="Gisha" panose="020B0502040204020203" pitchFamily="34" charset="-79"/>
              </a:rPr>
              <a:t>הצדדים (ישראל, מצרים, חמאס, קטאר, או"ם) צריכים להיות מעורבים ולהסכים ל"הסדרה" כזו.</a:t>
            </a:r>
          </a:p>
          <a:p>
            <a:pPr marL="342900" lvl="0" indent="-342900" algn="just" rtl="1">
              <a:lnSpc>
                <a:spcPct val="107000"/>
              </a:lnSpc>
              <a:spcAft>
                <a:spcPts val="0"/>
              </a:spcAft>
              <a:buFont typeface="+mj-lt"/>
              <a:buAutoNum type="arabicPeriod"/>
            </a:pPr>
            <a:r>
              <a:rPr lang="he-IL" sz="2400" dirty="0" smtClean="0">
                <a:latin typeface="Gisha" panose="020B0502040204020203" pitchFamily="34" charset="-79"/>
                <a:ea typeface="Calibri" panose="020F0502020204030204" pitchFamily="34" charset="0"/>
                <a:cs typeface="Gisha" panose="020B0502040204020203" pitchFamily="34" charset="-79"/>
              </a:rPr>
              <a:t>לאחר </a:t>
            </a:r>
            <a:r>
              <a:rPr lang="he-IL" sz="2400" dirty="0">
                <a:latin typeface="Gisha" panose="020B0502040204020203" pitchFamily="34" charset="-79"/>
                <a:ea typeface="Calibri" panose="020F0502020204030204" pitchFamily="34" charset="0"/>
                <a:cs typeface="Gisha" panose="020B0502040204020203" pitchFamily="34" charset="-79"/>
              </a:rPr>
              <a:t>חודשיים של  שקט- קידום הפסקת אש ארוך טווח הנקראת "</a:t>
            </a:r>
            <a:r>
              <a:rPr lang="he-IL" sz="2400" dirty="0">
                <a:solidFill>
                  <a:srgbClr val="FF0000"/>
                </a:solidFill>
                <a:latin typeface="Gisha" panose="020B0502040204020203" pitchFamily="34" charset="-79"/>
                <a:ea typeface="Calibri" panose="020F0502020204030204" pitchFamily="34" charset="0"/>
                <a:cs typeface="Gisha" panose="020B0502040204020203" pitchFamily="34" charset="-79"/>
              </a:rPr>
              <a:t>הודנה</a:t>
            </a:r>
            <a:r>
              <a:rPr lang="he-IL" sz="2400" dirty="0">
                <a:latin typeface="Gisha" panose="020B0502040204020203" pitchFamily="34" charset="-79"/>
                <a:ea typeface="Calibri" panose="020F0502020204030204" pitchFamily="34" charset="0"/>
                <a:cs typeface="Gisha" panose="020B0502040204020203" pitchFamily="34" charset="-79"/>
              </a:rPr>
              <a:t>" שמצד אחד יחייב את חמאס שלא לירות לישראל, להחביא את ארסנל הרקטות, לא לחפור מנהרות ולהרגיע את ההתלהמות, מצד שני- ייתן לחמאס שקט ביטחוני ויגביל את צה"ל בתגובה על התעצמות הכוח הצבאי של חמאס בתחומי המנהרות, הרקטות ופיתוח אמצעי הלחימה החדשים שלה.</a:t>
            </a:r>
          </a:p>
          <a:p>
            <a:pPr marL="342900" lvl="0" indent="-342900" algn="just" rtl="1">
              <a:lnSpc>
                <a:spcPct val="107000"/>
              </a:lnSpc>
              <a:spcAft>
                <a:spcPts val="0"/>
              </a:spcAft>
              <a:buFont typeface="+mj-lt"/>
              <a:buAutoNum type="arabicPeriod"/>
            </a:pPr>
            <a:r>
              <a:rPr lang="he-IL" sz="2400" dirty="0" smtClean="0">
                <a:latin typeface="Gisha" panose="020B0502040204020203" pitchFamily="34" charset="-79"/>
                <a:ea typeface="Calibri" panose="020F0502020204030204" pitchFamily="34" charset="0"/>
                <a:cs typeface="Gisha" panose="020B0502040204020203" pitchFamily="34" charset="-79"/>
              </a:rPr>
              <a:t>זה </a:t>
            </a:r>
            <a:r>
              <a:rPr lang="he-IL" sz="2400" dirty="0">
                <a:latin typeface="Gisha" panose="020B0502040204020203" pitchFamily="34" charset="-79"/>
                <a:ea typeface="Calibri" panose="020F0502020204030204" pitchFamily="34" charset="0"/>
                <a:cs typeface="Gisha" panose="020B0502040204020203" pitchFamily="34" charset="-79"/>
              </a:rPr>
              <a:t>גם יאפשר לחמאס להתאושש ממצוקתה הנוכחית ולחזק את כוחה הצבאי </a:t>
            </a:r>
            <a:r>
              <a:rPr lang="he-IL" sz="2400" dirty="0" smtClean="0">
                <a:latin typeface="Gisha" panose="020B0502040204020203" pitchFamily="34" charset="-79"/>
                <a:ea typeface="Calibri" panose="020F0502020204030204" pitchFamily="34" charset="0"/>
                <a:cs typeface="Gisha" panose="020B0502040204020203" pitchFamily="34" charset="-79"/>
              </a:rPr>
              <a:t>שנפגע, לאושש </a:t>
            </a:r>
            <a:r>
              <a:rPr lang="he-IL" sz="2400" dirty="0">
                <a:latin typeface="Gisha" panose="020B0502040204020203" pitchFamily="34" charset="-79"/>
                <a:ea typeface="Calibri" panose="020F0502020204030204" pitchFamily="34" charset="0"/>
                <a:cs typeface="Gisha" panose="020B0502040204020203" pitchFamily="34" charset="-79"/>
              </a:rPr>
              <a:t>את המשבר ההומניטרי </a:t>
            </a:r>
            <a:r>
              <a:rPr lang="he-IL" sz="2400" dirty="0" smtClean="0">
                <a:latin typeface="Gisha" panose="020B0502040204020203" pitchFamily="34" charset="-79"/>
                <a:ea typeface="Calibri" panose="020F0502020204030204" pitchFamily="34" charset="0"/>
                <a:cs typeface="Gisha" panose="020B0502040204020203" pitchFamily="34" charset="-79"/>
              </a:rPr>
              <a:t>בעזה </a:t>
            </a:r>
            <a:r>
              <a:rPr lang="he-IL" sz="2400" dirty="0">
                <a:latin typeface="Gisha" panose="020B0502040204020203" pitchFamily="34" charset="-79"/>
                <a:ea typeface="Calibri" panose="020F0502020204030204" pitchFamily="34" charset="0"/>
                <a:cs typeface="Gisha" panose="020B0502040204020203" pitchFamily="34" charset="-79"/>
              </a:rPr>
              <a:t>ולקצור את פירות ההצלחה בציבור הפלסטיני.</a:t>
            </a:r>
          </a:p>
          <a:p>
            <a:pPr marL="342900" lvl="0" indent="-342900" algn="just" rtl="1">
              <a:lnSpc>
                <a:spcPct val="107000"/>
              </a:lnSpc>
              <a:spcAft>
                <a:spcPts val="0"/>
              </a:spcAft>
              <a:buFont typeface="+mj-lt"/>
              <a:buAutoNum type="arabicPeriod"/>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1649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58038" y="1243741"/>
            <a:ext cx="9905998" cy="3344883"/>
          </a:xfrm>
        </p:spPr>
        <p:txBody>
          <a:bodyPr>
            <a:noAutofit/>
          </a:bodyPr>
          <a:lstStyle/>
          <a:p>
            <a:pPr algn="ctr"/>
            <a:r>
              <a:rPr lang="he-IL" sz="8000" b="1" dirty="0" smtClean="0"/>
              <a:t>כלים</a:t>
            </a:r>
            <a:endParaRPr lang="he-IL" sz="8000" b="1" dirty="0"/>
          </a:p>
        </p:txBody>
      </p:sp>
    </p:spTree>
    <p:extLst>
      <p:ext uri="{BB962C8B-B14F-4D97-AF65-F5344CB8AC3E}">
        <p14:creationId xmlns:p14="http://schemas.microsoft.com/office/powerpoint/2010/main" val="2902893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427703" y="607592"/>
            <a:ext cx="11267768" cy="5859809"/>
          </a:xfrm>
          <a:prstGeom prst="rect">
            <a:avLst/>
          </a:prstGeom>
        </p:spPr>
        <p:txBody>
          <a:bodyPr wrap="square">
            <a:spAutoFit/>
          </a:bodyPr>
          <a:lstStyle/>
          <a:p>
            <a:pPr marL="342900" indent="-342900" algn="just" rtl="1">
              <a:lnSpc>
                <a:spcPct val="107000"/>
              </a:lnSpc>
              <a:buFont typeface="+mj-lt"/>
              <a:buAutoNum type="arabicPeriod"/>
            </a:pPr>
            <a:r>
              <a:rPr lang="he-IL" sz="3200" dirty="0">
                <a:latin typeface="Gisha" panose="020B0502040204020203" pitchFamily="34" charset="-79"/>
                <a:ea typeface="Calibri" panose="020F0502020204030204" pitchFamily="34" charset="0"/>
                <a:cs typeface="Gisha" panose="020B0502040204020203" pitchFamily="34" charset="-79"/>
              </a:rPr>
              <a:t>עבודה לפי תרשים זרימה סדור</a:t>
            </a:r>
          </a:p>
          <a:p>
            <a:pPr marL="342900" indent="-342900" algn="just" rtl="1">
              <a:lnSpc>
                <a:spcPct val="107000"/>
              </a:lnSpc>
              <a:buFont typeface="+mj-lt"/>
              <a:buAutoNum type="arabicPeriod"/>
            </a:pPr>
            <a:r>
              <a:rPr lang="he-IL" sz="3200" dirty="0">
                <a:latin typeface="Gisha" panose="020B0502040204020203" pitchFamily="34" charset="-79"/>
                <a:ea typeface="Calibri" panose="020F0502020204030204" pitchFamily="34" charset="0"/>
                <a:cs typeface="Gisha" panose="020B0502040204020203" pitchFamily="34" charset="-79"/>
              </a:rPr>
              <a:t>הפעלה </a:t>
            </a:r>
            <a:r>
              <a:rPr lang="he-IL" sz="3200" dirty="0">
                <a:latin typeface="Gisha" panose="020B0502040204020203" pitchFamily="34" charset="-79"/>
                <a:ea typeface="Calibri" panose="020F0502020204030204" pitchFamily="34" charset="0"/>
                <a:cs typeface="Gisha" panose="020B0502040204020203" pitchFamily="34" charset="-79"/>
              </a:rPr>
              <a:t>של </a:t>
            </a:r>
            <a:r>
              <a:rPr lang="he-IL" sz="3200" dirty="0">
                <a:latin typeface="Gisha" panose="020B0502040204020203" pitchFamily="34" charset="-79"/>
                <a:ea typeface="Calibri" panose="020F0502020204030204" pitchFamily="34" charset="0"/>
                <a:cs typeface="Gisha" panose="020B0502040204020203" pitchFamily="34" charset="-79"/>
              </a:rPr>
              <a:t>אחרים (פיגועים, הפגנות, קמפיין תודעתי)</a:t>
            </a:r>
          </a:p>
          <a:p>
            <a:pPr marL="342900" indent="-342900" algn="just" rtl="1">
              <a:lnSpc>
                <a:spcPct val="107000"/>
              </a:lnSpc>
              <a:buFont typeface="+mj-lt"/>
              <a:buAutoNum type="arabicPeriod"/>
            </a:pPr>
            <a:r>
              <a:rPr lang="he-IL" sz="3200" dirty="0">
                <a:latin typeface="Gisha" panose="020B0502040204020203" pitchFamily="34" charset="-79"/>
                <a:ea typeface="Calibri" panose="020F0502020204030204" pitchFamily="34" charset="0"/>
                <a:cs typeface="Gisha" panose="020B0502040204020203" pitchFamily="34" charset="-79"/>
              </a:rPr>
              <a:t>הפעלת "</a:t>
            </a:r>
            <a:r>
              <a:rPr lang="he-IL" sz="3200" dirty="0" err="1">
                <a:latin typeface="Gisha" panose="020B0502040204020203" pitchFamily="34" charset="-79"/>
                <a:ea typeface="Calibri" panose="020F0502020204030204" pitchFamily="34" charset="0"/>
                <a:cs typeface="Gisha" panose="020B0502040204020203" pitchFamily="34" charset="-79"/>
              </a:rPr>
              <a:t>אפקטורים</a:t>
            </a:r>
            <a:r>
              <a:rPr lang="he-IL" sz="3200" dirty="0">
                <a:latin typeface="Gisha" panose="020B0502040204020203" pitchFamily="34" charset="-79"/>
                <a:ea typeface="Calibri" panose="020F0502020204030204" pitchFamily="34" charset="0"/>
                <a:cs typeface="Gisha" panose="020B0502040204020203" pitchFamily="34" charset="-79"/>
              </a:rPr>
              <a:t>" לדחיפת המציאות למצב רצוי (כמו חטיפת חייל)</a:t>
            </a:r>
          </a:p>
          <a:p>
            <a:pPr marL="342900" indent="-342900" algn="just" rtl="1">
              <a:lnSpc>
                <a:spcPct val="107000"/>
              </a:lnSpc>
              <a:buFont typeface="+mj-lt"/>
              <a:buAutoNum type="arabicPeriod"/>
            </a:pPr>
            <a:r>
              <a:rPr lang="he-IL" sz="3200" dirty="0">
                <a:latin typeface="Gisha" panose="020B0502040204020203" pitchFamily="34" charset="-79"/>
                <a:ea typeface="Calibri" panose="020F0502020204030204" pitchFamily="34" charset="0"/>
                <a:cs typeface="Gisha" panose="020B0502040204020203" pitchFamily="34" charset="-79"/>
              </a:rPr>
              <a:t>מניפולציה </a:t>
            </a:r>
            <a:r>
              <a:rPr lang="he-IL" sz="3200" dirty="0">
                <a:latin typeface="Gisha" panose="020B0502040204020203" pitchFamily="34" charset="-79"/>
                <a:ea typeface="Calibri" panose="020F0502020204030204" pitchFamily="34" charset="0"/>
                <a:cs typeface="Gisha" panose="020B0502040204020203" pitchFamily="34" charset="-79"/>
              </a:rPr>
              <a:t>בין תורכיה </a:t>
            </a:r>
            <a:r>
              <a:rPr lang="he-IL" sz="3200" dirty="0">
                <a:latin typeface="Gisha" panose="020B0502040204020203" pitchFamily="34" charset="-79"/>
                <a:ea typeface="Calibri" panose="020F0502020204030204" pitchFamily="34" charset="0"/>
                <a:cs typeface="Gisha" panose="020B0502040204020203" pitchFamily="34" charset="-79"/>
              </a:rPr>
              <a:t>למצרים</a:t>
            </a:r>
          </a:p>
          <a:p>
            <a:pPr marL="342900" indent="-342900" algn="just" rtl="1">
              <a:lnSpc>
                <a:spcPct val="107000"/>
              </a:lnSpc>
              <a:buFont typeface="+mj-lt"/>
              <a:buAutoNum type="arabicPeriod"/>
            </a:pPr>
            <a:r>
              <a:rPr lang="he-IL" sz="3200" dirty="0">
                <a:latin typeface="Gisha" panose="020B0502040204020203" pitchFamily="34" charset="-79"/>
                <a:ea typeface="Calibri" panose="020F0502020204030204" pitchFamily="34" charset="0"/>
                <a:cs typeface="Gisha" panose="020B0502040204020203" pitchFamily="34" charset="-79"/>
              </a:rPr>
              <a:t>הפעלה </a:t>
            </a:r>
            <a:r>
              <a:rPr lang="he-IL" sz="3200" dirty="0">
                <a:latin typeface="Gisha" panose="020B0502040204020203" pitchFamily="34" charset="-79"/>
                <a:ea typeface="Calibri" panose="020F0502020204030204" pitchFamily="34" charset="0"/>
                <a:cs typeface="Gisha" panose="020B0502040204020203" pitchFamily="34" charset="-79"/>
              </a:rPr>
              <a:t>שקטה של איראן </a:t>
            </a:r>
            <a:r>
              <a:rPr lang="he-IL" sz="3200" dirty="0">
                <a:latin typeface="Gisha" panose="020B0502040204020203" pitchFamily="34" charset="-79"/>
                <a:ea typeface="Calibri" panose="020F0502020204030204" pitchFamily="34" charset="0"/>
                <a:cs typeface="Gisha" panose="020B0502040204020203" pitchFamily="34" charset="-79"/>
              </a:rPr>
              <a:t>ותורכיה</a:t>
            </a:r>
          </a:p>
          <a:p>
            <a:pPr marL="342900" indent="-342900" algn="just" rtl="1">
              <a:lnSpc>
                <a:spcPct val="107000"/>
              </a:lnSpc>
              <a:buFont typeface="+mj-lt"/>
              <a:buAutoNum type="arabicPeriod"/>
            </a:pPr>
            <a:r>
              <a:rPr lang="he-IL" sz="3200" dirty="0">
                <a:latin typeface="Gisha" panose="020B0502040204020203" pitchFamily="34" charset="-79"/>
                <a:ea typeface="Calibri" panose="020F0502020204030204" pitchFamily="34" charset="0"/>
                <a:cs typeface="Gisha" panose="020B0502040204020203" pitchFamily="34" charset="-79"/>
              </a:rPr>
              <a:t>חישוק הרש"פ על בסיס סגירות עבר (מתוך הבנה שלא כולם למדו את הפרטים)</a:t>
            </a:r>
          </a:p>
          <a:p>
            <a:pPr marL="342900" indent="-342900" algn="just" rtl="1">
              <a:lnSpc>
                <a:spcPct val="107000"/>
              </a:lnSpc>
              <a:buFont typeface="+mj-lt"/>
              <a:buAutoNum type="arabicPeriod"/>
            </a:pPr>
            <a:r>
              <a:rPr lang="he-IL" sz="3200" dirty="0">
                <a:latin typeface="Gisha" panose="020B0502040204020203" pitchFamily="34" charset="-79"/>
                <a:ea typeface="Calibri" panose="020F0502020204030204" pitchFamily="34" charset="0"/>
                <a:cs typeface="Gisha" panose="020B0502040204020203" pitchFamily="34" charset="-79"/>
              </a:rPr>
              <a:t>הרבה איומי סרק וקמפיין תודעתי (יצירת תודעה כוזבת של סף </a:t>
            </a:r>
            <a:r>
              <a:rPr lang="he-IL" sz="3200" dirty="0" err="1">
                <a:latin typeface="Gisha" panose="020B0502040204020203" pitchFamily="34" charset="-79"/>
                <a:ea typeface="Calibri" panose="020F0502020204030204" pitchFamily="34" charset="0"/>
                <a:cs typeface="Gisha" panose="020B0502040204020203" pitchFamily="34" charset="-79"/>
              </a:rPr>
              <a:t>ביצוץ</a:t>
            </a:r>
            <a:r>
              <a:rPr lang="he-IL" sz="3200" dirty="0">
                <a:latin typeface="Gisha" panose="020B0502040204020203" pitchFamily="34" charset="-79"/>
                <a:ea typeface="Calibri" panose="020F0502020204030204" pitchFamily="34" charset="0"/>
                <a:cs typeface="Gisha" panose="020B0502040204020203" pitchFamily="34" charset="-79"/>
              </a:rPr>
              <a:t>- "תחזיקו אותי")</a:t>
            </a:r>
          </a:p>
          <a:p>
            <a:pPr marL="342900" indent="-342900" algn="just" rtl="1">
              <a:lnSpc>
                <a:spcPct val="107000"/>
              </a:lnSpc>
              <a:buFont typeface="+mj-lt"/>
              <a:buAutoNum type="arabicPeriod"/>
            </a:pPr>
            <a:r>
              <a:rPr lang="he-IL" sz="3200" dirty="0">
                <a:latin typeface="Gisha" panose="020B0502040204020203" pitchFamily="34" charset="-79"/>
                <a:ea typeface="Calibri" panose="020F0502020204030204" pitchFamily="34" charset="0"/>
                <a:cs typeface="Gisha" panose="020B0502040204020203" pitchFamily="34" charset="-79"/>
              </a:rPr>
              <a:t>הכנה מראש של בנק גדול של מדיה לכל תסריט אפשרי</a:t>
            </a:r>
            <a:endParaRPr lang="he-IL" sz="3200" dirty="0">
              <a:latin typeface="Gisha" panose="020B0502040204020203" pitchFamily="34" charset="-79"/>
              <a:ea typeface="Calibri" panose="020F0502020204030204" pitchFamily="34" charset="0"/>
              <a:cs typeface="Gisha" panose="020B0502040204020203" pitchFamily="34" charset="-79"/>
            </a:endParaRPr>
          </a:p>
        </p:txBody>
      </p:sp>
    </p:spTree>
    <p:extLst>
      <p:ext uri="{BB962C8B-B14F-4D97-AF65-F5344CB8AC3E}">
        <p14:creationId xmlns:p14="http://schemas.microsoft.com/office/powerpoint/2010/main" val="2803507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23491">
            <a:off x="3646767" y="3339"/>
            <a:ext cx="5718371" cy="6566035"/>
          </a:xfrm>
          <a:prstGeom prst="rect">
            <a:avLst/>
          </a:prstGeo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3337">
            <a:off x="6321923" y="477883"/>
            <a:ext cx="5238281" cy="6366903"/>
          </a:xfrm>
          <a:prstGeom prst="rect">
            <a:avLst/>
          </a:prstGeom>
        </p:spPr>
      </p:pic>
      <p:pic>
        <p:nvPicPr>
          <p:cNvPr id="9" name="תמונה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1040">
            <a:off x="1495592" y="585637"/>
            <a:ext cx="4471249" cy="5401438"/>
          </a:xfrm>
          <a:prstGeom prst="rect">
            <a:avLst/>
          </a:prstGeom>
        </p:spPr>
      </p:pic>
      <p:pic>
        <p:nvPicPr>
          <p:cNvPr id="12" name="תמונה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68357">
            <a:off x="7050285" y="481757"/>
            <a:ext cx="4953805" cy="4550968"/>
          </a:xfrm>
          <a:prstGeom prst="rect">
            <a:avLst/>
          </a:prstGeom>
        </p:spPr>
      </p:pic>
      <p:pic>
        <p:nvPicPr>
          <p:cNvPr id="10" name="תמונה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79664">
            <a:off x="5400873" y="409744"/>
            <a:ext cx="5863258" cy="5753224"/>
          </a:xfrm>
          <a:prstGeom prst="rect">
            <a:avLst/>
          </a:prstGeom>
        </p:spPr>
      </p:pic>
      <p:pic>
        <p:nvPicPr>
          <p:cNvPr id="11" name="תמונה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51291">
            <a:off x="646096" y="-281722"/>
            <a:ext cx="5652753" cy="6651844"/>
          </a:xfrm>
          <a:prstGeom prst="rect">
            <a:avLst/>
          </a:prstGeom>
        </p:spPr>
      </p:pic>
      <p:pic>
        <p:nvPicPr>
          <p:cNvPr id="8" name="תמונה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9151" y="491648"/>
            <a:ext cx="5309436" cy="6110162"/>
          </a:xfrm>
          <a:prstGeom prst="rect">
            <a:avLst/>
          </a:prstGeom>
        </p:spPr>
      </p:pic>
      <p:pic>
        <p:nvPicPr>
          <p:cNvPr id="7" name="תמונה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2019" y="1439935"/>
            <a:ext cx="3524742" cy="3515216"/>
          </a:xfrm>
          <a:prstGeom prst="rect">
            <a:avLst/>
          </a:prstGeom>
        </p:spPr>
      </p:pic>
      <p:pic>
        <p:nvPicPr>
          <p:cNvPr id="6" name="תמונה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93" y="2163543"/>
            <a:ext cx="4315427" cy="4239217"/>
          </a:xfrm>
          <a:prstGeom prst="rect">
            <a:avLst/>
          </a:prstGeom>
        </p:spPr>
      </p:pic>
      <p:pic>
        <p:nvPicPr>
          <p:cNvPr id="13" name="תמונה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189698">
            <a:off x="2437734" y="-52549"/>
            <a:ext cx="5781511" cy="6812430"/>
          </a:xfrm>
          <a:prstGeom prst="rect">
            <a:avLst/>
          </a:prstGeom>
        </p:spPr>
      </p:pic>
    </p:spTree>
    <p:extLst>
      <p:ext uri="{BB962C8B-B14F-4D97-AF65-F5344CB8AC3E}">
        <p14:creationId xmlns:p14="http://schemas.microsoft.com/office/powerpoint/2010/main" val="3629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6" presetClass="entr" presetSubtype="21" fill="hold" nodeType="after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1000"/>
                                        <p:tgtEl>
                                          <p:spTgt spid="5"/>
                                        </p:tgtEl>
                                      </p:cBhvr>
                                    </p:animEffect>
                                  </p:childTnLst>
                                </p:cTn>
                              </p:par>
                            </p:childTnLst>
                          </p:cTn>
                        </p:par>
                        <p:par>
                          <p:cTn id="14" fill="hold">
                            <p:stCondLst>
                              <p:cond delay="5000"/>
                            </p:stCondLst>
                            <p:childTnLst>
                              <p:par>
                                <p:cTn id="15" presetID="22" presetClass="entr" presetSubtype="4" fill="hold" nodeType="afterEffect">
                                  <p:stCondLst>
                                    <p:cond delay="225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500"/>
                                        <p:tgtEl>
                                          <p:spTgt spid="9"/>
                                        </p:tgtEl>
                                      </p:cBhvr>
                                    </p:animEffect>
                                  </p:childTnLst>
                                </p:cTn>
                              </p:par>
                            </p:childTnLst>
                          </p:cTn>
                        </p:par>
                        <p:par>
                          <p:cTn id="18" fill="hold">
                            <p:stCondLst>
                              <p:cond delay="8750"/>
                            </p:stCondLst>
                            <p:childTnLst>
                              <p:par>
                                <p:cTn id="19" presetID="21" presetClass="entr" presetSubtype="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childTnLst>
                          </p:cTn>
                        </p:par>
                        <p:par>
                          <p:cTn id="22" fill="hold">
                            <p:stCondLst>
                              <p:cond delay="10750"/>
                            </p:stCondLst>
                            <p:childTnLst>
                              <p:par>
                                <p:cTn id="23" presetID="26"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par>
                          <p:cTn id="39" fill="hold">
                            <p:stCondLst>
                              <p:cond delay="12750"/>
                            </p:stCondLst>
                            <p:childTnLst>
                              <p:par>
                                <p:cTn id="40" presetID="45"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ppt_w</p:attrName>
                                        </p:attrNameLst>
                                      </p:cBhvr>
                                      <p:tavLst>
                                        <p:tav tm="0" fmla="#ppt_w*sin(2.5*pi*$)">
                                          <p:val>
                                            <p:fltVal val="0"/>
                                          </p:val>
                                        </p:tav>
                                        <p:tav tm="100000">
                                          <p:val>
                                            <p:fltVal val="1"/>
                                          </p:val>
                                        </p:tav>
                                      </p:tavLst>
                                    </p:anim>
                                    <p:anim calcmode="lin" valueType="num">
                                      <p:cBhvr>
                                        <p:cTn id="44" dur="2000" fill="hold"/>
                                        <p:tgtEl>
                                          <p:spTgt spid="11"/>
                                        </p:tgtEl>
                                        <p:attrNameLst>
                                          <p:attrName>ppt_h</p:attrName>
                                        </p:attrNameLst>
                                      </p:cBhvr>
                                      <p:tavLst>
                                        <p:tav tm="0">
                                          <p:val>
                                            <p:strVal val="#ppt_h"/>
                                          </p:val>
                                        </p:tav>
                                        <p:tav tm="100000">
                                          <p:val>
                                            <p:strVal val="#ppt_h"/>
                                          </p:val>
                                        </p:tav>
                                      </p:tavLst>
                                    </p:anim>
                                  </p:childTnLst>
                                </p:cTn>
                              </p:par>
                            </p:childTnLst>
                          </p:cTn>
                        </p:par>
                        <p:par>
                          <p:cTn id="45" fill="hold">
                            <p:stCondLst>
                              <p:cond delay="14750"/>
                            </p:stCondLst>
                            <p:childTnLst>
                              <p:par>
                                <p:cTn id="46" presetID="14" presetClass="entr" presetSubtype="10" fill="hold" nodeType="afterEffect">
                                  <p:stCondLst>
                                    <p:cond delay="300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1500"/>
                                        <p:tgtEl>
                                          <p:spTgt spid="8"/>
                                        </p:tgtEl>
                                      </p:cBhvr>
                                    </p:animEffect>
                                  </p:childTnLst>
                                </p:cTn>
                              </p:par>
                            </p:childTnLst>
                          </p:cTn>
                        </p:par>
                        <p:par>
                          <p:cTn id="49" fill="hold">
                            <p:stCondLst>
                              <p:cond delay="19250"/>
                            </p:stCondLst>
                            <p:childTnLst>
                              <p:par>
                                <p:cTn id="50" presetID="16" presetClass="entr" presetSubtype="21" fill="hold" nodeType="afterEffect">
                                  <p:stCondLst>
                                    <p:cond delay="300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1000"/>
                                        <p:tgtEl>
                                          <p:spTgt spid="6"/>
                                        </p:tgtEl>
                                      </p:cBhvr>
                                    </p:animEffect>
                                  </p:childTnLst>
                                </p:cTn>
                              </p:par>
                            </p:childTnLst>
                          </p:cTn>
                        </p:par>
                        <p:par>
                          <p:cTn id="53" fill="hold">
                            <p:stCondLst>
                              <p:cond delay="23250"/>
                            </p:stCondLst>
                            <p:childTnLst>
                              <p:par>
                                <p:cTn id="54" presetID="6" presetClass="entr" presetSubtype="16" fill="hold" nodeType="afterEffect">
                                  <p:stCondLst>
                                    <p:cond delay="3000"/>
                                  </p:stCondLst>
                                  <p:childTnLst>
                                    <p:set>
                                      <p:cBhvr>
                                        <p:cTn id="55" dur="1" fill="hold">
                                          <p:stCondLst>
                                            <p:cond delay="0"/>
                                          </p:stCondLst>
                                        </p:cTn>
                                        <p:tgtEl>
                                          <p:spTgt spid="7"/>
                                        </p:tgtEl>
                                        <p:attrNameLst>
                                          <p:attrName>style.visibility</p:attrName>
                                        </p:attrNameLst>
                                      </p:cBhvr>
                                      <p:to>
                                        <p:strVal val="visible"/>
                                      </p:to>
                                    </p:set>
                                    <p:animEffect transition="in" filter="circle(in)">
                                      <p:cBhvr>
                                        <p:cTn id="56" dur="2000"/>
                                        <p:tgtEl>
                                          <p:spTgt spid="7"/>
                                        </p:tgtEl>
                                      </p:cBhvr>
                                    </p:animEffect>
                                  </p:childTnLst>
                                </p:cTn>
                              </p:par>
                            </p:childTnLst>
                          </p:cTn>
                        </p:par>
                        <p:par>
                          <p:cTn id="57" fill="hold">
                            <p:stCondLst>
                              <p:cond delay="28250"/>
                            </p:stCondLst>
                            <p:childTnLst>
                              <p:par>
                                <p:cTn id="58" presetID="22" presetClass="entr" presetSubtype="4"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1A45F0B9-7F21-4E9D-A482-5077D2BD16D3}"/>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tretch>
            <a:fillRect/>
          </a:stretch>
        </p:blipFill>
        <p:spPr>
          <a:xfrm>
            <a:off x="2286000" y="-10096"/>
            <a:ext cx="7120305" cy="6858000"/>
          </a:xfrm>
          <a:prstGeom prst="rect">
            <a:avLst/>
          </a:prstGeom>
          <a:effectLst>
            <a:reflection stA="41000" endPos="0" dir="5400000" sy="-100000" algn="bl" rotWithShape="0"/>
          </a:effectLst>
        </p:spPr>
      </p:pic>
      <p:sp>
        <p:nvSpPr>
          <p:cNvPr id="2" name="TextBox 1">
            <a:extLst>
              <a:ext uri="{FF2B5EF4-FFF2-40B4-BE49-F238E27FC236}">
                <a16:creationId xmlns:a16="http://schemas.microsoft.com/office/drawing/2014/main" id="{89606EF4-D0AE-4BA2-A4BF-CD9D8438E797}"/>
              </a:ext>
            </a:extLst>
          </p:cNvPr>
          <p:cNvSpPr txBox="1"/>
          <p:nvPr/>
        </p:nvSpPr>
        <p:spPr>
          <a:xfrm>
            <a:off x="1976807" y="9527"/>
            <a:ext cx="7477125" cy="1323439"/>
          </a:xfrm>
          <a:prstGeom prst="rect">
            <a:avLst/>
          </a:pr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a:r>
              <a:rPr lang="ar-AE" sz="4000" dirty="0"/>
              <a:t>استراتيجية حماس</a:t>
            </a:r>
            <a:endParaRPr lang="he-IL" sz="4000" dirty="0"/>
          </a:p>
          <a:p>
            <a:pPr algn="ctr"/>
            <a:r>
              <a:rPr lang="he-IL" sz="4000" dirty="0"/>
              <a:t>אסטרטגית חמאס</a:t>
            </a:r>
          </a:p>
        </p:txBody>
      </p:sp>
    </p:spTree>
    <p:extLst>
      <p:ext uri="{BB962C8B-B14F-4D97-AF65-F5344CB8AC3E}">
        <p14:creationId xmlns:p14="http://schemas.microsoft.com/office/powerpoint/2010/main" val="2966871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58038" y="1243741"/>
            <a:ext cx="9905998" cy="3344883"/>
          </a:xfrm>
        </p:spPr>
        <p:txBody>
          <a:bodyPr>
            <a:noAutofit/>
          </a:bodyPr>
          <a:lstStyle/>
          <a:p>
            <a:pPr algn="ctr"/>
            <a:r>
              <a:rPr lang="he-IL" sz="8000" b="1" dirty="0" smtClean="0"/>
              <a:t>תוצאות</a:t>
            </a:r>
            <a:endParaRPr lang="he-IL" sz="8000" b="1" dirty="0"/>
          </a:p>
        </p:txBody>
      </p:sp>
    </p:spTree>
    <p:extLst>
      <p:ext uri="{BB962C8B-B14F-4D97-AF65-F5344CB8AC3E}">
        <p14:creationId xmlns:p14="http://schemas.microsoft.com/office/powerpoint/2010/main" val="1237105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1413" y="0"/>
            <a:ext cx="9905998" cy="827314"/>
          </a:xfrm>
        </p:spPr>
        <p:txBody>
          <a:bodyPr/>
          <a:lstStyle/>
          <a:p>
            <a:pPr algn="ctr"/>
            <a:r>
              <a:rPr lang="ar-AE" dirty="0"/>
              <a:t>إمكانية</a:t>
            </a:r>
            <a:endParaRPr lang="he-IL"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9779362"/>
              </p:ext>
            </p:extLst>
          </p:nvPr>
        </p:nvGraphicFramePr>
        <p:xfrm>
          <a:off x="94277" y="709327"/>
          <a:ext cx="12000270" cy="5719699"/>
        </p:xfrm>
        <a:graphic>
          <a:graphicData uri="http://schemas.openxmlformats.org/drawingml/2006/table">
            <a:tbl>
              <a:tblPr rtl="1" firstRow="1" bandRow="1">
                <a:tableStyleId>{5C22544A-7EE6-4342-B048-85BDC9FD1C3A}</a:tableStyleId>
              </a:tblPr>
              <a:tblGrid>
                <a:gridCol w="5737044">
                  <a:extLst>
                    <a:ext uri="{9D8B030D-6E8A-4147-A177-3AD203B41FA5}">
                      <a16:colId xmlns:a16="http://schemas.microsoft.com/office/drawing/2014/main" val="20000"/>
                    </a:ext>
                  </a:extLst>
                </a:gridCol>
                <a:gridCol w="6263226">
                  <a:extLst>
                    <a:ext uri="{9D8B030D-6E8A-4147-A177-3AD203B41FA5}">
                      <a16:colId xmlns:a16="http://schemas.microsoft.com/office/drawing/2014/main" val="20001"/>
                    </a:ext>
                  </a:extLst>
                </a:gridCol>
              </a:tblGrid>
              <a:tr h="370840">
                <a:tc>
                  <a:txBody>
                    <a:bodyPr/>
                    <a:lstStyle/>
                    <a:p>
                      <a:pPr algn="ctr" rtl="1"/>
                      <a:r>
                        <a:rPr lang="he-IL" sz="4000" dirty="0" smtClean="0">
                          <a:solidFill>
                            <a:srgbClr val="00B050"/>
                          </a:solidFill>
                          <a:latin typeface="Gisha" panose="020B0502040204020203" pitchFamily="34" charset="-79"/>
                          <a:cs typeface="Gisha" panose="020B0502040204020203" pitchFamily="34" charset="-79"/>
                        </a:rPr>
                        <a:t>פוטנציאל חיובי</a:t>
                      </a:r>
                      <a:endParaRPr lang="he-IL" sz="4000" dirty="0">
                        <a:solidFill>
                          <a:srgbClr val="00B050"/>
                        </a:solidFill>
                        <a:latin typeface="Gisha" panose="020B0502040204020203" pitchFamily="34" charset="-79"/>
                        <a:cs typeface="Gisha" panose="020B0502040204020203" pitchFamily="34" charset="-79"/>
                      </a:endParaRPr>
                    </a:p>
                  </a:txBody>
                  <a:tcPr>
                    <a:solidFill>
                      <a:schemeClr val="tx1"/>
                    </a:solidFill>
                  </a:tcPr>
                </a:tc>
                <a:tc>
                  <a:txBody>
                    <a:bodyPr/>
                    <a:lstStyle/>
                    <a:p>
                      <a:pPr algn="ctr" rtl="1"/>
                      <a:r>
                        <a:rPr lang="he-IL" sz="4000" dirty="0" smtClean="0">
                          <a:solidFill>
                            <a:srgbClr val="FF0000"/>
                          </a:solidFill>
                          <a:latin typeface="Gisha" panose="020B0502040204020203" pitchFamily="34" charset="-79"/>
                          <a:cs typeface="Gisha" panose="020B0502040204020203" pitchFamily="34" charset="-79"/>
                        </a:rPr>
                        <a:t>פוטנציאל שלילי</a:t>
                      </a:r>
                      <a:endParaRPr lang="he-IL" sz="4000" dirty="0">
                        <a:solidFill>
                          <a:srgbClr val="FF0000"/>
                        </a:solidFill>
                        <a:latin typeface="Gisha" panose="020B0502040204020203" pitchFamily="34" charset="-79"/>
                        <a:cs typeface="Gisha" panose="020B0502040204020203" pitchFamily="34" charset="-79"/>
                      </a:endParaRPr>
                    </a:p>
                  </a:txBody>
                  <a:tcPr>
                    <a:solidFill>
                      <a:schemeClr val="tx1"/>
                    </a:solidFill>
                  </a:tcPr>
                </a:tc>
                <a:extLst>
                  <a:ext uri="{0D108BD9-81ED-4DB2-BD59-A6C34878D82A}">
                    <a16:rowId xmlns:a16="http://schemas.microsoft.com/office/drawing/2014/main" val="10000"/>
                  </a:ext>
                </a:extLst>
              </a:tr>
              <a:tr h="370840">
                <a:tc>
                  <a:txBody>
                    <a:bodyPr/>
                    <a:lstStyle/>
                    <a:p>
                      <a:pPr marL="355600" indent="-342900" algn="r" rtl="1">
                        <a:lnSpc>
                          <a:spcPct val="115000"/>
                        </a:lnSpc>
                        <a:spcAft>
                          <a:spcPts val="0"/>
                        </a:spcAft>
                        <a:buFont typeface="Wingdings" panose="05000000000000000000" pitchFamily="2" charset="2"/>
                        <a:buChar char="ü"/>
                      </a:pPr>
                      <a:r>
                        <a:rPr lang="en-US" sz="2400" b="1" dirty="0">
                          <a:effectLst/>
                          <a:latin typeface="Gisha" panose="020B0502040204020203" pitchFamily="34" charset="-79"/>
                          <a:ea typeface="David" panose="020E0502060401010101" pitchFamily="34" charset="-79"/>
                          <a:cs typeface="Gisha" panose="020B0502040204020203" pitchFamily="34" charset="-79"/>
                        </a:rPr>
                        <a:t> </a:t>
                      </a:r>
                      <a:r>
                        <a:rPr lang="he-IL" sz="2400" b="1" dirty="0">
                          <a:effectLst/>
                          <a:latin typeface="Gisha" panose="020B0502040204020203" pitchFamily="34" charset="-79"/>
                          <a:ea typeface="David" panose="020E0502060401010101" pitchFamily="34" charset="-79"/>
                          <a:cs typeface="Gisha" panose="020B0502040204020203" pitchFamily="34" charset="-79"/>
                        </a:rPr>
                        <a:t>שמירה על העקרונות/ אינטרסים</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r" rtl="1">
                        <a:lnSpc>
                          <a:spcPct val="115000"/>
                        </a:lnSpc>
                        <a:spcAft>
                          <a:spcPts val="0"/>
                        </a:spcAft>
                        <a:buFont typeface="Wingdings" panose="05000000000000000000" pitchFamily="2" charset="2"/>
                        <a:buChar char="ü"/>
                      </a:pPr>
                      <a:r>
                        <a:rPr lang="en-US" sz="2400" b="1" dirty="0">
                          <a:effectLst/>
                          <a:latin typeface="Gisha" panose="020B0502040204020203" pitchFamily="34" charset="-79"/>
                          <a:ea typeface="David" panose="020E0502060401010101" pitchFamily="34" charset="-79"/>
                          <a:cs typeface="Gisha" panose="020B0502040204020203" pitchFamily="34" charset="-79"/>
                        </a:rPr>
                        <a:t> </a:t>
                      </a:r>
                      <a:r>
                        <a:rPr lang="he-IL" sz="2400" b="1" dirty="0">
                          <a:effectLst/>
                          <a:latin typeface="Gisha" panose="020B0502040204020203" pitchFamily="34" charset="-79"/>
                          <a:ea typeface="David" panose="020E0502060401010101" pitchFamily="34" charset="-79"/>
                          <a:cs typeface="Gisha" panose="020B0502040204020203" pitchFamily="34" charset="-79"/>
                        </a:rPr>
                        <a:t>אובדן השליטה בפועל על הרצועה</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1"/>
                  </a:ext>
                </a:extLst>
              </a:tr>
              <a:tr h="370840">
                <a:tc>
                  <a:txBody>
                    <a:bodyPr/>
                    <a:lstStyle/>
                    <a:p>
                      <a:pPr marL="355600" indent="-342900" algn="r" rtl="1">
                        <a:lnSpc>
                          <a:spcPct val="115000"/>
                        </a:lnSpc>
                        <a:spcAft>
                          <a:spcPts val="0"/>
                        </a:spcAft>
                        <a:buFont typeface="Wingdings" panose="05000000000000000000" pitchFamily="2" charset="2"/>
                        <a:buChar char="ü"/>
                      </a:pPr>
                      <a:r>
                        <a:rPr lang="en-US" sz="2400" b="1" dirty="0">
                          <a:effectLst/>
                          <a:latin typeface="Gisha" panose="020B0502040204020203" pitchFamily="34" charset="-79"/>
                          <a:ea typeface="David" panose="020E0502060401010101" pitchFamily="34" charset="-79"/>
                          <a:cs typeface="Gisha" panose="020B0502040204020203" pitchFamily="34" charset="-79"/>
                        </a:rPr>
                        <a:t> </a:t>
                      </a:r>
                      <a:r>
                        <a:rPr lang="he-IL" sz="2400" b="1" dirty="0">
                          <a:effectLst/>
                          <a:latin typeface="Gisha" panose="020B0502040204020203" pitchFamily="34" charset="-79"/>
                          <a:ea typeface="David" panose="020E0502060401010101" pitchFamily="34" charset="-79"/>
                          <a:cs typeface="Gisha" panose="020B0502040204020203" pitchFamily="34" charset="-79"/>
                        </a:rPr>
                        <a:t>הכרה (דה-פקטו) בכוח הצבאי של חמאס</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r" rtl="1">
                        <a:lnSpc>
                          <a:spcPct val="115000"/>
                        </a:lnSpc>
                        <a:spcAft>
                          <a:spcPts val="0"/>
                        </a:spcAft>
                        <a:buFont typeface="Wingdings" panose="05000000000000000000" pitchFamily="2" charset="2"/>
                        <a:buChar char="ü"/>
                      </a:pPr>
                      <a:r>
                        <a:rPr lang="he-IL" sz="2400" b="1" dirty="0">
                          <a:effectLst/>
                          <a:latin typeface="Gisha" panose="020B0502040204020203" pitchFamily="34" charset="-79"/>
                          <a:ea typeface="David" panose="020E0502060401010101" pitchFamily="34" charset="-79"/>
                          <a:cs typeface="Gisha" panose="020B0502040204020203" pitchFamily="34" charset="-79"/>
                        </a:rPr>
                        <a:t>אובדן העוצמה הצבאית</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2"/>
                  </a:ext>
                </a:extLst>
              </a:tr>
              <a:tr h="370840">
                <a:tc>
                  <a:txBody>
                    <a:bodyPr/>
                    <a:lstStyle/>
                    <a:p>
                      <a:pPr marL="355600" indent="-342900" algn="r" rtl="1">
                        <a:lnSpc>
                          <a:spcPct val="115000"/>
                        </a:lnSpc>
                        <a:spcAft>
                          <a:spcPts val="0"/>
                        </a:spcAft>
                        <a:buFont typeface="Wingdings" panose="05000000000000000000" pitchFamily="2" charset="2"/>
                        <a:buChar char="ü"/>
                      </a:pPr>
                      <a:r>
                        <a:rPr lang="he-IL" sz="2400" b="1" dirty="0">
                          <a:effectLst/>
                          <a:latin typeface="Gisha" panose="020B0502040204020203" pitchFamily="34" charset="-79"/>
                          <a:ea typeface="David" panose="020E0502060401010101" pitchFamily="34" charset="-79"/>
                          <a:cs typeface="Gisha" panose="020B0502040204020203" pitchFamily="34" charset="-79"/>
                        </a:rPr>
                        <a:t> להציג הישגים לדעת הקהל הפלסטינית</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r" rtl="1">
                        <a:lnSpc>
                          <a:spcPct val="115000"/>
                        </a:lnSpc>
                        <a:spcAft>
                          <a:spcPts val="0"/>
                        </a:spcAft>
                        <a:buFont typeface="Wingdings" panose="05000000000000000000" pitchFamily="2" charset="2"/>
                        <a:buChar char="ü"/>
                      </a:pPr>
                      <a:r>
                        <a:rPr lang="he-IL" sz="2400" b="1" dirty="0">
                          <a:effectLst/>
                          <a:latin typeface="Gisha" panose="020B0502040204020203" pitchFamily="34" charset="-79"/>
                          <a:ea typeface="David" panose="020E0502060401010101" pitchFamily="34" charset="-79"/>
                          <a:cs typeface="Gisha" panose="020B0502040204020203" pitchFamily="34" charset="-79"/>
                        </a:rPr>
                        <a:t> מערכה רחבה עם ישראל</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3"/>
                  </a:ext>
                </a:extLst>
              </a:tr>
              <a:tr h="370840">
                <a:tc>
                  <a:txBody>
                    <a:bodyPr/>
                    <a:lstStyle/>
                    <a:p>
                      <a:pPr marL="469900" lvl="1" indent="0" algn="r" rtl="1">
                        <a:lnSpc>
                          <a:spcPct val="115000"/>
                        </a:lnSpc>
                        <a:spcAft>
                          <a:spcPts val="0"/>
                        </a:spcAft>
                        <a:buFont typeface="Wingdings" panose="05000000000000000000" pitchFamily="2" charset="2"/>
                        <a:buNone/>
                      </a:pPr>
                      <a:r>
                        <a:rPr lang="he-IL" sz="2400" b="0" dirty="0">
                          <a:effectLst/>
                          <a:latin typeface="Gisha" panose="020B0502040204020203" pitchFamily="34" charset="-79"/>
                          <a:ea typeface="David" panose="020E0502060401010101" pitchFamily="34" charset="-79"/>
                          <a:cs typeface="Gisha" panose="020B0502040204020203" pitchFamily="34" charset="-79"/>
                        </a:rPr>
                        <a:t>משוחררי </a:t>
                      </a:r>
                      <a:r>
                        <a:rPr lang="he-IL" sz="2400" b="0" dirty="0" smtClean="0">
                          <a:effectLst/>
                          <a:latin typeface="Gisha" panose="020B0502040204020203" pitchFamily="34" charset="-79"/>
                          <a:ea typeface="David" panose="020E0502060401010101" pitchFamily="34" charset="-79"/>
                          <a:cs typeface="Gisha" panose="020B0502040204020203" pitchFamily="34" charset="-79"/>
                        </a:rPr>
                        <a:t>שליט?</a:t>
                      </a:r>
                      <a:endParaRPr lang="en-US" sz="2000" b="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r" rtl="1">
                        <a:lnSpc>
                          <a:spcPct val="115000"/>
                        </a:lnSpc>
                        <a:spcAft>
                          <a:spcPts val="0"/>
                        </a:spcAft>
                        <a:buFont typeface="Wingdings" panose="05000000000000000000" pitchFamily="2" charset="2"/>
                        <a:buChar char="ü"/>
                      </a:pPr>
                      <a:r>
                        <a:rPr lang="he-IL" sz="2400" b="1" dirty="0">
                          <a:effectLst/>
                          <a:latin typeface="Gisha" panose="020B0502040204020203" pitchFamily="34" charset="-79"/>
                          <a:ea typeface="David" panose="020E0502060401010101" pitchFamily="34" charset="-79"/>
                          <a:cs typeface="Gisha" panose="020B0502040204020203" pitchFamily="34" charset="-79"/>
                        </a:rPr>
                        <a:t>מעצרים </a:t>
                      </a:r>
                      <a:r>
                        <a:rPr lang="he-IL" sz="2400" b="1" dirty="0" err="1" smtClean="0">
                          <a:effectLst/>
                          <a:latin typeface="Gisha" panose="020B0502040204020203" pitchFamily="34" charset="-79"/>
                          <a:ea typeface="David" panose="020E0502060401010101" pitchFamily="34" charset="-79"/>
                          <a:cs typeface="Gisha" panose="020B0502040204020203" pitchFamily="34" charset="-79"/>
                        </a:rPr>
                        <a:t>באיו"ש</a:t>
                      </a:r>
                      <a:r>
                        <a:rPr lang="he-IL" sz="2400" b="1" dirty="0" smtClean="0">
                          <a:effectLst/>
                          <a:latin typeface="Gisha" panose="020B0502040204020203" pitchFamily="34" charset="-79"/>
                          <a:ea typeface="David" panose="020E0502060401010101" pitchFamily="34" charset="-79"/>
                          <a:cs typeface="Gisha" panose="020B0502040204020203" pitchFamily="34" charset="-79"/>
                        </a:rPr>
                        <a:t> (</a:t>
                      </a:r>
                      <a:r>
                        <a:rPr lang="he-IL" sz="2400" b="1" dirty="0" smtClean="0">
                          <a:effectLst/>
                          <a:latin typeface="Gisha" panose="020B0502040204020203" pitchFamily="34" charset="-79"/>
                          <a:ea typeface="David" panose="020E0502060401010101" pitchFamily="34" charset="-79"/>
                          <a:cs typeface="Gisha" panose="020B0502040204020203" pitchFamily="34" charset="-79"/>
                        </a:rPr>
                        <a:t>חלקי, שוחררו)</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4"/>
                  </a:ext>
                </a:extLst>
              </a:tr>
              <a:tr h="370840">
                <a:tc>
                  <a:txBody>
                    <a:bodyPr/>
                    <a:lstStyle/>
                    <a:p>
                      <a:pPr marL="355600" indent="-342900" algn="r" rtl="1">
                        <a:lnSpc>
                          <a:spcPct val="115000"/>
                        </a:lnSpc>
                        <a:spcAft>
                          <a:spcPts val="0"/>
                        </a:spcAft>
                        <a:buFont typeface="Wingdings" panose="05000000000000000000" pitchFamily="2" charset="2"/>
                        <a:buChar char="ü"/>
                      </a:pPr>
                      <a:r>
                        <a:rPr lang="he-IL" sz="2400" b="1" dirty="0">
                          <a:effectLst/>
                          <a:latin typeface="Gisha" panose="020B0502040204020203" pitchFamily="34" charset="-79"/>
                          <a:ea typeface="David" panose="020E0502060401010101" pitchFamily="34" charset="-79"/>
                          <a:cs typeface="Gisha" panose="020B0502040204020203" pitchFamily="34" charset="-79"/>
                        </a:rPr>
                        <a:t>שחרור המצור מעזה</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lvl="0" indent="-342900" algn="r" rtl="1">
                        <a:lnSpc>
                          <a:spcPct val="115000"/>
                        </a:lnSpc>
                        <a:spcAft>
                          <a:spcPts val="0"/>
                        </a:spcAft>
                        <a:buFont typeface="Wingdings" panose="05000000000000000000" pitchFamily="2" charset="2"/>
                        <a:buChar char="ü"/>
                      </a:pPr>
                      <a:r>
                        <a:rPr lang="he-IL" sz="2400" b="1" dirty="0">
                          <a:effectLst/>
                          <a:latin typeface="Gisha" panose="020B0502040204020203" pitchFamily="34" charset="-79"/>
                          <a:ea typeface="David" panose="020E0502060401010101" pitchFamily="34" charset="-79"/>
                          <a:cs typeface="Gisha" panose="020B0502040204020203" pitchFamily="34" charset="-79"/>
                        </a:rPr>
                        <a:t> יציאת </a:t>
                      </a:r>
                      <a:r>
                        <a:rPr lang="he-IL" sz="2400" b="1" kern="1200" dirty="0">
                          <a:solidFill>
                            <a:schemeClr val="dk1"/>
                          </a:solidFill>
                          <a:effectLst/>
                          <a:latin typeface="Gisha" panose="020B0502040204020203" pitchFamily="34" charset="-79"/>
                          <a:ea typeface="David" panose="020E0502060401010101" pitchFamily="34" charset="-79"/>
                          <a:cs typeface="Gisha" panose="020B0502040204020203" pitchFamily="34" charset="-79"/>
                        </a:rPr>
                        <a:t>המשבר</a:t>
                      </a:r>
                      <a:r>
                        <a:rPr lang="he-IL" sz="2400" b="1" dirty="0">
                          <a:effectLst/>
                          <a:latin typeface="Gisha" panose="020B0502040204020203" pitchFamily="34" charset="-79"/>
                          <a:ea typeface="David" panose="020E0502060401010101" pitchFamily="34" charset="-79"/>
                          <a:cs typeface="Gisha" panose="020B0502040204020203" pitchFamily="34" charset="-79"/>
                        </a:rPr>
                        <a:t> ההומניטרי משליטה</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5"/>
                  </a:ext>
                </a:extLst>
              </a:tr>
              <a:tr h="370840">
                <a:tc>
                  <a:txBody>
                    <a:bodyPr/>
                    <a:lstStyle/>
                    <a:p>
                      <a:pPr marL="355600" indent="-342900" algn="r" rtl="1">
                        <a:lnSpc>
                          <a:spcPct val="115000"/>
                        </a:lnSpc>
                        <a:spcAft>
                          <a:spcPts val="0"/>
                        </a:spcAft>
                        <a:buFont typeface="Wingdings" panose="05000000000000000000" pitchFamily="2" charset="2"/>
                        <a:buChar char="ü"/>
                      </a:pPr>
                      <a:r>
                        <a:rPr lang="he-IL" sz="2400" b="1" dirty="0">
                          <a:effectLst/>
                          <a:latin typeface="Gisha" panose="020B0502040204020203" pitchFamily="34" charset="-79"/>
                          <a:ea typeface="David" panose="020E0502060401010101" pitchFamily="34" charset="-79"/>
                          <a:cs typeface="Gisha" panose="020B0502040204020203" pitchFamily="34" charset="-79"/>
                        </a:rPr>
                        <a:t>התבססות פוליטית לגיטימית בגדה</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r" rtl="1">
                        <a:lnSpc>
                          <a:spcPct val="115000"/>
                        </a:lnSpc>
                        <a:spcAft>
                          <a:spcPts val="0"/>
                        </a:spcAft>
                        <a:buFont typeface="Wingdings" panose="05000000000000000000" pitchFamily="2" charset="2"/>
                        <a:buChar char="ü"/>
                      </a:pPr>
                      <a:r>
                        <a:rPr lang="he-IL" sz="2400" b="1" dirty="0">
                          <a:effectLst/>
                          <a:latin typeface="Gisha" panose="020B0502040204020203" pitchFamily="34" charset="-79"/>
                          <a:ea typeface="David" panose="020E0502060401010101" pitchFamily="34" charset="-79"/>
                          <a:cs typeface="Gisha" panose="020B0502040204020203" pitchFamily="34" charset="-79"/>
                        </a:rPr>
                        <a:t>פגיעה בלגיטימיות בעיניי העם הפלסטיני</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6"/>
                  </a:ext>
                </a:extLst>
              </a:tr>
              <a:tr h="370840">
                <a:tc>
                  <a:txBody>
                    <a:bodyPr/>
                    <a:lstStyle/>
                    <a:p>
                      <a:pPr marL="355600" indent="-342900" algn="r" rtl="1">
                        <a:lnSpc>
                          <a:spcPct val="115000"/>
                        </a:lnSpc>
                        <a:spcAft>
                          <a:spcPts val="0"/>
                        </a:spcAft>
                        <a:buFont typeface="Wingdings" panose="05000000000000000000" pitchFamily="2" charset="2"/>
                        <a:buChar char="ü"/>
                      </a:pPr>
                      <a:r>
                        <a:rPr lang="he-IL" sz="2400" b="1" dirty="0">
                          <a:effectLst/>
                          <a:latin typeface="Gisha" panose="020B0502040204020203" pitchFamily="34" charset="-79"/>
                          <a:ea typeface="David" panose="020E0502060401010101" pitchFamily="34" charset="-79"/>
                          <a:cs typeface="Gisha" panose="020B0502040204020203" pitchFamily="34" charset="-79"/>
                        </a:rPr>
                        <a:t>דיכוי  או סיפוח </a:t>
                      </a:r>
                      <a:r>
                        <a:rPr lang="he-IL" sz="2400" b="1" dirty="0" smtClean="0">
                          <a:effectLst/>
                          <a:latin typeface="Gisha" panose="020B0502040204020203" pitchFamily="34" charset="-79"/>
                          <a:ea typeface="David" panose="020E0502060401010101" pitchFamily="34" charset="-79"/>
                          <a:cs typeface="Gisha" panose="020B0502040204020203" pitchFamily="34" charset="-79"/>
                        </a:rPr>
                        <a:t>גא"פ/ דיכוי </a:t>
                      </a:r>
                      <a:r>
                        <a:rPr lang="he-IL" sz="2400" b="1" dirty="0" err="1">
                          <a:effectLst/>
                          <a:latin typeface="Gisha" panose="020B0502040204020203" pitchFamily="34" charset="-79"/>
                          <a:ea typeface="David" panose="020E0502060401010101" pitchFamily="34" charset="-79"/>
                          <a:cs typeface="Gisha" panose="020B0502040204020203" pitchFamily="34" charset="-79"/>
                        </a:rPr>
                        <a:t>הסלפים</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r" rtl="1">
                        <a:lnSpc>
                          <a:spcPct val="115000"/>
                        </a:lnSpc>
                        <a:spcAft>
                          <a:spcPts val="0"/>
                        </a:spcAft>
                        <a:buFont typeface="Wingdings" panose="05000000000000000000" pitchFamily="2" charset="2"/>
                        <a:buChar char="ü"/>
                      </a:pPr>
                      <a:r>
                        <a:rPr lang="he-IL" sz="2400" b="1" dirty="0">
                          <a:effectLst/>
                          <a:latin typeface="Gisha" panose="020B0502040204020203" pitchFamily="34" charset="-79"/>
                          <a:ea typeface="David" panose="020E0502060401010101" pitchFamily="34" charset="-79"/>
                          <a:cs typeface="Gisha" panose="020B0502040204020203" pitchFamily="34" charset="-79"/>
                        </a:rPr>
                        <a:t>התפרצות חמושה של גא"פ/סלפים, סיכון </a:t>
                      </a:r>
                      <a:r>
                        <a:rPr lang="he-IL" sz="2400" b="1" dirty="0" smtClean="0">
                          <a:effectLst/>
                          <a:latin typeface="Gisha" panose="020B0502040204020203" pitchFamily="34" charset="-79"/>
                          <a:ea typeface="David" panose="020E0502060401010101" pitchFamily="34" charset="-79"/>
                          <a:cs typeface="Gisha" panose="020B0502040204020203" pitchFamily="34" charset="-79"/>
                        </a:rPr>
                        <a:t>השליטה</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7"/>
                  </a:ext>
                </a:extLst>
              </a:tr>
              <a:tr h="370840">
                <a:tc>
                  <a:txBody>
                    <a:bodyPr/>
                    <a:lstStyle/>
                    <a:p>
                      <a:pPr marL="355600" indent="-342900" algn="r" rtl="1">
                        <a:lnSpc>
                          <a:spcPct val="115000"/>
                        </a:lnSpc>
                        <a:spcAft>
                          <a:spcPts val="0"/>
                        </a:spcAft>
                        <a:buFont typeface="Wingdings" panose="05000000000000000000" pitchFamily="2" charset="2"/>
                        <a:buChar char="ü"/>
                      </a:pPr>
                      <a:r>
                        <a:rPr lang="he-IL" sz="2400" b="1" dirty="0">
                          <a:effectLst/>
                          <a:latin typeface="Gisha" panose="020B0502040204020203" pitchFamily="34" charset="-79"/>
                          <a:ea typeface="David" panose="020E0502060401010101" pitchFamily="34" charset="-79"/>
                          <a:cs typeface="Gisha" panose="020B0502040204020203" pitchFamily="34" charset="-79"/>
                        </a:rPr>
                        <a:t>הוצאת חמאס מרשימת </a:t>
                      </a:r>
                      <a:r>
                        <a:rPr lang="he-IL" sz="2400" b="1" dirty="0" smtClean="0">
                          <a:effectLst/>
                          <a:latin typeface="Gisha" panose="020B0502040204020203" pitchFamily="34" charset="-79"/>
                          <a:ea typeface="David" panose="020E0502060401010101" pitchFamily="34" charset="-79"/>
                          <a:cs typeface="Gisha" panose="020B0502040204020203" pitchFamily="34" charset="-79"/>
                        </a:rPr>
                        <a:t>הטרור (זרוע מדינית)</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r" rtl="1">
                        <a:lnSpc>
                          <a:spcPct val="115000"/>
                        </a:lnSpc>
                        <a:spcAft>
                          <a:spcPts val="0"/>
                        </a:spcAft>
                        <a:buFont typeface="Wingdings" panose="05000000000000000000" pitchFamily="2" charset="2"/>
                        <a:buChar char="ü"/>
                      </a:pPr>
                      <a:r>
                        <a:rPr lang="en-US" sz="2400" b="1" dirty="0">
                          <a:effectLst/>
                          <a:latin typeface="Gisha" panose="020B0502040204020203" pitchFamily="34" charset="-79"/>
                          <a:ea typeface="David" panose="020E0502060401010101" pitchFamily="34" charset="-79"/>
                          <a:cs typeface="Gisha" panose="020B0502040204020203" pitchFamily="34" charset="-79"/>
                        </a:rPr>
                        <a:t> </a:t>
                      </a:r>
                      <a:r>
                        <a:rPr lang="he-IL" sz="2400" b="1" dirty="0">
                          <a:effectLst/>
                          <a:latin typeface="Gisha" panose="020B0502040204020203" pitchFamily="34" charset="-79"/>
                          <a:ea typeface="David" panose="020E0502060401010101" pitchFamily="34" charset="-79"/>
                          <a:cs typeface="Gisha" panose="020B0502040204020203" pitchFamily="34" charset="-79"/>
                        </a:rPr>
                        <a:t>מצרים לא נרתמת</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8"/>
                  </a:ext>
                </a:extLst>
              </a:tr>
              <a:tr h="370840">
                <a:tc>
                  <a:txBody>
                    <a:bodyPr/>
                    <a:lstStyle/>
                    <a:p>
                      <a:pPr marL="355600" indent="-342900" algn="r" rtl="1">
                        <a:lnSpc>
                          <a:spcPct val="115000"/>
                        </a:lnSpc>
                        <a:spcAft>
                          <a:spcPts val="0"/>
                        </a:spcAft>
                        <a:buFont typeface="Wingdings" panose="05000000000000000000" pitchFamily="2" charset="2"/>
                        <a:buChar char="ü"/>
                      </a:pPr>
                      <a:r>
                        <a:rPr lang="he-IL" sz="2400" b="1" dirty="0">
                          <a:effectLst/>
                          <a:latin typeface="Gisha" panose="020B0502040204020203" pitchFamily="34" charset="-79"/>
                          <a:ea typeface="David" panose="020E0502060401010101" pitchFamily="34" charset="-79"/>
                          <a:cs typeface="Gisha" panose="020B0502040204020203" pitchFamily="34" charset="-79"/>
                        </a:rPr>
                        <a:t>עמדת קפיצה למימוש עתידי של החזון</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355600" indent="-342900" algn="r" rtl="1">
                        <a:lnSpc>
                          <a:spcPct val="115000"/>
                        </a:lnSpc>
                        <a:spcAft>
                          <a:spcPts val="0"/>
                        </a:spcAft>
                        <a:buFont typeface="Wingdings" panose="05000000000000000000" pitchFamily="2" charset="2"/>
                        <a:buChar char="ü"/>
                      </a:pPr>
                      <a:r>
                        <a:rPr lang="he-IL" sz="2400" b="1" dirty="0">
                          <a:effectLst/>
                          <a:latin typeface="Gisha" panose="020B0502040204020203" pitchFamily="34" charset="-79"/>
                          <a:ea typeface="David" panose="020E0502060401010101" pitchFamily="34" charset="-79"/>
                          <a:cs typeface="Gisha" panose="020B0502040204020203" pitchFamily="34" charset="-79"/>
                        </a:rPr>
                        <a:t>ניתוק מאיראן</a:t>
                      </a:r>
                      <a:endParaRPr lang="en-US" sz="2000" b="1"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08699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427703" y="224133"/>
            <a:ext cx="11267768" cy="5940088"/>
          </a:xfrm>
          <a:prstGeom prst="rect">
            <a:avLst/>
          </a:prstGeom>
        </p:spPr>
        <p:txBody>
          <a:bodyPr wrap="square">
            <a:spAutoFit/>
          </a:bodyPr>
          <a:lstStyle/>
          <a:p>
            <a:pPr algn="ctr" rtl="1"/>
            <a:r>
              <a:rPr lang="he-IL" sz="4400" b="1"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חמאס, תמונת סיום מדינית</a:t>
            </a:r>
          </a:p>
          <a:p>
            <a:pPr marL="285750" indent="-285750" algn="r" rtl="1">
              <a:buFont typeface="Arial" panose="020B0604020202020204" pitchFamily="34" charset="0"/>
              <a:buChar char="•"/>
            </a:pPr>
            <a:endParaRPr lang="he-IL" sz="1600" b="1" dirty="0" smtClean="0"/>
          </a:p>
          <a:p>
            <a:pPr marL="285750" indent="-285750" algn="r" rtl="1">
              <a:buFont typeface="Arial" panose="020B0604020202020204" pitchFamily="34" charset="0"/>
              <a:buChar char="•"/>
            </a:pPr>
            <a:r>
              <a:rPr lang="he-IL" sz="3200" dirty="0">
                <a:latin typeface="Gisha" panose="020B0502040204020203" pitchFamily="34" charset="-79"/>
                <a:ea typeface="Calibri" panose="020F0502020204030204" pitchFamily="34" charset="0"/>
                <a:cs typeface="Gisha" panose="020B0502040204020203" pitchFamily="34" charset="-79"/>
              </a:rPr>
              <a:t>שמרנו על כל העקרונות</a:t>
            </a:r>
          </a:p>
          <a:p>
            <a:pPr marL="285750" indent="-285750" algn="r" rtl="1">
              <a:buFont typeface="Arial" panose="020B0604020202020204" pitchFamily="34" charset="0"/>
              <a:buChar char="•"/>
            </a:pPr>
            <a:r>
              <a:rPr lang="he-IL" sz="3200" dirty="0">
                <a:latin typeface="Gisha" panose="020B0502040204020203" pitchFamily="34" charset="-79"/>
                <a:ea typeface="Calibri" panose="020F0502020204030204" pitchFamily="34" charset="0"/>
                <a:cs typeface="Gisha" panose="020B0502040204020203" pitchFamily="34" charset="-79"/>
              </a:rPr>
              <a:t>ההסכם לא מכיל וויתורים הנוגדים את אמנת חמאס</a:t>
            </a:r>
          </a:p>
          <a:p>
            <a:pPr marL="285750" indent="-285750" algn="r" rtl="1">
              <a:buFont typeface="Arial" panose="020B0604020202020204" pitchFamily="34" charset="0"/>
              <a:buChar char="•"/>
            </a:pPr>
            <a:r>
              <a:rPr lang="he-IL" sz="3200" dirty="0">
                <a:latin typeface="Gisha" panose="020B0502040204020203" pitchFamily="34" charset="-79"/>
                <a:ea typeface="Calibri" panose="020F0502020204030204" pitchFamily="34" charset="0"/>
                <a:cs typeface="Gisha" panose="020B0502040204020203" pitchFamily="34" charset="-79"/>
              </a:rPr>
              <a:t>תחת הסכם קהיר, בדרך לבחירות</a:t>
            </a:r>
          </a:p>
          <a:p>
            <a:pPr marL="285750" indent="-285750" algn="r" rtl="1">
              <a:buFont typeface="Arial" panose="020B0604020202020204" pitchFamily="34" charset="0"/>
              <a:buChar char="•"/>
            </a:pPr>
            <a:r>
              <a:rPr lang="he-IL" sz="3200" dirty="0">
                <a:latin typeface="Gisha" panose="020B0502040204020203" pitchFamily="34" charset="-79"/>
                <a:ea typeface="Calibri" panose="020F0502020204030204" pitchFamily="34" charset="0"/>
                <a:cs typeface="Gisha" panose="020B0502040204020203" pitchFamily="34" charset="-79"/>
              </a:rPr>
              <a:t>כלל הוויתורים- על ידי רשות, אנחנו דחפנו למה שחשוב לנו</a:t>
            </a:r>
          </a:p>
          <a:p>
            <a:pPr marL="285750" indent="-285750" algn="r" rtl="1">
              <a:buFont typeface="Arial" panose="020B0604020202020204" pitchFamily="34" charset="0"/>
              <a:buChar char="•"/>
            </a:pPr>
            <a:r>
              <a:rPr lang="he-IL" sz="3200" dirty="0">
                <a:latin typeface="Gisha" panose="020B0502040204020203" pitchFamily="34" charset="-79"/>
                <a:ea typeface="Calibri" panose="020F0502020204030204" pitchFamily="34" charset="0"/>
                <a:cs typeface="Gisha" panose="020B0502040204020203" pitchFamily="34" charset="-79"/>
              </a:rPr>
              <a:t>אנחנו חלק ממנגנוני הרש"פ</a:t>
            </a:r>
          </a:p>
          <a:p>
            <a:pPr marL="285750" indent="-285750" algn="r" rtl="1">
              <a:buFont typeface="Arial" panose="020B0604020202020204" pitchFamily="34" charset="0"/>
              <a:buChar char="•"/>
            </a:pPr>
            <a:r>
              <a:rPr lang="he-IL" sz="3200" dirty="0">
                <a:latin typeface="Gisha" panose="020B0502040204020203" pitchFamily="34" charset="-79"/>
                <a:ea typeface="Calibri" panose="020F0502020204030204" pitchFamily="34" charset="0"/>
                <a:cs typeface="Gisha" panose="020B0502040204020203" pitchFamily="34" charset="-79"/>
              </a:rPr>
              <a:t>דיברו </a:t>
            </a:r>
            <a:r>
              <a:rPr lang="he-IL" sz="3200" dirty="0" err="1">
                <a:latin typeface="Gisha" panose="020B0502040204020203" pitchFamily="34" charset="-79"/>
                <a:ea typeface="Calibri" panose="020F0502020204030204" pitchFamily="34" charset="0"/>
                <a:cs typeface="Gisha" panose="020B0502040204020203" pitchFamily="34" charset="-79"/>
              </a:rPr>
              <a:t>איתנו</a:t>
            </a:r>
            <a:r>
              <a:rPr lang="he-IL" sz="3200" dirty="0">
                <a:latin typeface="Gisha" panose="020B0502040204020203" pitchFamily="34" charset="-79"/>
                <a:ea typeface="Calibri" panose="020F0502020204030204" pitchFamily="34" charset="0"/>
                <a:cs typeface="Gisha" panose="020B0502040204020203" pitchFamily="34" charset="-79"/>
              </a:rPr>
              <a:t> בפועל- כולם (כולל ארה"ב, למרות החוק)</a:t>
            </a:r>
          </a:p>
          <a:p>
            <a:pPr marL="285750" indent="-285750" algn="r" rtl="1">
              <a:buFont typeface="Arial" panose="020B0604020202020204" pitchFamily="34" charset="0"/>
              <a:buChar char="•"/>
            </a:pPr>
            <a:r>
              <a:rPr lang="he-IL" sz="3200" dirty="0">
                <a:latin typeface="Gisha" panose="020B0502040204020203" pitchFamily="34" charset="-79"/>
                <a:ea typeface="Calibri" panose="020F0502020204030204" pitchFamily="34" charset="0"/>
                <a:cs typeface="Gisha" panose="020B0502040204020203" pitchFamily="34" charset="-79"/>
              </a:rPr>
              <a:t>הנשק אצלנו</a:t>
            </a:r>
          </a:p>
          <a:p>
            <a:pPr marL="285750" indent="-285750" algn="r" rtl="1">
              <a:buFont typeface="Arial" panose="020B0604020202020204" pitchFamily="34" charset="0"/>
              <a:buChar char="•"/>
            </a:pPr>
            <a:r>
              <a:rPr lang="he-IL" sz="3200" dirty="0">
                <a:latin typeface="Gisha" panose="020B0502040204020203" pitchFamily="34" charset="-79"/>
                <a:ea typeface="Calibri" panose="020F0502020204030204" pitchFamily="34" charset="0"/>
                <a:cs typeface="Gisha" panose="020B0502040204020203" pitchFamily="34" charset="-79"/>
              </a:rPr>
              <a:t>הזרוע המדינית של חמאס הוכרה בפועל</a:t>
            </a:r>
          </a:p>
          <a:p>
            <a:pPr marL="285750" indent="-285750" algn="r" rtl="1">
              <a:buFont typeface="Arial" panose="020B0604020202020204" pitchFamily="34" charset="0"/>
              <a:buChar char="•"/>
            </a:pPr>
            <a:r>
              <a:rPr lang="he-IL" sz="3200" dirty="0">
                <a:latin typeface="Gisha" panose="020B0502040204020203" pitchFamily="34" charset="-79"/>
                <a:ea typeface="Calibri" panose="020F0502020204030204" pitchFamily="34" charset="0"/>
                <a:cs typeface="Gisha" panose="020B0502040204020203" pitchFamily="34" charset="-79"/>
              </a:rPr>
              <a:t>יחסים טובים עם מצרים</a:t>
            </a:r>
          </a:p>
          <a:p>
            <a:pPr marL="285750" indent="-285750" algn="r" rtl="1">
              <a:buFont typeface="Arial" panose="020B0604020202020204" pitchFamily="34" charset="0"/>
              <a:buChar char="•"/>
            </a:pPr>
            <a:r>
              <a:rPr lang="he-IL" sz="3200" dirty="0">
                <a:latin typeface="Gisha" panose="020B0502040204020203" pitchFamily="34" charset="-79"/>
                <a:ea typeface="Calibri" panose="020F0502020204030204" pitchFamily="34" charset="0"/>
                <a:cs typeface="Gisha" panose="020B0502040204020203" pitchFamily="34" charset="-79"/>
              </a:rPr>
              <a:t>מצור הוסר בפועל (רפיח, נמל ימי)</a:t>
            </a:r>
            <a:endParaRPr lang="he-IL" sz="3200" dirty="0">
              <a:latin typeface="Gisha" panose="020B0502040204020203" pitchFamily="34" charset="-79"/>
              <a:ea typeface="Calibri" panose="020F0502020204030204" pitchFamily="34" charset="0"/>
              <a:cs typeface="Gisha" panose="020B0502040204020203" pitchFamily="34" charset="-79"/>
            </a:endParaRPr>
          </a:p>
        </p:txBody>
      </p:sp>
    </p:spTree>
    <p:extLst>
      <p:ext uri="{BB962C8B-B14F-4D97-AF65-F5344CB8AC3E}">
        <p14:creationId xmlns:p14="http://schemas.microsoft.com/office/powerpoint/2010/main" val="337717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58038" y="1243741"/>
            <a:ext cx="9905998" cy="3344883"/>
          </a:xfrm>
        </p:spPr>
        <p:txBody>
          <a:bodyPr>
            <a:noAutofit/>
          </a:bodyPr>
          <a:lstStyle/>
          <a:p>
            <a:pPr algn="ctr"/>
            <a:r>
              <a:rPr lang="he-IL" sz="8000" b="1" dirty="0" smtClean="0"/>
              <a:t>יעדי ביניים שהושגו במו"מ</a:t>
            </a:r>
            <a:endParaRPr lang="he-IL" sz="8000" b="1" dirty="0"/>
          </a:p>
        </p:txBody>
      </p:sp>
    </p:spTree>
    <p:extLst>
      <p:ext uri="{BB962C8B-B14F-4D97-AF65-F5344CB8AC3E}">
        <p14:creationId xmlns:p14="http://schemas.microsoft.com/office/powerpoint/2010/main" val="1666349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288074" y="482776"/>
            <a:ext cx="11482252" cy="5509200"/>
          </a:xfrm>
          <a:prstGeom prst="rect">
            <a:avLst/>
          </a:prstGeom>
          <a:noFill/>
        </p:spPr>
        <p:txBody>
          <a:bodyPr wrap="square" rtlCol="1">
            <a:spAutoFit/>
          </a:bodyPr>
          <a:lstStyle>
            <a:defPPr>
              <a:defRPr lang="en-US"/>
            </a:defPPr>
            <a:lvl1pPr marL="285750" indent="-285750" algn="r" rtl="1">
              <a:buFont typeface="Arial" panose="020B0604020202020204" pitchFamily="34" charset="0"/>
              <a:buChar char="•"/>
              <a:defRPr sz="3200" b="1">
                <a:solidFill>
                  <a:schemeClr val="accent1">
                    <a:lumMod val="60000"/>
                    <a:lumOff val="40000"/>
                  </a:schemeClr>
                </a:solidFill>
                <a:latin typeface="David" panose="020E0502060401010101" pitchFamily="34" charset="-79"/>
                <a:cs typeface="David" panose="020E0502060401010101" pitchFamily="34" charset="-79"/>
              </a:defRPr>
            </a:lvl1pPr>
            <a:lvl2pPr marL="742950" lvl="1" indent="-285750" algn="r" rtl="1">
              <a:buFont typeface="Arial" panose="020B0604020202020204" pitchFamily="34" charset="0"/>
              <a:buChar char="•"/>
              <a:defRPr sz="3200" b="1">
                <a:solidFill>
                  <a:schemeClr val="accent1">
                    <a:lumMod val="60000"/>
                    <a:lumOff val="40000"/>
                  </a:schemeClr>
                </a:solidFill>
                <a:latin typeface="David" panose="020E0502060401010101" pitchFamily="34" charset="-79"/>
                <a:cs typeface="David" panose="020E0502060401010101" pitchFamily="34" charset="-79"/>
              </a:defRPr>
            </a:lvl2pPr>
          </a:lstStyle>
          <a:p>
            <a:r>
              <a:rPr lang="he-IL" b="0" dirty="0" smtClean="0">
                <a:solidFill>
                  <a:schemeClr val="tx1"/>
                </a:solidFill>
              </a:rPr>
              <a:t>מעבר </a:t>
            </a:r>
            <a:r>
              <a:rPr lang="he-IL" b="0" dirty="0">
                <a:solidFill>
                  <a:schemeClr val="tx1"/>
                </a:solidFill>
              </a:rPr>
              <a:t>רפיח פתוח</a:t>
            </a:r>
          </a:p>
          <a:p>
            <a:r>
              <a:rPr lang="he-IL" b="0" dirty="0" smtClean="0">
                <a:solidFill>
                  <a:schemeClr val="tx1"/>
                </a:solidFill>
              </a:rPr>
              <a:t>העברת </a:t>
            </a:r>
            <a:r>
              <a:rPr lang="he-IL" b="0" dirty="0">
                <a:solidFill>
                  <a:schemeClr val="tx1"/>
                </a:solidFill>
              </a:rPr>
              <a:t>אנטיביוטיקה מאיראן</a:t>
            </a:r>
          </a:p>
          <a:p>
            <a:r>
              <a:rPr lang="he-IL" b="0" dirty="0" smtClean="0">
                <a:solidFill>
                  <a:schemeClr val="tx1"/>
                </a:solidFill>
              </a:rPr>
              <a:t>מתקני התפלת מים טורקי + מצרי</a:t>
            </a:r>
            <a:endParaRPr lang="he-IL" b="0" dirty="0">
              <a:solidFill>
                <a:schemeClr val="tx1"/>
              </a:solidFill>
            </a:endParaRPr>
          </a:p>
          <a:p>
            <a:r>
              <a:rPr lang="he-IL" b="0" dirty="0" smtClean="0">
                <a:solidFill>
                  <a:schemeClr val="tx1"/>
                </a:solidFill>
              </a:rPr>
              <a:t>טורקיה</a:t>
            </a:r>
            <a:r>
              <a:rPr lang="he-IL" b="0" dirty="0">
                <a:solidFill>
                  <a:schemeClr val="tx1"/>
                </a:solidFill>
              </a:rPr>
              <a:t>: 20 מ"ד להתנגדות בחשאי (חודשי)</a:t>
            </a:r>
          </a:p>
          <a:p>
            <a:r>
              <a:rPr lang="he-IL" b="0" dirty="0" smtClean="0">
                <a:solidFill>
                  <a:schemeClr val="tx1"/>
                </a:solidFill>
              </a:rPr>
              <a:t>25 </a:t>
            </a:r>
            <a:r>
              <a:rPr lang="he-IL" b="0" dirty="0">
                <a:solidFill>
                  <a:schemeClr val="tx1"/>
                </a:solidFill>
              </a:rPr>
              <a:t>מ"ד מקטאר (חודשי)</a:t>
            </a:r>
          </a:p>
          <a:p>
            <a:r>
              <a:rPr lang="he-IL" b="0" dirty="0" smtClean="0">
                <a:solidFill>
                  <a:schemeClr val="tx1"/>
                </a:solidFill>
              </a:rPr>
              <a:t>סיוע </a:t>
            </a:r>
            <a:r>
              <a:rPr lang="he-IL" b="0" dirty="0">
                <a:solidFill>
                  <a:schemeClr val="tx1"/>
                </a:solidFill>
              </a:rPr>
              <a:t>הומניטרי מאסיבי ממצרים, כולל רפואי נרחב, </a:t>
            </a:r>
          </a:p>
          <a:p>
            <a:r>
              <a:rPr lang="he-IL" b="0" dirty="0" smtClean="0">
                <a:solidFill>
                  <a:schemeClr val="tx1"/>
                </a:solidFill>
              </a:rPr>
              <a:t>רפיח</a:t>
            </a:r>
            <a:endParaRPr lang="he-IL" b="0" dirty="0">
              <a:solidFill>
                <a:schemeClr val="tx1"/>
              </a:solidFill>
            </a:endParaRPr>
          </a:p>
          <a:p>
            <a:r>
              <a:rPr lang="he-IL" b="0" dirty="0" smtClean="0">
                <a:solidFill>
                  <a:schemeClr val="tx1"/>
                </a:solidFill>
              </a:rPr>
              <a:t>כסף </a:t>
            </a:r>
            <a:r>
              <a:rPr lang="he-IL" b="0" dirty="0" err="1">
                <a:solidFill>
                  <a:schemeClr val="tx1"/>
                </a:solidFill>
              </a:rPr>
              <a:t>קטארי</a:t>
            </a:r>
            <a:endParaRPr lang="he-IL" b="0" dirty="0">
              <a:solidFill>
                <a:schemeClr val="tx1"/>
              </a:solidFill>
            </a:endParaRPr>
          </a:p>
          <a:p>
            <a:r>
              <a:rPr lang="he-IL" b="0" dirty="0">
                <a:solidFill>
                  <a:schemeClr val="tx1"/>
                </a:solidFill>
              </a:rPr>
              <a:t>נמל ימי בעזה (תורכיה) </a:t>
            </a:r>
          </a:p>
          <a:p>
            <a:r>
              <a:rPr lang="he-IL" b="0" dirty="0" smtClean="0">
                <a:solidFill>
                  <a:schemeClr val="tx1"/>
                </a:solidFill>
              </a:rPr>
              <a:t>הסכם ישראל- רש"פ</a:t>
            </a:r>
            <a:r>
              <a:rPr lang="he-IL" b="0" dirty="0">
                <a:solidFill>
                  <a:schemeClr val="tx1"/>
                </a:solidFill>
              </a:rPr>
              <a:t>: שדרוג טיפול רפואי, אישורי עבודה, מתקן התפלה נוסף, מאגר הגז, מרחב הדייג הוכפל, מכסות לטיפולי </a:t>
            </a:r>
            <a:r>
              <a:rPr lang="he-IL" b="0" dirty="0" smtClean="0">
                <a:solidFill>
                  <a:schemeClr val="tx1"/>
                </a:solidFill>
              </a:rPr>
              <a:t>חו"ל</a:t>
            </a:r>
            <a:endParaRPr lang="he-IL" b="0" dirty="0">
              <a:solidFill>
                <a:schemeClr val="tx1"/>
              </a:solidFill>
            </a:endParaRPr>
          </a:p>
        </p:txBody>
      </p:sp>
    </p:spTree>
    <p:extLst>
      <p:ext uri="{BB962C8B-B14F-4D97-AF65-F5344CB8AC3E}">
        <p14:creationId xmlns:p14="http://schemas.microsoft.com/office/powerpoint/2010/main" val="27435268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3786678" y="2624402"/>
            <a:ext cx="4641014" cy="1569660"/>
          </a:xfrm>
          <a:prstGeom prst="rect">
            <a:avLst/>
          </a:prstGeom>
        </p:spPr>
        <p:txBody>
          <a:bodyPr wrap="none">
            <a:spAutoFit/>
          </a:bodyPr>
          <a:lstStyle/>
          <a:p>
            <a:r>
              <a:rPr lang="ar-AE" sz="9600" dirty="0">
                <a:solidFill>
                  <a:schemeClr val="accent1"/>
                </a:solidFill>
              </a:rPr>
              <a:t>الله يعيننا</a:t>
            </a:r>
            <a:endParaRPr lang="he-IL" sz="9600" dirty="0">
              <a:solidFill>
                <a:schemeClr val="accent1"/>
              </a:solidFill>
            </a:endParaRPr>
          </a:p>
        </p:txBody>
      </p:sp>
    </p:spTree>
    <p:extLst>
      <p:ext uri="{BB962C8B-B14F-4D97-AF65-F5344CB8AC3E}">
        <p14:creationId xmlns:p14="http://schemas.microsoft.com/office/powerpoint/2010/main" val="213985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1A45F0B9-7F21-4E9D-A482-5077D2BD16D3}"/>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tretch>
            <a:fillRect/>
          </a:stretch>
        </p:blipFill>
        <p:spPr>
          <a:xfrm>
            <a:off x="2286000" y="-10096"/>
            <a:ext cx="7120305" cy="6858000"/>
          </a:xfrm>
          <a:prstGeom prst="rect">
            <a:avLst/>
          </a:prstGeom>
          <a:effectLst>
            <a:reflection stA="41000" endPos="0" dir="5400000" sy="-100000" algn="bl" rotWithShape="0"/>
          </a:effectLst>
        </p:spPr>
      </p:pic>
      <p:sp>
        <p:nvSpPr>
          <p:cNvPr id="8" name="סרט: נוטה כלפי מטה 7">
            <a:extLst>
              <a:ext uri="{FF2B5EF4-FFF2-40B4-BE49-F238E27FC236}">
                <a16:creationId xmlns:a16="http://schemas.microsoft.com/office/drawing/2014/main" id="{7315FB34-D951-4D8C-8D4D-2C02EFD8CB21}"/>
              </a:ext>
            </a:extLst>
          </p:cNvPr>
          <p:cNvSpPr/>
          <p:nvPr/>
        </p:nvSpPr>
        <p:spPr>
          <a:xfrm>
            <a:off x="3131527" y="10098"/>
            <a:ext cx="5429250" cy="733425"/>
          </a:xfrm>
          <a:prstGeom prst="ribb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חזון - </a:t>
            </a:r>
            <a:r>
              <a:rPr lang="ar-AE" sz="2400" b="1" dirty="0"/>
              <a:t>رؤية</a:t>
            </a:r>
            <a:endParaRPr lang="he-IL" sz="2400" b="1" dirty="0"/>
          </a:p>
        </p:txBody>
      </p:sp>
      <p:sp>
        <p:nvSpPr>
          <p:cNvPr id="2" name="TextBox 1">
            <a:extLst>
              <a:ext uri="{FF2B5EF4-FFF2-40B4-BE49-F238E27FC236}">
                <a16:creationId xmlns:a16="http://schemas.microsoft.com/office/drawing/2014/main" id="{89606EF4-D0AE-4BA2-A4BF-CD9D8438E797}"/>
              </a:ext>
            </a:extLst>
          </p:cNvPr>
          <p:cNvSpPr txBox="1"/>
          <p:nvPr/>
        </p:nvSpPr>
        <p:spPr>
          <a:xfrm>
            <a:off x="2152652" y="1876427"/>
            <a:ext cx="7477125" cy="1323439"/>
          </a:xfrm>
          <a:prstGeom prst="rect">
            <a:avLst/>
          </a:pr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a:r>
              <a:rPr lang="he-IL" sz="4000" dirty="0"/>
              <a:t>הקמת </a:t>
            </a:r>
            <a:r>
              <a:rPr lang="he-IL" sz="4000" dirty="0" smtClean="0"/>
              <a:t>מדינה אסלאמית </a:t>
            </a:r>
            <a:r>
              <a:rPr lang="he-IL" sz="4000" dirty="0"/>
              <a:t>פלסטינית מהירדן לים שבירתה ירושלים</a:t>
            </a:r>
          </a:p>
        </p:txBody>
      </p:sp>
      <p:pic>
        <p:nvPicPr>
          <p:cNvPr id="5" name="תמונה 4"/>
          <p:cNvPicPr>
            <a:picLocks noChangeAspect="1"/>
          </p:cNvPicPr>
          <p:nvPr/>
        </p:nvPicPr>
        <p:blipFill>
          <a:blip r:embed="rId4">
            <a:biLevel thresh="50000"/>
          </a:blip>
          <a:stretch>
            <a:fillRect/>
          </a:stretch>
        </p:blipFill>
        <p:spPr>
          <a:xfrm>
            <a:off x="11526163" y="38062"/>
            <a:ext cx="628129" cy="687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08861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סרט: נוטה כלפי מטה 7">
            <a:extLst>
              <a:ext uri="{FF2B5EF4-FFF2-40B4-BE49-F238E27FC236}">
                <a16:creationId xmlns:a16="http://schemas.microsoft.com/office/drawing/2014/main" id="{7315FB34-D951-4D8C-8D4D-2C02EFD8CB21}"/>
              </a:ext>
            </a:extLst>
          </p:cNvPr>
          <p:cNvSpPr/>
          <p:nvPr/>
        </p:nvSpPr>
        <p:spPr>
          <a:xfrm>
            <a:off x="2828925" y="28577"/>
            <a:ext cx="5429250" cy="733425"/>
          </a:xfrm>
          <a:prstGeom prst="ribb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עקרונות </a:t>
            </a:r>
            <a:r>
              <a:rPr lang="ar-AE" sz="2400" b="1" dirty="0"/>
              <a:t>مبادئ</a:t>
            </a:r>
            <a:endParaRPr lang="he-IL" sz="2400" b="1" dirty="0"/>
          </a:p>
        </p:txBody>
      </p:sp>
      <p:sp>
        <p:nvSpPr>
          <p:cNvPr id="9" name="TextBox 8">
            <a:extLst>
              <a:ext uri="{FF2B5EF4-FFF2-40B4-BE49-F238E27FC236}">
                <a16:creationId xmlns:a16="http://schemas.microsoft.com/office/drawing/2014/main" id="{70C87837-FC79-4832-8096-FA2CC36E9834}"/>
              </a:ext>
            </a:extLst>
          </p:cNvPr>
          <p:cNvSpPr txBox="1"/>
          <p:nvPr/>
        </p:nvSpPr>
        <p:spPr>
          <a:xfrm>
            <a:off x="1951632" y="829334"/>
            <a:ext cx="10063472" cy="7201972"/>
          </a:xfrm>
          <a:prstGeom prst="rect">
            <a:avLst/>
          </a:prstGeom>
          <a:noFill/>
        </p:spPr>
        <p:txBody>
          <a:bodyPr wrap="square" rtlCol="1">
            <a:spAutoFit/>
          </a:bodyPr>
          <a:lstStyle/>
          <a:p>
            <a:pPr marL="342900" indent="-342900" algn="r" defTabSz="914400" rtl="1">
              <a:lnSpc>
                <a:spcPct val="150000"/>
              </a:lnSpc>
              <a:buClr>
                <a:srgbClr val="FF0000"/>
              </a:buClr>
              <a:buFont typeface="Wingdings" panose="05000000000000000000" pitchFamily="2" charset="2"/>
              <a:buChar char="q"/>
              <a:defRPr/>
            </a:pPr>
            <a:r>
              <a:rPr lang="he-IL" sz="2800" dirty="0">
                <a:latin typeface="David" panose="020E0502060401010101" pitchFamily="34" charset="-79"/>
                <a:cs typeface="+mj-cs"/>
              </a:rPr>
              <a:t>פלסטין שייכת לעם הפלסטיני – ישראל גזלה אותה </a:t>
            </a:r>
            <a:r>
              <a:rPr lang="he-IL" sz="2800" dirty="0" err="1">
                <a:latin typeface="David" panose="020E0502060401010101" pitchFamily="34" charset="-79"/>
                <a:cs typeface="+mj-cs"/>
              </a:rPr>
              <a:t>מאיתנו</a:t>
            </a:r>
            <a:r>
              <a:rPr lang="he-IL" sz="2800" dirty="0">
                <a:latin typeface="David" panose="020E0502060401010101" pitchFamily="34" charset="-79"/>
                <a:cs typeface="+mj-cs"/>
              </a:rPr>
              <a:t> ואין זכות עליה!, לא נוותר עד לשחרורה המלא!</a:t>
            </a:r>
          </a:p>
          <a:p>
            <a:pPr marL="342900" indent="-342900" algn="r" defTabSz="914400" rtl="1">
              <a:lnSpc>
                <a:spcPct val="150000"/>
              </a:lnSpc>
              <a:buClr>
                <a:srgbClr val="FF0000"/>
              </a:buClr>
              <a:buFont typeface="Wingdings" panose="05000000000000000000" pitchFamily="2" charset="2"/>
              <a:buChar char="q"/>
              <a:defRPr/>
            </a:pPr>
            <a:r>
              <a:rPr lang="he-IL" sz="2800" dirty="0" smtClean="0">
                <a:latin typeface="David" panose="020E0502060401010101" pitchFamily="34" charset="-79"/>
                <a:cs typeface="+mj-cs"/>
              </a:rPr>
              <a:t>בית </a:t>
            </a:r>
            <a:r>
              <a:rPr lang="he-IL" sz="2800" dirty="0" err="1">
                <a:latin typeface="David" panose="020E0502060401010101" pitchFamily="34" charset="-79"/>
                <a:cs typeface="+mj-cs"/>
              </a:rPr>
              <a:t>אלמקדס</a:t>
            </a:r>
            <a:r>
              <a:rPr lang="he-IL" sz="2800" dirty="0">
                <a:latin typeface="David" panose="020E0502060401010101" pitchFamily="34" charset="-79"/>
                <a:cs typeface="+mj-cs"/>
              </a:rPr>
              <a:t> (ירושלים) כולו שייך לעם הפלסטיני</a:t>
            </a:r>
          </a:p>
          <a:p>
            <a:pPr marL="342900" indent="-342900" algn="r" defTabSz="914400" rtl="1">
              <a:lnSpc>
                <a:spcPct val="150000"/>
              </a:lnSpc>
              <a:buClr>
                <a:srgbClr val="FF0000"/>
              </a:buClr>
              <a:buFont typeface="Wingdings" panose="05000000000000000000" pitchFamily="2" charset="2"/>
              <a:buChar char="q"/>
              <a:defRPr/>
            </a:pPr>
            <a:r>
              <a:rPr lang="he-IL" sz="2800" dirty="0" smtClean="0">
                <a:latin typeface="David" panose="020E0502060401010101" pitchFamily="34" charset="-79"/>
                <a:cs typeface="+mj-cs"/>
              </a:rPr>
              <a:t>זכות </a:t>
            </a:r>
            <a:r>
              <a:rPr lang="he-IL" sz="2800" dirty="0">
                <a:latin typeface="David" panose="020E0502060401010101" pitchFamily="34" charset="-79"/>
                <a:cs typeface="+mj-cs"/>
              </a:rPr>
              <a:t>השיבה של העם הפלסטיני – זכות טבעית, אינדיבידואלית וקולקטיבית של כל מי שגורש כבר משנת 1948</a:t>
            </a:r>
          </a:p>
          <a:p>
            <a:pPr marL="342900" indent="-342900" algn="r" defTabSz="914400" rtl="1">
              <a:lnSpc>
                <a:spcPct val="150000"/>
              </a:lnSpc>
              <a:buClr>
                <a:srgbClr val="FF0000"/>
              </a:buClr>
              <a:buFont typeface="Wingdings" panose="05000000000000000000" pitchFamily="2" charset="2"/>
              <a:buChar char="q"/>
              <a:defRPr/>
            </a:pPr>
            <a:r>
              <a:rPr lang="he-IL" sz="2800" dirty="0" err="1" smtClean="0">
                <a:latin typeface="David" panose="020E0502060401010101" pitchFamily="34" charset="-79"/>
                <a:cs typeface="+mj-cs"/>
              </a:rPr>
              <a:t>היישות</a:t>
            </a:r>
            <a:r>
              <a:rPr lang="he-IL" sz="2800" dirty="0" smtClean="0">
                <a:latin typeface="David" panose="020E0502060401010101" pitchFamily="34" charset="-79"/>
                <a:cs typeface="+mj-cs"/>
              </a:rPr>
              <a:t> </a:t>
            </a:r>
            <a:r>
              <a:rPr lang="he-IL" sz="2800" dirty="0">
                <a:latin typeface="David" panose="020E0502060401010101" pitchFamily="34" charset="-79"/>
                <a:cs typeface="+mj-cs"/>
              </a:rPr>
              <a:t>הציונית היא גזלנית, תוקפנית </a:t>
            </a:r>
            <a:r>
              <a:rPr lang="he-IL" sz="2800" dirty="0" err="1">
                <a:latin typeface="David" panose="020E0502060401010101" pitchFamily="34" charset="-79"/>
                <a:cs typeface="+mj-cs"/>
              </a:rPr>
              <a:t>וקולניאליסטית</a:t>
            </a:r>
            <a:r>
              <a:rPr lang="he-IL" sz="2800" dirty="0">
                <a:latin typeface="David" panose="020E0502060401010101" pitchFamily="34" charset="-79"/>
                <a:cs typeface="+mj-cs"/>
              </a:rPr>
              <a:t>! חמאס לא מכירה </a:t>
            </a:r>
            <a:r>
              <a:rPr lang="he-IL" sz="2800" dirty="0" err="1">
                <a:latin typeface="David" panose="020E0502060401010101" pitchFamily="34" charset="-79"/>
                <a:cs typeface="+mj-cs"/>
              </a:rPr>
              <a:t>ביישות</a:t>
            </a:r>
            <a:r>
              <a:rPr lang="he-IL" sz="2800" dirty="0">
                <a:latin typeface="David" panose="020E0502060401010101" pitchFamily="34" charset="-79"/>
                <a:cs typeface="+mj-cs"/>
              </a:rPr>
              <a:t> הציונית!</a:t>
            </a:r>
          </a:p>
          <a:p>
            <a:pPr marL="342900" indent="-342900" algn="r" defTabSz="914400" rtl="1">
              <a:lnSpc>
                <a:spcPct val="150000"/>
              </a:lnSpc>
              <a:buClr>
                <a:srgbClr val="FF0000"/>
              </a:buClr>
              <a:buFont typeface="Wingdings" panose="05000000000000000000" pitchFamily="2" charset="2"/>
              <a:buChar char="q"/>
              <a:defRPr/>
            </a:pPr>
            <a:r>
              <a:rPr lang="he-IL" sz="2800" dirty="0" err="1" smtClean="0">
                <a:latin typeface="David" panose="020E0502060401010101" pitchFamily="34" charset="-79"/>
                <a:cs typeface="+mj-cs"/>
              </a:rPr>
              <a:t>המקאומה</a:t>
            </a:r>
            <a:r>
              <a:rPr lang="he-IL" sz="2800" dirty="0" smtClean="0">
                <a:latin typeface="David" panose="020E0502060401010101" pitchFamily="34" charset="-79"/>
                <a:cs typeface="+mj-cs"/>
              </a:rPr>
              <a:t> </a:t>
            </a:r>
            <a:r>
              <a:rPr lang="he-IL" sz="2800" dirty="0">
                <a:latin typeface="David" panose="020E0502060401010101" pitchFamily="34" charset="-79"/>
                <a:cs typeface="+mj-cs"/>
              </a:rPr>
              <a:t>(ההתנגדות) היא </a:t>
            </a:r>
            <a:r>
              <a:rPr lang="he-IL" sz="2800" dirty="0" smtClean="0">
                <a:latin typeface="David" panose="020E0502060401010101" pitchFamily="34" charset="-79"/>
                <a:cs typeface="+mj-cs"/>
              </a:rPr>
              <a:t>זכותנו </a:t>
            </a:r>
            <a:r>
              <a:rPr lang="he-IL" sz="2800" dirty="0">
                <a:latin typeface="David" panose="020E0502060401010101" pitchFamily="34" charset="-79"/>
                <a:cs typeface="+mj-cs"/>
              </a:rPr>
              <a:t>הטבעית, נבחר איך ומתי להפעיל אותה!</a:t>
            </a:r>
          </a:p>
          <a:p>
            <a:pPr marL="342900" indent="-342900" algn="r" defTabSz="914400" rtl="1">
              <a:lnSpc>
                <a:spcPct val="150000"/>
              </a:lnSpc>
              <a:buClr>
                <a:srgbClr val="FF0000"/>
              </a:buClr>
              <a:buFont typeface="Wingdings" panose="05000000000000000000" pitchFamily="2" charset="2"/>
              <a:buChar char="q"/>
              <a:defRPr/>
            </a:pPr>
            <a:endParaRPr lang="he-IL" sz="2800" b="1" dirty="0">
              <a:latin typeface="David" panose="020E0502060401010101" pitchFamily="34" charset="-79"/>
              <a:cs typeface="+mj-cs"/>
            </a:endParaRPr>
          </a:p>
          <a:p>
            <a:pPr marL="342900" indent="-342900" algn="r" defTabSz="914400" rtl="1">
              <a:lnSpc>
                <a:spcPct val="150000"/>
              </a:lnSpc>
              <a:buClr>
                <a:srgbClr val="FF0000"/>
              </a:buClr>
              <a:buFont typeface="Wingdings" panose="05000000000000000000" pitchFamily="2" charset="2"/>
              <a:buChar char="q"/>
              <a:defRPr/>
            </a:pPr>
            <a:endParaRPr lang="he-IL" sz="2800" b="1" dirty="0">
              <a:latin typeface="David" panose="020E0502060401010101" pitchFamily="34" charset="-79"/>
              <a:cs typeface="+mj-cs"/>
            </a:endParaRPr>
          </a:p>
        </p:txBody>
      </p:sp>
      <p:pic>
        <p:nvPicPr>
          <p:cNvPr id="12" name="תמונה 11">
            <a:extLst>
              <a:ext uri="{FF2B5EF4-FFF2-40B4-BE49-F238E27FC236}">
                <a16:creationId xmlns:a16="http://schemas.microsoft.com/office/drawing/2014/main" id="{52E94377-B064-4304-8EC7-AD3E84812077}"/>
              </a:ext>
            </a:extLst>
          </p:cNvPr>
          <p:cNvPicPr>
            <a:picLocks noChangeAspect="1"/>
          </p:cNvPicPr>
          <p:nvPr/>
        </p:nvPicPr>
        <p:blipFill>
          <a:blip r:embed="rId2"/>
          <a:stretch>
            <a:fillRect/>
          </a:stretch>
        </p:blipFill>
        <p:spPr>
          <a:xfrm>
            <a:off x="0" y="1632588"/>
            <a:ext cx="1951634" cy="1197878"/>
          </a:xfrm>
          <a:prstGeom prst="rect">
            <a:avLst/>
          </a:prstGeom>
        </p:spPr>
      </p:pic>
      <p:pic>
        <p:nvPicPr>
          <p:cNvPr id="13" name="תמונה 12">
            <a:extLst>
              <a:ext uri="{FF2B5EF4-FFF2-40B4-BE49-F238E27FC236}">
                <a16:creationId xmlns:a16="http://schemas.microsoft.com/office/drawing/2014/main" id="{6339F43A-5561-4E4A-B483-545DCBA7FC07}"/>
              </a:ext>
            </a:extLst>
          </p:cNvPr>
          <p:cNvPicPr>
            <a:picLocks noChangeAspect="1"/>
          </p:cNvPicPr>
          <p:nvPr/>
        </p:nvPicPr>
        <p:blipFill>
          <a:blip r:embed="rId3"/>
          <a:stretch>
            <a:fillRect/>
          </a:stretch>
        </p:blipFill>
        <p:spPr>
          <a:xfrm>
            <a:off x="0" y="3010260"/>
            <a:ext cx="1951634" cy="1230741"/>
          </a:xfrm>
          <a:prstGeom prst="rect">
            <a:avLst/>
          </a:prstGeom>
        </p:spPr>
      </p:pic>
      <p:pic>
        <p:nvPicPr>
          <p:cNvPr id="14" name="תמונה 13">
            <a:extLst>
              <a:ext uri="{FF2B5EF4-FFF2-40B4-BE49-F238E27FC236}">
                <a16:creationId xmlns:a16="http://schemas.microsoft.com/office/drawing/2014/main" id="{750BA025-D672-4322-8598-85DA616940FE}"/>
              </a:ext>
            </a:extLst>
          </p:cNvPr>
          <p:cNvPicPr>
            <a:picLocks noChangeAspect="1"/>
          </p:cNvPicPr>
          <p:nvPr/>
        </p:nvPicPr>
        <p:blipFill>
          <a:blip r:embed="rId4"/>
          <a:stretch>
            <a:fillRect/>
          </a:stretch>
        </p:blipFill>
        <p:spPr>
          <a:xfrm>
            <a:off x="-1" y="4430320"/>
            <a:ext cx="1951633" cy="1197878"/>
          </a:xfrm>
          <a:prstGeom prst="rect">
            <a:avLst/>
          </a:prstGeom>
        </p:spPr>
      </p:pic>
      <p:pic>
        <p:nvPicPr>
          <p:cNvPr id="15" name="תמונה 14">
            <a:extLst>
              <a:ext uri="{FF2B5EF4-FFF2-40B4-BE49-F238E27FC236}">
                <a16:creationId xmlns:a16="http://schemas.microsoft.com/office/drawing/2014/main" id="{599C4761-E9A8-40B8-8842-6A7BA4454141}"/>
              </a:ext>
            </a:extLst>
          </p:cNvPr>
          <p:cNvPicPr>
            <a:picLocks noChangeAspect="1"/>
          </p:cNvPicPr>
          <p:nvPr/>
        </p:nvPicPr>
        <p:blipFill rotWithShape="1">
          <a:blip r:embed="rId5"/>
          <a:srcRect l="11504" t="37850" r="20696" b="17441"/>
          <a:stretch/>
        </p:blipFill>
        <p:spPr>
          <a:xfrm>
            <a:off x="0" y="5760475"/>
            <a:ext cx="1951632" cy="1087429"/>
          </a:xfrm>
          <a:prstGeom prst="rect">
            <a:avLst/>
          </a:prstGeom>
        </p:spPr>
      </p:pic>
      <p:pic>
        <p:nvPicPr>
          <p:cNvPr id="10" name="תמונה 9"/>
          <p:cNvPicPr>
            <a:picLocks noChangeAspect="1"/>
          </p:cNvPicPr>
          <p:nvPr/>
        </p:nvPicPr>
        <p:blipFill>
          <a:blip r:embed="rId6">
            <a:biLevel thresh="50000"/>
          </a:blip>
          <a:stretch>
            <a:fillRect/>
          </a:stretch>
        </p:blipFill>
        <p:spPr>
          <a:xfrm>
            <a:off x="11526163" y="38062"/>
            <a:ext cx="628129" cy="687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56714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1413" y="0"/>
            <a:ext cx="9905998" cy="827314"/>
          </a:xfrm>
        </p:spPr>
        <p:txBody>
          <a:bodyPr>
            <a:normAutofit/>
          </a:bodyPr>
          <a:lstStyle/>
          <a:p>
            <a:pPr algn="ctr"/>
            <a:r>
              <a:rPr lang="he-IL" sz="4800" b="1" dirty="0" smtClean="0"/>
              <a:t>איומים</a:t>
            </a:r>
            <a:endParaRPr lang="he-IL" sz="4800" b="1" dirty="0"/>
          </a:p>
        </p:txBody>
      </p:sp>
      <p:sp>
        <p:nvSpPr>
          <p:cNvPr id="3" name="מציין מיקום תוכן 2"/>
          <p:cNvSpPr>
            <a:spLocks noGrp="1"/>
          </p:cNvSpPr>
          <p:nvPr>
            <p:ph idx="1"/>
          </p:nvPr>
        </p:nvSpPr>
        <p:spPr>
          <a:xfrm>
            <a:off x="619432" y="1123405"/>
            <a:ext cx="10427979" cy="4667795"/>
          </a:xfrm>
        </p:spPr>
        <p:txBody>
          <a:bodyPr vert="horz" lIns="91440" tIns="45720" rIns="91440" bIns="45720" rtlCol="0" anchor="t" anchorCtr="0">
            <a:normAutofit/>
          </a:bodyPr>
          <a:lstStyle/>
          <a:p>
            <a:r>
              <a:rPr lang="he-IL" sz="4000" dirty="0" smtClean="0"/>
              <a:t>אובדן </a:t>
            </a:r>
            <a:r>
              <a:rPr lang="he-IL" sz="4000" dirty="0"/>
              <a:t>השליטה בעזה (בשונה משלטון)</a:t>
            </a:r>
          </a:p>
          <a:p>
            <a:r>
              <a:rPr lang="he-IL" sz="4000" dirty="0" smtClean="0"/>
              <a:t>פירוק </a:t>
            </a:r>
            <a:r>
              <a:rPr lang="he-IL" sz="4000" dirty="0"/>
              <a:t>מנשק כבד</a:t>
            </a:r>
          </a:p>
          <a:p>
            <a:r>
              <a:rPr lang="he-IL" sz="4000" dirty="0" smtClean="0"/>
              <a:t>פגיעה </a:t>
            </a:r>
            <a:r>
              <a:rPr lang="he-IL" sz="4000" dirty="0"/>
              <a:t>בהשפעה בגדה</a:t>
            </a:r>
          </a:p>
          <a:p>
            <a:r>
              <a:rPr lang="he-IL" sz="4000" dirty="0" smtClean="0"/>
              <a:t>גא"פ </a:t>
            </a:r>
            <a:r>
              <a:rPr lang="he-IL" sz="4000" dirty="0"/>
              <a:t>וסלפים</a:t>
            </a:r>
          </a:p>
          <a:p>
            <a:r>
              <a:rPr lang="he-IL" sz="4000" dirty="0" smtClean="0"/>
              <a:t>אובדן </a:t>
            </a:r>
            <a:r>
              <a:rPr lang="he-IL" sz="4000" dirty="0"/>
              <a:t>הלגיטימיות כמוביל ההתנגדות / מגן העם </a:t>
            </a:r>
          </a:p>
        </p:txBody>
      </p:sp>
    </p:spTree>
    <p:extLst>
      <p:ext uri="{BB962C8B-B14F-4D97-AF65-F5344CB8AC3E}">
        <p14:creationId xmlns:p14="http://schemas.microsoft.com/office/powerpoint/2010/main" val="1749911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משולש שווה-שוקיים 27"/>
          <p:cNvSpPr/>
          <p:nvPr/>
        </p:nvSpPr>
        <p:spPr>
          <a:xfrm>
            <a:off x="3491915" y="531591"/>
            <a:ext cx="5100545" cy="2618520"/>
          </a:xfrm>
          <a:prstGeom prst="triangle">
            <a:avLst/>
          </a:prstGeom>
          <a:solidFill>
            <a:schemeClr val="accent1">
              <a:alpha val="50000"/>
            </a:schemeClr>
          </a:solidFill>
          <a:ln w="38100">
            <a:solidFill>
              <a:schemeClr val="tx1"/>
            </a:solidFill>
          </a:ln>
        </p:spPr>
        <p:style>
          <a:lnRef idx="0">
            <a:scrgbClr r="0" g="0" b="0"/>
          </a:lnRef>
          <a:fillRef idx="0">
            <a:scrgbClr r="0" g="0" b="0"/>
          </a:fillRef>
          <a:effectRef idx="0">
            <a:scrgbClr r="0" g="0" b="0"/>
          </a:effectRef>
          <a:fontRef idx="minor">
            <a:schemeClr val="lt1"/>
          </a:fontRef>
        </p:style>
        <p:txBody>
          <a:bodyPr rtlCol="1" anchor="ctr"/>
          <a:lstStyle/>
          <a:p>
            <a:pPr algn="ctr"/>
            <a:endParaRPr lang="he-IL"/>
          </a:p>
        </p:txBody>
      </p:sp>
      <p:pic>
        <p:nvPicPr>
          <p:cNvPr id="10" name="Picture 24" descr="תוצאת תמונה עבור דגל ישראל">
            <a:extLst>
              <a:ext uri="{FF2B5EF4-FFF2-40B4-BE49-F238E27FC236}">
                <a16:creationId xmlns:a16="http://schemas.microsoft.com/office/drawing/2014/main" id="{015CFF19-D2AA-4C6A-9B80-4B09E9FCE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09" y="4133189"/>
            <a:ext cx="1686136" cy="13148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תמונה 13"/>
          <p:cNvPicPr>
            <a:picLocks noChangeAspect="1"/>
          </p:cNvPicPr>
          <p:nvPr/>
        </p:nvPicPr>
        <p:blipFill>
          <a:blip r:embed="rId3"/>
          <a:stretch>
            <a:fillRect/>
          </a:stretch>
        </p:blipFill>
        <p:spPr>
          <a:xfrm>
            <a:off x="5345953" y="957893"/>
            <a:ext cx="1392468" cy="9556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תמונה 17"/>
          <p:cNvPicPr>
            <a:picLocks noChangeAspect="1"/>
          </p:cNvPicPr>
          <p:nvPr/>
        </p:nvPicPr>
        <p:blipFill>
          <a:blip r:embed="rId4"/>
          <a:stretch>
            <a:fillRect/>
          </a:stretch>
        </p:blipFill>
        <p:spPr>
          <a:xfrm>
            <a:off x="6127502" y="1765792"/>
            <a:ext cx="1854039" cy="13625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תמונה 15"/>
          <p:cNvPicPr>
            <a:picLocks noChangeAspect="1"/>
          </p:cNvPicPr>
          <p:nvPr/>
        </p:nvPicPr>
        <p:blipFill>
          <a:blip r:embed="rId5"/>
          <a:stretch>
            <a:fillRect/>
          </a:stretch>
        </p:blipFill>
        <p:spPr>
          <a:xfrm>
            <a:off x="4920376" y="3228686"/>
            <a:ext cx="3672084" cy="3372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תמונה 16"/>
          <p:cNvPicPr>
            <a:picLocks noChangeAspect="1"/>
          </p:cNvPicPr>
          <p:nvPr/>
        </p:nvPicPr>
        <p:blipFill>
          <a:blip r:embed="rId6"/>
          <a:stretch>
            <a:fillRect/>
          </a:stretch>
        </p:blipFill>
        <p:spPr>
          <a:xfrm>
            <a:off x="3539609" y="3185718"/>
            <a:ext cx="1326831" cy="3372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תמונה 12"/>
          <p:cNvPicPr>
            <a:picLocks noChangeAspect="1"/>
          </p:cNvPicPr>
          <p:nvPr/>
        </p:nvPicPr>
        <p:blipFill>
          <a:blip r:embed="rId7"/>
          <a:stretch>
            <a:fillRect/>
          </a:stretch>
        </p:blipFill>
        <p:spPr>
          <a:xfrm>
            <a:off x="4197458" y="1711761"/>
            <a:ext cx="1910830" cy="14706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תרשים זרימה: הכנה 18"/>
          <p:cNvSpPr/>
          <p:nvPr/>
        </p:nvSpPr>
        <p:spPr>
          <a:xfrm>
            <a:off x="3508832" y="4790632"/>
            <a:ext cx="300709" cy="276161"/>
          </a:xfrm>
          <a:prstGeom prst="flowChartPreparatio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29" name="הסבר ענן 28"/>
          <p:cNvSpPr/>
          <p:nvPr/>
        </p:nvSpPr>
        <p:spPr>
          <a:xfrm>
            <a:off x="9188666" y="1711761"/>
            <a:ext cx="2442338" cy="1880679"/>
          </a:xfrm>
          <a:prstGeom prst="cloudCallout">
            <a:avLst>
              <a:gd name="adj1" fmla="val -122166"/>
              <a:gd name="adj2" fmla="val 88427"/>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pic>
        <p:nvPicPr>
          <p:cNvPr id="38" name="Picture 10" descr="תוצאת תמונה עבור דגל לבנון">
            <a:extLst>
              <a:ext uri="{FF2B5EF4-FFF2-40B4-BE49-F238E27FC236}">
                <a16:creationId xmlns:a16="http://schemas.microsoft.com/office/drawing/2014/main" id="{F537FE17-7C48-490E-B3A2-0272227994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5840" y="1962826"/>
            <a:ext cx="1856414" cy="13265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9" name="Picture 14" descr="תוצאת תמונה עבור דגל חיזבאללה">
            <a:extLst>
              <a:ext uri="{FF2B5EF4-FFF2-40B4-BE49-F238E27FC236}">
                <a16:creationId xmlns:a16="http://schemas.microsoft.com/office/drawing/2014/main" id="{499D0C5A-1464-49F0-A212-DEE52579A090}"/>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615721" y="2427316"/>
            <a:ext cx="1086168" cy="7227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16" descr="תוצאת תמונה עבור דגל חיזבאללה">
            <a:extLst>
              <a:ext uri="{FF2B5EF4-FFF2-40B4-BE49-F238E27FC236}">
                <a16:creationId xmlns:a16="http://schemas.microsoft.com/office/drawing/2014/main" id="{E3052640-4F3A-4623-BF84-8446AF5868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89647" y="4197473"/>
            <a:ext cx="1613881" cy="11863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1" name="חץ שמאלה-ימינה 40"/>
          <p:cNvSpPr/>
          <p:nvPr/>
        </p:nvSpPr>
        <p:spPr>
          <a:xfrm>
            <a:off x="8762449" y="4529836"/>
            <a:ext cx="1557209" cy="434215"/>
          </a:xfrm>
          <a:prstGeom prst="leftRightArrow">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r>
              <a:rPr lang="he-IL" b="1" dirty="0" smtClean="0"/>
              <a:t>הבנות</a:t>
            </a:r>
            <a:endParaRPr lang="he-IL" b="1" dirty="0"/>
          </a:p>
        </p:txBody>
      </p:sp>
      <p:sp>
        <p:nvSpPr>
          <p:cNvPr id="42" name="חץ שמאלה-ימינה 41"/>
          <p:cNvSpPr/>
          <p:nvPr/>
        </p:nvSpPr>
        <p:spPr>
          <a:xfrm>
            <a:off x="1851779" y="4573524"/>
            <a:ext cx="1557209" cy="434215"/>
          </a:xfrm>
          <a:prstGeom prst="leftRightArrow">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r>
              <a:rPr lang="he-IL" b="1" dirty="0" smtClean="0"/>
              <a:t>מו"מ</a:t>
            </a:r>
            <a:endParaRPr lang="he-IL" b="1" dirty="0"/>
          </a:p>
        </p:txBody>
      </p:sp>
      <p:sp>
        <p:nvSpPr>
          <p:cNvPr id="36" name="ענן 35"/>
          <p:cNvSpPr/>
          <p:nvPr/>
        </p:nvSpPr>
        <p:spPr>
          <a:xfrm>
            <a:off x="7770658" y="116365"/>
            <a:ext cx="3856730" cy="990360"/>
          </a:xfrm>
          <a:prstGeom prst="cloud">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ענן 30"/>
          <p:cNvSpPr/>
          <p:nvPr/>
        </p:nvSpPr>
        <p:spPr>
          <a:xfrm>
            <a:off x="465512" y="116364"/>
            <a:ext cx="8296935" cy="1068936"/>
          </a:xfrm>
          <a:prstGeom prst="cloud">
            <a:avLst/>
          </a:prstGeom>
          <a:blipFill>
            <a:blip r:embed="rId1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9138577" y="137321"/>
            <a:ext cx="2045753" cy="369332"/>
          </a:xfrm>
          <a:prstGeom prst="rect">
            <a:avLst/>
          </a:prstGeom>
        </p:spPr>
        <p:txBody>
          <a:bodyPr wrap="none">
            <a:spAutoFit/>
          </a:bodyPr>
          <a:lstStyle/>
          <a:p>
            <a:r>
              <a:rPr lang="ar-AE" b="1" dirty="0">
                <a:solidFill>
                  <a:schemeClr val="bg1"/>
                </a:solidFill>
              </a:rPr>
              <a:t>الخريطة المعرفية</a:t>
            </a:r>
            <a:endParaRPr lang="he-IL" b="1" dirty="0">
              <a:solidFill>
                <a:schemeClr val="bg1"/>
              </a:solidFill>
            </a:endParaRPr>
          </a:p>
        </p:txBody>
      </p:sp>
      <p:sp>
        <p:nvSpPr>
          <p:cNvPr id="2" name="חץ למעלה 1"/>
          <p:cNvSpPr/>
          <p:nvPr/>
        </p:nvSpPr>
        <p:spPr>
          <a:xfrm rot="19593126">
            <a:off x="5396066" y="3084415"/>
            <a:ext cx="762335" cy="9144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 name="חץ מעוקל ימינה 3"/>
          <p:cNvSpPr/>
          <p:nvPr/>
        </p:nvSpPr>
        <p:spPr>
          <a:xfrm rot="3371362">
            <a:off x="1644569" y="226085"/>
            <a:ext cx="1506079" cy="4441961"/>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1005406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p:cNvPicPr>
            <a:picLocks noChangeAspect="1"/>
          </p:cNvPicPr>
          <p:nvPr/>
        </p:nvPicPr>
        <p:blipFill>
          <a:blip r:embed="rId2"/>
          <a:stretch>
            <a:fillRect/>
          </a:stretch>
        </p:blipFill>
        <p:spPr>
          <a:xfrm>
            <a:off x="2542612" y="128337"/>
            <a:ext cx="7220504" cy="66938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4" descr="תוצאת תמונה עבור דגל ישראל">
            <a:extLst>
              <a:ext uri="{FF2B5EF4-FFF2-40B4-BE49-F238E27FC236}">
                <a16:creationId xmlns:a16="http://schemas.microsoft.com/office/drawing/2014/main" id="{015CFF19-D2AA-4C6A-9B80-4B09E9FCE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635" y="1417935"/>
            <a:ext cx="2378742" cy="1854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תמונה 12"/>
          <p:cNvPicPr>
            <a:picLocks noChangeAspect="1"/>
          </p:cNvPicPr>
          <p:nvPr/>
        </p:nvPicPr>
        <p:blipFill>
          <a:blip r:embed="rId4"/>
          <a:stretch>
            <a:fillRect/>
          </a:stretch>
        </p:blipFill>
        <p:spPr>
          <a:xfrm>
            <a:off x="2912727" y="1627334"/>
            <a:ext cx="2152521" cy="1656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תמונה 13"/>
          <p:cNvPicPr>
            <a:picLocks noChangeAspect="1"/>
          </p:cNvPicPr>
          <p:nvPr/>
        </p:nvPicPr>
        <p:blipFill>
          <a:blip r:embed="rId5"/>
          <a:stretch>
            <a:fillRect/>
          </a:stretch>
        </p:blipFill>
        <p:spPr>
          <a:xfrm>
            <a:off x="7380853" y="3722618"/>
            <a:ext cx="2204889" cy="15505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תמונה 17"/>
          <p:cNvPicPr>
            <a:picLocks noChangeAspect="1"/>
          </p:cNvPicPr>
          <p:nvPr/>
        </p:nvPicPr>
        <p:blipFill>
          <a:blip r:embed="rId6"/>
          <a:stretch>
            <a:fillRect/>
          </a:stretch>
        </p:blipFill>
        <p:spPr>
          <a:xfrm>
            <a:off x="2759644" y="3708155"/>
            <a:ext cx="2182781" cy="14869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16" descr="תוצאת תמונה עבור דגל חיזבאללה">
            <a:extLst>
              <a:ext uri="{FF2B5EF4-FFF2-40B4-BE49-F238E27FC236}">
                <a16:creationId xmlns:a16="http://schemas.microsoft.com/office/drawing/2014/main" id="{E3052640-4F3A-4623-BF84-8446AF5868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1950" y="5516059"/>
            <a:ext cx="1660573" cy="1020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7" name="תמונה 16"/>
          <p:cNvPicPr>
            <a:picLocks noChangeAspect="1"/>
          </p:cNvPicPr>
          <p:nvPr/>
        </p:nvPicPr>
        <p:blipFill>
          <a:blip r:embed="rId8"/>
          <a:stretch>
            <a:fillRect/>
          </a:stretch>
        </p:blipFill>
        <p:spPr>
          <a:xfrm>
            <a:off x="4963493" y="132319"/>
            <a:ext cx="2378742" cy="18514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תמונה 24"/>
          <p:cNvPicPr>
            <a:picLocks noChangeAspect="1"/>
          </p:cNvPicPr>
          <p:nvPr/>
        </p:nvPicPr>
        <p:blipFill>
          <a:blip r:embed="rId9"/>
          <a:stretch>
            <a:fillRect/>
          </a:stretch>
        </p:blipFill>
        <p:spPr>
          <a:xfrm>
            <a:off x="3988987" y="5240110"/>
            <a:ext cx="1696775" cy="11214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 name="Picture 34" descr="תוצאת תמונה עבור דגל ירדן">
            <a:extLst>
              <a:ext uri="{FF2B5EF4-FFF2-40B4-BE49-F238E27FC236}">
                <a16:creationId xmlns:a16="http://schemas.microsoft.com/office/drawing/2014/main" id="{26F6296E-A6B3-48B5-AFB8-A855328482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48287" y="3109031"/>
            <a:ext cx="1014831" cy="6306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מלבן 1"/>
          <p:cNvSpPr/>
          <p:nvPr/>
        </p:nvSpPr>
        <p:spPr>
          <a:xfrm>
            <a:off x="8289730" y="-73944"/>
            <a:ext cx="1931939" cy="646331"/>
          </a:xfrm>
          <a:prstGeom prst="rect">
            <a:avLst/>
          </a:prstGeom>
        </p:spPr>
        <p:txBody>
          <a:bodyPr wrap="none">
            <a:spAutoFit/>
          </a:bodyPr>
          <a:lstStyle/>
          <a:p>
            <a:pPr algn="r" defTabSz="914400" rtl="1"/>
            <a:r>
              <a:rPr lang="ar-AE" sz="3600" b="1" dirty="0">
                <a:solidFill>
                  <a:prstClr val="black"/>
                </a:solidFill>
              </a:rPr>
              <a:t>حدود النظام</a:t>
            </a:r>
            <a:endParaRPr lang="he-IL" sz="3600" b="1" dirty="0">
              <a:solidFill>
                <a:prstClr val="black"/>
              </a:solidFill>
            </a:endParaRPr>
          </a:p>
        </p:txBody>
      </p:sp>
      <p:pic>
        <p:nvPicPr>
          <p:cNvPr id="12" name="תמונה 11"/>
          <p:cNvPicPr>
            <a:picLocks noChangeAspect="1"/>
          </p:cNvPicPr>
          <p:nvPr/>
        </p:nvPicPr>
        <p:blipFill>
          <a:blip r:embed="rId2">
            <a:biLevel thresh="50000"/>
          </a:blip>
          <a:stretch>
            <a:fillRect/>
          </a:stretch>
        </p:blipFill>
        <p:spPr>
          <a:xfrm>
            <a:off x="11499819" y="52677"/>
            <a:ext cx="628129" cy="687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81511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שקופית">
            <a:extLst>
              <a:ext uri="{FF2B5EF4-FFF2-40B4-BE49-F238E27FC236}">
                <a16:creationId xmlns:a16="http://schemas.microsoft.com/office/drawing/2014/main" id="{82336B3C-0982-49C2-85B3-D4D69E435900}"/>
              </a:ext>
            </a:extLst>
          </p:cNvPr>
          <p:cNvSpPr>
            <a:spLocks noGrp="1"/>
          </p:cNvSpPr>
          <p:nvPr>
            <p:ph type="title"/>
          </p:nvPr>
        </p:nvSpPr>
        <p:spPr>
          <a:xfrm flipH="1">
            <a:off x="251981" y="258823"/>
            <a:ext cx="11340000" cy="540000"/>
          </a:xfrm>
        </p:spPr>
        <p:txBody>
          <a:bodyPr rtlCol="1">
            <a:normAutofit fontScale="90000"/>
          </a:bodyPr>
          <a:lstStyle/>
          <a:p>
            <a:pPr algn="ctr" rtl="1"/>
            <a:r>
              <a:rPr lang="he-IL" b="1" dirty="0" smtClean="0">
                <a:latin typeface="Gisha" panose="020B0502040204020203" pitchFamily="34" charset="-79"/>
                <a:cs typeface="Gisha" panose="020B0502040204020203" pitchFamily="34" charset="-79"/>
              </a:rPr>
              <a:t>היסט – פער רלוונטיות</a:t>
            </a:r>
            <a:endParaRPr lang="he-IL" b="1" dirty="0">
              <a:latin typeface="Gisha" panose="020B0502040204020203" pitchFamily="34" charset="-79"/>
              <a:cs typeface="Gisha" panose="020B0502040204020203" pitchFamily="34" charset="-79"/>
            </a:endParaRPr>
          </a:p>
        </p:txBody>
      </p:sp>
      <p:grpSp>
        <p:nvGrpSpPr>
          <p:cNvPr id="7" name="קבוצה 6"/>
          <p:cNvGrpSpPr/>
          <p:nvPr/>
        </p:nvGrpSpPr>
        <p:grpSpPr>
          <a:xfrm>
            <a:off x="5921981" y="944195"/>
            <a:ext cx="1120503" cy="1857828"/>
            <a:chOff x="2638697" y="2194560"/>
            <a:chExt cx="2635795" cy="4685211"/>
          </a:xfrm>
        </p:grpSpPr>
        <p:sp>
          <p:nvSpPr>
            <p:cNvPr id="3" name="חץ למטה 2"/>
            <p:cNvSpPr/>
            <p:nvPr/>
          </p:nvSpPr>
          <p:spPr>
            <a:xfrm rot="10800000">
              <a:off x="2638697" y="2194560"/>
              <a:ext cx="809897" cy="4336869"/>
            </a:xfrm>
            <a:prstGeom prst="downArrow">
              <a:avLst/>
            </a:prstGeom>
          </p:spPr>
          <p:style>
            <a:lnRef idx="2">
              <a:schemeClr val="dk1"/>
            </a:lnRef>
            <a:fillRef idx="1">
              <a:schemeClr val="lt1"/>
            </a:fillRef>
            <a:effectRef idx="0">
              <a:schemeClr val="dk1"/>
            </a:effectRef>
            <a:fontRef idx="minor">
              <a:schemeClr val="dk1"/>
            </a:fontRef>
          </p:style>
          <p:txBody>
            <a:bodyPr rtlCol="1" anchor="ctr"/>
            <a:lstStyle/>
            <a:p>
              <a:pPr algn="ctr" defTabSz="914400" rtl="1"/>
              <a:endParaRPr lang="he-IL">
                <a:solidFill>
                  <a:prstClr val="black"/>
                </a:solidFill>
              </a:endParaRPr>
            </a:p>
          </p:txBody>
        </p:sp>
        <p:sp>
          <p:nvSpPr>
            <p:cNvPr id="6" name="חץ למטה 5"/>
            <p:cNvSpPr/>
            <p:nvPr/>
          </p:nvSpPr>
          <p:spPr>
            <a:xfrm rot="13130514">
              <a:off x="4464595" y="2569028"/>
              <a:ext cx="809897" cy="4310743"/>
            </a:xfrm>
            <a:prstGeom prst="downArrow">
              <a:avLst/>
            </a:prstGeom>
          </p:spPr>
          <p:style>
            <a:lnRef idx="2">
              <a:schemeClr val="dk1"/>
            </a:lnRef>
            <a:fillRef idx="1">
              <a:schemeClr val="lt1"/>
            </a:fillRef>
            <a:effectRef idx="0">
              <a:schemeClr val="dk1"/>
            </a:effectRef>
            <a:fontRef idx="minor">
              <a:schemeClr val="dk1"/>
            </a:fontRef>
          </p:style>
          <p:txBody>
            <a:bodyPr rtlCol="1" anchor="ctr"/>
            <a:lstStyle/>
            <a:p>
              <a:pPr algn="ctr" defTabSz="914400" rtl="1"/>
              <a:endParaRPr lang="he-IL">
                <a:solidFill>
                  <a:prstClr val="black"/>
                </a:solidFill>
              </a:endParaRPr>
            </a:p>
          </p:txBody>
        </p:sp>
      </p:grpSp>
      <p:sp>
        <p:nvSpPr>
          <p:cNvPr id="10" name="TextBox 9"/>
          <p:cNvSpPr txBox="1"/>
          <p:nvPr/>
        </p:nvSpPr>
        <p:spPr>
          <a:xfrm>
            <a:off x="8718227" y="3197953"/>
            <a:ext cx="2997760" cy="461665"/>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vl2pPr lvl="1"/>
          </a:lstStyle>
          <a:p>
            <a:r>
              <a:rPr lang="he-IL" b="0" dirty="0">
                <a:latin typeface="Gisha" panose="020B0502040204020203" pitchFamily="34" charset="-79"/>
                <a:cs typeface="Gisha" panose="020B0502040204020203" pitchFamily="34" charset="-79"/>
              </a:rPr>
              <a:t>ביסוס השלטון </a:t>
            </a:r>
          </a:p>
        </p:txBody>
      </p:sp>
      <p:sp>
        <p:nvSpPr>
          <p:cNvPr id="12" name="TextBox 11"/>
          <p:cNvSpPr txBox="1"/>
          <p:nvPr/>
        </p:nvSpPr>
        <p:spPr>
          <a:xfrm>
            <a:off x="8666155" y="4556327"/>
            <a:ext cx="3032110" cy="461665"/>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vl2pPr lvl="1"/>
          </a:lstStyle>
          <a:p>
            <a:pPr marL="0" lvl="1" algn="ctr" rtl="1"/>
            <a:r>
              <a:rPr lang="he-IL" sz="2400" dirty="0" err="1">
                <a:latin typeface="Gisha" panose="020B0502040204020203" pitchFamily="34" charset="-79"/>
                <a:cs typeface="Gisha" panose="020B0502040204020203" pitchFamily="34" charset="-79"/>
              </a:rPr>
              <a:t>מב"מ</a:t>
            </a:r>
            <a:r>
              <a:rPr lang="he-IL" dirty="0">
                <a:latin typeface="Gisha" panose="020B0502040204020203" pitchFamily="34" charset="-79"/>
                <a:cs typeface="Gisha" panose="020B0502040204020203" pitchFamily="34" charset="-79"/>
              </a:rPr>
              <a:t> </a:t>
            </a:r>
            <a:r>
              <a:rPr lang="he-IL" sz="2400" dirty="0">
                <a:latin typeface="Gisha" panose="020B0502040204020203" pitchFamily="34" charset="-79"/>
                <a:cs typeface="Gisha" panose="020B0502040204020203" pitchFamily="34" charset="-79"/>
              </a:rPr>
              <a:t>חמאס </a:t>
            </a:r>
            <a:endParaRPr lang="en-US" sz="2400" dirty="0">
              <a:latin typeface="Gisha" panose="020B0502040204020203" pitchFamily="34" charset="-79"/>
              <a:cs typeface="Gisha" panose="020B0502040204020203" pitchFamily="34" charset="-79"/>
            </a:endParaRPr>
          </a:p>
        </p:txBody>
      </p:sp>
      <p:sp>
        <p:nvSpPr>
          <p:cNvPr id="13" name="TextBox 12"/>
          <p:cNvSpPr txBox="1"/>
          <p:nvPr/>
        </p:nvSpPr>
        <p:spPr>
          <a:xfrm>
            <a:off x="8700502" y="3884906"/>
            <a:ext cx="2997763" cy="461665"/>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stStyle>
          <a:p>
            <a:pPr marL="82550" lvl="1" algn="ctr"/>
            <a:r>
              <a:rPr lang="he-IL" sz="2400" dirty="0">
                <a:latin typeface="Gisha" panose="020B0502040204020203" pitchFamily="34" charset="-79"/>
                <a:cs typeface="Gisha" panose="020B0502040204020203" pitchFamily="34" charset="-79"/>
              </a:rPr>
              <a:t>ההרתעה מול ישראל</a:t>
            </a:r>
            <a:endParaRPr lang="en-US" sz="2400" dirty="0">
              <a:latin typeface="Gisha" panose="020B0502040204020203" pitchFamily="34" charset="-79"/>
              <a:cs typeface="Gisha" panose="020B0502040204020203" pitchFamily="34" charset="-79"/>
            </a:endParaRPr>
          </a:p>
        </p:txBody>
      </p:sp>
      <p:sp>
        <p:nvSpPr>
          <p:cNvPr id="20" name="TextBox 19"/>
          <p:cNvSpPr txBox="1"/>
          <p:nvPr/>
        </p:nvSpPr>
        <p:spPr>
          <a:xfrm>
            <a:off x="4892843" y="2768737"/>
            <a:ext cx="3230509" cy="3785652"/>
          </a:xfrm>
          <a:prstGeom prst="rect">
            <a:avLst/>
          </a:prstGeom>
          <a:solidFill>
            <a:schemeClr val="accent4"/>
          </a:solidFill>
          <a:ln>
            <a:solidFill>
              <a:schemeClr val="accent1"/>
            </a:solidFill>
          </a:ln>
        </p:spPr>
        <p:txBody>
          <a:bodyPr wrap="square" rtlCol="1">
            <a:spAutoFit/>
          </a:bodyPr>
          <a:lstStyle/>
          <a:p>
            <a:pPr algn="ctr" defTabSz="914400" rtl="1"/>
            <a:r>
              <a:rPr lang="he-IL" sz="2400" b="1" dirty="0">
                <a:solidFill>
                  <a:prstClr val="black"/>
                </a:solidFill>
                <a:latin typeface="Gisha" panose="020B0502040204020203" pitchFamily="34" charset="-79"/>
                <a:cs typeface="Gisha" panose="020B0502040204020203" pitchFamily="34" charset="-79"/>
              </a:rPr>
              <a:t>מעבר מרעיון של שליטה על האומה הפלסטינאית דרך השלטון בעזה </a:t>
            </a:r>
          </a:p>
          <a:p>
            <a:pPr algn="ctr" defTabSz="914400" rtl="1"/>
            <a:r>
              <a:rPr lang="he-IL" sz="2400" b="1" dirty="0">
                <a:solidFill>
                  <a:srgbClr val="FF0000"/>
                </a:solidFill>
                <a:latin typeface="Gisha" panose="020B0502040204020203" pitchFamily="34" charset="-79"/>
                <a:cs typeface="Gisha" panose="020B0502040204020203" pitchFamily="34" charset="-79"/>
              </a:rPr>
              <a:t>לניתוק בין צדדים, מחנק כלכלי בעזה וחשש לתמיכה יורדת בציבור הפלשתיני וחוסר רלוונטיות במו"מ חיצוני</a:t>
            </a:r>
          </a:p>
        </p:txBody>
      </p:sp>
      <p:pic>
        <p:nvPicPr>
          <p:cNvPr id="25" name="תמונה 24"/>
          <p:cNvPicPr>
            <a:picLocks noChangeAspect="1"/>
          </p:cNvPicPr>
          <p:nvPr/>
        </p:nvPicPr>
        <p:blipFill>
          <a:blip r:embed="rId2"/>
          <a:stretch>
            <a:fillRect/>
          </a:stretch>
        </p:blipFill>
        <p:spPr>
          <a:xfrm>
            <a:off x="173811" y="97366"/>
            <a:ext cx="1905000" cy="19255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 name="תמונה 26"/>
          <p:cNvPicPr>
            <a:picLocks noChangeAspect="1"/>
          </p:cNvPicPr>
          <p:nvPr/>
        </p:nvPicPr>
        <p:blipFill>
          <a:blip r:embed="rId3"/>
          <a:stretch>
            <a:fillRect/>
          </a:stretch>
        </p:blipFill>
        <p:spPr>
          <a:xfrm>
            <a:off x="8600606" y="232201"/>
            <a:ext cx="3015857" cy="17948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תמונה 25"/>
          <p:cNvPicPr>
            <a:picLocks noChangeAspect="1"/>
          </p:cNvPicPr>
          <p:nvPr/>
        </p:nvPicPr>
        <p:blipFill>
          <a:blip r:embed="rId2"/>
          <a:stretch>
            <a:fillRect/>
          </a:stretch>
        </p:blipFill>
        <p:spPr>
          <a:xfrm>
            <a:off x="9547411" y="474818"/>
            <a:ext cx="1238394" cy="13560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7837158" y="2460107"/>
            <a:ext cx="4141161" cy="584775"/>
          </a:xfrm>
          <a:prstGeom prst="rect">
            <a:avLst/>
          </a:prstGeom>
          <a:noFill/>
        </p:spPr>
        <p:txBody>
          <a:bodyPr wrap="square" rtlCol="1">
            <a:spAutoFit/>
          </a:bodyPr>
          <a:lstStyle/>
          <a:p>
            <a:pPr algn="r" defTabSz="914400" rtl="1"/>
            <a:r>
              <a:rPr lang="he-IL" sz="3200" b="1" dirty="0">
                <a:solidFill>
                  <a:prstClr val="black"/>
                </a:solidFill>
                <a:latin typeface="Gisha" panose="020B0502040204020203" pitchFamily="34" charset="-79"/>
                <a:cs typeface="Gisha" panose="020B0502040204020203" pitchFamily="34" charset="-79"/>
              </a:rPr>
              <a:t>בזמן </a:t>
            </a:r>
            <a:r>
              <a:rPr lang="he-IL" sz="3200" b="1" dirty="0" smtClean="0">
                <a:solidFill>
                  <a:prstClr val="black"/>
                </a:solidFill>
                <a:latin typeface="Gisha" panose="020B0502040204020203" pitchFamily="34" charset="-79"/>
                <a:cs typeface="Gisha" panose="020B0502040204020203" pitchFamily="34" charset="-79"/>
              </a:rPr>
              <a:t>שהתמקדנו ב...</a:t>
            </a:r>
            <a:endParaRPr lang="he-IL" sz="3200" b="1" dirty="0">
              <a:solidFill>
                <a:prstClr val="black"/>
              </a:solidFill>
              <a:latin typeface="Gisha" panose="020B0502040204020203" pitchFamily="34" charset="-79"/>
              <a:cs typeface="Gisha" panose="020B0502040204020203" pitchFamily="34" charset="-79"/>
            </a:endParaRPr>
          </a:p>
        </p:txBody>
      </p:sp>
      <p:sp>
        <p:nvSpPr>
          <p:cNvPr id="21" name="TextBox 20"/>
          <p:cNvSpPr txBox="1"/>
          <p:nvPr/>
        </p:nvSpPr>
        <p:spPr>
          <a:xfrm>
            <a:off x="1788132" y="2481316"/>
            <a:ext cx="2663151" cy="584775"/>
          </a:xfrm>
          <a:prstGeom prst="rect">
            <a:avLst/>
          </a:prstGeom>
          <a:noFill/>
        </p:spPr>
        <p:txBody>
          <a:bodyPr wrap="square" rtlCol="1">
            <a:spAutoFit/>
          </a:bodyPr>
          <a:lstStyle/>
          <a:p>
            <a:pPr algn="r" defTabSz="914400" rtl="1"/>
            <a:r>
              <a:rPr lang="he-IL" sz="3200" b="1" dirty="0">
                <a:solidFill>
                  <a:prstClr val="black"/>
                </a:solidFill>
                <a:latin typeface="Gisha" panose="020B0502040204020203" pitchFamily="34" charset="-79"/>
                <a:cs typeface="Gisha" panose="020B0502040204020203" pitchFamily="34" charset="-79"/>
              </a:rPr>
              <a:t>התהווה ...</a:t>
            </a:r>
          </a:p>
        </p:txBody>
      </p:sp>
      <p:pic>
        <p:nvPicPr>
          <p:cNvPr id="22" name="תמונה 21"/>
          <p:cNvPicPr>
            <a:picLocks noChangeAspect="1"/>
          </p:cNvPicPr>
          <p:nvPr/>
        </p:nvPicPr>
        <p:blipFill>
          <a:blip r:embed="rId2">
            <a:biLevel thresh="50000"/>
          </a:blip>
          <a:stretch>
            <a:fillRect/>
          </a:stretch>
        </p:blipFill>
        <p:spPr>
          <a:xfrm>
            <a:off x="11732612" y="38062"/>
            <a:ext cx="421680" cy="4617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TextBox 22"/>
          <p:cNvSpPr txBox="1"/>
          <p:nvPr/>
        </p:nvSpPr>
        <p:spPr>
          <a:xfrm>
            <a:off x="173811" y="3106438"/>
            <a:ext cx="4546247" cy="461665"/>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vl2pPr lvl="1"/>
          </a:lstStyle>
          <a:p>
            <a:pPr marL="0" lvl="1" algn="ctr" rtl="1"/>
            <a:r>
              <a:rPr lang="he-IL" sz="2400" dirty="0" smtClean="0">
                <a:latin typeface="Gisha" panose="020B0502040204020203" pitchFamily="34" charset="-79"/>
                <a:cs typeface="Gisha" panose="020B0502040204020203" pitchFamily="34" charset="-79"/>
              </a:rPr>
              <a:t>תושבי הגדה מתנתקים</a:t>
            </a:r>
            <a:endParaRPr lang="en-US" sz="2400" dirty="0">
              <a:latin typeface="Gisha" panose="020B0502040204020203" pitchFamily="34" charset="-79"/>
              <a:cs typeface="Gisha" panose="020B0502040204020203" pitchFamily="34" charset="-79"/>
            </a:endParaRPr>
          </a:p>
        </p:txBody>
      </p:sp>
      <p:sp>
        <p:nvSpPr>
          <p:cNvPr id="24" name="TextBox 23"/>
          <p:cNvSpPr txBox="1"/>
          <p:nvPr/>
        </p:nvSpPr>
        <p:spPr>
          <a:xfrm>
            <a:off x="173809" y="3848190"/>
            <a:ext cx="4546247" cy="461665"/>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vl2pPr lvl="1"/>
          </a:lstStyle>
          <a:p>
            <a:pPr marL="0" lvl="1" algn="ctr" rtl="1"/>
            <a:r>
              <a:rPr lang="he-IL" sz="2400" dirty="0" smtClean="0">
                <a:latin typeface="Gisha" panose="020B0502040204020203" pitchFamily="34" charset="-79"/>
                <a:cs typeface="Gisha" panose="020B0502040204020203" pitchFamily="34" charset="-79"/>
              </a:rPr>
              <a:t>מחנק כלכלי</a:t>
            </a:r>
            <a:endParaRPr lang="en-US" sz="2400" dirty="0">
              <a:latin typeface="Gisha" panose="020B0502040204020203" pitchFamily="34" charset="-79"/>
              <a:cs typeface="Gisha" panose="020B0502040204020203" pitchFamily="34" charset="-79"/>
            </a:endParaRPr>
          </a:p>
        </p:txBody>
      </p:sp>
      <p:sp>
        <p:nvSpPr>
          <p:cNvPr id="28" name="TextBox 27"/>
          <p:cNvSpPr txBox="1"/>
          <p:nvPr/>
        </p:nvSpPr>
        <p:spPr>
          <a:xfrm>
            <a:off x="173810" y="4651635"/>
            <a:ext cx="4546247" cy="461665"/>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vl2pPr lvl="1"/>
          </a:lstStyle>
          <a:p>
            <a:pPr marL="0" lvl="1" algn="ctr" rtl="1"/>
            <a:r>
              <a:rPr lang="he-IL" sz="2400" dirty="0" smtClean="0">
                <a:latin typeface="Gisha" panose="020B0502040204020203" pitchFamily="34" charset="-79"/>
                <a:cs typeface="Gisha" panose="020B0502040204020203" pitchFamily="34" charset="-79"/>
              </a:rPr>
              <a:t>משבר הומניטרי</a:t>
            </a:r>
            <a:endParaRPr lang="en-US" sz="2400" dirty="0">
              <a:latin typeface="Gisha" panose="020B0502040204020203" pitchFamily="34" charset="-79"/>
              <a:cs typeface="Gisha" panose="020B0502040204020203" pitchFamily="34" charset="-79"/>
            </a:endParaRPr>
          </a:p>
        </p:txBody>
      </p:sp>
      <p:sp>
        <p:nvSpPr>
          <p:cNvPr id="29" name="TextBox 28"/>
          <p:cNvSpPr txBox="1"/>
          <p:nvPr/>
        </p:nvSpPr>
        <p:spPr>
          <a:xfrm>
            <a:off x="209254" y="5409163"/>
            <a:ext cx="4546247" cy="461665"/>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vl2pPr lvl="1"/>
          </a:lstStyle>
          <a:p>
            <a:pPr marL="0" lvl="1" algn="ctr" rtl="1"/>
            <a:r>
              <a:rPr lang="he-IL" sz="2400" dirty="0" smtClean="0">
                <a:latin typeface="Gisha" panose="020B0502040204020203" pitchFamily="34" charset="-79"/>
                <a:cs typeface="Gisha" panose="020B0502040204020203" pitchFamily="34" charset="-79"/>
              </a:rPr>
              <a:t>חוסר רלוונטיות כשחקן</a:t>
            </a:r>
            <a:endParaRPr lang="en-US" sz="2400" dirty="0">
              <a:latin typeface="Gisha" panose="020B0502040204020203" pitchFamily="34" charset="-79"/>
              <a:cs typeface="Gisha" panose="020B0502040204020203" pitchFamily="34" charset="-79"/>
            </a:endParaRPr>
          </a:p>
        </p:txBody>
      </p:sp>
      <p:sp>
        <p:nvSpPr>
          <p:cNvPr id="30" name="TextBox 29"/>
          <p:cNvSpPr txBox="1"/>
          <p:nvPr/>
        </p:nvSpPr>
        <p:spPr>
          <a:xfrm>
            <a:off x="173811" y="6092724"/>
            <a:ext cx="4546247" cy="461665"/>
          </a:xfrm>
          <a:prstGeom prst="rect">
            <a:avLst/>
          </a:prstGeom>
          <a:noFill/>
          <a:ln w="28575">
            <a:solidFill>
              <a:schemeClr val="accent1"/>
            </a:solidFill>
          </a:ln>
        </p:spPr>
        <p:txBody>
          <a:bodyPr wrap="square" rtlCol="1">
            <a:spAutoFit/>
          </a:bodyPr>
          <a:lstStyle>
            <a:defPPr>
              <a:defRPr lang="en-US"/>
            </a:defPPr>
            <a:lvl1pPr algn="ctr" defTabSz="914400" rtl="1">
              <a:defRPr sz="2400" b="1">
                <a:latin typeface="David" panose="020E0502060401010101" pitchFamily="34" charset="-79"/>
                <a:cs typeface="David" panose="020E0502060401010101" pitchFamily="34" charset="-79"/>
              </a:defRPr>
            </a:lvl1pPr>
            <a:lvl2pPr lvl="1"/>
          </a:lstStyle>
          <a:p>
            <a:pPr marL="0" lvl="1" algn="ctr" rtl="1"/>
            <a:r>
              <a:rPr lang="he-IL" sz="2400" dirty="0" smtClean="0">
                <a:latin typeface="Gisha" panose="020B0502040204020203" pitchFamily="34" charset="-79"/>
                <a:cs typeface="Gisha" panose="020B0502040204020203" pitchFamily="34" charset="-79"/>
              </a:rPr>
              <a:t>תוכנית המאה (פרו ישראלית)</a:t>
            </a:r>
            <a:endParaRPr lang="en-US" sz="24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93480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1413" y="0"/>
            <a:ext cx="9905998" cy="827314"/>
          </a:xfrm>
        </p:spPr>
        <p:txBody>
          <a:bodyPr/>
          <a:lstStyle/>
          <a:p>
            <a:pPr algn="ctr"/>
            <a:r>
              <a:rPr lang="ar-AE" dirty="0"/>
              <a:t>إمكانية</a:t>
            </a:r>
            <a:endParaRPr lang="he-IL"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2367957730"/>
              </p:ext>
            </p:extLst>
          </p:nvPr>
        </p:nvGraphicFramePr>
        <p:xfrm>
          <a:off x="530939" y="915802"/>
          <a:ext cx="11267767" cy="4586859"/>
        </p:xfrm>
        <a:graphic>
          <a:graphicData uri="http://schemas.openxmlformats.org/drawingml/2006/table">
            <a:tbl>
              <a:tblPr rtl="1" firstRow="1" bandRow="1">
                <a:tableStyleId>{5C22544A-7EE6-4342-B048-85BDC9FD1C3A}</a:tableStyleId>
              </a:tblPr>
              <a:tblGrid>
                <a:gridCol w="5386852">
                  <a:extLst>
                    <a:ext uri="{9D8B030D-6E8A-4147-A177-3AD203B41FA5}">
                      <a16:colId xmlns:a16="http://schemas.microsoft.com/office/drawing/2014/main" val="20000"/>
                    </a:ext>
                  </a:extLst>
                </a:gridCol>
                <a:gridCol w="5880915">
                  <a:extLst>
                    <a:ext uri="{9D8B030D-6E8A-4147-A177-3AD203B41FA5}">
                      <a16:colId xmlns:a16="http://schemas.microsoft.com/office/drawing/2014/main" val="20001"/>
                    </a:ext>
                  </a:extLst>
                </a:gridCol>
              </a:tblGrid>
              <a:tr h="370840">
                <a:tc>
                  <a:txBody>
                    <a:bodyPr/>
                    <a:lstStyle/>
                    <a:p>
                      <a:pPr algn="ctr" rtl="1"/>
                      <a:r>
                        <a:rPr lang="he-IL" sz="3600" dirty="0" smtClean="0">
                          <a:solidFill>
                            <a:srgbClr val="00B050"/>
                          </a:solidFill>
                          <a:latin typeface="Gisha" panose="020B0502040204020203" pitchFamily="34" charset="-79"/>
                          <a:cs typeface="Gisha" panose="020B0502040204020203" pitchFamily="34" charset="-79"/>
                        </a:rPr>
                        <a:t>פוטנציאל חיובי</a:t>
                      </a:r>
                      <a:endParaRPr lang="he-IL" sz="3600" dirty="0">
                        <a:solidFill>
                          <a:srgbClr val="00B050"/>
                        </a:solidFill>
                        <a:latin typeface="Gisha" panose="020B0502040204020203" pitchFamily="34" charset="-79"/>
                        <a:cs typeface="Gisha" panose="020B0502040204020203" pitchFamily="34" charset="-79"/>
                      </a:endParaRPr>
                    </a:p>
                  </a:txBody>
                  <a:tcPr>
                    <a:solidFill>
                      <a:schemeClr val="tx1"/>
                    </a:solidFill>
                  </a:tcPr>
                </a:tc>
                <a:tc>
                  <a:txBody>
                    <a:bodyPr/>
                    <a:lstStyle/>
                    <a:p>
                      <a:pPr algn="ctr" rtl="1"/>
                      <a:r>
                        <a:rPr lang="he-IL" sz="3600" dirty="0" smtClean="0">
                          <a:solidFill>
                            <a:srgbClr val="FF0000"/>
                          </a:solidFill>
                          <a:latin typeface="Gisha" panose="020B0502040204020203" pitchFamily="34" charset="-79"/>
                          <a:cs typeface="Gisha" panose="020B0502040204020203" pitchFamily="34" charset="-79"/>
                        </a:rPr>
                        <a:t>פוטנציאל שלילי</a:t>
                      </a:r>
                      <a:endParaRPr lang="he-IL" sz="3600" dirty="0">
                        <a:solidFill>
                          <a:srgbClr val="FF0000"/>
                        </a:solidFill>
                        <a:latin typeface="Gisha" panose="020B0502040204020203" pitchFamily="34" charset="-79"/>
                        <a:cs typeface="Gisha" panose="020B0502040204020203" pitchFamily="34" charset="-79"/>
                      </a:endParaRPr>
                    </a:p>
                  </a:txBody>
                  <a:tcPr>
                    <a:solidFill>
                      <a:schemeClr val="tx1"/>
                    </a:solidFill>
                  </a:tcPr>
                </a:tc>
                <a:extLst>
                  <a:ext uri="{0D108BD9-81ED-4DB2-BD59-A6C34878D82A}">
                    <a16:rowId xmlns:a16="http://schemas.microsoft.com/office/drawing/2014/main" val="10000"/>
                  </a:ext>
                </a:extLst>
              </a:tr>
              <a:tr h="370840">
                <a:tc>
                  <a:txBody>
                    <a:bodyPr/>
                    <a:lstStyle/>
                    <a:p>
                      <a:pPr marL="12700" algn="r" rtl="1">
                        <a:lnSpc>
                          <a:spcPct val="115000"/>
                        </a:lnSpc>
                        <a:spcAft>
                          <a:spcPts val="0"/>
                        </a:spcAft>
                      </a:pPr>
                      <a:r>
                        <a:rPr lang="en-US" sz="2400" b="1">
                          <a:effectLst/>
                          <a:latin typeface="Gisha" panose="020B0502040204020203" pitchFamily="34" charset="-79"/>
                          <a:ea typeface="David" panose="020E0502060401010101" pitchFamily="34" charset="-79"/>
                          <a:cs typeface="Gisha" panose="020B0502040204020203" pitchFamily="34" charset="-79"/>
                        </a:rPr>
                        <a:t> </a:t>
                      </a:r>
                      <a:r>
                        <a:rPr lang="he-IL" sz="2400">
                          <a:effectLst/>
                          <a:latin typeface="Gisha" panose="020B0502040204020203" pitchFamily="34" charset="-79"/>
                          <a:ea typeface="David" panose="020E0502060401010101" pitchFamily="34" charset="-79"/>
                          <a:cs typeface="Gisha" panose="020B0502040204020203" pitchFamily="34" charset="-79"/>
                        </a:rPr>
                        <a:t>שמירה על העקרונות/ אינטרסים</a:t>
                      </a:r>
                      <a:endParaRPr lang="en-US" sz="200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r" rtl="1">
                        <a:lnSpc>
                          <a:spcPct val="115000"/>
                        </a:lnSpc>
                        <a:spcAft>
                          <a:spcPts val="0"/>
                        </a:spcAft>
                      </a:pPr>
                      <a:r>
                        <a:rPr lang="en-US" sz="2400" b="1">
                          <a:effectLst/>
                          <a:latin typeface="Gisha" panose="020B0502040204020203" pitchFamily="34" charset="-79"/>
                          <a:ea typeface="David" panose="020E0502060401010101" pitchFamily="34" charset="-79"/>
                          <a:cs typeface="Gisha" panose="020B0502040204020203" pitchFamily="34" charset="-79"/>
                        </a:rPr>
                        <a:t> </a:t>
                      </a:r>
                      <a:r>
                        <a:rPr lang="he-IL" sz="2400">
                          <a:effectLst/>
                          <a:latin typeface="Gisha" panose="020B0502040204020203" pitchFamily="34" charset="-79"/>
                          <a:ea typeface="David" panose="020E0502060401010101" pitchFamily="34" charset="-79"/>
                          <a:cs typeface="Gisha" panose="020B0502040204020203" pitchFamily="34" charset="-79"/>
                        </a:rPr>
                        <a:t>אובדן השליטה בפועל על הרצועה</a:t>
                      </a:r>
                      <a:endParaRPr lang="en-US" sz="200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1"/>
                  </a:ext>
                </a:extLst>
              </a:tr>
              <a:tr h="370840">
                <a:tc>
                  <a:txBody>
                    <a:bodyPr/>
                    <a:lstStyle/>
                    <a:p>
                      <a:pPr marL="12700" algn="r" rtl="1">
                        <a:lnSpc>
                          <a:spcPct val="115000"/>
                        </a:lnSpc>
                        <a:spcAft>
                          <a:spcPts val="0"/>
                        </a:spcAft>
                      </a:pPr>
                      <a:r>
                        <a:rPr lang="en-US" sz="2400" b="1" dirty="0">
                          <a:effectLst/>
                          <a:latin typeface="Gisha" panose="020B0502040204020203" pitchFamily="34" charset="-79"/>
                          <a:ea typeface="David" panose="020E0502060401010101" pitchFamily="34" charset="-79"/>
                          <a:cs typeface="Gisha" panose="020B0502040204020203" pitchFamily="34" charset="-79"/>
                        </a:rPr>
                        <a:t> </a:t>
                      </a:r>
                      <a:r>
                        <a:rPr lang="he-IL" sz="2400" dirty="0">
                          <a:effectLst/>
                          <a:latin typeface="Gisha" panose="020B0502040204020203" pitchFamily="34" charset="-79"/>
                          <a:ea typeface="David" panose="020E0502060401010101" pitchFamily="34" charset="-79"/>
                          <a:cs typeface="Gisha" panose="020B0502040204020203" pitchFamily="34" charset="-79"/>
                        </a:rPr>
                        <a:t>הכרה (דה-פקטו) בכוח הצבאי של חמאס</a:t>
                      </a:r>
                      <a:endParaRPr lang="en-US" sz="20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r" rtl="1">
                        <a:lnSpc>
                          <a:spcPct val="115000"/>
                        </a:lnSpc>
                        <a:spcAft>
                          <a:spcPts val="0"/>
                        </a:spcAft>
                      </a:pPr>
                      <a:r>
                        <a:rPr lang="he-IL" sz="2400" dirty="0">
                          <a:effectLst/>
                          <a:latin typeface="Gisha" panose="020B0502040204020203" pitchFamily="34" charset="-79"/>
                          <a:ea typeface="David" panose="020E0502060401010101" pitchFamily="34" charset="-79"/>
                          <a:cs typeface="Gisha" panose="020B0502040204020203" pitchFamily="34" charset="-79"/>
                        </a:rPr>
                        <a:t>אובדן העוצמה הצבאית</a:t>
                      </a:r>
                      <a:endParaRPr lang="en-US" sz="20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2"/>
                  </a:ext>
                </a:extLst>
              </a:tr>
              <a:tr h="370840">
                <a:tc>
                  <a:txBody>
                    <a:bodyPr/>
                    <a:lstStyle/>
                    <a:p>
                      <a:pPr marL="12700" algn="r" rtl="0">
                        <a:lnSpc>
                          <a:spcPct val="115000"/>
                        </a:lnSpc>
                        <a:spcAft>
                          <a:spcPts val="0"/>
                        </a:spcAft>
                      </a:pPr>
                      <a:r>
                        <a:rPr lang="he-IL" sz="2400" b="1">
                          <a:effectLst/>
                          <a:latin typeface="Gisha" panose="020B0502040204020203" pitchFamily="34" charset="-79"/>
                          <a:ea typeface="David" panose="020E0502060401010101" pitchFamily="34" charset="-79"/>
                          <a:cs typeface="Gisha" panose="020B0502040204020203" pitchFamily="34" charset="-79"/>
                        </a:rPr>
                        <a:t> </a:t>
                      </a:r>
                      <a:r>
                        <a:rPr lang="he-IL" sz="2400">
                          <a:effectLst/>
                          <a:latin typeface="Gisha" panose="020B0502040204020203" pitchFamily="34" charset="-79"/>
                          <a:ea typeface="David" panose="020E0502060401010101" pitchFamily="34" charset="-79"/>
                          <a:cs typeface="Gisha" panose="020B0502040204020203" pitchFamily="34" charset="-79"/>
                        </a:rPr>
                        <a:t>להציג הישגים לדעת הקהל הפלסטינית</a:t>
                      </a:r>
                      <a:endParaRPr lang="en-US" sz="200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r" rtl="0">
                        <a:lnSpc>
                          <a:spcPct val="115000"/>
                        </a:lnSpc>
                        <a:spcAft>
                          <a:spcPts val="0"/>
                        </a:spcAft>
                      </a:pPr>
                      <a:r>
                        <a:rPr lang="he-IL" sz="2400" b="1" dirty="0">
                          <a:effectLst/>
                          <a:latin typeface="Gisha" panose="020B0502040204020203" pitchFamily="34" charset="-79"/>
                          <a:ea typeface="David" panose="020E0502060401010101" pitchFamily="34" charset="-79"/>
                          <a:cs typeface="Gisha" panose="020B0502040204020203" pitchFamily="34" charset="-79"/>
                        </a:rPr>
                        <a:t> </a:t>
                      </a:r>
                      <a:r>
                        <a:rPr lang="he-IL" sz="2400" dirty="0">
                          <a:effectLst/>
                          <a:latin typeface="Gisha" panose="020B0502040204020203" pitchFamily="34" charset="-79"/>
                          <a:ea typeface="David" panose="020E0502060401010101" pitchFamily="34" charset="-79"/>
                          <a:cs typeface="Gisha" panose="020B0502040204020203" pitchFamily="34" charset="-79"/>
                        </a:rPr>
                        <a:t>מערכה רחבה עם ישראל</a:t>
                      </a:r>
                      <a:endParaRPr lang="en-US" sz="20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3"/>
                  </a:ext>
                </a:extLst>
              </a:tr>
              <a:tr h="370840">
                <a:tc>
                  <a:txBody>
                    <a:bodyPr/>
                    <a:lstStyle/>
                    <a:p>
                      <a:pPr marL="12700" algn="r" rtl="1">
                        <a:lnSpc>
                          <a:spcPct val="115000"/>
                        </a:lnSpc>
                        <a:spcAft>
                          <a:spcPts val="0"/>
                        </a:spcAft>
                      </a:pPr>
                      <a:r>
                        <a:rPr lang="he-IL" sz="2400">
                          <a:effectLst/>
                          <a:latin typeface="Gisha" panose="020B0502040204020203" pitchFamily="34" charset="-79"/>
                          <a:ea typeface="David" panose="020E0502060401010101" pitchFamily="34" charset="-79"/>
                          <a:cs typeface="Gisha" panose="020B0502040204020203" pitchFamily="34" charset="-79"/>
                        </a:rPr>
                        <a:t>משוחררי שליט</a:t>
                      </a:r>
                      <a:endParaRPr lang="en-US" sz="200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r" rtl="1">
                        <a:lnSpc>
                          <a:spcPct val="115000"/>
                        </a:lnSpc>
                        <a:spcAft>
                          <a:spcPts val="0"/>
                        </a:spcAft>
                      </a:pPr>
                      <a:r>
                        <a:rPr lang="he-IL" sz="2400">
                          <a:effectLst/>
                          <a:latin typeface="Gisha" panose="020B0502040204020203" pitchFamily="34" charset="-79"/>
                          <a:ea typeface="David" panose="020E0502060401010101" pitchFamily="34" charset="-79"/>
                          <a:cs typeface="Gisha" panose="020B0502040204020203" pitchFamily="34" charset="-79"/>
                        </a:rPr>
                        <a:t>מעצרים באיו"ש</a:t>
                      </a:r>
                      <a:endParaRPr lang="en-US" sz="200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4"/>
                  </a:ext>
                </a:extLst>
              </a:tr>
              <a:tr h="370840">
                <a:tc>
                  <a:txBody>
                    <a:bodyPr/>
                    <a:lstStyle/>
                    <a:p>
                      <a:pPr marL="12700" algn="r" rtl="1">
                        <a:lnSpc>
                          <a:spcPct val="115000"/>
                        </a:lnSpc>
                        <a:spcAft>
                          <a:spcPts val="0"/>
                        </a:spcAft>
                      </a:pPr>
                      <a:r>
                        <a:rPr lang="he-IL" sz="2400">
                          <a:effectLst/>
                          <a:latin typeface="Gisha" panose="020B0502040204020203" pitchFamily="34" charset="-79"/>
                          <a:ea typeface="David" panose="020E0502060401010101" pitchFamily="34" charset="-79"/>
                          <a:cs typeface="Gisha" panose="020B0502040204020203" pitchFamily="34" charset="-79"/>
                        </a:rPr>
                        <a:t>שחרור המצור מעזה</a:t>
                      </a:r>
                      <a:endParaRPr lang="en-US" sz="200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r" rtl="0">
                        <a:lnSpc>
                          <a:spcPct val="115000"/>
                        </a:lnSpc>
                        <a:spcAft>
                          <a:spcPts val="0"/>
                        </a:spcAft>
                      </a:pPr>
                      <a:r>
                        <a:rPr lang="he-IL" sz="2400" b="1">
                          <a:effectLst/>
                          <a:latin typeface="Gisha" panose="020B0502040204020203" pitchFamily="34" charset="-79"/>
                          <a:ea typeface="David" panose="020E0502060401010101" pitchFamily="34" charset="-79"/>
                          <a:cs typeface="Gisha" panose="020B0502040204020203" pitchFamily="34" charset="-79"/>
                        </a:rPr>
                        <a:t> </a:t>
                      </a:r>
                      <a:r>
                        <a:rPr lang="he-IL" sz="2400">
                          <a:effectLst/>
                          <a:latin typeface="Gisha" panose="020B0502040204020203" pitchFamily="34" charset="-79"/>
                          <a:ea typeface="David" panose="020E0502060401010101" pitchFamily="34" charset="-79"/>
                          <a:cs typeface="Gisha" panose="020B0502040204020203" pitchFamily="34" charset="-79"/>
                        </a:rPr>
                        <a:t>יציאת המשבר ההומניטרי משליטה</a:t>
                      </a:r>
                      <a:endParaRPr lang="en-US" sz="200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5"/>
                  </a:ext>
                </a:extLst>
              </a:tr>
              <a:tr h="370840">
                <a:tc>
                  <a:txBody>
                    <a:bodyPr/>
                    <a:lstStyle/>
                    <a:p>
                      <a:pPr marL="12700" algn="r" rtl="1">
                        <a:lnSpc>
                          <a:spcPct val="115000"/>
                        </a:lnSpc>
                        <a:spcAft>
                          <a:spcPts val="0"/>
                        </a:spcAft>
                      </a:pPr>
                      <a:r>
                        <a:rPr lang="he-IL" sz="2400">
                          <a:effectLst/>
                          <a:latin typeface="Gisha" panose="020B0502040204020203" pitchFamily="34" charset="-79"/>
                          <a:ea typeface="David" panose="020E0502060401010101" pitchFamily="34" charset="-79"/>
                          <a:cs typeface="Gisha" panose="020B0502040204020203" pitchFamily="34" charset="-79"/>
                        </a:rPr>
                        <a:t>התבססות פוליטית לגיטימית בגדה</a:t>
                      </a:r>
                      <a:endParaRPr lang="en-US" sz="200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r" rtl="1">
                        <a:lnSpc>
                          <a:spcPct val="115000"/>
                        </a:lnSpc>
                        <a:spcAft>
                          <a:spcPts val="0"/>
                        </a:spcAft>
                      </a:pPr>
                      <a:r>
                        <a:rPr lang="he-IL" sz="2400">
                          <a:effectLst/>
                          <a:latin typeface="Gisha" panose="020B0502040204020203" pitchFamily="34" charset="-79"/>
                          <a:ea typeface="David" panose="020E0502060401010101" pitchFamily="34" charset="-79"/>
                          <a:cs typeface="Gisha" panose="020B0502040204020203" pitchFamily="34" charset="-79"/>
                        </a:rPr>
                        <a:t>פגיעה בלגיטימיות בעיניי העם הפלסטיני</a:t>
                      </a:r>
                      <a:endParaRPr lang="en-US" sz="200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6"/>
                  </a:ext>
                </a:extLst>
              </a:tr>
              <a:tr h="370840">
                <a:tc>
                  <a:txBody>
                    <a:bodyPr/>
                    <a:lstStyle/>
                    <a:p>
                      <a:pPr marL="12700" algn="r" rtl="1">
                        <a:lnSpc>
                          <a:spcPct val="115000"/>
                        </a:lnSpc>
                        <a:spcAft>
                          <a:spcPts val="0"/>
                        </a:spcAft>
                      </a:pPr>
                      <a:r>
                        <a:rPr lang="he-IL" sz="2400">
                          <a:effectLst/>
                          <a:latin typeface="Gisha" panose="020B0502040204020203" pitchFamily="34" charset="-79"/>
                          <a:ea typeface="David" panose="020E0502060401010101" pitchFamily="34" charset="-79"/>
                          <a:cs typeface="Gisha" panose="020B0502040204020203" pitchFamily="34" charset="-79"/>
                        </a:rPr>
                        <a:t>דיכוי  או סיפוח גא"פ</a:t>
                      </a:r>
                      <a:br>
                        <a:rPr lang="he-IL" sz="2400">
                          <a:effectLst/>
                          <a:latin typeface="Gisha" panose="020B0502040204020203" pitchFamily="34" charset="-79"/>
                          <a:ea typeface="David" panose="020E0502060401010101" pitchFamily="34" charset="-79"/>
                          <a:cs typeface="Gisha" panose="020B0502040204020203" pitchFamily="34" charset="-79"/>
                        </a:rPr>
                      </a:br>
                      <a:r>
                        <a:rPr lang="he-IL" sz="2400">
                          <a:effectLst/>
                          <a:latin typeface="Gisha" panose="020B0502040204020203" pitchFamily="34" charset="-79"/>
                          <a:ea typeface="David" panose="020E0502060401010101" pitchFamily="34" charset="-79"/>
                          <a:cs typeface="Gisha" panose="020B0502040204020203" pitchFamily="34" charset="-79"/>
                        </a:rPr>
                        <a:t>דיכוי הסלפים</a:t>
                      </a:r>
                      <a:endParaRPr lang="en-US" sz="200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r" rtl="1">
                        <a:lnSpc>
                          <a:spcPct val="115000"/>
                        </a:lnSpc>
                        <a:spcAft>
                          <a:spcPts val="0"/>
                        </a:spcAft>
                      </a:pPr>
                      <a:r>
                        <a:rPr lang="he-IL" sz="2400">
                          <a:effectLst/>
                          <a:latin typeface="Gisha" panose="020B0502040204020203" pitchFamily="34" charset="-79"/>
                          <a:ea typeface="David" panose="020E0502060401010101" pitchFamily="34" charset="-79"/>
                          <a:cs typeface="Gisha" panose="020B0502040204020203" pitchFamily="34" charset="-79"/>
                        </a:rPr>
                        <a:t>התפרצות חמושה של גא"פ/סלפים, סיכון שליטה</a:t>
                      </a:r>
                      <a:endParaRPr lang="en-US" sz="200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7"/>
                  </a:ext>
                </a:extLst>
              </a:tr>
              <a:tr h="370840">
                <a:tc>
                  <a:txBody>
                    <a:bodyPr/>
                    <a:lstStyle/>
                    <a:p>
                      <a:pPr marL="12700" algn="r" rtl="1">
                        <a:lnSpc>
                          <a:spcPct val="115000"/>
                        </a:lnSpc>
                        <a:spcAft>
                          <a:spcPts val="0"/>
                        </a:spcAft>
                      </a:pPr>
                      <a:r>
                        <a:rPr lang="he-IL" sz="2400" dirty="0">
                          <a:effectLst/>
                          <a:latin typeface="Gisha" panose="020B0502040204020203" pitchFamily="34" charset="-79"/>
                          <a:ea typeface="David" panose="020E0502060401010101" pitchFamily="34" charset="-79"/>
                          <a:cs typeface="Gisha" panose="020B0502040204020203" pitchFamily="34" charset="-79"/>
                        </a:rPr>
                        <a:t>הוצאת חמאס מרשימת הטרור</a:t>
                      </a:r>
                      <a:endParaRPr lang="en-US" sz="20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r" rtl="1">
                        <a:lnSpc>
                          <a:spcPct val="115000"/>
                        </a:lnSpc>
                        <a:spcAft>
                          <a:spcPts val="0"/>
                        </a:spcAft>
                      </a:pPr>
                      <a:r>
                        <a:rPr lang="en-US" sz="2400" b="1">
                          <a:effectLst/>
                          <a:latin typeface="Gisha" panose="020B0502040204020203" pitchFamily="34" charset="-79"/>
                          <a:ea typeface="David" panose="020E0502060401010101" pitchFamily="34" charset="-79"/>
                          <a:cs typeface="Gisha" panose="020B0502040204020203" pitchFamily="34" charset="-79"/>
                        </a:rPr>
                        <a:t> </a:t>
                      </a:r>
                      <a:r>
                        <a:rPr lang="he-IL" sz="2400">
                          <a:effectLst/>
                          <a:latin typeface="Gisha" panose="020B0502040204020203" pitchFamily="34" charset="-79"/>
                          <a:ea typeface="David" panose="020E0502060401010101" pitchFamily="34" charset="-79"/>
                          <a:cs typeface="Gisha" panose="020B0502040204020203" pitchFamily="34" charset="-79"/>
                        </a:rPr>
                        <a:t>מצרים לא נרתמת</a:t>
                      </a:r>
                      <a:endParaRPr lang="en-US" sz="200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8"/>
                  </a:ext>
                </a:extLst>
              </a:tr>
              <a:tr h="370840">
                <a:tc>
                  <a:txBody>
                    <a:bodyPr/>
                    <a:lstStyle/>
                    <a:p>
                      <a:pPr marL="12700" algn="r" rtl="1">
                        <a:lnSpc>
                          <a:spcPct val="115000"/>
                        </a:lnSpc>
                        <a:spcAft>
                          <a:spcPts val="0"/>
                        </a:spcAft>
                      </a:pPr>
                      <a:r>
                        <a:rPr lang="he-IL" sz="2400" dirty="0">
                          <a:effectLst/>
                          <a:latin typeface="Gisha" panose="020B0502040204020203" pitchFamily="34" charset="-79"/>
                          <a:ea typeface="David" panose="020E0502060401010101" pitchFamily="34" charset="-79"/>
                          <a:cs typeface="Gisha" panose="020B0502040204020203" pitchFamily="34" charset="-79"/>
                        </a:rPr>
                        <a:t>עמדת קפיצה למימוש עתידי של החזון</a:t>
                      </a:r>
                      <a:endParaRPr lang="en-US" sz="20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tc>
                  <a:txBody>
                    <a:bodyPr/>
                    <a:lstStyle/>
                    <a:p>
                      <a:pPr marL="12700" algn="r" rtl="1">
                        <a:lnSpc>
                          <a:spcPct val="115000"/>
                        </a:lnSpc>
                        <a:spcAft>
                          <a:spcPts val="0"/>
                        </a:spcAft>
                      </a:pPr>
                      <a:r>
                        <a:rPr lang="he-IL" sz="2400" dirty="0">
                          <a:effectLst/>
                          <a:latin typeface="Gisha" panose="020B0502040204020203" pitchFamily="34" charset="-79"/>
                          <a:ea typeface="David" panose="020E0502060401010101" pitchFamily="34" charset="-79"/>
                          <a:cs typeface="Gisha" panose="020B0502040204020203" pitchFamily="34" charset="-79"/>
                        </a:rPr>
                        <a:t>ניתוק מאיראן</a:t>
                      </a:r>
                      <a:endParaRPr lang="en-US" sz="2000" dirty="0">
                        <a:effectLst/>
                        <a:latin typeface="Gisha" panose="020B0502040204020203" pitchFamily="34" charset="-79"/>
                        <a:ea typeface="Arial" panose="020B0604020202020204" pitchFamily="34" charset="0"/>
                        <a:cs typeface="Gisha" panose="020B0502040204020203" pitchFamily="34" charset="-79"/>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446919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שת">
  <a:themeElements>
    <a:clrScheme name="רשת">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רשת">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רשת">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רשת">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themeOverride>
</file>

<file path=docProps/app.xml><?xml version="1.0" encoding="utf-8"?>
<Properties xmlns="http://schemas.openxmlformats.org/officeDocument/2006/extended-properties" xmlns:vt="http://schemas.openxmlformats.org/officeDocument/2006/docPropsVTypes">
  <Template>TM03457485[[fn=רשת]]</Template>
  <TotalTime>8996</TotalTime>
  <Words>1274</Words>
  <Application>Microsoft Office PowerPoint</Application>
  <PresentationFormat>מסך רחב</PresentationFormat>
  <Paragraphs>224</Paragraphs>
  <Slides>25</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3</vt:i4>
      </vt:variant>
      <vt:variant>
        <vt:lpstr>כותרות שקופיות</vt:lpstr>
      </vt:variant>
      <vt:variant>
        <vt:i4>25</vt:i4>
      </vt:variant>
    </vt:vector>
  </HeadingPairs>
  <TitlesOfParts>
    <vt:vector size="37" baseType="lpstr">
      <vt:lpstr>Arial</vt:lpstr>
      <vt:lpstr>Calibri</vt:lpstr>
      <vt:lpstr>Calibri Light</vt:lpstr>
      <vt:lpstr>Century Gothic</vt:lpstr>
      <vt:lpstr>David</vt:lpstr>
      <vt:lpstr>Gisha</vt:lpstr>
      <vt:lpstr>Tahoma</vt:lpstr>
      <vt:lpstr>Times New Roman</vt:lpstr>
      <vt:lpstr>Wingdings</vt:lpstr>
      <vt:lpstr>רשת</vt:lpstr>
      <vt:lpstr>ערכת נושא Office</vt:lpstr>
      <vt:lpstr>1_ערכת נושא Office</vt:lpstr>
      <vt:lpstr>למה אחרונים תמיד בסוף?</vt:lpstr>
      <vt:lpstr>מצגת של PowerPoint‏</vt:lpstr>
      <vt:lpstr>מצגת של PowerPoint‏</vt:lpstr>
      <vt:lpstr>מצגת של PowerPoint‏</vt:lpstr>
      <vt:lpstr>איומים</vt:lpstr>
      <vt:lpstr>מצגת של PowerPoint‏</vt:lpstr>
      <vt:lpstr>מצגת של PowerPoint‏</vt:lpstr>
      <vt:lpstr>היסט – פער רלוונטיות</vt:lpstr>
      <vt:lpstr>إمكانية</vt:lpstr>
      <vt:lpstr>יעדי על/ תמונת ניצחון</vt:lpstr>
      <vt:lpstr>יעדי ביניים (הישגים תמורת מו"מ)</vt:lpstr>
      <vt:lpstr>מצגת של PowerPoint‏</vt:lpstr>
      <vt:lpstr>מצגת של PowerPoint‏</vt:lpstr>
      <vt:lpstr>מצגת של PowerPoint‏</vt:lpstr>
      <vt:lpstr>עקרונות להסכם פיוס</vt:lpstr>
      <vt:lpstr>עקרונות להסדר הודנה נפרד</vt:lpstr>
      <vt:lpstr>כלים</vt:lpstr>
      <vt:lpstr>מצגת של PowerPoint‏</vt:lpstr>
      <vt:lpstr>מצגת של PowerPoint‏</vt:lpstr>
      <vt:lpstr>תוצאות</vt:lpstr>
      <vt:lpstr>إمكانية</vt:lpstr>
      <vt:lpstr>מצגת של PowerPoint‏</vt:lpstr>
      <vt:lpstr>יעדי ביניים שהושגו במו"מ</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yariv</dc:creator>
  <cp:lastModifiedBy>u26643</cp:lastModifiedBy>
  <cp:revision>76</cp:revision>
  <dcterms:created xsi:type="dcterms:W3CDTF">2019-02-10T17:43:44Z</dcterms:created>
  <dcterms:modified xsi:type="dcterms:W3CDTF">2019-02-25T12:04:59Z</dcterms:modified>
</cp:coreProperties>
</file>