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58" r:id="rId4"/>
    <p:sldId id="308" r:id="rId5"/>
    <p:sldId id="264" r:id="rId6"/>
    <p:sldId id="310" r:id="rId7"/>
    <p:sldId id="306" r:id="rId8"/>
    <p:sldId id="309" r:id="rId9"/>
    <p:sldId id="330" r:id="rId10"/>
    <p:sldId id="336" r:id="rId11"/>
    <p:sldId id="335" r:id="rId12"/>
    <p:sldId id="343" r:id="rId13"/>
    <p:sldId id="338" r:id="rId14"/>
    <p:sldId id="339" r:id="rId15"/>
    <p:sldId id="341" r:id="rId16"/>
    <p:sldId id="342" r:id="rId17"/>
    <p:sldId id="347" r:id="rId18"/>
    <p:sldId id="345" r:id="rId19"/>
    <p:sldId id="346" r:id="rId20"/>
    <p:sldId id="262" r:id="rId21"/>
    <p:sldId id="344" r:id="rId22"/>
    <p:sldId id="349" r:id="rId23"/>
    <p:sldId id="350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696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041" autoAdjust="0"/>
    <p:restoredTop sz="82696" autoAdjust="0"/>
  </p:normalViewPr>
  <p:slideViewPr>
    <p:cSldViewPr snapToGrid="0">
      <p:cViewPr varScale="1">
        <p:scale>
          <a:sx n="75" d="100"/>
          <a:sy n="75" d="100"/>
        </p:scale>
        <p:origin x="84" y="3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לפי התכנון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הקואליציה המרובעת (ארה"ב מצריים, ירדן)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תגובת חמאס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תגובת רוסיה (גם אם עוצמתה </a:t>
          </a:r>
          <a:r>
            <a:rPr lang="he-IL" dirty="0" err="1" smtClean="0">
              <a:solidFill>
                <a:schemeClr val="tx1"/>
              </a:solidFill>
            </a:rPr>
            <a:t>היתה</a:t>
          </a:r>
          <a:r>
            <a:rPr lang="he-IL" dirty="0" smtClean="0">
              <a:solidFill>
                <a:schemeClr val="tx1"/>
              </a:solidFill>
            </a:rPr>
            <a:t> משמעותית מהצפוי) 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תגובת הרחוב הישראלי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הודעות תקשורתיות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smtClean="0">
              <a:solidFill>
                <a:schemeClr val="tx1"/>
              </a:solidFill>
            </a:rPr>
            <a:t>שלא לפי התכנון</a:t>
          </a:r>
        </a:p>
        <a:p>
          <a:pPr algn="ctr" rtl="1"/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היעדר תמיכה מגורמים נוספים (</a:t>
          </a:r>
          <a:r>
            <a:rPr lang="en-US" dirty="0" smtClean="0">
              <a:solidFill>
                <a:schemeClr val="tx1"/>
              </a:solidFill>
            </a:rPr>
            <a:t>AKA </a:t>
          </a:r>
          <a:r>
            <a:rPr lang="he-IL" dirty="0" smtClean="0">
              <a:solidFill>
                <a:schemeClr val="tx1"/>
              </a:solidFill>
            </a:rPr>
            <a:t> מנהלת)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יש תגובות טובות יותר מ"אין תגובה"</a:t>
          </a:r>
        </a:p>
        <a:p>
          <a:pPr algn="ctr" rtl="1"/>
          <a:r>
            <a:rPr lang="he-IL" b="1" dirty="0" smtClean="0">
              <a:solidFill>
                <a:schemeClr val="tx1"/>
              </a:solidFill>
            </a:rPr>
            <a:t>- </a:t>
          </a:r>
          <a:r>
            <a:rPr lang="he-IL" dirty="0" smtClean="0">
              <a:solidFill>
                <a:schemeClr val="tx1"/>
              </a:solidFill>
            </a:rPr>
            <a:t>ביטול הפגישה עם הרשות*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נושאים לבחינה 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התמודדות עם הרחוב והפוליטיקה הישראלים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איך פועלים מול הפלסטינאים, אנחנו ושחקנים נוספים 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הכנה לשני תרחישים: התייצבות הרשות, אי התייצבות הרשות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smtClean="0">
              <a:solidFill>
                <a:schemeClr val="tx1"/>
              </a:solidFill>
            </a:rPr>
            <a:t>אסטרטגיה ומערכה</a:t>
          </a: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הכנת הצהרות ותגובות תקשורתיות נצורות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המשך עקרונות המערכה, כיצד צפויה ארה"ב לפעול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חזרה לבחינת עקרונות המתווה, הצהרה והכנה להעדר התייצבות</a:t>
          </a:r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9757" custScaleY="266672" custLinFactNeighborX="-7758" custLinFactNeighborY="74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52582" custScaleY="266672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CBA390-BAF1-425D-A878-AAE75BBA26E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56F2BE9-A18D-48C8-B59B-C232A1DBF5A3}">
      <dgm:prSet phldrT="[טקסט]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rgbClr val="00B050">
            <a:alpha val="50000"/>
          </a:srgbClr>
        </a:solidFill>
        <a:ln>
          <a:noFill/>
        </a:ln>
      </dgm:spPr>
      <dgm:t>
        <a:bodyPr anchor="t" anchorCtr="0"/>
        <a:lstStyle/>
        <a:p>
          <a:pPr rtl="1"/>
          <a:r>
            <a:rPr lang="he-IL" b="1" dirty="0" smtClean="0">
              <a:solidFill>
                <a:schemeClr val="tx1"/>
              </a:solidFill>
            </a:rPr>
            <a:t>בחמ"ל</a:t>
          </a:r>
        </a:p>
        <a:p>
          <a:pPr rtl="1"/>
          <a:endParaRPr lang="he-IL" dirty="0" smtClean="0">
            <a:solidFill>
              <a:schemeClr val="tx1"/>
            </a:solidFill>
          </a:endParaRPr>
        </a:p>
        <a:p>
          <a:pPr rtl="1"/>
          <a:r>
            <a:rPr lang="he-IL" dirty="0" smtClean="0">
              <a:solidFill>
                <a:schemeClr val="tx1"/>
              </a:solidFill>
            </a:rPr>
            <a:t>- עוברים על עקרונות המערכת מול השחקנים ובודקים אם נדרש עדכון כלשהו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מעדכנים את סוגיית הבחירות (שלושת תנאי הקוורטט)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</a:t>
          </a:r>
          <a:r>
            <a:rPr lang="he-IL" dirty="0" err="1" smtClean="0">
              <a:solidFill>
                <a:schemeClr val="tx1"/>
              </a:solidFill>
            </a:rPr>
            <a:t>ממקת"גים</a:t>
          </a:r>
          <a:r>
            <a:rPr lang="he-IL" dirty="0" smtClean="0">
              <a:solidFill>
                <a:schemeClr val="tx1"/>
              </a:solidFill>
            </a:rPr>
            <a:t> אפשרויות שונות בדגש על השחקנים הנעלמים – </a:t>
          </a:r>
          <a:r>
            <a:rPr lang="he-IL" dirty="0" err="1" smtClean="0">
              <a:solidFill>
                <a:schemeClr val="tx1"/>
              </a:solidFill>
            </a:rPr>
            <a:t>חאמס</a:t>
          </a:r>
          <a:r>
            <a:rPr lang="he-IL" dirty="0" smtClean="0">
              <a:solidFill>
                <a:schemeClr val="tx1"/>
              </a:solidFill>
            </a:rPr>
            <a:t>, מנהלת, פוליטיקה ישראלית</a:t>
          </a:r>
        </a:p>
        <a:p>
          <a:pPr rtl="1"/>
          <a:r>
            <a:rPr lang="he-IL" dirty="0" smtClean="0">
              <a:solidFill>
                <a:schemeClr val="tx1"/>
              </a:solidFill>
            </a:rPr>
            <a:t>- מכינים הצהרות מול אירועי פוליטיקה מקומית</a:t>
          </a:r>
          <a:endParaRPr lang="he-IL" dirty="0"/>
        </a:p>
      </dgm:t>
    </dgm:pt>
    <dgm:pt modelId="{E1107E63-6367-4892-8FA9-E0F6D082752D}" type="par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6EE13048-FB65-4039-A077-B5EBC1F90977}" type="sibTrans" cxnId="{1CD10DBB-57B7-4B7C-848F-3447F92C65CF}">
      <dgm:prSet/>
      <dgm:spPr/>
      <dgm:t>
        <a:bodyPr/>
        <a:lstStyle/>
        <a:p>
          <a:pPr rtl="1"/>
          <a:endParaRPr lang="he-IL"/>
        </a:p>
      </dgm:t>
    </dgm:pt>
    <dgm:pt modelId="{E1D80421-7CC4-4A44-8FF0-62B5E50A6A37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 anchor="t" anchorCtr="0"/>
        <a:lstStyle/>
        <a:p>
          <a:pPr algn="ctr" rtl="1"/>
          <a:r>
            <a:rPr lang="he-IL" b="1" dirty="0" err="1" smtClean="0">
              <a:solidFill>
                <a:schemeClr val="tx1"/>
              </a:solidFill>
            </a:rPr>
            <a:t>בקברנט</a:t>
          </a:r>
          <a:endParaRPr lang="he-IL" b="1" dirty="0" smtClean="0">
            <a:solidFill>
              <a:schemeClr val="tx1"/>
            </a:solidFill>
          </a:endParaRPr>
        </a:p>
        <a:p>
          <a:pPr algn="ctr" rtl="1"/>
          <a:endParaRPr lang="he-IL" b="1" dirty="0" smtClean="0">
            <a:solidFill>
              <a:schemeClr val="tx1"/>
            </a:solidFill>
          </a:endParaRP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מבקשים פגישה עם ארה"ב שצריכה להיות לפני </a:t>
          </a:r>
          <a:r>
            <a:rPr lang="he-IL" dirty="0" err="1" smtClean="0">
              <a:solidFill>
                <a:schemeClr val="tx1"/>
              </a:solidFill>
            </a:rPr>
            <a:t>שטראמפ</a:t>
          </a:r>
          <a:r>
            <a:rPr lang="he-IL" dirty="0" smtClean="0">
              <a:solidFill>
                <a:schemeClr val="tx1"/>
              </a:solidFill>
            </a:rPr>
            <a:t> יוצא בהצהרות שמשחקות אותנו</a:t>
          </a:r>
        </a:p>
        <a:p>
          <a:pPr algn="ctr" rtl="1"/>
          <a:r>
            <a:rPr lang="he-IL" dirty="0" smtClean="0">
              <a:solidFill>
                <a:schemeClr val="tx1"/>
              </a:solidFill>
            </a:rPr>
            <a:t>- אם יש צורך בפגישות נוספות מבקשים גם אותן</a:t>
          </a:r>
        </a:p>
        <a:p>
          <a:pPr algn="ctr" rtl="1"/>
          <a:endParaRPr lang="he-IL" dirty="0" smtClean="0">
            <a:solidFill>
              <a:schemeClr val="tx1"/>
            </a:solidFill>
          </a:endParaRPr>
        </a:p>
        <a:p>
          <a:pPr algn="ctr" rtl="1"/>
          <a:endParaRPr lang="he-IL" b="1" dirty="0">
            <a:solidFill>
              <a:schemeClr val="tx1"/>
            </a:solidFill>
          </a:endParaRPr>
        </a:p>
      </dgm:t>
    </dgm:pt>
    <dgm:pt modelId="{62C2B244-5924-4477-8F13-8AC89B51EE82}" type="parTrans" cxnId="{D51C95F1-4D17-45F5-9E42-CCDB52C86AEB}">
      <dgm:prSet/>
      <dgm:spPr/>
      <dgm:t>
        <a:bodyPr/>
        <a:lstStyle/>
        <a:p>
          <a:pPr rtl="1"/>
          <a:endParaRPr lang="he-IL"/>
        </a:p>
      </dgm:t>
    </dgm:pt>
    <dgm:pt modelId="{26BDB7F5-F5A4-4343-84C0-EF5628F86D46}" type="sibTrans" cxnId="{D51C95F1-4D17-45F5-9E42-CCDB52C86AEB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/>
        <a:lstStyle/>
        <a:p>
          <a:pPr rtl="1"/>
          <a:endParaRPr lang="he-IL"/>
        </a:p>
      </dgm:t>
    </dgm:pt>
    <dgm:pt modelId="{5ADB5A1D-48BF-4CEE-8D3C-49550DC12288}" type="pres">
      <dgm:prSet presAssocID="{9CCBA390-BAF1-425D-A878-AAE75BBA26E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44939F2E-773D-480A-B876-ECF9D567986D}" type="pres">
      <dgm:prSet presAssocID="{E1D80421-7CC4-4A44-8FF0-62B5E50A6A37}" presName="node" presStyleLbl="node1" presStyleIdx="0" presStyleCnt="2" custScaleX="142696" custScaleY="273511" custLinFactNeighborX="-21561" custLinFactNeighborY="1600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3983C40-E0CE-4CF1-B82B-AB80A45B5517}" type="pres">
      <dgm:prSet presAssocID="{26BDB7F5-F5A4-4343-84C0-EF5628F86D46}" presName="sibTrans" presStyleLbl="sibTrans2D1" presStyleIdx="0" presStyleCnt="1" custAng="10801740" custScaleX="135393"/>
      <dgm:spPr>
        <a:prstGeom prst="leftRightArrow">
          <a:avLst/>
        </a:prstGeom>
      </dgm:spPr>
      <dgm:t>
        <a:bodyPr/>
        <a:lstStyle/>
        <a:p>
          <a:pPr rtl="1"/>
          <a:endParaRPr lang="he-IL"/>
        </a:p>
      </dgm:t>
    </dgm:pt>
    <dgm:pt modelId="{716DEC4B-4EC1-477C-84E7-0216A3E49AE1}" type="pres">
      <dgm:prSet presAssocID="{26BDB7F5-F5A4-4343-84C0-EF5628F86D46}" presName="connectorText" presStyleLbl="sibTrans2D1" presStyleIdx="0" presStyleCnt="1"/>
      <dgm:spPr/>
      <dgm:t>
        <a:bodyPr/>
        <a:lstStyle/>
        <a:p>
          <a:pPr rtl="1"/>
          <a:endParaRPr lang="he-IL"/>
        </a:p>
      </dgm:t>
    </dgm:pt>
    <dgm:pt modelId="{D5FF3C02-1558-47E5-BCC3-C72D074AD108}" type="pres">
      <dgm:prSet presAssocID="{756F2BE9-A18D-48C8-B59B-C232A1DBF5A3}" presName="node" presStyleLbl="node1" presStyleIdx="1" presStyleCnt="2" custScaleX="139737" custScaleY="272224" custLinFactNeighborX="15117" custLinFactNeighborY="13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3895818-AAFE-4118-88DD-408FB09DB8D3}" type="presOf" srcId="{9CCBA390-BAF1-425D-A878-AAE75BBA26E3}" destId="{5ADB5A1D-48BF-4CEE-8D3C-49550DC12288}" srcOrd="0" destOrd="0" presId="urn:microsoft.com/office/officeart/2005/8/layout/process5"/>
    <dgm:cxn modelId="{08B0D858-8476-4D6A-8384-5EDBA9C52F1B}" type="presOf" srcId="{26BDB7F5-F5A4-4343-84C0-EF5628F86D46}" destId="{716DEC4B-4EC1-477C-84E7-0216A3E49AE1}" srcOrd="1" destOrd="0" presId="urn:microsoft.com/office/officeart/2005/8/layout/process5"/>
    <dgm:cxn modelId="{91DAA448-BBF5-47C2-881F-ABDE46262FAE}" type="presOf" srcId="{756F2BE9-A18D-48C8-B59B-C232A1DBF5A3}" destId="{D5FF3C02-1558-47E5-BCC3-C72D074AD108}" srcOrd="0" destOrd="0" presId="urn:microsoft.com/office/officeart/2005/8/layout/process5"/>
    <dgm:cxn modelId="{D51C95F1-4D17-45F5-9E42-CCDB52C86AEB}" srcId="{9CCBA390-BAF1-425D-A878-AAE75BBA26E3}" destId="{E1D80421-7CC4-4A44-8FF0-62B5E50A6A37}" srcOrd="0" destOrd="0" parTransId="{62C2B244-5924-4477-8F13-8AC89B51EE82}" sibTransId="{26BDB7F5-F5A4-4343-84C0-EF5628F86D46}"/>
    <dgm:cxn modelId="{1CD10DBB-57B7-4B7C-848F-3447F92C65CF}" srcId="{9CCBA390-BAF1-425D-A878-AAE75BBA26E3}" destId="{756F2BE9-A18D-48C8-B59B-C232A1DBF5A3}" srcOrd="1" destOrd="0" parTransId="{E1107E63-6367-4892-8FA9-E0F6D082752D}" sibTransId="{6EE13048-FB65-4039-A077-B5EBC1F90977}"/>
    <dgm:cxn modelId="{AE51D37E-9C8D-45A5-977A-676EBADAD2A5}" type="presOf" srcId="{E1D80421-7CC4-4A44-8FF0-62B5E50A6A37}" destId="{44939F2E-773D-480A-B876-ECF9D567986D}" srcOrd="0" destOrd="0" presId="urn:microsoft.com/office/officeart/2005/8/layout/process5"/>
    <dgm:cxn modelId="{F2E45EDC-DFCE-43F8-B1D7-D0094BF6F72C}" type="presOf" srcId="{26BDB7F5-F5A4-4343-84C0-EF5628F86D46}" destId="{63983C40-E0CE-4CF1-B82B-AB80A45B5517}" srcOrd="0" destOrd="0" presId="urn:microsoft.com/office/officeart/2005/8/layout/process5"/>
    <dgm:cxn modelId="{12EE8C8D-E9E2-42B1-BB00-1F6DCD4928F6}" type="presParOf" srcId="{5ADB5A1D-48BF-4CEE-8D3C-49550DC12288}" destId="{44939F2E-773D-480A-B876-ECF9D567986D}" srcOrd="0" destOrd="0" presId="urn:microsoft.com/office/officeart/2005/8/layout/process5"/>
    <dgm:cxn modelId="{F00D65D7-96BE-4C84-A46B-1519C3904096}" type="presParOf" srcId="{5ADB5A1D-48BF-4CEE-8D3C-49550DC12288}" destId="{63983C40-E0CE-4CF1-B82B-AB80A45B5517}" srcOrd="1" destOrd="0" presId="urn:microsoft.com/office/officeart/2005/8/layout/process5"/>
    <dgm:cxn modelId="{D26A1686-2219-4B8E-AD75-FB3FD9D9D8B4}" type="presParOf" srcId="{63983C40-E0CE-4CF1-B82B-AB80A45B5517}" destId="{716DEC4B-4EC1-477C-84E7-0216A3E49AE1}" srcOrd="0" destOrd="0" presId="urn:microsoft.com/office/officeart/2005/8/layout/process5"/>
    <dgm:cxn modelId="{089C7D98-07BC-4D3E-B6C1-73F13191B370}" type="presParOf" srcId="{5ADB5A1D-48BF-4CEE-8D3C-49550DC12288}" destId="{D5FF3C02-1558-47E5-BCC3-C72D074AD108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tx1"/>
              </a:solidFill>
            </a:rPr>
            <a:t>שלא לפי התכנון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b="1" kern="1200" dirty="0" smtClean="0">
            <a:solidFill>
              <a:schemeClr val="tx1"/>
            </a:solidFill>
          </a:endParaRP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היעדר תמיכה מגורמים נוספים (</a:t>
          </a:r>
          <a:r>
            <a:rPr lang="en-US" sz="2900" kern="1200" dirty="0" smtClean="0">
              <a:solidFill>
                <a:schemeClr val="tx1"/>
              </a:solidFill>
            </a:rPr>
            <a:t>AKA </a:t>
          </a:r>
          <a:r>
            <a:rPr lang="he-IL" sz="2900" kern="1200" dirty="0" smtClean="0">
              <a:solidFill>
                <a:schemeClr val="tx1"/>
              </a:solidFill>
            </a:rPr>
            <a:t> מנהלת)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יש תגובות טובות יותר מ"אין תגובה"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tx1"/>
              </a:solidFill>
            </a:rPr>
            <a:t>- </a:t>
          </a:r>
          <a:r>
            <a:rPr lang="he-IL" sz="2900" kern="1200" dirty="0" smtClean="0">
              <a:solidFill>
                <a:schemeClr val="tx1"/>
              </a:solidFill>
            </a:rPr>
            <a:t>ביטול הפגישה עם הרשות*</a:t>
          </a:r>
          <a:endParaRPr lang="he-IL" sz="29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b="1" kern="1200" dirty="0" smtClean="0">
              <a:solidFill>
                <a:schemeClr val="tx1"/>
              </a:solidFill>
            </a:rPr>
            <a:t>לפי התכנון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900" kern="1200" dirty="0" smtClean="0">
            <a:solidFill>
              <a:schemeClr val="tx1"/>
            </a:solidFill>
          </a:endParaRP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הקואליציה המרובעת (ארה"ב מצריים, ירדן)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תגובת חמאס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תגובת רוסיה (גם אם עוצמתה </a:t>
          </a:r>
          <a:r>
            <a:rPr lang="he-IL" sz="2900" kern="1200" dirty="0" err="1" smtClean="0">
              <a:solidFill>
                <a:schemeClr val="tx1"/>
              </a:solidFill>
            </a:rPr>
            <a:t>היתה</a:t>
          </a:r>
          <a:r>
            <a:rPr lang="he-IL" sz="2900" kern="1200" dirty="0" smtClean="0">
              <a:solidFill>
                <a:schemeClr val="tx1"/>
              </a:solidFill>
            </a:rPr>
            <a:t> משמעותית מהצפוי) 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תגובת הרחוב הישראלי</a:t>
          </a:r>
        </a:p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solidFill>
                <a:schemeClr val="tx1"/>
              </a:solidFill>
            </a:rPr>
            <a:t>- הודעות תקשורתיות</a:t>
          </a:r>
          <a:endParaRPr lang="he-IL" sz="2900" kern="1200" dirty="0"/>
        </a:p>
      </dsp:txBody>
      <dsp:txXfrm>
        <a:off x="6147986" y="159908"/>
        <a:ext cx="4327892" cy="5104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169631" y="2973"/>
          <a:ext cx="4298370" cy="459246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b="1" kern="1200" dirty="0" smtClean="0">
              <a:solidFill>
                <a:schemeClr val="tx1"/>
              </a:solidFill>
            </a:rPr>
            <a:t>אסטרטגיה ומערכה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700" kern="1200" dirty="0" smtClean="0">
            <a:solidFill>
              <a:schemeClr val="tx1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הכנת הצהרות ותגובות תקשורתיות נצורות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המשך עקרונות המערכה, כיצד צפויה ארה"ב לפעול</a:t>
          </a: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700" kern="1200" dirty="0" smtClean="0">
              <a:solidFill>
                <a:schemeClr val="tx1"/>
              </a:solidFill>
            </a:rPr>
            <a:t>- חזרה לבחינת עקרונות המתווה, הצהרה והכנה להעדר התייצבות</a:t>
          </a:r>
          <a:endParaRPr lang="he-IL" sz="2700" b="1" kern="1200" dirty="0">
            <a:solidFill>
              <a:schemeClr val="tx1"/>
            </a:solidFill>
          </a:endParaRPr>
        </a:p>
      </dsp:txBody>
      <dsp:txXfrm>
        <a:off x="295526" y="128868"/>
        <a:ext cx="4046580" cy="4340670"/>
      </dsp:txXfrm>
    </dsp:sp>
    <dsp:sp modelId="{63983C40-E0CE-4CF1-B82B-AB80A45B5517}">
      <dsp:nvSpPr>
        <dsp:cNvPr id="0" name=""/>
        <dsp:cNvSpPr/>
      </dsp:nvSpPr>
      <dsp:spPr>
        <a:xfrm rot="10801740">
          <a:off x="4690516" y="1943295"/>
          <a:ext cx="1265148" cy="711817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100" kern="1200"/>
        </a:p>
      </dsp:txBody>
      <dsp:txXfrm>
        <a:off x="4904061" y="2085712"/>
        <a:ext cx="1051603" cy="427091"/>
      </dsp:txXfrm>
    </dsp:sp>
    <dsp:sp modelId="{D5FF3C02-1558-47E5-BCC3-C72D074AD108}">
      <dsp:nvSpPr>
        <dsp:cNvPr id="0" name=""/>
        <dsp:cNvSpPr/>
      </dsp:nvSpPr>
      <dsp:spPr>
        <a:xfrm>
          <a:off x="6231071" y="2973"/>
          <a:ext cx="4379454" cy="4592460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b="1" kern="1200" dirty="0" smtClean="0">
              <a:solidFill>
                <a:schemeClr val="tx1"/>
              </a:solidFill>
            </a:rPr>
            <a:t>נושאים לבחינה 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600" kern="1200" dirty="0" smtClean="0">
            <a:solidFill>
              <a:schemeClr val="tx1"/>
            </a:solidFill>
          </a:endParaRP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התמודדות עם הרחוב והפוליטיקה הישראלים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איך פועלים מול הפלסטינאים, אנחנו ושחקנים נוספים </a:t>
          </a:r>
        </a:p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600" kern="1200" dirty="0" smtClean="0">
              <a:solidFill>
                <a:schemeClr val="tx1"/>
              </a:solidFill>
            </a:rPr>
            <a:t>- הכנה לשני תרחישים: התייצבות הרשות, אי התייצבות הרשות</a:t>
          </a:r>
          <a:endParaRPr lang="he-IL" sz="2600" kern="1200" dirty="0"/>
        </a:p>
      </dsp:txBody>
      <dsp:txXfrm>
        <a:off x="6359341" y="131243"/>
        <a:ext cx="4122914" cy="4335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39F2E-773D-480A-B876-ECF9D567986D}">
      <dsp:nvSpPr>
        <dsp:cNvPr id="0" name=""/>
        <dsp:cNvSpPr/>
      </dsp:nvSpPr>
      <dsp:spPr>
        <a:xfrm>
          <a:off x="0" y="19748"/>
          <a:ext cx="4694533" cy="539891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err="1" smtClean="0">
              <a:solidFill>
                <a:schemeClr val="tx1"/>
              </a:solidFill>
            </a:rPr>
            <a:t>בקברנט</a:t>
          </a:r>
          <a:endParaRPr lang="he-IL" sz="2300" b="1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b="1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מבקשים פגישה עם ארה"ב שצריכה להיות לפני </a:t>
          </a:r>
          <a:r>
            <a:rPr lang="he-IL" sz="2300" kern="1200" dirty="0" err="1" smtClean="0">
              <a:solidFill>
                <a:schemeClr val="tx1"/>
              </a:solidFill>
            </a:rPr>
            <a:t>שטראמפ</a:t>
          </a:r>
          <a:r>
            <a:rPr lang="he-IL" sz="2300" kern="1200" dirty="0" smtClean="0">
              <a:solidFill>
                <a:schemeClr val="tx1"/>
              </a:solidFill>
            </a:rPr>
            <a:t> יוצא בהצהרות שמשחקות אותנו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אם יש צורך בפגישות נוספות מבקשים גם אותן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b="1" kern="1200" dirty="0">
            <a:solidFill>
              <a:schemeClr val="tx1"/>
            </a:solidFill>
          </a:endParaRPr>
        </a:p>
      </dsp:txBody>
      <dsp:txXfrm>
        <a:off x="137498" y="157246"/>
        <a:ext cx="4419537" cy="5123922"/>
      </dsp:txXfrm>
    </dsp:sp>
    <dsp:sp modelId="{63983C40-E0CE-4CF1-B82B-AB80A45B5517}">
      <dsp:nvSpPr>
        <dsp:cNvPr id="0" name=""/>
        <dsp:cNvSpPr/>
      </dsp:nvSpPr>
      <dsp:spPr>
        <a:xfrm rot="10797596">
          <a:off x="4860978" y="2307661"/>
          <a:ext cx="946353" cy="815891"/>
        </a:xfrm>
        <a:prstGeom prst="leftRightArrow">
          <a:avLst/>
        </a:prstGeom>
        <a:solidFill>
          <a:schemeClr val="l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800" kern="1200"/>
        </a:p>
      </dsp:txBody>
      <dsp:txXfrm>
        <a:off x="5105745" y="2470753"/>
        <a:ext cx="701586" cy="489535"/>
      </dsp:txXfrm>
    </dsp:sp>
    <dsp:sp modelId="{D5FF3C02-1558-47E5-BCC3-C72D074AD108}">
      <dsp:nvSpPr>
        <dsp:cNvPr id="0" name=""/>
        <dsp:cNvSpPr/>
      </dsp:nvSpPr>
      <dsp:spPr>
        <a:xfrm>
          <a:off x="6013339" y="25261"/>
          <a:ext cx="4597186" cy="5373513"/>
        </a:xfrm>
        <a:prstGeom prst="roundRect">
          <a:avLst>
            <a:gd name="adj" fmla="val 10000"/>
          </a:avLst>
        </a:prstGeom>
        <a:solidFill>
          <a:srgbClr val="00B050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>
              <a:solidFill>
                <a:schemeClr val="tx1"/>
              </a:solidFill>
            </a:rPr>
            <a:t>בחמ"ל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 dirty="0" smtClean="0">
            <a:solidFill>
              <a:schemeClr val="tx1"/>
            </a:solidFill>
          </a:endParaRP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עוברים על עקרונות המערכת מול השחקנים ובודקים אם נדרש עדכון כלשהו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מעדכנים את סוגיית הבחירות (שלושת תנאי הקוורטט)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</a:t>
          </a:r>
          <a:r>
            <a:rPr lang="he-IL" sz="2300" kern="1200" dirty="0" err="1" smtClean="0">
              <a:solidFill>
                <a:schemeClr val="tx1"/>
              </a:solidFill>
            </a:rPr>
            <a:t>ממקת"גים</a:t>
          </a:r>
          <a:r>
            <a:rPr lang="he-IL" sz="2300" kern="1200" dirty="0" smtClean="0">
              <a:solidFill>
                <a:schemeClr val="tx1"/>
              </a:solidFill>
            </a:rPr>
            <a:t> אפשרויות שונות בדגש על השחקנים הנעלמים – </a:t>
          </a:r>
          <a:r>
            <a:rPr lang="he-IL" sz="2300" kern="1200" dirty="0" err="1" smtClean="0">
              <a:solidFill>
                <a:schemeClr val="tx1"/>
              </a:solidFill>
            </a:rPr>
            <a:t>חאמס</a:t>
          </a:r>
          <a:r>
            <a:rPr lang="he-IL" sz="2300" kern="1200" dirty="0" smtClean="0">
              <a:solidFill>
                <a:schemeClr val="tx1"/>
              </a:solidFill>
            </a:rPr>
            <a:t>, מנהלת, פוליטיקה ישראלית</a:t>
          </a:r>
        </a:p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 smtClean="0">
              <a:solidFill>
                <a:schemeClr val="tx1"/>
              </a:solidFill>
            </a:rPr>
            <a:t>- מכינים הצהרות מול אירועי פוליטיקה מקומית</a:t>
          </a:r>
          <a:endParaRPr lang="he-IL" sz="2300" kern="1200" dirty="0"/>
        </a:p>
      </dsp:txBody>
      <dsp:txXfrm>
        <a:off x="6147986" y="159908"/>
        <a:ext cx="4327892" cy="5104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744FF1-C8B7-43E2-BC30-9AC6C0158CCF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DFC078-0D33-4F04-83DB-1D57B16F13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88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ערביי ישראל – האם יש מקום לשקול העברת שטחים מאוכלסים, מה תהיה </a:t>
            </a:r>
            <a:r>
              <a:rPr lang="he-IL" dirty="0" err="1" smtClean="0">
                <a:latin typeface="David" panose="020E0502060401010101" pitchFamily="34" charset="-79"/>
              </a:rPr>
              <a:t>ההלשכה</a:t>
            </a:r>
            <a:r>
              <a:rPr lang="he-IL" dirty="0" smtClean="0">
                <a:latin typeface="David" panose="020E0502060401010101" pitchFamily="34" charset="-79"/>
              </a:rPr>
              <a:t> של מהלך כזה על יחסי יהודים ערבים במדינת ישראל?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חיזוק הכלכלה – סיוע אמריקאי, איחוד, שוק המתונות, רידוד הצורך בהשקעה ביטחונית?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>
                <a:latin typeface="David" panose="020E0502060401010101" pitchFamily="34" charset="-79"/>
              </a:rPr>
              <a:t>חוסן חברתי – 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7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5464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8587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061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מאמץ תקשורתי מותאם</a:t>
            </a:r>
            <a:r>
              <a:rPr lang="he-IL" baseline="0" dirty="0" smtClean="0"/>
              <a:t> בכל הגזרות</a:t>
            </a:r>
          </a:p>
          <a:p>
            <a:r>
              <a:rPr lang="he-IL" baseline="0" dirty="0" smtClean="0"/>
              <a:t>מצפן </a:t>
            </a:r>
            <a:r>
              <a:rPr lang="he-IL" baseline="0" dirty="0" err="1" smtClean="0"/>
              <a:t>ולמולו</a:t>
            </a:r>
            <a:r>
              <a:rPr lang="he-IL" baseline="0" dirty="0" smtClean="0"/>
              <a:t> </a:t>
            </a:r>
            <a:r>
              <a:rPr lang="he-IL" baseline="0" dirty="0" err="1" smtClean="0"/>
              <a:t>תוכנית</a:t>
            </a:r>
            <a:r>
              <a:rPr lang="he-IL" baseline="0" dirty="0" smtClean="0"/>
              <a:t> תודעתית ותקשורתית מתאימה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28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* לא בהכרח </a:t>
            </a:r>
            <a:r>
              <a:rPr lang="he-IL" dirty="0" err="1" smtClean="0"/>
              <a:t>היתה</a:t>
            </a:r>
            <a:r>
              <a:rPr lang="he-IL" dirty="0" smtClean="0"/>
              <a:t> הפתעה – </a:t>
            </a:r>
            <a:r>
              <a:rPr lang="he-IL" dirty="0" err="1" smtClean="0"/>
              <a:t>היתה</a:t>
            </a:r>
            <a:r>
              <a:rPr lang="he-IL" dirty="0" smtClean="0"/>
              <a:t> הבנה</a:t>
            </a:r>
            <a:r>
              <a:rPr lang="he-IL" baseline="0" dirty="0" smtClean="0"/>
              <a:t> שיש כאן ניסיון של ה"חתן" למנף המצב ולמקסם את הרצון להביאו לשולחן המו"מ כדי להביא לדיבידנדים כבר בשלב זה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3171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850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523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צורך במתן מענה רלוונטי לאינטרסים האסטרטגיים של ישראל, ולא רק לאינטרסים המידיים בכל עת שמתרחשת הסלמה - הגדרת יעדים מדיניים ברורים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פיגועים בגדה המערבית ושמירה על הרגיעה ברצועה</a:t>
            </a:r>
          </a:p>
          <a:p>
            <a:endParaRPr lang="he-IL" dirty="0" smtClean="0"/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שחיקת ההרתעה מול חמאס, בעוד הארגון "נהנה" מפירות הרגיעה ברצועה ובמקביל יוזם פיגועי טרור בגדה המערבית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פוטנציאל הסלמה</a:t>
            </a:r>
          </a:p>
          <a:p>
            <a:endParaRPr lang="he-IL" dirty="0" smtClean="0"/>
          </a:p>
          <a:p>
            <a:r>
              <a:rPr lang="he-IL" dirty="0" smtClean="0"/>
              <a:t>השלמה עם שלטון חמאס, והחלשת הרשות</a:t>
            </a:r>
          </a:p>
          <a:p>
            <a:endParaRPr lang="he-IL" dirty="0" smtClean="0"/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אין מענה רלוונטי לאינטרסים האסטרטגיים של ישראל במסגרת המו"מ</a:t>
            </a:r>
          </a:p>
          <a:p>
            <a:endParaRPr lang="he-IL" dirty="0" smtClean="0"/>
          </a:p>
          <a:p>
            <a:r>
              <a:rPr lang="he-IL" dirty="0" smtClean="0"/>
              <a:t>לא ניתן להתניע מהלך בינלאומי רחב ומשמעותי של שיקום רצועת עזה ללא מעורבות של הרש"פ</a:t>
            </a:r>
          </a:p>
          <a:p>
            <a:endParaRPr lang="he-IL" dirty="0" smtClean="0"/>
          </a:p>
          <a:p>
            <a:r>
              <a:rPr lang="he-IL" dirty="0" smtClean="0"/>
              <a:t>לא ניתן לגבש הבנות עם חמאס, מבלי לשקלל את ההשפעות של מהלך כזה על הרשות</a:t>
            </a:r>
          </a:p>
          <a:p>
            <a:endParaRPr lang="he-IL" dirty="0" smtClean="0"/>
          </a:p>
          <a:p>
            <a:r>
              <a:rPr lang="he-IL" dirty="0" smtClean="0"/>
              <a:t>מיהו הפרטנר הרצוי לישראל ואיך להתנהל מולו/מול שניהם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1599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726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5513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3561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495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קטאר</a:t>
            </a:r>
            <a:r>
              <a:rPr lang="he-IL" baseline="0" dirty="0" smtClean="0"/>
              <a:t> – שימוש בהמשך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3029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6402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ישראל תיצור את התנאים למציאות של שתי מדינות לשני עמים, תסייע לחיזוק הכלכלה,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התשתיות והביטחון ברשות הפלסטינית, תגייס תמיכה בינלאומית ואזורית להשגת הסדר,</a:t>
            </a:r>
          </a:p>
          <a:p>
            <a:r>
              <a:rPr lang="he-I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ובמקביל תשמור לעצמה את החופש למהלכי היפרדות עצמאיים אם המגעים לא יישאו פרי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inss</a:t>
            </a:r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he-IL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e-IL" sz="1800" b="1" dirty="0" smtClean="0"/>
              <a:t>פעולה עצמאית</a:t>
            </a:r>
          </a:p>
          <a:p>
            <a:pPr algn="ctr"/>
            <a:r>
              <a:rPr lang="he-IL" dirty="0" smtClean="0"/>
              <a:t>לעצב מציאות אסטרטגית משופרת לישראל גם בהיעדר נכונות פלסטינית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FC078-0D33-4F04-83DB-1D57B16F13A6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8104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1802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24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20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142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12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761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968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2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7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5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49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EC18-2FBC-4704-B146-689A43EA2B2C}" type="datetimeFigureOut">
              <a:rPr lang="he-IL" smtClean="0"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F0202-4E5E-4818-923F-5074446B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882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3460254"/>
            <a:ext cx="9144000" cy="10410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sz="7200" dirty="0" smtClean="0">
                <a:cs typeface="+mn-cs"/>
              </a:rPr>
              <a:t/>
            </a:r>
            <a:br>
              <a:rPr lang="he-IL" sz="7200" dirty="0" smtClean="0">
                <a:cs typeface="+mn-cs"/>
              </a:rPr>
            </a:br>
            <a:r>
              <a:rPr lang="he-IL" sz="7200" dirty="0">
                <a:cs typeface="+mn-cs"/>
              </a:rPr>
              <a:t/>
            </a:r>
            <a:br>
              <a:rPr lang="he-IL" sz="7200" dirty="0">
                <a:cs typeface="+mn-cs"/>
              </a:rPr>
            </a:br>
            <a:r>
              <a:rPr lang="he-IL" sz="72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בין אסטרטגיה ומערכה למציאות </a:t>
            </a:r>
            <a:endParaRPr lang="he-IL" sz="7200" dirty="0">
              <a:solidFill>
                <a:schemeClr val="tx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5010534"/>
            <a:ext cx="9144000" cy="1655762"/>
          </a:xfrm>
        </p:spPr>
        <p:txBody>
          <a:bodyPr/>
          <a:lstStyle/>
          <a:p>
            <a:endParaRPr lang="he-IL" dirty="0" smtClean="0"/>
          </a:p>
          <a:p>
            <a:r>
              <a:rPr lang="he-IL" dirty="0" smtClean="0"/>
              <a:t>סימולציה מדינית ביטחונית</a:t>
            </a:r>
          </a:p>
          <a:p>
            <a:r>
              <a:rPr lang="he-IL" dirty="0" smtClean="0"/>
              <a:t>26 בפברואר 2019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987040" y="524114"/>
            <a:ext cx="621792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8000" dirty="0" smtClean="0">
                <a:solidFill>
                  <a:schemeClr val="tx2">
                    <a:lumMod val="50000"/>
                  </a:schemeClr>
                </a:solidFill>
              </a:rPr>
              <a:t>צוות ישראל</a:t>
            </a:r>
            <a:endParaRPr lang="he-IL" sz="8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68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879401" y="1399764"/>
            <a:ext cx="37850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חתירה לפתרון הסכסוך</a:t>
            </a:r>
          </a:p>
        </p:txBody>
      </p:sp>
      <p:sp>
        <p:nvSpPr>
          <p:cNvPr id="5" name="מלבן 4"/>
          <p:cNvSpPr/>
          <p:nvPr/>
        </p:nvSpPr>
        <p:spPr>
          <a:xfrm>
            <a:off x="4709944" y="2109092"/>
            <a:ext cx="31694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/>
              <a:t>ביצור היבטי ביטחון</a:t>
            </a:r>
          </a:p>
        </p:txBody>
      </p:sp>
      <p:sp>
        <p:nvSpPr>
          <p:cNvPr id="6" name="מלבן 5"/>
          <p:cNvSpPr/>
          <p:nvPr/>
        </p:nvSpPr>
        <p:spPr>
          <a:xfrm>
            <a:off x="401052" y="2780239"/>
            <a:ext cx="5249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חתירה להשפעה לפני פרסומו של המתווה המוצע</a:t>
            </a:r>
          </a:p>
        </p:txBody>
      </p:sp>
      <p:sp>
        <p:nvSpPr>
          <p:cNvPr id="8" name="מלבן 7"/>
          <p:cNvSpPr/>
          <p:nvPr/>
        </p:nvSpPr>
        <p:spPr>
          <a:xfrm>
            <a:off x="7343574" y="3603368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מדברים ופועלים מול ישות פלסטינית אחת</a:t>
            </a:r>
          </a:p>
        </p:txBody>
      </p:sp>
      <p:sp>
        <p:nvSpPr>
          <p:cNvPr id="9" name="מלבן 8"/>
          <p:cNvSpPr/>
          <p:nvPr/>
        </p:nvSpPr>
        <p:spPr>
          <a:xfrm>
            <a:off x="3980577" y="4228349"/>
            <a:ext cx="389882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200" dirty="0"/>
              <a:t>עזה כחלק חיוני </a:t>
            </a:r>
            <a:r>
              <a:rPr lang="he-IL" sz="3200" dirty="0" smtClean="0"/>
              <a:t>בהסכם</a:t>
            </a:r>
          </a:p>
          <a:p>
            <a:r>
              <a:rPr lang="he-IL" sz="3200" dirty="0" smtClean="0"/>
              <a:t>עצירת התעצמות חמאס</a:t>
            </a:r>
            <a:endParaRPr lang="he-IL" sz="3200" dirty="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12" name="מלבן 11"/>
          <p:cNvSpPr/>
          <p:nvPr/>
        </p:nvSpPr>
        <p:spPr>
          <a:xfrm>
            <a:off x="7343574" y="5590087"/>
            <a:ext cx="39428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חיזוק לגיטימציה ומעמד בינ"ל ואזורי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304800" y="5420899"/>
            <a:ext cx="484842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בנית ציר ביטחוני מול איראן והטרור במזרח התיכון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661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ארה"ב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ניסיון להשפיע על עקרונות המתווה מראש </a:t>
            </a:r>
            <a:r>
              <a:rPr lang="he-IL" sz="2800" dirty="0">
                <a:solidFill>
                  <a:schemeClr val="tx1"/>
                </a:solidFill>
                <a:hlinkClick r:id="rId3" action="ppaction://hlinksldjump"/>
              </a:rPr>
              <a:t>(תראה מופתע)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גלוי כיוון חיובי ליוזמה, מבלי להתחייב על העקרונות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באופן סמוי – העברת מסרים לגבי האינטרסים שיש להגן עליהם ותזכורת מדוע מדובר באינטרסים </a:t>
            </a:r>
            <a:r>
              <a:rPr lang="he-IL" sz="2800" dirty="0" smtClean="0">
                <a:solidFill>
                  <a:schemeClr val="tx1"/>
                </a:solidFill>
              </a:rPr>
              <a:t>אמריקאים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חיזוק הסיוע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ישראל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לכאן רצינו להגיע – הזדמנות שלא תחזור אליה מגיעים חזקים מתמיד ועם שותף אסטרטגי</a:t>
            </a:r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הדגשת הישגים/רווחים שאינם סכום אפס – לא לגרום לפלסטינאים לסגת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מול הזירה </a:t>
            </a:r>
            <a:r>
              <a:rPr lang="he-IL" sz="2800" dirty="0" smtClean="0">
                <a:solidFill>
                  <a:schemeClr val="tx1"/>
                </a:solidFill>
              </a:rPr>
              <a:t>הפוליטית – שמירה על יציבות שתאפשר התקדמות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8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59" y="0"/>
            <a:ext cx="1219235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8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הרשות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שימוש </a:t>
            </a:r>
            <a:r>
              <a:rPr lang="he-IL" sz="2400" dirty="0">
                <a:solidFill>
                  <a:schemeClr val="tx1"/>
                </a:solidFill>
              </a:rPr>
              <a:t>במדרגות הקלה במטרה לגייסם להצטרפות לתהליך (תוך סיוע אמריקאי)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אם לא יצטרפו ליוזמה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סיר לחץ מול עמדה שלילית גורפת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פנייה לעם/ לגורמים מתונים ברשות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348353"/>
            <a:ext cx="5501899" cy="52694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חמאס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שימוש במדרגות הקלה במטרה לגייסם להצטרפות לתהליך תחת עיקרון ישות אחת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>
                <a:solidFill>
                  <a:schemeClr val="tx1"/>
                </a:solidFill>
              </a:rPr>
              <a:t>מנוף לחצים </a:t>
            </a:r>
            <a:r>
              <a:rPr lang="he-IL" sz="2400" dirty="0" smtClean="0">
                <a:solidFill>
                  <a:schemeClr val="tx1"/>
                </a:solidFill>
              </a:rPr>
              <a:t>מול עמדות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400" dirty="0" smtClean="0">
                <a:solidFill>
                  <a:schemeClr val="tx1"/>
                </a:solidFill>
              </a:rPr>
              <a:t>ניסיון להסתייע בקטאר כגורם משפיע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 smtClean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endParaRPr lang="he-IL" sz="2400" dirty="0">
              <a:solidFill>
                <a:schemeClr val="tx1"/>
              </a:solidFill>
            </a:endParaRPr>
          </a:p>
        </p:txBody>
      </p:sp>
      <p:pic>
        <p:nvPicPr>
          <p:cNvPr id="7" name="תמונה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>
            <a:off x="1795220" y="5512629"/>
            <a:ext cx="8601559" cy="11051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מדינות ערב</a:t>
            </a:r>
          </a:p>
          <a:p>
            <a:pPr algn="ctr"/>
            <a:endParaRPr lang="he-IL" sz="800" dirty="0">
              <a:solidFill>
                <a:schemeClr val="tx1"/>
              </a:solidFill>
            </a:endParaRPr>
          </a:p>
          <a:p>
            <a:pPr lvl="1" algn="ctr">
              <a:spcBef>
                <a:spcPts val="600"/>
              </a:spcBef>
            </a:pPr>
            <a:r>
              <a:rPr lang="he-IL" sz="2400" dirty="0">
                <a:solidFill>
                  <a:schemeClr val="tx1"/>
                </a:solidFill>
              </a:rPr>
              <a:t>הסתייעות על בסיס </a:t>
            </a:r>
            <a:r>
              <a:rPr lang="he-IL" sz="2400" dirty="0" err="1">
                <a:solidFill>
                  <a:schemeClr val="tx1"/>
                </a:solidFill>
              </a:rPr>
              <a:t>השת"פ</a:t>
            </a:r>
            <a:r>
              <a:rPr lang="he-IL" sz="2400" dirty="0">
                <a:solidFill>
                  <a:schemeClr val="tx1"/>
                </a:solidFill>
              </a:rPr>
              <a:t> הקיים בהפעלת לחץ על הרשות והחמאס</a:t>
            </a:r>
          </a:p>
        </p:txBody>
      </p:sp>
      <p:sp>
        <p:nvSpPr>
          <p:cNvPr id="3" name="TextBox 2"/>
          <p:cNvSpPr txBox="1"/>
          <p:nvPr/>
        </p:nvSpPr>
        <p:spPr>
          <a:xfrm rot="20042130">
            <a:off x="4830950" y="1443008"/>
            <a:ext cx="227825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 smtClean="0">
                <a:solidFill>
                  <a:srgbClr val="FF6969"/>
                </a:solidFill>
              </a:rPr>
              <a:t>עליית המוטיבציה של גורמים קיצוניים לבצע פיגועים – היערכות ביטחונית רחבה</a:t>
            </a:r>
            <a:endParaRPr lang="he-IL" sz="2000" dirty="0">
              <a:solidFill>
                <a:srgbClr val="FF69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הפלסטינאי</a:t>
            </a:r>
            <a:endParaRPr lang="he-IL" b="1" dirty="0">
              <a:cs typeface="+mn-cs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4621077" y="2269047"/>
            <a:ext cx="2949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הרשות</a:t>
            </a:r>
            <a:endParaRPr lang="he-IL" sz="3200" dirty="0"/>
          </a:p>
        </p:txBody>
      </p:sp>
      <p:sp>
        <p:nvSpPr>
          <p:cNvPr id="10" name="מלבן 9"/>
          <p:cNvSpPr/>
          <p:nvPr/>
        </p:nvSpPr>
        <p:spPr>
          <a:xfrm>
            <a:off x="1211673" y="3363322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1" name="מלבן 10"/>
          <p:cNvSpPr/>
          <p:nvPr/>
        </p:nvSpPr>
        <p:spPr>
          <a:xfrm>
            <a:off x="7884360" y="3363323"/>
            <a:ext cx="3049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/>
              <a:t>מה עמדת החמאס</a:t>
            </a:r>
            <a:endParaRPr lang="he-IL" sz="3200" dirty="0"/>
          </a:p>
        </p:txBody>
      </p:sp>
      <p:sp>
        <p:nvSpPr>
          <p:cNvPr id="13" name="מלבן 12"/>
          <p:cNvSpPr/>
          <p:nvPr/>
        </p:nvSpPr>
        <p:spPr>
          <a:xfrm>
            <a:off x="6096000" y="4889988"/>
            <a:ext cx="35776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 smtClean="0"/>
              <a:t>סיר לחץ על חמאס והקלות בגדה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370237" y="4889988"/>
            <a:ext cx="1682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כפול</a:t>
            </a:r>
            <a:endParaRPr lang="en-US" sz="3200" dirty="0"/>
          </a:p>
        </p:txBody>
      </p:sp>
      <p:sp>
        <p:nvSpPr>
          <p:cNvPr id="14" name="מלבן 13"/>
          <p:cNvSpPr/>
          <p:nvPr/>
        </p:nvSpPr>
        <p:spPr>
          <a:xfrm>
            <a:off x="9625263" y="4889988"/>
            <a:ext cx="235842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הקלות בשתי הגזרות</a:t>
            </a:r>
          </a:p>
        </p:txBody>
      </p:sp>
      <p:sp>
        <p:nvSpPr>
          <p:cNvPr id="15" name="מלבן 14"/>
          <p:cNvSpPr/>
          <p:nvPr/>
        </p:nvSpPr>
        <p:spPr>
          <a:xfrm>
            <a:off x="2276942" y="4889988"/>
            <a:ext cx="35468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dirty="0"/>
              <a:t>סיר לחץ </a:t>
            </a:r>
            <a:r>
              <a:rPr lang="he-IL" sz="3200" dirty="0" smtClean="0"/>
              <a:t>על הגדה והקלות לחמאס</a:t>
            </a:r>
            <a:endParaRPr lang="en-US" sz="3200" dirty="0"/>
          </a:p>
        </p:txBody>
      </p:sp>
      <p:cxnSp>
        <p:nvCxnSpPr>
          <p:cNvPr id="17" name="מחבר מרפקי 16"/>
          <p:cNvCxnSpPr>
            <a:stCxn id="8" idx="3"/>
            <a:endCxn id="11" idx="0"/>
          </p:cNvCxnSpPr>
          <p:nvPr/>
        </p:nvCxnSpPr>
        <p:spPr>
          <a:xfrm>
            <a:off x="7570923" y="2561435"/>
            <a:ext cx="1838054" cy="801888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מרפקי 17"/>
          <p:cNvCxnSpPr>
            <a:stCxn id="8" idx="1"/>
            <a:endCxn id="10" idx="0"/>
          </p:cNvCxnSpPr>
          <p:nvPr/>
        </p:nvCxnSpPr>
        <p:spPr>
          <a:xfrm rot="10800000" flipV="1">
            <a:off x="2736291" y="2561434"/>
            <a:ext cx="1884787" cy="801887"/>
          </a:xfrm>
          <a:prstGeom prst="bentConnector2">
            <a:avLst/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מרפקי 20"/>
          <p:cNvCxnSpPr>
            <a:stCxn id="11" idx="2"/>
            <a:endCxn id="13" idx="0"/>
          </p:cNvCxnSpPr>
          <p:nvPr/>
        </p:nvCxnSpPr>
        <p:spPr>
          <a:xfrm rot="5400000">
            <a:off x="8175952" y="3656963"/>
            <a:ext cx="941890" cy="1524160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מרפקי 23"/>
          <p:cNvCxnSpPr>
            <a:stCxn id="11" idx="2"/>
            <a:endCxn id="14" idx="0"/>
          </p:cNvCxnSpPr>
          <p:nvPr/>
        </p:nvCxnSpPr>
        <p:spPr>
          <a:xfrm rot="16200000" flipH="1">
            <a:off x="9635780" y="3721294"/>
            <a:ext cx="941890" cy="139549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מרפקי 26"/>
          <p:cNvCxnSpPr>
            <a:stCxn id="10" idx="2"/>
            <a:endCxn id="15" idx="0"/>
          </p:cNvCxnSpPr>
          <p:nvPr/>
        </p:nvCxnSpPr>
        <p:spPr>
          <a:xfrm rot="16200000" flipH="1">
            <a:off x="2922384" y="3762002"/>
            <a:ext cx="941891" cy="1314079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מרפקי 29"/>
          <p:cNvCxnSpPr>
            <a:stCxn id="10" idx="2"/>
            <a:endCxn id="5" idx="0"/>
          </p:cNvCxnSpPr>
          <p:nvPr/>
        </p:nvCxnSpPr>
        <p:spPr>
          <a:xfrm rot="5400000">
            <a:off x="1503037" y="3656734"/>
            <a:ext cx="941891" cy="1524617"/>
          </a:xfrm>
          <a:prstGeom prst="bentConnector3">
            <a:avLst>
              <a:gd name="adj1" fmla="val 50000"/>
            </a:avLst>
          </a:prstGeom>
          <a:ln w="22225">
            <a:solidFill>
              <a:schemeClr val="bg1">
                <a:lumMod val="6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מלבן 32"/>
          <p:cNvSpPr/>
          <p:nvPr/>
        </p:nvSpPr>
        <p:spPr>
          <a:xfrm>
            <a:off x="2188063" y="2656267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9448793" y="2604061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מלבן 34"/>
          <p:cNvSpPr/>
          <p:nvPr/>
        </p:nvSpPr>
        <p:spPr>
          <a:xfrm>
            <a:off x="7280532" y="4329514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מלבן 35"/>
          <p:cNvSpPr/>
          <p:nvPr/>
        </p:nvSpPr>
        <p:spPr>
          <a:xfrm>
            <a:off x="10855377" y="4306674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מלבן 36"/>
          <p:cNvSpPr/>
          <p:nvPr/>
        </p:nvSpPr>
        <p:spPr>
          <a:xfrm>
            <a:off x="551944" y="4328053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לא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מלבן 37"/>
          <p:cNvSpPr/>
          <p:nvPr/>
        </p:nvSpPr>
        <p:spPr>
          <a:xfrm>
            <a:off x="4126789" y="4305213"/>
            <a:ext cx="402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כן</a:t>
            </a:r>
            <a:endParaRPr lang="he-I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9" name="תמונה 3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370" y="780277"/>
            <a:ext cx="1084985" cy="1128677"/>
          </a:xfrm>
          <a:prstGeom prst="rect">
            <a:avLst/>
          </a:prstGeom>
        </p:spPr>
      </p:pic>
      <p:pic>
        <p:nvPicPr>
          <p:cNvPr id="40" name="תמונה 39"/>
          <p:cNvPicPr>
            <a:picLocks noChangeAspect="1"/>
          </p:cNvPicPr>
          <p:nvPr/>
        </p:nvPicPr>
        <p:blipFill>
          <a:blip r:embed="rId5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05471" y="511665"/>
            <a:ext cx="1938779" cy="15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4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893571"/>
              </p:ext>
            </p:extLst>
          </p:nvPr>
        </p:nvGraphicFramePr>
        <p:xfrm>
          <a:off x="697424" y="495947"/>
          <a:ext cx="10910807" cy="5854401"/>
        </p:xfrm>
        <a:graphic>
          <a:graphicData uri="http://schemas.openxmlformats.org/drawingml/2006/table">
            <a:tbl>
              <a:tblPr rtl="1" firstRow="1" firstCol="1" bandRow="1"/>
              <a:tblGrid>
                <a:gridCol w="449893">
                  <a:extLst>
                    <a:ext uri="{9D8B030D-6E8A-4147-A177-3AD203B41FA5}">
                      <a16:colId xmlns:a16="http://schemas.microsoft.com/office/drawing/2014/main" xmlns="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xmlns="" val="400697994"/>
                    </a:ext>
                  </a:extLst>
                </a:gridCol>
              </a:tblGrid>
              <a:tr h="542440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הקלות </a:t>
                      </a:r>
                      <a:r>
                        <a:rPr lang="he-IL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לפלסטינאים בכניסה </a:t>
                      </a: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למו"מ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1912574"/>
                  </a:ext>
                </a:extLst>
              </a:tr>
              <a:tr h="464949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הריסת בב"חים של הפלסטינאים בכלל איו"ש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ביצוע חסימות בכניסה לכפרים- יציאה מהכפרים תהיה חופשית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מתן לאשרות עבודה בישראל – הנפקת יותר אשרות עבודה וביטול צווי מניעה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מתן מרחב דיג רחב וגדול יותר לפלסטינאים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1429998"/>
                  </a:ext>
                </a:extLst>
              </a:tr>
              <a:tr h="457892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B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דילול הכניסה לשטחי 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לפעילות והעברת פרפרזות לפלסטינאים לפעילות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פעילות של צה"ל רק מול מחבלים עם פוטנציאל פח"ע – החלטת שב"כ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שחרור אסירים קלים עד שנתיים מאסר – רק פח"ע עממי ולא פח"ע רחב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אישור נחיתת מסוק נוסעים ברצועת עזה בפיקוח מצרי בשלב הראשון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01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74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72665"/>
              </p:ext>
            </p:extLst>
          </p:nvPr>
        </p:nvGraphicFramePr>
        <p:xfrm>
          <a:off x="604433" y="88332"/>
          <a:ext cx="10910807" cy="6676680"/>
        </p:xfrm>
        <a:graphic>
          <a:graphicData uri="http://schemas.openxmlformats.org/drawingml/2006/table">
            <a:tbl>
              <a:tblPr rtl="1" firstRow="1" firstCol="1" bandRow="1"/>
              <a:tblGrid>
                <a:gridCol w="449893">
                  <a:extLst>
                    <a:ext uri="{9D8B030D-6E8A-4147-A177-3AD203B41FA5}">
                      <a16:colId xmlns:a16="http://schemas.microsoft.com/office/drawing/2014/main" xmlns="" val="1796728066"/>
                    </a:ext>
                  </a:extLst>
                </a:gridCol>
                <a:gridCol w="10460914">
                  <a:extLst>
                    <a:ext uri="{9D8B030D-6E8A-4147-A177-3AD203B41FA5}">
                      <a16:colId xmlns:a16="http://schemas.microsoft.com/office/drawing/2014/main" xmlns="" val="400697994"/>
                    </a:ext>
                  </a:extLst>
                </a:gridCol>
              </a:tblGrid>
              <a:tr h="49594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הקלות </a:t>
                      </a:r>
                      <a:r>
                        <a:rPr lang="he-IL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לפלסטינאים בכניסה </a:t>
                      </a:r>
                      <a:r>
                        <a:rPr lang="he-IL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למו"מ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1912574"/>
                  </a:ext>
                </a:extLst>
              </a:tr>
              <a:tr h="418454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C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2682376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פתיחת חנויות ושווקים בחברון באופן מדורג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99450165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העברת סחורות מכל מעבר ולא רק ממעברים מורשים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5404294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הפעילות מול השב"חים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745692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פתיחת המצור הימי לרצועת עזה תחת פיקוח בין לאומי בשלב הראשון לכלי שיט המבקשים לעגון בו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1429998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עצירת הבניה ביהודה ושומרון עד לסיום המו"מ ולאחריו ההחלטות תהיינה בכפוף להסכם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9558821"/>
                  </a:ext>
                </a:extLst>
              </a:tr>
              <a:tr h="428775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מדרגה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D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003726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שחרור אסירים כבדים כולל פח"ע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59412012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אין כניסה לשטחי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A</a:t>
                      </a: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בזמן המו"מ לתקופה מוגבלת </a:t>
                      </a:r>
                      <a:r>
                        <a:rPr lang="he-IL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עד </a:t>
                      </a: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להגעה להסכם סופי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42935653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כניסה ללא הגבלת זמן למקומות הקדושים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2483391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he-I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פתיחת השווקים בצורה מדורגת במרחב רחוב השוהדא בחברון	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015399"/>
                  </a:ext>
                </a:extLst>
              </a:tr>
              <a:tr h="532524">
                <a:tc>
                  <a:txBody>
                    <a:bodyPr/>
                    <a:lstStyle/>
                    <a:p>
                      <a:pPr algn="r" rtl="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</a:tabLs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778635" algn="l"/>
                          <a:tab pos="4480560" algn="l"/>
                        </a:tabLst>
                      </a:pP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האצת הריסת </a:t>
                      </a:r>
                      <a:r>
                        <a:rPr lang="he-IL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בב"חים</a:t>
                      </a:r>
                      <a:r>
                        <a:rPr lang="he-I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ישראלים בשטחי יהודה ושומרון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817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60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6447294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רוסיה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השתלבות בתהליך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>
                <a:solidFill>
                  <a:schemeClr val="tx1"/>
                </a:solidFill>
              </a:rPr>
              <a:t>הובלה אמריקאית בזירה הפלסטינית 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המשך ההתנהלות הישירה בהקשרי זירה צפונית (מבט לקראת היום שאחרי כפתיח ליציבות אזורית בצפון)</a:t>
            </a: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מול הקהילה הבינ"ל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מהלך תודעתי על בסיס הצטרפות ישראל לתהליך המו"מ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השגת תמיכה אל מול סירוב גורמי הרשות וחמאס להצטרף לתהליך</a:t>
            </a:r>
          </a:p>
          <a:p>
            <a:pPr marL="914400" lvl="1" indent="-457200">
              <a:spcBef>
                <a:spcPts val="1200"/>
              </a:spcBef>
              <a:buFont typeface="Calibri" panose="020F0502020204030204" pitchFamily="34" charset="0"/>
              <a:buChar char="−"/>
            </a:pPr>
            <a:r>
              <a:rPr lang="he-IL" sz="2800" dirty="0" smtClean="0">
                <a:solidFill>
                  <a:schemeClr val="tx1"/>
                </a:solidFill>
              </a:rPr>
              <a:t>שחקנים בלתי צפויים (תורכיה, קטאר, סוריה) – יכולות השפעה משמעותיות שניתן לנצל</a:t>
            </a:r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83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225834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970120"/>
            <a:ext cx="12192000" cy="543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מאמץ תודעתי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פנים – חלון הזדמנויות למקסום האינטרסים של מדינת </a:t>
            </a:r>
            <a:r>
              <a:rPr lang="he-IL" sz="2800" dirty="0" smtClean="0">
                <a:solidFill>
                  <a:schemeClr val="tx1"/>
                </a:solidFill>
              </a:rPr>
              <a:t>ישראל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ארה"ב – מחויבות לתהליך ולשותפות האסטרטגית עם שתי המפלגות 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הפלסטינאים – מדינת ישראל רואה ברשות פרטנר להובלת התהליך </a:t>
            </a:r>
            <a:r>
              <a:rPr lang="he-IL" sz="2800" dirty="0" smtClean="0">
                <a:solidFill>
                  <a:schemeClr val="tx1"/>
                </a:solidFill>
              </a:rPr>
              <a:t>מצדם</a:t>
            </a:r>
          </a:p>
          <a:p>
            <a:pPr marL="914400" lvl="1" indent="-457200">
              <a:buFontTx/>
              <a:buChar char="-"/>
            </a:pPr>
            <a:r>
              <a:rPr lang="he-IL" sz="2800" dirty="0">
                <a:solidFill>
                  <a:schemeClr val="tx1"/>
                </a:solidFill>
              </a:rPr>
              <a:t>כלפי רוסיה – רואים ברוסיה </a:t>
            </a:r>
            <a:r>
              <a:rPr lang="he-IL" sz="2800" dirty="0" err="1" smtClean="0">
                <a:solidFill>
                  <a:schemeClr val="tx1"/>
                </a:solidFill>
              </a:rPr>
              <a:t>כח</a:t>
            </a:r>
            <a:r>
              <a:rPr lang="he-IL" sz="2800" dirty="0" smtClean="0">
                <a:solidFill>
                  <a:schemeClr val="tx1"/>
                </a:solidFill>
              </a:rPr>
              <a:t> לעיצוב </a:t>
            </a:r>
            <a:r>
              <a:rPr lang="he-IL" sz="2800" dirty="0">
                <a:solidFill>
                  <a:schemeClr val="tx1"/>
                </a:solidFill>
              </a:rPr>
              <a:t>וייצוב האזור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ירדן –ישראל רואה בירדן ממשיכה לאחוז בתפקידה החשוב בשמירה על המקומות </a:t>
            </a:r>
            <a:r>
              <a:rPr lang="he-IL" sz="2800" dirty="0" smtClean="0">
                <a:solidFill>
                  <a:schemeClr val="tx1"/>
                </a:solidFill>
              </a:rPr>
              <a:t>הקדושים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מצריים – ישראל רואה במצריים גורם בעל השפעה אזורית ושותפה משמעותית </a:t>
            </a:r>
            <a:r>
              <a:rPr lang="he-IL" sz="2800" dirty="0" smtClean="0">
                <a:solidFill>
                  <a:schemeClr val="tx1"/>
                </a:solidFill>
              </a:rPr>
              <a:t>לתהליך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</a:t>
            </a:r>
            <a:r>
              <a:rPr lang="he-IL" sz="2800" dirty="0">
                <a:solidFill>
                  <a:schemeClr val="tx1"/>
                </a:solidFill>
              </a:rPr>
              <a:t>סעודיה – מצפים להפוך לגורם דומיננטי וגלוי בתהליך </a:t>
            </a:r>
            <a:endParaRPr lang="he-IL" sz="2800" dirty="0" smtClean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כלפי הזירה הבינ"ל – מיצוב ישראל כמי שמקדמת את התהליך וחיזוק הקואליציה</a:t>
            </a: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1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עקרונות המערכה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0" y="1380048"/>
            <a:ext cx="12192000" cy="52788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he-IL" sz="3200" b="1" dirty="0" smtClean="0">
                <a:solidFill>
                  <a:schemeClr val="tx1"/>
                </a:solidFill>
              </a:rPr>
              <a:t>תחבולות</a:t>
            </a:r>
          </a:p>
          <a:p>
            <a:pPr algn="ctr"/>
            <a:endParaRPr lang="he-IL" sz="2800" dirty="0">
              <a:solidFill>
                <a:schemeClr val="tx1"/>
              </a:solidFill>
            </a:endParaRP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תראה מופתע...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בין רשות לחמאס – שיח עם שני הצדדים (מול רשות – "משל אלטלנה" אינטרס לפירוק הנשק של חמאס כדי לייצר מדינה אחת עם כוח ביטחוני אחד, מול חמאס – בהינתן תהליך שלום והסכם כל שלטון שיבחר בהליך דמוקרטי יוכר על ידי מדינת ישראל)</a:t>
            </a:r>
          </a:p>
          <a:p>
            <a:pPr marL="914400" lvl="1" indent="-457200">
              <a:buFontTx/>
              <a:buChar char="-"/>
            </a:pPr>
            <a:r>
              <a:rPr lang="he-IL" sz="2800" dirty="0" smtClean="0">
                <a:solidFill>
                  <a:schemeClr val="tx1"/>
                </a:solidFill>
              </a:rPr>
              <a:t>מול מאמץ בניין </a:t>
            </a:r>
            <a:r>
              <a:rPr lang="he-IL" sz="2800" dirty="0" err="1" smtClean="0">
                <a:solidFill>
                  <a:schemeClr val="tx1"/>
                </a:solidFill>
              </a:rPr>
              <a:t>הכח</a:t>
            </a:r>
            <a:r>
              <a:rPr lang="he-IL" sz="2800" dirty="0" smtClean="0">
                <a:solidFill>
                  <a:schemeClr val="tx1"/>
                </a:solidFill>
              </a:rPr>
              <a:t> הצבאי של חמאס – במו"מ עיסוק בעקרונות המתווה, תוך הנחה שנשקם "יאופסן", ובמקביל סיכום עם האמריקאים לגבי פיקוח בינ"ל "נושך" על נשק ואמל"ח (שבראשו ארה"ב)</a:t>
            </a:r>
          </a:p>
          <a:p>
            <a:pPr lvl="1"/>
            <a:endParaRPr lang="he-IL" sz="2800" dirty="0">
              <a:solidFill>
                <a:schemeClr val="tx1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4800" y="289435"/>
            <a:ext cx="1639804" cy="12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1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בעלי תפקידים בצוות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9036382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ראש המדינה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ענבל דה-פז</a:t>
            </a:r>
          </a:p>
        </p:txBody>
      </p:sp>
      <p:sp>
        <p:nvSpPr>
          <p:cNvPr id="14" name="מלבן 13"/>
          <p:cNvSpPr/>
          <p:nvPr/>
        </p:nvSpPr>
        <p:spPr>
          <a:xfrm>
            <a:off x="1031319" y="1691025"/>
            <a:ext cx="212429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הביטחון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איציק כהן</a:t>
            </a:r>
          </a:p>
        </p:txBody>
      </p:sp>
      <p:sp>
        <p:nvSpPr>
          <p:cNvPr id="16" name="מלבן 15"/>
          <p:cNvSpPr/>
          <p:nvPr/>
        </p:nvSpPr>
        <p:spPr>
          <a:xfrm>
            <a:off x="4497646" y="3416086"/>
            <a:ext cx="31967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שליח ראש הממשלה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חן אלמוג</a:t>
            </a:r>
          </a:p>
        </p:txBody>
      </p:sp>
      <p:sp>
        <p:nvSpPr>
          <p:cNvPr id="17" name="מלבן 16"/>
          <p:cNvSpPr/>
          <p:nvPr/>
        </p:nvSpPr>
        <p:spPr>
          <a:xfrm>
            <a:off x="792472" y="3416086"/>
            <a:ext cx="26019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דובר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סא"ל סמואל </a:t>
            </a:r>
            <a:r>
              <a:rPr lang="he-IL" sz="24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בומנדיל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9036382" y="3416087"/>
            <a:ext cx="21804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שר החוץ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אל"מ שי חן חנונה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4929655" y="1726598"/>
            <a:ext cx="233269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מזכירת הצוות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גברת רחל שני</a:t>
            </a:r>
          </a:p>
        </p:txBody>
      </p:sp>
      <p:pic>
        <p:nvPicPr>
          <p:cNvPr id="19458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51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×ª××¦××ª ×ª××× × ×¢×××¨ âªteam transparent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40219" y="5448820"/>
            <a:ext cx="1353135" cy="12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ערוצי מו"מ 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070359" y="1720561"/>
            <a:ext cx="412164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ערוץ גלוי טרילטרלי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ארה"ב – ישראל – ישות פלסטינית</a:t>
            </a:r>
          </a:p>
        </p:txBody>
      </p:sp>
      <p:sp>
        <p:nvSpPr>
          <p:cNvPr id="9" name="מלבן 8"/>
          <p:cNvSpPr/>
          <p:nvPr/>
        </p:nvSpPr>
        <p:spPr>
          <a:xfrm>
            <a:off x="-48693" y="1720561"/>
            <a:ext cx="4698722" cy="23391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ערוץ גלוי מולטילטרלי</a:t>
            </a:r>
          </a:p>
          <a:p>
            <a:pPr algn="ctr">
              <a:spcAft>
                <a:spcPts val="1200"/>
              </a:spcAft>
            </a:pPr>
            <a:r>
              <a:rPr lang="he-IL" sz="2400" dirty="0" smtClean="0">
                <a:latin typeface="David" panose="020E0502060401010101" pitchFamily="34" charset="-79"/>
              </a:rPr>
              <a:t>מדינות האזור בהובלת סעודיה ומצריים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רוסיה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סין</a:t>
            </a:r>
          </a:p>
          <a:p>
            <a:pPr algn="ctr"/>
            <a:r>
              <a:rPr lang="he-IL" sz="2000" dirty="0" smtClean="0">
                <a:latin typeface="David" panose="020E0502060401010101" pitchFamily="34" charset="-79"/>
              </a:rPr>
              <a:t>איחוד אירופאי</a:t>
            </a:r>
          </a:p>
          <a:p>
            <a:pPr algn="ctr"/>
            <a:r>
              <a:rPr lang="he-IL" sz="2000" dirty="0" err="1" smtClean="0">
                <a:latin typeface="David" panose="020E0502060401010101" pitchFamily="34" charset="-79"/>
              </a:rPr>
              <a:t>או"מ</a:t>
            </a:r>
            <a:endParaRPr lang="he-IL" sz="2000" dirty="0" smtClean="0">
              <a:latin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456350" y="4698081"/>
            <a:ext cx="3863558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ערוצים תקשורת סמויים</a:t>
            </a:r>
          </a:p>
          <a:p>
            <a:pPr algn="ctr"/>
            <a:r>
              <a:rPr lang="he-IL" sz="2400" dirty="0">
                <a:latin typeface="David" panose="020E0502060401010101" pitchFamily="34" charset="-79"/>
              </a:rPr>
              <a:t>ארה"ב</a:t>
            </a:r>
          </a:p>
          <a:p>
            <a:pPr algn="ctr"/>
            <a:r>
              <a:rPr lang="he-IL" sz="2400" dirty="0">
                <a:latin typeface="David" panose="020E0502060401010101" pitchFamily="34" charset="-79"/>
              </a:rPr>
              <a:t>ירדן, מצריים, </a:t>
            </a:r>
            <a:r>
              <a:rPr lang="he-IL" sz="2400" dirty="0" smtClean="0">
                <a:latin typeface="David" panose="020E0502060401010101" pitchFamily="34" charset="-79"/>
              </a:rPr>
              <a:t>מתונות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חמאס (דרך קטאר ומצריים)</a:t>
            </a:r>
            <a:endParaRPr lang="he-IL" sz="2400" dirty="0">
              <a:latin typeface="David" panose="020E0502060401010101" pitchFamily="34" charset="-79"/>
            </a:endParaRP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רוסיה</a:t>
            </a:r>
            <a:endParaRPr lang="he-IL" sz="2400" dirty="0">
              <a:latin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4501271" y="1214652"/>
            <a:ext cx="3783693" cy="3483429"/>
            <a:chOff x="4209142" y="2326194"/>
            <a:chExt cx="3783693" cy="3483429"/>
          </a:xfrm>
        </p:grpSpPr>
        <p:pic>
          <p:nvPicPr>
            <p:cNvPr id="20482" name="Picture 2" descr="×ª××¦××ª ×ª××× × ×¢×××¨ âªcommunication channel  transparentâ¬â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9142" y="3185577"/>
              <a:ext cx="3783693" cy="17646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אליפסה 2"/>
            <p:cNvSpPr/>
            <p:nvPr/>
          </p:nvSpPr>
          <p:spPr>
            <a:xfrm>
              <a:off x="4288971" y="2326194"/>
              <a:ext cx="3614057" cy="3483429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06046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יום הסימולציה הראשון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3004997070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894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16196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יום הסימולציה הראשון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2584771952"/>
              </p:ext>
            </p:extLst>
          </p:nvPr>
        </p:nvGraphicFramePr>
        <p:xfrm>
          <a:off x="790737" y="909239"/>
          <a:ext cx="10610526" cy="4595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16212" y="6261316"/>
            <a:ext cx="65595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he-IL" sz="4000" b="1" dirty="0">
                <a:latin typeface="+mj-lt"/>
                <a:ea typeface="+mj-ea"/>
              </a:rPr>
              <a:t>ללא שינוי באסטרטגיה ומערכה</a:t>
            </a:r>
          </a:p>
        </p:txBody>
      </p:sp>
      <p:sp>
        <p:nvSpPr>
          <p:cNvPr id="4" name="סוגר מסולסל ימני 3"/>
          <p:cNvSpPr/>
          <p:nvPr/>
        </p:nvSpPr>
        <p:spPr>
          <a:xfrm rot="16200000" flipH="1">
            <a:off x="5941152" y="2666605"/>
            <a:ext cx="702970" cy="6379106"/>
          </a:xfrm>
          <a:prstGeom prst="rightBrace">
            <a:avLst>
              <a:gd name="adj1" fmla="val 79868"/>
              <a:gd name="adj2" fmla="val 49204"/>
            </a:avLst>
          </a:prstGeom>
          <a:ln w="28575">
            <a:solidFill>
              <a:srgbClr val="FF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26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אז מה </a:t>
            </a:r>
            <a:r>
              <a:rPr lang="he-IL" b="1" smtClean="0">
                <a:cs typeface="+mn-cs"/>
              </a:rPr>
              <a:t>עושים מחר?</a:t>
            </a:r>
            <a:endParaRPr lang="he-IL" b="1" dirty="0"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45389" y="1599293"/>
            <a:ext cx="5501899" cy="5018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endParaRPr lang="he-IL" sz="28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9" name="דיאגרמה 8"/>
          <p:cNvGraphicFramePr/>
          <p:nvPr>
            <p:extLst>
              <p:ext uri="{D42A27DB-BD31-4B8C-83A1-F6EECF244321}">
                <p14:modId xmlns:p14="http://schemas.microsoft.com/office/powerpoint/2010/main" val="1927123588"/>
              </p:ext>
            </p:extLst>
          </p:nvPr>
        </p:nvGraphicFramePr>
        <p:xfrm>
          <a:off x="914723" y="1199109"/>
          <a:ext cx="1061052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63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he-IL" b="1" dirty="0" smtClean="0">
                <a:latin typeface="David" panose="020E0502060401010101" pitchFamily="34" charset="-79"/>
                <a:cs typeface="+mn-cs"/>
              </a:rPr>
              <a:t>אבני דרך בתהליך</a:t>
            </a:r>
            <a:endParaRPr lang="he-IL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8335296" y="1874245"/>
            <a:ext cx="23310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הכרה עצמית </a:t>
            </a:r>
            <a:endParaRPr lang="he-IL" sz="3200" dirty="0"/>
          </a:p>
        </p:txBody>
      </p:sp>
      <p:sp>
        <p:nvSpPr>
          <p:cNvPr id="5" name="מלבן 4"/>
          <p:cNvSpPr/>
          <p:nvPr/>
        </p:nvSpPr>
        <p:spPr>
          <a:xfrm>
            <a:off x="1292552" y="1876146"/>
            <a:ext cx="39308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שחקנים מרכזיים </a:t>
            </a:r>
            <a:endParaRPr lang="he-IL" sz="3200" dirty="0"/>
          </a:p>
        </p:txBody>
      </p:sp>
      <p:sp>
        <p:nvSpPr>
          <p:cNvPr id="6" name="מלבן 5"/>
          <p:cNvSpPr/>
          <p:nvPr/>
        </p:nvSpPr>
        <p:spPr>
          <a:xfrm>
            <a:off x="6971942" y="3148658"/>
            <a:ext cx="36631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הכרת יריבים מרכזיים </a:t>
            </a:r>
            <a:endParaRPr lang="he-IL" sz="3200" dirty="0"/>
          </a:p>
        </p:txBody>
      </p:sp>
      <p:sp>
        <p:nvSpPr>
          <p:cNvPr id="7" name="מלבן 6"/>
          <p:cNvSpPr/>
          <p:nvPr/>
        </p:nvSpPr>
        <p:spPr>
          <a:xfrm>
            <a:off x="1351062" y="3151922"/>
            <a:ext cx="39405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עבודה לפי גישת העיצוב</a:t>
            </a:r>
          </a:p>
          <a:p>
            <a:pPr algn="ctr"/>
            <a:r>
              <a:rPr lang="he-IL" sz="2400" dirty="0" smtClean="0">
                <a:latin typeface="David" panose="020E0502060401010101" pitchFamily="34" charset="-79"/>
              </a:rPr>
              <a:t>(</a:t>
            </a:r>
            <a:r>
              <a:rPr lang="he-IL" sz="2400" dirty="0" err="1" smtClean="0">
                <a:latin typeface="David" panose="020E0502060401010101" pitchFamily="34" charset="-79"/>
              </a:rPr>
              <a:t>גנאולוגיה</a:t>
            </a:r>
            <a:r>
              <a:rPr lang="he-IL" sz="2400" dirty="0" smtClean="0">
                <a:latin typeface="David" panose="020E0502060401010101" pitchFamily="34" charset="-79"/>
              </a:rPr>
              <a:t>, היסט, תפיסה)</a:t>
            </a:r>
          </a:p>
        </p:txBody>
      </p:sp>
      <p:sp>
        <p:nvSpPr>
          <p:cNvPr id="9" name="מלבן 8"/>
          <p:cNvSpPr/>
          <p:nvPr/>
        </p:nvSpPr>
        <p:spPr>
          <a:xfrm>
            <a:off x="3462375" y="4506747"/>
            <a:ext cx="5243743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3200" dirty="0" smtClean="0">
                <a:latin typeface="David" panose="020E0502060401010101" pitchFamily="34" charset="-79"/>
              </a:rPr>
              <a:t>אסטרטגיה, מערכה ומפת ידע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מפה קוגניטיבית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אינטרסים – עולמיים, אזוריים, מקומיים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he-IL" sz="2400" dirty="0" smtClean="0">
                <a:latin typeface="David" panose="020E0502060401010101" pitchFamily="34" charset="-79"/>
              </a:rPr>
              <a:t>מול הסכסוך הישראלי-פלסטיני והתרחיש</a:t>
            </a:r>
          </a:p>
        </p:txBody>
      </p:sp>
      <p:pic>
        <p:nvPicPr>
          <p:cNvPr id="13314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114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1652048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911" y="2926461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×ª××¦××ª ×ª××× × ×¢×××¨ âªgreen v  transparentâ¬â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622" y="4275902"/>
            <a:ext cx="696686" cy="806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7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2013" y="206477"/>
            <a:ext cx="11723426" cy="766917"/>
          </a:xfrm>
        </p:spPr>
        <p:txBody>
          <a:bodyPr>
            <a:normAutofit/>
          </a:bodyPr>
          <a:lstStyle/>
          <a:p>
            <a:pPr algn="ctr"/>
            <a:r>
              <a:rPr lang="he-IL" altLang="he-IL" sz="4800" b="1" dirty="0" smtClean="0">
                <a:latin typeface="David" panose="020E0502060401010101" pitchFamily="34" charset="-79"/>
                <a:cs typeface="+mn-cs"/>
              </a:rPr>
              <a:t>ישראל</a:t>
            </a:r>
            <a:endParaRPr lang="he-IL" sz="4800" b="1" dirty="0">
              <a:cs typeface="+mn-cs"/>
            </a:endParaRP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232013" y="1091822"/>
            <a:ext cx="11723426" cy="726696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3200" b="1" dirty="0" smtClean="0">
                <a:latin typeface="David" panose="020E0502060401010101" pitchFamily="34" charset="-79"/>
                <a:cs typeface="+mn-cs"/>
              </a:rPr>
              <a:t>מדינה ישראל, יהודית, דמוקרטית, בטוחה ומוסרית, בגבולות מוכרים, בעלת לגיטימציה בינלאומית המבוססת על רוב יהודי מוצק </a:t>
            </a:r>
            <a:endParaRPr lang="he-IL" sz="3200" b="1" dirty="0">
              <a:latin typeface="David" panose="020E0502060401010101" pitchFamily="34" charset="-79"/>
              <a:cs typeface="+mn-cs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428096" y="2197289"/>
            <a:ext cx="5527342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מדינה יהודית דמוקרטית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מחייבת היפרדות מהפלסטינים (שתי מדינות לשני עמים)</a:t>
            </a:r>
          </a:p>
          <a:p>
            <a:pPr>
              <a:spcBef>
                <a:spcPts val="12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קץ התביעות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סיום הסכסוך בראיית חזון לדורות, קץ לאלימות 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הכרה בישראל כמדינת העם היהודי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(על ידי כלל מדינות ערב)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פתרון לבעיות הליבה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ירושלים, פליטים, שטחים  </a:t>
            </a:r>
          </a:p>
        </p:txBody>
      </p:sp>
      <p:sp>
        <p:nvSpPr>
          <p:cNvPr id="8" name="מלבן 7"/>
          <p:cNvSpPr/>
          <p:nvPr/>
        </p:nvSpPr>
        <p:spPr>
          <a:xfrm>
            <a:off x="232013" y="2197289"/>
            <a:ext cx="5668370" cy="4462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שמירה על אחדות העם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ארה"ב ככוח משמעותי באזור</a:t>
            </a: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הגברת הנוכחות הפיזית ואיזון לכוח הרוסי</a:t>
            </a: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שינוי המציאות האזורית </a:t>
            </a:r>
          </a:p>
          <a:p>
            <a:endParaRPr lang="he-IL" dirty="0" smtClean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pPr>
              <a:spcBef>
                <a:spcPts val="1800"/>
              </a:spcBef>
            </a:pPr>
            <a:r>
              <a:rPr lang="he-IL" sz="2400" b="1" dirty="0">
                <a:solidFill>
                  <a:schemeClr val="tx1"/>
                </a:solidFill>
                <a:latin typeface="David" panose="020E0502060401010101" pitchFamily="34" charset="-79"/>
              </a:rPr>
              <a:t>ייצוב הרשות </a:t>
            </a: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הפלסטינית משילות וכלכלה </a:t>
            </a:r>
            <a:endParaRPr lang="he-IL" sz="2400" b="1" dirty="0">
              <a:solidFill>
                <a:schemeClr val="tx1"/>
              </a:solidFill>
              <a:latin typeface="David" panose="020E0502060401010101" pitchFamily="34" charset="-79"/>
            </a:endParaRPr>
          </a:p>
          <a:p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לצורך הסרת האיום שעל גבול המדינה</a:t>
            </a:r>
          </a:p>
        </p:txBody>
      </p:sp>
      <p:sp>
        <p:nvSpPr>
          <p:cNvPr id="9" name="מלבן 8"/>
          <p:cNvSpPr/>
          <p:nvPr/>
        </p:nvSpPr>
        <p:spPr>
          <a:xfrm>
            <a:off x="3050275" y="5759903"/>
            <a:ext cx="67692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ביטחון לאומי על כלל רבדיו</a:t>
            </a:r>
          </a:p>
          <a:p>
            <a:pPr algn="ctr"/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</a:rPr>
              <a:t>ביצור ההגנה הלאומית, חיזוק כלכלה, התעצמות מדינית, חוסן חברתי</a:t>
            </a:r>
            <a:endParaRPr lang="he-IL" dirty="0">
              <a:solidFill>
                <a:schemeClr val="tx1"/>
              </a:solidFill>
              <a:latin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030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ארה"ב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גישת השלבים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הישענות על טיעוני צדק היסטורי וערכים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00535" y="1587898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סיום הסכסוך בפתרון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עמדות מבוססות אינטרסים ולגיטימיות מעשית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רשות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אין פרטנר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סירוב ליוזמות או הפסקת </a:t>
            </a:r>
            <a:r>
              <a:rPr lang="he-IL" sz="2000" dirty="0" err="1" smtClean="0">
                <a:solidFill>
                  <a:schemeClr val="tx1"/>
                </a:solidFill>
              </a:rPr>
              <a:t>המו"ם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מיצוי חלון ההזדמנויות במסגרת המו"מ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קבלת חיזוק מול 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חמאס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שותף פוטנציאלי/ אין פרטנר להסדר כולל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כיריב פוליטי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רצון שלא להישאר מאחור/ מנוף לשיפור מעמד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רש"פ כמוצא אפשרי 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5116773" y="5124549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רוסיה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245557" y="560886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מונעת מאינטרסים כלכליים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השיעיות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ארה"ב אינה בת ברית ושחקן מרכזי יחיד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השפעה על תורכיה כמחבר לחמאס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 flipV="1">
            <a:off x="5917726" y="1980271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 flipV="1">
            <a:off x="5857733" y="5980770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3838" y="197399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היסט מול שחקנים </a:t>
            </a:r>
            <a:endParaRPr lang="he-IL" b="1" dirty="0">
              <a:cs typeface="+mn-cs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163118" y="1004190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מצריים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6305550" y="1591848"/>
            <a:ext cx="5585914" cy="7807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בעלת </a:t>
            </a:r>
            <a:r>
              <a:rPr lang="he-IL" sz="2000" dirty="0">
                <a:solidFill>
                  <a:schemeClr val="tx1"/>
                </a:solidFill>
              </a:rPr>
              <a:t>אינטרס כלכלי "ליישר קו עם ארצות הברית</a:t>
            </a:r>
            <a:r>
              <a:rPr lang="he-IL" sz="2000" dirty="0" smtClean="0">
                <a:solidFill>
                  <a:schemeClr val="tx1"/>
                </a:solidFill>
              </a:rPr>
              <a:t>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מגשר </a:t>
            </a:r>
            <a:r>
              <a:rPr lang="he-IL" sz="2000" dirty="0">
                <a:solidFill>
                  <a:schemeClr val="tx1"/>
                </a:solidFill>
              </a:rPr>
              <a:t>רלוונטי ואפקטיבי בין רש"פ לחמאס</a:t>
            </a:r>
          </a:p>
        </p:txBody>
      </p:sp>
      <p:sp>
        <p:nvSpPr>
          <p:cNvPr id="6" name="מלבן 5"/>
          <p:cNvSpPr/>
          <p:nvPr/>
        </p:nvSpPr>
        <p:spPr>
          <a:xfrm>
            <a:off x="300535" y="1603612"/>
            <a:ext cx="5617191" cy="78474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בעל </a:t>
            </a:r>
            <a:r>
              <a:rPr lang="he-IL" dirty="0">
                <a:solidFill>
                  <a:schemeClr val="tx1"/>
                </a:solidFill>
              </a:rPr>
              <a:t>אינטרסים עצמאיים, בעיקר לאור תחרות מול </a:t>
            </a:r>
            <a:r>
              <a:rPr lang="he-IL" dirty="0" smtClean="0">
                <a:solidFill>
                  <a:schemeClr val="tx1"/>
                </a:solidFill>
              </a:rPr>
              <a:t>סעודיה על המעמד מול ארה"ב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יכולת </a:t>
            </a:r>
            <a:r>
              <a:rPr lang="he-IL" dirty="0">
                <a:solidFill>
                  <a:schemeClr val="tx1"/>
                </a:solidFill>
              </a:rPr>
              <a:t>גישור מוגבלת לאור מתח מול חמאס</a:t>
            </a:r>
          </a:p>
        </p:txBody>
      </p:sp>
      <p:sp>
        <p:nvSpPr>
          <p:cNvPr id="40" name="מלבן 39"/>
          <p:cNvSpPr/>
          <p:nvPr/>
        </p:nvSpPr>
        <p:spPr>
          <a:xfrm>
            <a:off x="5176766" y="2426518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ירדן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1" name="מלבן 40"/>
          <p:cNvSpPr/>
          <p:nvPr/>
        </p:nvSpPr>
        <p:spPr>
          <a:xfrm>
            <a:off x="6305550" y="2903382"/>
            <a:ext cx="5585914" cy="7804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פרו ישראלים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גורם בעל השפעה על הרשות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300535" y="2903382"/>
            <a:ext cx="5617191" cy="77648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בעלי אינטרסים עצמאיים (לא עובדים בשבילנו)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השפעה הולכת ופוחתת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4" name="מלבן 43"/>
          <p:cNvSpPr/>
          <p:nvPr/>
        </p:nvSpPr>
        <p:spPr>
          <a:xfrm>
            <a:off x="5116773" y="3766602"/>
            <a:ext cx="1869744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תורכיה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5" name="מלבן 44"/>
          <p:cNvSpPr/>
          <p:nvPr/>
        </p:nvSpPr>
        <p:spPr>
          <a:xfrm>
            <a:off x="6305550" y="4272467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שחקן שולי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בעל השפעה מתונה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6" name="מלבן 45"/>
          <p:cNvSpPr/>
          <p:nvPr/>
        </p:nvSpPr>
        <p:spPr>
          <a:xfrm>
            <a:off x="300535" y="4272467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עוצמת הרצון לקחת חלק בתהליך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השפעה על חמאס, רשות וסוניות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48" name="מלבן 47"/>
          <p:cNvSpPr/>
          <p:nvPr/>
        </p:nvSpPr>
        <p:spPr>
          <a:xfrm>
            <a:off x="4577021" y="5101028"/>
            <a:ext cx="3069233" cy="4230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i="1" dirty="0" smtClean="0">
                <a:solidFill>
                  <a:schemeClr val="tx1"/>
                </a:solidFill>
              </a:rPr>
              <a:t>או"ם/איחוד אירופאי</a:t>
            </a:r>
            <a:endParaRPr lang="he-IL" sz="2800" i="1" dirty="0">
              <a:solidFill>
                <a:schemeClr val="tx1"/>
              </a:solidFill>
            </a:endParaRPr>
          </a:p>
        </p:txBody>
      </p:sp>
      <p:sp>
        <p:nvSpPr>
          <p:cNvPr id="49" name="מלבן 48"/>
          <p:cNvSpPr/>
          <p:nvPr/>
        </p:nvSpPr>
        <p:spPr>
          <a:xfrm>
            <a:off x="6305550" y="5604918"/>
            <a:ext cx="5585914" cy="7477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מלחמה בהחלטות </a:t>
            </a:r>
            <a:r>
              <a:rPr lang="he-IL" sz="2000" dirty="0" err="1" smtClean="0">
                <a:solidFill>
                  <a:schemeClr val="tx1"/>
                </a:solidFill>
              </a:rPr>
              <a:t>מועבי"ט</a:t>
            </a:r>
            <a:endParaRPr lang="he-IL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התנגדות למדיניות ישראל בשטחים והמשך הבניה</a:t>
            </a:r>
            <a:endParaRPr lang="he-IL" sz="2000" dirty="0">
              <a:solidFill>
                <a:schemeClr val="tx1"/>
              </a:solidFill>
            </a:endParaRPr>
          </a:p>
        </p:txBody>
      </p:sp>
      <p:sp>
        <p:nvSpPr>
          <p:cNvPr id="50" name="מלבן 49"/>
          <p:cNvSpPr/>
          <p:nvPr/>
        </p:nvSpPr>
        <p:spPr>
          <a:xfrm>
            <a:off x="240542" y="5608869"/>
            <a:ext cx="5617191" cy="74380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לא יתנגדו למהלך שמקדם שתי מדינות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e-IL" sz="2000" dirty="0" smtClean="0">
                <a:solidFill>
                  <a:schemeClr val="tx1"/>
                </a:solidFill>
              </a:rPr>
              <a:t>גיוס כספים לצורך השקעות בצד הפלסטיני</a:t>
            </a:r>
            <a:endParaRPr lang="he-IL" sz="2000" dirty="0">
              <a:solidFill>
                <a:schemeClr val="tx1"/>
              </a:solidFill>
            </a:endParaRPr>
          </a:p>
        </p:txBody>
      </p:sp>
      <p:cxnSp>
        <p:nvCxnSpPr>
          <p:cNvPr id="53" name="מחבר חץ ישר 52"/>
          <p:cNvCxnSpPr>
            <a:stCxn id="5" idx="1"/>
            <a:endCxn id="6" idx="3"/>
          </p:cNvCxnSpPr>
          <p:nvPr/>
        </p:nvCxnSpPr>
        <p:spPr>
          <a:xfrm flipH="1">
            <a:off x="5917726" y="1982246"/>
            <a:ext cx="387824" cy="1373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מחבר חץ ישר 53"/>
          <p:cNvCxnSpPr>
            <a:stCxn id="41" idx="1"/>
            <a:endCxn id="42" idx="3"/>
          </p:cNvCxnSpPr>
          <p:nvPr/>
        </p:nvCxnSpPr>
        <p:spPr>
          <a:xfrm flipH="1" flipV="1">
            <a:off x="5917726" y="3291625"/>
            <a:ext cx="387824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מחבר חץ ישר 56"/>
          <p:cNvCxnSpPr>
            <a:stCxn id="45" idx="1"/>
            <a:endCxn id="46" idx="3"/>
          </p:cNvCxnSpPr>
          <p:nvPr/>
        </p:nvCxnSpPr>
        <p:spPr>
          <a:xfrm flipH="1" flipV="1">
            <a:off x="5917726" y="4644368"/>
            <a:ext cx="387824" cy="1976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חץ ישר 60"/>
          <p:cNvCxnSpPr>
            <a:stCxn id="49" idx="1"/>
            <a:endCxn id="50" idx="3"/>
          </p:cNvCxnSpPr>
          <p:nvPr/>
        </p:nvCxnSpPr>
        <p:spPr>
          <a:xfrm flipH="1">
            <a:off x="5857733" y="5978795"/>
            <a:ext cx="447817" cy="197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81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823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Relevancy gap or grand master plan?</a:t>
            </a:r>
            <a:endParaRPr lang="he-IL" b="1" dirty="0"/>
          </a:p>
        </p:txBody>
      </p:sp>
      <p:cxnSp>
        <p:nvCxnSpPr>
          <p:cNvPr id="5" name="מחבר חץ ישר 4"/>
          <p:cNvCxnSpPr/>
          <p:nvPr/>
        </p:nvCxnSpPr>
        <p:spPr>
          <a:xfrm flipV="1">
            <a:off x="4748981" y="2433484"/>
            <a:ext cx="0" cy="328889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/>
          <p:cNvCxnSpPr/>
          <p:nvPr/>
        </p:nvCxnSpPr>
        <p:spPr>
          <a:xfrm>
            <a:off x="4616245" y="5722374"/>
            <a:ext cx="3229897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4616245" y="4365523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/>
          <p:cNvCxnSpPr/>
          <p:nvPr/>
        </p:nvCxnSpPr>
        <p:spPr>
          <a:xfrm>
            <a:off x="4616244" y="3010612"/>
            <a:ext cx="3229897" cy="19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88173" y="5535768"/>
            <a:ext cx="14280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2007-2008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0508" y="4180857"/>
            <a:ext cx="127573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2013-2014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49316" y="2825946"/>
            <a:ext cx="10669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2019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17543" y="1269185"/>
            <a:ext cx="356932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>
                <a:ln/>
              </a:rPr>
              <a:t>-"סטטוס קוו"</a:t>
            </a:r>
          </a:p>
          <a:p>
            <a:r>
              <a:rPr lang="he-IL" b="1" dirty="0">
                <a:ln/>
              </a:rPr>
              <a:t>-ניהול הסכסוך בחזיתות נפרדות </a:t>
            </a:r>
          </a:p>
          <a:p>
            <a:r>
              <a:rPr lang="he-IL" b="1" dirty="0">
                <a:ln/>
              </a:rPr>
              <a:t>-מענה במצבי הסלמה/ מאמץ סיכולי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8200" y="2843439"/>
            <a:ext cx="3140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"מעולם מצבנו לא היה טוב יותר"?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3253" y="4180857"/>
            <a:ext cx="26321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אין פרטנר/ גישת השלבים</a:t>
            </a:r>
          </a:p>
        </p:txBody>
      </p:sp>
      <p:sp>
        <p:nvSpPr>
          <p:cNvPr id="27" name="קשת 26"/>
          <p:cNvSpPr/>
          <p:nvPr/>
        </p:nvSpPr>
        <p:spPr>
          <a:xfrm rot="16200000">
            <a:off x="4846233" y="3178501"/>
            <a:ext cx="4367463" cy="4031686"/>
          </a:xfrm>
          <a:prstGeom prst="arc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9" name="מחבר ישר 28"/>
          <p:cNvCxnSpPr>
            <a:stCxn id="27" idx="0"/>
          </p:cNvCxnSpPr>
          <p:nvPr/>
        </p:nvCxnSpPr>
        <p:spPr>
          <a:xfrm flipH="1">
            <a:off x="5014121" y="5194345"/>
            <a:ext cx="1" cy="526089"/>
          </a:xfrm>
          <a:prstGeom prst="line">
            <a:avLst/>
          </a:prstGeom>
          <a:ln w="349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865329" y="3134070"/>
            <a:ext cx="16483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FF6969"/>
                </a:solidFill>
              </a:rPr>
              <a:t>דיל המאה – פתרון כולל</a:t>
            </a:r>
            <a:endParaRPr lang="he-IL" b="1" dirty="0">
              <a:solidFill>
                <a:srgbClr val="FF696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08409" y="1281276"/>
            <a:ext cx="19443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978877" y="2271948"/>
            <a:ext cx="3573861" cy="120032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he-IL" b="1" dirty="0" smtClean="0">
                <a:ln/>
              </a:rPr>
              <a:t>-מציאות </a:t>
            </a:r>
            <a:r>
              <a:rPr lang="he-IL" b="1" dirty="0">
                <a:ln/>
              </a:rPr>
              <a:t>מתעצבת של מדינה </a:t>
            </a:r>
            <a:r>
              <a:rPr lang="he-IL" b="1" dirty="0" smtClean="0">
                <a:ln/>
              </a:rPr>
              <a:t>אחת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-קושי </a:t>
            </a:r>
            <a:r>
              <a:rPr lang="he-IL" b="1" dirty="0">
                <a:ln/>
              </a:rPr>
              <a:t>בהפרדה ובידול בין עזה </a:t>
            </a:r>
            <a:r>
              <a:rPr lang="he-IL" b="1" dirty="0" smtClean="0">
                <a:ln/>
              </a:rPr>
              <a:t>לגדה</a:t>
            </a:r>
            <a:endParaRPr lang="he-IL" b="1" dirty="0">
              <a:ln/>
            </a:endParaRPr>
          </a:p>
          <a:p>
            <a:r>
              <a:rPr lang="he-IL" b="1" dirty="0" smtClean="0">
                <a:ln/>
              </a:rPr>
              <a:t>-צורך במענה לאינטרסים אסטרטגיים</a:t>
            </a:r>
          </a:p>
          <a:p>
            <a:endParaRPr lang="he-IL" b="1" dirty="0">
              <a:ln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34442" y="2525156"/>
            <a:ext cx="1611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chemeClr val="bg1">
                    <a:lumMod val="50000"/>
                  </a:schemeClr>
                </a:solidFill>
              </a:rPr>
              <a:t>ואקום מדיני</a:t>
            </a:r>
            <a:endParaRPr lang="he-I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93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>
                <a:cs typeface="+mn-cs"/>
              </a:rPr>
              <a:t>נקיטת יוזמה לעיצוב מציאות עתידית יציבה לישראל</a:t>
            </a:r>
            <a:endParaRPr lang="he-IL" dirty="0">
              <a:cs typeface="+mn-cs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119952" y="1644365"/>
            <a:ext cx="79520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dirty="0" smtClean="0"/>
              <a:t>"לא איך כל אחד רץ ומנצח, אלא איך </a:t>
            </a:r>
            <a:r>
              <a:rPr lang="he-IL" sz="2800" b="1" dirty="0" smtClean="0"/>
              <a:t>כולם מנצחים ביחד</a:t>
            </a:r>
            <a:r>
              <a:rPr lang="he-IL" sz="2800" dirty="0" smtClean="0"/>
              <a:t>"</a:t>
            </a:r>
          </a:p>
          <a:p>
            <a:pPr algn="ctr"/>
            <a:r>
              <a:rPr lang="he-IL" sz="1100" dirty="0" smtClean="0"/>
              <a:t>(רא"ל אביב כוכבי 14/2/19)</a:t>
            </a:r>
          </a:p>
          <a:p>
            <a:pPr algn="ctr"/>
            <a:endParaRPr lang="he-IL" sz="1100" dirty="0" smtClean="0"/>
          </a:p>
          <a:p>
            <a:pPr algn="ctr">
              <a:buNone/>
            </a:pPr>
            <a:r>
              <a:rPr lang="he-IL" b="1" dirty="0" smtClean="0"/>
              <a:t>קיר ברזל </a:t>
            </a:r>
            <a:r>
              <a:rPr lang="he-IL" dirty="0" smtClean="0"/>
              <a:t>עם ארה"ב-ירדן-מצריים-סעודיה (רוסיה?)  – לייצר הבנה של רשות וחמאס שכדאי להן להצטרף למהלך על מנת למקסם אינטרסים ולהימנע מהמחיר של אי הצטרפות (יצירת תודעת אין ברירה)</a:t>
            </a:r>
          </a:p>
        </p:txBody>
      </p:sp>
      <p:sp>
        <p:nvSpPr>
          <p:cNvPr id="8" name="מלבן 7"/>
          <p:cNvSpPr/>
          <p:nvPr/>
        </p:nvSpPr>
        <p:spPr>
          <a:xfrm>
            <a:off x="4112748" y="4590530"/>
            <a:ext cx="39665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err="1" smtClean="0"/>
              <a:t>מיקסום</a:t>
            </a:r>
            <a:r>
              <a:rPr lang="he-IL" sz="2800" b="1" dirty="0" smtClean="0"/>
              <a:t> אינטרסים</a:t>
            </a:r>
          </a:p>
          <a:p>
            <a:pPr algn="ctr"/>
            <a:r>
              <a:rPr lang="he-IL" dirty="0" smtClean="0"/>
              <a:t>יוזמה, ניהול המו"מ, ביצור אינטרסים ישראלים אל מול עקרונות המתווה</a:t>
            </a:r>
            <a:endParaRPr lang="he-IL" dirty="0"/>
          </a:p>
        </p:txBody>
      </p:sp>
      <p:sp>
        <p:nvSpPr>
          <p:cNvPr id="4" name="סוגר מסולסל שמאלי 3">
            <a:hlinkClick r:id="rId3" action="ppaction://hlinksldjump"/>
          </p:cNvPr>
          <p:cNvSpPr/>
          <p:nvPr/>
        </p:nvSpPr>
        <p:spPr>
          <a:xfrm rot="16200000">
            <a:off x="5554458" y="2014779"/>
            <a:ext cx="1083084" cy="3456123"/>
          </a:xfrm>
          <a:prstGeom prst="leftBrace">
            <a:avLst>
              <a:gd name="adj1" fmla="val 63506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13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27588" y="365125"/>
            <a:ext cx="11136824" cy="680685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דילמת האסיר האמריקאי</a:t>
            </a:r>
            <a:endParaRPr lang="he-IL" b="1" dirty="0">
              <a:cs typeface="+mn-cs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884360" y="14245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5252"/>
              </p:ext>
            </p:extLst>
          </p:nvPr>
        </p:nvGraphicFramePr>
        <p:xfrm>
          <a:off x="3574065" y="1738228"/>
          <a:ext cx="5043870" cy="4461238"/>
        </p:xfrm>
        <a:graphic>
          <a:graphicData uri="http://schemas.openxmlformats.org/drawingml/2006/table">
            <a:tbl>
              <a:tblPr rtl="1" firstRow="1" firstCol="1" bandRow="1"/>
              <a:tblGrid>
                <a:gridCol w="886678">
                  <a:extLst>
                    <a:ext uri="{9D8B030D-6E8A-4147-A177-3AD203B41FA5}">
                      <a16:colId xmlns:a16="http://schemas.microsoft.com/office/drawing/2014/main" xmlns="" val="4098371508"/>
                    </a:ext>
                  </a:extLst>
                </a:gridCol>
                <a:gridCol w="2138473">
                  <a:extLst>
                    <a:ext uri="{9D8B030D-6E8A-4147-A177-3AD203B41FA5}">
                      <a16:colId xmlns:a16="http://schemas.microsoft.com/office/drawing/2014/main" xmlns="" val="2393930944"/>
                    </a:ext>
                  </a:extLst>
                </a:gridCol>
                <a:gridCol w="2018719">
                  <a:extLst>
                    <a:ext uri="{9D8B030D-6E8A-4147-A177-3AD203B41FA5}">
                      <a16:colId xmlns:a16="http://schemas.microsoft.com/office/drawing/2014/main" xmlns="" val="1568318122"/>
                    </a:ext>
                  </a:extLst>
                </a:gridCol>
              </a:tblGrid>
              <a:tr h="621620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ישראל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2170696"/>
                  </a:ext>
                </a:extLst>
              </a:tr>
              <a:tr h="1864859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פלסטינאים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71755" marR="71755"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17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75" marR="6357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92D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3168451947"/>
                  </a:ext>
                </a:extLst>
              </a:tr>
              <a:tr h="186485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FF00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                   </a:t>
                      </a: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כן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algn="r" defTabSz="914400" rtl="1" eaLnBrk="1" latinLnBrk="0" hangingPunct="1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he-IL" sz="2400" b="1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+mn-cs"/>
                        </a:rPr>
                        <a:t>לא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gradFill>
                      <a:gsLst>
                        <a:gs pos="0">
                          <a:srgbClr val="00B05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4253579865"/>
                  </a:ext>
                </a:extLst>
              </a:tr>
            </a:tbl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407976" y="150962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945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9513</TotalTime>
  <Words>2073</Words>
  <Application>Microsoft Office PowerPoint</Application>
  <PresentationFormat>Widescreen</PresentationFormat>
  <Paragraphs>386</Paragraphs>
  <Slides>23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David</vt:lpstr>
      <vt:lpstr>Times New Roman</vt:lpstr>
      <vt:lpstr>Wingdings</vt:lpstr>
      <vt:lpstr>ערכת נושא Office</vt:lpstr>
      <vt:lpstr>  בין אסטרטגיה ומערכה למציאות </vt:lpstr>
      <vt:lpstr>בעלי תפקידים בצוות</vt:lpstr>
      <vt:lpstr>אבני דרך בתהליך</vt:lpstr>
      <vt:lpstr>ישראל</vt:lpstr>
      <vt:lpstr>היסט מול שחקנים </vt:lpstr>
      <vt:lpstr>היסט מול שחקנים </vt:lpstr>
      <vt:lpstr>Relevancy gap or grand master plan?</vt:lpstr>
      <vt:lpstr>נקיטת יוזמה לעיצוב מציאות עתידית יציבה לישראל</vt:lpstr>
      <vt:lpstr>דילמת האסיר האמריקאי</vt:lpstr>
      <vt:lpstr>עקרונות המערכה</vt:lpstr>
      <vt:lpstr>עקרונות המערכה</vt:lpstr>
      <vt:lpstr>PowerPoint Presentation</vt:lpstr>
      <vt:lpstr>עקרונות המערכה</vt:lpstr>
      <vt:lpstr>דילמת האסיר הפלסטינאי</vt:lpstr>
      <vt:lpstr>PowerPoint Presentation</vt:lpstr>
      <vt:lpstr>PowerPoint Presentation</vt:lpstr>
      <vt:lpstr>עקרונות המערכה</vt:lpstr>
      <vt:lpstr>עקרונות המערכה </vt:lpstr>
      <vt:lpstr>עקרונות המערכה </vt:lpstr>
      <vt:lpstr>ערוצי מו"מ </vt:lpstr>
      <vt:lpstr>יום הסימולציה הראשון</vt:lpstr>
      <vt:lpstr>יום הסימולציה הראשון</vt:lpstr>
      <vt:lpstr>אז מה עושים מחר?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u26617</dc:creator>
  <cp:lastModifiedBy>Mamram</cp:lastModifiedBy>
  <cp:revision>123</cp:revision>
  <dcterms:created xsi:type="dcterms:W3CDTF">2019-02-13T14:20:39Z</dcterms:created>
  <dcterms:modified xsi:type="dcterms:W3CDTF">2019-02-25T08:11:24Z</dcterms:modified>
</cp:coreProperties>
</file>