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697" r:id="rId3"/>
  </p:sldMasterIdLst>
  <p:notesMasterIdLst>
    <p:notesMasterId r:id="rId29"/>
  </p:notesMasterIdLst>
  <p:sldIdLst>
    <p:sldId id="258" r:id="rId4"/>
    <p:sldId id="372" r:id="rId5"/>
    <p:sldId id="287" r:id="rId6"/>
    <p:sldId id="416" r:id="rId7"/>
    <p:sldId id="319" r:id="rId8"/>
    <p:sldId id="286" r:id="rId9"/>
    <p:sldId id="344" r:id="rId10"/>
    <p:sldId id="417" r:id="rId11"/>
    <p:sldId id="373" r:id="rId12"/>
    <p:sldId id="345" r:id="rId13"/>
    <p:sldId id="346" r:id="rId14"/>
    <p:sldId id="315" r:id="rId15"/>
    <p:sldId id="309" r:id="rId16"/>
    <p:sldId id="343" r:id="rId17"/>
    <p:sldId id="418" r:id="rId18"/>
    <p:sldId id="297" r:id="rId19"/>
    <p:sldId id="311" r:id="rId20"/>
    <p:sldId id="391" r:id="rId21"/>
    <p:sldId id="392" r:id="rId22"/>
    <p:sldId id="413" r:id="rId23"/>
    <p:sldId id="393" r:id="rId24"/>
    <p:sldId id="394" r:id="rId25"/>
    <p:sldId id="395" r:id="rId26"/>
    <p:sldId id="414" r:id="rId27"/>
    <p:sldId id="415" r:id="rId2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13" autoAdjust="0"/>
    <p:restoredTop sz="94364" autoAdjust="0"/>
  </p:normalViewPr>
  <p:slideViewPr>
    <p:cSldViewPr snapToGrid="0">
      <p:cViewPr>
        <p:scale>
          <a:sx n="100" d="100"/>
          <a:sy n="100" d="100"/>
        </p:scale>
        <p:origin x="834" y="-6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29404-6EE2-48C6-B037-2B6F28956EE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8BDB31A-96B9-40C8-864F-759951BD2999}">
      <dgm:prSet phldrT="[Text]"/>
      <dgm:spPr/>
      <dgm:t>
        <a:bodyPr/>
        <a:lstStyle/>
        <a:p>
          <a:pPr rtl="1"/>
          <a:r>
            <a:rPr lang="en-US" b="1" strike="noStrike" dirty="0" smtClean="0">
              <a:effectLst>
                <a:outerShdw blurRad="38100" dist="38100" dir="2700000" algn="tl">
                  <a:srgbClr val="000000">
                    <a:alpha val="43137"/>
                  </a:srgbClr>
                </a:outerShdw>
              </a:effectLst>
            </a:rPr>
            <a:t>Factual Decision (Historical Narrative)</a:t>
          </a:r>
          <a:endParaRPr lang="en-US" b="1" strike="noStrike" dirty="0">
            <a:effectLst>
              <a:outerShdw blurRad="38100" dist="38100" dir="2700000" algn="tl">
                <a:srgbClr val="000000">
                  <a:alpha val="43137"/>
                </a:srgbClr>
              </a:outerShdw>
            </a:effectLst>
          </a:endParaRPr>
        </a:p>
      </dgm:t>
    </dgm:pt>
    <dgm:pt modelId="{764D65D9-08C3-42FE-A9D5-8B0C6B550D5B}" type="parTrans" cxnId="{C625BE50-52DB-42C7-8609-E7C1277FA98D}">
      <dgm:prSet/>
      <dgm:spPr/>
      <dgm:t>
        <a:bodyPr/>
        <a:lstStyle/>
        <a:p>
          <a:endParaRPr lang="en-US"/>
        </a:p>
      </dgm:t>
    </dgm:pt>
    <dgm:pt modelId="{0A6FCF2F-324B-4FA5-A84E-E0448F370411}" type="sibTrans" cxnId="{C625BE50-52DB-42C7-8609-E7C1277FA98D}">
      <dgm:prSet/>
      <dgm:spPr/>
      <dgm:t>
        <a:bodyPr/>
        <a:lstStyle/>
        <a:p>
          <a:endParaRPr lang="en-US"/>
        </a:p>
      </dgm:t>
    </dgm:pt>
    <dgm:pt modelId="{BED3C5D1-1556-453B-B76E-9098A5C9740E}">
      <dgm:prSet/>
      <dgm:spPr/>
      <dgm:t>
        <a:bodyPr/>
        <a:lstStyle/>
        <a:p>
          <a:pPr rtl="1"/>
          <a:r>
            <a:rPr lang="en-US" b="1" strike="noStrike" dirty="0" smtClean="0">
              <a:effectLst>
                <a:outerShdw blurRad="38100" dist="38100" dir="2700000" algn="tl">
                  <a:srgbClr val="000000">
                    <a:alpha val="43137"/>
                  </a:srgbClr>
                </a:outerShdw>
              </a:effectLst>
            </a:rPr>
            <a:t>Deciding Value (Purity of Weapons)</a:t>
          </a:r>
          <a:endParaRPr lang="he-IL" b="1" strike="noStrike" dirty="0">
            <a:effectLst>
              <a:outerShdw blurRad="38100" dist="38100" dir="2700000" algn="tl">
                <a:srgbClr val="000000">
                  <a:alpha val="43137"/>
                </a:srgbClr>
              </a:outerShdw>
            </a:effectLst>
          </a:endParaRPr>
        </a:p>
      </dgm:t>
    </dgm:pt>
    <dgm:pt modelId="{8460ED8B-FD9B-42AB-B5C1-FB2CFB849744}" type="parTrans" cxnId="{5DC57B46-219E-4AFF-9E5C-B3AEFAD2136D}">
      <dgm:prSet/>
      <dgm:spPr/>
      <dgm:t>
        <a:bodyPr/>
        <a:lstStyle/>
        <a:p>
          <a:endParaRPr lang="en-US"/>
        </a:p>
      </dgm:t>
    </dgm:pt>
    <dgm:pt modelId="{EA4C5B11-7929-4279-88C3-6397682FC29B}" type="sibTrans" cxnId="{5DC57B46-219E-4AFF-9E5C-B3AEFAD2136D}">
      <dgm:prSet/>
      <dgm:spPr/>
      <dgm:t>
        <a:bodyPr/>
        <a:lstStyle/>
        <a:p>
          <a:endParaRPr lang="en-US"/>
        </a:p>
      </dgm:t>
    </dgm:pt>
    <dgm:pt modelId="{F9EFECF9-0961-4A8E-BD79-B0CB63477D56}">
      <dgm:prSet/>
      <dgm:spPr/>
      <dgm:t>
        <a:bodyPr/>
        <a:lstStyle/>
        <a:p>
          <a:pPr rtl="1"/>
          <a:r>
            <a:rPr lang="en-US" b="1" strike="noStrike" dirty="0" smtClean="0">
              <a:effectLst>
                <a:outerShdw blurRad="38100" dist="38100" dir="2700000" algn="tl">
                  <a:srgbClr val="000000">
                    <a:alpha val="43137"/>
                  </a:srgbClr>
                </a:outerShdw>
              </a:effectLst>
            </a:rPr>
            <a:t>Independence of the IDF Judicial System</a:t>
          </a:r>
          <a:endParaRPr lang="he-IL" b="1" strike="noStrike" dirty="0">
            <a:effectLst>
              <a:outerShdw blurRad="38100" dist="38100" dir="2700000" algn="tl">
                <a:srgbClr val="000000">
                  <a:alpha val="43137"/>
                </a:srgbClr>
              </a:outerShdw>
            </a:effectLst>
          </a:endParaRPr>
        </a:p>
      </dgm:t>
    </dgm:pt>
    <dgm:pt modelId="{888D138E-DE7D-4243-89FD-A0EFF81A2446}" type="parTrans" cxnId="{5060302E-F486-41E4-83EC-3D609C4A11E8}">
      <dgm:prSet/>
      <dgm:spPr/>
      <dgm:t>
        <a:bodyPr/>
        <a:lstStyle/>
        <a:p>
          <a:endParaRPr lang="en-US"/>
        </a:p>
      </dgm:t>
    </dgm:pt>
    <dgm:pt modelId="{764BE7D2-9E70-4ACE-B20B-BC73F5439C4B}" type="sibTrans" cxnId="{5060302E-F486-41E4-83EC-3D609C4A11E8}">
      <dgm:prSet/>
      <dgm:spPr/>
      <dgm:t>
        <a:bodyPr/>
        <a:lstStyle/>
        <a:p>
          <a:endParaRPr lang="en-US"/>
        </a:p>
      </dgm:t>
    </dgm:pt>
    <dgm:pt modelId="{2FECBE71-CBA8-44A6-851B-72045632849F}">
      <dgm:prSet/>
      <dgm:spPr/>
      <dgm:t>
        <a:bodyPr/>
        <a:lstStyle/>
        <a:p>
          <a:pPr rtl="1"/>
          <a:r>
            <a:rPr lang="en-US" b="1" strike="noStrike" dirty="0" smtClean="0">
              <a:effectLst>
                <a:outerShdw blurRad="38100" dist="38100" dir="2700000" algn="tl">
                  <a:srgbClr val="000000">
                    <a:alpha val="43137"/>
                  </a:srgbClr>
                </a:outerShdw>
              </a:effectLst>
            </a:rPr>
            <a:t>Statehood (One Commanding Authority in the IDF)</a:t>
          </a:r>
          <a:endParaRPr lang="he-IL" b="1" strike="noStrike" dirty="0">
            <a:effectLst>
              <a:outerShdw blurRad="38100" dist="38100" dir="2700000" algn="tl">
                <a:srgbClr val="000000">
                  <a:alpha val="43137"/>
                </a:srgbClr>
              </a:outerShdw>
            </a:effectLst>
          </a:endParaRPr>
        </a:p>
      </dgm:t>
    </dgm:pt>
    <dgm:pt modelId="{A47FBC90-6EA1-4C29-B2BD-52601C4607E4}" type="parTrans" cxnId="{68B0B2BF-DCAF-4B86-8BE7-5FB578E77C1D}">
      <dgm:prSet/>
      <dgm:spPr/>
      <dgm:t>
        <a:bodyPr/>
        <a:lstStyle/>
        <a:p>
          <a:endParaRPr lang="en-US"/>
        </a:p>
      </dgm:t>
    </dgm:pt>
    <dgm:pt modelId="{7809C107-023A-4109-B282-CB648B1771F0}" type="sibTrans" cxnId="{68B0B2BF-DCAF-4B86-8BE7-5FB578E77C1D}">
      <dgm:prSet/>
      <dgm:spPr/>
      <dgm:t>
        <a:bodyPr/>
        <a:lstStyle/>
        <a:p>
          <a:endParaRPr lang="en-US"/>
        </a:p>
      </dgm:t>
    </dgm:pt>
    <dgm:pt modelId="{A80090C5-6349-4B56-BF50-DF2868444BDB}" type="pres">
      <dgm:prSet presAssocID="{80D29404-6EE2-48C6-B037-2B6F28956EE2}" presName="diagram" presStyleCnt="0">
        <dgm:presLayoutVars>
          <dgm:dir val="rev"/>
          <dgm:resizeHandles val="exact"/>
        </dgm:presLayoutVars>
      </dgm:prSet>
      <dgm:spPr/>
      <dgm:t>
        <a:bodyPr/>
        <a:lstStyle/>
        <a:p>
          <a:endParaRPr lang="en-US"/>
        </a:p>
      </dgm:t>
    </dgm:pt>
    <dgm:pt modelId="{7AEEA1A6-5622-4F5D-AAF3-D204B529B3A4}" type="pres">
      <dgm:prSet presAssocID="{E8BDB31A-96B9-40C8-864F-759951BD2999}" presName="node" presStyleLbl="node1" presStyleIdx="0" presStyleCnt="4">
        <dgm:presLayoutVars>
          <dgm:bulletEnabled val="1"/>
        </dgm:presLayoutVars>
      </dgm:prSet>
      <dgm:spPr/>
      <dgm:t>
        <a:bodyPr/>
        <a:lstStyle/>
        <a:p>
          <a:endParaRPr lang="en-US"/>
        </a:p>
      </dgm:t>
    </dgm:pt>
    <dgm:pt modelId="{89F515E8-15D0-4B56-AA22-A9721E7D1D08}" type="pres">
      <dgm:prSet presAssocID="{0A6FCF2F-324B-4FA5-A84E-E0448F370411}" presName="sibTrans" presStyleCnt="0"/>
      <dgm:spPr/>
    </dgm:pt>
    <dgm:pt modelId="{8B321408-230F-44BC-A4AB-56CDA85FF7E6}" type="pres">
      <dgm:prSet presAssocID="{BED3C5D1-1556-453B-B76E-9098A5C9740E}" presName="node" presStyleLbl="node1" presStyleIdx="1" presStyleCnt="4">
        <dgm:presLayoutVars>
          <dgm:bulletEnabled val="1"/>
        </dgm:presLayoutVars>
      </dgm:prSet>
      <dgm:spPr/>
      <dgm:t>
        <a:bodyPr/>
        <a:lstStyle/>
        <a:p>
          <a:endParaRPr lang="en-US"/>
        </a:p>
      </dgm:t>
    </dgm:pt>
    <dgm:pt modelId="{6C92C967-6B58-4E27-9047-0F4AD9F0247E}" type="pres">
      <dgm:prSet presAssocID="{EA4C5B11-7929-4279-88C3-6397682FC29B}" presName="sibTrans" presStyleCnt="0"/>
      <dgm:spPr/>
    </dgm:pt>
    <dgm:pt modelId="{DABA6A7D-A0BA-45C1-9BD8-CB107588D616}" type="pres">
      <dgm:prSet presAssocID="{F9EFECF9-0961-4A8E-BD79-B0CB63477D56}" presName="node" presStyleLbl="node1" presStyleIdx="2" presStyleCnt="4">
        <dgm:presLayoutVars>
          <dgm:bulletEnabled val="1"/>
        </dgm:presLayoutVars>
      </dgm:prSet>
      <dgm:spPr/>
      <dgm:t>
        <a:bodyPr/>
        <a:lstStyle/>
        <a:p>
          <a:endParaRPr lang="en-US"/>
        </a:p>
      </dgm:t>
    </dgm:pt>
    <dgm:pt modelId="{F1661F10-2292-4612-B1E9-4215FEF4700D}" type="pres">
      <dgm:prSet presAssocID="{764BE7D2-9E70-4ACE-B20B-BC73F5439C4B}" presName="sibTrans" presStyleCnt="0"/>
      <dgm:spPr/>
    </dgm:pt>
    <dgm:pt modelId="{12E6B71E-759F-4C78-B33E-4F7EED46DC37}" type="pres">
      <dgm:prSet presAssocID="{2FECBE71-CBA8-44A6-851B-72045632849F}" presName="node" presStyleLbl="node1" presStyleIdx="3" presStyleCnt="4">
        <dgm:presLayoutVars>
          <dgm:bulletEnabled val="1"/>
        </dgm:presLayoutVars>
      </dgm:prSet>
      <dgm:spPr/>
      <dgm:t>
        <a:bodyPr/>
        <a:lstStyle/>
        <a:p>
          <a:endParaRPr lang="en-US"/>
        </a:p>
      </dgm:t>
    </dgm:pt>
  </dgm:ptLst>
  <dgm:cxnLst>
    <dgm:cxn modelId="{90017009-DE1B-4EAC-A5F2-945ABB09F9AC}" type="presOf" srcId="{E8BDB31A-96B9-40C8-864F-759951BD2999}" destId="{7AEEA1A6-5622-4F5D-AAF3-D204B529B3A4}" srcOrd="0" destOrd="0" presId="urn:microsoft.com/office/officeart/2005/8/layout/default"/>
    <dgm:cxn modelId="{5DC57B46-219E-4AFF-9E5C-B3AEFAD2136D}" srcId="{80D29404-6EE2-48C6-B037-2B6F28956EE2}" destId="{BED3C5D1-1556-453B-B76E-9098A5C9740E}" srcOrd="1" destOrd="0" parTransId="{8460ED8B-FD9B-42AB-B5C1-FB2CFB849744}" sibTransId="{EA4C5B11-7929-4279-88C3-6397682FC29B}"/>
    <dgm:cxn modelId="{85F8B6B1-AD72-4F9F-844F-587DE6335B34}" type="presOf" srcId="{BED3C5D1-1556-453B-B76E-9098A5C9740E}" destId="{8B321408-230F-44BC-A4AB-56CDA85FF7E6}" srcOrd="0" destOrd="0" presId="urn:microsoft.com/office/officeart/2005/8/layout/default"/>
    <dgm:cxn modelId="{5060302E-F486-41E4-83EC-3D609C4A11E8}" srcId="{80D29404-6EE2-48C6-B037-2B6F28956EE2}" destId="{F9EFECF9-0961-4A8E-BD79-B0CB63477D56}" srcOrd="2" destOrd="0" parTransId="{888D138E-DE7D-4243-89FD-A0EFF81A2446}" sibTransId="{764BE7D2-9E70-4ACE-B20B-BC73F5439C4B}"/>
    <dgm:cxn modelId="{68B0B2BF-DCAF-4B86-8BE7-5FB578E77C1D}" srcId="{80D29404-6EE2-48C6-B037-2B6F28956EE2}" destId="{2FECBE71-CBA8-44A6-851B-72045632849F}" srcOrd="3" destOrd="0" parTransId="{A47FBC90-6EA1-4C29-B2BD-52601C4607E4}" sibTransId="{7809C107-023A-4109-B282-CB648B1771F0}"/>
    <dgm:cxn modelId="{553A6475-4E90-463E-B91D-3DCE6B2D51D6}" type="presOf" srcId="{2FECBE71-CBA8-44A6-851B-72045632849F}" destId="{12E6B71E-759F-4C78-B33E-4F7EED46DC37}" srcOrd="0" destOrd="0" presId="urn:microsoft.com/office/officeart/2005/8/layout/default"/>
    <dgm:cxn modelId="{C625BE50-52DB-42C7-8609-E7C1277FA98D}" srcId="{80D29404-6EE2-48C6-B037-2B6F28956EE2}" destId="{E8BDB31A-96B9-40C8-864F-759951BD2999}" srcOrd="0" destOrd="0" parTransId="{764D65D9-08C3-42FE-A9D5-8B0C6B550D5B}" sibTransId="{0A6FCF2F-324B-4FA5-A84E-E0448F370411}"/>
    <dgm:cxn modelId="{647AD9A9-1496-442F-8198-B4960B145613}" type="presOf" srcId="{80D29404-6EE2-48C6-B037-2B6F28956EE2}" destId="{A80090C5-6349-4B56-BF50-DF2868444BDB}" srcOrd="0" destOrd="0" presId="urn:microsoft.com/office/officeart/2005/8/layout/default"/>
    <dgm:cxn modelId="{239D4114-9E5B-45BA-B802-6A3C2EE94074}" type="presOf" srcId="{F9EFECF9-0961-4A8E-BD79-B0CB63477D56}" destId="{DABA6A7D-A0BA-45C1-9BD8-CB107588D616}" srcOrd="0" destOrd="0" presId="urn:microsoft.com/office/officeart/2005/8/layout/default"/>
    <dgm:cxn modelId="{F9FA7FDF-3FE7-4C33-9B85-9C0D3B1F8F62}" type="presParOf" srcId="{A80090C5-6349-4B56-BF50-DF2868444BDB}" destId="{7AEEA1A6-5622-4F5D-AAF3-D204B529B3A4}" srcOrd="0" destOrd="0" presId="urn:microsoft.com/office/officeart/2005/8/layout/default"/>
    <dgm:cxn modelId="{645248F4-62F2-4EBE-B143-07ED1BA40456}" type="presParOf" srcId="{A80090C5-6349-4B56-BF50-DF2868444BDB}" destId="{89F515E8-15D0-4B56-AA22-A9721E7D1D08}" srcOrd="1" destOrd="0" presId="urn:microsoft.com/office/officeart/2005/8/layout/default"/>
    <dgm:cxn modelId="{FED3332A-EBC3-4444-BAFD-DE8E9642DB4D}" type="presParOf" srcId="{A80090C5-6349-4B56-BF50-DF2868444BDB}" destId="{8B321408-230F-44BC-A4AB-56CDA85FF7E6}" srcOrd="2" destOrd="0" presId="urn:microsoft.com/office/officeart/2005/8/layout/default"/>
    <dgm:cxn modelId="{396B4057-7CBE-4033-A610-F7C52F32B528}" type="presParOf" srcId="{A80090C5-6349-4B56-BF50-DF2868444BDB}" destId="{6C92C967-6B58-4E27-9047-0F4AD9F0247E}" srcOrd="3" destOrd="0" presId="urn:microsoft.com/office/officeart/2005/8/layout/default"/>
    <dgm:cxn modelId="{2EBDAAC7-B4F4-4AFD-AE95-6FE9A5D2942F}" type="presParOf" srcId="{A80090C5-6349-4B56-BF50-DF2868444BDB}" destId="{DABA6A7D-A0BA-45C1-9BD8-CB107588D616}" srcOrd="4" destOrd="0" presId="urn:microsoft.com/office/officeart/2005/8/layout/default"/>
    <dgm:cxn modelId="{FDA1FF22-B4D0-49CD-87E9-760F3E329412}" type="presParOf" srcId="{A80090C5-6349-4B56-BF50-DF2868444BDB}" destId="{F1661F10-2292-4612-B1E9-4215FEF4700D}" srcOrd="5" destOrd="0" presId="urn:microsoft.com/office/officeart/2005/8/layout/default"/>
    <dgm:cxn modelId="{242E44C1-A61D-4B16-9212-0B3E7B00409C}" type="presParOf" srcId="{A80090C5-6349-4B56-BF50-DF2868444BDB}" destId="{12E6B71E-759F-4C78-B33E-4F7EED46DC3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EA1A6-5622-4F5D-AAF3-D204B529B3A4}">
      <dsp:nvSpPr>
        <dsp:cNvPr id="0" name=""/>
        <dsp:cNvSpPr/>
      </dsp:nvSpPr>
      <dsp:spPr>
        <a:xfrm>
          <a:off x="4391581" y="2037"/>
          <a:ext cx="3090885" cy="18545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strike="noStrike" kern="1200" dirty="0" smtClean="0">
              <a:effectLst>
                <a:outerShdw blurRad="38100" dist="38100" dir="2700000" algn="tl">
                  <a:srgbClr val="000000">
                    <a:alpha val="43137"/>
                  </a:srgbClr>
                </a:outerShdw>
              </a:effectLst>
            </a:rPr>
            <a:t>Factual Decision (Historical Narrative)</a:t>
          </a:r>
          <a:endParaRPr lang="en-US" sz="2800" b="1" strike="noStrike" kern="1200" dirty="0">
            <a:effectLst>
              <a:outerShdw blurRad="38100" dist="38100" dir="2700000" algn="tl">
                <a:srgbClr val="000000">
                  <a:alpha val="43137"/>
                </a:srgbClr>
              </a:outerShdw>
            </a:effectLst>
          </a:endParaRPr>
        </a:p>
      </dsp:txBody>
      <dsp:txXfrm>
        <a:off x="4391581" y="2037"/>
        <a:ext cx="3090885" cy="1854531"/>
      </dsp:txXfrm>
    </dsp:sp>
    <dsp:sp modelId="{8B321408-230F-44BC-A4AB-56CDA85FF7E6}">
      <dsp:nvSpPr>
        <dsp:cNvPr id="0" name=""/>
        <dsp:cNvSpPr/>
      </dsp:nvSpPr>
      <dsp:spPr>
        <a:xfrm>
          <a:off x="991607" y="2037"/>
          <a:ext cx="3090885" cy="1854531"/>
        </a:xfrm>
        <a:prstGeom prst="rect">
          <a:avLst/>
        </a:prstGeom>
        <a:solidFill>
          <a:schemeClr val="accent5">
            <a:hueOff val="2003568"/>
            <a:satOff val="-8793"/>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strike="noStrike" kern="1200" dirty="0" smtClean="0">
              <a:effectLst>
                <a:outerShdw blurRad="38100" dist="38100" dir="2700000" algn="tl">
                  <a:srgbClr val="000000">
                    <a:alpha val="43137"/>
                  </a:srgbClr>
                </a:outerShdw>
              </a:effectLst>
            </a:rPr>
            <a:t>Deciding Value (Purity of Weapons)</a:t>
          </a:r>
          <a:endParaRPr lang="he-IL" sz="2800" b="1" strike="noStrike" kern="1200" dirty="0">
            <a:effectLst>
              <a:outerShdw blurRad="38100" dist="38100" dir="2700000" algn="tl">
                <a:srgbClr val="000000">
                  <a:alpha val="43137"/>
                </a:srgbClr>
              </a:outerShdw>
            </a:effectLst>
          </a:endParaRPr>
        </a:p>
      </dsp:txBody>
      <dsp:txXfrm>
        <a:off x="991607" y="2037"/>
        <a:ext cx="3090885" cy="1854531"/>
      </dsp:txXfrm>
    </dsp:sp>
    <dsp:sp modelId="{DABA6A7D-A0BA-45C1-9BD8-CB107588D616}">
      <dsp:nvSpPr>
        <dsp:cNvPr id="0" name=""/>
        <dsp:cNvSpPr/>
      </dsp:nvSpPr>
      <dsp:spPr>
        <a:xfrm>
          <a:off x="4391581" y="2165657"/>
          <a:ext cx="3090885" cy="1854531"/>
        </a:xfrm>
        <a:prstGeom prst="rect">
          <a:avLst/>
        </a:prstGeom>
        <a:solidFill>
          <a:schemeClr val="accent5">
            <a:hueOff val="4007135"/>
            <a:satOff val="-17587"/>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strike="noStrike" kern="1200" dirty="0" smtClean="0">
              <a:effectLst>
                <a:outerShdw blurRad="38100" dist="38100" dir="2700000" algn="tl">
                  <a:srgbClr val="000000">
                    <a:alpha val="43137"/>
                  </a:srgbClr>
                </a:outerShdw>
              </a:effectLst>
            </a:rPr>
            <a:t>Independence of the IDF Judicial System</a:t>
          </a:r>
          <a:endParaRPr lang="he-IL" sz="2800" b="1" strike="noStrike" kern="1200" dirty="0">
            <a:effectLst>
              <a:outerShdw blurRad="38100" dist="38100" dir="2700000" algn="tl">
                <a:srgbClr val="000000">
                  <a:alpha val="43137"/>
                </a:srgbClr>
              </a:outerShdw>
            </a:effectLst>
          </a:endParaRPr>
        </a:p>
      </dsp:txBody>
      <dsp:txXfrm>
        <a:off x="4391581" y="2165657"/>
        <a:ext cx="3090885" cy="1854531"/>
      </dsp:txXfrm>
    </dsp:sp>
    <dsp:sp modelId="{12E6B71E-759F-4C78-B33E-4F7EED46DC37}">
      <dsp:nvSpPr>
        <dsp:cNvPr id="0" name=""/>
        <dsp:cNvSpPr/>
      </dsp:nvSpPr>
      <dsp:spPr>
        <a:xfrm>
          <a:off x="991607" y="2165657"/>
          <a:ext cx="3090885" cy="1854531"/>
        </a:xfrm>
        <a:prstGeom prst="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strike="noStrike" kern="1200" dirty="0" smtClean="0">
              <a:effectLst>
                <a:outerShdw blurRad="38100" dist="38100" dir="2700000" algn="tl">
                  <a:srgbClr val="000000">
                    <a:alpha val="43137"/>
                  </a:srgbClr>
                </a:outerShdw>
              </a:effectLst>
            </a:rPr>
            <a:t>Statehood (One Commanding Authority in the IDF)</a:t>
          </a:r>
          <a:endParaRPr lang="he-IL" sz="2800" b="1" strike="noStrike" kern="1200" dirty="0">
            <a:effectLst>
              <a:outerShdw blurRad="38100" dist="38100" dir="2700000" algn="tl">
                <a:srgbClr val="000000">
                  <a:alpha val="43137"/>
                </a:srgbClr>
              </a:outerShdw>
            </a:effectLst>
          </a:endParaRPr>
        </a:p>
      </dsp:txBody>
      <dsp:txXfrm>
        <a:off x="991607" y="2165657"/>
        <a:ext cx="3090885" cy="18545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2" y="0"/>
            <a:ext cx="3076363" cy="511731"/>
          </a:xfrm>
          <a:prstGeom prst="rect">
            <a:avLst/>
          </a:prstGeom>
        </p:spPr>
        <p:txBody>
          <a:bodyPr vert="horz" lIns="97627" tIns="48813" rIns="97627" bIns="48813" rtlCol="0"/>
          <a:lstStyle>
            <a:lvl1pPr algn="l">
              <a:defRPr sz="1300"/>
            </a:lvl1pPr>
          </a:lstStyle>
          <a:p>
            <a:endParaRPr lang="en-US"/>
          </a:p>
        </p:txBody>
      </p:sp>
      <p:sp>
        <p:nvSpPr>
          <p:cNvPr id="3" name="מציין מיקום של תאריך 2"/>
          <p:cNvSpPr>
            <a:spLocks noGrp="1"/>
          </p:cNvSpPr>
          <p:nvPr>
            <p:ph type="dt" idx="1"/>
          </p:nvPr>
        </p:nvSpPr>
        <p:spPr>
          <a:xfrm>
            <a:off x="4021294" y="0"/>
            <a:ext cx="3076363" cy="511731"/>
          </a:xfrm>
          <a:prstGeom prst="rect">
            <a:avLst/>
          </a:prstGeom>
        </p:spPr>
        <p:txBody>
          <a:bodyPr vert="horz" lIns="97627" tIns="48813" rIns="97627" bIns="48813" rtlCol="0"/>
          <a:lstStyle>
            <a:lvl1pPr algn="r">
              <a:defRPr sz="1300"/>
            </a:lvl1pPr>
          </a:lstStyle>
          <a:p>
            <a:fld id="{0714AE1C-36D6-492B-AE76-C3064CD228B5}" type="datetimeFigureOut">
              <a:rPr lang="en-US" smtClean="0"/>
              <a:pPr/>
              <a:t>12/30/2019</a:t>
            </a:fld>
            <a:endParaRPr lang="en-US"/>
          </a:p>
        </p:txBody>
      </p:sp>
      <p:sp>
        <p:nvSpPr>
          <p:cNvPr id="4" name="מציין מיקום של תמונת שקופית 3"/>
          <p:cNvSpPr>
            <a:spLocks noGrp="1" noRot="1" noChangeAspect="1"/>
          </p:cNvSpPr>
          <p:nvPr>
            <p:ph type="sldImg" idx="2"/>
          </p:nvPr>
        </p:nvSpPr>
        <p:spPr>
          <a:xfrm>
            <a:off x="990600" y="766763"/>
            <a:ext cx="5118100" cy="3840162"/>
          </a:xfrm>
          <a:prstGeom prst="rect">
            <a:avLst/>
          </a:prstGeom>
          <a:noFill/>
          <a:ln w="12700">
            <a:solidFill>
              <a:prstClr val="black"/>
            </a:solidFill>
          </a:ln>
        </p:spPr>
        <p:txBody>
          <a:bodyPr vert="horz" lIns="97627" tIns="48813" rIns="97627" bIns="48813" rtlCol="0" anchor="ctr"/>
          <a:lstStyle/>
          <a:p>
            <a:endParaRPr lang="en-US"/>
          </a:p>
        </p:txBody>
      </p:sp>
      <p:sp>
        <p:nvSpPr>
          <p:cNvPr id="5" name="מציין מיקום של הערות 4"/>
          <p:cNvSpPr>
            <a:spLocks noGrp="1"/>
          </p:cNvSpPr>
          <p:nvPr>
            <p:ph type="body" sz="quarter" idx="3"/>
          </p:nvPr>
        </p:nvSpPr>
        <p:spPr>
          <a:xfrm>
            <a:off x="709930" y="4861441"/>
            <a:ext cx="5679440" cy="4605576"/>
          </a:xfrm>
          <a:prstGeom prst="rect">
            <a:avLst/>
          </a:prstGeom>
        </p:spPr>
        <p:txBody>
          <a:bodyPr vert="horz" lIns="97627" tIns="48813" rIns="97627" bIns="48813"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2" y="9721105"/>
            <a:ext cx="3076363" cy="511731"/>
          </a:xfrm>
          <a:prstGeom prst="rect">
            <a:avLst/>
          </a:prstGeom>
        </p:spPr>
        <p:txBody>
          <a:bodyPr vert="horz" lIns="97627" tIns="48813" rIns="97627" bIns="48813" rtlCol="0" anchor="b"/>
          <a:lstStyle>
            <a:lvl1pPr algn="l">
              <a:defRPr sz="1300"/>
            </a:lvl1pPr>
          </a:lstStyle>
          <a:p>
            <a:endParaRPr lang="en-US"/>
          </a:p>
        </p:txBody>
      </p:sp>
      <p:sp>
        <p:nvSpPr>
          <p:cNvPr id="7" name="מציין מיקום של מספר שקופית 6"/>
          <p:cNvSpPr>
            <a:spLocks noGrp="1"/>
          </p:cNvSpPr>
          <p:nvPr>
            <p:ph type="sldNum" sz="quarter" idx="5"/>
          </p:nvPr>
        </p:nvSpPr>
        <p:spPr>
          <a:xfrm>
            <a:off x="4021294" y="9721105"/>
            <a:ext cx="3076363" cy="511731"/>
          </a:xfrm>
          <a:prstGeom prst="rect">
            <a:avLst/>
          </a:prstGeom>
        </p:spPr>
        <p:txBody>
          <a:bodyPr vert="horz" lIns="97627" tIns="48813" rIns="97627" bIns="48813" rtlCol="0" anchor="b"/>
          <a:lstStyle>
            <a:lvl1pPr algn="r">
              <a:defRPr sz="1300"/>
            </a:lvl1pPr>
          </a:lstStyle>
          <a:p>
            <a:fld id="{198067A8-5C2C-4D97-9941-6BF999D9E341}" type="slidenum">
              <a:rPr lang="en-US" smtClean="0"/>
              <a:pPr/>
              <a:t>‹#›</a:t>
            </a:fld>
            <a:endParaRPr lang="en-US"/>
          </a:p>
        </p:txBody>
      </p:sp>
    </p:spTree>
    <p:extLst>
      <p:ext uri="{BB962C8B-B14F-4D97-AF65-F5344CB8AC3E}">
        <p14:creationId xmlns:p14="http://schemas.microsoft.com/office/powerpoint/2010/main" val="35634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a:t>
            </a:fld>
            <a:endParaRPr lang="en-US"/>
          </a:p>
        </p:txBody>
      </p:sp>
    </p:spTree>
    <p:extLst>
      <p:ext uri="{BB962C8B-B14F-4D97-AF65-F5344CB8AC3E}">
        <p14:creationId xmlns:p14="http://schemas.microsoft.com/office/powerpoint/2010/main" val="314726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1">
              <a:buNone/>
            </a:pPr>
            <a:r>
              <a:rPr lang="he-IL" sz="1200" kern="1200" dirty="0">
                <a:ln>
                  <a:solidFill>
                    <a:schemeClr val="tx2"/>
                  </a:solidFill>
                </a:ln>
                <a:solidFill>
                  <a:schemeClr val="tx1"/>
                </a:solidFill>
                <a:latin typeface="+mn-lt"/>
                <a:ea typeface="+mn-ea"/>
                <a:cs typeface="+mn-cs"/>
              </a:rPr>
              <a:t>לציין מהיכן מגיע כל ציטוט</a:t>
            </a:r>
          </a:p>
          <a:p>
            <a:pPr marL="0" indent="0" algn="just" rtl="1">
              <a:buNone/>
            </a:pPr>
            <a:endParaRPr lang="he-IL" sz="1200" kern="1200" dirty="0">
              <a:ln>
                <a:solidFill>
                  <a:schemeClr val="tx2"/>
                </a:solidFill>
              </a:ln>
              <a:solidFill>
                <a:schemeClr val="tx1"/>
              </a:solidFill>
              <a:latin typeface="+mn-lt"/>
              <a:ea typeface="+mn-ea"/>
              <a:cs typeface="+mn-cs"/>
            </a:endParaRPr>
          </a:p>
          <a:p>
            <a:pPr marL="0" indent="0" algn="just" rtl="1">
              <a:buNone/>
            </a:pPr>
            <a:endParaRPr lang="he-IL" sz="1200" kern="1200" dirty="0">
              <a:ln>
                <a:solidFill>
                  <a:schemeClr val="tx2"/>
                </a:solidFill>
              </a:ln>
              <a:solidFill>
                <a:schemeClr val="tx1"/>
              </a:solidFill>
              <a:latin typeface="+mn-lt"/>
              <a:ea typeface="+mn-ea"/>
              <a:cs typeface="+mn-cs"/>
            </a:endParaRPr>
          </a:p>
          <a:p>
            <a:pPr marL="0" indent="0" algn="just" rtl="1">
              <a:buNone/>
            </a:pPr>
            <a:r>
              <a:rPr lang="he-IL" sz="1200" kern="1200" dirty="0">
                <a:ln>
                  <a:solidFill>
                    <a:schemeClr val="tx2"/>
                  </a:solidFill>
                </a:ln>
                <a:solidFill>
                  <a:schemeClr val="tx1"/>
                </a:solidFill>
                <a:latin typeface="+mn-lt"/>
                <a:ea typeface="+mn-ea"/>
                <a:cs typeface="+mn-cs"/>
              </a:rPr>
              <a:t>"</a:t>
            </a:r>
            <a:r>
              <a:rPr lang="he-IL" sz="1200" kern="1200" dirty="0">
                <a:ln>
                  <a:solidFill>
                    <a:srgbClr val="C00000"/>
                  </a:solidFill>
                </a:ln>
                <a:solidFill>
                  <a:srgbClr val="FF0000"/>
                </a:solidFill>
                <a:latin typeface="+mn-lt"/>
                <a:ea typeface="+mn-ea"/>
                <a:cs typeface="+mn-cs"/>
              </a:rPr>
              <a:t>שימוש שלא לצורך או מעבר למידה הנדרשת בכח ובנשק</a:t>
            </a:r>
            <a:r>
              <a:rPr lang="he-IL" sz="1200" kern="1200" dirty="0">
                <a:ln>
                  <a:solidFill>
                    <a:schemeClr val="tx2"/>
                  </a:solidFill>
                </a:ln>
                <a:solidFill>
                  <a:schemeClr val="tx1"/>
                </a:solidFill>
                <a:latin typeface="+mn-lt"/>
                <a:ea typeface="+mn-ea"/>
                <a:cs typeface="+mn-cs"/>
              </a:rPr>
              <a:t>, בוודאי באופן קטלני, הוא, אפוא, אסור, </a:t>
            </a:r>
            <a:r>
              <a:rPr lang="he-IL" sz="1200" kern="1200" dirty="0">
                <a:ln>
                  <a:solidFill>
                    <a:srgbClr val="C00000"/>
                  </a:solidFill>
                </a:ln>
                <a:solidFill>
                  <a:srgbClr val="FF0000"/>
                </a:solidFill>
                <a:latin typeface="+mn-lt"/>
                <a:ea typeface="+mn-ea"/>
                <a:cs typeface="+mn-cs"/>
              </a:rPr>
              <a:t>אינו מוסרי, אינו מועיל ואף מזיק</a:t>
            </a:r>
            <a:r>
              <a:rPr lang="he-IL" sz="1200" kern="1200" dirty="0">
                <a:ln>
                  <a:solidFill>
                    <a:schemeClr val="tx2"/>
                  </a:solidFill>
                </a:ln>
                <a:solidFill>
                  <a:schemeClr val="tx1"/>
                </a:solidFill>
                <a:latin typeface="+mn-lt"/>
                <a:ea typeface="+mn-ea"/>
                <a:cs typeface="+mn-cs"/>
              </a:rPr>
              <a:t>. "</a:t>
            </a:r>
          </a:p>
          <a:p>
            <a:pPr marL="0" indent="0" algn="just" rtl="1">
              <a:buNone/>
            </a:pPr>
            <a:endParaRPr lang="he-IL" sz="300" kern="1200" dirty="0">
              <a:ln>
                <a:solidFill>
                  <a:schemeClr val="tx2"/>
                </a:solidFill>
              </a:ln>
              <a:solidFill>
                <a:schemeClr val="tx1"/>
              </a:solidFill>
              <a:latin typeface="+mn-lt"/>
              <a:ea typeface="+mn-ea"/>
              <a:cs typeface="+mn-cs"/>
            </a:endParaRPr>
          </a:p>
          <a:p>
            <a:pPr marL="0" indent="0" algn="just" rtl="1">
              <a:buNone/>
            </a:pPr>
            <a:r>
              <a:rPr lang="he-IL" sz="1200" kern="1200" dirty="0">
                <a:ln>
                  <a:solidFill>
                    <a:schemeClr val="tx2"/>
                  </a:solidFill>
                </a:ln>
                <a:solidFill>
                  <a:schemeClr val="tx1"/>
                </a:solidFill>
                <a:latin typeface="+mn-lt"/>
                <a:ea typeface="+mn-ea"/>
                <a:cs typeface="+mn-cs"/>
              </a:rPr>
              <a:t>"צה"ל אינו מיליציה פורעת חוק. הוא צבא הגנה מאורגן של מדינת חוק מתוקנת. לוחמיו מצווים להילחם במחבלים שבאים עליהם להורגם. אולם אל להם לבוא עימם חשבון לאחר שחלפה הסכנה שנשקפה מהם. זו מלאכתה של מערכת אכיפת החוק". </a:t>
            </a:r>
          </a:p>
          <a:p>
            <a:pPr algn="r" rtl="1"/>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90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עצמאות הפצ"ר ותקינות שיקול דעתו בהעמדה לדין</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אין וואקום בלחימה - יש כללים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 יורים במי שלא משקף סכנה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חובה להישמע למפקדים ולא למקורות סמכות חיצוניים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לחריגה מהערכים הצבאיים יש משמעות שהיא גם פיקודית וגם משפטית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אחריות המפקד היא לטפל, למנוע, ולתחקר - גם במקביל להליך החקירה והמשפט העצמאי</a:t>
            </a: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49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74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3</a:t>
            </a:fld>
            <a:endParaRPr lang="en-US"/>
          </a:p>
        </p:txBody>
      </p:sp>
    </p:spTree>
    <p:extLst>
      <p:ext uri="{BB962C8B-B14F-4D97-AF65-F5344CB8AC3E}">
        <p14:creationId xmlns:p14="http://schemas.microsoft.com/office/powerpoint/2010/main" val="69538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בשיעור הקודם</a:t>
            </a:r>
            <a:r>
              <a:rPr lang="he-IL" baseline="0" dirty="0"/>
              <a:t> דנו בשאלה, למה לחקור.</a:t>
            </a:r>
          </a:p>
          <a:p>
            <a:pPr algn="r"/>
            <a:r>
              <a:rPr lang="he-IL" baseline="0" dirty="0"/>
              <a:t>והגענו למסקנה, שצריך לחקור אירועים בהם חיילי צה"ל הורגים אזרחים.</a:t>
            </a:r>
          </a:p>
          <a:p>
            <a:pPr algn="r"/>
            <a:r>
              <a:rPr lang="he-IL" baseline="0" dirty="0"/>
              <a:t>השאלה היא – איך לחקור.</a:t>
            </a:r>
          </a:p>
          <a:p>
            <a:pPr algn="r"/>
            <a:r>
              <a:rPr lang="he-IL" baseline="0" dirty="0"/>
              <a:t>בהקשר הזה יש בצה"ל שני כלים.</a:t>
            </a:r>
          </a:p>
          <a:p>
            <a:pPr algn="r" rtl="1"/>
            <a:endParaRPr lang="en-US" dirty="0"/>
          </a:p>
          <a:p>
            <a:pPr algn="r" rtl="1"/>
            <a:r>
              <a:rPr lang="he-IL" dirty="0"/>
              <a:t>מהם</a:t>
            </a:r>
            <a:r>
              <a:rPr lang="he-IL" baseline="0" dirty="0"/>
              <a:t> שני הכלים?</a:t>
            </a:r>
          </a:p>
          <a:p>
            <a:pPr algn="r" rtl="1"/>
            <a:r>
              <a:rPr lang="he-IL" baseline="0" dirty="0"/>
              <a:t>תחקיר וחקירה.</a:t>
            </a:r>
          </a:p>
          <a:p>
            <a:pPr algn="r" rtl="1"/>
            <a:endParaRPr lang="he-IL" baseline="0" dirty="0"/>
          </a:p>
          <a:p>
            <a:pPr algn="r" rtl="1"/>
            <a:endParaRPr lang="he-IL" baseline="0" dirty="0"/>
          </a:p>
        </p:txBody>
      </p:sp>
      <p:sp>
        <p:nvSpPr>
          <p:cNvPr id="4" name="Slide Number Placeholder 3"/>
          <p:cNvSpPr>
            <a:spLocks noGrp="1"/>
          </p:cNvSpPr>
          <p:nvPr>
            <p:ph type="sldNum" sz="quarter" idx="10"/>
          </p:nvPr>
        </p:nvSpPr>
        <p:spPr/>
        <p:txBody>
          <a:bodyPr/>
          <a:lstStyle/>
          <a:p>
            <a:fld id="{39CDC04A-167E-4244-9847-AA1B66DE5F1D}" type="slidenum">
              <a:rPr lang="en-US" smtClean="0"/>
              <a:t>7</a:t>
            </a:fld>
            <a:endParaRPr lang="en-US" dirty="0"/>
          </a:p>
        </p:txBody>
      </p:sp>
    </p:spTree>
    <p:extLst>
      <p:ext uri="{BB962C8B-B14F-4D97-AF65-F5344CB8AC3E}">
        <p14:creationId xmlns:p14="http://schemas.microsoft.com/office/powerpoint/2010/main" val="414231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a:t>תמונת אישה + תמונת הכפר ברטעה</a:t>
            </a:r>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8842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אפשר לתאר</a:t>
            </a:r>
            <a:r>
              <a:rPr lang="he-IL" baseline="0" dirty="0"/>
              <a:t> את הדברים גם באמירות בפסק דין ג'ילאני</a:t>
            </a:r>
            <a:endParaRPr lang="he-IL" dirty="0"/>
          </a:p>
        </p:txBody>
      </p:sp>
      <p:sp>
        <p:nvSpPr>
          <p:cNvPr id="4" name="Slide Number Placeholder 3"/>
          <p:cNvSpPr>
            <a:spLocks noGrp="1"/>
          </p:cNvSpPr>
          <p:nvPr>
            <p:ph type="sldNum" sz="quarter" idx="10"/>
          </p:nvPr>
        </p:nvSpPr>
        <p:spPr/>
        <p:txBody>
          <a:bodyPr/>
          <a:lstStyle/>
          <a:p>
            <a:fld id="{39CDC04A-167E-4244-9847-AA1B66DE5F1D}" type="slidenum">
              <a:rPr lang="en-US" smtClean="0"/>
              <a:t>14</a:t>
            </a:fld>
            <a:endParaRPr lang="en-US" dirty="0"/>
          </a:p>
        </p:txBody>
      </p:sp>
    </p:spTree>
    <p:extLst>
      <p:ext uri="{BB962C8B-B14F-4D97-AF65-F5344CB8AC3E}">
        <p14:creationId xmlns:p14="http://schemas.microsoft.com/office/powerpoint/2010/main" val="242074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16</a:t>
            </a:fld>
            <a:endParaRPr lang="en-US"/>
          </a:p>
        </p:txBody>
      </p:sp>
    </p:spTree>
    <p:extLst>
      <p:ext uri="{BB962C8B-B14F-4D97-AF65-F5344CB8AC3E}">
        <p14:creationId xmlns:p14="http://schemas.microsoft.com/office/powerpoint/2010/main" val="158405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17</a:t>
            </a:fld>
            <a:endParaRPr lang="en-US"/>
          </a:p>
        </p:txBody>
      </p:sp>
    </p:spTree>
    <p:extLst>
      <p:ext uri="{BB962C8B-B14F-4D97-AF65-F5344CB8AC3E}">
        <p14:creationId xmlns:p14="http://schemas.microsoft.com/office/powerpoint/2010/main" val="85620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לציין מהיכן כל ציטוט</a:t>
            </a:r>
          </a:p>
          <a:p>
            <a:endParaRPr lang="he-IL" dirty="0"/>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3374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he-IL" sz="1300" dirty="0">
                <a:ln>
                  <a:solidFill>
                    <a:schemeClr val="tx2"/>
                  </a:solidFill>
                </a:ln>
              </a:rPr>
              <a:t>לציין מהיכן מגיע כל ציטוט</a:t>
            </a:r>
          </a:p>
          <a:p>
            <a:pPr algn="just" rtl="1"/>
            <a:endParaRPr lang="he-IL" sz="1300" dirty="0">
              <a:ln>
                <a:solidFill>
                  <a:schemeClr val="tx2"/>
                </a:solidFill>
              </a:ln>
            </a:endParaRPr>
          </a:p>
          <a:p>
            <a:pPr algn="just" rtl="1"/>
            <a:endParaRPr lang="he-IL" sz="1300" dirty="0">
              <a:ln>
                <a:solidFill>
                  <a:schemeClr val="tx2"/>
                </a:solidFill>
              </a:ln>
            </a:endParaRPr>
          </a:p>
          <a:p>
            <a:pPr algn="just" rtl="1"/>
            <a:r>
              <a:rPr lang="he-IL" sz="1300" dirty="0">
                <a:ln>
                  <a:solidFill>
                    <a:schemeClr val="tx2"/>
                  </a:solidFill>
                </a:ln>
              </a:rPr>
              <a:t>"</a:t>
            </a:r>
            <a:r>
              <a:rPr lang="he-IL" sz="1300" dirty="0">
                <a:ln>
                  <a:solidFill>
                    <a:srgbClr val="C00000"/>
                  </a:solidFill>
                </a:ln>
                <a:solidFill>
                  <a:srgbClr val="FF0000"/>
                </a:solidFill>
              </a:rPr>
              <a:t>שימוש שלא לצורך או מעבר למידה הנדרשת בכח ובנשק</a:t>
            </a:r>
            <a:r>
              <a:rPr lang="he-IL" sz="1300" dirty="0">
                <a:ln>
                  <a:solidFill>
                    <a:schemeClr val="tx2"/>
                  </a:solidFill>
                </a:ln>
              </a:rPr>
              <a:t>, בוודאי באופן קטלני, הוא, אפוא, אסור, </a:t>
            </a:r>
            <a:r>
              <a:rPr lang="he-IL" sz="1300" dirty="0">
                <a:ln>
                  <a:solidFill>
                    <a:srgbClr val="C00000"/>
                  </a:solidFill>
                </a:ln>
                <a:solidFill>
                  <a:srgbClr val="FF0000"/>
                </a:solidFill>
              </a:rPr>
              <a:t>אינו מוסרי, אינו מועיל ואף מזיק</a:t>
            </a:r>
            <a:r>
              <a:rPr lang="he-IL" sz="1300" dirty="0">
                <a:ln>
                  <a:solidFill>
                    <a:schemeClr val="tx2"/>
                  </a:solidFill>
                </a:ln>
              </a:rPr>
              <a:t>. "</a:t>
            </a:r>
          </a:p>
          <a:p>
            <a:pPr algn="just" rtl="1"/>
            <a:endParaRPr lang="he-IL" sz="300" dirty="0">
              <a:ln>
                <a:solidFill>
                  <a:schemeClr val="tx2"/>
                </a:solidFill>
              </a:ln>
            </a:endParaRPr>
          </a:p>
          <a:p>
            <a:pPr algn="just" rtl="1"/>
            <a:r>
              <a:rPr lang="he-IL" sz="1300" dirty="0">
                <a:ln>
                  <a:solidFill>
                    <a:schemeClr val="tx2"/>
                  </a:solidFill>
                </a:ln>
              </a:rPr>
              <a:t>"צה"ל אינו מיליציה פורעת חוק. הוא צבא הגנה מאורגן של מדינת חוק מתוקנת. לוחמיו מצווים להילחם במחבלים שבאים עליהם להורגם. אולם אל להם לבוא עימם חשבון לאחר שחלפה הסכנה שנשקפה מהם. זו מלאכתה של מערכת אכיפת החוק". </a:t>
            </a:r>
          </a:p>
          <a:p>
            <a:pPr algn="r" rtl="1"/>
            <a:endParaRPr lang="he-IL" dirty="0"/>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0645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79418" y="54716"/>
            <a:ext cx="1316249" cy="1316249"/>
          </a:xfrm>
          <a:prstGeom prst="rect">
            <a:avLst/>
          </a:prstGeom>
          <a:effectLst>
            <a:glow rad="101600">
              <a:schemeClr val="bg1">
                <a:alpha val="60000"/>
              </a:schemeClr>
            </a:glow>
          </a:effectLst>
        </p:spPr>
      </p:pic>
    </p:spTree>
    <p:extLst>
      <p:ext uri="{BB962C8B-B14F-4D97-AF65-F5344CB8AC3E}">
        <p14:creationId xmlns:p14="http://schemas.microsoft.com/office/powerpoint/2010/main" val="164373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28234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383064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10" name="תמונה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58042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spTree>
    <p:extLst>
      <p:ext uri="{BB962C8B-B14F-4D97-AF65-F5344CB8AC3E}">
        <p14:creationId xmlns:p14="http://schemas.microsoft.com/office/powerpoint/2010/main" val="327122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91083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פריסה מותאמת אישית">
    <p:spTree>
      <p:nvGrpSpPr>
        <p:cNvPr id="1" name=""/>
        <p:cNvGrpSpPr/>
        <p:nvPr/>
      </p:nvGrpSpPr>
      <p:grpSpPr>
        <a:xfrm>
          <a:off x="0" y="0"/>
          <a:ext cx="0" cy="0"/>
          <a:chOff x="0" y="0"/>
          <a:chExt cx="0" cy="0"/>
        </a:xfrm>
      </p:grpSpPr>
      <p:sp>
        <p:nvSpPr>
          <p:cNvPr id="4" name="משולש ישר-זווית 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משולש ישר-זווית 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216479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413376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41988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86444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27242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56416" y="103127"/>
            <a:ext cx="1080527" cy="1080527"/>
          </a:xfrm>
          <a:prstGeom prst="rect">
            <a:avLst/>
          </a:prstGeom>
          <a:effectLst>
            <a:glow rad="101600">
              <a:schemeClr val="bg1">
                <a:alpha val="60000"/>
              </a:schemeClr>
            </a:glow>
          </a:effectLst>
        </p:spPr>
      </p:pic>
    </p:spTree>
    <p:extLst>
      <p:ext uri="{BB962C8B-B14F-4D97-AF65-F5344CB8AC3E}">
        <p14:creationId xmlns:p14="http://schemas.microsoft.com/office/powerpoint/2010/main" val="158684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שקופית כותרת">
    <p:bg>
      <p:bgPr>
        <a:gradFill>
          <a:gsLst>
            <a:gs pos="0">
              <a:schemeClr val="accent4">
                <a:lumMod val="5000"/>
                <a:lumOff val="95000"/>
              </a:schemeClr>
            </a:gs>
            <a:gs pos="17000">
              <a:schemeClr val="bg1"/>
            </a:gs>
            <a:gs pos="35904">
              <a:srgbClr val="FFFEFD"/>
            </a:gs>
            <a:gs pos="83000">
              <a:schemeClr val="accent4">
                <a:lumMod val="20000"/>
                <a:lumOff val="80000"/>
              </a:schemeClr>
            </a:gs>
            <a:gs pos="100000">
              <a:schemeClr val="accent4">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151B8F4F-A5BC-4981-8F66-FB03627B52B7}"/>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007AB31B-26C2-4F4F-A465-2D2D0E1BB6D3}"/>
              </a:ext>
            </a:extLst>
          </p:cNvPr>
          <p:cNvSpPr>
            <a:spLocks noGrp="1"/>
          </p:cNvSpPr>
          <p:nvPr>
            <p:ph type="sldNum" sz="quarter" idx="11"/>
          </p:nvPr>
        </p:nvSpPr>
        <p:spPr/>
        <p:txBody>
          <a:bodyPr/>
          <a:lstStyle/>
          <a:p>
            <a:fld id="{575972D9-EBB1-4F7F-9392-98FDD75E9EC6}" type="slidenum">
              <a:rPr lang="en-US" smtClean="0"/>
              <a:t>‹#›</a:t>
            </a:fld>
            <a:endParaRPr lang="en-US"/>
          </a:p>
        </p:txBody>
      </p:sp>
    </p:spTree>
    <p:extLst>
      <p:ext uri="{BB962C8B-B14F-4D97-AF65-F5344CB8AC3E}">
        <p14:creationId xmlns:p14="http://schemas.microsoft.com/office/powerpoint/2010/main" val="703928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45968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sp>
        <p:nvSpPr>
          <p:cNvPr id="2" name="Footer Placeholder 1">
            <a:extLst>
              <a:ext uri="{FF2B5EF4-FFF2-40B4-BE49-F238E27FC236}">
                <a16:creationId xmlns:a16="http://schemas.microsoft.com/office/drawing/2014/main" id="{D978CA61-A302-4CD8-9B31-22870A0FD57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6986C3-4833-48B1-9914-94BAB6CDD33D}"/>
              </a:ext>
            </a:extLst>
          </p:cNvPr>
          <p:cNvSpPr>
            <a:spLocks noGrp="1"/>
          </p:cNvSpPr>
          <p:nvPr>
            <p:ph type="sldNum" sz="quarter" idx="11"/>
          </p:nvPr>
        </p:nvSpPr>
        <p:spPr/>
        <p:txBody>
          <a:bodyPr/>
          <a:lstStyle/>
          <a:p>
            <a:fld id="{575972D9-EBB1-4F7F-9392-98FDD75E9EC6}" type="slidenum">
              <a:rPr lang="en-US" smtClean="0"/>
              <a:t>‹#›</a:t>
            </a:fld>
            <a:endParaRPr lang="en-US"/>
          </a:p>
        </p:txBody>
      </p:sp>
    </p:spTree>
    <p:extLst>
      <p:ext uri="{BB962C8B-B14F-4D97-AF65-F5344CB8AC3E}">
        <p14:creationId xmlns:p14="http://schemas.microsoft.com/office/powerpoint/2010/main" val="325848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t>‹#›</a:t>
            </a:fld>
            <a:endParaRPr lang="en-US" dirty="0"/>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
        <p:nvSpPr>
          <p:cNvPr id="8" name="Title 7">
            <a:extLst>
              <a:ext uri="{FF2B5EF4-FFF2-40B4-BE49-F238E27FC236}">
                <a16:creationId xmlns:a16="http://schemas.microsoft.com/office/drawing/2014/main" id="{9EA486E0-C4B1-436B-85BB-733D9C5C97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4637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t>‹#›</a:t>
            </a:fld>
            <a:endParaRPr lang="en-US" dirty="0"/>
          </a:p>
        </p:txBody>
      </p:sp>
    </p:spTree>
    <p:extLst>
      <p:ext uri="{BB962C8B-B14F-4D97-AF65-F5344CB8AC3E}">
        <p14:creationId xmlns:p14="http://schemas.microsoft.com/office/powerpoint/2010/main" val="2999318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שקופית כותרת">
    <p:bg>
      <p:bgPr>
        <a:gradFill>
          <a:gsLst>
            <a:gs pos="0">
              <a:schemeClr val="accent4">
                <a:lumMod val="5000"/>
                <a:lumOff val="95000"/>
              </a:schemeClr>
            </a:gs>
            <a:gs pos="17000">
              <a:schemeClr val="bg1"/>
            </a:gs>
            <a:gs pos="35904">
              <a:srgbClr val="FFFEFD"/>
            </a:gs>
            <a:gs pos="83000">
              <a:schemeClr val="accent4">
                <a:lumMod val="20000"/>
                <a:lumOff val="80000"/>
              </a:schemeClr>
            </a:gs>
            <a:gs pos="100000">
              <a:schemeClr val="accent4">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C3BE7FC5-20AE-4E36-A84B-D194F5C5CE4D}"/>
              </a:ext>
            </a:extLst>
          </p:cNvPr>
          <p:cNvSpPr>
            <a:spLocks noGrp="1"/>
          </p:cNvSpPr>
          <p:nvPr>
            <p:ph type="sldNum" sz="quarter" idx="10"/>
          </p:nvPr>
        </p:nvSpPr>
        <p:spPr/>
        <p:txBody>
          <a:bodyPr/>
          <a:lstStyle/>
          <a:p>
            <a:fld id="{875589EA-9781-44A2-A716-843D95503C30}" type="slidenum">
              <a:rPr lang="en-US" smtClean="0"/>
              <a:t>‹#›</a:t>
            </a:fld>
            <a:endParaRPr lang="en-US"/>
          </a:p>
        </p:txBody>
      </p:sp>
    </p:spTree>
    <p:extLst>
      <p:ext uri="{BB962C8B-B14F-4D97-AF65-F5344CB8AC3E}">
        <p14:creationId xmlns:p14="http://schemas.microsoft.com/office/powerpoint/2010/main" val="2313739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62666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sp>
        <p:nvSpPr>
          <p:cNvPr id="2" name="Slide Number Placeholder 1">
            <a:extLst>
              <a:ext uri="{FF2B5EF4-FFF2-40B4-BE49-F238E27FC236}">
                <a16:creationId xmlns:a16="http://schemas.microsoft.com/office/drawing/2014/main" id="{41EB658E-9852-4CCD-A590-2B329F762A2E}"/>
              </a:ext>
            </a:extLst>
          </p:cNvPr>
          <p:cNvSpPr>
            <a:spLocks noGrp="1"/>
          </p:cNvSpPr>
          <p:nvPr>
            <p:ph type="sldNum" sz="quarter" idx="10"/>
          </p:nvPr>
        </p:nvSpPr>
        <p:spPr/>
        <p:txBody>
          <a:bodyPr/>
          <a:lstStyle/>
          <a:p>
            <a:fld id="{875589EA-9781-44A2-A716-843D95503C30}" type="slidenum">
              <a:rPr lang="en-US" smtClean="0"/>
              <a:t>‹#›</a:t>
            </a:fld>
            <a:endParaRPr lang="en-US"/>
          </a:p>
        </p:txBody>
      </p:sp>
    </p:spTree>
    <p:extLst>
      <p:ext uri="{BB962C8B-B14F-4D97-AF65-F5344CB8AC3E}">
        <p14:creationId xmlns:p14="http://schemas.microsoft.com/office/powerpoint/2010/main" val="221272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t>‹#›</a:t>
            </a:fld>
            <a:endParaRPr lang="en-US" dirty="0"/>
          </a:p>
        </p:txBody>
      </p:sp>
    </p:spTree>
    <p:extLst>
      <p:ext uri="{BB962C8B-B14F-4D97-AF65-F5344CB8AC3E}">
        <p14:creationId xmlns:p14="http://schemas.microsoft.com/office/powerpoint/2010/main" val="2977080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פריסה מותאמת אישית">
    <p:spTree>
      <p:nvGrpSpPr>
        <p:cNvPr id="1" name=""/>
        <p:cNvGrpSpPr/>
        <p:nvPr/>
      </p:nvGrpSpPr>
      <p:grpSpPr>
        <a:xfrm>
          <a:off x="0" y="0"/>
          <a:ext cx="0" cy="0"/>
          <a:chOff x="0" y="0"/>
          <a:chExt cx="0" cy="0"/>
        </a:xfrm>
      </p:grpSpPr>
      <p:sp>
        <p:nvSpPr>
          <p:cNvPr id="4" name="משולש ישר-זווית 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משולש ישר-זווית 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Slide Number Placeholder 1">
            <a:extLst>
              <a:ext uri="{FF2B5EF4-FFF2-40B4-BE49-F238E27FC236}">
                <a16:creationId xmlns:a16="http://schemas.microsoft.com/office/drawing/2014/main" id="{E90D4F81-9A7C-44F2-BEE4-7B813114B84F}"/>
              </a:ext>
            </a:extLst>
          </p:cNvPr>
          <p:cNvSpPr>
            <a:spLocks noGrp="1"/>
          </p:cNvSpPr>
          <p:nvPr>
            <p:ph type="sldNum" sz="quarter" idx="10"/>
          </p:nvPr>
        </p:nvSpPr>
        <p:spPr/>
        <p:txBody>
          <a:bodyPr/>
          <a:lstStyle/>
          <a:p>
            <a:fld id="{875589EA-9781-44A2-A716-843D95503C30}" type="slidenum">
              <a:rPr lang="en-US" smtClean="0"/>
              <a:t>‹#›</a:t>
            </a:fld>
            <a:endParaRPr lang="en-US"/>
          </a:p>
        </p:txBody>
      </p:sp>
    </p:spTree>
    <p:extLst>
      <p:ext uri="{BB962C8B-B14F-4D97-AF65-F5344CB8AC3E}">
        <p14:creationId xmlns:p14="http://schemas.microsoft.com/office/powerpoint/2010/main" val="5272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שקופית כותרת">
    <p:spTree>
      <p:nvGrpSpPr>
        <p:cNvPr id="1" name=""/>
        <p:cNvGrpSpPr/>
        <p:nvPr/>
      </p:nvGrpSpPr>
      <p:grpSpPr>
        <a:xfrm>
          <a:off x="0" y="0"/>
          <a:ext cx="0" cy="0"/>
          <a:chOff x="0" y="0"/>
          <a:chExt cx="0" cy="0"/>
        </a:xfrm>
      </p:grpSpPr>
      <p:sp>
        <p:nvSpPr>
          <p:cNvPr id="14" name="משולש ישר-זווית 1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spTree>
    <p:extLst>
      <p:ext uri="{BB962C8B-B14F-4D97-AF65-F5344CB8AC3E}">
        <p14:creationId xmlns:p14="http://schemas.microsoft.com/office/powerpoint/2010/main" val="373465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שקופית כותרת">
    <p:spTree>
      <p:nvGrpSpPr>
        <p:cNvPr id="1" name=""/>
        <p:cNvGrpSpPr/>
        <p:nvPr/>
      </p:nvGrpSpPr>
      <p:grpSpPr>
        <a:xfrm>
          <a:off x="0" y="0"/>
          <a:ext cx="0" cy="0"/>
          <a:chOff x="0" y="0"/>
          <a:chExt cx="0" cy="0"/>
        </a:xfrm>
      </p:grpSpPr>
      <p:sp>
        <p:nvSpPr>
          <p:cNvPr id="14" name="משולש ישר-זווית 1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2210018"/>
            <a:ext cx="7772400" cy="2387600"/>
          </a:xfrm>
        </p:spPr>
        <p:txBody>
          <a:bodyPr anchor="b"/>
          <a:lstStyle>
            <a:lvl1pPr algn="ctr">
              <a:defRPr sz="8800" spc="150" baseline="0">
                <a:cs typeface="+mj-cs"/>
              </a:defRPr>
            </a:lvl1pPr>
          </a:lstStyle>
          <a:p>
            <a:r>
              <a:rPr lang="en-US"/>
              <a:t>Click to edit Master 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spTree>
    <p:extLst>
      <p:ext uri="{BB962C8B-B14F-4D97-AF65-F5344CB8AC3E}">
        <p14:creationId xmlns:p14="http://schemas.microsoft.com/office/powerpoint/2010/main" val="19011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שקופית כותרת">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22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שקופית כותרת">
    <p:spTree>
      <p:nvGrpSpPr>
        <p:cNvPr id="1" name=""/>
        <p:cNvGrpSpPr/>
        <p:nvPr/>
      </p:nvGrpSpPr>
      <p:grpSpPr>
        <a:xfrm>
          <a:off x="0" y="0"/>
          <a:ext cx="0" cy="0"/>
          <a:chOff x="0" y="0"/>
          <a:chExt cx="0" cy="0"/>
        </a:xfrm>
      </p:grpSpPr>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56416" y="103127"/>
            <a:ext cx="1080527" cy="1080527"/>
          </a:xfrm>
          <a:prstGeom prst="rect">
            <a:avLst/>
          </a:prstGeom>
          <a:effectLst>
            <a:glow rad="101600">
              <a:schemeClr val="bg1">
                <a:alpha val="60000"/>
              </a:schemeClr>
            </a:glow>
          </a:effectLst>
        </p:spPr>
      </p:pic>
    </p:spTree>
    <p:extLst>
      <p:ext uri="{BB962C8B-B14F-4D97-AF65-F5344CB8AC3E}">
        <p14:creationId xmlns:p14="http://schemas.microsoft.com/office/powerpoint/2010/main" val="88005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פריסה מותאמת אישית">
    <p:spTree>
      <p:nvGrpSpPr>
        <p:cNvPr id="1" name=""/>
        <p:cNvGrpSpPr/>
        <p:nvPr/>
      </p:nvGrpSpPr>
      <p:grpSpPr>
        <a:xfrm>
          <a:off x="0" y="0"/>
          <a:ext cx="0" cy="0"/>
          <a:chOff x="0" y="0"/>
          <a:chExt cx="0" cy="0"/>
        </a:xfrm>
      </p:grpSpPr>
      <p:sp>
        <p:nvSpPr>
          <p:cNvPr id="16" name="מציין מיקום תוכן 15"/>
          <p:cNvSpPr>
            <a:spLocks noGrp="1"/>
          </p:cNvSpPr>
          <p:nvPr>
            <p:ph sz="quarter" idx="10"/>
          </p:nvPr>
        </p:nvSpPr>
        <p:spPr>
          <a:xfrm>
            <a:off x="216569" y="4080726"/>
            <a:ext cx="8710863" cy="1549400"/>
          </a:xfrm>
        </p:spPr>
        <p:txBody>
          <a:bodyPr>
            <a:noAutofit/>
          </a:bodyPr>
          <a:lstStyle>
            <a:lvl1pPr marL="0" indent="0" algn="ctr">
              <a:buNone/>
              <a:defRPr lang="he-IL" sz="5400" b="1" kern="1200" cap="none" spc="0" dirty="0" smtClean="0">
                <a:ln w="13462">
                  <a:solidFill>
                    <a:schemeClr val="bg1"/>
                  </a:solidFill>
                  <a:prstDash val="solid"/>
                </a:ln>
                <a:solidFill>
                  <a:schemeClr val="tx1">
                    <a:lumMod val="85000"/>
                    <a:lumOff val="15000"/>
                  </a:schemeClr>
                </a:solidFill>
                <a:effectLst>
                  <a:outerShdw dist="38100" dir="2700000" algn="bl" rotWithShape="0">
                    <a:schemeClr val="accent3"/>
                  </a:outerShdw>
                </a:effectLst>
                <a:latin typeface="Segoe UI Semilight" panose="020B0402040204020203" pitchFamily="34" charset="0"/>
                <a:ea typeface="+mn-ea"/>
                <a:cs typeface="Segoe UI Semilight" panose="020B0402040204020203" pitchFamily="34" charset="0"/>
              </a:defRPr>
            </a:lvl1pPr>
            <a:lvl2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2pPr>
            <a:lvl3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3pPr>
            <a:lvl4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4pPr>
            <a:lvl5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5pPr>
          </a:lstStyle>
          <a:p>
            <a:pPr lvl="0"/>
            <a:r>
              <a:rPr lang="en-US"/>
              <a:t>Edit Master text styles</a:t>
            </a:r>
          </a:p>
        </p:txBody>
      </p:sp>
      <p:pic>
        <p:nvPicPr>
          <p:cNvPr id="18" name="תמונה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341" y="595635"/>
            <a:ext cx="3855318" cy="3379597"/>
          </a:xfrm>
          <a:prstGeom prst="rect">
            <a:avLst/>
          </a:prstGeom>
          <a:effectLst>
            <a:outerShdw blurRad="76200" dir="13500000" sy="23000" kx="1200000" algn="br" rotWithShape="0">
              <a:prstClr val="black">
                <a:alpha val="20000"/>
              </a:prstClr>
            </a:outerShdw>
          </a:effectLst>
        </p:spPr>
      </p:pic>
      <p:sp>
        <p:nvSpPr>
          <p:cNvPr id="12" name="משולש ישר-זווית 11"/>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284826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62666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308860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dirty="0"/>
          </a:p>
        </p:txBody>
      </p:sp>
      <p:pic>
        <p:nvPicPr>
          <p:cNvPr id="10" name="תמונה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92732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8" y="5866824"/>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1" y="5866824"/>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1112191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4" y="5841106"/>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2089" y="5948881"/>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4" name="Footer Placeholder 3">
            <a:extLst>
              <a:ext uri="{FF2B5EF4-FFF2-40B4-BE49-F238E27FC236}">
                <a16:creationId xmlns:a16="http://schemas.microsoft.com/office/drawing/2014/main" id="{BCF1C864-CFF1-4D3E-9767-38623F43C6B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5CDF32A2-1C7C-46BD-A78C-5105A98A59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972D9-EBB1-4F7F-9392-98FDD75E9EC6}" type="slidenum">
              <a:rPr lang="en-US" smtClean="0"/>
              <a:t>‹#›</a:t>
            </a:fld>
            <a:endParaRPr lang="en-US"/>
          </a:p>
        </p:txBody>
      </p:sp>
    </p:spTree>
    <p:extLst>
      <p:ext uri="{BB962C8B-B14F-4D97-AF65-F5344CB8AC3E}">
        <p14:creationId xmlns:p14="http://schemas.microsoft.com/office/powerpoint/2010/main" val="39458306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8" y="5866824"/>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1" y="5866824"/>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4" name="Slide Number Placeholder 3">
            <a:extLst>
              <a:ext uri="{FF2B5EF4-FFF2-40B4-BE49-F238E27FC236}">
                <a16:creationId xmlns:a16="http://schemas.microsoft.com/office/drawing/2014/main" id="{F53C7F08-4CE5-4360-A32D-CA77F36E0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589EA-9781-44A2-A716-843D95503C30}" type="slidenum">
              <a:rPr lang="en-US" smtClean="0"/>
              <a:t>‹#›</a:t>
            </a:fld>
            <a:endParaRPr lang="en-US"/>
          </a:p>
        </p:txBody>
      </p:sp>
    </p:spTree>
    <p:extLst>
      <p:ext uri="{BB962C8B-B14F-4D97-AF65-F5344CB8AC3E}">
        <p14:creationId xmlns:p14="http://schemas.microsoft.com/office/powerpoint/2010/main" val="9426350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http://www.maariv.co.il/HttpHandlers/ShowImage.ashx?ID=34824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25053"/>
            <a:ext cx="7772400" cy="2387600"/>
          </a:xfrm>
        </p:spPr>
        <p:txBody>
          <a:bodyPr/>
          <a:lstStyle/>
          <a:p>
            <a:pPr rtl="0"/>
            <a:r>
              <a:rPr lang="en-US" sz="4800" b="0" dirty="0">
                <a:latin typeface="David" panose="020E0502060401010101" pitchFamily="34" charset="-79"/>
                <a:cs typeface="+mn-cs"/>
              </a:rPr>
              <a:t>Law </a:t>
            </a:r>
            <a:r>
              <a:rPr lang="en-US" sz="4800" b="0" dirty="0" smtClean="0">
                <a:latin typeface="David" panose="020E0502060401010101" pitchFamily="34" charset="-79"/>
                <a:cs typeface="+mn-cs"/>
              </a:rPr>
              <a:t>Enforcement Agencies </a:t>
            </a:r>
            <a:r>
              <a:rPr lang="en-US" sz="4800" b="0" dirty="0">
                <a:latin typeface="David" panose="020E0502060401010101" pitchFamily="34" charset="-79"/>
                <a:cs typeface="+mn-cs"/>
              </a:rPr>
              <a:t>in </a:t>
            </a:r>
            <a:r>
              <a:rPr lang="en-US" sz="4800" b="0" dirty="0" smtClean="0">
                <a:latin typeface="David" panose="020E0502060401010101" pitchFamily="34" charset="-79"/>
                <a:cs typeface="+mn-cs"/>
              </a:rPr>
              <a:t>Operational </a:t>
            </a:r>
            <a:r>
              <a:rPr lang="en-US" sz="4800" b="0" dirty="0">
                <a:latin typeface="David" panose="020E0502060401010101" pitchFamily="34" charset="-79"/>
                <a:cs typeface="+mn-cs"/>
              </a:rPr>
              <a:t>and </a:t>
            </a:r>
            <a:r>
              <a:rPr lang="en-US" sz="4800" b="0" dirty="0" smtClean="0">
                <a:latin typeface="David" panose="020E0502060401010101" pitchFamily="34" charset="-79"/>
                <a:cs typeface="+mn-cs"/>
              </a:rPr>
              <a:t>Combat Operations</a:t>
            </a:r>
            <a:endParaRPr lang="en-US" sz="4800" b="0" dirty="0">
              <a:latin typeface="David" panose="020E0502060401010101" pitchFamily="34" charset="-79"/>
              <a:cs typeface="+mn-cs"/>
            </a:endParaRPr>
          </a:p>
        </p:txBody>
      </p:sp>
      <p:sp>
        <p:nvSpPr>
          <p:cNvPr id="3" name="Subtitle 2"/>
          <p:cNvSpPr>
            <a:spLocks noGrp="1"/>
          </p:cNvSpPr>
          <p:nvPr>
            <p:ph type="subTitle" idx="1"/>
          </p:nvPr>
        </p:nvSpPr>
        <p:spPr>
          <a:xfrm>
            <a:off x="1143000" y="4378036"/>
            <a:ext cx="6858000" cy="1132846"/>
          </a:xfrm>
        </p:spPr>
        <p:txBody>
          <a:bodyPr>
            <a:noAutofit/>
          </a:bodyPr>
          <a:lstStyle/>
          <a:p>
            <a:pPr rtl="0">
              <a:lnSpc>
                <a:spcPct val="110000"/>
              </a:lnSpc>
            </a:pPr>
            <a:r>
              <a:rPr lang="en-US" sz="2400" b="0" dirty="0">
                <a:latin typeface="David" pitchFamily="34" charset="-79"/>
              </a:rPr>
              <a:t>Major General Sharon </a:t>
            </a:r>
            <a:r>
              <a:rPr lang="en-US" sz="2400" b="0" dirty="0" err="1">
                <a:latin typeface="David" pitchFamily="34" charset="-79"/>
              </a:rPr>
              <a:t>Afek</a:t>
            </a:r>
            <a:endParaRPr lang="en-US" sz="2400" b="0" dirty="0">
              <a:latin typeface="David" pitchFamily="34" charset="-79"/>
            </a:endParaRPr>
          </a:p>
          <a:p>
            <a:pPr rtl="0">
              <a:lnSpc>
                <a:spcPct val="110000"/>
              </a:lnSpc>
            </a:pPr>
            <a:r>
              <a:rPr lang="en-US" sz="2400" b="0" dirty="0">
                <a:latin typeface="David" pitchFamily="34" charset="-79"/>
              </a:rPr>
              <a:t>Chief Military Advocate</a:t>
            </a:r>
          </a:p>
          <a:p>
            <a:pPr rtl="0">
              <a:lnSpc>
                <a:spcPct val="110000"/>
              </a:lnSpc>
            </a:pPr>
            <a:r>
              <a:rPr lang="en-US" sz="2400" b="0" dirty="0">
                <a:latin typeface="David" pitchFamily="34" charset="-79"/>
              </a:rPr>
              <a:t>December 2019</a:t>
            </a:r>
          </a:p>
        </p:txBody>
      </p:sp>
      <p:sp>
        <p:nvSpPr>
          <p:cNvPr id="4" name="Title 1"/>
          <p:cNvSpPr txBox="1">
            <a:spLocks/>
          </p:cNvSpPr>
          <p:nvPr/>
        </p:nvSpPr>
        <p:spPr>
          <a:xfrm>
            <a:off x="838200" y="1483800"/>
            <a:ext cx="7772400" cy="2387600"/>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600" b="1" kern="1200">
                <a:ln>
                  <a:solidFill>
                    <a:schemeClr val="tx2"/>
                  </a:solidFill>
                </a:ln>
                <a:solidFill>
                  <a:schemeClr val="tx2"/>
                </a:solidFill>
                <a:latin typeface="+mj-lt"/>
                <a:ea typeface="+mj-ea"/>
                <a:cs typeface="+mj-cs"/>
              </a:defRPr>
            </a:lvl1pPr>
          </a:lstStyle>
          <a:p>
            <a:endParaRPr lang="en-US" sz="4400" b="0" dirty="0">
              <a:latin typeface="David" panose="020E0502060401010101" pitchFamily="34" charset="-79"/>
              <a:cs typeface="+mn-cs"/>
            </a:endParaRPr>
          </a:p>
        </p:txBody>
      </p:sp>
      <p:sp>
        <p:nvSpPr>
          <p:cNvPr id="6" name="Rectangle 5">
            <a:extLst>
              <a:ext uri="{FF2B5EF4-FFF2-40B4-BE49-F238E27FC236}">
                <a16:creationId xmlns:a16="http://schemas.microsoft.com/office/drawing/2014/main" id="{36AC2098-2C7D-4C22-8838-75025C5BDB17}"/>
              </a:ext>
            </a:extLst>
          </p:cNvPr>
          <p:cNvSpPr/>
          <p:nvPr/>
        </p:nvSpPr>
        <p:spPr>
          <a:xfrm>
            <a:off x="3915409" y="3414508"/>
            <a:ext cx="1313180" cy="604781"/>
          </a:xfrm>
          <a:prstGeom prst="rect">
            <a:avLst/>
          </a:prstGeom>
        </p:spPr>
        <p:txBody>
          <a:bodyPr wrap="none">
            <a:spAutoFit/>
          </a:bodyPr>
          <a:lstStyle/>
          <a:p>
            <a:pPr algn="ctr" rtl="1">
              <a:lnSpc>
                <a:spcPct val="90000"/>
              </a:lnSpc>
              <a:spcBef>
                <a:spcPct val="0"/>
              </a:spcBef>
            </a:pPr>
            <a:r>
              <a:rPr lang="en-US" sz="3600" dirty="0" smtClean="0">
                <a:ln>
                  <a:solidFill>
                    <a:schemeClr val="tx2"/>
                  </a:solidFill>
                </a:ln>
                <a:solidFill>
                  <a:schemeClr val="tx2"/>
                </a:solidFill>
                <a:latin typeface="David" panose="020E0502060401010101" pitchFamily="34" charset="-79"/>
                <a:ea typeface="+mj-ea"/>
              </a:rPr>
              <a:t>INDC</a:t>
            </a:r>
            <a:endParaRPr lang="en-US" sz="3600" dirty="0">
              <a:ln>
                <a:solidFill>
                  <a:schemeClr val="tx2"/>
                </a:solidFill>
              </a:ln>
              <a:solidFill>
                <a:schemeClr val="tx2"/>
              </a:solidFill>
              <a:latin typeface="David" panose="020E0502060401010101" pitchFamily="34" charset="-79"/>
              <a:ea typeface="+mj-ea"/>
            </a:endParaRPr>
          </a:p>
        </p:txBody>
      </p:sp>
    </p:spTree>
    <p:extLst>
      <p:ext uri="{BB962C8B-B14F-4D97-AF65-F5344CB8AC3E}">
        <p14:creationId xmlns:p14="http://schemas.microsoft.com/office/powerpoint/2010/main" val="425329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B5B3CA-D2F0-4822-B68B-81A956E951AB}"/>
              </a:ext>
            </a:extLst>
          </p:cNvPr>
          <p:cNvSpPr>
            <a:spLocks noGrp="1"/>
          </p:cNvSpPr>
          <p:nvPr>
            <p:ph type="sldNum" sz="quarter" idx="12"/>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pic>
        <p:nvPicPr>
          <p:cNvPr id="4" name="Picture 3"/>
          <p:cNvPicPr>
            <a:picLocks noChangeAspect="1"/>
          </p:cNvPicPr>
          <p:nvPr/>
        </p:nvPicPr>
        <p:blipFill>
          <a:blip r:embed="rId2"/>
          <a:stretch>
            <a:fillRect/>
          </a:stretch>
        </p:blipFill>
        <p:spPr>
          <a:xfrm>
            <a:off x="1003300" y="1429653"/>
            <a:ext cx="6610350" cy="4752975"/>
          </a:xfrm>
          <a:prstGeom prst="rect">
            <a:avLst/>
          </a:prstGeom>
          <a:ln w="12700">
            <a:solidFill>
              <a:srgbClr val="0070C0"/>
            </a:solidFill>
          </a:ln>
        </p:spPr>
      </p:pic>
      <p:sp>
        <p:nvSpPr>
          <p:cNvPr id="2" name="TextBox 1"/>
          <p:cNvSpPr txBox="1"/>
          <p:nvPr/>
        </p:nvSpPr>
        <p:spPr>
          <a:xfrm>
            <a:off x="1260475" y="1771650"/>
            <a:ext cx="5661025" cy="646331"/>
          </a:xfrm>
          <a:prstGeom prst="rect">
            <a:avLst/>
          </a:prstGeom>
          <a:solidFill>
            <a:schemeClr val="bg1"/>
          </a:solidFill>
        </p:spPr>
        <p:txBody>
          <a:bodyPr wrap="square" rtlCol="1">
            <a:spAutoFit/>
          </a:bodyPr>
          <a:lstStyle/>
          <a:p>
            <a:r>
              <a:rPr lang="en-US" dirty="0" smtClean="0"/>
              <a:t>Military Jurisdiction Bill and Military </a:t>
            </a:r>
            <a:r>
              <a:rPr lang="en-US" dirty="0"/>
              <a:t>Inquiry Committees</a:t>
            </a:r>
            <a:r>
              <a:rPr lang="en-US" dirty="0" smtClean="0"/>
              <a:t> – 1997 </a:t>
            </a:r>
            <a:endParaRPr lang="he-IL" dirty="0"/>
          </a:p>
        </p:txBody>
      </p:sp>
      <p:sp>
        <p:nvSpPr>
          <p:cNvPr id="3" name="TextBox 2"/>
          <p:cNvSpPr txBox="1"/>
          <p:nvPr/>
        </p:nvSpPr>
        <p:spPr>
          <a:xfrm>
            <a:off x="1562100" y="2522756"/>
            <a:ext cx="4743450" cy="584775"/>
          </a:xfrm>
          <a:prstGeom prst="rect">
            <a:avLst/>
          </a:prstGeom>
          <a:solidFill>
            <a:schemeClr val="bg1"/>
          </a:solidFill>
        </p:spPr>
        <p:txBody>
          <a:bodyPr wrap="square" rtlCol="1">
            <a:spAutoFit/>
          </a:bodyPr>
          <a:lstStyle/>
          <a:p>
            <a:r>
              <a:rPr lang="en-US" sz="1600" dirty="0" smtClean="0"/>
              <a:t>In </a:t>
            </a:r>
            <a:r>
              <a:rPr lang="en-US" sz="1600" dirty="0"/>
              <a:t>the Military Jurisdiction Act, 1956 </a:t>
            </a:r>
            <a:r>
              <a:rPr lang="en-US" sz="1600" dirty="0" smtClean="0"/>
              <a:t>(, </a:t>
            </a:r>
            <a:r>
              <a:rPr lang="en-US" sz="1600" dirty="0"/>
              <a:t>the following is added:</a:t>
            </a:r>
            <a:endParaRPr lang="he-IL" sz="1600" dirty="0"/>
          </a:p>
        </p:txBody>
      </p:sp>
      <p:sp>
        <p:nvSpPr>
          <p:cNvPr id="7" name="TextBox 6"/>
          <p:cNvSpPr txBox="1"/>
          <p:nvPr/>
        </p:nvSpPr>
        <p:spPr>
          <a:xfrm>
            <a:off x="1352550" y="3212306"/>
            <a:ext cx="4819650" cy="307777"/>
          </a:xfrm>
          <a:prstGeom prst="rect">
            <a:avLst/>
          </a:prstGeom>
          <a:solidFill>
            <a:schemeClr val="bg1"/>
          </a:solidFill>
        </p:spPr>
        <p:txBody>
          <a:bodyPr wrap="square" rtlCol="1">
            <a:spAutoFit/>
          </a:bodyPr>
          <a:lstStyle/>
          <a:p>
            <a:r>
              <a:rPr lang="en-US" sz="1400" dirty="0" smtClean="0"/>
              <a:t>After section 539 if the main law, the following shall be added</a:t>
            </a:r>
            <a:endParaRPr lang="he-IL" sz="1400" dirty="0"/>
          </a:p>
        </p:txBody>
      </p:sp>
      <p:sp>
        <p:nvSpPr>
          <p:cNvPr id="5" name="TextBox 4"/>
          <p:cNvSpPr txBox="1"/>
          <p:nvPr/>
        </p:nvSpPr>
        <p:spPr>
          <a:xfrm>
            <a:off x="1352550" y="3632542"/>
            <a:ext cx="4953000" cy="2492990"/>
          </a:xfrm>
          <a:prstGeom prst="rect">
            <a:avLst/>
          </a:prstGeom>
          <a:solidFill>
            <a:schemeClr val="bg1"/>
          </a:solidFill>
        </p:spPr>
        <p:txBody>
          <a:bodyPr wrap="square" rtlCol="1">
            <a:spAutoFit/>
          </a:bodyPr>
          <a:lstStyle/>
          <a:p>
            <a:r>
              <a:rPr lang="en-US" sz="1200" dirty="0"/>
              <a:t>In this section </a:t>
            </a:r>
            <a:r>
              <a:rPr lang="en-US" sz="1200" dirty="0" smtClean="0"/>
              <a:t>– </a:t>
            </a:r>
          </a:p>
          <a:p>
            <a:r>
              <a:rPr lang="en-US" sz="1200" dirty="0" smtClean="0"/>
              <a:t>"Request" is a request made in the army, the first of army orders, on the following detailed questions:</a:t>
            </a:r>
          </a:p>
          <a:p>
            <a:r>
              <a:rPr lang="en-US" sz="1200" dirty="0" smtClean="0"/>
              <a:t>(</a:t>
            </a:r>
            <a:r>
              <a:rPr lang="en-US" sz="1200" dirty="0"/>
              <a:t>2) "test", as defined in section 538; (3) "public body", government ministries or another body designated by the Minister of </a:t>
            </a:r>
            <a:r>
              <a:rPr lang="en-US" sz="1200" dirty="0" err="1"/>
              <a:t>Defence</a:t>
            </a:r>
            <a:r>
              <a:rPr lang="en-US" sz="1200" dirty="0"/>
              <a:t>.</a:t>
            </a:r>
          </a:p>
          <a:p>
            <a:r>
              <a:rPr lang="en-US" sz="1200" dirty="0"/>
              <a:t>(4) "Auditor", by the officer in story 252.</a:t>
            </a:r>
          </a:p>
          <a:p>
            <a:r>
              <a:rPr lang="en-US" sz="1200" dirty="0"/>
              <a:t>(B) Notwithstanding anything contrary to law, the following provisions shall apply to an investigation:</a:t>
            </a:r>
          </a:p>
          <a:p>
            <a:r>
              <a:rPr lang="en-US" sz="1200" dirty="0"/>
              <a:t>(1) The things heard in the proceedings, the summary record of the proceedings, any other material produced in the proceedings, and the summary, conclusions and conclusions of the proceedings (hereinafter referred to as the proceedings, will not be admitted as evidence in the proceedings, unless false testimony is given in the proceedings).</a:t>
            </a:r>
            <a:endParaRPr lang="he-IL" sz="1200" dirty="0"/>
          </a:p>
        </p:txBody>
      </p:sp>
    </p:spTree>
    <p:extLst>
      <p:ext uri="{BB962C8B-B14F-4D97-AF65-F5344CB8AC3E}">
        <p14:creationId xmlns:p14="http://schemas.microsoft.com/office/powerpoint/2010/main" val="345692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vert="horz" lIns="91440" tIns="45720" rIns="91440" bIns="45720" rtlCol="0" anchor="ctr"/>
          <a:lstStyle/>
          <a:p>
            <a:pPr marL="0" marR="0" lvl="0" indent="0" algn="l" defTabSz="914400" eaLnBrk="1" fontAlgn="auto" latinLnBrk="0" hangingPunct="1">
              <a:lnSpc>
                <a:spcPct val="100000"/>
              </a:lnSpc>
              <a:spcBef>
                <a:spcPts val="0"/>
              </a:spcBef>
              <a:spcAft>
                <a:spcPts val="0"/>
              </a:spcAft>
              <a:buClrTx/>
              <a:buSzTx/>
              <a:buFontTx/>
              <a:buNone/>
              <a:tabLst/>
              <a:defRPr/>
            </a:pPr>
            <a:fld id="{ABDC557D-500D-45E0-BB0A-D9BE39463DDD}"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grpSp>
        <p:nvGrpSpPr>
          <p:cNvPr id="2" name="Group 1"/>
          <p:cNvGrpSpPr/>
          <p:nvPr/>
        </p:nvGrpSpPr>
        <p:grpSpPr>
          <a:xfrm>
            <a:off x="812800" y="203201"/>
            <a:ext cx="7551665" cy="5612984"/>
            <a:chOff x="812800" y="203201"/>
            <a:chExt cx="7551665" cy="5612984"/>
          </a:xfrm>
        </p:grpSpPr>
        <p:sp>
          <p:nvSpPr>
            <p:cNvPr id="16" name="צורה חופשית 6"/>
            <p:cNvSpPr/>
            <p:nvPr/>
          </p:nvSpPr>
          <p:spPr>
            <a:xfrm>
              <a:off x="812800" y="203201"/>
              <a:ext cx="3725292" cy="5612984"/>
            </a:xfrm>
            <a:custGeom>
              <a:avLst/>
              <a:gdLst>
                <a:gd name="connsiteX0" fmla="*/ 0 w 4368157"/>
                <a:gd name="connsiteY0" fmla="*/ 436816 h 5836815"/>
                <a:gd name="connsiteX1" fmla="*/ 436816 w 4368157"/>
                <a:gd name="connsiteY1" fmla="*/ 0 h 5836815"/>
                <a:gd name="connsiteX2" fmla="*/ 3931341 w 4368157"/>
                <a:gd name="connsiteY2" fmla="*/ 0 h 5836815"/>
                <a:gd name="connsiteX3" fmla="*/ 4368157 w 4368157"/>
                <a:gd name="connsiteY3" fmla="*/ 436816 h 5836815"/>
                <a:gd name="connsiteX4" fmla="*/ 4368157 w 4368157"/>
                <a:gd name="connsiteY4" fmla="*/ 5399999 h 5836815"/>
                <a:gd name="connsiteX5" fmla="*/ 3931341 w 4368157"/>
                <a:gd name="connsiteY5" fmla="*/ 5836815 h 5836815"/>
                <a:gd name="connsiteX6" fmla="*/ 436816 w 4368157"/>
                <a:gd name="connsiteY6" fmla="*/ 5836815 h 5836815"/>
                <a:gd name="connsiteX7" fmla="*/ 0 w 4368157"/>
                <a:gd name="connsiteY7" fmla="*/ 5399999 h 5836815"/>
                <a:gd name="connsiteX8" fmla="*/ 0 w 4368157"/>
                <a:gd name="connsiteY8" fmla="*/ 436816 h 58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157" h="5836815">
                  <a:moveTo>
                    <a:pt x="0" y="436816"/>
                  </a:moveTo>
                  <a:cubicBezTo>
                    <a:pt x="0" y="195569"/>
                    <a:pt x="195569" y="0"/>
                    <a:pt x="436816" y="0"/>
                  </a:cubicBezTo>
                  <a:lnTo>
                    <a:pt x="3931341" y="0"/>
                  </a:lnTo>
                  <a:cubicBezTo>
                    <a:pt x="4172588" y="0"/>
                    <a:pt x="4368157" y="195569"/>
                    <a:pt x="4368157" y="436816"/>
                  </a:cubicBezTo>
                  <a:lnTo>
                    <a:pt x="4368157" y="5399999"/>
                  </a:lnTo>
                  <a:cubicBezTo>
                    <a:pt x="4368157" y="5641246"/>
                    <a:pt x="4172588" y="5836815"/>
                    <a:pt x="3931341" y="5836815"/>
                  </a:cubicBezTo>
                  <a:lnTo>
                    <a:pt x="436816" y="5836815"/>
                  </a:lnTo>
                  <a:cubicBezTo>
                    <a:pt x="195569" y="5836815"/>
                    <a:pt x="0" y="5641246"/>
                    <a:pt x="0" y="5399999"/>
                  </a:cubicBezTo>
                  <a:lnTo>
                    <a:pt x="0" y="436816"/>
                  </a:lnTo>
                  <a:close/>
                </a:path>
              </a:pathLst>
            </a:custGeom>
            <a:gradFill>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rgbClr val="FBADA7"/>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333421" numCol="1" spcCol="1270" anchor="ctr" anchorCtr="0">
              <a:noAutofit/>
            </a:bodyPr>
            <a:lstStyle/>
            <a:p>
              <a:pPr lvl="0" algn="ctr" defTabSz="2889250" eaLnBrk="0" hangingPunct="0">
                <a:lnSpc>
                  <a:spcPct val="90000"/>
                </a:lnSpc>
                <a:defRPr/>
              </a:pPr>
              <a:r>
                <a:rPr lang="en-US" sz="3600" b="1" dirty="0" smtClean="0">
                  <a:solidFill>
                    <a:srgbClr val="00206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Investigations</a:t>
              </a:r>
              <a:endParaRPr kumimoji="0" lang="he-IL"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17" name="צורה חופשית 7"/>
            <p:cNvSpPr/>
            <p:nvPr/>
          </p:nvSpPr>
          <p:spPr>
            <a:xfrm>
              <a:off x="1186358" y="2923852"/>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Evidence collection tool to clarify suspicions</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8" name="צורה חופשית 8"/>
            <p:cNvSpPr/>
            <p:nvPr/>
          </p:nvSpPr>
          <p:spPr>
            <a:xfrm>
              <a:off x="1199421" y="4360864"/>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Investigative material</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9" name="צורה חופשית 9"/>
            <p:cNvSpPr/>
            <p:nvPr/>
          </p:nvSpPr>
          <p:spPr>
            <a:xfrm>
              <a:off x="1199421" y="3642358"/>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A warned investigation is </a:t>
              </a:r>
              <a:r>
                <a:rPr lang="en-US" sz="2000" dirty="0" smtClean="0">
                  <a:solidFill>
                    <a:srgbClr val="002060"/>
                  </a:solidFill>
                  <a:latin typeface="Segoe UI" panose="020B0502040204020203" pitchFamily="34" charset="0"/>
                  <a:cs typeface="Segoe UI" panose="020B0502040204020203" pitchFamily="34" charset="0"/>
                </a:rPr>
                <a:t>“Right to Silence ."</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0" name="צורה חופשית 10"/>
            <p:cNvSpPr/>
            <p:nvPr/>
          </p:nvSpPr>
          <p:spPr>
            <a:xfrm>
              <a:off x="1199421" y="507937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dirty="0">
                  <a:solidFill>
                    <a:srgbClr val="002060"/>
                  </a:solidFill>
                  <a:latin typeface="Segoe UI" panose="020B0502040204020203" pitchFamily="34" charset="0"/>
                  <a:cs typeface="Segoe UI" panose="020B0502040204020203" pitchFamily="34" charset="0"/>
                </a:rPr>
                <a:t>Right of consultation and attorney representation</a:t>
              </a:r>
              <a:endParaRPr kumimoji="0" lang="he-IL" b="0"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21" name="צורה חופשית 11"/>
            <p:cNvSpPr/>
            <p:nvPr/>
          </p:nvSpPr>
          <p:spPr>
            <a:xfrm>
              <a:off x="4639173" y="203201"/>
              <a:ext cx="3725292" cy="5612984"/>
            </a:xfrm>
            <a:custGeom>
              <a:avLst/>
              <a:gdLst>
                <a:gd name="connsiteX0" fmla="*/ 0 w 4368157"/>
                <a:gd name="connsiteY0" fmla="*/ 436816 h 5836815"/>
                <a:gd name="connsiteX1" fmla="*/ 436816 w 4368157"/>
                <a:gd name="connsiteY1" fmla="*/ 0 h 5836815"/>
                <a:gd name="connsiteX2" fmla="*/ 3931341 w 4368157"/>
                <a:gd name="connsiteY2" fmla="*/ 0 h 5836815"/>
                <a:gd name="connsiteX3" fmla="*/ 4368157 w 4368157"/>
                <a:gd name="connsiteY3" fmla="*/ 436816 h 5836815"/>
                <a:gd name="connsiteX4" fmla="*/ 4368157 w 4368157"/>
                <a:gd name="connsiteY4" fmla="*/ 5399999 h 5836815"/>
                <a:gd name="connsiteX5" fmla="*/ 3931341 w 4368157"/>
                <a:gd name="connsiteY5" fmla="*/ 5836815 h 5836815"/>
                <a:gd name="connsiteX6" fmla="*/ 436816 w 4368157"/>
                <a:gd name="connsiteY6" fmla="*/ 5836815 h 5836815"/>
                <a:gd name="connsiteX7" fmla="*/ 0 w 4368157"/>
                <a:gd name="connsiteY7" fmla="*/ 5399999 h 5836815"/>
                <a:gd name="connsiteX8" fmla="*/ 0 w 4368157"/>
                <a:gd name="connsiteY8" fmla="*/ 436816 h 58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157" h="5836815">
                  <a:moveTo>
                    <a:pt x="0" y="436816"/>
                  </a:moveTo>
                  <a:cubicBezTo>
                    <a:pt x="0" y="195569"/>
                    <a:pt x="195569" y="0"/>
                    <a:pt x="436816" y="0"/>
                  </a:cubicBezTo>
                  <a:lnTo>
                    <a:pt x="3931341" y="0"/>
                  </a:lnTo>
                  <a:cubicBezTo>
                    <a:pt x="4172588" y="0"/>
                    <a:pt x="4368157" y="195569"/>
                    <a:pt x="4368157" y="436816"/>
                  </a:cubicBezTo>
                  <a:lnTo>
                    <a:pt x="4368157" y="5399999"/>
                  </a:lnTo>
                  <a:cubicBezTo>
                    <a:pt x="4368157" y="5641246"/>
                    <a:pt x="4172588" y="5836815"/>
                    <a:pt x="3931341" y="5836815"/>
                  </a:cubicBezTo>
                  <a:lnTo>
                    <a:pt x="436816" y="5836815"/>
                  </a:lnTo>
                  <a:cubicBezTo>
                    <a:pt x="195569" y="5836815"/>
                    <a:pt x="0" y="5641246"/>
                    <a:pt x="0" y="5399999"/>
                  </a:cubicBezTo>
                  <a:lnTo>
                    <a:pt x="0" y="436816"/>
                  </a:lnTo>
                  <a:close/>
                </a:path>
              </a:pathLst>
            </a:custGeom>
            <a:gradFill>
              <a:gsLst>
                <a:gs pos="0">
                  <a:schemeClr val="accent1">
                    <a:tint val="40000"/>
                    <a:hueOff val="0"/>
                    <a:satOff val="0"/>
                    <a:lumOff val="0"/>
                    <a:alphaOff val="0"/>
                    <a:satMod val="103000"/>
                    <a:lumMod val="102000"/>
                    <a:tint val="94000"/>
                  </a:schemeClr>
                </a:gs>
                <a:gs pos="37000">
                  <a:schemeClr val="accent1">
                    <a:tint val="40000"/>
                    <a:hueOff val="0"/>
                    <a:satOff val="0"/>
                    <a:lumOff val="0"/>
                    <a:alphaOff val="0"/>
                    <a:satMod val="110000"/>
                    <a:lumMod val="100000"/>
                    <a:shade val="100000"/>
                  </a:schemeClr>
                </a:gs>
                <a:gs pos="100000">
                  <a:srgbClr val="BAE292"/>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333421" numCol="1" spcCol="1270" anchor="ctr" anchorCtr="0">
              <a:noAutofit/>
            </a:bodyPr>
            <a:lstStyle/>
            <a:p>
              <a:pPr marL="0" marR="0" lvl="0" indent="0" algn="ctr" defTabSz="2889250" eaLnBrk="0" fontAlgn="auto" latinLnBrk="0" hangingPunct="0">
                <a:lnSpc>
                  <a:spcPct val="9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Research </a:t>
              </a:r>
              <a:endParaRPr kumimoji="0" lang="he-IL"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p:txBody>
        </p:sp>
        <p:sp>
          <p:nvSpPr>
            <p:cNvPr id="22" name="צורה חופשית 12"/>
            <p:cNvSpPr/>
            <p:nvPr/>
          </p:nvSpPr>
          <p:spPr>
            <a:xfrm>
              <a:off x="5012731" y="2923852"/>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A tool for learning lessons for the future</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3" name="צורה חופשית 13"/>
            <p:cNvSpPr/>
            <p:nvPr/>
          </p:nvSpPr>
          <p:spPr>
            <a:xfrm>
              <a:off x="5025794" y="4360864"/>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Total secrecy</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4" name="צורה חופשית 14"/>
            <p:cNvSpPr/>
            <p:nvPr/>
          </p:nvSpPr>
          <p:spPr>
            <a:xfrm>
              <a:off x="5025794" y="3642358"/>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All truth must be told</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5" name="צורה חופשית 15"/>
            <p:cNvSpPr/>
            <p:nvPr/>
          </p:nvSpPr>
          <p:spPr>
            <a:xfrm>
              <a:off x="5025794" y="507937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Without a lawyer</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5" name="צורה חופשית 16"/>
            <p:cNvSpPr/>
            <p:nvPr/>
          </p:nvSpPr>
          <p:spPr>
            <a:xfrm>
              <a:off x="1181053" y="2205346"/>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1400" dirty="0">
                  <a:solidFill>
                    <a:srgbClr val="002060"/>
                  </a:solidFill>
                  <a:latin typeface="Segoe UI" panose="020B0502040204020203" pitchFamily="34" charset="0"/>
                  <a:cs typeface="Segoe UI" panose="020B0502040204020203" pitchFamily="34" charset="0"/>
                </a:rPr>
                <a:t>Investigative Tool (Military Police Investigates in accordance with Criminal Procedure </a:t>
              </a:r>
              <a:r>
                <a:rPr lang="en-US" sz="1400" dirty="0" smtClean="0">
                  <a:solidFill>
                    <a:srgbClr val="002060"/>
                  </a:solidFill>
                  <a:latin typeface="Segoe UI" panose="020B0502040204020203" pitchFamily="34" charset="0"/>
                  <a:cs typeface="Segoe UI" panose="020B0502040204020203" pitchFamily="34" charset="0"/>
                </a:rPr>
                <a:t>Rules</a:t>
              </a:r>
              <a:endParaRPr lang="en-US" sz="1400" dirty="0">
                <a:solidFill>
                  <a:srgbClr val="002060"/>
                </a:solidFill>
                <a:latin typeface="Segoe UI" panose="020B0502040204020203" pitchFamily="34" charset="0"/>
                <a:cs typeface="Segoe UI" panose="020B0502040204020203" pitchFamily="34" charset="0"/>
              </a:endParaRPr>
            </a:p>
          </p:txBody>
        </p:sp>
        <p:sp>
          <p:nvSpPr>
            <p:cNvPr id="28" name="צורה חופשית 17"/>
            <p:cNvSpPr/>
            <p:nvPr/>
          </p:nvSpPr>
          <p:spPr>
            <a:xfrm>
              <a:off x="5007426" y="2205346"/>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Quick, and at the commander's discretion</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9" name="צורה חופשית 16"/>
            <p:cNvSpPr/>
            <p:nvPr/>
          </p:nvSpPr>
          <p:spPr>
            <a:xfrm>
              <a:off x="1176699" y="148684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dirty="0">
                  <a:solidFill>
                    <a:srgbClr val="002060"/>
                  </a:solidFill>
                  <a:latin typeface="Segoe UI" panose="020B0502040204020203" pitchFamily="34" charset="0"/>
                  <a:cs typeface="Segoe UI" panose="020B0502040204020203" pitchFamily="34" charset="0"/>
                </a:rPr>
                <a:t>Investigative Tools (Military Police Investigating)</a:t>
              </a:r>
              <a:endParaRPr kumimoji="0" lang="he-IL" b="0"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30" name="צורה חופשית 17"/>
            <p:cNvSpPr/>
            <p:nvPr/>
          </p:nvSpPr>
          <p:spPr>
            <a:xfrm>
              <a:off x="5003072" y="148684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Commanding Tool (Commanders)</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365362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1BE322-D4E1-4930-AB51-C0DF350E94DC}"/>
              </a:ext>
            </a:extLst>
          </p:cNvPr>
          <p:cNvSpPr>
            <a:spLocks noGrp="1"/>
          </p:cNvSpPr>
          <p:nvPr>
            <p:ph type="title"/>
          </p:nvPr>
        </p:nvSpPr>
        <p:spPr>
          <a:xfrm>
            <a:off x="101065" y="2372829"/>
            <a:ext cx="8941870" cy="1325563"/>
          </a:xfrm>
          <a:ln>
            <a:solidFill>
              <a:schemeClr val="bg1"/>
            </a:solidFill>
          </a:ln>
        </p:spPr>
        <p:txBody>
          <a:bodyPr/>
          <a:lstStyle/>
          <a:p>
            <a:r>
              <a:rPr lang="en-US" dirty="0"/>
              <a:t>"Operating </a:t>
            </a:r>
            <a:r>
              <a:rPr lang="en-US" dirty="0" smtClean="0"/>
              <a:t>Ratio</a:t>
            </a:r>
            <a:r>
              <a:rPr lang="en-US" dirty="0"/>
              <a:t>"</a:t>
            </a:r>
          </a:p>
        </p:txBody>
      </p:sp>
      <p:sp>
        <p:nvSpPr>
          <p:cNvPr id="3" name="Slide Number Placeholder 2">
            <a:extLst>
              <a:ext uri="{FF2B5EF4-FFF2-40B4-BE49-F238E27FC236}">
                <a16:creationId xmlns:a16="http://schemas.microsoft.com/office/drawing/2014/main" id="{99FF7CD1-3728-44A4-94B5-8A526E54CC02}"/>
              </a:ext>
            </a:extLst>
          </p:cNvPr>
          <p:cNvSpPr>
            <a:spLocks noGrp="1"/>
          </p:cNvSpPr>
          <p:nvPr>
            <p:ph type="sldNum" sz="quarter" idx="12"/>
          </p:nvPr>
        </p:nvSpPr>
        <p:spPr/>
        <p:txBody>
          <a:bodyPr vert="horz" lIns="91440" tIns="45720" rIns="91440" bIns="45720" rtlCol="0" anchor="ctr"/>
          <a:lstStyle/>
          <a:p>
            <a:fld id="{ABDC557D-500D-45E0-BB0A-D9BE39463DDD}" type="slidenum">
              <a:rPr lang="en-US" sz="1800">
                <a:solidFill>
                  <a:schemeClr val="tx1"/>
                </a:solidFill>
              </a:rPr>
              <a:pPr/>
              <a:t>12</a:t>
            </a:fld>
            <a:endParaRPr lang="en-US" sz="1800" dirty="0">
              <a:solidFill>
                <a:schemeClr val="tx1"/>
              </a:solidFill>
            </a:endParaRPr>
          </a:p>
        </p:txBody>
      </p:sp>
    </p:spTree>
    <p:extLst>
      <p:ext uri="{BB962C8B-B14F-4D97-AF65-F5344CB8AC3E}">
        <p14:creationId xmlns:p14="http://schemas.microsoft.com/office/powerpoint/2010/main" val="402345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ABDC557D-500D-45E0-BB0A-D9BE39463DDD}"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pic>
        <p:nvPicPr>
          <p:cNvPr id="4" name="Picture 1" descr="http://www.gal-ed.co.il/gpoalim/View_files/Nofel_Pic/022463/M_NP_022463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7" y="1452730"/>
            <a:ext cx="2706677" cy="3477298"/>
          </a:xfrm>
          <a:prstGeom prst="rect">
            <a:avLst/>
          </a:prstGeom>
          <a:ln w="12700">
            <a:solidFill>
              <a:srgbClr val="0070C0"/>
            </a:solidFill>
          </a:ln>
          <a:extLst>
            <a:ext uri="{909E8E84-426E-40DD-AFC4-6F175D3DCCD1}">
              <a14:hiddenFill xmlns:a14="http://schemas.microsoft.com/office/drawing/2010/main">
                <a:solidFill>
                  <a:srgbClr val="FFFFFF"/>
                </a:solidFill>
              </a14:hiddenFill>
            </a:ext>
          </a:extLst>
        </p:spPr>
      </p:pic>
      <p:pic>
        <p:nvPicPr>
          <p:cNvPr id="1026" name="Picture 2" descr="https://fastly.4sqi.net/img/general/width960/9787330_dn0nkpDsrviby5Xf1qvbY1qeg7FTYzdZvYalmKaeyb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207" y="1452732"/>
            <a:ext cx="4636394" cy="3477296"/>
          </a:xfrm>
          <a:prstGeom prst="rect">
            <a:avLst/>
          </a:prstGeom>
          <a:ln w="127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3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35A581-CE67-43D4-AD70-5C2C03E77F6B}"/>
              </a:ext>
            </a:extLst>
          </p:cNvPr>
          <p:cNvSpPr>
            <a:spLocks noGrp="1"/>
          </p:cNvSpPr>
          <p:nvPr>
            <p:ph idx="1"/>
          </p:nvPr>
        </p:nvSpPr>
        <p:spPr>
          <a:xfrm>
            <a:off x="335230" y="1556028"/>
            <a:ext cx="8473540" cy="3532555"/>
          </a:xfrm>
          <a:ln>
            <a:solidFill>
              <a:schemeClr val="accent1"/>
            </a:solidFill>
          </a:ln>
        </p:spPr>
        <p:txBody>
          <a:bodyPr vert="horz" lIns="91440" tIns="45720" rIns="91440" bIns="45720" rtlCol="0" anchor="ctr">
            <a:noAutofit/>
          </a:bodyPr>
          <a:lstStyle/>
          <a:p>
            <a:pPr marL="0" indent="0" algn="just" rtl="0">
              <a:buNone/>
            </a:pPr>
            <a:r>
              <a:rPr lang="en-US" sz="2400" dirty="0">
                <a:ln>
                  <a:solidFill>
                    <a:schemeClr val="tx2"/>
                  </a:solidFill>
                </a:ln>
                <a:latin typeface="+mj-lt"/>
                <a:ea typeface="+mj-ea"/>
                <a:cs typeface="+mj-cs"/>
              </a:rPr>
              <a:t>"We must not study the actions of security forces in combat situations that pose a real risk to their lives and well-being in a way that is not related to the specific situation in which they acted.</a:t>
            </a:r>
            <a:r>
              <a:rPr lang="he-IL" sz="2400" dirty="0" smtClean="0">
                <a:ln>
                  <a:solidFill>
                    <a:schemeClr val="tx2"/>
                  </a:solidFill>
                </a:ln>
                <a:latin typeface="+mj-lt"/>
                <a:ea typeface="+mj-ea"/>
                <a:cs typeface="+mj-cs"/>
              </a:rPr>
              <a:t>[...]</a:t>
            </a:r>
            <a:endParaRPr lang="he-IL" sz="2400" dirty="0">
              <a:ln>
                <a:solidFill>
                  <a:schemeClr val="tx2"/>
                </a:solidFill>
              </a:ln>
              <a:latin typeface="+mj-lt"/>
              <a:ea typeface="+mj-ea"/>
              <a:cs typeface="+mj-cs"/>
            </a:endParaRPr>
          </a:p>
          <a:p>
            <a:pPr marL="0" indent="0" algn="just" rtl="0">
              <a:buNone/>
            </a:pPr>
            <a:r>
              <a:rPr lang="en-US" sz="2400" dirty="0">
                <a:ln>
                  <a:solidFill>
                    <a:schemeClr val="tx2"/>
                  </a:solidFill>
                </a:ln>
                <a:latin typeface="+mj-lt"/>
                <a:ea typeface="+mj-ea"/>
                <a:cs typeface="+mj-cs"/>
              </a:rPr>
              <a:t>This court has often ruled that the "</a:t>
            </a:r>
            <a:r>
              <a:rPr lang="en-US" sz="2400" dirty="0">
                <a:ln>
                  <a:solidFill>
                    <a:schemeClr val="tx2"/>
                  </a:solidFill>
                </a:ln>
                <a:solidFill>
                  <a:srgbClr val="FF0000"/>
                </a:solidFill>
                <a:latin typeface="+mj-lt"/>
                <a:ea typeface="+mj-ea"/>
                <a:cs typeface="+mj-cs"/>
              </a:rPr>
              <a:t>margin of error" should be left to police and soldiers </a:t>
            </a:r>
            <a:r>
              <a:rPr lang="en-US" sz="2400" dirty="0">
                <a:ln>
                  <a:solidFill>
                    <a:schemeClr val="tx2"/>
                  </a:solidFill>
                </a:ln>
                <a:latin typeface="+mj-lt"/>
                <a:ea typeface="+mj-ea"/>
                <a:cs typeface="+mj-cs"/>
              </a:rPr>
              <a:t>operating in a combat or operational environment. The reason for this position is to understand that </a:t>
            </a:r>
            <a:r>
              <a:rPr lang="en-US" sz="2400" dirty="0">
                <a:ln>
                  <a:solidFill>
                    <a:schemeClr val="tx2"/>
                  </a:solidFill>
                </a:ln>
                <a:solidFill>
                  <a:srgbClr val="FF0000"/>
                </a:solidFill>
                <a:latin typeface="+mj-lt"/>
                <a:ea typeface="+mj-ea"/>
                <a:cs typeface="+mj-cs"/>
              </a:rPr>
              <a:t>"it is appropriate to leave soldiers with a reasonable margin of error which may be due to the conditions of the place, area and time which constitute the basis of the contested operational event and require a prompt decision and lack of legal advice on what is permitted and prohibited at that point". </a:t>
            </a:r>
            <a:r>
              <a:rPr lang="en-US" sz="2400" dirty="0">
                <a:ln>
                  <a:solidFill>
                    <a:schemeClr val="tx2"/>
                  </a:solidFill>
                </a:ln>
                <a:latin typeface="+mj-lt"/>
                <a:ea typeface="+mj-ea"/>
                <a:cs typeface="+mj-cs"/>
              </a:rPr>
              <a:t>"</a:t>
            </a:r>
          </a:p>
        </p:txBody>
      </p:sp>
      <p:sp>
        <p:nvSpPr>
          <p:cNvPr id="5" name="Slide Number Placeholder 4">
            <a:extLst>
              <a:ext uri="{FF2B5EF4-FFF2-40B4-BE49-F238E27FC236}">
                <a16:creationId xmlns:a16="http://schemas.microsoft.com/office/drawing/2014/main" id="{5FED1F9A-7743-4640-A82E-8B3E43919B10}"/>
              </a:ext>
            </a:extLst>
          </p:cNvPr>
          <p:cNvSpPr>
            <a:spLocks noGrp="1"/>
          </p:cNvSpPr>
          <p:nvPr>
            <p:ph type="sldNum" sz="quarter" idx="11"/>
          </p:nvPr>
        </p:nvSpPr>
        <p:spPr>
          <a:xfrm>
            <a:off x="6457950" y="6356350"/>
            <a:ext cx="2057400" cy="365125"/>
          </a:xfrm>
        </p:spPr>
        <p:txBody>
          <a:bodyPr vert="horz" lIns="91440" tIns="45720" rIns="91440" bIns="45720" rtlCol="0" anchor="ctr"/>
          <a:lstStyle/>
          <a:p>
            <a:fld id="{575972D9-EBB1-4F7F-9392-98FDD75E9EC6}" type="slidenum">
              <a:rPr lang="en-US" sz="1800">
                <a:solidFill>
                  <a:schemeClr val="tx1"/>
                </a:solidFill>
              </a:rPr>
              <a:pPr/>
              <a:t>14</a:t>
            </a:fld>
            <a:endParaRPr lang="en-US" sz="1800" dirty="0">
              <a:solidFill>
                <a:schemeClr val="tx1"/>
              </a:solidFill>
            </a:endParaRPr>
          </a:p>
        </p:txBody>
      </p:sp>
    </p:spTree>
    <p:extLst>
      <p:ext uri="{BB962C8B-B14F-4D97-AF65-F5344CB8AC3E}">
        <p14:creationId xmlns:p14="http://schemas.microsoft.com/office/powerpoint/2010/main" val="74624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AA112EF0-3CA7-4E95-B96A-AEFA8A5D7E05}"/>
              </a:ext>
            </a:extLst>
          </p:cNvPr>
          <p:cNvSpPr>
            <a:spLocks noGrp="1"/>
          </p:cNvSpPr>
          <p:nvPr>
            <p:ph type="title"/>
          </p:nvPr>
        </p:nvSpPr>
        <p:spPr>
          <a:xfrm>
            <a:off x="101065" y="2314453"/>
            <a:ext cx="8941870" cy="1325563"/>
          </a:xfrm>
        </p:spPr>
        <p:txBody>
          <a:bodyPr/>
          <a:lstStyle/>
          <a:p>
            <a:r>
              <a:rPr lang="en-US" dirty="0"/>
              <a:t>The </a:t>
            </a:r>
            <a:r>
              <a:rPr lang="en-US" dirty="0" smtClean="0"/>
              <a:t>Shooting Incident </a:t>
            </a:r>
            <a:r>
              <a:rPr lang="en-US" dirty="0"/>
              <a:t>in Hebron</a:t>
            </a:r>
            <a:endParaRPr lang="he-IL" dirty="0"/>
          </a:p>
        </p:txBody>
      </p:sp>
      <p:sp>
        <p:nvSpPr>
          <p:cNvPr id="4" name="מציין מיקום של מספר שקופית 3">
            <a:extLst>
              <a:ext uri="{FF2B5EF4-FFF2-40B4-BE49-F238E27FC236}">
                <a16:creationId xmlns:a16="http://schemas.microsoft.com/office/drawing/2014/main" id="{6E36B9D2-4EC3-4F6E-8615-FF3432962571}"/>
              </a:ext>
            </a:extLst>
          </p:cNvPr>
          <p:cNvSpPr>
            <a:spLocks noGrp="1"/>
          </p:cNvSpPr>
          <p:nvPr>
            <p:ph type="sldNum" sz="quarter" idx="11"/>
          </p:nvPr>
        </p:nvSpPr>
        <p:spPr/>
        <p:txBody>
          <a:bodyPr/>
          <a:lstStyle/>
          <a:p>
            <a:fld id="{575972D9-EBB1-4F7F-9392-98FDD75E9EC6}" type="slidenum">
              <a:rPr lang="en-US" smtClean="0"/>
              <a:t>15</a:t>
            </a:fld>
            <a:endParaRPr lang="en-US"/>
          </a:p>
        </p:txBody>
      </p:sp>
    </p:spTree>
    <p:extLst>
      <p:ext uri="{BB962C8B-B14F-4D97-AF65-F5344CB8AC3E}">
        <p14:creationId xmlns:p14="http://schemas.microsoft.com/office/powerpoint/2010/main" val="265140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Pictures\vlcsnap-2017-02-07-10h14m43s30.png"/>
          <p:cNvPicPr>
            <a:picLocks noChangeAspect="1" noChangeArrowheads="1"/>
          </p:cNvPicPr>
          <p:nvPr/>
        </p:nvPicPr>
        <p:blipFill>
          <a:blip r:embed="rId3" cstate="print"/>
          <a:srcRect/>
          <a:stretch>
            <a:fillRect/>
          </a:stretch>
        </p:blipFill>
        <p:spPr bwMode="auto">
          <a:xfrm>
            <a:off x="2032046" y="1802052"/>
            <a:ext cx="5555262" cy="3124835"/>
          </a:xfrm>
          <a:prstGeom prst="rect">
            <a:avLst/>
          </a:prstGeom>
          <a:noFill/>
        </p:spPr>
      </p:pic>
      <p:sp>
        <p:nvSpPr>
          <p:cNvPr id="3" name="Slide Number Placeholder 2">
            <a:extLst>
              <a:ext uri="{FF2B5EF4-FFF2-40B4-BE49-F238E27FC236}">
                <a16:creationId xmlns:a16="http://schemas.microsoft.com/office/drawing/2014/main" id="{0B0ED55B-1D99-4206-95CA-65DFE954379A}"/>
              </a:ext>
            </a:extLst>
          </p:cNvPr>
          <p:cNvSpPr>
            <a:spLocks noGrp="1"/>
          </p:cNvSpPr>
          <p:nvPr>
            <p:ph type="sldNum" sz="quarter" idx="12"/>
          </p:nvPr>
        </p:nvSpPr>
        <p:spPr/>
        <p:txBody>
          <a:bodyPr/>
          <a:lstStyle/>
          <a:p>
            <a:pPr algn="r" rtl="1"/>
            <a:fld id="{969AC715-037A-4A61-80F5-9938D4975A47}" type="slidenum">
              <a:rPr lang="en-US" smtClean="0"/>
              <a:pPr algn="r" rtl="1"/>
              <a:t>16</a:t>
            </a:fld>
            <a:endParaRPr lang="en-US" dirty="0"/>
          </a:p>
        </p:txBody>
      </p:sp>
      <p:sp>
        <p:nvSpPr>
          <p:cNvPr id="2" name="TextBox 1"/>
          <p:cNvSpPr txBox="1"/>
          <p:nvPr/>
        </p:nvSpPr>
        <p:spPr>
          <a:xfrm>
            <a:off x="2295525" y="1828165"/>
            <a:ext cx="1333500" cy="246221"/>
          </a:xfrm>
          <a:prstGeom prst="rect">
            <a:avLst/>
          </a:prstGeom>
          <a:solidFill>
            <a:schemeClr val="tx1"/>
          </a:solidFill>
        </p:spPr>
        <p:txBody>
          <a:bodyPr wrap="square" rtlCol="1">
            <a:spAutoFit/>
          </a:bodyPr>
          <a:lstStyle/>
          <a:p>
            <a:r>
              <a:rPr lang="en-US" sz="1000" dirty="0">
                <a:solidFill>
                  <a:schemeClr val="bg1"/>
                </a:solidFill>
              </a:rPr>
              <a:t>The shooter soldier</a:t>
            </a:r>
            <a:endParaRPr lang="he-IL" sz="1000" dirty="0">
              <a:solidFill>
                <a:schemeClr val="bg1"/>
              </a:solidFill>
            </a:endParaRPr>
          </a:p>
        </p:txBody>
      </p:sp>
      <p:sp>
        <p:nvSpPr>
          <p:cNvPr id="5" name="TextBox 4"/>
          <p:cNvSpPr txBox="1"/>
          <p:nvPr/>
        </p:nvSpPr>
        <p:spPr>
          <a:xfrm>
            <a:off x="2295525" y="2023428"/>
            <a:ext cx="1824038" cy="200055"/>
          </a:xfrm>
          <a:prstGeom prst="rect">
            <a:avLst/>
          </a:prstGeom>
          <a:solidFill>
            <a:schemeClr val="tx1"/>
          </a:solidFill>
        </p:spPr>
        <p:txBody>
          <a:bodyPr wrap="square" rtlCol="1">
            <a:spAutoFit/>
          </a:bodyPr>
          <a:lstStyle/>
          <a:p>
            <a:r>
              <a:rPr lang="en-US" sz="700" dirty="0">
                <a:solidFill>
                  <a:schemeClr val="bg1"/>
                </a:solidFill>
              </a:rPr>
              <a:t>The soldier who receives the helmet</a:t>
            </a:r>
            <a:endParaRPr lang="he-IL" sz="700" dirty="0">
              <a:solidFill>
                <a:schemeClr val="bg1"/>
              </a:solidFill>
            </a:endParaRPr>
          </a:p>
        </p:txBody>
      </p:sp>
      <p:sp>
        <p:nvSpPr>
          <p:cNvPr id="7" name="TextBox 6"/>
          <p:cNvSpPr txBox="1"/>
          <p:nvPr/>
        </p:nvSpPr>
        <p:spPr>
          <a:xfrm>
            <a:off x="2295525" y="2169621"/>
            <a:ext cx="1824038" cy="200055"/>
          </a:xfrm>
          <a:prstGeom prst="rect">
            <a:avLst/>
          </a:prstGeom>
          <a:solidFill>
            <a:schemeClr val="tx1"/>
          </a:solidFill>
        </p:spPr>
        <p:txBody>
          <a:bodyPr wrap="square" rtlCol="1">
            <a:spAutoFit/>
          </a:bodyPr>
          <a:lstStyle/>
          <a:p>
            <a:r>
              <a:rPr lang="en-US" sz="700" dirty="0">
                <a:solidFill>
                  <a:schemeClr val="bg1"/>
                </a:solidFill>
              </a:rPr>
              <a:t>Black T Shirt</a:t>
            </a:r>
            <a:endParaRPr lang="he-IL" sz="700" dirty="0">
              <a:solidFill>
                <a:schemeClr val="bg1"/>
              </a:solidFill>
            </a:endParaRPr>
          </a:p>
        </p:txBody>
      </p:sp>
      <p:sp>
        <p:nvSpPr>
          <p:cNvPr id="9" name="TextBox 8"/>
          <p:cNvSpPr txBox="1"/>
          <p:nvPr/>
        </p:nvSpPr>
        <p:spPr>
          <a:xfrm>
            <a:off x="2295525" y="2305964"/>
            <a:ext cx="1824038" cy="200055"/>
          </a:xfrm>
          <a:prstGeom prst="rect">
            <a:avLst/>
          </a:prstGeom>
          <a:solidFill>
            <a:schemeClr val="tx1"/>
          </a:solidFill>
        </p:spPr>
        <p:txBody>
          <a:bodyPr wrap="square" rtlCol="1">
            <a:spAutoFit/>
          </a:bodyPr>
          <a:lstStyle/>
          <a:p>
            <a:r>
              <a:rPr lang="en-US" sz="700" dirty="0">
                <a:solidFill>
                  <a:schemeClr val="bg1"/>
                </a:solidFill>
              </a:rPr>
              <a:t>Platoon leader</a:t>
            </a:r>
            <a:endParaRPr lang="he-IL" sz="700" dirty="0">
              <a:solidFill>
                <a:schemeClr val="bg1"/>
              </a:solidFill>
            </a:endParaRPr>
          </a:p>
        </p:txBody>
      </p:sp>
      <p:sp>
        <p:nvSpPr>
          <p:cNvPr id="10" name="TextBox 9"/>
          <p:cNvSpPr txBox="1"/>
          <p:nvPr/>
        </p:nvSpPr>
        <p:spPr>
          <a:xfrm>
            <a:off x="2343151" y="2444859"/>
            <a:ext cx="1824038" cy="200055"/>
          </a:xfrm>
          <a:prstGeom prst="rect">
            <a:avLst/>
          </a:prstGeom>
          <a:solidFill>
            <a:schemeClr val="tx1"/>
          </a:solidFill>
        </p:spPr>
        <p:txBody>
          <a:bodyPr wrap="square" rtlCol="1">
            <a:spAutoFit/>
          </a:bodyPr>
          <a:lstStyle/>
          <a:p>
            <a:r>
              <a:rPr lang="en-US" sz="700" dirty="0" smtClean="0">
                <a:solidFill>
                  <a:schemeClr val="bg1"/>
                </a:solidFill>
              </a:rPr>
              <a:t>First </a:t>
            </a:r>
            <a:r>
              <a:rPr lang="en-US" sz="700" dirty="0">
                <a:solidFill>
                  <a:schemeClr val="bg1"/>
                </a:solidFill>
              </a:rPr>
              <a:t>sergeant</a:t>
            </a:r>
            <a:endParaRPr lang="he-IL" sz="700" dirty="0">
              <a:solidFill>
                <a:schemeClr val="bg1"/>
              </a:solidFill>
            </a:endParaRPr>
          </a:p>
        </p:txBody>
      </p:sp>
    </p:spTree>
    <p:extLst>
      <p:ext uri="{BB962C8B-B14F-4D97-AF65-F5344CB8AC3E}">
        <p14:creationId xmlns:p14="http://schemas.microsoft.com/office/powerpoint/2010/main" val="317137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586086-A044-401C-8132-E8C887C1DB26}"/>
              </a:ext>
            </a:extLst>
          </p:cNvPr>
          <p:cNvSpPr>
            <a:spLocks noGrp="1"/>
          </p:cNvSpPr>
          <p:nvPr>
            <p:ph type="sldNum" sz="quarter" idx="12"/>
          </p:nvPr>
        </p:nvSpPr>
        <p:spPr/>
        <p:txBody>
          <a:bodyPr/>
          <a:lstStyle/>
          <a:p>
            <a:pPr algn="r" rtl="1"/>
            <a:fld id="{969AC715-037A-4A61-80F5-9938D4975A47}" type="slidenum">
              <a:rPr lang="en-US" smtClean="0"/>
              <a:pPr algn="r" rtl="1"/>
              <a:t>17</a:t>
            </a:fld>
            <a:endParaRPr lang="en-US" dirty="0"/>
          </a:p>
        </p:txBody>
      </p:sp>
    </p:spTree>
    <p:extLst>
      <p:ext uri="{BB962C8B-B14F-4D97-AF65-F5344CB8AC3E}">
        <p14:creationId xmlns:p14="http://schemas.microsoft.com/office/powerpoint/2010/main" val="297103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230" y="1755906"/>
            <a:ext cx="8473540" cy="3512883"/>
          </a:xfrm>
          <a:ln>
            <a:solidFill>
              <a:schemeClr val="accent1"/>
            </a:solidFill>
          </a:ln>
        </p:spPr>
        <p:txBody>
          <a:bodyPr vert="horz" lIns="91440" tIns="45720" rIns="91440" bIns="45720" rtlCol="0" anchor="ctr">
            <a:noAutofit/>
          </a:bodyPr>
          <a:lstStyle/>
          <a:p>
            <a:pPr marL="0" indent="0" algn="just" rtl="0">
              <a:buNone/>
            </a:pPr>
            <a:r>
              <a:rPr lang="en-US" sz="2400" dirty="0">
                <a:ln>
                  <a:solidFill>
                    <a:schemeClr val="tx2"/>
                  </a:solidFill>
                </a:ln>
                <a:solidFill>
                  <a:srgbClr val="FF0000"/>
                </a:solidFill>
                <a:latin typeface="+mj-lt"/>
                <a:ea typeface="+mj-ea"/>
                <a:cs typeface="+mj-cs"/>
              </a:rPr>
              <a:t>The reason for the shooting was not any danger to the defendant</a:t>
            </a:r>
            <a:r>
              <a:rPr lang="en-US" sz="2400" dirty="0">
                <a:ln>
                  <a:solidFill>
                    <a:schemeClr val="tx2"/>
                  </a:solidFill>
                </a:ln>
                <a:latin typeface="+mj-lt"/>
                <a:ea typeface="+mj-ea"/>
                <a:cs typeface="+mj-cs"/>
              </a:rPr>
              <a:t>, but the explanation that he immediately gave at the end of the shooting - "because the terrorist died" ... ».</a:t>
            </a:r>
            <a:endParaRPr lang="he-IL" sz="200" dirty="0">
              <a:ln>
                <a:solidFill>
                  <a:schemeClr val="tx2"/>
                </a:solidFill>
              </a:ln>
              <a:latin typeface="+mj-lt"/>
              <a:ea typeface="+mj-ea"/>
              <a:cs typeface="+mj-cs"/>
            </a:endParaRPr>
          </a:p>
          <a:p>
            <a:pPr marL="0" indent="0" algn="just" rtl="0">
              <a:buNone/>
            </a:pPr>
            <a:r>
              <a:rPr lang="en-US" sz="2400" dirty="0">
                <a:ln>
                  <a:solidFill>
                    <a:schemeClr val="tx2"/>
                  </a:solidFill>
                </a:ln>
                <a:latin typeface="+mj-lt"/>
                <a:ea typeface="+mj-ea"/>
                <a:cs typeface="+mj-cs"/>
              </a:rPr>
              <a:t>"[The shooting took place] because of a </a:t>
            </a:r>
            <a:r>
              <a:rPr lang="en-US" sz="2400" dirty="0" smtClean="0">
                <a:ln>
                  <a:solidFill>
                    <a:schemeClr val="tx2"/>
                  </a:solidFill>
                </a:ln>
                <a:solidFill>
                  <a:srgbClr val="FF0000"/>
                </a:solidFill>
                <a:latin typeface="+mj-lt"/>
                <a:ea typeface="+mj-ea"/>
                <a:cs typeface="+mj-cs"/>
              </a:rPr>
              <a:t>vengeful motive </a:t>
            </a:r>
            <a:r>
              <a:rPr lang="en-US" sz="2400" dirty="0" smtClean="0">
                <a:ln>
                  <a:solidFill>
                    <a:schemeClr val="tx2"/>
                  </a:solidFill>
                </a:ln>
                <a:latin typeface="+mj-lt"/>
                <a:ea typeface="+mj-ea"/>
                <a:cs typeface="+mj-cs"/>
              </a:rPr>
              <a:t>-" stabbed </a:t>
            </a:r>
            <a:r>
              <a:rPr lang="en-US" sz="2400" dirty="0">
                <a:ln>
                  <a:solidFill>
                    <a:schemeClr val="tx2"/>
                  </a:solidFill>
                </a:ln>
                <a:latin typeface="+mj-lt"/>
                <a:ea typeface="+mj-ea"/>
                <a:cs typeface="+mj-cs"/>
              </a:rPr>
              <a:t>my friend, wanted to kill him, and so he deserves </a:t>
            </a:r>
            <a:r>
              <a:rPr lang="en-US" sz="2400" dirty="0" smtClean="0">
                <a:ln>
                  <a:solidFill>
                    <a:schemeClr val="tx2"/>
                  </a:solidFill>
                </a:ln>
                <a:latin typeface="+mj-lt"/>
                <a:ea typeface="+mj-ea"/>
                <a:cs typeface="+mj-cs"/>
              </a:rPr>
              <a:t>to </a:t>
            </a:r>
            <a:r>
              <a:rPr lang="en-US" sz="2400" dirty="0">
                <a:ln>
                  <a:solidFill>
                    <a:schemeClr val="tx2"/>
                  </a:solidFill>
                </a:ln>
                <a:latin typeface="+mj-lt"/>
                <a:ea typeface="+mj-ea"/>
                <a:cs typeface="+mj-cs"/>
              </a:rPr>
              <a:t>die, "not because of a real sense of danger and sincerity from a knife or an explosive device. </a:t>
            </a:r>
            <a:endParaRPr lang="he-IL" sz="200" dirty="0">
              <a:ln>
                <a:solidFill>
                  <a:schemeClr val="tx2"/>
                </a:solidFill>
              </a:ln>
              <a:latin typeface="+mj-lt"/>
              <a:ea typeface="+mj-ea"/>
              <a:cs typeface="+mj-cs"/>
            </a:endParaRPr>
          </a:p>
          <a:p>
            <a:pPr marL="0" indent="0" algn="just" rtl="0">
              <a:buNone/>
            </a:pPr>
            <a:r>
              <a:rPr lang="en-US" sz="2400" dirty="0">
                <a:ln>
                  <a:solidFill>
                    <a:schemeClr val="tx2"/>
                  </a:solidFill>
                </a:ln>
                <a:latin typeface="+mj-lt"/>
                <a:ea typeface="+mj-ea"/>
                <a:cs typeface="+mj-cs"/>
              </a:rPr>
              <a:t>"The appellant must shoot a person, even if the terrorist has a malicious, helpless, </a:t>
            </a:r>
            <a:r>
              <a:rPr lang="en-US" sz="2400" dirty="0">
                <a:ln>
                  <a:solidFill>
                    <a:schemeClr val="tx2"/>
                  </a:solidFill>
                </a:ln>
                <a:solidFill>
                  <a:srgbClr val="FF0000"/>
                </a:solidFill>
                <a:latin typeface="+mj-lt"/>
                <a:ea typeface="+mj-ea"/>
                <a:cs typeface="+mj-cs"/>
              </a:rPr>
              <a:t>useless</a:t>
            </a:r>
            <a:r>
              <a:rPr lang="en-US" sz="2400" dirty="0">
                <a:ln>
                  <a:solidFill>
                    <a:schemeClr val="tx2"/>
                  </a:solidFill>
                </a:ln>
                <a:latin typeface="+mj-lt"/>
                <a:ea typeface="+mj-ea"/>
                <a:cs typeface="+mj-cs"/>
              </a:rPr>
              <a:t> intention to commit a terrorist act about his actions, his crimes in themselves ...".</a:t>
            </a:r>
            <a:endParaRPr lang="he-IL" sz="2400" dirty="0">
              <a:ln>
                <a:solidFill>
                  <a:schemeClr val="tx2"/>
                </a:solidFill>
              </a:ln>
              <a:latin typeface="+mj-lt"/>
              <a:ea typeface="+mj-ea"/>
              <a:cs typeface="+mj-cs"/>
            </a:endParaRPr>
          </a:p>
        </p:txBody>
      </p:sp>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p:txBody>
          <a:bodyPr/>
          <a:lstStyle/>
          <a:p>
            <a:r>
              <a:rPr lang="en-US" dirty="0"/>
              <a:t>Factual </a:t>
            </a:r>
            <a:r>
              <a:rPr lang="en-US" dirty="0" smtClean="0"/>
              <a:t>Tenure</a:t>
            </a:r>
            <a:endParaRPr lang="en-US" dirty="0"/>
          </a:p>
        </p:txBody>
      </p:sp>
      <p:sp>
        <p:nvSpPr>
          <p:cNvPr id="3" name="Slide Number Placeholder 2">
            <a:extLst>
              <a:ext uri="{FF2B5EF4-FFF2-40B4-BE49-F238E27FC236}">
                <a16:creationId xmlns:a16="http://schemas.microsoft.com/office/drawing/2014/main" id="{4282A6B2-0633-4F22-88D8-ECB9255640AD}"/>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120773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230" y="2183054"/>
            <a:ext cx="8473540" cy="2479100"/>
          </a:xfrm>
          <a:ln>
            <a:solidFill>
              <a:schemeClr val="accent1"/>
            </a:solidFill>
          </a:ln>
        </p:spPr>
        <p:txBody>
          <a:bodyPr vert="horz" lIns="91440" tIns="45720" rIns="91440" bIns="45720" rtlCol="0" anchor="ctr">
            <a:noAutofit/>
          </a:bodyPr>
          <a:lstStyle/>
          <a:p>
            <a:pPr marL="0" indent="0" algn="just" rtl="0">
              <a:buNone/>
            </a:pPr>
            <a:r>
              <a:rPr lang="en-US" sz="2400" dirty="0">
                <a:ln>
                  <a:solidFill>
                    <a:schemeClr val="tx2"/>
                  </a:solidFill>
                </a:ln>
                <a:latin typeface="+mj-lt"/>
                <a:ea typeface="+mj-ea"/>
                <a:cs typeface="+mj-cs"/>
              </a:rPr>
              <a:t>"</a:t>
            </a:r>
            <a:r>
              <a:rPr lang="en-US" sz="2400" dirty="0">
                <a:ln>
                  <a:solidFill>
                    <a:schemeClr val="tx2"/>
                  </a:solidFill>
                </a:ln>
                <a:solidFill>
                  <a:srgbClr val="FF0000"/>
                </a:solidFill>
                <a:latin typeface="+mj-lt"/>
                <a:ea typeface="+mj-ea"/>
                <a:cs typeface="+mj-cs"/>
              </a:rPr>
              <a:t>The use of force unnecessarily for the purpose of performing a specific task </a:t>
            </a:r>
            <a:r>
              <a:rPr lang="en-US" sz="2400" dirty="0">
                <a:ln>
                  <a:solidFill>
                    <a:schemeClr val="tx2"/>
                  </a:solidFill>
                </a:ln>
                <a:latin typeface="+mj-lt"/>
                <a:ea typeface="+mj-ea"/>
                <a:cs typeface="+mj-cs"/>
              </a:rPr>
              <a:t>that deprives human life, even if it is a terrorist, is </a:t>
            </a:r>
            <a:r>
              <a:rPr lang="en-US" sz="2400" dirty="0">
                <a:ln>
                  <a:solidFill>
                    <a:schemeClr val="tx2"/>
                  </a:solidFill>
                </a:ln>
                <a:solidFill>
                  <a:srgbClr val="FF0000"/>
                </a:solidFill>
                <a:latin typeface="+mj-lt"/>
                <a:ea typeface="+mj-ea"/>
                <a:cs typeface="+mj-cs"/>
              </a:rPr>
              <a:t>unacceptable</a:t>
            </a:r>
            <a:r>
              <a:rPr lang="en-US" sz="2400" dirty="0">
                <a:ln>
                  <a:solidFill>
                    <a:schemeClr val="tx2"/>
                  </a:solidFill>
                </a:ln>
                <a:latin typeface="+mj-lt"/>
                <a:ea typeface="+mj-ea"/>
                <a:cs typeface="+mj-cs"/>
              </a:rPr>
              <a:t>.</a:t>
            </a:r>
            <a:endParaRPr lang="he-IL" sz="100" dirty="0" smtClean="0">
              <a:ln>
                <a:solidFill>
                  <a:schemeClr val="tx2"/>
                </a:solidFill>
              </a:ln>
              <a:latin typeface="+mj-lt"/>
              <a:ea typeface="+mj-ea"/>
              <a:cs typeface="+mj-cs"/>
            </a:endParaRPr>
          </a:p>
          <a:p>
            <a:pPr marL="0" indent="0" algn="just" rtl="0">
              <a:buNone/>
            </a:pPr>
            <a:r>
              <a:rPr lang="en-US" sz="2400" dirty="0">
                <a:ln>
                  <a:solidFill>
                    <a:schemeClr val="tx2"/>
                  </a:solidFill>
                </a:ln>
                <a:latin typeface="+mj-lt"/>
                <a:ea typeface="+mj-ea"/>
                <a:cs typeface="+mj-cs"/>
              </a:rPr>
              <a:t>The actions of the Azaria  sergeant, which contradict the values of the IDF and undermine the moral firmness of the IDF, do not correspond to the behavior expected of a soldier, as she adheres </a:t>
            </a:r>
            <a:r>
              <a:rPr lang="en-US" sz="2400" dirty="0">
                <a:ln>
                  <a:solidFill>
                    <a:schemeClr val="tx2"/>
                  </a:solidFill>
                </a:ln>
                <a:solidFill>
                  <a:srgbClr val="FF0000"/>
                </a:solidFill>
                <a:latin typeface="+mj-lt"/>
                <a:ea typeface="+mj-ea"/>
                <a:cs typeface="+mj-cs"/>
              </a:rPr>
              <a:t>to a noticeable degree of moral misconduct".</a:t>
            </a:r>
          </a:p>
        </p:txBody>
      </p:sp>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p:txBody>
          <a:bodyPr/>
          <a:lstStyle/>
          <a:p>
            <a:r>
              <a:rPr lang="en-US" dirty="0"/>
              <a:t>Valuable and </a:t>
            </a:r>
            <a:r>
              <a:rPr lang="en-US" dirty="0" smtClean="0"/>
              <a:t>Legal Definitions</a:t>
            </a:r>
            <a:endParaRPr lang="en-US" dirty="0"/>
          </a:p>
        </p:txBody>
      </p:sp>
      <p:sp>
        <p:nvSpPr>
          <p:cNvPr id="3" name="Slide Number Placeholder 2">
            <a:extLst>
              <a:ext uri="{FF2B5EF4-FFF2-40B4-BE49-F238E27FC236}">
                <a16:creationId xmlns:a16="http://schemas.microsoft.com/office/drawing/2014/main" id="{D4E6384A-7A91-4CBA-88BA-073861559CF7}"/>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16838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870A63-2CE3-4466-9B9C-5C9288EE2375}"/>
              </a:ext>
            </a:extLst>
          </p:cNvPr>
          <p:cNvSpPr>
            <a:spLocks noGrp="1"/>
          </p:cNvSpPr>
          <p:nvPr>
            <p:ph type="sldNum" sz="quarter" idx="12"/>
          </p:nvPr>
        </p:nvSpPr>
        <p:spPr/>
        <p:txBody>
          <a:bodyPr vert="horz" lIns="91440" tIns="45720" rIns="91440" bIns="45720" rtlCol="0" anchor="ctr"/>
          <a:lstStyle/>
          <a:p>
            <a:pPr algn="r" rtl="1"/>
            <a:fld id="{575972D9-EBB1-4F7F-9392-98FDD75E9EC6}" type="slidenum">
              <a:rPr lang="en-US"/>
              <a:pPr algn="r" rtl="1"/>
              <a:t>2</a:t>
            </a:fld>
            <a:endParaRPr lang="en-US" dirty="0"/>
          </a:p>
        </p:txBody>
      </p:sp>
      <p:sp>
        <p:nvSpPr>
          <p:cNvPr id="8" name="TextBox 7">
            <a:extLst>
              <a:ext uri="{FF2B5EF4-FFF2-40B4-BE49-F238E27FC236}">
                <a16:creationId xmlns:a16="http://schemas.microsoft.com/office/drawing/2014/main" id="{6B2635DD-E31E-4C59-917B-7661E0EA66A4}"/>
              </a:ext>
            </a:extLst>
          </p:cNvPr>
          <p:cNvSpPr txBox="1"/>
          <p:nvPr/>
        </p:nvSpPr>
        <p:spPr>
          <a:xfrm>
            <a:off x="1421296" y="1742790"/>
            <a:ext cx="7094054" cy="4407360"/>
          </a:xfrm>
          <a:prstGeom prst="rect">
            <a:avLst/>
          </a:prstGeom>
          <a:noFill/>
        </p:spPr>
        <p:txBody>
          <a:bodyPr wrap="square" rtlCol="0">
            <a:spAutoFit/>
          </a:bodyPr>
          <a:lstStyle/>
          <a:p>
            <a:pPr marL="228600" indent="-228600" algn="l">
              <a:lnSpc>
                <a:spcPct val="90000"/>
              </a:lnSpc>
              <a:spcBef>
                <a:spcPts val="1000"/>
              </a:spcBef>
              <a:buFont typeface="Arial" panose="020B0604020202020204" pitchFamily="34" charset="0"/>
              <a:buChar char="•"/>
            </a:pPr>
            <a:r>
              <a:rPr lang="en-US" sz="3200" b="1" dirty="0">
                <a:solidFill>
                  <a:schemeClr val="tx2"/>
                </a:solidFill>
              </a:rPr>
              <a:t>Law enforcement agencies in operational activities?</a:t>
            </a:r>
          </a:p>
          <a:p>
            <a:pPr marL="228600" indent="-228600" algn="l">
              <a:lnSpc>
                <a:spcPct val="90000"/>
              </a:lnSpc>
              <a:spcBef>
                <a:spcPts val="1000"/>
              </a:spcBef>
              <a:buFont typeface="Arial" panose="020B0604020202020204" pitchFamily="34" charset="0"/>
              <a:buChar char="•"/>
            </a:pP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r>
              <a:rPr lang="en-US" sz="3200" b="1" dirty="0">
                <a:solidFill>
                  <a:schemeClr val="tx2"/>
                </a:solidFill>
              </a:rPr>
              <a:t>Investigation and Investigation</a:t>
            </a:r>
          </a:p>
          <a:p>
            <a:pPr marL="228600" indent="-228600" algn="l">
              <a:lnSpc>
                <a:spcPct val="90000"/>
              </a:lnSpc>
              <a:spcBef>
                <a:spcPts val="1000"/>
              </a:spcBef>
              <a:buFont typeface="Arial" panose="020B0604020202020204" pitchFamily="34" charset="0"/>
              <a:buChar char="•"/>
            </a:pP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r>
              <a:rPr lang="en-US" sz="3200" b="1" dirty="0">
                <a:solidFill>
                  <a:schemeClr val="tx2"/>
                </a:solidFill>
              </a:rPr>
              <a:t>"Operating ratio"</a:t>
            </a:r>
          </a:p>
          <a:p>
            <a:pPr marL="228600" indent="-228600" algn="l">
              <a:lnSpc>
                <a:spcPct val="90000"/>
              </a:lnSpc>
              <a:spcBef>
                <a:spcPts val="1000"/>
              </a:spcBef>
              <a:buFont typeface="Arial" panose="020B0604020202020204" pitchFamily="34" charset="0"/>
              <a:buChar char="•"/>
            </a:pP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r>
              <a:rPr lang="en-US" sz="3200" b="1" dirty="0">
                <a:solidFill>
                  <a:schemeClr val="tx2"/>
                </a:solidFill>
              </a:rPr>
              <a:t>The shooting incident in Hebron</a:t>
            </a:r>
            <a:endParaRPr lang="he-IL" sz="3200" b="1" dirty="0">
              <a:solidFill>
                <a:schemeClr val="tx2"/>
              </a:solidFill>
            </a:endParaRPr>
          </a:p>
        </p:txBody>
      </p:sp>
      <p:sp>
        <p:nvSpPr>
          <p:cNvPr id="6" name="Title 1">
            <a:extLst>
              <a:ext uri="{FF2B5EF4-FFF2-40B4-BE49-F238E27FC236}">
                <a16:creationId xmlns:a16="http://schemas.microsoft.com/office/drawing/2014/main" id="{4151A04B-BFC1-489B-84DB-FEB602E11B71}"/>
              </a:ext>
            </a:extLst>
          </p:cNvPr>
          <p:cNvSpPr>
            <a:spLocks noGrp="1"/>
          </p:cNvSpPr>
          <p:nvPr>
            <p:ph type="title"/>
          </p:nvPr>
        </p:nvSpPr>
        <p:spPr>
          <a:xfrm>
            <a:off x="0" y="151381"/>
            <a:ext cx="9143999" cy="1325563"/>
          </a:xfrm>
        </p:spPr>
        <p:txBody>
          <a:bodyPr/>
          <a:lstStyle/>
          <a:p>
            <a:pPr rtl="0"/>
            <a:r>
              <a:rPr lang="en-US" dirty="0" smtClean="0"/>
              <a:t>Topics</a:t>
            </a:r>
            <a:endParaRPr lang="en-US" dirty="0"/>
          </a:p>
        </p:txBody>
      </p:sp>
    </p:spTree>
    <p:extLst>
      <p:ext uri="{BB962C8B-B14F-4D97-AF65-F5344CB8AC3E}">
        <p14:creationId xmlns:p14="http://schemas.microsoft.com/office/powerpoint/2010/main" val="131678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7321" y="1275914"/>
            <a:ext cx="8177669" cy="4206509"/>
          </a:xfrm>
          <a:ln>
            <a:solidFill>
              <a:schemeClr val="accent1"/>
            </a:solidFill>
          </a:ln>
        </p:spPr>
        <p:txBody>
          <a:bodyPr vert="horz" lIns="91440" tIns="45720" rIns="91440" bIns="45720" rtlCol="0" anchor="ctr">
            <a:noAutofit/>
          </a:bodyPr>
          <a:lstStyle/>
          <a:p>
            <a:pPr marL="0" indent="0" algn="just" rtl="0">
              <a:buNone/>
            </a:pPr>
            <a:r>
              <a:rPr lang="en-US" sz="2400" dirty="0">
                <a:ln>
                  <a:solidFill>
                    <a:schemeClr val="tx2"/>
                  </a:solidFill>
                </a:ln>
                <a:solidFill>
                  <a:srgbClr val="FF0000"/>
                </a:solidFill>
                <a:latin typeface="+mj-lt"/>
                <a:ea typeface="+mj-ea"/>
                <a:cs typeface="+mj-cs"/>
              </a:rPr>
              <a:t>"These values... are the moral backbone of the Israel Defense Forces, which distinguishes it from its enemies</a:t>
            </a:r>
            <a:r>
              <a:rPr lang="en-US" sz="2400" dirty="0">
                <a:ln>
                  <a:solidFill>
                    <a:schemeClr val="tx2"/>
                  </a:solidFill>
                </a:ln>
                <a:latin typeface="+mj-lt"/>
                <a:ea typeface="+mj-ea"/>
                <a:cs typeface="+mj-cs"/>
              </a:rPr>
              <a:t>. They promise that the military will act with courage, determination and selflessness to protect the country and its inhabitants, however - without using the force and authority given by its troops ... "</a:t>
            </a:r>
          </a:p>
          <a:p>
            <a:pPr marL="0" indent="0" algn="just" rtl="0">
              <a:buNone/>
            </a:pPr>
            <a:r>
              <a:rPr lang="he-IL" sz="2400" dirty="0" smtClean="0">
                <a:ln>
                  <a:solidFill>
                    <a:schemeClr val="tx2"/>
                  </a:solidFill>
                </a:ln>
                <a:latin typeface="+mj-lt"/>
                <a:ea typeface="+mj-ea"/>
                <a:cs typeface="+mj-cs"/>
              </a:rPr>
              <a:t>"</a:t>
            </a:r>
            <a:r>
              <a:rPr lang="en-US" sz="2400" dirty="0">
                <a:ln>
                  <a:solidFill>
                    <a:schemeClr val="tx2"/>
                  </a:solidFill>
                </a:ln>
                <a:latin typeface="+mj-lt"/>
                <a:ea typeface="+mj-ea"/>
                <a:cs typeface="+mj-cs"/>
              </a:rPr>
              <a:t>The unnecessary use or transfer of the necessary force and weapons is certainly lethal, so it is prohibited, immoral, ineffective and even harmful</a:t>
            </a:r>
            <a:r>
              <a:rPr lang="en-US" sz="2400" dirty="0">
                <a:ln>
                  <a:solidFill>
                    <a:schemeClr val="tx2"/>
                  </a:solidFill>
                </a:ln>
                <a:solidFill>
                  <a:srgbClr val="FF0000"/>
                </a:solidFill>
                <a:latin typeface="+mj-lt"/>
                <a:ea typeface="+mj-ea"/>
                <a:cs typeface="+mj-cs"/>
              </a:rPr>
              <a:t>. The IDF is not an offending police force. It is an organized state </a:t>
            </a:r>
            <a:r>
              <a:rPr lang="en-US" sz="2400" dirty="0" smtClean="0">
                <a:ln>
                  <a:solidFill>
                    <a:schemeClr val="tx2"/>
                  </a:solidFill>
                </a:ln>
                <a:solidFill>
                  <a:srgbClr val="FF0000"/>
                </a:solidFill>
                <a:latin typeface="+mj-lt"/>
                <a:ea typeface="+mj-ea"/>
                <a:cs typeface="+mj-cs"/>
              </a:rPr>
              <a:t>defense </a:t>
            </a:r>
            <a:r>
              <a:rPr lang="en-US" sz="2400" dirty="0">
                <a:ln>
                  <a:solidFill>
                    <a:schemeClr val="tx2"/>
                  </a:solidFill>
                </a:ln>
                <a:solidFill>
                  <a:srgbClr val="FF0000"/>
                </a:solidFill>
                <a:latin typeface="+mj-lt"/>
                <a:ea typeface="+mj-ea"/>
                <a:cs typeface="+mj-cs"/>
              </a:rPr>
              <a:t>force, as amended</a:t>
            </a:r>
            <a:r>
              <a:rPr lang="en-US" sz="2400" dirty="0">
                <a:ln>
                  <a:solidFill>
                    <a:schemeClr val="tx2"/>
                  </a:solidFill>
                </a:ln>
                <a:latin typeface="+mj-lt"/>
                <a:ea typeface="+mj-ea"/>
                <a:cs typeface="+mj-cs"/>
              </a:rPr>
              <a:t>. Its fighters are ordered to fight the terrorists who are going to kill them. But they should not go with them after the danger they face. This is the work of the law enforcement </a:t>
            </a:r>
            <a:r>
              <a:rPr lang="en-US" sz="2400" dirty="0" smtClean="0">
                <a:ln>
                  <a:solidFill>
                    <a:schemeClr val="tx2"/>
                  </a:solidFill>
                </a:ln>
                <a:latin typeface="+mj-lt"/>
                <a:ea typeface="+mj-ea"/>
                <a:cs typeface="+mj-cs"/>
              </a:rPr>
              <a:t>system</a:t>
            </a:r>
            <a:endParaRPr lang="en-US" sz="2400" dirty="0">
              <a:ln>
                <a:solidFill>
                  <a:schemeClr val="tx2"/>
                </a:solidFill>
              </a:ln>
              <a:latin typeface="+mj-lt"/>
              <a:ea typeface="+mj-ea"/>
              <a:cs typeface="+mj-cs"/>
            </a:endParaRPr>
          </a:p>
        </p:txBody>
      </p:sp>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a:xfrm>
            <a:off x="179536" y="84586"/>
            <a:ext cx="8941870" cy="1325563"/>
          </a:xfrm>
        </p:spPr>
        <p:txBody>
          <a:bodyPr/>
          <a:lstStyle/>
          <a:p>
            <a:r>
              <a:rPr lang="en-US" sz="4400" dirty="0"/>
              <a:t>Valuable and L</a:t>
            </a:r>
            <a:r>
              <a:rPr lang="en-US" sz="4400" dirty="0" smtClean="0"/>
              <a:t>egal Determinations</a:t>
            </a:r>
            <a:endParaRPr lang="en-US" sz="4400" dirty="0"/>
          </a:p>
        </p:txBody>
      </p:sp>
      <p:sp>
        <p:nvSpPr>
          <p:cNvPr id="3" name="Slide Number Placeholder 2">
            <a:extLst>
              <a:ext uri="{FF2B5EF4-FFF2-40B4-BE49-F238E27FC236}">
                <a16:creationId xmlns:a16="http://schemas.microsoft.com/office/drawing/2014/main" id="{D4E6384A-7A91-4CBA-88BA-073861559CF7}"/>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4044779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p:txBody>
          <a:bodyPr/>
          <a:lstStyle/>
          <a:p>
            <a:pPr rtl="0"/>
            <a:r>
              <a:rPr lang="en-US" dirty="0"/>
              <a:t>Verdict </a:t>
            </a:r>
            <a:r>
              <a:rPr lang="en-US" dirty="0" smtClean="0"/>
              <a:t>Meaning </a:t>
            </a:r>
            <a:endParaRPr lang="en-US" dirty="0"/>
          </a:p>
        </p:txBody>
      </p:sp>
      <p:sp>
        <p:nvSpPr>
          <p:cNvPr id="3" name="Slide Number Placeholder 2">
            <a:extLst>
              <a:ext uri="{FF2B5EF4-FFF2-40B4-BE49-F238E27FC236}">
                <a16:creationId xmlns:a16="http://schemas.microsoft.com/office/drawing/2014/main" id="{EFF988CD-433D-4364-832F-2900C3A826EF}"/>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1123590"/>
              </p:ext>
            </p:extLst>
          </p:nvPr>
        </p:nvGraphicFramePr>
        <p:xfrm>
          <a:off x="334963" y="1640637"/>
          <a:ext cx="8474075" cy="4022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16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F988CD-433D-4364-832F-2900C3A826EF}"/>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sp>
        <p:nvSpPr>
          <p:cNvPr id="9" name="Title 1">
            <a:extLst>
              <a:ext uri="{FF2B5EF4-FFF2-40B4-BE49-F238E27FC236}">
                <a16:creationId xmlns:a16="http://schemas.microsoft.com/office/drawing/2014/main" id="{23AAC71B-E94A-4837-AE00-1E7039D7AF9E}"/>
              </a:ext>
            </a:extLst>
          </p:cNvPr>
          <p:cNvSpPr>
            <a:spLocks noGrp="1"/>
          </p:cNvSpPr>
          <p:nvPr>
            <p:ph type="title"/>
          </p:nvPr>
        </p:nvSpPr>
        <p:spPr>
          <a:xfrm>
            <a:off x="101065" y="134126"/>
            <a:ext cx="8941870" cy="1325563"/>
          </a:xfrm>
        </p:spPr>
        <p:txBody>
          <a:bodyPr/>
          <a:lstStyle/>
          <a:p>
            <a:pPr rtl="0"/>
            <a:r>
              <a:rPr lang="en-US" b="0" dirty="0"/>
              <a:t>Helmand Province killing</a:t>
            </a:r>
            <a:br>
              <a:rPr lang="en-US" b="0" dirty="0"/>
            </a:br>
            <a:r>
              <a:rPr lang="en-US" dirty="0" smtClean="0"/>
              <a:t>(</a:t>
            </a:r>
            <a:r>
              <a:rPr lang="en-US" dirty="0"/>
              <a:t>2011)</a:t>
            </a:r>
          </a:p>
        </p:txBody>
      </p:sp>
      <p:pic>
        <p:nvPicPr>
          <p:cNvPr id="2" name="Picture 1"/>
          <p:cNvPicPr>
            <a:picLocks noChangeAspect="1"/>
          </p:cNvPicPr>
          <p:nvPr/>
        </p:nvPicPr>
        <p:blipFill>
          <a:blip r:embed="rId3"/>
          <a:stretch>
            <a:fillRect/>
          </a:stretch>
        </p:blipFill>
        <p:spPr>
          <a:xfrm>
            <a:off x="1285875" y="1678010"/>
            <a:ext cx="6572250" cy="3733800"/>
          </a:xfrm>
          <a:prstGeom prst="rect">
            <a:avLst/>
          </a:prstGeom>
          <a:ln w="12700">
            <a:solidFill>
              <a:srgbClr val="0070C0"/>
            </a:solidFill>
          </a:ln>
        </p:spPr>
      </p:pic>
    </p:spTree>
    <p:extLst>
      <p:ext uri="{BB962C8B-B14F-4D97-AF65-F5344CB8AC3E}">
        <p14:creationId xmlns:p14="http://schemas.microsoft.com/office/powerpoint/2010/main" val="257874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87833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053" t="4338" r="8595" b="4153"/>
          <a:stretch/>
        </p:blipFill>
        <p:spPr>
          <a:xfrm>
            <a:off x="899652" y="1769806"/>
            <a:ext cx="7329948" cy="4369473"/>
          </a:xfrm>
        </p:spPr>
      </p:pic>
      <p:sp>
        <p:nvSpPr>
          <p:cNvPr id="3" name="Title 2"/>
          <p:cNvSpPr>
            <a:spLocks noGrp="1"/>
          </p:cNvSpPr>
          <p:nvPr>
            <p:ph type="title"/>
          </p:nvPr>
        </p:nvSpPr>
        <p:spPr/>
        <p:txBody>
          <a:bodyPr/>
          <a:lstStyle/>
          <a:p>
            <a:pPr rtl="0"/>
            <a:r>
              <a:rPr lang="en-US" dirty="0"/>
              <a:t>Major Matthew Goldstein</a:t>
            </a:r>
            <a:endParaRPr lang="he-IL" dirty="0"/>
          </a:p>
        </p:txBody>
      </p:sp>
      <p:sp>
        <p:nvSpPr>
          <p:cNvPr id="4" name="Slide Number Placeholder 3"/>
          <p:cNvSpPr>
            <a:spLocks noGrp="1"/>
          </p:cNvSpPr>
          <p:nvPr>
            <p:ph type="sldNum" sz="quarter" idx="11"/>
          </p:nvPr>
        </p:nvSpPr>
        <p:spPr/>
        <p:txBody>
          <a:bodyPr/>
          <a:lstStyle/>
          <a:p>
            <a:fld id="{575972D9-EBB1-4F7F-9392-98FDD75E9EC6}" type="slidenum">
              <a:rPr lang="en-US" smtClean="0"/>
              <a:t>24</a:t>
            </a:fld>
            <a:endParaRPr lang="en-US"/>
          </a:p>
        </p:txBody>
      </p:sp>
    </p:spTree>
    <p:extLst>
      <p:ext uri="{BB962C8B-B14F-4D97-AF65-F5344CB8AC3E}">
        <p14:creationId xmlns:p14="http://schemas.microsoft.com/office/powerpoint/2010/main" val="279658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he-IL"/>
          </a:p>
        </p:txBody>
      </p:sp>
      <p:sp>
        <p:nvSpPr>
          <p:cNvPr id="4" name="Slide Number Placeholder 3"/>
          <p:cNvSpPr>
            <a:spLocks noGrp="1"/>
          </p:cNvSpPr>
          <p:nvPr>
            <p:ph type="sldNum" sz="quarter" idx="11"/>
          </p:nvPr>
        </p:nvSpPr>
        <p:spPr/>
        <p:txBody>
          <a:bodyPr/>
          <a:lstStyle/>
          <a:p>
            <a:fld id="{575972D9-EBB1-4F7F-9392-98FDD75E9EC6}" type="slidenum">
              <a:rPr lang="en-US" smtClean="0"/>
              <a:t>25</a:t>
            </a:fld>
            <a:endParaRPr lang="en-US"/>
          </a:p>
        </p:txBody>
      </p:sp>
      <p:sp>
        <p:nvSpPr>
          <p:cNvPr id="5" name="מציין מיקום תוכן 4">
            <a:extLst>
              <a:ext uri="{FF2B5EF4-FFF2-40B4-BE49-F238E27FC236}">
                <a16:creationId xmlns:a16="http://schemas.microsoft.com/office/drawing/2014/main" id="{AA20E884-D149-47BD-B730-2272F6391B43}"/>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98627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366617-C7F9-45F3-AC0A-FB4E1B959420}"/>
              </a:ext>
            </a:extLst>
          </p:cNvPr>
          <p:cNvSpPr>
            <a:spLocks noGrp="1"/>
          </p:cNvSpPr>
          <p:nvPr>
            <p:ph type="sldNum" sz="quarter" idx="12"/>
          </p:nvPr>
        </p:nvSpPr>
        <p:spPr/>
        <p:txBody>
          <a:bodyPr/>
          <a:lstStyle/>
          <a:p>
            <a:pPr algn="r" rtl="1"/>
            <a:fld id="{969AC715-037A-4A61-80F5-9938D4975A47}" type="slidenum">
              <a:rPr lang="en-US" smtClean="0"/>
              <a:pPr algn="r" rtl="1"/>
              <a:t>3</a:t>
            </a:fld>
            <a:endParaRPr lang="en-US" dirty="0"/>
          </a:p>
        </p:txBody>
      </p:sp>
      <p:pic>
        <p:nvPicPr>
          <p:cNvPr id="5" name="Picture 4" descr="http://www.maariv.co.il/HttpHandlers/ShowImage.ashx?ID=348240">
            <a:extLst>
              <a:ext uri="{FF2B5EF4-FFF2-40B4-BE49-F238E27FC236}">
                <a16:creationId xmlns:a16="http://schemas.microsoft.com/office/drawing/2014/main" id="{6AE8F68E-6511-484E-B7E1-585F8BF9E25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46327" y="300475"/>
            <a:ext cx="3376184" cy="2512299"/>
          </a:xfrm>
          <a:prstGeom prst="rect">
            <a:avLst/>
          </a:prstGeom>
          <a:ln w="12700">
            <a:solidFill>
              <a:srgbClr val="0070C0"/>
            </a:solidFill>
          </a:ln>
        </p:spPr>
      </p:pic>
      <p:pic>
        <p:nvPicPr>
          <p:cNvPr id="7" name="Picture 1" descr="http://www.gal-ed.co.il/gpoalim/View_files/Nofel_Pic/022463/M_NP_022463_0.jpg">
            <a:extLst>
              <a:ext uri="{FF2B5EF4-FFF2-40B4-BE49-F238E27FC236}">
                <a16:creationId xmlns:a16="http://schemas.microsoft.com/office/drawing/2014/main" id="{CBBEFC11-3EF0-4E20-9A3E-FCF8A66CA3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232" y="3200696"/>
            <a:ext cx="2540373" cy="2404973"/>
          </a:xfrm>
          <a:prstGeom prst="rect">
            <a:avLst/>
          </a:prstGeom>
          <a:ln w="12700">
            <a:solidFill>
              <a:srgbClr val="0070C0"/>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4179F64-0CCF-4414-A359-04966E7CC281}"/>
              </a:ext>
            </a:extLst>
          </p:cNvPr>
          <p:cNvPicPr>
            <a:picLocks noChangeAspect="1"/>
          </p:cNvPicPr>
          <p:nvPr/>
        </p:nvPicPr>
        <p:blipFill rotWithShape="1">
          <a:blip r:embed="rId6"/>
          <a:srcRect b="14477"/>
          <a:stretch/>
        </p:blipFill>
        <p:spPr>
          <a:xfrm>
            <a:off x="974037" y="3200697"/>
            <a:ext cx="3349731" cy="2404856"/>
          </a:xfrm>
          <a:prstGeom prst="rect">
            <a:avLst/>
          </a:prstGeom>
          <a:ln w="12700">
            <a:solidFill>
              <a:srgbClr val="0070C0"/>
            </a:solidFill>
          </a:ln>
        </p:spPr>
      </p:pic>
      <p:pic>
        <p:nvPicPr>
          <p:cNvPr id="4" name="Picture 3">
            <a:extLst>
              <a:ext uri="{FF2B5EF4-FFF2-40B4-BE49-F238E27FC236}">
                <a16:creationId xmlns:a16="http://schemas.microsoft.com/office/drawing/2014/main" id="{BBF011E1-6131-4176-94A9-402AA24A51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037" y="300475"/>
            <a:ext cx="3349731" cy="2512299"/>
          </a:xfrm>
          <a:prstGeom prst="rect">
            <a:avLst/>
          </a:prstGeom>
          <a:ln w="12700">
            <a:solidFill>
              <a:srgbClr val="0070C0"/>
            </a:solidFill>
          </a:ln>
        </p:spPr>
      </p:pic>
    </p:spTree>
    <p:extLst>
      <p:ext uri="{BB962C8B-B14F-4D97-AF65-F5344CB8AC3E}">
        <p14:creationId xmlns:p14="http://schemas.microsoft.com/office/powerpoint/2010/main" val="317137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Slide Number Placeholder 2"/>
          <p:cNvSpPr>
            <a:spLocks noGrp="1"/>
          </p:cNvSpPr>
          <p:nvPr>
            <p:ph type="sldNum" sz="quarter" idx="12"/>
          </p:nvPr>
        </p:nvSpPr>
        <p:spPr/>
        <p:txBody>
          <a:bodyPr/>
          <a:lstStyle/>
          <a:p>
            <a:fld id="{969AC715-037A-4A61-80F5-9938D4975A47}" type="slidenum">
              <a:rPr lang="en-US" smtClean="0"/>
              <a:pPr/>
              <a:t>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6907"/>
            <a:ext cx="9144000" cy="5159066"/>
          </a:xfrm>
          <a:prstGeom prst="rect">
            <a:avLst/>
          </a:prstGeom>
        </p:spPr>
      </p:pic>
      <p:sp>
        <p:nvSpPr>
          <p:cNvPr id="5" name="TextBox 4"/>
          <p:cNvSpPr txBox="1"/>
          <p:nvPr/>
        </p:nvSpPr>
        <p:spPr>
          <a:xfrm>
            <a:off x="2965450" y="4909751"/>
            <a:ext cx="3492500" cy="584775"/>
          </a:xfrm>
          <a:prstGeom prst="rect">
            <a:avLst/>
          </a:prstGeom>
          <a:solidFill>
            <a:schemeClr val="tx1"/>
          </a:solidFill>
        </p:spPr>
        <p:txBody>
          <a:bodyPr wrap="square" rtlCol="1">
            <a:spAutoFit/>
          </a:bodyPr>
          <a:lstStyle/>
          <a:p>
            <a:r>
              <a:rPr lang="en-US" sz="1600" dirty="0" smtClean="0">
                <a:solidFill>
                  <a:schemeClr val="bg1"/>
                </a:solidFill>
              </a:rPr>
              <a:t>Brigadier General Yehuda Meir ordered the Intifada during January 1988 </a:t>
            </a:r>
            <a:endParaRPr lang="he-IL" sz="1600" dirty="0">
              <a:solidFill>
                <a:schemeClr val="bg1"/>
              </a:solidFill>
            </a:endParaRPr>
          </a:p>
        </p:txBody>
      </p:sp>
    </p:spTree>
    <p:extLst>
      <p:ext uri="{BB962C8B-B14F-4D97-AF65-F5344CB8AC3E}">
        <p14:creationId xmlns:p14="http://schemas.microsoft.com/office/powerpoint/2010/main" val="298477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
        <p:nvSpPr>
          <p:cNvPr id="7" name="מציין מיקום תוכן 6">
            <a:extLst>
              <a:ext uri="{FF2B5EF4-FFF2-40B4-BE49-F238E27FC236}">
                <a16:creationId xmlns:a16="http://schemas.microsoft.com/office/drawing/2014/main" id="{5B1ECC1F-E655-41FD-81C2-68F497097A2C}"/>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82518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5">
            <a:extLst>
              <a:ext uri="{FF2B5EF4-FFF2-40B4-BE49-F238E27FC236}">
                <a16:creationId xmlns:a16="http://schemas.microsoft.com/office/drawing/2014/main" id="{BFD037AC-0017-4E48-B986-996052F24B7C}"/>
              </a:ext>
            </a:extLst>
          </p:cNvPr>
          <p:cNvSpPr>
            <a:spLocks noGrp="1"/>
          </p:cNvSpPr>
          <p:nvPr>
            <p:ph idx="1"/>
          </p:nvPr>
        </p:nvSpPr>
        <p:spPr>
          <a:xfrm>
            <a:off x="335230" y="1586298"/>
            <a:ext cx="8473540" cy="4446872"/>
          </a:xfrm>
        </p:spPr>
        <p:txBody>
          <a:bodyPr>
            <a:normAutofit/>
          </a:bodyPr>
          <a:lstStyle/>
          <a:p>
            <a:pPr marL="0" indent="0" algn="just" rtl="0">
              <a:lnSpc>
                <a:spcPct val="100000"/>
              </a:lnSpc>
              <a:buNone/>
            </a:pPr>
            <a:r>
              <a:rPr lang="en-US" sz="2400" dirty="0">
                <a:ln>
                  <a:solidFill>
                    <a:schemeClr val="tx2"/>
                  </a:solidFill>
                </a:ln>
                <a:solidFill>
                  <a:srgbClr val="FF0000"/>
                </a:solidFill>
                <a:latin typeface="+mj-lt"/>
                <a:ea typeface="+mj-ea"/>
                <a:cs typeface="+mj-cs"/>
              </a:rPr>
              <a:t>It was in military conditions and even in difficult times that the IDF managed to maintain the purity of weapons and fulfilled the obligations imposed on the State of Israel by common law ... </a:t>
            </a:r>
            <a:r>
              <a:rPr lang="en-US" sz="2400" dirty="0">
                <a:ln>
                  <a:solidFill>
                    <a:schemeClr val="tx2"/>
                  </a:solidFill>
                </a:ln>
                <a:latin typeface="+mj-lt"/>
                <a:ea typeface="+mj-ea"/>
                <a:cs typeface="+mj-cs"/>
              </a:rPr>
              <a:t>It was in military conditions and even in difficult times that the IDF managed to maintain the purity of weapons and fulfilled the obligations imposed on the State of Israel by common law ... Even if the IDF faces a difficult task in the face of an uprising in territories where it is sometimes necessary to use force to control the order that is being violated, it is still imperative to carry out a command of this kind </a:t>
            </a:r>
            <a:r>
              <a:rPr lang="en-US" sz="2400" dirty="0">
                <a:ln>
                  <a:solidFill>
                    <a:schemeClr val="tx2"/>
                  </a:solidFill>
                </a:ln>
                <a:solidFill>
                  <a:srgbClr val="FF0000"/>
                </a:solidFill>
                <a:latin typeface="+mj-lt"/>
                <a:ea typeface="+mj-ea"/>
                <a:cs typeface="+mj-cs"/>
              </a:rPr>
              <a:t>.... and to bring to justice those responsible for the material offence attributed to them".</a:t>
            </a:r>
            <a:endParaRPr lang="he-IL" sz="2400" dirty="0">
              <a:ln>
                <a:solidFill>
                  <a:schemeClr val="tx2"/>
                </a:solidFill>
              </a:ln>
              <a:solidFill>
                <a:srgbClr val="FF0000"/>
              </a:solidFill>
              <a:latin typeface="+mj-lt"/>
              <a:ea typeface="+mj-ea"/>
              <a:cs typeface="+mj-cs"/>
            </a:endParaRPr>
          </a:p>
        </p:txBody>
      </p:sp>
    </p:spTree>
    <p:extLst>
      <p:ext uri="{BB962C8B-B14F-4D97-AF65-F5344CB8AC3E}">
        <p14:creationId xmlns:p14="http://schemas.microsoft.com/office/powerpoint/2010/main" val="220563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FF7CD1-3728-44A4-94B5-8A526E54CC02}"/>
              </a:ext>
            </a:extLst>
          </p:cNvPr>
          <p:cNvSpPr>
            <a:spLocks noGrp="1"/>
          </p:cNvSpPr>
          <p:nvPr>
            <p:ph type="sldNum" sz="quarter" idx="12"/>
          </p:nvPr>
        </p:nvSpPr>
        <p:spPr/>
        <p:txBody>
          <a:bodyPr vert="horz" lIns="91440" tIns="45720" rIns="91440" bIns="45720" rtlCol="0" anchor="ctr"/>
          <a:lstStyle/>
          <a:p>
            <a:fld id="{ABDC557D-500D-45E0-BB0A-D9BE39463DDD}" type="slidenum">
              <a:rPr lang="en-US" sz="1800">
                <a:solidFill>
                  <a:schemeClr val="tx1"/>
                </a:solidFill>
              </a:rPr>
              <a:pPr/>
              <a:t>7</a:t>
            </a:fld>
            <a:endParaRPr lang="en-US" sz="1800" dirty="0">
              <a:solidFill>
                <a:schemeClr val="tx1"/>
              </a:solidFill>
            </a:endParaRPr>
          </a:p>
        </p:txBody>
      </p:sp>
      <p:sp>
        <p:nvSpPr>
          <p:cNvPr id="6" name="Title 4">
            <a:extLst>
              <a:ext uri="{FF2B5EF4-FFF2-40B4-BE49-F238E27FC236}">
                <a16:creationId xmlns:a16="http://schemas.microsoft.com/office/drawing/2014/main" id="{CFE33A7A-FF5C-494F-A071-2E0CDE3F1D8E}"/>
              </a:ext>
            </a:extLst>
          </p:cNvPr>
          <p:cNvSpPr txBox="1">
            <a:spLocks/>
          </p:cNvSpPr>
          <p:nvPr/>
        </p:nvSpPr>
        <p:spPr>
          <a:xfrm>
            <a:off x="101065" y="2372829"/>
            <a:ext cx="8941870" cy="1325563"/>
          </a:xfrm>
          <a:prstGeom prst="rect">
            <a:avLst/>
          </a:prstGeom>
          <a:ln>
            <a:solidFill>
              <a:schemeClr val="bg1"/>
            </a:solidFill>
          </a:ln>
        </p:spPr>
        <p:txBody>
          <a:bodyPr vert="horz" lIns="91440" tIns="45720" rIns="91440" bIns="45720" rtlCol="0" anchor="ctr">
            <a:noAutofit/>
          </a:bodyPr>
          <a:lst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a:lstStyle>
          <a:p>
            <a:r>
              <a:rPr lang="en-US" dirty="0"/>
              <a:t>Military </a:t>
            </a:r>
            <a:r>
              <a:rPr lang="en-US" dirty="0" smtClean="0"/>
              <a:t>Investigation</a:t>
            </a:r>
            <a:endParaRPr lang="en-US" dirty="0"/>
          </a:p>
        </p:txBody>
      </p:sp>
    </p:spTree>
    <p:extLst>
      <p:ext uri="{BB962C8B-B14F-4D97-AF65-F5344CB8AC3E}">
        <p14:creationId xmlns:p14="http://schemas.microsoft.com/office/powerpoint/2010/main" val="58986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Slide Number Placeholder 2"/>
          <p:cNvSpPr>
            <a:spLocks noGrp="1"/>
          </p:cNvSpPr>
          <p:nvPr>
            <p:ph type="sldNum" sz="quarter" idx="12"/>
          </p:nvPr>
        </p:nvSpPr>
        <p:spPr/>
        <p:txBody>
          <a:bodyPr/>
          <a:lstStyle/>
          <a:p>
            <a:fld id="{ABDC557D-500D-45E0-BB0A-D9BE39463DDD}" type="slidenum">
              <a:rPr lang="en-US" smtClean="0"/>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2"/>
            <a:ext cx="9144000" cy="6850316"/>
          </a:xfrm>
          <a:prstGeom prst="rect">
            <a:avLst/>
          </a:prstGeom>
        </p:spPr>
      </p:pic>
    </p:spTree>
    <p:extLst>
      <p:ext uri="{BB962C8B-B14F-4D97-AF65-F5344CB8AC3E}">
        <p14:creationId xmlns:p14="http://schemas.microsoft.com/office/powerpoint/2010/main" val="176463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B3E055-FBAE-4F17-AD18-65BF6CFD8C37}"/>
              </a:ext>
            </a:extLst>
          </p:cNvPr>
          <p:cNvSpPr>
            <a:spLocks noGrp="1"/>
          </p:cNvSpPr>
          <p:nvPr>
            <p:ph type="sldNum" sz="quarter" idx="10"/>
          </p:nvPr>
        </p:nvSpPr>
        <p:spPr>
          <a:xfrm>
            <a:off x="6447440" y="6335329"/>
            <a:ext cx="2057400"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75589EA-9781-44A2-A716-843D95503C30}" type="slidenum">
              <a:rPr kumimoji="0" lang="en-US" sz="1800" b="0" i="0" u="none" strike="noStrike" kern="1200" cap="none" spc="0" normalizeH="0" baseline="0" noProof="0" smtClean="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3974731322"/>
      </p:ext>
    </p:extLst>
  </p:cSld>
  <p:clrMapOvr>
    <a:masterClrMapping/>
  </p:clrMapOvr>
</p:sld>
</file>

<file path=ppt/theme/theme1.xml><?xml version="1.0" encoding="utf-8"?>
<a:theme xmlns:a="http://schemas.openxmlformats.org/drawingml/2006/main" name="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ערכת נושא פרקליטות כחול" id="{FEA4E174-6D9F-4EB3-9795-1BEC14E2C369}" vid="{9E2DBC08-26EA-40BE-8657-97EA41B182E6}"/>
    </a:ext>
  </a:extLst>
</a:theme>
</file>

<file path=ppt/theme/theme2.xml><?xml version="1.0" encoding="utf-8"?>
<a:theme xmlns:a="http://schemas.openxmlformats.org/drawingml/2006/main" name="1_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ערכת נושא פרקליטות כחול" id="{FEA4E174-6D9F-4EB3-9795-1BEC14E2C369}" vid="{9E2DBC08-26EA-40BE-8657-97EA41B182E6}"/>
    </a:ext>
  </a:extLst>
</a:theme>
</file>

<file path=ppt/theme/theme3.xml><?xml version="1.0" encoding="utf-8"?>
<a:theme xmlns:a="http://schemas.openxmlformats.org/drawingml/2006/main" name="2_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ערכת נושא פרקליטות כחול" id="{FEA4E174-6D9F-4EB3-9795-1BEC14E2C369}" vid="{9E2DBC08-26EA-40BE-8657-97EA41B182E6}"/>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11238</TotalTime>
  <Words>1276</Words>
  <Application>Microsoft Office PowerPoint</Application>
  <PresentationFormat>On-screen Show (4:3)</PresentationFormat>
  <Paragraphs>129</Paragraphs>
  <Slides>25</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David</vt:lpstr>
      <vt:lpstr>Segoe UI</vt:lpstr>
      <vt:lpstr>Segoe UI Semilight</vt:lpstr>
      <vt:lpstr>ערכת נושא פרקליטות כחול</vt:lpstr>
      <vt:lpstr>1_ערכת נושא פרקליטות כחול</vt:lpstr>
      <vt:lpstr>2_ערכת נושא פרקליטות כחול</vt:lpstr>
      <vt:lpstr>Law Enforcement Agencies in Operational and Combat Operations</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"Operating Ratio"</vt:lpstr>
      <vt:lpstr>PowerPoint Presentation</vt:lpstr>
      <vt:lpstr>PowerPoint Presentation</vt:lpstr>
      <vt:lpstr>The Shooting Incident in Hebron</vt:lpstr>
      <vt:lpstr>PowerPoint Presentation</vt:lpstr>
      <vt:lpstr>PowerPoint Presentation</vt:lpstr>
      <vt:lpstr>Factual Tenure</vt:lpstr>
      <vt:lpstr>Valuable and Legal Definitions</vt:lpstr>
      <vt:lpstr>Valuable and Legal Determinations</vt:lpstr>
      <vt:lpstr>Verdict Meaning </vt:lpstr>
      <vt:lpstr>Helmand Province killing (2011)</vt:lpstr>
      <vt:lpstr>PowerPoint Presentation</vt:lpstr>
      <vt:lpstr>Major Matthew Goldstein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אכיפת הדין בצה"ל בדגש על עבירות סמים 2018</dc:title>
  <dc:creator>Vitaly</dc:creator>
  <cp:lastModifiedBy>u26696</cp:lastModifiedBy>
  <cp:revision>169</cp:revision>
  <cp:lastPrinted>2018-11-21T16:18:46Z</cp:lastPrinted>
  <dcterms:created xsi:type="dcterms:W3CDTF">2018-02-05T07:53:03Z</dcterms:created>
  <dcterms:modified xsi:type="dcterms:W3CDTF">2019-12-30T10:15:17Z</dcterms:modified>
</cp:coreProperties>
</file>