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1" r:id="rId3"/>
    <p:sldId id="333" r:id="rId4"/>
    <p:sldId id="261" r:id="rId5"/>
    <p:sldId id="330" r:id="rId6"/>
    <p:sldId id="336" r:id="rId7"/>
    <p:sldId id="322" r:id="rId8"/>
    <p:sldId id="337" r:id="rId9"/>
    <p:sldId id="331" r:id="rId10"/>
    <p:sldId id="335" r:id="rId11"/>
    <p:sldId id="338" r:id="rId12"/>
    <p:sldId id="33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50"/>
    <a:srgbClr val="FF2929"/>
    <a:srgbClr val="FF3300"/>
    <a:srgbClr val="3E122B"/>
    <a:srgbClr val="800080"/>
    <a:srgbClr val="9966FF"/>
    <a:srgbClr val="6600CC"/>
    <a:srgbClr val="990099"/>
    <a:srgbClr val="66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 autoAdjust="0"/>
    <p:restoredTop sz="94660"/>
  </p:normalViewPr>
  <p:slideViewPr>
    <p:cSldViewPr>
      <p:cViewPr>
        <p:scale>
          <a:sx n="90" d="100"/>
          <a:sy n="90" d="100"/>
        </p:scale>
        <p:origin x="-30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D074-C9B1-4E00-A65F-48169564637D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3E103-A6CF-4499-B46B-019D147E7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45676-CEB7-4E5F-AC52-425FF6B112AD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E8C70-C034-4494-BF7D-BCC24A37B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1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8C70-C034-4494-BF7D-BCC24A37B0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8C70-C034-4494-BF7D-BCC24A37B0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5709-0DC8-4E45-A8B8-FAA92DBA26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8C70-C034-4494-BF7D-BCC24A37B0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8C70-C034-4494-BF7D-BCC24A37B0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27B2-11C4-485F-8A6F-84BAC1DB708C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7D66-18CA-4EF4-96FD-1F846DBB1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multimedia.org/radio/english/2011/08/syrian-envoy-says-government-%E2%80%98working-hard-to-stop-the-violence%E2%80%99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05400"/>
            <a:ext cx="2073277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329625"/>
            <a:ext cx="731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המשלחת הקבועה של ישראל לאומות המאוחדות </a:t>
            </a:r>
            <a:endParaRPr lang="en-US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447006" y="2514600"/>
            <a:ext cx="5028406" cy="794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90600"/>
            <a:ext cx="7620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49252"/>
            <a:ext cx="1371600" cy="145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009147" y="967217"/>
            <a:ext cx="527810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י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ר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א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ל </a:t>
            </a:r>
            <a:endParaRPr lang="en-US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rtl="1"/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ו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א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ו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"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ם 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2924"/>
            <a:ext cx="7620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1388014" y="2519520"/>
            <a:ext cx="5028406" cy="794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114" r="2824" b="2022"/>
          <a:stretch/>
        </p:blipFill>
        <p:spPr bwMode="auto">
          <a:xfrm>
            <a:off x="2149477" y="3115854"/>
            <a:ext cx="4800600" cy="3309925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126199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7620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49252"/>
            <a:ext cx="1371600" cy="145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traight Connector 19"/>
          <p:cNvCxnSpPr/>
          <p:nvPr/>
        </p:nvCxnSpPr>
        <p:spPr>
          <a:xfrm>
            <a:off x="4920" y="1052924"/>
            <a:ext cx="7620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03695" y="284105"/>
            <a:ext cx="59639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איך נשמור על קשר?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08712" y="1600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he-IL" sz="2400" dirty="0" err="1" smtClean="0">
                <a:solidFill>
                  <a:schemeClr val="bg1"/>
                </a:solidFill>
              </a:rPr>
              <a:t>פייסבוק</a:t>
            </a:r>
            <a:r>
              <a:rPr lang="he-IL" sz="2400" dirty="0" smtClean="0">
                <a:solidFill>
                  <a:schemeClr val="bg1"/>
                </a:solidFill>
              </a:rPr>
              <a:t>:</a:t>
            </a:r>
          </a:p>
          <a:p>
            <a:pPr algn="ctr" rtl="1"/>
            <a:endParaRPr lang="en-US" sz="2000" dirty="0">
              <a:solidFill>
                <a:schemeClr val="bg1"/>
              </a:solidFill>
            </a:endParaRPr>
          </a:p>
          <a:p>
            <a:pPr marL="285750" indent="-285750" algn="ctr" rtl="1">
              <a:buFont typeface="Arial" pitchFamily="34" charset="0"/>
              <a:buChar char="•"/>
            </a:pPr>
            <a:r>
              <a:rPr lang="en-US" sz="2400" u="sng" dirty="0">
                <a:solidFill>
                  <a:srgbClr val="92D050"/>
                </a:solidFill>
              </a:rPr>
              <a:t>https://</a:t>
            </a:r>
            <a:r>
              <a:rPr lang="en-US" sz="2400" u="sng" dirty="0" smtClean="0">
                <a:solidFill>
                  <a:srgbClr val="92D050"/>
                </a:solidFill>
              </a:rPr>
              <a:t>www.facebook.com/IsraelatUN</a:t>
            </a:r>
            <a:endParaRPr lang="he-IL" sz="2400" u="sng" dirty="0" smtClean="0">
              <a:solidFill>
                <a:srgbClr val="92D050"/>
              </a:solidFill>
            </a:endParaRPr>
          </a:p>
          <a:p>
            <a:pPr algn="ctr" rtl="1"/>
            <a:endParaRPr lang="en-US" sz="2000" dirty="0">
              <a:solidFill>
                <a:srgbClr val="92D050"/>
              </a:solidFill>
            </a:endParaRPr>
          </a:p>
          <a:p>
            <a:pPr marL="285750" indent="-285750" algn="ctr" rtl="1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92D050"/>
                </a:solidFill>
              </a:rPr>
              <a:t>https</a:t>
            </a:r>
            <a:r>
              <a:rPr lang="en-US" sz="2400" u="sng" dirty="0">
                <a:solidFill>
                  <a:srgbClr val="92D050"/>
                </a:solidFill>
              </a:rPr>
              <a:t>://www.facebook.com/RonProsor</a:t>
            </a:r>
            <a:endParaRPr lang="en-US" sz="2000" dirty="0">
              <a:solidFill>
                <a:srgbClr val="92D050"/>
              </a:solidFill>
            </a:endParaRPr>
          </a:p>
          <a:p>
            <a:pPr algn="ctr" rtl="1"/>
            <a:endParaRPr lang="he-IL" sz="2400" dirty="0" smtClean="0">
              <a:solidFill>
                <a:schemeClr val="bg1"/>
              </a:solidFill>
            </a:endParaRPr>
          </a:p>
          <a:p>
            <a:pPr algn="ctr" rtl="1"/>
            <a:r>
              <a:rPr lang="he-IL" sz="2400" dirty="0" err="1" smtClean="0">
                <a:solidFill>
                  <a:schemeClr val="bg1"/>
                </a:solidFill>
              </a:rPr>
              <a:t>טוויטר</a:t>
            </a:r>
            <a:r>
              <a:rPr lang="he-IL" sz="2400" dirty="0" smtClean="0">
                <a:solidFill>
                  <a:schemeClr val="bg1"/>
                </a:solidFill>
              </a:rPr>
              <a:t>:</a:t>
            </a:r>
          </a:p>
          <a:p>
            <a:pPr algn="ctr" rtl="1"/>
            <a:endParaRPr lang="he-IL" sz="2400" dirty="0" smtClean="0">
              <a:solidFill>
                <a:schemeClr val="bg1"/>
              </a:solidFill>
            </a:endParaRPr>
          </a:p>
          <a:p>
            <a:pPr marL="285750" indent="-285750" algn="ctr" rtl="1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92D050"/>
                </a:solidFill>
              </a:rPr>
              <a:t>https</a:t>
            </a:r>
            <a:r>
              <a:rPr lang="en-US" sz="2400" u="sng" dirty="0">
                <a:solidFill>
                  <a:srgbClr val="92D050"/>
                </a:solidFill>
              </a:rPr>
              <a:t>://twitter.com/IsraelinUN</a:t>
            </a:r>
            <a:endParaRPr lang="en-US" sz="2000" dirty="0">
              <a:solidFill>
                <a:srgbClr val="92D050"/>
              </a:solidFill>
            </a:endParaRPr>
          </a:p>
          <a:p>
            <a:pPr algn="r" rtl="1"/>
            <a:r>
              <a:rPr lang="he-IL" dirty="0">
                <a:solidFill>
                  <a:schemeClr val="bg1"/>
                </a:solidFill>
              </a:rPr>
              <a:t> </a:t>
            </a:r>
            <a:endParaRPr lang="en-US" sz="1600" dirty="0">
              <a:solidFill>
                <a:schemeClr val="bg1"/>
              </a:solidFill>
            </a:endParaRPr>
          </a:p>
          <a:p>
            <a:pPr algn="r" rtl="1"/>
            <a:r>
              <a:rPr lang="he-IL" dirty="0">
                <a:solidFill>
                  <a:schemeClr val="bg1"/>
                </a:solidFill>
              </a:rPr>
              <a:t> </a:t>
            </a:r>
            <a:endParaRPr lang="en-US" sz="1600" dirty="0">
              <a:solidFill>
                <a:schemeClr val="bg1"/>
              </a:solidFill>
            </a:endParaRPr>
          </a:p>
          <a:p>
            <a:pPr algn="ctr" rtl="1"/>
            <a:r>
              <a:rPr lang="he-IL" b="1" dirty="0" smtClean="0">
                <a:solidFill>
                  <a:schemeClr val="bg1"/>
                </a:solidFill>
              </a:rPr>
              <a:t>זכרו </a:t>
            </a:r>
            <a:r>
              <a:rPr lang="he-IL" b="1" dirty="0">
                <a:solidFill>
                  <a:schemeClr val="bg1"/>
                </a:solidFill>
              </a:rPr>
              <a:t>שהמשלחת כאן בראש ובראשונה לייצג את כולנו. אל תהססו ליצור </a:t>
            </a:r>
            <a:r>
              <a:rPr lang="he-IL" b="1" dirty="0" err="1">
                <a:solidFill>
                  <a:schemeClr val="bg1"/>
                </a:solidFill>
              </a:rPr>
              <a:t>איתנו</a:t>
            </a:r>
            <a:r>
              <a:rPr lang="he-IL" b="1" dirty="0">
                <a:solidFill>
                  <a:schemeClr val="bg1"/>
                </a:solidFill>
              </a:rPr>
              <a:t> קשר!</a:t>
            </a:r>
            <a:endParaRPr lang="en-US" sz="1400" dirty="0">
              <a:solidFill>
                <a:schemeClr val="bg1"/>
              </a:solidFill>
            </a:endParaRPr>
          </a:p>
          <a:p>
            <a:pPr marL="800100" lvl="1" indent="-342900" algn="r" rtl="1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/>
            </a:pPr>
            <a:endParaRPr kumimoji="0" lang="he-IL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2248694" y="292798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2295398" y="293290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1981200" y="3618024"/>
            <a:ext cx="777784" cy="7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96000" y="3618024"/>
            <a:ext cx="8290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4460" y="2968008"/>
            <a:ext cx="0" cy="888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17185"/>
            <a:ext cx="952500" cy="100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85800" y="228600"/>
            <a:ext cx="762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8200" y="103673"/>
            <a:ext cx="7315200" cy="7386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תשלומי ישראל לאו"ם</a:t>
            </a:r>
          </a:p>
          <a:p>
            <a:pPr algn="ctr"/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Permanent Mission of Israel to the UN</a:t>
            </a:r>
            <a:r>
              <a:rPr lang="he-IL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 </a:t>
            </a:r>
            <a:endParaRPr lang="en-US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52" y="1066116"/>
            <a:ext cx="37406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2400" dirty="0" smtClean="0"/>
              <a:t>סולם התשלומים 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83115" y="3184520"/>
            <a:ext cx="1715262" cy="854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100" u="sng" dirty="0" smtClean="0"/>
              <a:t>תשלום ישראל </a:t>
            </a:r>
            <a:r>
              <a:rPr lang="he-IL" sz="1100" u="sng" dirty="0" err="1" smtClean="0"/>
              <a:t>לטריבונלים</a:t>
            </a:r>
            <a:r>
              <a:rPr lang="he-IL" sz="1100" u="sng" dirty="0" smtClean="0"/>
              <a:t> (2012)</a:t>
            </a:r>
          </a:p>
          <a:p>
            <a:pPr algn="ctr">
              <a:lnSpc>
                <a:spcPct val="150000"/>
              </a:lnSpc>
            </a:pPr>
            <a:r>
              <a:rPr lang="he-IL" sz="1100" dirty="0" smtClean="0"/>
              <a:t>1 מיליון ד'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16413" y="3191709"/>
            <a:ext cx="1787105" cy="854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100" u="sng" dirty="0" smtClean="0"/>
              <a:t>תשלום ישראל לסוכנויות וקרנות או"ם </a:t>
            </a:r>
          </a:p>
          <a:p>
            <a:pPr algn="ctr">
              <a:lnSpc>
                <a:spcPct val="150000"/>
              </a:lnSpc>
            </a:pPr>
            <a:r>
              <a:rPr lang="he-IL" sz="1100" dirty="0" smtClean="0"/>
              <a:t>0.5 מיליון ד'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191326" y="2663222"/>
            <a:ext cx="383134" cy="322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74460" y="2663222"/>
            <a:ext cx="302340" cy="322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2680788" y="3184520"/>
            <a:ext cx="374061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2400" dirty="0" smtClean="0"/>
              <a:t>סך כל תשלומי ישראל לאו"ם:</a:t>
            </a:r>
          </a:p>
          <a:p>
            <a:pPr algn="ctr"/>
            <a:r>
              <a:rPr lang="he-IL" sz="2400" dirty="0" smtClean="0"/>
              <a:t>47.5 מיליון ד'</a:t>
            </a:r>
            <a:endParaRPr lang="en-US" sz="2400" dirty="0" smtClean="0"/>
          </a:p>
          <a:p>
            <a:pPr algn="ctr" rtl="1"/>
            <a:r>
              <a:rPr lang="en-US" sz="1600" dirty="0" smtClean="0"/>
              <a:t> </a:t>
            </a:r>
            <a:r>
              <a:rPr lang="he-IL" sz="1600" dirty="0" smtClean="0"/>
              <a:t>תל"ג ישראל – 239.6 מיליארד ד'</a:t>
            </a:r>
          </a:p>
          <a:p>
            <a:pPr algn="ctr" rtl="1"/>
            <a:r>
              <a:rPr lang="he-IL" sz="1600" dirty="0" smtClean="0"/>
              <a:t>אחוז תשלום לאו"ם מתוך </a:t>
            </a:r>
            <a:r>
              <a:rPr lang="he-IL" sz="1600" dirty="0" err="1" smtClean="0"/>
              <a:t>התל"ג</a:t>
            </a:r>
            <a:r>
              <a:rPr lang="he-IL" sz="1600" dirty="0" smtClean="0"/>
              <a:t>: 0.002%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762000" y="1581549"/>
            <a:ext cx="2438400" cy="77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b="1" u="sng" dirty="0"/>
              <a:t>תקציב רגיל (2012-13)</a:t>
            </a:r>
          </a:p>
          <a:p>
            <a:pPr algn="ctr">
              <a:lnSpc>
                <a:spcPct val="150000"/>
              </a:lnSpc>
            </a:pPr>
            <a:r>
              <a:rPr lang="he-IL" b="1" dirty="0"/>
              <a:t>5.2 מיליארד ד'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8984" y="2081757"/>
            <a:ext cx="1615952" cy="69249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200" u="sng" dirty="0" smtClean="0"/>
              <a:t>חלקה של ישראל</a:t>
            </a:r>
          </a:p>
          <a:p>
            <a:pPr algn="ctr">
              <a:lnSpc>
                <a:spcPct val="150000"/>
              </a:lnSpc>
            </a:pPr>
            <a:r>
              <a:rPr lang="he-IL" sz="1200" dirty="0" smtClean="0"/>
              <a:t> </a:t>
            </a:r>
            <a:r>
              <a:rPr lang="he-IL" sz="1400" dirty="0" smtClean="0"/>
              <a:t>19מיליון ד'</a:t>
            </a:r>
            <a:endParaRPr lang="he-IL" sz="12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5876651" y="1584466"/>
            <a:ext cx="2667000" cy="870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1600" b="1" u="sng" dirty="0"/>
              <a:t>תקציב כוחות </a:t>
            </a:r>
            <a:r>
              <a:rPr lang="he-IL" sz="1600" b="1" u="sng" dirty="0" smtClean="0"/>
              <a:t>השלום </a:t>
            </a:r>
            <a:r>
              <a:rPr lang="he-IL" sz="1600" b="1" u="sng" dirty="0"/>
              <a:t>(2012)</a:t>
            </a:r>
          </a:p>
          <a:p>
            <a:pPr algn="ctr">
              <a:lnSpc>
                <a:spcPct val="150000"/>
              </a:lnSpc>
            </a:pPr>
            <a:r>
              <a:rPr lang="he-IL" sz="1600" b="1" dirty="0" smtClean="0"/>
              <a:t>7.3 </a:t>
            </a:r>
            <a:r>
              <a:rPr lang="he-IL" sz="1600" b="1" dirty="0"/>
              <a:t>מיליארד ד'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9500" y="2081757"/>
            <a:ext cx="1567049" cy="6924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1200" u="sng" dirty="0" smtClean="0"/>
              <a:t>חלקה של ישראל</a:t>
            </a:r>
          </a:p>
          <a:p>
            <a:pPr algn="ctr">
              <a:lnSpc>
                <a:spcPct val="150000"/>
              </a:lnSpc>
            </a:pPr>
            <a:r>
              <a:rPr lang="he-IL" sz="1000" dirty="0" smtClean="0"/>
              <a:t> </a:t>
            </a:r>
            <a:r>
              <a:rPr lang="he-IL" sz="1400" dirty="0" smtClean="0"/>
              <a:t>27 מיליון ד'</a:t>
            </a:r>
            <a:endParaRPr lang="he-IL" sz="1000" dirty="0" smtClean="0"/>
          </a:p>
        </p:txBody>
      </p:sp>
      <p:sp>
        <p:nvSpPr>
          <p:cNvPr id="54" name="Rounded Rectangle 53"/>
          <p:cNvSpPr/>
          <p:nvPr/>
        </p:nvSpPr>
        <p:spPr>
          <a:xfrm>
            <a:off x="266700" y="4800600"/>
            <a:ext cx="8763000" cy="1752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he-IL" sz="1600" spc="300" dirty="0"/>
              <a:t>*</a:t>
            </a:r>
            <a:r>
              <a:rPr lang="he-IL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מדורגת במקום </a:t>
            </a:r>
            <a:r>
              <a:rPr lang="he-IL" sz="1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ה-</a:t>
            </a:r>
            <a:r>
              <a:rPr lang="he-IL" sz="1600" b="1" u="sng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he-IL" sz="1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מבין המדינות </a:t>
            </a:r>
            <a:r>
              <a:rPr lang="he-IL" sz="16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התורמות לכוחות </a:t>
            </a:r>
            <a:r>
              <a:rPr lang="he-IL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שלום.</a:t>
            </a:r>
          </a:p>
          <a:p>
            <a:pPr algn="ctr" rtl="1"/>
            <a:r>
              <a:rPr lang="he-IL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e-I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לשם השוואה: סעודיה – מקום 23, קטאר – מקום 34, הודו – מקום 35, מצרים – מקום 59)</a:t>
            </a:r>
          </a:p>
          <a:p>
            <a:pPr algn="ctr" rtl="1"/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he-IL" sz="1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ישראל מדורגת במקום ה-</a:t>
            </a:r>
            <a:r>
              <a:rPr lang="he-IL" sz="1600" b="1" u="sng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he-IL" sz="1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בתקציב הרגיל</a:t>
            </a:r>
            <a:r>
              <a:rPr lang="he-IL" sz="1600" dirty="0"/>
              <a:t>. </a:t>
            </a:r>
          </a:p>
        </p:txBody>
      </p:sp>
      <p:sp>
        <p:nvSpPr>
          <p:cNvPr id="3" name="Left Arrow 2"/>
          <p:cNvSpPr/>
          <p:nvPr/>
        </p:nvSpPr>
        <p:spPr>
          <a:xfrm>
            <a:off x="7991201" y="5451894"/>
            <a:ext cx="552450" cy="190500"/>
          </a:xfrm>
          <a:prstGeom prst="leftArrow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3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55698" y="71029"/>
            <a:ext cx="850701" cy="89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85800" y="228600"/>
            <a:ext cx="762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76400" y="1056972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6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שינוי מגמה בתשלומי מדינות </a:t>
            </a:r>
            <a:r>
              <a:rPr lang="en-US" sz="16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P5</a:t>
            </a:r>
            <a:r>
              <a:rPr lang="he-IL" sz="16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לאו"ם</a:t>
            </a:r>
            <a:r>
              <a:rPr lang="he-IL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he-IL" sz="16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" y="103673"/>
            <a:ext cx="7620000" cy="73866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תשלומי ישראל לאו"ם</a:t>
            </a:r>
          </a:p>
          <a:p>
            <a:pPr algn="ctr"/>
            <a:r>
              <a:rPr lang="en-US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Permanent Mission of Israel to the UN</a:t>
            </a:r>
            <a:r>
              <a:rPr lang="he-IL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ahoma" pitchFamily="34" charset="0"/>
              </a:rPr>
              <a:t> </a:t>
            </a:r>
            <a:endParaRPr lang="en-US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4652"/>
              </p:ext>
            </p:extLst>
          </p:nvPr>
        </p:nvGraphicFramePr>
        <p:xfrm>
          <a:off x="1389697" y="1447801"/>
          <a:ext cx="5468303" cy="15422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93276"/>
                <a:gridCol w="1093276"/>
                <a:gridCol w="1093917"/>
                <a:gridCol w="1093917"/>
                <a:gridCol w="1093917"/>
              </a:tblGrid>
              <a:tr h="180975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מדינה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2010 - 2012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2013 – 2015</a:t>
                      </a:r>
                      <a:endParaRPr lang="en-US" sz="110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effectLst/>
                        </a:rPr>
                        <a:t>רגיל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effectLst/>
                        </a:rPr>
                        <a:t>כוחות שלום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>
                          <a:effectLst/>
                        </a:rPr>
                        <a:t>רגיל</a:t>
                      </a:r>
                      <a:endParaRPr lang="en-US" sz="1100" b="1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כוחות שלום</a:t>
                      </a:r>
                      <a:endParaRPr lang="en-US" sz="1100" b="1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ארה"ב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PMingLiU"/>
                          <a:cs typeface="Arial"/>
                        </a:rPr>
                        <a:t>22.00%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27.14%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PMingLiU"/>
                          <a:cs typeface="Arial"/>
                        </a:rPr>
                        <a:t>22.00%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27.14%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בריטניה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6.60%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8.15%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5.17%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6.39%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צרפת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6.12%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7.55%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5.59%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6.90%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רוסיה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1.60%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+mn-lt"/>
                        </a:rPr>
                        <a:t>1.97%</a:t>
                      </a:r>
                      <a:endParaRPr lang="en-US" sz="1100" dirty="0"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2.44%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2.88%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סין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PMingLiU"/>
                          <a:cs typeface="Arial"/>
                        </a:rPr>
                        <a:t>3.18%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3.93%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5.14%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6.35%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PMingLiU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80975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18782"/>
              </p:ext>
            </p:extLst>
          </p:nvPr>
        </p:nvGraphicFramePr>
        <p:xfrm>
          <a:off x="1390015" y="3554820"/>
          <a:ext cx="5411470" cy="3084576"/>
        </p:xfrm>
        <a:graphic>
          <a:graphicData uri="http://schemas.openxmlformats.org/drawingml/2006/table">
            <a:tbl>
              <a:tblPr rtl="1" firstRow="1" firstCol="1" bandRow="1">
                <a:tableStyleId>{5202B0CA-FC54-4496-8BCA-5EF66A818D29}</a:tableStyleId>
              </a:tblPr>
              <a:tblGrid>
                <a:gridCol w="1352550"/>
                <a:gridCol w="1352550"/>
                <a:gridCol w="1353185"/>
                <a:gridCol w="1353185"/>
              </a:tblGrid>
              <a:tr h="0"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שינוי באחוזים ביחס למחזור הקודם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kern="1200" dirty="0">
                          <a:effectLst/>
                        </a:rPr>
                        <a:t>העולות הגדולות</a:t>
                      </a:r>
                      <a:endParaRPr lang="en-US" sz="11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effectLst/>
                        </a:rPr>
                        <a:t>היורדות הגדולות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מדינה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solidFill>
                            <a:srgbClr val="00B050"/>
                          </a:solidFill>
                          <a:effectLst/>
                        </a:rPr>
                        <a:t>אחוז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מדינה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dirty="0">
                          <a:solidFill>
                            <a:srgbClr val="FF0000"/>
                          </a:solidFill>
                          <a:effectLst/>
                        </a:rPr>
                        <a:t>אחוז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עיראק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240.0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מקסיקו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21.8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גאנה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133.0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בריטניה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21.6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ונצואלה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99.7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יפן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13.5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אורוגוואי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92.6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דרום קוריאה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11.8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ברזיל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82.2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איטליה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11.0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סין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61.4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גרמניה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10.9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ירדן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57.1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הולנד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10.8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איראן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52.8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צרפת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8.7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רוסיה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52.2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שווייץ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7.3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איחוד האמירויות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52.2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קנדה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7.0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ארגנטינה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50.5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נורבגיה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1.3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מצרים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42.6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הודו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00B050"/>
                          </a:solidFill>
                          <a:effectLst/>
                        </a:rPr>
                        <a:t>24.4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PMingLiU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0" y="3042032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4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עליית חלקן של מדינות מתפתחות וירידת חלקן של מדינות מפותחות: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3042032"/>
            <a:ext cx="1676400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חלקה של ישראל</a:t>
            </a:r>
            <a:r>
              <a:rPr lang="he-IL" sz="1400" dirty="0"/>
              <a:t>:</a:t>
            </a:r>
            <a:endParaRPr lang="he-IL" sz="1400" dirty="0" smtClean="0"/>
          </a:p>
          <a:p>
            <a:pPr algn="ctr"/>
            <a:r>
              <a:rPr lang="en-GB" sz="1400" dirty="0" smtClean="0"/>
              <a:t>0.396%</a:t>
            </a:r>
          </a:p>
          <a:p>
            <a:pPr algn="r"/>
            <a:endParaRPr lang="en-GB" sz="1400" dirty="0" smtClean="0"/>
          </a:p>
          <a:p>
            <a:pPr algn="ctr"/>
            <a:r>
              <a:rPr lang="en-GB" sz="1400" dirty="0" smtClean="0"/>
              <a:t>0.384%</a:t>
            </a:r>
          </a:p>
          <a:p>
            <a:pPr algn="ctr"/>
            <a:r>
              <a:rPr lang="en-GB" sz="1400" dirty="0" smtClean="0"/>
              <a:t>(+3.1%)</a:t>
            </a:r>
            <a:endParaRPr lang="en-GB" sz="1400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7949851" y="3512507"/>
            <a:ext cx="254698" cy="228600"/>
          </a:xfrm>
          <a:prstGeom prst="downArrow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2073277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902784" y="714539"/>
            <a:ext cx="52781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he-IL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האו"ם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828800"/>
            <a:ext cx="7010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he-IL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"הפרלמנט של העולם"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29625"/>
            <a:ext cx="731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המשלחת הקבועה של ישראל לאומות המאוחדות </a:t>
            </a:r>
            <a:endParaRPr lang="en-US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49252"/>
            <a:ext cx="1371600" cy="145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etagberim3\Desktop\עבודה\United-N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04" y="4267200"/>
            <a:ext cx="3369468" cy="22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40" y="5729748"/>
            <a:ext cx="1352137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0"/>
            <a:ext cx="1066800" cy="11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1371600" y="177225"/>
            <a:ext cx="61925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האו"ם - רקע כללי 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2094706" y="285670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2141410" y="286162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44" y="1295400"/>
            <a:ext cx="8229600" cy="9906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he-IL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האו"ם נוסד ב-1945 ופרוס כיום בחמישה מרכזים עיקריים</a:t>
            </a:r>
            <a:r>
              <a:rPr lang="he-IL" sz="1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he-IL" sz="1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3505200" y="2518849"/>
            <a:ext cx="123378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e-IL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e-IL" sz="1400" b="1" dirty="0" smtClean="0">
                <a:latin typeface="Tahoma" pitchFamily="34" charset="0"/>
                <a:cs typeface="Tahoma" pitchFamily="34" charset="0"/>
              </a:rPr>
              <a:t>העצרת הכללית</a:t>
            </a:r>
          </a:p>
          <a:p>
            <a:pPr algn="ctr"/>
            <a:r>
              <a:rPr lang="he-IL" sz="1200" dirty="0" smtClean="0">
                <a:latin typeface="Tahoma" pitchFamily="34" charset="0"/>
                <a:cs typeface="Tahoma" pitchFamily="34" charset="0"/>
              </a:rPr>
              <a:t>החלטות בעלות אופי הצהרתי</a:t>
            </a:r>
            <a:r>
              <a:rPr lang="he-IL" sz="12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he-IL" sz="1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4738982" y="2518850"/>
            <a:ext cx="128081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e-IL" sz="14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e-IL" sz="1400" b="1" dirty="0" smtClean="0">
                <a:latin typeface="Tahoma" pitchFamily="34" charset="0"/>
                <a:cs typeface="Tahoma" pitchFamily="34" charset="0"/>
              </a:rPr>
              <a:t>מועצת הביטחון</a:t>
            </a:r>
          </a:p>
          <a:p>
            <a:pPr algn="ctr"/>
            <a:r>
              <a:rPr lang="he-IL" sz="1200" dirty="0" smtClean="0">
                <a:latin typeface="Tahoma" pitchFamily="34" charset="0"/>
                <a:cs typeface="Tahoma" pitchFamily="34" charset="0"/>
              </a:rPr>
              <a:t>החלטות אופרטיביות</a:t>
            </a:r>
          </a:p>
          <a:p>
            <a:pPr algn="ctr"/>
            <a:endParaRPr lang="he-IL" sz="14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6324600" y="2399675"/>
            <a:ext cx="10632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e-IL" sz="1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e-IL" sz="1000" b="1" dirty="0" smtClean="0">
                <a:latin typeface="Tahoma" pitchFamily="34" charset="0"/>
                <a:cs typeface="Tahoma" pitchFamily="34" charset="0"/>
              </a:rPr>
              <a:t>מועצת זכויות האדם</a:t>
            </a:r>
          </a:p>
          <a:p>
            <a:pPr algn="ctr"/>
            <a:endParaRPr lang="he-IL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838200" y="2392089"/>
            <a:ext cx="1094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000" b="1" dirty="0" smtClean="0">
                <a:latin typeface="Tahoma" pitchFamily="34" charset="0"/>
                <a:cs typeface="Tahoma" pitchFamily="34" charset="0"/>
              </a:rPr>
              <a:t>מרכזי איכות </a:t>
            </a:r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‘ </a:t>
            </a:r>
            <a:r>
              <a:rPr lang="he-IL" sz="1000" b="1" dirty="0" smtClean="0">
                <a:latin typeface="Tahoma" pitchFamily="34" charset="0"/>
                <a:cs typeface="Tahoma" pitchFamily="34" charset="0"/>
              </a:rPr>
              <a:t>סביבה, סיוע, אוכלוסין ופליטים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15082" y="1905000"/>
            <a:ext cx="1447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2800" b="1" dirty="0" smtClean="0"/>
              <a:t>ניו יורק 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24600" y="1954143"/>
            <a:ext cx="10940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b="1" dirty="0" smtClean="0"/>
              <a:t>ג'נבה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33600" y="1954143"/>
            <a:ext cx="10781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b="1" dirty="0" smtClean="0"/>
              <a:t>וינה 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86817" y="1958165"/>
            <a:ext cx="10781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b="1" dirty="0" smtClean="0"/>
              <a:t>ניירובי </a:t>
            </a:r>
            <a:endParaRPr lang="en-US" b="1" dirty="0"/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7723468" y="2399675"/>
            <a:ext cx="9906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e-IL" sz="1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e-IL" sz="1000" b="1" dirty="0" smtClean="0">
                <a:latin typeface="Tahoma" pitchFamily="34" charset="0"/>
                <a:cs typeface="Tahoma" pitchFamily="34" charset="0"/>
              </a:rPr>
              <a:t>בית הדין הבינ"ל</a:t>
            </a:r>
          </a:p>
          <a:p>
            <a:pPr algn="ctr"/>
            <a:endParaRPr lang="he-IL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6200" y="1981944"/>
            <a:ext cx="109406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b="1" dirty="0" smtClean="0"/>
              <a:t>האג 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346794" y="4268969"/>
            <a:ext cx="4508205" cy="2492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he-IL" sz="1200" b="1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באו"ם שש ועדות מרכזיות</a:t>
            </a:r>
          </a:p>
          <a:p>
            <a:pPr marL="236538" indent="-236538"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11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ועדה </a:t>
            </a: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ראשונה – </a:t>
            </a:r>
            <a:r>
              <a:rPr lang="he-IL" sz="11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פירוק </a:t>
            </a: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ובקרת נשק</a:t>
            </a:r>
          </a:p>
          <a:p>
            <a:pPr marL="236538" indent="-236538"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ועדה שניה – פיתוח כלכלי חברתי</a:t>
            </a:r>
          </a:p>
          <a:p>
            <a:pPr marL="236538" indent="-236538"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ועדה שלישית – נושאים חברתיים וז"א</a:t>
            </a:r>
          </a:p>
          <a:p>
            <a:pPr marL="236538" indent="-236538"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ועדה רביעית – עניינים פוליטיים ודה קולוניזציה</a:t>
            </a:r>
          </a:p>
          <a:p>
            <a:pPr marL="236538" indent="-236538"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ועדה חמישית – תקצוב, מימון ומנהל של האו"ם</a:t>
            </a:r>
          </a:p>
          <a:p>
            <a:pPr marL="236538" indent="-236538"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11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ועדה שישית – משפט בינ"ל</a:t>
            </a:r>
            <a:endParaRPr lang="en-US" sz="11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738982" y="3261449"/>
            <a:ext cx="0" cy="4313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122091" y="3887969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19800" y="4343400"/>
            <a:ext cx="3054003" cy="1551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r" rtl="1" fontAlgn="base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he-IL" sz="1200" b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193 </a:t>
            </a:r>
            <a:r>
              <a:rPr lang="he-IL" sz="12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מדינות חברות </a:t>
            </a:r>
          </a:p>
          <a:p>
            <a:pPr marL="342900" lvl="0" indent="-342900" algn="r" rtl="1" fontAlgn="base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he-IL" sz="1200" b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מדינה שאינה חברה: פלסטין</a:t>
            </a:r>
          </a:p>
          <a:p>
            <a:pPr marL="342900" lvl="0" indent="-342900" algn="r" rtl="1" fontAlgn="base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he-IL" sz="1200" b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מדינה משקיפה: </a:t>
            </a:r>
            <a:r>
              <a:rPr lang="he-IL" sz="1200" b="1" kern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הכס הקדוש </a:t>
            </a:r>
          </a:p>
        </p:txBody>
      </p:sp>
      <p:sp>
        <p:nvSpPr>
          <p:cNvPr id="31" name="TextBox 30">
            <a:hlinkClick r:id="rId5" action="ppaction://hlinksldjump"/>
          </p:cNvPr>
          <p:cNvSpPr txBox="1"/>
          <p:nvPr/>
        </p:nvSpPr>
        <p:spPr>
          <a:xfrm>
            <a:off x="2133600" y="2408729"/>
            <a:ext cx="1219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1000" b="1" dirty="0" smtClean="0">
                <a:latin typeface="Tahoma" pitchFamily="34" charset="0"/>
                <a:cs typeface="Tahoma" pitchFamily="34" charset="0"/>
              </a:rPr>
              <a:t>הסוכ' לאנרגיה אטומית, הסוכ' למלחמה בסמים</a:t>
            </a:r>
          </a:p>
          <a:p>
            <a:pPr algn="ctr"/>
            <a:endParaRPr lang="he-IL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943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" y="5729748"/>
            <a:ext cx="1352137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0"/>
            <a:ext cx="1066800" cy="11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1656095" y="228600"/>
            <a:ext cx="59639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מועצת הביטחון – מבנה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2094706" y="285670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2141410" y="286162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43600" y="1144870"/>
            <a:ext cx="3200400" cy="572787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250" y="1124604"/>
            <a:ext cx="5883349" cy="573339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50" y="1063350"/>
            <a:ext cx="5654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 חברות לא קבועות</a:t>
            </a:r>
          </a:p>
          <a:p>
            <a:pPr algn="ctr">
              <a:spcBef>
                <a:spcPct val="50000"/>
              </a:spcBef>
            </a:pPr>
            <a:r>
              <a:rPr lang="he-I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 התחלפו ב-2013: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5900" y="114487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 חברות קבועות בעלות זכות וטו </a:t>
            </a:r>
            <a:endParaRPr 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5100" y="1999061"/>
            <a:ext cx="1905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ארה"ב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15100" y="2360892"/>
            <a:ext cx="1905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רוסיה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15100" y="2741892"/>
            <a:ext cx="1905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סין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15100" y="3122892"/>
            <a:ext cx="1905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בריטניה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15100" y="3505200"/>
            <a:ext cx="1905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צרפת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976164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דרום אפריקה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2400" y="2485149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ברזיל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7209" y="2970515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פורטוגל</a:t>
            </a:r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152400" y="3449041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גרמניה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68349" y="3934465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הודו</a:t>
            </a:r>
            <a:endParaRPr lang="en-US" dirty="0" smtClean="0"/>
          </a:p>
        </p:txBody>
      </p:sp>
      <p:pic>
        <p:nvPicPr>
          <p:cNvPr id="57" name="Picture 6" descr="UNSC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95900" y="4878569"/>
            <a:ext cx="3669264" cy="98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0" name="Straight Arrow Connector 59"/>
          <p:cNvCxnSpPr/>
          <p:nvPr/>
        </p:nvCxnSpPr>
        <p:spPr>
          <a:xfrm flipH="1">
            <a:off x="2514600" y="4124965"/>
            <a:ext cx="45236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514600" y="3657600"/>
            <a:ext cx="45236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2514600" y="3190235"/>
            <a:ext cx="45236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514600" y="2722870"/>
            <a:ext cx="45236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514600" y="2255505"/>
            <a:ext cx="452368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57"/>
          <p:cNvSpPr txBox="1"/>
          <p:nvPr/>
        </p:nvSpPr>
        <p:spPr>
          <a:xfrm rot="20119404">
            <a:off x="1573345" y="2008182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יוצאת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2" name="TextBox 57"/>
          <p:cNvSpPr txBox="1"/>
          <p:nvPr/>
        </p:nvSpPr>
        <p:spPr>
          <a:xfrm rot="20119404">
            <a:off x="1507064" y="2482872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יוצאת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3" name="TextBox 57"/>
          <p:cNvSpPr txBox="1"/>
          <p:nvPr/>
        </p:nvSpPr>
        <p:spPr>
          <a:xfrm rot="20119404">
            <a:off x="1518858" y="2968652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יוצאת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4" name="TextBox 57"/>
          <p:cNvSpPr txBox="1"/>
          <p:nvPr/>
        </p:nvSpPr>
        <p:spPr>
          <a:xfrm rot="20119404">
            <a:off x="1530652" y="3454432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יוצאת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5" name="TextBox 57"/>
          <p:cNvSpPr txBox="1"/>
          <p:nvPr/>
        </p:nvSpPr>
        <p:spPr>
          <a:xfrm rot="20119404">
            <a:off x="1542446" y="3940212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יוצאת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305639" y="1976910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רואנדה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295665" y="5856767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טוגו</a:t>
            </a:r>
            <a:endParaRPr lang="en-US" dirty="0" smtClean="0"/>
          </a:p>
        </p:txBody>
      </p:sp>
      <p:sp>
        <p:nvSpPr>
          <p:cNvPr id="68" name="TextBox 67"/>
          <p:cNvSpPr txBox="1"/>
          <p:nvPr/>
        </p:nvSpPr>
        <p:spPr>
          <a:xfrm>
            <a:off x="3295665" y="4878569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/>
              <a:t>מרוקו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305639" y="2481420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ארגנטינה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295665" y="4387701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גואטמלה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305639" y="3461024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אוסטרליה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295665" y="5378301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אזרביג'אן</a:t>
            </a:r>
            <a:endParaRPr lang="en-US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3295665" y="3919855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 קוריאה</a:t>
            </a:r>
            <a:endParaRPr lang="en-US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3296779" y="6335233"/>
            <a:ext cx="19050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פקיסטן </a:t>
            </a:r>
            <a:endParaRPr lang="en-US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3305639" y="2970515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לוקסמבורג</a:t>
            </a:r>
            <a:endParaRPr lang="en-US" dirty="0" smtClean="0"/>
          </a:p>
        </p:txBody>
      </p:sp>
      <p:sp>
        <p:nvSpPr>
          <p:cNvPr id="76" name="TextBox 60"/>
          <p:cNvSpPr txBox="1"/>
          <p:nvPr/>
        </p:nvSpPr>
        <p:spPr>
          <a:xfrm rot="20119404">
            <a:off x="3325233" y="1984258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נכנסת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7" name="TextBox 60"/>
          <p:cNvSpPr txBox="1"/>
          <p:nvPr/>
        </p:nvSpPr>
        <p:spPr>
          <a:xfrm rot="20119404">
            <a:off x="3325233" y="2435252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נכנסת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8" name="TextBox 60"/>
          <p:cNvSpPr txBox="1"/>
          <p:nvPr/>
        </p:nvSpPr>
        <p:spPr>
          <a:xfrm rot="20119404">
            <a:off x="3228928" y="2971971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נכנסת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9" name="TextBox 60"/>
          <p:cNvSpPr txBox="1"/>
          <p:nvPr/>
        </p:nvSpPr>
        <p:spPr>
          <a:xfrm rot="20119404">
            <a:off x="3249033" y="3436485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נכנסת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0" name="TextBox 60"/>
          <p:cNvSpPr txBox="1"/>
          <p:nvPr/>
        </p:nvSpPr>
        <p:spPr>
          <a:xfrm rot="20119404">
            <a:off x="3247872" y="3900999"/>
            <a:ext cx="78230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400" b="1" dirty="0" smtClean="0">
                <a:latin typeface="David" pitchFamily="34" charset="-79"/>
                <a:cs typeface="David" pitchFamily="34" charset="-79"/>
              </a:rPr>
              <a:t>נכנסת</a:t>
            </a:r>
            <a:endParaRPr lang="he-IL" sz="14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1" name="Picture 2" descr="http://electronicintifada.net/sites/electronicintifada.net/files/artman2/2/081223-abunimah-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884" y="4564805"/>
            <a:ext cx="2454316" cy="183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840660" cy="852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0"/>
            <a:ext cx="1066800" cy="11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838200" y="109868"/>
            <a:ext cx="701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העצרת הכללית</a:t>
            </a:r>
          </a:p>
          <a:p>
            <a:pPr algn="ctr"/>
            <a:r>
              <a:rPr lang="he-IL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קבוצות אזוריות ותופעת ה"רוב האוטומטי"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2401094" y="285670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2447798" y="286162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000250" y="1000832"/>
            <a:ext cx="714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r" defTabSz="914400" rtl="1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  <a:defRPr/>
            </a:pPr>
            <a:r>
              <a:rPr kumimoji="0" lang="he-IL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5 קבוצות אזוריות: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470200" y="1219200"/>
            <a:ext cx="3159199" cy="720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6538" marR="0" lvl="0" indent="-236538" algn="r" rtl="1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e-I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אפריקה</a:t>
            </a:r>
            <a:r>
              <a:rPr lang="he-IL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53 מדינות</a:t>
            </a:r>
          </a:p>
          <a:p>
            <a:pPr marL="236538" marR="0" lvl="0" indent="-236538" algn="r" rtl="1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e-I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אסיה </a:t>
            </a:r>
            <a:r>
              <a:rPr lang="he-IL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54 מדינות</a:t>
            </a:r>
          </a:p>
          <a:p>
            <a:pPr marL="236538" marR="0" lvl="0" indent="-236538" algn="r" rtl="1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e-I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מערב אירופה ואחרות </a:t>
            </a:r>
            <a:r>
              <a:rPr lang="he-IL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WEOG</a:t>
            </a:r>
            <a:r>
              <a:rPr lang="he-IL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)– 29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454696" y="2229514"/>
            <a:ext cx="3155870" cy="57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 fontAlgn="base">
              <a:lnSpc>
                <a:spcPct val="200000"/>
              </a:lnSpc>
              <a:spcAft>
                <a:spcPct val="0"/>
              </a:spcAft>
              <a:buFont typeface="Arial" pitchFamily="34" charset="0"/>
              <a:buBlip>
                <a:blip r:embed="rId4"/>
              </a:buBlip>
            </a:pPr>
            <a:r>
              <a:rPr lang="he-IL" sz="12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כ-280 החלטות נידונות מידי עצרת </a:t>
            </a:r>
          </a:p>
          <a:p>
            <a:pPr algn="r" rtl="1" fontAlgn="base">
              <a:lnSpc>
                <a:spcPct val="200000"/>
              </a:lnSpc>
              <a:spcAft>
                <a:spcPct val="0"/>
              </a:spcAft>
            </a:pPr>
            <a:endParaRPr lang="en-US" sz="1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he-IL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18146" y="1814826"/>
            <a:ext cx="3155870" cy="496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 fontAlgn="base">
              <a:lnSpc>
                <a:spcPct val="200000"/>
              </a:lnSpc>
              <a:spcAft>
                <a:spcPct val="0"/>
              </a:spcAft>
              <a:buNone/>
            </a:pPr>
            <a:endParaRPr lang="he-IL" sz="1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rtl="1" fontAlgn="base">
              <a:lnSpc>
                <a:spcPct val="200000"/>
              </a:lnSpc>
              <a:spcAft>
                <a:spcPct val="0"/>
              </a:spcAft>
              <a:buFont typeface="Arial" pitchFamily="34" charset="0"/>
              <a:buBlip>
                <a:blip r:embed="rId4"/>
              </a:buBlip>
            </a:pPr>
            <a:r>
              <a:rPr lang="he-IL" sz="12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כ-70 החלטות מתקבלות בהצבעה</a:t>
            </a:r>
          </a:p>
          <a:p>
            <a:pPr algn="r" rtl="1" fontAlgn="base">
              <a:lnSpc>
                <a:spcPct val="200000"/>
              </a:lnSpc>
              <a:spcAft>
                <a:spcPct val="0"/>
              </a:spcAft>
            </a:pPr>
            <a:endParaRPr lang="en-US" sz="12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he-IL" sz="1200" dirty="0"/>
          </a:p>
        </p:txBody>
      </p:sp>
      <p:sp>
        <p:nvSpPr>
          <p:cNvPr id="26" name="Oval 25"/>
          <p:cNvSpPr/>
          <p:nvPr/>
        </p:nvSpPr>
        <p:spPr>
          <a:xfrm>
            <a:off x="2280611" y="2673147"/>
            <a:ext cx="5288507" cy="35214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7" name="Oval 26"/>
          <p:cNvSpPr/>
          <p:nvPr/>
        </p:nvSpPr>
        <p:spPr>
          <a:xfrm>
            <a:off x="2770437" y="2667000"/>
            <a:ext cx="4262194" cy="27899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8" name="Oval 27"/>
          <p:cNvSpPr/>
          <p:nvPr/>
        </p:nvSpPr>
        <p:spPr>
          <a:xfrm>
            <a:off x="3406585" y="2673147"/>
            <a:ext cx="3053513" cy="19970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29" name="Oval 28"/>
          <p:cNvSpPr/>
          <p:nvPr/>
        </p:nvSpPr>
        <p:spPr>
          <a:xfrm>
            <a:off x="4074016" y="2673147"/>
            <a:ext cx="1734029" cy="11397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e-IL"/>
          </a:p>
        </p:txBody>
      </p:sp>
      <p:sp>
        <p:nvSpPr>
          <p:cNvPr id="31" name="TextBox 2"/>
          <p:cNvSpPr txBox="1"/>
          <p:nvPr/>
        </p:nvSpPr>
        <p:spPr>
          <a:xfrm>
            <a:off x="4185867" y="2789340"/>
            <a:ext cx="1463141" cy="1171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1400" b="1" u="sng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הליגה הערבית</a:t>
            </a:r>
          </a:p>
          <a:p>
            <a:pPr algn="ctr">
              <a:lnSpc>
                <a:spcPct val="15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22 </a:t>
            </a:r>
            <a:endParaRPr lang="he-IL" sz="1400" b="1" dirty="0" smtClean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150000"/>
              </a:lnSpc>
            </a:pPr>
            <a:endParaRPr lang="he-IL" sz="14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3470201" y="3916448"/>
            <a:ext cx="2926282" cy="849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400" b="1" u="sng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ארגון המדינות האסלאמיות</a:t>
            </a:r>
            <a:r>
              <a:rPr lang="en-US" sz="1400" b="1" u="sng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1400" b="1" u="sng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(</a:t>
            </a:r>
            <a:r>
              <a:rPr lang="en-US" sz="1400" b="1" u="sng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OIC</a:t>
            </a:r>
            <a:r>
              <a:rPr lang="he-IL" sz="1400" b="1" u="sng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)</a:t>
            </a:r>
            <a:r>
              <a:rPr lang="he-IL" sz="1400" b="1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 </a:t>
            </a:r>
          </a:p>
          <a:p>
            <a:pPr algn="ctr" rtl="1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57</a:t>
            </a:r>
            <a:endParaRPr lang="he-IL" b="1" dirty="0" smtClean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algn="ctr" rtl="1"/>
            <a:endParaRPr lang="he-IL" b="1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3" name="TextBox 22"/>
          <p:cNvSpPr txBox="1"/>
          <p:nvPr/>
        </p:nvSpPr>
        <p:spPr>
          <a:xfrm>
            <a:off x="3470201" y="4737721"/>
            <a:ext cx="2926282" cy="849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he-IL" sz="1400" b="1" u="sng" dirty="0" err="1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בלמ"ז</a:t>
            </a:r>
            <a:r>
              <a:rPr lang="he-IL" sz="1400" b="1" u="sng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+ </a:t>
            </a:r>
            <a:r>
              <a:rPr lang="en-US" sz="1400" b="1" u="sng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G77</a:t>
            </a:r>
            <a:endParaRPr lang="he-IL" sz="1400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pPr algn="ctr" rtl="1"/>
            <a:r>
              <a:rPr lang="he-IL" sz="2800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115 - 132</a:t>
            </a:r>
            <a:endParaRPr lang="he-IL" b="1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pPr algn="ctr" rtl="1"/>
            <a:endParaRPr lang="he-IL" b="1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3470201" y="5290980"/>
            <a:ext cx="292628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1600" b="1" u="sng" dirty="0" smtClean="0">
              <a:solidFill>
                <a:srgbClr val="003FBC"/>
              </a:solidFill>
              <a:latin typeface="David" pitchFamily="34" charset="-79"/>
              <a:cs typeface="David" pitchFamily="34" charset="-79"/>
            </a:endParaRPr>
          </a:p>
          <a:p>
            <a:pPr algn="ctr" rtl="1"/>
            <a:r>
              <a:rPr lang="he-IL" sz="1600" b="1" u="sng" dirty="0" smtClean="0">
                <a:solidFill>
                  <a:srgbClr val="003FBC"/>
                </a:solidFill>
                <a:latin typeface="David" pitchFamily="34" charset="-79"/>
                <a:cs typeface="David" pitchFamily="34" charset="-79"/>
              </a:rPr>
              <a:t>מדינות חברות </a:t>
            </a:r>
          </a:p>
          <a:p>
            <a:pPr algn="ctr" rtl="1"/>
            <a:r>
              <a:rPr lang="he-IL" sz="2400" b="1" dirty="0" smtClean="0">
                <a:solidFill>
                  <a:srgbClr val="003FBC"/>
                </a:solidFill>
                <a:latin typeface="David" pitchFamily="34" charset="-79"/>
                <a:cs typeface="David" pitchFamily="34" charset="-79"/>
              </a:rPr>
              <a:t>193</a:t>
            </a:r>
            <a:endParaRPr lang="he-IL" sz="1600" b="1" dirty="0">
              <a:solidFill>
                <a:srgbClr val="003FBC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1752600" y="6371943"/>
            <a:ext cx="6552328" cy="2574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/>
              <a:t>רק 87 מהמדינות החברות נחשבות כדמוקרטיות מלאות  = 45% בלבד מסך החברות </a:t>
            </a:r>
            <a:endParaRPr lang="he-IL" sz="1400" b="1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21338" y="1219200"/>
            <a:ext cx="2731462" cy="683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6538" marR="0" lvl="0" indent="-236538" algn="r" rtl="1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e-I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מזרח </a:t>
            </a:r>
            <a:r>
              <a:rPr lang="he-I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אירופה </a:t>
            </a:r>
            <a:r>
              <a:rPr lang="he-IL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23 מדינות</a:t>
            </a:r>
          </a:p>
          <a:p>
            <a:pPr marL="236538" marR="0" lvl="0" indent="-236538" algn="r" rtl="1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e-I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אמריקה הלטינית </a:t>
            </a:r>
            <a:r>
              <a:rPr lang="he-IL" sz="1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והקריביים</a:t>
            </a:r>
            <a:r>
              <a:rPr lang="he-IL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GRULAC</a:t>
            </a:r>
            <a:r>
              <a:rPr lang="he-IL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 – 33 מדינות</a:t>
            </a:r>
            <a:endParaRPr lang="he-IL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lanet-iran.com/wp-content/uploads/2009/12/01020703996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46736"/>
            <a:ext cx="2766811" cy="184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glish.al-akhbar.com/sites/default/files/imagecache/5cols/leading_images/Syria_UN_pic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81" y="3352800"/>
            <a:ext cx="2321590" cy="148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609600" y="0"/>
            <a:ext cx="1" cy="130032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9606" y="1"/>
            <a:ext cx="864394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3" name="Straight Connector 62"/>
          <p:cNvCxnSpPr/>
          <p:nvPr/>
        </p:nvCxnSpPr>
        <p:spPr>
          <a:xfrm flipV="1">
            <a:off x="0" y="1116495"/>
            <a:ext cx="8229600" cy="2650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930" name="Picture 2" descr="http://mscwne.walla.co.il/w/f-466/611663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4" y="1295400"/>
            <a:ext cx="1920236" cy="1456731"/>
          </a:xfrm>
          <a:prstGeom prst="rect">
            <a:avLst/>
          </a:prstGeom>
          <a:noFill/>
        </p:spPr>
      </p:pic>
      <p:pic>
        <p:nvPicPr>
          <p:cNvPr id="24" name="Picture 2" descr="http://electronicintifada.net/sites/electronicintifada.net/files/artman2/2/081223-abunimah-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8475" y="1295400"/>
            <a:ext cx="1947325" cy="1456731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108436" y="1447801"/>
            <a:ext cx="2758964" cy="1456730"/>
            <a:chOff x="2667000" y="1828799"/>
            <a:chExt cx="3200400" cy="1676399"/>
          </a:xfrm>
        </p:grpSpPr>
        <p:sp>
          <p:nvSpPr>
            <p:cNvPr id="30" name="Striped Right Arrow 29"/>
            <p:cNvSpPr/>
            <p:nvPr/>
          </p:nvSpPr>
          <p:spPr>
            <a:xfrm rot="10800000">
              <a:off x="2667000" y="1828799"/>
              <a:ext cx="3200400" cy="1676399"/>
            </a:xfrm>
            <a:prstGeom prst="striped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71799" y="2294106"/>
              <a:ext cx="2590800" cy="85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המתח בין מועצת הביטחון לעצרת הכללית</a:t>
              </a:r>
              <a:endParaRPr 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24937" name="Rectangle 9">
            <a:hlinkClick r:id="rId8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109868"/>
            <a:ext cx="701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המתח בין מועצת הביטחון לעצרת הכללית וההתרחשויות במזה"ת</a:t>
            </a:r>
          </a:p>
        </p:txBody>
      </p:sp>
      <p:pic>
        <p:nvPicPr>
          <p:cNvPr id="1026" name="Picture 1" descr="Description: http://www.eyeontheun.org/assets/attachments/documents/10771_Image2_11-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15" y="3769721"/>
            <a:ext cx="2699985" cy="1978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120397" y="3851607"/>
            <a:ext cx="978408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סוריה</a:t>
            </a:r>
            <a:endParaRPr lang="he-IL" sz="1600" dirty="0"/>
          </a:p>
        </p:txBody>
      </p:sp>
      <p:sp>
        <p:nvSpPr>
          <p:cNvPr id="19" name="Pentagon 18"/>
          <p:cNvSpPr/>
          <p:nvPr/>
        </p:nvSpPr>
        <p:spPr>
          <a:xfrm>
            <a:off x="1536192" y="5306568"/>
            <a:ext cx="978408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/>
              <a:t>איראן</a:t>
            </a:r>
            <a:endParaRPr lang="he-IL" sz="1600" dirty="0"/>
          </a:p>
        </p:txBody>
      </p:sp>
      <p:sp>
        <p:nvSpPr>
          <p:cNvPr id="20" name="Pentagon 19"/>
          <p:cNvSpPr/>
          <p:nvPr/>
        </p:nvSpPr>
        <p:spPr>
          <a:xfrm>
            <a:off x="4800600" y="3806066"/>
            <a:ext cx="978408" cy="48463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/>
              <a:t>השדרוג הפלסטיני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1971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667000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36" y="1934461"/>
            <a:ext cx="2073277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47147" y="1046202"/>
            <a:ext cx="61925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he-IL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ישראל והאו"ם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329625"/>
            <a:ext cx="731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המשלחת הקבועה של ישראל לאומות המאוחדות </a:t>
            </a:r>
            <a:endParaRPr lang="en-US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49252"/>
            <a:ext cx="1371600" cy="145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metagberim3\Desktop\עבודה\P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7" y="3649626"/>
            <a:ext cx="543697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he-IL" sz="2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בפעם השלישית בהיסטוריה, נבחר שגריר ישראל  לכהן כסגן נשיא העצרת </a:t>
            </a:r>
            <a:r>
              <a:rPr lang="he-IL" sz="24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ה-67 (2012-2013)</a:t>
            </a:r>
            <a:endParaRPr lang="he-IL" sz="2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866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0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0"/>
            <a:ext cx="1066800" cy="11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85800" y="228600"/>
            <a:ext cx="762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2094706" y="285670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2141410" y="286162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40" y="5729748"/>
            <a:ext cx="1352137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85800" y="14859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rtl="1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he-IL" sz="2000" b="1" kern="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28600"/>
            <a:ext cx="7620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he-IL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פעילות משלחת ישראל באג'נדה הגלובאלית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248400" y="5105400"/>
            <a:ext cx="2590800" cy="152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u="sng" dirty="0" smtClean="0"/>
              <a:t>הנצחת זיכרון השואה </a:t>
            </a:r>
            <a:r>
              <a:rPr lang="he-IL" sz="1400" dirty="0" smtClean="0"/>
              <a:t>החלטת או"ם להנצחת זיכרון השואה</a:t>
            </a:r>
          </a:p>
        </p:txBody>
      </p:sp>
      <p:sp>
        <p:nvSpPr>
          <p:cNvPr id="14" name="Cloud 13"/>
          <p:cNvSpPr/>
          <p:nvPr/>
        </p:nvSpPr>
        <p:spPr>
          <a:xfrm>
            <a:off x="967566" y="2438400"/>
            <a:ext cx="2918634" cy="17450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u="sng" dirty="0" smtClean="0"/>
              <a:t>זכויות אדם </a:t>
            </a:r>
          </a:p>
          <a:p>
            <a:pPr algn="ctr"/>
            <a:r>
              <a:rPr lang="he-IL" sz="1400" dirty="0" smtClean="0"/>
              <a:t>היבחרותו של פרופ' יובל שני </a:t>
            </a:r>
            <a:r>
              <a:rPr lang="he-IL" sz="1400" dirty="0" err="1" smtClean="0"/>
              <a:t>לועדה</a:t>
            </a:r>
            <a:r>
              <a:rPr lang="he-IL" sz="1400" dirty="0" smtClean="0"/>
              <a:t> </a:t>
            </a:r>
            <a:r>
              <a:rPr lang="he-IL" sz="1400" dirty="0" err="1" smtClean="0"/>
              <a:t>לז"א</a:t>
            </a:r>
            <a:endParaRPr lang="he-IL" sz="1400" dirty="0" smtClean="0"/>
          </a:p>
          <a:p>
            <a:pPr algn="ctr"/>
            <a:r>
              <a:rPr lang="he-IL" sz="1400" dirty="0" smtClean="0"/>
              <a:t>פעילות בנושאי זכויות </a:t>
            </a:r>
            <a:r>
              <a:rPr lang="he-IL" sz="1400" dirty="0" err="1" smtClean="0"/>
              <a:t>להט"ב</a:t>
            </a:r>
            <a:r>
              <a:rPr lang="he-IL" sz="1400" dirty="0" smtClean="0"/>
              <a:t>, ונגישות לבעלי מוגבלויות</a:t>
            </a:r>
          </a:p>
        </p:txBody>
      </p:sp>
      <p:sp>
        <p:nvSpPr>
          <p:cNvPr id="16" name="Cloud 15"/>
          <p:cNvSpPr/>
          <p:nvPr/>
        </p:nvSpPr>
        <p:spPr>
          <a:xfrm>
            <a:off x="1084521" y="5029200"/>
            <a:ext cx="3489939" cy="11415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u="sng" dirty="0" smtClean="0"/>
              <a:t>סוכנויות האו"ם לסיוע ופיתוח</a:t>
            </a:r>
          </a:p>
          <a:p>
            <a:pPr algn="ctr"/>
            <a:r>
              <a:rPr lang="he-IL" sz="1400" dirty="0" smtClean="0"/>
              <a:t>חברות במועצת המנהלים</a:t>
            </a:r>
          </a:p>
        </p:txBody>
      </p:sp>
      <p:sp>
        <p:nvSpPr>
          <p:cNvPr id="17" name="Cloud 16"/>
          <p:cNvSpPr/>
          <p:nvPr/>
        </p:nvSpPr>
        <p:spPr>
          <a:xfrm>
            <a:off x="4267200" y="3054202"/>
            <a:ext cx="4038600" cy="18987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 smtClean="0"/>
              <a:t>פיתוח</a:t>
            </a:r>
          </a:p>
          <a:p>
            <a:pPr algn="ctr"/>
            <a:r>
              <a:rPr lang="he-IL" dirty="0" smtClean="0"/>
              <a:t>החלטת יזמות</a:t>
            </a:r>
            <a:endParaRPr lang="en-US" dirty="0" smtClean="0"/>
          </a:p>
          <a:p>
            <a:pPr algn="ctr"/>
            <a:r>
              <a:rPr lang="he-IL" dirty="0" smtClean="0"/>
              <a:t>החלטת טכנולוגיות חקלאיות</a:t>
            </a:r>
          </a:p>
          <a:p>
            <a:pPr algn="ctr"/>
            <a:r>
              <a:rPr lang="he-IL" dirty="0" smtClean="0"/>
              <a:t>שנת המים הבינ"ל</a:t>
            </a:r>
          </a:p>
        </p:txBody>
      </p:sp>
      <p:pic>
        <p:nvPicPr>
          <p:cNvPr id="1026" name="Picture 2" descr="C:\Users\mishun16\Desktop\28025_393845180698773_98236562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98" y="2171699"/>
            <a:ext cx="1831901" cy="1831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3"/>
          <p:cNvSpPr txBox="1">
            <a:spLocks/>
          </p:cNvSpPr>
          <p:nvPr/>
        </p:nvSpPr>
        <p:spPr>
          <a:xfrm>
            <a:off x="492642" y="1179493"/>
            <a:ext cx="845820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 sz="28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ישראל פועלת ומובילה בתחומים שונים בנושאים "מעבר לסכסוך"</a:t>
            </a:r>
          </a:p>
        </p:txBody>
      </p:sp>
    </p:spTree>
    <p:extLst>
      <p:ext uri="{BB962C8B-B14F-4D97-AF65-F5344CB8AC3E}">
        <p14:creationId xmlns:p14="http://schemas.microsoft.com/office/powerpoint/2010/main" val="11045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73617</TotalTime>
  <Words>685</Words>
  <Application>Microsoft Office PowerPoint</Application>
  <PresentationFormat>On-screen Show (4:3)</PresentationFormat>
  <Paragraphs>248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בפעם השלישית בהיסטוריה, נבחר שגריר ישראל  לכהן כסגן נשיא העצרת ה-67 (2012-2013)</vt:lpstr>
      <vt:lpstr>PowerPoint Presentation</vt:lpstr>
      <vt:lpstr>PowerPoint Presentation</vt:lpstr>
      <vt:lpstr>PowerPoint Presentation</vt:lpstr>
      <vt:lpstr>PowerPoint Presentation</vt:lpstr>
    </vt:vector>
  </TitlesOfParts>
  <Company>MOFA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MISHUN30</dc:creator>
  <cp:lastModifiedBy>Administrator</cp:lastModifiedBy>
  <cp:revision>4821</cp:revision>
  <cp:lastPrinted>2013-01-14T14:53:49Z</cp:lastPrinted>
  <dcterms:created xsi:type="dcterms:W3CDTF">2010-10-18T20:29:03Z</dcterms:created>
  <dcterms:modified xsi:type="dcterms:W3CDTF">2013-02-01T15:52:18Z</dcterms:modified>
</cp:coreProperties>
</file>