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notesMasterIdLst>
    <p:notesMasterId r:id="rId24"/>
  </p:notesMasterIdLst>
  <p:sldIdLst>
    <p:sldId id="283" r:id="rId2"/>
    <p:sldId id="271" r:id="rId3"/>
    <p:sldId id="277" r:id="rId4"/>
    <p:sldId id="261" r:id="rId5"/>
    <p:sldId id="278" r:id="rId6"/>
    <p:sldId id="262" r:id="rId7"/>
    <p:sldId id="268" r:id="rId8"/>
    <p:sldId id="259" r:id="rId9"/>
    <p:sldId id="272" r:id="rId10"/>
    <p:sldId id="273" r:id="rId11"/>
    <p:sldId id="263" r:id="rId12"/>
    <p:sldId id="286" r:id="rId13"/>
    <p:sldId id="274" r:id="rId14"/>
    <p:sldId id="275" r:id="rId15"/>
    <p:sldId id="276" r:id="rId16"/>
    <p:sldId id="285" r:id="rId17"/>
    <p:sldId id="284" r:id="rId18"/>
    <p:sldId id="282" r:id="rId19"/>
    <p:sldId id="287" r:id="rId20"/>
    <p:sldId id="280" r:id="rId21"/>
    <p:sldId id="281" r:id="rId22"/>
    <p:sldId id="279" r:id="rId23"/>
  </p:sldIdLst>
  <p:sldSz cx="9144000" cy="6858000" type="screen4x3"/>
  <p:notesSz cx="6858000" cy="9144000"/>
  <p:defaultTextStyle>
    <a:defPPr>
      <a:defRPr lang="he-IL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4380"/>
    <p:restoredTop sz="94660"/>
  </p:normalViewPr>
  <p:slideViewPr>
    <p:cSldViewPr>
      <p:cViewPr varScale="1">
        <p:scale>
          <a:sx n="69" d="100"/>
          <a:sy n="69" d="100"/>
        </p:scale>
        <p:origin x="1416" y="6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54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כותרת עליונה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he-IL"/>
          </a:p>
        </p:txBody>
      </p:sp>
      <p:sp>
        <p:nvSpPr>
          <p:cNvPr id="3" name="מציין מיקום של תאריך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612BCF15-E1EA-4F62-A1A3-0D9493086C3E}" type="datetimeFigureOut">
              <a:rPr lang="he-IL" smtClean="0"/>
              <a:t>ט"ו/טבת/תש"פ</a:t>
            </a:fld>
            <a:endParaRPr lang="he-IL"/>
          </a:p>
        </p:txBody>
      </p:sp>
      <p:sp>
        <p:nvSpPr>
          <p:cNvPr id="4" name="מציין מיקום של תמונת שקופית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he-IL"/>
          </a:p>
        </p:txBody>
      </p:sp>
      <p:sp>
        <p:nvSpPr>
          <p:cNvPr id="5" name="מציין מיקום של הערות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1"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he-IL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CBE8280A-D4D1-4A37-ABE6-264C1981F31F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4653218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93738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31746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646" y="4343713"/>
            <a:ext cx="5486709" cy="411542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he-IL" altLang="he-IL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שקופית כותר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כותרת משנה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e-IL" smtClean="0"/>
              <a:t>לחץ כדי לערוך סגנון כותרת משנה של תבנית בסיס</a:t>
            </a:r>
            <a:endParaRPr lang="he-IL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411038-4534-4DE7-B99E-9219B97B690A}" type="datetimeFigureOut">
              <a:rPr lang="he-IL" smtClean="0"/>
              <a:t>ט"ו/טבת/תש"פ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D9036A-F9FA-432D-B816-3245E32AA3DB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6496011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כותרת וטקסט אנכ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של טקסט אנכי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411038-4534-4DE7-B99E-9219B97B690A}" type="datetimeFigureOut">
              <a:rPr lang="he-IL" smtClean="0"/>
              <a:t>ט"ו/טבת/תש"פ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D9036A-F9FA-432D-B816-3245E32AA3DB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7776228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כותרת אנכית וטקס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אנכית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של טקסט אנכי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411038-4534-4DE7-B99E-9219B97B690A}" type="datetimeFigureOut">
              <a:rPr lang="he-IL" smtClean="0"/>
              <a:t>ט"ו/טבת/תש"פ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D9036A-F9FA-432D-B816-3245E32AA3DB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496919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411038-4534-4DE7-B99E-9219B97B690A}" type="datetimeFigureOut">
              <a:rPr lang="he-IL" smtClean="0"/>
              <a:t>ט"ו/טבת/תש"פ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D9036A-F9FA-432D-B816-3245E32AA3DB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971582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כותרת מקטע עליונ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411038-4534-4DE7-B99E-9219B97B690A}" type="datetimeFigureOut">
              <a:rPr lang="he-IL" smtClean="0"/>
              <a:t>ט"ו/טבת/תש"פ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D9036A-F9FA-432D-B816-3245E32AA3DB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2847691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שני תכנים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תוכן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תוכן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411038-4534-4DE7-B99E-9219B97B690A}" type="datetimeFigureOut">
              <a:rPr lang="he-IL" smtClean="0"/>
              <a:t>ט"ו/טבת/תש"פ</a:t>
            </a:fld>
            <a:endParaRPr lang="he-IL"/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D9036A-F9FA-432D-B816-3245E32AA3DB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7723451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השווא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4" name="מציין מיקום תוכן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5" name="מציין מיקום טקסט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6" name="מציין מיקום תוכן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7" name="מציין מיקום של תאריך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411038-4534-4DE7-B99E-9219B97B690A}" type="datetimeFigureOut">
              <a:rPr lang="he-IL" smtClean="0"/>
              <a:t>ט"ו/טבת/תש"פ</a:t>
            </a:fld>
            <a:endParaRPr lang="he-IL"/>
          </a:p>
        </p:txBody>
      </p:sp>
      <p:sp>
        <p:nvSpPr>
          <p:cNvPr id="8" name="מציין מיקום של כותרת תחתונה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9" name="מציין מיקום של מספר שקופית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D9036A-F9FA-432D-B816-3245E32AA3DB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5121969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כותרת בלבד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של תאריך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411038-4534-4DE7-B99E-9219B97B690A}" type="datetimeFigureOut">
              <a:rPr lang="he-IL" smtClean="0"/>
              <a:t>ט"ו/טבת/תש"פ</a:t>
            </a:fld>
            <a:endParaRPr lang="he-IL"/>
          </a:p>
        </p:txBody>
      </p:sp>
      <p:sp>
        <p:nvSpPr>
          <p:cNvPr id="4" name="מציין מיקום של כותרת תחתונה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5" name="מציין מיקום של מספר שקופית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D9036A-F9FA-432D-B816-3245E32AA3DB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2809532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ריק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אריך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411038-4534-4DE7-B99E-9219B97B690A}" type="datetimeFigureOut">
              <a:rPr lang="he-IL" smtClean="0"/>
              <a:t>ט"ו/טבת/תש"פ</a:t>
            </a:fld>
            <a:endParaRPr lang="he-IL"/>
          </a:p>
        </p:txBody>
      </p:sp>
      <p:sp>
        <p:nvSpPr>
          <p:cNvPr id="3" name="מציין מיקום של כותרת תחתונה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D9036A-F9FA-432D-B816-3245E32AA3DB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8161718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תוכן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טקסט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411038-4534-4DE7-B99E-9219B97B690A}" type="datetimeFigureOut">
              <a:rPr lang="he-IL" smtClean="0"/>
              <a:t>ט"ו/טבת/תש"פ</a:t>
            </a:fld>
            <a:endParaRPr lang="he-IL"/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D9036A-F9FA-432D-B816-3245E32AA3DB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2703765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תמונה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של תמונה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e-IL"/>
          </a:p>
        </p:txBody>
      </p:sp>
      <p:sp>
        <p:nvSpPr>
          <p:cNvPr id="4" name="מציין מיקום טקסט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411038-4534-4DE7-B99E-9219B97B690A}" type="datetimeFigureOut">
              <a:rPr lang="he-IL" smtClean="0"/>
              <a:t>ט"ו/טבת/תש"פ</a:t>
            </a:fld>
            <a:endParaRPr lang="he-IL"/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D9036A-F9FA-432D-B816-3245E32AA3DB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5825147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כותרת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411038-4534-4DE7-B99E-9219B97B690A}" type="datetimeFigureOut">
              <a:rPr lang="he-IL" smtClean="0"/>
              <a:t>ט"ו/טבת/תש"פ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4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D9036A-F9FA-432D-B816-3245E32AA3DB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40324886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1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r" defTabSz="914400" rtl="1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defTabSz="914400" rtl="1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e-IL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7.jpeg"/><Relationship Id="rId5" Type="http://schemas.openxmlformats.org/officeDocument/2006/relationships/image" Target="../media/image6.wmf"/><Relationship Id="rId4" Type="http://schemas.openxmlformats.org/officeDocument/2006/relationships/oleObject" Target="../embeddings/oleObject1.bin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Smiley fac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04664"/>
            <a:ext cx="9113068" cy="60753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כותרת 1"/>
          <p:cNvSpPr>
            <a:spLocks noGrp="1"/>
          </p:cNvSpPr>
          <p:nvPr>
            <p:ph type="ctrTitle"/>
          </p:nvPr>
        </p:nvSpPr>
        <p:spPr>
          <a:xfrm>
            <a:off x="1331640" y="1412775"/>
            <a:ext cx="6120680" cy="864097"/>
          </a:xfrm>
          <a:solidFill>
            <a:schemeClr val="tx2">
              <a:lumMod val="60000"/>
              <a:lumOff val="40000"/>
            </a:schemeClr>
          </a:solidFill>
        </p:spPr>
        <p:txBody>
          <a:bodyPr/>
          <a:lstStyle/>
          <a:p>
            <a:r>
              <a:rPr lang="he-IL" b="1" dirty="0" smtClean="0">
                <a:solidFill>
                  <a:srgbClr val="FFFF00"/>
                </a:solidFill>
              </a:rPr>
              <a:t>הוועדה לאנרגיה אטומית</a:t>
            </a:r>
            <a:endParaRPr lang="he-IL" b="1" dirty="0">
              <a:solidFill>
                <a:srgbClr val="FFFF00"/>
              </a:solidFill>
            </a:endParaRPr>
          </a:p>
        </p:txBody>
      </p:sp>
      <p:sp>
        <p:nvSpPr>
          <p:cNvPr id="3" name="כותרת משנה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8688056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he-IL" b="1" dirty="0" smtClean="0">
                <a:solidFill>
                  <a:srgbClr val="0000FF"/>
                </a:solidFill>
              </a:rPr>
              <a:t>כורים גרעיניים</a:t>
            </a:r>
            <a:endParaRPr lang="he-IL" b="1" dirty="0">
              <a:solidFill>
                <a:srgbClr val="0000FF"/>
              </a:solidFill>
            </a:endParaRPr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467544" y="1268760"/>
            <a:ext cx="8229600" cy="5112568"/>
          </a:xfrm>
        </p:spPr>
        <p:txBody>
          <a:bodyPr>
            <a:normAutofit/>
          </a:bodyPr>
          <a:lstStyle/>
          <a:p>
            <a:r>
              <a:rPr lang="he-IL" sz="2800" b="1" dirty="0" smtClean="0"/>
              <a:t>כור גרעיני: </a:t>
            </a:r>
          </a:p>
          <a:p>
            <a:pPr lvl="1"/>
            <a:r>
              <a:rPr lang="he-IL" dirty="0" smtClean="0"/>
              <a:t>מתקן בו מתרחשים ביקועים באופן מבוקר</a:t>
            </a:r>
          </a:p>
          <a:p>
            <a:pPr lvl="1"/>
            <a:r>
              <a:rPr lang="he-IL" dirty="0" smtClean="0"/>
              <a:t>כל ביקוע מייצר חום, נויטרונים ותוצרי ביקוע</a:t>
            </a:r>
          </a:p>
          <a:p>
            <a:r>
              <a:rPr lang="he-IL" sz="2800" b="1" dirty="0" smtClean="0"/>
              <a:t>כורי כוח: </a:t>
            </a:r>
          </a:p>
          <a:p>
            <a:pPr lvl="1"/>
            <a:r>
              <a:rPr lang="he-IL" dirty="0" smtClean="0"/>
              <a:t>ניצול החום לטובת ייצור אנרגיה</a:t>
            </a:r>
          </a:p>
          <a:p>
            <a:r>
              <a:rPr lang="he-IL" sz="2800" b="1" dirty="0" smtClean="0"/>
              <a:t>כורי מחקר:</a:t>
            </a:r>
          </a:p>
          <a:p>
            <a:pPr lvl="1"/>
            <a:r>
              <a:rPr lang="he-IL" dirty="0" smtClean="0"/>
              <a:t>ניצול הנויטרונים למגוון צרכים:</a:t>
            </a:r>
          </a:p>
          <a:p>
            <a:pPr lvl="2"/>
            <a:r>
              <a:rPr lang="he-IL" sz="2800" dirty="0" smtClean="0"/>
              <a:t>איזוטופים רפואיים</a:t>
            </a:r>
          </a:p>
          <a:p>
            <a:pPr lvl="2"/>
            <a:r>
              <a:rPr lang="he-IL" sz="2800" dirty="0" smtClean="0"/>
              <a:t>בדיקות ללא הרס</a:t>
            </a:r>
          </a:p>
          <a:p>
            <a:pPr lvl="2"/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14668246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NUCLEAR FISSION REACTOR&#10;TAU101 Applied physical sciences(2+1)&#10; 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7115"/>
            <a:ext cx="9144000" cy="67844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906997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he-IL" b="1" dirty="0" smtClean="0">
                <a:solidFill>
                  <a:srgbClr val="0000FF"/>
                </a:solidFill>
              </a:rPr>
              <a:t>מעגל הדלק הגרעיני</a:t>
            </a:r>
            <a:endParaRPr lang="he-IL" b="1" dirty="0">
              <a:solidFill>
                <a:srgbClr val="0000FF"/>
              </a:solidFill>
            </a:endParaRPr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467544" y="1484784"/>
            <a:ext cx="8229600" cy="4525963"/>
          </a:xfrm>
        </p:spPr>
        <p:txBody>
          <a:bodyPr>
            <a:normAutofit lnSpcReduction="10000"/>
          </a:bodyPr>
          <a:lstStyle/>
          <a:p>
            <a:r>
              <a:rPr lang="he-IL" b="1" dirty="0" smtClean="0"/>
              <a:t>דלק להנעת כורים:</a:t>
            </a:r>
          </a:p>
          <a:p>
            <a:pPr lvl="1"/>
            <a:r>
              <a:rPr lang="he-IL" dirty="0" smtClean="0"/>
              <a:t>אורניום טבעי – כורי מים כבדים</a:t>
            </a:r>
          </a:p>
          <a:p>
            <a:pPr lvl="1"/>
            <a:r>
              <a:rPr lang="he-IL" dirty="0" smtClean="0"/>
              <a:t>אורניום מועשר – כורי </a:t>
            </a:r>
            <a:r>
              <a:rPr lang="he-IL" dirty="0" smtClean="0"/>
              <a:t>מים </a:t>
            </a:r>
            <a:r>
              <a:rPr lang="he-IL" dirty="0" smtClean="0"/>
              <a:t>קלים</a:t>
            </a:r>
          </a:p>
          <a:p>
            <a:r>
              <a:rPr lang="he-IL" b="1" dirty="0" smtClean="0"/>
              <a:t>העשרת אורניום:</a:t>
            </a:r>
          </a:p>
          <a:p>
            <a:pPr lvl="1"/>
            <a:r>
              <a:rPr lang="he-IL" dirty="0" smtClean="0"/>
              <a:t>העשרה נמוכה: עד 20%</a:t>
            </a:r>
          </a:p>
          <a:p>
            <a:pPr lvl="1"/>
            <a:r>
              <a:rPr lang="he-IL" dirty="0" smtClean="0"/>
              <a:t>העשרה גבוהה: 90%</a:t>
            </a:r>
          </a:p>
          <a:p>
            <a:r>
              <a:rPr lang="he-IL" b="1" dirty="0" smtClean="0"/>
              <a:t>דלק גרעיני מוקרן:</a:t>
            </a:r>
          </a:p>
          <a:p>
            <a:pPr lvl="1"/>
            <a:r>
              <a:rPr lang="he-IL" dirty="0" smtClean="0"/>
              <a:t>מחייב טיפול ייעודי כפסולת לשנים רבות</a:t>
            </a:r>
          </a:p>
          <a:p>
            <a:pPr lvl="1"/>
            <a:r>
              <a:rPr lang="he-IL" dirty="0" smtClean="0"/>
              <a:t>ניתן להפיק פלוטוניום מדלק אורניום מוקרן</a:t>
            </a:r>
          </a:p>
          <a:p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12845427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1143000"/>
          </a:xfrm>
        </p:spPr>
        <p:txBody>
          <a:bodyPr>
            <a:normAutofit/>
          </a:bodyPr>
          <a:lstStyle/>
          <a:p>
            <a:r>
              <a:rPr lang="en-US" b="1" dirty="0" smtClean="0"/>
              <a:t>NPT</a:t>
            </a:r>
            <a:endParaRPr lang="he-IL" b="1" dirty="0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179512" y="1268760"/>
            <a:ext cx="8445624" cy="5328592"/>
          </a:xfrm>
        </p:spPr>
        <p:txBody>
          <a:bodyPr>
            <a:normAutofit fontScale="92500" lnSpcReduction="10000"/>
          </a:bodyPr>
          <a:lstStyle/>
          <a:p>
            <a:r>
              <a:rPr lang="he-IL" b="1" dirty="0" smtClean="0">
                <a:solidFill>
                  <a:srgbClr val="0000FF"/>
                </a:solidFill>
              </a:rPr>
              <a:t>אמנה למניעת הפצת נשק גרעיני, בתוקף מ- 1970</a:t>
            </a:r>
          </a:p>
          <a:p>
            <a:r>
              <a:rPr lang="he-IL" b="1" dirty="0" smtClean="0">
                <a:solidFill>
                  <a:srgbClr val="FF0000"/>
                </a:solidFill>
              </a:rPr>
              <a:t>חמש חברות מוכרות כמדינות גרעין צבאי: </a:t>
            </a:r>
          </a:p>
          <a:p>
            <a:pPr lvl="1"/>
            <a:r>
              <a:rPr lang="he-IL" b="1" dirty="0" smtClean="0">
                <a:solidFill>
                  <a:srgbClr val="FF0000"/>
                </a:solidFill>
              </a:rPr>
              <a:t>ארה"ב, רוסיה, צרפת, סין, בריטניה</a:t>
            </a:r>
          </a:p>
          <a:p>
            <a:r>
              <a:rPr lang="he-IL" b="1" dirty="0" smtClean="0">
                <a:solidFill>
                  <a:srgbClr val="0000FF"/>
                </a:solidFill>
              </a:rPr>
              <a:t>כ- 185 חברות שאינן גרעיניות: </a:t>
            </a:r>
          </a:p>
          <a:p>
            <a:pPr lvl="1"/>
            <a:r>
              <a:rPr lang="he-IL" b="1" dirty="0" err="1" smtClean="0">
                <a:solidFill>
                  <a:srgbClr val="0000FF"/>
                </a:solidFill>
              </a:rPr>
              <a:t>מחוייבות</a:t>
            </a:r>
            <a:r>
              <a:rPr lang="he-IL" b="1" dirty="0" smtClean="0">
                <a:solidFill>
                  <a:srgbClr val="0000FF"/>
                </a:solidFill>
              </a:rPr>
              <a:t> שלא לפתח נשק גרעיני, מפוקחות ע"י </a:t>
            </a:r>
            <a:r>
              <a:rPr lang="he-IL" b="1" dirty="0" err="1" smtClean="0">
                <a:solidFill>
                  <a:srgbClr val="0000FF"/>
                </a:solidFill>
              </a:rPr>
              <a:t>סבא"א</a:t>
            </a:r>
            <a:r>
              <a:rPr lang="he-IL" b="1" dirty="0" smtClean="0">
                <a:solidFill>
                  <a:srgbClr val="0000FF"/>
                </a:solidFill>
              </a:rPr>
              <a:t>, </a:t>
            </a:r>
          </a:p>
          <a:p>
            <a:pPr lvl="1"/>
            <a:r>
              <a:rPr lang="he-IL" b="1" dirty="0" smtClean="0">
                <a:solidFill>
                  <a:srgbClr val="0000FF"/>
                </a:solidFill>
              </a:rPr>
              <a:t>זכאיות לסיוע בתחום אנרגיה גרעינית אזרחית</a:t>
            </a:r>
          </a:p>
          <a:p>
            <a:r>
              <a:rPr lang="he-IL" b="1" dirty="0" smtClean="0">
                <a:solidFill>
                  <a:srgbClr val="FF0000"/>
                </a:solidFill>
              </a:rPr>
              <a:t>מדינות שהפרו את </a:t>
            </a:r>
            <a:r>
              <a:rPr lang="he-IL" b="1" dirty="0" err="1" smtClean="0">
                <a:solidFill>
                  <a:srgbClr val="FF0000"/>
                </a:solidFill>
              </a:rPr>
              <a:t>המחוייבות</a:t>
            </a:r>
            <a:r>
              <a:rPr lang="he-IL" b="1" dirty="0" smtClean="0">
                <a:solidFill>
                  <a:srgbClr val="FF0000"/>
                </a:solidFill>
              </a:rPr>
              <a:t> לאמנה:</a:t>
            </a:r>
          </a:p>
          <a:p>
            <a:pPr lvl="1"/>
            <a:r>
              <a:rPr lang="he-IL" b="1" dirty="0" smtClean="0">
                <a:solidFill>
                  <a:srgbClr val="FF0000"/>
                </a:solidFill>
              </a:rPr>
              <a:t>איראן, סוריה, עיראק, לוב, צפון קוריאה</a:t>
            </a:r>
          </a:p>
          <a:p>
            <a:r>
              <a:rPr lang="he-IL" b="1" dirty="0" smtClean="0">
                <a:solidFill>
                  <a:srgbClr val="0000FF"/>
                </a:solidFill>
              </a:rPr>
              <a:t>מדינות שאינן חברות באמנה: </a:t>
            </a:r>
          </a:p>
          <a:p>
            <a:pPr lvl="1"/>
            <a:r>
              <a:rPr lang="he-IL" b="1" dirty="0" smtClean="0">
                <a:solidFill>
                  <a:srgbClr val="0000FF"/>
                </a:solidFill>
              </a:rPr>
              <a:t>הודו, פקיסטן, ישראל, צפון </a:t>
            </a:r>
            <a:r>
              <a:rPr lang="he-IL" b="1" dirty="0" smtClean="0">
                <a:solidFill>
                  <a:srgbClr val="0000FF"/>
                </a:solidFill>
              </a:rPr>
              <a:t>קוריאה (הייתה חברה אך פרשה)</a:t>
            </a:r>
            <a:endParaRPr lang="he-IL" b="1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38098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en-US" dirty="0" smtClean="0"/>
              <a:t> </a:t>
            </a:r>
            <a:r>
              <a:rPr lang="en-US" b="1" dirty="0" smtClean="0">
                <a:solidFill>
                  <a:srgbClr val="0000FF"/>
                </a:solidFill>
              </a:rPr>
              <a:t>- IAEA </a:t>
            </a:r>
            <a:r>
              <a:rPr lang="he-IL" b="1" dirty="0" err="1" smtClean="0">
                <a:solidFill>
                  <a:srgbClr val="0000FF"/>
                </a:solidFill>
              </a:rPr>
              <a:t>סבא"א</a:t>
            </a:r>
            <a:endParaRPr lang="he-IL" b="1" dirty="0">
              <a:solidFill>
                <a:srgbClr val="0000FF"/>
              </a:solidFill>
            </a:endParaRPr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781128"/>
          </a:xfrm>
        </p:spPr>
        <p:txBody>
          <a:bodyPr>
            <a:normAutofit lnSpcReduction="10000"/>
          </a:bodyPr>
          <a:lstStyle/>
          <a:p>
            <a:r>
              <a:rPr lang="he-IL" b="1" dirty="0" smtClean="0"/>
              <a:t>ארגון בינ"ל לקידום </a:t>
            </a:r>
            <a:r>
              <a:rPr lang="he-IL" b="1" dirty="0" smtClean="0"/>
              <a:t>שימושי גרעין </a:t>
            </a:r>
            <a:r>
              <a:rPr lang="he-IL" b="1" dirty="0" smtClean="0"/>
              <a:t>לצרכי שלום</a:t>
            </a:r>
            <a:r>
              <a:rPr lang="he-IL" dirty="0" smtClean="0"/>
              <a:t>:</a:t>
            </a:r>
          </a:p>
          <a:p>
            <a:pPr lvl="1"/>
            <a:r>
              <a:rPr lang="he-IL" dirty="0" smtClean="0"/>
              <a:t>קידום יישומים ושיתופי פעולה אזרחיים</a:t>
            </a:r>
          </a:p>
          <a:p>
            <a:pPr lvl="1"/>
            <a:r>
              <a:rPr lang="he-IL" dirty="0" smtClean="0"/>
              <a:t>קידום בטיחות גרעינית</a:t>
            </a:r>
          </a:p>
          <a:p>
            <a:pPr lvl="1"/>
            <a:r>
              <a:rPr lang="he-IL" dirty="0" smtClean="0"/>
              <a:t>פיקוח על חומרים ומתקנים מוצהרים</a:t>
            </a:r>
          </a:p>
          <a:p>
            <a:r>
              <a:rPr lang="he-IL" b="1" dirty="0" smtClean="0"/>
              <a:t>171 מדינות חברות: </a:t>
            </a:r>
            <a:r>
              <a:rPr lang="he-IL" dirty="0" smtClean="0"/>
              <a:t>תחת הסכמי פיקוח</a:t>
            </a:r>
            <a:r>
              <a:rPr lang="he-IL" b="1" dirty="0" smtClean="0"/>
              <a:t> </a:t>
            </a:r>
          </a:p>
          <a:p>
            <a:r>
              <a:rPr lang="he-IL" b="1" dirty="0" smtClean="0"/>
              <a:t>ישראל חברה פעילה משנת 1957</a:t>
            </a:r>
            <a:r>
              <a:rPr lang="he-IL" dirty="0" smtClean="0"/>
              <a:t>:</a:t>
            </a:r>
          </a:p>
          <a:p>
            <a:pPr lvl="1"/>
            <a:r>
              <a:rPr lang="he-IL" dirty="0" smtClean="0"/>
              <a:t>שגרירות קבועה של </a:t>
            </a:r>
            <a:r>
              <a:rPr lang="he-IL" dirty="0" err="1" smtClean="0"/>
              <a:t>הוא"א</a:t>
            </a:r>
            <a:r>
              <a:rPr lang="he-IL" dirty="0" smtClean="0"/>
              <a:t> בווינה</a:t>
            </a:r>
          </a:p>
          <a:p>
            <a:pPr lvl="1"/>
            <a:r>
              <a:rPr lang="he-IL" dirty="0" smtClean="0"/>
              <a:t>השתתפות בוועדות בטיחות, בסיוע טכני, כנסים </a:t>
            </a:r>
            <a:r>
              <a:rPr lang="he-IL" dirty="0" smtClean="0"/>
              <a:t>ועוד</a:t>
            </a:r>
          </a:p>
          <a:p>
            <a:pPr lvl="1"/>
            <a:r>
              <a:rPr lang="he-IL" dirty="0" smtClean="0"/>
              <a:t>חתומה על הסכם פיקוח ביחס לכור ממ"ג</a:t>
            </a:r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38933495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he-IL" b="1" dirty="0" smtClean="0">
                <a:solidFill>
                  <a:srgbClr val="0000FF"/>
                </a:solidFill>
              </a:rPr>
              <a:t>הוועדה לאנרגיה אטומית</a:t>
            </a:r>
            <a:endParaRPr lang="he-IL" b="1" dirty="0">
              <a:solidFill>
                <a:srgbClr val="0000FF"/>
              </a:solidFill>
            </a:endParaRPr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539552" y="1412776"/>
            <a:ext cx="8229600" cy="4896544"/>
          </a:xfrm>
        </p:spPr>
        <p:txBody>
          <a:bodyPr>
            <a:noAutofit/>
          </a:bodyPr>
          <a:lstStyle/>
          <a:p>
            <a:r>
              <a:rPr lang="he-IL" sz="2800" b="1" dirty="0" err="1" smtClean="0"/>
              <a:t>ממ"ג</a:t>
            </a:r>
            <a:r>
              <a:rPr lang="he-IL" sz="2800" b="1" dirty="0" smtClean="0"/>
              <a:t>:</a:t>
            </a:r>
          </a:p>
          <a:p>
            <a:pPr lvl="1"/>
            <a:r>
              <a:rPr lang="he-IL" dirty="0" smtClean="0"/>
              <a:t>מרכז גרעיני שורק</a:t>
            </a:r>
          </a:p>
          <a:p>
            <a:r>
              <a:rPr lang="he-IL" sz="2800" b="1" dirty="0" smtClean="0"/>
              <a:t>קמ"ג:</a:t>
            </a:r>
          </a:p>
          <a:p>
            <a:pPr lvl="1"/>
            <a:r>
              <a:rPr lang="he-IL" dirty="0" smtClean="0"/>
              <a:t>מרכז גרעיני נגב – בקריה למחקר גרעיני ע"ש פרס</a:t>
            </a:r>
          </a:p>
          <a:p>
            <a:r>
              <a:rPr lang="he-IL" sz="2800" b="1" dirty="0" smtClean="0"/>
              <a:t>יחידה רדיולוגית:</a:t>
            </a:r>
          </a:p>
          <a:p>
            <a:pPr lvl="1"/>
            <a:r>
              <a:rPr lang="he-IL" dirty="0"/>
              <a:t>טיפול </a:t>
            </a:r>
            <a:r>
              <a:rPr lang="he-IL" dirty="0" smtClean="0"/>
              <a:t>במצבי </a:t>
            </a:r>
            <a:r>
              <a:rPr lang="he-IL" dirty="0"/>
              <a:t>חירום במרכזים הגרעיניים</a:t>
            </a:r>
          </a:p>
          <a:p>
            <a:pPr lvl="1"/>
            <a:r>
              <a:rPr lang="he-IL" dirty="0" smtClean="0"/>
              <a:t>סיוע בתקריות רדיולוגיות ברמה הלאומית: טרור רדיולוגי, פיזור חומרים רדיולוגיים, תאונות ותקלות.</a:t>
            </a:r>
          </a:p>
          <a:p>
            <a:r>
              <a:rPr lang="he-IL" sz="2800" b="1" dirty="0" smtClean="0"/>
              <a:t>שגרירות בווינה </a:t>
            </a:r>
            <a:endParaRPr lang="he-IL" sz="2800" b="1" dirty="0" smtClean="0"/>
          </a:p>
          <a:p>
            <a:r>
              <a:rPr lang="he-IL" sz="2800" b="1" dirty="0" smtClean="0"/>
              <a:t>מטה הוא"א</a:t>
            </a:r>
            <a:endParaRPr lang="he-IL" sz="2800" b="1" dirty="0"/>
          </a:p>
        </p:txBody>
      </p:sp>
    </p:spTree>
    <p:extLst>
      <p:ext uri="{BB962C8B-B14F-4D97-AF65-F5344CB8AC3E}">
        <p14:creationId xmlns:p14="http://schemas.microsoft.com/office/powerpoint/2010/main" val="6510850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b="1" dirty="0" smtClean="0">
                <a:solidFill>
                  <a:srgbClr val="0000FF"/>
                </a:solidFill>
              </a:rPr>
              <a:t>בטיחות</a:t>
            </a:r>
            <a:endParaRPr lang="he-IL" b="1" dirty="0">
              <a:solidFill>
                <a:srgbClr val="0000FF"/>
              </a:solidFill>
            </a:endParaRPr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e-IL" b="1" dirty="0" smtClean="0"/>
              <a:t>בטיחות גרעינית ורדיולוגית </a:t>
            </a:r>
            <a:r>
              <a:rPr lang="he-IL" dirty="0" smtClean="0"/>
              <a:t>– במוקד העיסוק</a:t>
            </a:r>
          </a:p>
          <a:p>
            <a:r>
              <a:rPr lang="he-IL" b="1" dirty="0" smtClean="0"/>
              <a:t>אימוץ תקנים בינלאומיים לבטיחות</a:t>
            </a:r>
          </a:p>
          <a:p>
            <a:r>
              <a:rPr lang="he-IL" b="1" dirty="0" smtClean="0"/>
              <a:t>השתתפות פעילה </a:t>
            </a:r>
            <a:r>
              <a:rPr lang="he-IL" dirty="0" smtClean="0"/>
              <a:t>בוועדות הבטיחות של </a:t>
            </a:r>
            <a:r>
              <a:rPr lang="he-IL" dirty="0" err="1" smtClean="0"/>
              <a:t>סבא"א</a:t>
            </a:r>
            <a:endParaRPr lang="he-IL" dirty="0" smtClean="0"/>
          </a:p>
          <a:p>
            <a:r>
              <a:rPr lang="he-IL" b="1" dirty="0" smtClean="0"/>
              <a:t>יחידה לרישוי ובטיחות </a:t>
            </a:r>
            <a:r>
              <a:rPr lang="he-IL" dirty="0" smtClean="0"/>
              <a:t>– עצמאית בהחלטותיה</a:t>
            </a:r>
          </a:p>
          <a:p>
            <a:r>
              <a:rPr lang="he-IL" b="1" dirty="0" smtClean="0"/>
              <a:t>וועדה ציבורית לבטיחות גרעינית </a:t>
            </a:r>
          </a:p>
          <a:p>
            <a:r>
              <a:rPr lang="he-IL" b="1" dirty="0" smtClean="0"/>
              <a:t>מעקב מתמיד אחר לקחים מהעולם </a:t>
            </a:r>
            <a:r>
              <a:rPr lang="he-IL" dirty="0" smtClean="0"/>
              <a:t>(</a:t>
            </a:r>
            <a:r>
              <a:rPr lang="he-IL" dirty="0" err="1" smtClean="0"/>
              <a:t>צ'רנוביל</a:t>
            </a:r>
            <a:r>
              <a:rPr lang="he-IL" dirty="0" smtClean="0"/>
              <a:t>, </a:t>
            </a:r>
            <a:r>
              <a:rPr lang="he-IL" dirty="0" err="1" smtClean="0"/>
              <a:t>פוקושימה</a:t>
            </a:r>
            <a:r>
              <a:rPr lang="he-IL" dirty="0" smtClean="0"/>
              <a:t>, </a:t>
            </a:r>
            <a:r>
              <a:rPr lang="en-US" dirty="0" smtClean="0"/>
              <a:t>TMI</a:t>
            </a:r>
            <a:r>
              <a:rPr lang="he-IL" dirty="0" smtClean="0"/>
              <a:t>)</a:t>
            </a:r>
            <a:r>
              <a:rPr lang="en-US" dirty="0" smtClean="0"/>
              <a:t> </a:t>
            </a:r>
            <a:endParaRPr lang="he-IL" b="1" dirty="0" smtClean="0"/>
          </a:p>
          <a:p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19525556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www.memri.org/sites/default/files/image/2134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92697"/>
            <a:ext cx="9176266" cy="61653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כותרת 1"/>
          <p:cNvSpPr txBox="1">
            <a:spLocks/>
          </p:cNvSpPr>
          <p:nvPr/>
        </p:nvSpPr>
        <p:spPr>
          <a:xfrm>
            <a:off x="473333" y="0"/>
            <a:ext cx="8229600" cy="571500"/>
          </a:xfrm>
          <a:prstGeom prst="rect">
            <a:avLst/>
          </a:prstGeom>
        </p:spPr>
        <p:txBody>
          <a:bodyPr/>
          <a:lstStyle>
            <a:lvl1pPr algn="ctr" defTabSz="914400" rtl="1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e-IL" b="1" smtClean="0"/>
              <a:t>היערכות לחירום</a:t>
            </a:r>
            <a:endParaRPr lang="he-IL" b="1" dirty="0"/>
          </a:p>
        </p:txBody>
      </p:sp>
    </p:spTree>
    <p:extLst>
      <p:ext uri="{BB962C8B-B14F-4D97-AF65-F5344CB8AC3E}">
        <p14:creationId xmlns:p14="http://schemas.microsoft.com/office/powerpoint/2010/main" val="35328015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b="1" dirty="0" smtClean="0"/>
              <a:t>היערכות לחירום - האיומים</a:t>
            </a:r>
            <a:endParaRPr lang="he-IL" b="1" dirty="0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467544" y="1412776"/>
            <a:ext cx="8507288" cy="4853136"/>
          </a:xfrm>
        </p:spPr>
        <p:txBody>
          <a:bodyPr>
            <a:normAutofit/>
          </a:bodyPr>
          <a:lstStyle/>
          <a:p>
            <a:pPr algn="l" rtl="0"/>
            <a:r>
              <a:rPr lang="en-US" b="1" dirty="0">
                <a:solidFill>
                  <a:srgbClr val="FF0000"/>
                </a:solidFill>
              </a:rPr>
              <a:t>Iran</a:t>
            </a:r>
            <a:r>
              <a:rPr lang="en-US" b="1" dirty="0"/>
              <a:t> said to give Hezbollah missiles that ‘can reach </a:t>
            </a:r>
            <a:r>
              <a:rPr lang="en-US" b="1" dirty="0" err="1">
                <a:solidFill>
                  <a:srgbClr val="0000FF"/>
                </a:solidFill>
              </a:rPr>
              <a:t>Dimona</a:t>
            </a:r>
            <a:r>
              <a:rPr lang="en-US" b="1" dirty="0" smtClean="0"/>
              <a:t>’</a:t>
            </a:r>
          </a:p>
          <a:p>
            <a:pPr algn="l" rtl="0"/>
            <a:r>
              <a:rPr lang="en-US" b="1" dirty="0">
                <a:solidFill>
                  <a:srgbClr val="FF0000"/>
                </a:solidFill>
              </a:rPr>
              <a:t>Hezbollah</a:t>
            </a:r>
            <a:r>
              <a:rPr lang="en-US" b="1" dirty="0"/>
              <a:t> chief threatens </a:t>
            </a:r>
            <a:r>
              <a:rPr lang="en-US" b="1" dirty="0" err="1">
                <a:solidFill>
                  <a:srgbClr val="0000FF"/>
                </a:solidFill>
              </a:rPr>
              <a:t>Dimona</a:t>
            </a:r>
            <a:r>
              <a:rPr lang="en-US" b="1" dirty="0"/>
              <a:t> reactor, says Israel fears a fight</a:t>
            </a:r>
          </a:p>
          <a:p>
            <a:pPr algn="l" rtl="0"/>
            <a:r>
              <a:rPr lang="en-US" b="1" dirty="0"/>
              <a:t>The</a:t>
            </a:r>
            <a:r>
              <a:rPr lang="en-US" b="1" dirty="0">
                <a:solidFill>
                  <a:srgbClr val="FF0000"/>
                </a:solidFill>
              </a:rPr>
              <a:t> Iranian-backed </a:t>
            </a:r>
            <a:r>
              <a:rPr lang="en-US" b="1" dirty="0"/>
              <a:t>terrorist organization </a:t>
            </a:r>
            <a:r>
              <a:rPr lang="en-US" b="1" dirty="0">
                <a:solidFill>
                  <a:srgbClr val="FF0000"/>
                </a:solidFill>
              </a:rPr>
              <a:t>Hezbollah</a:t>
            </a:r>
            <a:r>
              <a:rPr lang="en-US" b="1" dirty="0"/>
              <a:t> threatened to attack a number of strategic locations in </a:t>
            </a:r>
            <a:r>
              <a:rPr lang="en-US" b="1" dirty="0" smtClean="0"/>
              <a:t>Israel</a:t>
            </a:r>
            <a:r>
              <a:rPr lang="en-US" b="1" dirty="0"/>
              <a:t>, including the nuclear reactor in </a:t>
            </a:r>
            <a:r>
              <a:rPr lang="en-US" b="1" dirty="0" err="1">
                <a:solidFill>
                  <a:srgbClr val="0000FF"/>
                </a:solidFill>
              </a:rPr>
              <a:t>Dimona</a:t>
            </a:r>
            <a:r>
              <a:rPr lang="en-US" b="1" dirty="0"/>
              <a:t> – a threat that constitutes nuclear </a:t>
            </a:r>
            <a:r>
              <a:rPr lang="en-US" b="1" dirty="0" smtClean="0"/>
              <a:t>terrorism</a:t>
            </a:r>
            <a:endParaRPr lang="he-IL" b="1" dirty="0"/>
          </a:p>
        </p:txBody>
      </p:sp>
    </p:spTree>
    <p:extLst>
      <p:ext uri="{BB962C8B-B14F-4D97-AF65-F5344CB8AC3E}">
        <p14:creationId xmlns:p14="http://schemas.microsoft.com/office/powerpoint/2010/main" val="25181057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b="1" dirty="0" smtClean="0">
                <a:solidFill>
                  <a:srgbClr val="002060"/>
                </a:solidFill>
              </a:rPr>
              <a:t>איראן</a:t>
            </a:r>
            <a:endParaRPr lang="he-IL" b="1" dirty="0">
              <a:solidFill>
                <a:srgbClr val="002060"/>
              </a:solidFill>
            </a:endParaRPr>
          </a:p>
        </p:txBody>
      </p:sp>
      <p:sp>
        <p:nvSpPr>
          <p:cNvPr id="3" name="AutoShape 2" descr="תוצאת תמונה עבור ‪Iran centrifuges‬‏"/>
          <p:cNvSpPr>
            <a:spLocks noChangeAspect="1" noChangeArrowheads="1"/>
          </p:cNvSpPr>
          <p:nvPr/>
        </p:nvSpPr>
        <p:spPr bwMode="auto">
          <a:xfrm>
            <a:off x="8923338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e-IL"/>
          </a:p>
        </p:txBody>
      </p:sp>
      <p:sp>
        <p:nvSpPr>
          <p:cNvPr id="4" name="AutoShape 4" descr="תוצאת תמונה עבור ‪Iran centrifuges‬‏"/>
          <p:cNvSpPr>
            <a:spLocks noChangeAspect="1" noChangeArrowheads="1"/>
          </p:cNvSpPr>
          <p:nvPr/>
        </p:nvSpPr>
        <p:spPr bwMode="auto">
          <a:xfrm>
            <a:off x="9075738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e-IL"/>
          </a:p>
        </p:txBody>
      </p:sp>
      <p:sp>
        <p:nvSpPr>
          <p:cNvPr id="5" name="AutoShape 6" descr="תוצאת תמונה עבור ‪Iran centrifuges‬‏"/>
          <p:cNvSpPr>
            <a:spLocks noChangeAspect="1" noChangeArrowheads="1"/>
          </p:cNvSpPr>
          <p:nvPr/>
        </p:nvSpPr>
        <p:spPr bwMode="auto">
          <a:xfrm>
            <a:off x="9228138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e-IL"/>
          </a:p>
        </p:txBody>
      </p:sp>
      <p:sp>
        <p:nvSpPr>
          <p:cNvPr id="6" name="AutoShape 8" descr="תוצאת תמונה עבור ‪Iran centrifuges‬‏"/>
          <p:cNvSpPr>
            <a:spLocks noChangeAspect="1" noChangeArrowheads="1"/>
          </p:cNvSpPr>
          <p:nvPr/>
        </p:nvSpPr>
        <p:spPr bwMode="auto">
          <a:xfrm>
            <a:off x="9380538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e-IL"/>
          </a:p>
        </p:txBody>
      </p:sp>
      <p:pic>
        <p:nvPicPr>
          <p:cNvPr id="2057" name="Picture 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4151" y="2564904"/>
            <a:ext cx="7606800" cy="42598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מלבן 6"/>
          <p:cNvSpPr/>
          <p:nvPr/>
        </p:nvSpPr>
        <p:spPr>
          <a:xfrm>
            <a:off x="328671" y="1268760"/>
            <a:ext cx="8131761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e-IL" sz="2800" b="1" dirty="0" smtClean="0"/>
              <a:t>חתומה </a:t>
            </a:r>
            <a:r>
              <a:rPr lang="he-IL" sz="2800" b="1" dirty="0"/>
              <a:t>על ה- </a:t>
            </a:r>
            <a:r>
              <a:rPr lang="en-US" sz="2800" b="1" dirty="0"/>
              <a:t>NPT</a:t>
            </a:r>
            <a:r>
              <a:rPr lang="he-IL" sz="2800" dirty="0"/>
              <a:t>. </a:t>
            </a:r>
            <a:r>
              <a:rPr lang="he-IL" sz="2800" b="1" dirty="0" smtClean="0">
                <a:solidFill>
                  <a:srgbClr val="FF0000"/>
                </a:solidFill>
              </a:rPr>
              <a:t>הפרה וממשיכה להפר את המחויבות מול האמנה ומול הסכמי הפיקוח.</a:t>
            </a:r>
            <a:endParaRPr lang="he-IL" sz="28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333235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he-IL" b="1" dirty="0" smtClean="0">
                <a:solidFill>
                  <a:srgbClr val="0000FF"/>
                </a:solidFill>
              </a:rPr>
              <a:t>הוועדה לאנרגיה אטומית</a:t>
            </a:r>
            <a:endParaRPr lang="he-IL" b="1" dirty="0">
              <a:solidFill>
                <a:srgbClr val="0000FF"/>
              </a:solidFill>
            </a:endParaRPr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467544" y="1412776"/>
            <a:ext cx="8229600" cy="4525963"/>
          </a:xfrm>
        </p:spPr>
        <p:txBody>
          <a:bodyPr>
            <a:noAutofit/>
          </a:bodyPr>
          <a:lstStyle/>
          <a:p>
            <a:r>
              <a:rPr lang="he-IL" sz="2800" b="1" dirty="0" smtClean="0"/>
              <a:t>ארגון ממשלתי, כפוף </a:t>
            </a:r>
            <a:r>
              <a:rPr lang="he-IL" sz="2800" b="1" dirty="0" smtClean="0"/>
              <a:t>ישירות לראש </a:t>
            </a:r>
            <a:r>
              <a:rPr lang="he-IL" sz="2800" b="1" dirty="0" smtClean="0"/>
              <a:t>הממשלה</a:t>
            </a:r>
          </a:p>
          <a:p>
            <a:r>
              <a:rPr lang="he-IL" sz="2800" b="1" dirty="0" smtClean="0"/>
              <a:t>תחומי אחריות:</a:t>
            </a:r>
          </a:p>
          <a:p>
            <a:pPr lvl="1"/>
            <a:r>
              <a:rPr lang="he-IL" b="1" dirty="0" smtClean="0"/>
              <a:t>מדיניות הגרעין של ישראל: </a:t>
            </a:r>
          </a:p>
          <a:p>
            <a:pPr lvl="2"/>
            <a:r>
              <a:rPr lang="he-IL" sz="2800" b="1" dirty="0" smtClean="0"/>
              <a:t>גיבוש המלצות לממשלה </a:t>
            </a:r>
          </a:p>
          <a:p>
            <a:pPr lvl="2"/>
            <a:r>
              <a:rPr lang="he-IL" sz="2800" b="1" dirty="0" smtClean="0"/>
              <a:t>מימוש מדיניות הגרעין</a:t>
            </a:r>
          </a:p>
          <a:p>
            <a:pPr lvl="1"/>
            <a:r>
              <a:rPr lang="he-IL" b="1" dirty="0" smtClean="0"/>
              <a:t> ייצוג מדינת ישראל בזירה הבינלאומית (בתאום עם ושיתוף עם משה"ח)</a:t>
            </a:r>
            <a:endParaRPr lang="he-IL" b="1" dirty="0"/>
          </a:p>
          <a:p>
            <a:pPr lvl="1"/>
            <a:r>
              <a:rPr lang="he-IL" b="1" dirty="0" smtClean="0"/>
              <a:t>הפעלת המרכזים הגרעיניים</a:t>
            </a:r>
          </a:p>
          <a:p>
            <a:pPr lvl="1"/>
            <a:r>
              <a:rPr lang="he-IL" b="1" dirty="0" smtClean="0"/>
              <a:t>מענה בטיחותי לתקריות רדיולוגיות</a:t>
            </a:r>
          </a:p>
          <a:p>
            <a:pPr lvl="1"/>
            <a:r>
              <a:rPr lang="he-IL" b="1" dirty="0" smtClean="0"/>
              <a:t>אתר לאומי לפסולת רדיו אקטיבית</a:t>
            </a:r>
            <a:endParaRPr lang="he-IL" b="1" dirty="0"/>
          </a:p>
        </p:txBody>
      </p:sp>
    </p:spTree>
    <p:extLst>
      <p:ext uri="{BB962C8B-B14F-4D97-AF65-F5344CB8AC3E}">
        <p14:creationId xmlns:p14="http://schemas.microsoft.com/office/powerpoint/2010/main" val="28193042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114"/>
          </a:xfrm>
        </p:spPr>
        <p:txBody>
          <a:bodyPr/>
          <a:lstStyle/>
          <a:p>
            <a:r>
              <a:rPr lang="he-IL" b="1" dirty="0" smtClean="0">
                <a:solidFill>
                  <a:srgbClr val="FF0000"/>
                </a:solidFill>
              </a:rPr>
              <a:t>איראן</a:t>
            </a:r>
            <a:endParaRPr lang="he-IL" b="1" dirty="0">
              <a:solidFill>
                <a:srgbClr val="FF0000"/>
              </a:solidFill>
            </a:endParaRPr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179512" y="1196752"/>
            <a:ext cx="8640960" cy="5184576"/>
          </a:xfrm>
        </p:spPr>
        <p:txBody>
          <a:bodyPr>
            <a:noAutofit/>
          </a:bodyPr>
          <a:lstStyle/>
          <a:p>
            <a:r>
              <a:rPr lang="he-IL" b="1" dirty="0" smtClean="0"/>
              <a:t>פיתוח חשאי של תכנית גרעין צבאית</a:t>
            </a:r>
            <a:r>
              <a:rPr lang="he-IL" dirty="0" smtClean="0"/>
              <a:t>:</a:t>
            </a:r>
          </a:p>
          <a:p>
            <a:pPr lvl="1"/>
            <a:r>
              <a:rPr lang="he-IL" sz="3200" b="1" dirty="0" smtClean="0"/>
              <a:t>העשרת אורניום</a:t>
            </a:r>
            <a:r>
              <a:rPr lang="he-IL" sz="3200" dirty="0" smtClean="0"/>
              <a:t>:</a:t>
            </a:r>
            <a:r>
              <a:rPr lang="en-US" sz="3200" dirty="0" smtClean="0"/>
              <a:t> </a:t>
            </a:r>
            <a:endParaRPr lang="he-IL" sz="3200" dirty="0" smtClean="0"/>
          </a:p>
          <a:p>
            <a:pPr lvl="2"/>
            <a:r>
              <a:rPr lang="he-IL" sz="3200" dirty="0" smtClean="0"/>
              <a:t>שני אתרים מוגנים ומוקשחים</a:t>
            </a:r>
          </a:p>
          <a:p>
            <a:pPr lvl="2"/>
            <a:r>
              <a:rPr lang="he-IL" sz="3200" dirty="0" smtClean="0"/>
              <a:t>פיתוח טכנולוגיות העשרה מתקדמות</a:t>
            </a:r>
          </a:p>
          <a:p>
            <a:pPr lvl="1"/>
            <a:r>
              <a:rPr lang="he-IL" sz="3200" b="1" dirty="0" smtClean="0"/>
              <a:t>נשק: </a:t>
            </a:r>
            <a:r>
              <a:rPr lang="he-IL" sz="3200" dirty="0" smtClean="0"/>
              <a:t>פיתוח יכולות (ידע נרכש ופתוח מקומי)</a:t>
            </a:r>
          </a:p>
          <a:p>
            <a:pPr lvl="1"/>
            <a:r>
              <a:rPr lang="he-IL" sz="3200" b="1" dirty="0" smtClean="0"/>
              <a:t>ערוץ </a:t>
            </a:r>
            <a:r>
              <a:rPr lang="he-IL" sz="3200" b="1" dirty="0" err="1" smtClean="0"/>
              <a:t>פלוטוגני</a:t>
            </a:r>
            <a:r>
              <a:rPr lang="he-IL" sz="3200" dirty="0" smtClean="0"/>
              <a:t>: כור </a:t>
            </a:r>
            <a:r>
              <a:rPr lang="he-IL" sz="3200" dirty="0" err="1" smtClean="0"/>
              <a:t>אראכ</a:t>
            </a:r>
            <a:endParaRPr lang="he-IL" sz="3200" dirty="0" smtClean="0"/>
          </a:p>
          <a:p>
            <a:pPr lvl="1"/>
            <a:r>
              <a:rPr lang="he-IL" sz="3200" b="1" dirty="0" smtClean="0"/>
              <a:t>אמצעי שיגור</a:t>
            </a:r>
            <a:r>
              <a:rPr lang="he-IL" sz="3200" dirty="0" smtClean="0"/>
              <a:t>: טילים בליסטיים, טילי שיוט</a:t>
            </a:r>
          </a:p>
          <a:p>
            <a:r>
              <a:rPr lang="he-IL" dirty="0" smtClean="0"/>
              <a:t>ב- </a:t>
            </a:r>
            <a:r>
              <a:rPr lang="he-IL" b="1" dirty="0" smtClean="0"/>
              <a:t>2015: </a:t>
            </a:r>
            <a:r>
              <a:rPr lang="he-IL" dirty="0" smtClean="0"/>
              <a:t>חתימה על ה- </a:t>
            </a:r>
            <a:r>
              <a:rPr lang="en-US" dirty="0" smtClean="0"/>
              <a:t>JCPOA</a:t>
            </a:r>
            <a:endParaRPr lang="he-IL" dirty="0" smtClean="0"/>
          </a:p>
          <a:p>
            <a:r>
              <a:rPr lang="he-IL" b="1" dirty="0" smtClean="0"/>
              <a:t>לאחרונה: </a:t>
            </a:r>
            <a:r>
              <a:rPr lang="he-IL" dirty="0" smtClean="0"/>
              <a:t>חריגה מוצהרת ממגבלות ה- </a:t>
            </a:r>
            <a:r>
              <a:rPr lang="en-US" dirty="0" smtClean="0"/>
              <a:t>JCPOA</a:t>
            </a:r>
            <a:r>
              <a:rPr lang="he-IL" dirty="0" smtClean="0"/>
              <a:t>. </a:t>
            </a:r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6192536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b="1" dirty="0" smtClean="0">
                <a:solidFill>
                  <a:srgbClr val="FF0000"/>
                </a:solidFill>
              </a:rPr>
              <a:t>כורי כוח במזרח התיכון</a:t>
            </a:r>
            <a:endParaRPr lang="he-IL" b="1" dirty="0">
              <a:solidFill>
                <a:srgbClr val="FF0000"/>
              </a:solidFill>
            </a:endParaRPr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539552" y="1268760"/>
            <a:ext cx="8229600" cy="4896544"/>
          </a:xfrm>
        </p:spPr>
        <p:txBody>
          <a:bodyPr>
            <a:noAutofit/>
          </a:bodyPr>
          <a:lstStyle/>
          <a:p>
            <a:r>
              <a:rPr lang="he-IL" sz="3000" b="1" dirty="0">
                <a:solidFill>
                  <a:srgbClr val="0000FF"/>
                </a:solidFill>
              </a:rPr>
              <a:t>העמדה הישראלית</a:t>
            </a:r>
            <a:r>
              <a:rPr lang="he-IL" sz="3000" dirty="0" smtClean="0">
                <a:solidFill>
                  <a:srgbClr val="0000FF"/>
                </a:solidFill>
              </a:rPr>
              <a:t>:</a:t>
            </a:r>
          </a:p>
          <a:p>
            <a:pPr lvl="1"/>
            <a:r>
              <a:rPr lang="he-IL" sz="3000" dirty="0" smtClean="0">
                <a:solidFill>
                  <a:srgbClr val="0000FF"/>
                </a:solidFill>
              </a:rPr>
              <a:t>אין התנגדות עקרונית לרכש כורי כוח</a:t>
            </a:r>
          </a:p>
          <a:p>
            <a:pPr lvl="1"/>
            <a:r>
              <a:rPr lang="he-IL" sz="3000" dirty="0" smtClean="0">
                <a:solidFill>
                  <a:srgbClr val="0000FF"/>
                </a:solidFill>
              </a:rPr>
              <a:t>ללא פיתוח/רכש יכולות בתחום מעגל הדלק</a:t>
            </a:r>
          </a:p>
          <a:p>
            <a:pPr lvl="1"/>
            <a:r>
              <a:rPr lang="he-IL" sz="3000" dirty="0" smtClean="0">
                <a:solidFill>
                  <a:srgbClr val="0000FF"/>
                </a:solidFill>
              </a:rPr>
              <a:t>תחת הסכמי פיקוח נרחבים</a:t>
            </a:r>
            <a:endParaRPr lang="he-IL" sz="3000" dirty="0">
              <a:solidFill>
                <a:srgbClr val="0000FF"/>
              </a:solidFill>
            </a:endParaRPr>
          </a:p>
          <a:p>
            <a:r>
              <a:rPr lang="en-US" sz="3000" b="1" dirty="0" smtClean="0"/>
              <a:t>UAE</a:t>
            </a:r>
            <a:r>
              <a:rPr lang="he-IL" sz="3000" b="1" dirty="0" smtClean="0"/>
              <a:t>: </a:t>
            </a:r>
            <a:r>
              <a:rPr lang="he-IL" sz="3000" dirty="0" smtClean="0"/>
              <a:t>רכש כורי כוח מדרום קוריאה </a:t>
            </a:r>
          </a:p>
          <a:p>
            <a:r>
              <a:rPr lang="he-IL" sz="3000" b="1" dirty="0" smtClean="0"/>
              <a:t>מצרים</a:t>
            </a:r>
            <a:r>
              <a:rPr lang="he-IL" sz="3000" dirty="0" smtClean="0"/>
              <a:t>: רכש שני כורי כוח מרוסיה</a:t>
            </a:r>
          </a:p>
          <a:p>
            <a:r>
              <a:rPr lang="he-IL" sz="3000" b="1" dirty="0" smtClean="0"/>
              <a:t>ערב הסעודית: </a:t>
            </a:r>
          </a:p>
          <a:p>
            <a:pPr lvl="1"/>
            <a:r>
              <a:rPr lang="he-IL" sz="3000" dirty="0" smtClean="0"/>
              <a:t>מכרז בינ"ל לרכש 16 כורי כוח</a:t>
            </a:r>
          </a:p>
          <a:p>
            <a:pPr lvl="1"/>
            <a:r>
              <a:rPr lang="he-IL" sz="3000" dirty="0" smtClean="0"/>
              <a:t>הכרזה על כוונה לפתח מעגל דלק עצמאי</a:t>
            </a:r>
            <a:endParaRPr lang="he-IL" sz="3000" dirty="0"/>
          </a:p>
        </p:txBody>
      </p:sp>
    </p:spTree>
    <p:extLst>
      <p:ext uri="{BB962C8B-B14F-4D97-AF65-F5344CB8AC3E}">
        <p14:creationId xmlns:p14="http://schemas.microsoft.com/office/powerpoint/2010/main" val="643110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GettyImages-5115376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32508" y="332656"/>
            <a:ext cx="9311036" cy="62085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כותרת 1"/>
          <p:cNvSpPr>
            <a:spLocks noGrp="1"/>
          </p:cNvSpPr>
          <p:nvPr>
            <p:ph type="ctrTitle"/>
          </p:nvPr>
        </p:nvSpPr>
        <p:spPr>
          <a:xfrm>
            <a:off x="636810" y="1196752"/>
            <a:ext cx="7772400" cy="1470025"/>
          </a:xfrm>
        </p:spPr>
        <p:txBody>
          <a:bodyPr>
            <a:normAutofit/>
          </a:bodyPr>
          <a:lstStyle/>
          <a:p>
            <a:r>
              <a:rPr lang="he-IL" sz="6000" b="1" dirty="0" smtClean="0"/>
              <a:t>שאלות?</a:t>
            </a:r>
            <a:endParaRPr lang="he-IL" sz="6000" b="1" dirty="0"/>
          </a:p>
        </p:txBody>
      </p:sp>
    </p:spTree>
    <p:extLst>
      <p:ext uri="{BB962C8B-B14F-4D97-AF65-F5344CB8AC3E}">
        <p14:creationId xmlns:p14="http://schemas.microsoft.com/office/powerpoint/2010/main" val="16216411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he-IL" b="1" dirty="0" smtClean="0">
                <a:solidFill>
                  <a:srgbClr val="0000FF"/>
                </a:solidFill>
              </a:rPr>
              <a:t>גרעין – רקע</a:t>
            </a:r>
            <a:endParaRPr lang="he-IL" b="1" dirty="0">
              <a:solidFill>
                <a:srgbClr val="0000FF"/>
              </a:solidFill>
            </a:endParaRPr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5184576"/>
          </a:xfrm>
        </p:spPr>
        <p:txBody>
          <a:bodyPr>
            <a:normAutofit fontScale="92500" lnSpcReduction="10000"/>
          </a:bodyPr>
          <a:lstStyle/>
          <a:p>
            <a:r>
              <a:rPr lang="he-IL" dirty="0" smtClean="0"/>
              <a:t>כל חומר בנוי ממולקולות ואטומים. </a:t>
            </a:r>
          </a:p>
          <a:p>
            <a:r>
              <a:rPr lang="he-IL" b="1" dirty="0" smtClean="0"/>
              <a:t>במרכז כל אטום </a:t>
            </a:r>
            <a:r>
              <a:rPr lang="he-IL" dirty="0" smtClean="0"/>
              <a:t>– גרעין, הכולל פרוטונים ונויטרונים.</a:t>
            </a:r>
          </a:p>
          <a:p>
            <a:r>
              <a:rPr lang="he-IL" b="1" dirty="0" smtClean="0"/>
              <a:t>מספר הפרוטונים </a:t>
            </a:r>
            <a:r>
              <a:rPr lang="he-IL" dirty="0" smtClean="0"/>
              <a:t>מגדירים</a:t>
            </a:r>
            <a:r>
              <a:rPr lang="he-IL" b="1" dirty="0" smtClean="0"/>
              <a:t> </a:t>
            </a:r>
            <a:r>
              <a:rPr lang="he-IL" dirty="0" smtClean="0"/>
              <a:t>את סוג החומר. </a:t>
            </a:r>
          </a:p>
          <a:p>
            <a:r>
              <a:rPr lang="he-IL" b="1" dirty="0" smtClean="0"/>
              <a:t>מספר הנויטרונים </a:t>
            </a:r>
            <a:r>
              <a:rPr lang="he-IL" dirty="0" smtClean="0"/>
              <a:t>יכול להשתנות - וליצור איזוטופים.</a:t>
            </a:r>
          </a:p>
          <a:p>
            <a:r>
              <a:rPr lang="he-IL" b="1" dirty="0" smtClean="0"/>
              <a:t>איזוטופים לא יציבים </a:t>
            </a:r>
            <a:r>
              <a:rPr lang="he-IL" dirty="0" smtClean="0"/>
              <a:t>– </a:t>
            </a:r>
            <a:r>
              <a:rPr lang="he-IL" dirty="0" smtClean="0">
                <a:solidFill>
                  <a:srgbClr val="FF0000"/>
                </a:solidFill>
              </a:rPr>
              <a:t>פולטים קרינה רדיואקטיבית</a:t>
            </a:r>
          </a:p>
          <a:p>
            <a:r>
              <a:rPr lang="he-IL" b="1" dirty="0"/>
              <a:t>גרעינים כבדים:</a:t>
            </a:r>
          </a:p>
          <a:p>
            <a:pPr lvl="1"/>
            <a:r>
              <a:rPr lang="he-IL" dirty="0"/>
              <a:t>יכולים </a:t>
            </a:r>
            <a:r>
              <a:rPr lang="he-IL" dirty="0" smtClean="0"/>
              <a:t>לעבור</a:t>
            </a:r>
            <a:r>
              <a:rPr lang="he-IL" dirty="0" smtClean="0">
                <a:solidFill>
                  <a:srgbClr val="FF0000"/>
                </a:solidFill>
              </a:rPr>
              <a:t> ביקוע, </a:t>
            </a:r>
            <a:r>
              <a:rPr lang="he-IL" dirty="0"/>
              <a:t>ולהפוך לגרעינים של חומרים אחרים</a:t>
            </a:r>
          </a:p>
          <a:p>
            <a:pPr lvl="1"/>
            <a:r>
              <a:rPr lang="he-IL" dirty="0"/>
              <a:t>תהליך הביקוע משחרר אנרגיה ונויטרונים</a:t>
            </a:r>
          </a:p>
          <a:p>
            <a:r>
              <a:rPr lang="he-IL" b="1" dirty="0" smtClean="0"/>
              <a:t>גרעינים קלים:</a:t>
            </a:r>
          </a:p>
          <a:p>
            <a:pPr lvl="1"/>
            <a:r>
              <a:rPr lang="he-IL" dirty="0" smtClean="0"/>
              <a:t>יכולים לעבור </a:t>
            </a:r>
            <a:r>
              <a:rPr lang="he-IL" dirty="0" smtClean="0">
                <a:solidFill>
                  <a:srgbClr val="FF0000"/>
                </a:solidFill>
              </a:rPr>
              <a:t>היתוך</a:t>
            </a:r>
            <a:r>
              <a:rPr lang="he-IL" dirty="0" smtClean="0"/>
              <a:t>, ליצור חומר חדש ולפלוט אנרגיה</a:t>
            </a:r>
          </a:p>
        </p:txBody>
      </p:sp>
    </p:spTree>
    <p:extLst>
      <p:ext uri="{BB962C8B-B14F-4D97-AF65-F5344CB8AC3E}">
        <p14:creationId xmlns:p14="http://schemas.microsoft.com/office/powerpoint/2010/main" val="26102491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NUCLEUS&#10;Every atom contains a&#10;centre, an extremely&#10;dense, positively charged&#10;nucleus.&#10;The nucleus is made of&#10;protons and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3797"/>
            <a:ext cx="9144000" cy="68651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226349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b="1" dirty="0" smtClean="0"/>
              <a:t>חומרים גרעיניים</a:t>
            </a:r>
            <a:endParaRPr lang="he-IL" b="1" dirty="0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467544" y="1196752"/>
            <a:ext cx="8229600" cy="4525963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he-IL" b="1" dirty="0" smtClean="0"/>
              <a:t>חומרים העוברים ביקוע</a:t>
            </a:r>
            <a:r>
              <a:rPr lang="he-IL" dirty="0" smtClean="0"/>
              <a:t>:</a:t>
            </a:r>
          </a:p>
          <a:p>
            <a:pPr lvl="1">
              <a:lnSpc>
                <a:spcPct val="150000"/>
              </a:lnSpc>
            </a:pPr>
            <a:r>
              <a:rPr lang="he-IL" b="1" dirty="0" smtClean="0"/>
              <a:t>אורניום 235</a:t>
            </a:r>
            <a:r>
              <a:rPr lang="he-IL" dirty="0" smtClean="0"/>
              <a:t>: נמצא בטבע בריכוז של 0.7% מהאורניום הטבעי (השאר – אורניום 238)</a:t>
            </a:r>
          </a:p>
          <a:p>
            <a:pPr lvl="1">
              <a:lnSpc>
                <a:spcPct val="150000"/>
              </a:lnSpc>
            </a:pPr>
            <a:r>
              <a:rPr lang="he-IL" b="1" dirty="0" smtClean="0"/>
              <a:t>פלוטוניום:</a:t>
            </a:r>
            <a:r>
              <a:rPr lang="he-IL" dirty="0" smtClean="0"/>
              <a:t> חומר המיוצר בכור ע"י הקרנת אורניום.</a:t>
            </a:r>
          </a:p>
          <a:p>
            <a:pPr>
              <a:lnSpc>
                <a:spcPct val="150000"/>
              </a:lnSpc>
            </a:pPr>
            <a:r>
              <a:rPr lang="he-IL" b="1" dirty="0" smtClean="0"/>
              <a:t>חומרים היכולים לעבור היתוך</a:t>
            </a:r>
            <a:r>
              <a:rPr lang="he-IL" dirty="0" smtClean="0"/>
              <a:t>:</a:t>
            </a:r>
          </a:p>
          <a:p>
            <a:pPr lvl="1">
              <a:lnSpc>
                <a:spcPct val="150000"/>
              </a:lnSpc>
            </a:pPr>
            <a:r>
              <a:rPr lang="he-IL" b="1" dirty="0" err="1"/>
              <a:t>דיאוטריום</a:t>
            </a:r>
            <a:r>
              <a:rPr lang="he-IL" b="1" dirty="0"/>
              <a:t> </a:t>
            </a:r>
            <a:r>
              <a:rPr lang="he-IL" b="1" dirty="0" smtClean="0"/>
              <a:t>וטריטיום: </a:t>
            </a:r>
            <a:r>
              <a:rPr lang="he-IL" dirty="0" smtClean="0"/>
              <a:t>איזוטופים של מימן.</a:t>
            </a:r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854855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FISSION CHAIN REACTION&#10;At each step energy is released !&#10;TAU101 Applied physical sciences(2+1)&#10; 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61741"/>
            <a:ext cx="9324528" cy="70007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898378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b="1" dirty="0" smtClean="0"/>
              <a:t>היתוך</a:t>
            </a:r>
            <a:endParaRPr lang="he-IL" b="1" dirty="0"/>
          </a:p>
        </p:txBody>
      </p:sp>
      <p:pic>
        <p:nvPicPr>
          <p:cNvPr id="1026" name="Picture 2" descr="Deuterium-tritium fusion.sv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1412776"/>
            <a:ext cx="3552825" cy="42005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4864" y="1628800"/>
            <a:ext cx="3847576" cy="36724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96446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" name="Text Box 1"/>
          <p:cNvSpPr txBox="1">
            <a:spLocks noChangeArrowheads="1"/>
          </p:cNvSpPr>
          <p:nvPr/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itchFamily="34" charset="0"/>
                <a:ea typeface="AR PL UMing HK" charset="0"/>
                <a:cs typeface="AR PL UMing HK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itchFamily="34" charset="0"/>
                <a:ea typeface="AR PL UMing HK" charset="0"/>
                <a:cs typeface="AR PL UMing HK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itchFamily="34" charset="0"/>
                <a:ea typeface="AR PL UMing HK" charset="0"/>
                <a:cs typeface="AR PL UMing HK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itchFamily="34" charset="0"/>
                <a:ea typeface="AR PL UMing HK" charset="0"/>
                <a:cs typeface="AR PL UMing HK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itchFamily="34" charset="0"/>
                <a:ea typeface="AR PL UMing HK" charset="0"/>
                <a:cs typeface="AR PL UMing HK" charset="0"/>
              </a:defRPr>
            </a:lvl5pPr>
            <a:lvl6pPr marL="2514600" indent="-228600" algn="l" defTabSz="457200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itchFamily="34" charset="0"/>
                <a:ea typeface="AR PL UMing HK" charset="0"/>
                <a:cs typeface="AR PL UMing HK" charset="0"/>
              </a:defRPr>
            </a:lvl6pPr>
            <a:lvl7pPr marL="2971800" indent="-228600" algn="l" defTabSz="457200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itchFamily="34" charset="0"/>
                <a:ea typeface="AR PL UMing HK" charset="0"/>
                <a:cs typeface="AR PL UMing HK" charset="0"/>
              </a:defRPr>
            </a:lvl7pPr>
            <a:lvl8pPr marL="3429000" indent="-228600" algn="l" defTabSz="457200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itchFamily="34" charset="0"/>
                <a:ea typeface="AR PL UMing HK" charset="0"/>
                <a:cs typeface="AR PL UMing HK" charset="0"/>
              </a:defRPr>
            </a:lvl8pPr>
            <a:lvl9pPr marL="3886200" indent="-228600" algn="l" defTabSz="457200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itchFamily="34" charset="0"/>
                <a:ea typeface="AR PL UMing HK" charset="0"/>
                <a:cs typeface="AR PL UMing HK" charset="0"/>
              </a:defRPr>
            </a:lvl9pPr>
          </a:lstStyle>
          <a:p>
            <a:pPr algn="ctr">
              <a:buClrTx/>
              <a:buFontTx/>
              <a:buNone/>
            </a:pPr>
            <a:r>
              <a:rPr lang="en-US" altLang="he-IL" sz="4400" b="1" dirty="0"/>
              <a:t>Radioactivity</a:t>
            </a:r>
          </a:p>
        </p:txBody>
      </p:sp>
      <p:sp>
        <p:nvSpPr>
          <p:cNvPr id="9218" name="Text Box 2"/>
          <p:cNvSpPr txBox="1">
            <a:spLocks noChangeArrowheads="1"/>
          </p:cNvSpPr>
          <p:nvPr/>
        </p:nvSpPr>
        <p:spPr bwMode="auto">
          <a:xfrm>
            <a:off x="457200" y="1600200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 marL="341313" indent="-341313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rgbClr val="000000"/>
                </a:solidFill>
                <a:latin typeface="Arial" pitchFamily="34" charset="0"/>
                <a:ea typeface="AR PL UMing HK" charset="0"/>
                <a:cs typeface="AR PL UMing HK" charset="0"/>
              </a:defRPr>
            </a:lvl1pPr>
            <a:lvl2pP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rgbClr val="000000"/>
                </a:solidFill>
                <a:latin typeface="Arial" pitchFamily="34" charset="0"/>
                <a:ea typeface="AR PL UMing HK" charset="0"/>
                <a:cs typeface="AR PL UMing HK" charset="0"/>
              </a:defRPr>
            </a:lvl2pPr>
            <a:lvl3pP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rgbClr val="000000"/>
                </a:solidFill>
                <a:latin typeface="Arial" pitchFamily="34" charset="0"/>
                <a:ea typeface="AR PL UMing HK" charset="0"/>
                <a:cs typeface="AR PL UMing HK" charset="0"/>
              </a:defRPr>
            </a:lvl3pPr>
            <a:lvl4pP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rgbClr val="000000"/>
                </a:solidFill>
                <a:latin typeface="Arial" pitchFamily="34" charset="0"/>
                <a:ea typeface="AR PL UMing HK" charset="0"/>
                <a:cs typeface="AR PL UMing HK" charset="0"/>
              </a:defRPr>
            </a:lvl4pPr>
            <a:lvl5pP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rgbClr val="000000"/>
                </a:solidFill>
                <a:latin typeface="Arial" pitchFamily="34" charset="0"/>
                <a:ea typeface="AR PL UMing HK" charset="0"/>
                <a:cs typeface="AR PL UMing HK" charset="0"/>
              </a:defRPr>
            </a:lvl5pPr>
            <a:lvl6pPr marL="2514600" indent="-228600" algn="l" defTabSz="457200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rgbClr val="000000"/>
                </a:solidFill>
                <a:latin typeface="Arial" pitchFamily="34" charset="0"/>
                <a:ea typeface="AR PL UMing HK" charset="0"/>
                <a:cs typeface="AR PL UMing HK" charset="0"/>
              </a:defRPr>
            </a:lvl6pPr>
            <a:lvl7pPr marL="2971800" indent="-228600" algn="l" defTabSz="457200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rgbClr val="000000"/>
                </a:solidFill>
                <a:latin typeface="Arial" pitchFamily="34" charset="0"/>
                <a:ea typeface="AR PL UMing HK" charset="0"/>
                <a:cs typeface="AR PL UMing HK" charset="0"/>
              </a:defRPr>
            </a:lvl7pPr>
            <a:lvl8pPr marL="3429000" indent="-228600" algn="l" defTabSz="457200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rgbClr val="000000"/>
                </a:solidFill>
                <a:latin typeface="Arial" pitchFamily="34" charset="0"/>
                <a:ea typeface="AR PL UMing HK" charset="0"/>
                <a:cs typeface="AR PL UMing HK" charset="0"/>
              </a:defRPr>
            </a:lvl8pPr>
            <a:lvl9pPr marL="3886200" indent="-228600" algn="l" defTabSz="457200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rgbClr val="000000"/>
                </a:solidFill>
                <a:latin typeface="Arial" pitchFamily="34" charset="0"/>
                <a:ea typeface="AR PL UMing HK" charset="0"/>
                <a:cs typeface="AR PL UMing HK" charset="0"/>
              </a:defRPr>
            </a:lvl9pPr>
          </a:lstStyle>
          <a:p>
            <a:pPr>
              <a:spcBef>
                <a:spcPts val="700"/>
              </a:spcBef>
              <a:buFont typeface="Arial" pitchFamily="34" charset="0"/>
              <a:buChar char="•"/>
            </a:pPr>
            <a:r>
              <a:rPr lang="en-US" altLang="he-IL" sz="2800"/>
              <a:t>Unstable nuclei decay to more stable nuclei</a:t>
            </a:r>
          </a:p>
          <a:p>
            <a:pPr>
              <a:spcBef>
                <a:spcPts val="700"/>
              </a:spcBef>
              <a:buFont typeface="Arial" pitchFamily="34" charset="0"/>
              <a:buChar char="•"/>
            </a:pPr>
            <a:r>
              <a:rPr lang="en-US" altLang="he-IL" sz="2800"/>
              <a:t>Can emit 3 types of radiation in the process</a:t>
            </a:r>
          </a:p>
        </p:txBody>
      </p:sp>
      <p:grpSp>
        <p:nvGrpSpPr>
          <p:cNvPr id="9219" name="Group 3"/>
          <p:cNvGrpSpPr>
            <a:grpSpLocks/>
          </p:cNvGrpSpPr>
          <p:nvPr/>
        </p:nvGrpSpPr>
        <p:grpSpPr bwMode="auto">
          <a:xfrm>
            <a:off x="4038600" y="3200400"/>
            <a:ext cx="4303713" cy="1771650"/>
            <a:chOff x="2544" y="2016"/>
            <a:chExt cx="2711" cy="1116"/>
          </a:xfrm>
        </p:grpSpPr>
        <p:graphicFrame>
          <p:nvGraphicFramePr>
            <p:cNvPr id="9220" name="Object 4"/>
            <p:cNvGraphicFramePr>
              <a:graphicFrameLocks noChangeAspect="1"/>
            </p:cNvGraphicFramePr>
            <p:nvPr/>
          </p:nvGraphicFramePr>
          <p:xfrm>
            <a:off x="2544" y="2016"/>
            <a:ext cx="2711" cy="111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98" r:id="rId4" imgW="1816560" imgH="601560" progId="">
                    <p:embed/>
                  </p:oleObj>
                </mc:Choice>
                <mc:Fallback>
                  <p:oleObj r:id="rId4" imgW="1816560" imgH="601560" progId="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544" y="2016"/>
                          <a:ext cx="2711" cy="1116"/>
                        </a:xfrm>
                        <a:prstGeom prst="rect">
                          <a:avLst/>
                        </a:prstGeom>
                        <a:noFill/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blipFill dpi="0" rotWithShape="0">
                                <a:blip/>
                                <a:srcRect/>
                                <a:stretch>
                                  <a:fillRect/>
                                </a:stretch>
                              </a:blipFill>
                            </a14:hiddenFill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9221" name="Text Box 5"/>
            <p:cNvSpPr txBox="1">
              <a:spLocks noChangeArrowheads="1"/>
            </p:cNvSpPr>
            <p:nvPr/>
          </p:nvSpPr>
          <p:spPr bwMode="auto">
            <a:xfrm>
              <a:off x="2544" y="2016"/>
              <a:ext cx="2711" cy="111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rgbClr val="3465AF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he-IL"/>
            </a:p>
          </p:txBody>
        </p:sp>
      </p:grpSp>
      <p:grpSp>
        <p:nvGrpSpPr>
          <p:cNvPr id="9222" name="Group 6"/>
          <p:cNvGrpSpPr>
            <a:grpSpLocks/>
          </p:cNvGrpSpPr>
          <p:nvPr/>
        </p:nvGrpSpPr>
        <p:grpSpPr bwMode="auto">
          <a:xfrm>
            <a:off x="471488" y="2895600"/>
            <a:ext cx="3040062" cy="3275013"/>
            <a:chOff x="297" y="1824"/>
            <a:chExt cx="1915" cy="2063"/>
          </a:xfrm>
        </p:grpSpPr>
        <p:pic>
          <p:nvPicPr>
            <p:cNvPr id="9223" name="Picture 7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7" y="1824"/>
              <a:ext cx="1915" cy="20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blipFill dpi="0" rotWithShape="0">
                    <a:blip/>
                    <a:srcRect/>
                    <a:stretch>
                      <a:fillRect/>
                    </a:stretch>
                  </a:blip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rgbClr val="3465AF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9224" name="Text Box 8"/>
            <p:cNvSpPr txBox="1">
              <a:spLocks noChangeArrowheads="1"/>
            </p:cNvSpPr>
            <p:nvPr/>
          </p:nvSpPr>
          <p:spPr bwMode="auto">
            <a:xfrm>
              <a:off x="297" y="1824"/>
              <a:ext cx="1915" cy="20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rgbClr val="3465AF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he-IL"/>
            </a:p>
          </p:txBody>
        </p:sp>
      </p:grpSp>
      <p:sp>
        <p:nvSpPr>
          <p:cNvPr id="9225" name="Text Box 9"/>
          <p:cNvSpPr txBox="1">
            <a:spLocks noChangeArrowheads="1"/>
          </p:cNvSpPr>
          <p:nvPr/>
        </p:nvSpPr>
        <p:spPr bwMode="auto">
          <a:xfrm>
            <a:off x="457200" y="6248400"/>
            <a:ext cx="3048000" cy="368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itchFamily="34" charset="0"/>
                <a:ea typeface="AR PL UMing HK" charset="0"/>
                <a:cs typeface="AR PL UMing HK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itchFamily="34" charset="0"/>
                <a:ea typeface="AR PL UMing HK" charset="0"/>
                <a:cs typeface="AR PL UMing HK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itchFamily="34" charset="0"/>
                <a:ea typeface="AR PL UMing HK" charset="0"/>
                <a:cs typeface="AR PL UMing HK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itchFamily="34" charset="0"/>
                <a:ea typeface="AR PL UMing HK" charset="0"/>
                <a:cs typeface="AR PL UMing HK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itchFamily="34" charset="0"/>
                <a:ea typeface="AR PL UMing HK" charset="0"/>
                <a:cs typeface="AR PL UMing HK" charset="0"/>
              </a:defRPr>
            </a:lvl5pPr>
            <a:lvl6pPr marL="2514600" indent="-228600" algn="l" defTabSz="457200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itchFamily="34" charset="0"/>
                <a:ea typeface="AR PL UMing HK" charset="0"/>
                <a:cs typeface="AR PL UMing HK" charset="0"/>
              </a:defRPr>
            </a:lvl6pPr>
            <a:lvl7pPr marL="2971800" indent="-228600" algn="l" defTabSz="457200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itchFamily="34" charset="0"/>
                <a:ea typeface="AR PL UMing HK" charset="0"/>
                <a:cs typeface="AR PL UMing HK" charset="0"/>
              </a:defRPr>
            </a:lvl7pPr>
            <a:lvl8pPr marL="3429000" indent="-228600" algn="l" defTabSz="457200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itchFamily="34" charset="0"/>
                <a:ea typeface="AR PL UMing HK" charset="0"/>
                <a:cs typeface="AR PL UMing HK" charset="0"/>
              </a:defRPr>
            </a:lvl8pPr>
            <a:lvl9pPr marL="3886200" indent="-228600" algn="l" defTabSz="457200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itchFamily="34" charset="0"/>
                <a:ea typeface="AR PL UMing HK" charset="0"/>
                <a:cs typeface="AR PL UMing HK" charset="0"/>
              </a:defRPr>
            </a:lvl9pPr>
          </a:lstStyle>
          <a:p>
            <a:pPr>
              <a:spcBef>
                <a:spcPts val="1125"/>
              </a:spcBef>
              <a:buClrTx/>
              <a:buFontTx/>
              <a:buNone/>
            </a:pPr>
            <a:r>
              <a:rPr lang="en-US" altLang="he-IL"/>
              <a:t>Fig. 29.5, p. 962</a:t>
            </a:r>
          </a:p>
        </p:txBody>
      </p:sp>
    </p:spTree>
    <p:extLst>
      <p:ext uri="{BB962C8B-B14F-4D97-AF65-F5344CB8AC3E}">
        <p14:creationId xmlns:p14="http://schemas.microsoft.com/office/powerpoint/2010/main" val="931779116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b="1" dirty="0" smtClean="0"/>
              <a:t>שימושי גרעין</a:t>
            </a:r>
            <a:endParaRPr lang="he-IL" b="1" dirty="0"/>
          </a:p>
        </p:txBody>
      </p:sp>
      <p:sp>
        <p:nvSpPr>
          <p:cNvPr id="5" name="TextBox 4"/>
          <p:cNvSpPr txBox="1"/>
          <p:nvPr/>
        </p:nvSpPr>
        <p:spPr>
          <a:xfrm>
            <a:off x="6444208" y="1772816"/>
            <a:ext cx="1048685" cy="523220"/>
          </a:xfrm>
          <a:prstGeom prst="rect">
            <a:avLst/>
          </a:prstGeom>
          <a:noFill/>
          <a:ln w="22225">
            <a:solidFill>
              <a:schemeClr val="tx1"/>
            </a:solidFill>
          </a:ln>
        </p:spPr>
        <p:txBody>
          <a:bodyPr wrap="none" rtlCol="1">
            <a:spAutoFit/>
          </a:bodyPr>
          <a:lstStyle/>
          <a:p>
            <a:r>
              <a:rPr lang="he-IL" sz="2800" b="1" dirty="0" smtClean="0">
                <a:solidFill>
                  <a:srgbClr val="0000FF"/>
                </a:solidFill>
              </a:rPr>
              <a:t>אזרחי</a:t>
            </a:r>
            <a:endParaRPr lang="he-IL" sz="2800" b="1" dirty="0">
              <a:solidFill>
                <a:srgbClr val="0000FF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195736" y="1803918"/>
            <a:ext cx="881973" cy="523220"/>
          </a:xfrm>
          <a:prstGeom prst="rect">
            <a:avLst/>
          </a:prstGeom>
          <a:noFill/>
          <a:ln w="22225">
            <a:solidFill>
              <a:schemeClr val="tx1"/>
            </a:solidFill>
          </a:ln>
        </p:spPr>
        <p:txBody>
          <a:bodyPr wrap="none" rtlCol="1">
            <a:spAutoFit/>
          </a:bodyPr>
          <a:lstStyle/>
          <a:p>
            <a:r>
              <a:rPr lang="he-IL" sz="2800" b="1" dirty="0" smtClean="0">
                <a:solidFill>
                  <a:srgbClr val="FF0000"/>
                </a:solidFill>
              </a:rPr>
              <a:t>צבאי</a:t>
            </a:r>
            <a:endParaRPr lang="he-IL" sz="2800" b="1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436096" y="2789627"/>
            <a:ext cx="2754280" cy="2677656"/>
          </a:xfrm>
          <a:prstGeom prst="rect">
            <a:avLst/>
          </a:prstGeom>
          <a:noFill/>
          <a:ln w="22225">
            <a:solidFill>
              <a:schemeClr val="tx1"/>
            </a:solidFill>
          </a:ln>
        </p:spPr>
        <p:txBody>
          <a:bodyPr wrap="none" rtlCol="1">
            <a:spAutoFit/>
          </a:bodyPr>
          <a:lstStyle/>
          <a:p>
            <a:r>
              <a:rPr lang="he-IL" sz="2800" b="1" dirty="0" smtClean="0">
                <a:solidFill>
                  <a:srgbClr val="0000FF"/>
                </a:solidFill>
              </a:rPr>
              <a:t>אנרגיה – כורי כוח</a:t>
            </a:r>
          </a:p>
          <a:p>
            <a:r>
              <a:rPr lang="he-IL" sz="2800" b="1" dirty="0" smtClean="0">
                <a:solidFill>
                  <a:srgbClr val="0000FF"/>
                </a:solidFill>
              </a:rPr>
              <a:t>רפואה</a:t>
            </a:r>
          </a:p>
          <a:p>
            <a:r>
              <a:rPr lang="he-IL" sz="2800" b="1" dirty="0" smtClean="0">
                <a:solidFill>
                  <a:srgbClr val="0000FF"/>
                </a:solidFill>
              </a:rPr>
              <a:t>תעשייה</a:t>
            </a:r>
          </a:p>
          <a:p>
            <a:r>
              <a:rPr lang="he-IL" sz="2800" b="1" dirty="0" smtClean="0">
                <a:solidFill>
                  <a:srgbClr val="0000FF"/>
                </a:solidFill>
              </a:rPr>
              <a:t>חקלאות</a:t>
            </a:r>
          </a:p>
          <a:p>
            <a:r>
              <a:rPr lang="he-IL" sz="2800" b="1" dirty="0" smtClean="0">
                <a:solidFill>
                  <a:srgbClr val="0000FF"/>
                </a:solidFill>
              </a:rPr>
              <a:t>מדע</a:t>
            </a:r>
          </a:p>
          <a:p>
            <a:r>
              <a:rPr lang="he-IL" sz="2800" b="1" dirty="0" err="1" smtClean="0">
                <a:solidFill>
                  <a:srgbClr val="0000FF"/>
                </a:solidFill>
              </a:rPr>
              <a:t>אסטרופיסיקה</a:t>
            </a:r>
            <a:endParaRPr lang="he-IL" sz="2800" b="1" dirty="0">
              <a:solidFill>
                <a:srgbClr val="0000FF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633197" y="2794479"/>
            <a:ext cx="1763624" cy="523220"/>
          </a:xfrm>
          <a:prstGeom prst="rect">
            <a:avLst/>
          </a:prstGeom>
          <a:noFill/>
          <a:ln w="22225">
            <a:solidFill>
              <a:schemeClr val="tx1"/>
            </a:solidFill>
          </a:ln>
        </p:spPr>
        <p:txBody>
          <a:bodyPr wrap="none" rtlCol="1">
            <a:spAutoFit/>
          </a:bodyPr>
          <a:lstStyle/>
          <a:p>
            <a:r>
              <a:rPr lang="he-IL" sz="2800" b="1" dirty="0" smtClean="0">
                <a:solidFill>
                  <a:srgbClr val="FF0000"/>
                </a:solidFill>
              </a:rPr>
              <a:t>נשק גרעיני</a:t>
            </a:r>
            <a:endParaRPr lang="he-IL" sz="2800" b="1" dirty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413890" y="3780397"/>
            <a:ext cx="2202238" cy="523220"/>
          </a:xfrm>
          <a:prstGeom prst="rect">
            <a:avLst/>
          </a:prstGeom>
          <a:noFill/>
          <a:ln w="22225">
            <a:solidFill>
              <a:schemeClr val="tx1"/>
            </a:solidFill>
          </a:ln>
        </p:spPr>
        <p:txBody>
          <a:bodyPr wrap="square" rtlCol="1">
            <a:spAutoFit/>
          </a:bodyPr>
          <a:lstStyle/>
          <a:p>
            <a:r>
              <a:rPr lang="he-IL" sz="2800" b="1" dirty="0" smtClean="0">
                <a:solidFill>
                  <a:srgbClr val="FF0000"/>
                </a:solidFill>
              </a:rPr>
              <a:t>הנעה לצוללות</a:t>
            </a:r>
            <a:endParaRPr lang="he-IL" sz="28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93911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ערכת נושא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קלאסי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ערכת נושא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2364</TotalTime>
  <Words>712</Words>
  <Application>Microsoft Office PowerPoint</Application>
  <PresentationFormat>On-screen Show (4:3)</PresentationFormat>
  <Paragraphs>130</Paragraphs>
  <Slides>22</Slides>
  <Notes>1</Notes>
  <HiddenSlides>0</HiddenSlides>
  <MMClips>0</MMClips>
  <ScaleCrop>false</ScaleCrop>
  <HeadingPairs>
    <vt:vector size="8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0</vt:i4>
      </vt:variant>
      <vt:variant>
        <vt:lpstr>Slide Titles</vt:lpstr>
      </vt:variant>
      <vt:variant>
        <vt:i4>22</vt:i4>
      </vt:variant>
    </vt:vector>
  </HeadingPairs>
  <TitlesOfParts>
    <vt:vector size="26" baseType="lpstr">
      <vt:lpstr>AR PL UMing HK</vt:lpstr>
      <vt:lpstr>Arial</vt:lpstr>
      <vt:lpstr>Calibri</vt:lpstr>
      <vt:lpstr>ערכת נושא Office</vt:lpstr>
      <vt:lpstr>הוועדה לאנרגיה אטומית</vt:lpstr>
      <vt:lpstr>הוועדה לאנרגיה אטומית</vt:lpstr>
      <vt:lpstr>גרעין – רקע</vt:lpstr>
      <vt:lpstr>PowerPoint Presentation</vt:lpstr>
      <vt:lpstr>חומרים גרעיניים</vt:lpstr>
      <vt:lpstr>PowerPoint Presentation</vt:lpstr>
      <vt:lpstr>היתוך</vt:lpstr>
      <vt:lpstr>PowerPoint Presentation</vt:lpstr>
      <vt:lpstr>שימושי גרעין</vt:lpstr>
      <vt:lpstr>כורים גרעיניים</vt:lpstr>
      <vt:lpstr>PowerPoint Presentation</vt:lpstr>
      <vt:lpstr>מעגל הדלק הגרעיני</vt:lpstr>
      <vt:lpstr>NPT</vt:lpstr>
      <vt:lpstr> - IAEA סבא"א</vt:lpstr>
      <vt:lpstr>הוועדה לאנרגיה אטומית</vt:lpstr>
      <vt:lpstr>בטיחות</vt:lpstr>
      <vt:lpstr>PowerPoint Presentation</vt:lpstr>
      <vt:lpstr>היערכות לחירום - האיומים</vt:lpstr>
      <vt:lpstr>איראן</vt:lpstr>
      <vt:lpstr>איראן</vt:lpstr>
      <vt:lpstr>כורי כוח במזרח התיכון</vt:lpstr>
      <vt:lpstr>שאלות?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גרעין</dc:title>
  <dc:creator>אמיר PC</dc:creator>
  <cp:lastModifiedBy>Windows User</cp:lastModifiedBy>
  <cp:revision>50</cp:revision>
  <dcterms:created xsi:type="dcterms:W3CDTF">2019-11-23T17:25:12Z</dcterms:created>
  <dcterms:modified xsi:type="dcterms:W3CDTF">2020-01-12T10:12:52Z</dcterms:modified>
</cp:coreProperties>
</file>