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744" r:id="rId1"/>
  </p:sldMasterIdLst>
  <p:notesMasterIdLst>
    <p:notesMasterId r:id="rId40"/>
  </p:notesMasterIdLst>
  <p:sldIdLst>
    <p:sldId id="256" r:id="rId2"/>
    <p:sldId id="257" r:id="rId3"/>
    <p:sldId id="258" r:id="rId4"/>
    <p:sldId id="277" r:id="rId5"/>
    <p:sldId id="278" r:id="rId6"/>
    <p:sldId id="279" r:id="rId7"/>
    <p:sldId id="280" r:id="rId8"/>
    <p:sldId id="281" r:id="rId9"/>
    <p:sldId id="284" r:id="rId10"/>
    <p:sldId id="282" r:id="rId11"/>
    <p:sldId id="287" r:id="rId12"/>
    <p:sldId id="283" r:id="rId13"/>
    <p:sldId id="320" r:id="rId14"/>
    <p:sldId id="288" r:id="rId15"/>
    <p:sldId id="289" r:id="rId16"/>
    <p:sldId id="290" r:id="rId17"/>
    <p:sldId id="321" r:id="rId18"/>
    <p:sldId id="291" r:id="rId19"/>
    <p:sldId id="293" r:id="rId20"/>
    <p:sldId id="322" r:id="rId21"/>
    <p:sldId id="295" r:id="rId22"/>
    <p:sldId id="298" r:id="rId23"/>
    <p:sldId id="323" r:id="rId24"/>
    <p:sldId id="324" r:id="rId25"/>
    <p:sldId id="315" r:id="rId26"/>
    <p:sldId id="317" r:id="rId27"/>
    <p:sldId id="318" r:id="rId28"/>
    <p:sldId id="316" r:id="rId29"/>
    <p:sldId id="301" r:id="rId30"/>
    <p:sldId id="302" r:id="rId31"/>
    <p:sldId id="307" r:id="rId32"/>
    <p:sldId id="299" r:id="rId33"/>
    <p:sldId id="309" r:id="rId34"/>
    <p:sldId id="310" r:id="rId35"/>
    <p:sldId id="300" r:id="rId36"/>
    <p:sldId id="319" r:id="rId37"/>
    <p:sldId id="311" r:id="rId38"/>
    <p:sldId id="274" r:id="rId39"/>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1BB5"/>
    <a:srgbClr val="02176E"/>
    <a:srgbClr val="210A60"/>
  </p:clrMru>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autoAdjust="0"/>
    <p:restoredTop sz="58475" autoAdjust="0"/>
  </p:normalViewPr>
  <p:slideViewPr>
    <p:cSldViewPr>
      <p:cViewPr varScale="1">
        <p:scale>
          <a:sx n="69" d="100"/>
          <a:sy n="69" d="100"/>
        </p:scale>
        <p:origin x="-132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6AB85396-6349-45C8-8771-B2683808B381}" type="datetimeFigureOut">
              <a:rPr lang="he-IL"/>
              <a:pPr>
                <a:defRPr/>
              </a:pPr>
              <a:t>ל'/סיון/תשע"ה</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smtClean="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noProof="0" smtClean="0"/>
              <a:t>לחץ כדי לערוך סגנונות טקסט של תבנית בסיס</a:t>
            </a:r>
          </a:p>
          <a:p>
            <a:pPr lvl="1"/>
            <a:r>
              <a:rPr lang="he-IL" noProof="0" smtClean="0"/>
              <a:t>רמה שנייה</a:t>
            </a:r>
          </a:p>
          <a:p>
            <a:pPr lvl="2"/>
            <a:r>
              <a:rPr lang="he-IL" noProof="0" smtClean="0"/>
              <a:t>רמה שלישית</a:t>
            </a:r>
          </a:p>
          <a:p>
            <a:pPr lvl="3"/>
            <a:r>
              <a:rPr lang="he-IL" noProof="0" smtClean="0"/>
              <a:t>רמה רביעית</a:t>
            </a:r>
          </a:p>
          <a:p>
            <a:pPr lvl="4"/>
            <a:r>
              <a:rPr lang="he-IL" noProof="0" smtClean="0"/>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fontAlgn="auto">
              <a:spcBef>
                <a:spcPts val="0"/>
              </a:spcBef>
              <a:spcAft>
                <a:spcPts val="0"/>
              </a:spcAft>
              <a:defRPr sz="1200">
                <a:latin typeface="+mn-lt"/>
                <a:cs typeface="+mn-cs"/>
              </a:defRPr>
            </a:lvl1pPr>
          </a:lstStyle>
          <a:p>
            <a:pPr>
              <a:defRPr/>
            </a:pPr>
            <a:fld id="{82899B4B-0C6B-4272-9D49-B4E8D1BA179C}"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1507"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26628"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8962BEF-3D63-40C0-A780-C3F35A14A585}" type="slidenum">
              <a:rPr lang="he-IL" smtClean="0"/>
              <a:pPr fontAlgn="base">
                <a:spcBef>
                  <a:spcPct val="0"/>
                </a:spcBef>
                <a:spcAft>
                  <a:spcPct val="0"/>
                </a:spcAft>
                <a:defRPr/>
              </a:pPr>
              <a:t>2</a:t>
            </a:fld>
            <a:endParaRPr lang="he-I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30723"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endParaRPr lang="he-IL"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E6DEE3-6F3D-4F06-82E6-D91508470FC1}" type="slidenum">
              <a:rPr lang="he-IL" smtClean="0"/>
              <a:pPr fontAlgn="base">
                <a:spcBef>
                  <a:spcPct val="0"/>
                </a:spcBef>
                <a:spcAft>
                  <a:spcPct val="0"/>
                </a:spcAft>
                <a:defRPr/>
              </a:pPr>
              <a:t>11</a:t>
            </a:fld>
            <a:endParaRPr lang="he-I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32771" name="מציין מיקום של הערות 2"/>
          <p:cNvSpPr>
            <a:spLocks noGrp="1"/>
          </p:cNvSpPr>
          <p:nvPr>
            <p:ph type="body" idx="1"/>
          </p:nvPr>
        </p:nvSpPr>
        <p:spPr bwMode="auto"/>
        <p:txBody>
          <a:bodyPr wrap="square" numCol="1" anchor="t" anchorCtr="0" compatLnSpc="1">
            <a:prstTxWarp prst="textNoShape">
              <a:avLst/>
            </a:prstTxWarp>
          </a:bodyPr>
          <a:lstStyle/>
          <a:p>
            <a:pPr marL="274320" indent="-274320" eaLnBrk="1" fontAlgn="auto" hangingPunct="1">
              <a:spcBef>
                <a:spcPts val="0"/>
              </a:spcBef>
              <a:spcAft>
                <a:spcPts val="0"/>
              </a:spcAft>
              <a:defRPr/>
            </a:pPr>
            <a:r>
              <a:rPr lang="he-IL" dirty="0" smtClean="0">
                <a:solidFill>
                  <a:schemeClr val="accent1">
                    <a:lumMod val="75000"/>
                  </a:schemeClr>
                </a:solidFill>
                <a:latin typeface="David" pitchFamily="34" charset="-79"/>
                <a:cs typeface="David" pitchFamily="34" charset="-79"/>
              </a:rPr>
              <a:t>הבין תחומיות נולדה כתוצאה ממענה למספר אתגרים:</a:t>
            </a:r>
          </a:p>
          <a:p>
            <a:pPr marL="274320" indent="-274320" eaLnBrk="1" fontAlgn="auto" hangingPunct="1">
              <a:spcBef>
                <a:spcPts val="0"/>
              </a:spcBef>
              <a:spcAft>
                <a:spcPts val="0"/>
              </a:spcAft>
              <a:defRPr/>
            </a:pPr>
            <a:r>
              <a:rPr lang="he-IL" dirty="0" smtClean="0">
                <a:solidFill>
                  <a:schemeClr val="accent1">
                    <a:lumMod val="75000"/>
                  </a:schemeClr>
                </a:solidFill>
                <a:latin typeface="David" pitchFamily="34" charset="-79"/>
                <a:cs typeface="David" pitchFamily="34" charset="-79"/>
              </a:rPr>
              <a:t>	א. אתגר האליטות הניהוליות  - הבין תחומיות מציעה גם אידיאולוגיה וגם אתגר מוסדי לתחום ויצירת מוסדות אקדמיים שהם גמישים יותר. ובכך גם הבעיה שלה שכן היא תלויה באקדמיה ובמבנה התחומי המסורתי.</a:t>
            </a:r>
          </a:p>
          <a:p>
            <a:pPr marL="274320" indent="-274320" eaLnBrk="1" fontAlgn="auto" hangingPunct="1">
              <a:spcBef>
                <a:spcPts val="0"/>
              </a:spcBef>
              <a:spcAft>
                <a:spcPts val="0"/>
              </a:spcAft>
              <a:defRPr/>
            </a:pPr>
            <a:r>
              <a:rPr lang="he-IL" dirty="0" smtClean="0">
                <a:solidFill>
                  <a:schemeClr val="accent1">
                    <a:lumMod val="75000"/>
                  </a:schemeClr>
                </a:solidFill>
                <a:latin typeface="David" pitchFamily="34" charset="-79"/>
                <a:cs typeface="David" pitchFamily="34" charset="-79"/>
              </a:rPr>
              <a:t>	ב. אתגר השחיקה התרבותית – כאשר יש שחיקה בתרבות או שהדיסציפלינה נמחקת או שיש מעבר לבין – תחומי </a:t>
            </a:r>
          </a:p>
          <a:p>
            <a:pPr marL="274320" indent="-274320" eaLnBrk="1" fontAlgn="auto" hangingPunct="1">
              <a:spcBef>
                <a:spcPts val="0"/>
              </a:spcBef>
              <a:spcAft>
                <a:spcPts val="0"/>
              </a:spcAft>
              <a:defRPr/>
            </a:pPr>
            <a:r>
              <a:rPr lang="he-IL" dirty="0" smtClean="0">
                <a:solidFill>
                  <a:schemeClr val="accent1">
                    <a:lumMod val="75000"/>
                  </a:schemeClr>
                </a:solidFill>
                <a:latin typeface="David" pitchFamily="34" charset="-79"/>
                <a:cs typeface="David" pitchFamily="34" charset="-79"/>
              </a:rPr>
              <a:t>	ג. האתגר מתשישות </a:t>
            </a:r>
            <a:r>
              <a:rPr lang="he-IL" dirty="0" err="1" smtClean="0">
                <a:solidFill>
                  <a:schemeClr val="accent1">
                    <a:lumMod val="75000"/>
                  </a:schemeClr>
                </a:solidFill>
                <a:latin typeface="David" pitchFamily="34" charset="-79"/>
                <a:cs typeface="David" pitchFamily="34" charset="-79"/>
              </a:rPr>
              <a:t>הסטורית</a:t>
            </a:r>
            <a:r>
              <a:rPr lang="he-IL" dirty="0" smtClean="0">
                <a:solidFill>
                  <a:schemeClr val="accent1">
                    <a:lumMod val="75000"/>
                  </a:schemeClr>
                </a:solidFill>
                <a:latin typeface="David" pitchFamily="34" charset="-79"/>
                <a:cs typeface="David" pitchFamily="34" charset="-79"/>
              </a:rPr>
              <a:t> – התחברות לתצורה תרבותית חדשה (לימודי אנגלית ותיאולוגיה, </a:t>
            </a:r>
            <a:r>
              <a:rPr lang="en-US" dirty="0" smtClean="0">
                <a:solidFill>
                  <a:schemeClr val="accent1">
                    <a:lumMod val="75000"/>
                  </a:schemeClr>
                </a:solidFill>
                <a:latin typeface="David" pitchFamily="34" charset="-79"/>
                <a:cs typeface="David" pitchFamily="34" charset="-79"/>
              </a:rPr>
              <a:t>socio-legal</a:t>
            </a:r>
            <a:r>
              <a:rPr lang="he-IL" dirty="0" smtClean="0">
                <a:solidFill>
                  <a:schemeClr val="accent1">
                    <a:lumMod val="75000"/>
                  </a:schemeClr>
                </a:solidFill>
                <a:latin typeface="David" pitchFamily="34" charset="-79"/>
                <a:cs typeface="David" pitchFamily="34" charset="-79"/>
              </a:rPr>
              <a:t>).</a:t>
            </a:r>
          </a:p>
          <a:p>
            <a:pPr marL="274320" indent="-274320" eaLnBrk="1" fontAlgn="auto" hangingPunct="1">
              <a:spcBef>
                <a:spcPts val="0"/>
              </a:spcBef>
              <a:spcAft>
                <a:spcPts val="0"/>
              </a:spcAft>
              <a:defRPr/>
            </a:pPr>
            <a:r>
              <a:rPr lang="he-IL" dirty="0" smtClean="0">
                <a:solidFill>
                  <a:schemeClr val="accent1">
                    <a:lumMod val="75000"/>
                  </a:schemeClr>
                </a:solidFill>
                <a:latin typeface="David" pitchFamily="34" charset="-79"/>
                <a:cs typeface="David" pitchFamily="34" charset="-79"/>
              </a:rPr>
              <a:t>	ד. האתגר מיריבות דורית וצלחה – חילוקי דעות בתוך תחום דעת.</a:t>
            </a:r>
          </a:p>
          <a:p>
            <a:pPr>
              <a:defRPr/>
            </a:pPr>
            <a:endParaRPr lang="he-IL" dirty="0"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7BD1ED-DBBD-46D6-85FD-DBF79113A79E}" type="slidenum">
              <a:rPr lang="he-IL" smtClean="0"/>
              <a:pPr fontAlgn="base">
                <a:spcBef>
                  <a:spcPct val="0"/>
                </a:spcBef>
                <a:spcAft>
                  <a:spcPct val="0"/>
                </a:spcAft>
                <a:defRPr/>
              </a:pPr>
              <a:t>12</a:t>
            </a:fld>
            <a:endParaRPr lang="he-I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32771" name="מציין מיקום של הערות 2"/>
          <p:cNvSpPr>
            <a:spLocks noGrp="1"/>
          </p:cNvSpPr>
          <p:nvPr>
            <p:ph type="body" idx="1"/>
          </p:nvPr>
        </p:nvSpPr>
        <p:spPr bwMode="auto"/>
        <p:txBody>
          <a:bodyPr wrap="square" numCol="1" anchor="t" anchorCtr="0" compatLnSpc="1">
            <a:prstTxWarp prst="textNoShape">
              <a:avLst/>
            </a:prstTxWarp>
          </a:bodyPr>
          <a:lstStyle/>
          <a:p>
            <a:pPr marL="274320" indent="-274320" eaLnBrk="1" fontAlgn="auto" hangingPunct="1">
              <a:spcBef>
                <a:spcPts val="0"/>
              </a:spcBef>
              <a:spcAft>
                <a:spcPts val="0"/>
              </a:spcAft>
              <a:defRPr/>
            </a:pPr>
            <a:r>
              <a:rPr lang="he-IL" dirty="0" smtClean="0">
                <a:solidFill>
                  <a:schemeClr val="accent1">
                    <a:lumMod val="75000"/>
                  </a:schemeClr>
                </a:solidFill>
                <a:latin typeface="David" pitchFamily="34" charset="-79"/>
                <a:cs typeface="David" pitchFamily="34" charset="-79"/>
              </a:rPr>
              <a:t>הבין תחומיות נולדה כתוצאה ממענה למספר אתגרים:</a:t>
            </a:r>
          </a:p>
          <a:p>
            <a:pPr marL="274320" indent="-274320" eaLnBrk="1" fontAlgn="auto" hangingPunct="1">
              <a:spcBef>
                <a:spcPts val="0"/>
              </a:spcBef>
              <a:spcAft>
                <a:spcPts val="0"/>
              </a:spcAft>
              <a:defRPr/>
            </a:pPr>
            <a:r>
              <a:rPr lang="he-IL" dirty="0" smtClean="0">
                <a:solidFill>
                  <a:schemeClr val="accent1">
                    <a:lumMod val="75000"/>
                  </a:schemeClr>
                </a:solidFill>
                <a:latin typeface="David" pitchFamily="34" charset="-79"/>
                <a:cs typeface="David" pitchFamily="34" charset="-79"/>
              </a:rPr>
              <a:t>	א. אתגר האליטות הניהוליות  - הבין תחומיות מציעה גם אידיאולוגיה וגם אתגר מוסדי לתחום ויצירת מוסדות אקדמיים שהם גמישים יותר. ובכך גם הבעיה שלה שכן היא תלויה באקדמיה ובמבנה התחומי המסורתי.</a:t>
            </a:r>
          </a:p>
          <a:p>
            <a:pPr marL="274320" indent="-274320" eaLnBrk="1" fontAlgn="auto" hangingPunct="1">
              <a:spcBef>
                <a:spcPts val="0"/>
              </a:spcBef>
              <a:spcAft>
                <a:spcPts val="0"/>
              </a:spcAft>
              <a:defRPr/>
            </a:pPr>
            <a:r>
              <a:rPr lang="he-IL" dirty="0" smtClean="0">
                <a:solidFill>
                  <a:schemeClr val="accent1">
                    <a:lumMod val="75000"/>
                  </a:schemeClr>
                </a:solidFill>
                <a:latin typeface="David" pitchFamily="34" charset="-79"/>
                <a:cs typeface="David" pitchFamily="34" charset="-79"/>
              </a:rPr>
              <a:t>	ב. אתגר השחיקה התרבותית – כאשר יש שחיקה בתרבות או שהדיסציפלינה נמחקת או שיש מעבר לבין – תחומי </a:t>
            </a:r>
          </a:p>
          <a:p>
            <a:pPr marL="274320" indent="-274320" eaLnBrk="1" fontAlgn="auto" hangingPunct="1">
              <a:spcBef>
                <a:spcPts val="0"/>
              </a:spcBef>
              <a:spcAft>
                <a:spcPts val="0"/>
              </a:spcAft>
              <a:defRPr/>
            </a:pPr>
            <a:r>
              <a:rPr lang="he-IL" dirty="0" smtClean="0">
                <a:solidFill>
                  <a:schemeClr val="accent1">
                    <a:lumMod val="75000"/>
                  </a:schemeClr>
                </a:solidFill>
                <a:latin typeface="David" pitchFamily="34" charset="-79"/>
                <a:cs typeface="David" pitchFamily="34" charset="-79"/>
              </a:rPr>
              <a:t>	ג. האתגר מתשישות </a:t>
            </a:r>
            <a:r>
              <a:rPr lang="he-IL" dirty="0" err="1" smtClean="0">
                <a:solidFill>
                  <a:schemeClr val="accent1">
                    <a:lumMod val="75000"/>
                  </a:schemeClr>
                </a:solidFill>
                <a:latin typeface="David" pitchFamily="34" charset="-79"/>
                <a:cs typeface="David" pitchFamily="34" charset="-79"/>
              </a:rPr>
              <a:t>הסטורית</a:t>
            </a:r>
            <a:r>
              <a:rPr lang="he-IL" dirty="0" smtClean="0">
                <a:solidFill>
                  <a:schemeClr val="accent1">
                    <a:lumMod val="75000"/>
                  </a:schemeClr>
                </a:solidFill>
                <a:latin typeface="David" pitchFamily="34" charset="-79"/>
                <a:cs typeface="David" pitchFamily="34" charset="-79"/>
              </a:rPr>
              <a:t> – התחברות לתצורה תרבותית חדשה (לימודי אנגלית ותיאולוגיה, </a:t>
            </a:r>
            <a:r>
              <a:rPr lang="en-US" dirty="0" smtClean="0">
                <a:solidFill>
                  <a:schemeClr val="accent1">
                    <a:lumMod val="75000"/>
                  </a:schemeClr>
                </a:solidFill>
                <a:latin typeface="David" pitchFamily="34" charset="-79"/>
                <a:cs typeface="David" pitchFamily="34" charset="-79"/>
              </a:rPr>
              <a:t>socio-legal</a:t>
            </a:r>
            <a:r>
              <a:rPr lang="he-IL" dirty="0" smtClean="0">
                <a:solidFill>
                  <a:schemeClr val="accent1">
                    <a:lumMod val="75000"/>
                  </a:schemeClr>
                </a:solidFill>
                <a:latin typeface="David" pitchFamily="34" charset="-79"/>
                <a:cs typeface="David" pitchFamily="34" charset="-79"/>
              </a:rPr>
              <a:t>).</a:t>
            </a:r>
          </a:p>
          <a:p>
            <a:pPr marL="274320" indent="-274320" eaLnBrk="1" fontAlgn="auto" hangingPunct="1">
              <a:spcBef>
                <a:spcPts val="0"/>
              </a:spcBef>
              <a:spcAft>
                <a:spcPts val="0"/>
              </a:spcAft>
              <a:defRPr/>
            </a:pPr>
            <a:r>
              <a:rPr lang="he-IL" dirty="0" smtClean="0">
                <a:solidFill>
                  <a:schemeClr val="accent1">
                    <a:lumMod val="75000"/>
                  </a:schemeClr>
                </a:solidFill>
                <a:latin typeface="David" pitchFamily="34" charset="-79"/>
                <a:cs typeface="David" pitchFamily="34" charset="-79"/>
              </a:rPr>
              <a:t>	ד. האתגר מיריבות דורית וצלחה – חילוקי דעות בתוך תחום דעת.</a:t>
            </a:r>
          </a:p>
          <a:p>
            <a:pPr>
              <a:defRPr/>
            </a:pPr>
            <a:endParaRPr lang="he-IL" dirty="0"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7BD1ED-DBBD-46D6-85FD-DBF79113A79E}" type="slidenum">
              <a:rPr lang="he-IL" smtClean="0"/>
              <a:pPr fontAlgn="base">
                <a:spcBef>
                  <a:spcPct val="0"/>
                </a:spcBef>
                <a:spcAft>
                  <a:spcPct val="0"/>
                </a:spcAft>
                <a:defRPr/>
              </a:pPr>
              <a:t>13</a:t>
            </a:fld>
            <a:endParaRPr lang="he-I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34819" name="מציין מיקום של הערות 2"/>
          <p:cNvSpPr>
            <a:spLocks noGrp="1"/>
          </p:cNvSpPr>
          <p:nvPr>
            <p:ph type="body" idx="1"/>
          </p:nvPr>
        </p:nvSpPr>
        <p:spPr bwMode="auto"/>
        <p:txBody>
          <a:bodyPr wrap="square" numCol="1" anchor="t" anchorCtr="0" compatLnSpc="1">
            <a:prstTxWarp prst="textNoShape">
              <a:avLst/>
            </a:prstTxWarp>
          </a:bodyPr>
          <a:lstStyle/>
          <a:p>
            <a:pPr marL="274320" indent="-274320" eaLnBrk="1" fontAlgn="auto" hangingPunct="1">
              <a:lnSpc>
                <a:spcPts val="2800"/>
              </a:lnSpc>
              <a:spcBef>
                <a:spcPts val="0"/>
              </a:spcBef>
              <a:spcAft>
                <a:spcPts val="0"/>
              </a:spcAft>
              <a:buFont typeface="Wingdings 2"/>
              <a:buNone/>
              <a:defRPr/>
            </a:pPr>
            <a:r>
              <a:rPr lang="he-IL" sz="2400" b="1" dirty="0" smtClean="0">
                <a:solidFill>
                  <a:schemeClr val="accent1">
                    <a:lumMod val="75000"/>
                  </a:schemeClr>
                </a:solidFill>
                <a:latin typeface="David" pitchFamily="34" charset="-79"/>
                <a:cs typeface="David" pitchFamily="34" charset="-79"/>
              </a:rPr>
              <a:t>	בין-תחומיות </a:t>
            </a:r>
            <a:r>
              <a:rPr lang="he-IL" sz="2400" dirty="0" smtClean="0">
                <a:solidFill>
                  <a:schemeClr val="accent1">
                    <a:lumMod val="75000"/>
                  </a:schemeClr>
                </a:solidFill>
                <a:latin typeface="David" pitchFamily="34" charset="-79"/>
                <a:cs typeface="David" pitchFamily="34" charset="-79"/>
              </a:rPr>
              <a:t>(</a:t>
            </a:r>
            <a:r>
              <a:rPr lang="en-US" sz="2400" dirty="0" err="1" smtClean="0">
                <a:solidFill>
                  <a:schemeClr val="accent1">
                    <a:lumMod val="75000"/>
                  </a:schemeClr>
                </a:solidFill>
                <a:latin typeface="David" pitchFamily="34" charset="-79"/>
                <a:cs typeface="David" pitchFamily="34" charset="-79"/>
              </a:rPr>
              <a:t>Interdisciplinarity</a:t>
            </a:r>
            <a:r>
              <a:rPr lang="en-US" sz="2400" dirty="0" smtClean="0">
                <a:solidFill>
                  <a:schemeClr val="accent1">
                    <a:lumMod val="75000"/>
                  </a:schemeClr>
                </a:solidFill>
                <a:latin typeface="David" pitchFamily="34" charset="-79"/>
                <a:cs typeface="David" pitchFamily="34" charset="-79"/>
              </a:rPr>
              <a:t> </a:t>
            </a:r>
            <a:r>
              <a:rPr lang="he-IL" sz="2400" dirty="0" smtClean="0">
                <a:solidFill>
                  <a:schemeClr val="accent1">
                    <a:lumMod val="75000"/>
                  </a:schemeClr>
                </a:solidFill>
                <a:latin typeface="David" pitchFamily="34" charset="-79"/>
                <a:cs typeface="David" pitchFamily="34" charset="-79"/>
              </a:rPr>
              <a:t>)  - זכתה לפופולאריות במאה העשרים בה התפתחה התפיסה הרואה בבין-תחומיות תחום ידע העומד בפני עצמו וראוי שיעסקו בו כשלעצמו.</a:t>
            </a:r>
          </a:p>
          <a:p>
            <a:pPr marL="274320" indent="-274320" eaLnBrk="1" fontAlgn="auto" hangingPunct="1">
              <a:spcBef>
                <a:spcPts val="0"/>
              </a:spcBef>
              <a:spcAft>
                <a:spcPts val="0"/>
              </a:spcAft>
              <a:buFont typeface="Wingdings 2"/>
              <a:buNone/>
              <a:defRPr/>
            </a:pPr>
            <a:endParaRPr lang="he-IL" sz="2400" dirty="0" smtClean="0">
              <a:solidFill>
                <a:schemeClr val="accent1">
                  <a:lumMod val="75000"/>
                </a:schemeClr>
              </a:solidFill>
              <a:latin typeface="David" pitchFamily="34" charset="-79"/>
              <a:cs typeface="David" pitchFamily="34" charset="-79"/>
            </a:endParaRPr>
          </a:p>
          <a:p>
            <a:pPr marL="548958" lvl="1" indent="-274320" eaLnBrk="1" fontAlgn="auto" hangingPunct="1">
              <a:spcBef>
                <a:spcPts val="0"/>
              </a:spcBef>
              <a:spcAft>
                <a:spcPts val="0"/>
              </a:spcAft>
              <a:buFont typeface="Wingdings 2"/>
              <a:buNone/>
              <a:defRPr/>
            </a:pPr>
            <a:r>
              <a:rPr lang="he-IL" sz="2200" dirty="0" smtClean="0">
                <a:solidFill>
                  <a:schemeClr val="accent1">
                    <a:lumMod val="75000"/>
                  </a:schemeClr>
                </a:solidFill>
                <a:latin typeface="David" pitchFamily="34" charset="-79"/>
                <a:cs typeface="David" pitchFamily="34" charset="-79"/>
              </a:rPr>
              <a:t>דוגמאות:</a:t>
            </a:r>
          </a:p>
          <a:p>
            <a:pPr marL="548958" lvl="1" indent="-274320" eaLnBrk="1" fontAlgn="auto" hangingPunct="1">
              <a:spcBef>
                <a:spcPts val="0"/>
              </a:spcBef>
              <a:spcAft>
                <a:spcPts val="0"/>
              </a:spcAft>
              <a:defRPr/>
            </a:pPr>
            <a:r>
              <a:rPr lang="he-IL" sz="2200" dirty="0" smtClean="0">
                <a:solidFill>
                  <a:schemeClr val="accent1">
                    <a:lumMod val="75000"/>
                  </a:schemeClr>
                </a:solidFill>
                <a:latin typeface="David" pitchFamily="34" charset="-79"/>
                <a:cs typeface="David" pitchFamily="34" charset="-79"/>
              </a:rPr>
              <a:t>מסלולי לימוד באוניברסיטאות שהם בין תחומיים: מסלול בין תחומי בחקר התודעה – שילוב של מדעי הרוח (פילוסופיה) ומדעי החיים (ביולוגיה), </a:t>
            </a:r>
          </a:p>
          <a:p>
            <a:pPr marL="548958" lvl="1" indent="-274320" eaLnBrk="1" fontAlgn="auto" hangingPunct="1">
              <a:spcBef>
                <a:spcPts val="0"/>
              </a:spcBef>
              <a:spcAft>
                <a:spcPts val="0"/>
              </a:spcAft>
              <a:defRPr/>
            </a:pPr>
            <a:r>
              <a:rPr lang="he-IL" sz="2200" dirty="0" smtClean="0">
                <a:solidFill>
                  <a:schemeClr val="accent1">
                    <a:lumMod val="75000"/>
                  </a:schemeClr>
                </a:solidFill>
                <a:latin typeface="David" pitchFamily="34" charset="-79"/>
                <a:cs typeface="David" pitchFamily="34" charset="-79"/>
              </a:rPr>
              <a:t>גישות בין תחומיות למחלות ובריאות</a:t>
            </a:r>
          </a:p>
          <a:p>
            <a:pPr marL="548958" lvl="1" indent="-274320" eaLnBrk="1" fontAlgn="auto" hangingPunct="1">
              <a:spcBef>
                <a:spcPts val="0"/>
              </a:spcBef>
              <a:spcAft>
                <a:spcPts val="0"/>
              </a:spcAft>
              <a:defRPr/>
            </a:pPr>
            <a:r>
              <a:rPr lang="he-IL" sz="2200" dirty="0" smtClean="0">
                <a:solidFill>
                  <a:schemeClr val="accent1">
                    <a:lumMod val="75000"/>
                  </a:schemeClr>
                </a:solidFill>
                <a:latin typeface="David" pitchFamily="34" charset="-79"/>
                <a:cs typeface="David" pitchFamily="34" charset="-79"/>
              </a:rPr>
              <a:t>מגמות – כתב עת בין תחומי במדעי החברה</a:t>
            </a:r>
          </a:p>
          <a:p>
            <a:pPr marL="548958" lvl="1" indent="-274320" eaLnBrk="1" fontAlgn="auto" hangingPunct="1">
              <a:spcBef>
                <a:spcPts val="0"/>
              </a:spcBef>
              <a:spcAft>
                <a:spcPts val="0"/>
              </a:spcAft>
              <a:defRPr/>
            </a:pPr>
            <a:r>
              <a:rPr lang="he-IL" sz="2200" dirty="0" smtClean="0">
                <a:solidFill>
                  <a:schemeClr val="accent1">
                    <a:lumMod val="75000"/>
                  </a:schemeClr>
                </a:solidFill>
                <a:latin typeface="David" pitchFamily="34" charset="-79"/>
                <a:cs typeface="David" pitchFamily="34" charset="-79"/>
              </a:rPr>
              <a:t>המרכז הבינתחומי </a:t>
            </a:r>
            <a:r>
              <a:rPr lang="he-IL" sz="2200" dirty="0" err="1" smtClean="0">
                <a:solidFill>
                  <a:schemeClr val="accent1">
                    <a:lumMod val="75000"/>
                  </a:schemeClr>
                </a:solidFill>
                <a:latin typeface="David" pitchFamily="34" charset="-79"/>
                <a:cs typeface="David" pitchFamily="34" charset="-79"/>
              </a:rPr>
              <a:t>בהרצליה</a:t>
            </a:r>
            <a:r>
              <a:rPr lang="he-IL" sz="2200" dirty="0" smtClean="0">
                <a:solidFill>
                  <a:schemeClr val="accent1">
                    <a:lumMod val="75000"/>
                  </a:schemeClr>
                </a:solidFill>
                <a:latin typeface="David" pitchFamily="34" charset="-79"/>
                <a:cs typeface="David" pitchFamily="34" charset="-79"/>
              </a:rPr>
              <a:t> (כלכלה, משפטים, ממשל ודיפלומטיה, פסיכולוגיה, תקשורת, מדעי המחשב ועוד)</a:t>
            </a:r>
            <a:endParaRPr lang="he-IL" dirty="0" smtClean="0">
              <a:solidFill>
                <a:schemeClr val="accent1">
                  <a:lumMod val="75000"/>
                </a:schemeClr>
              </a:solidFill>
              <a:latin typeface="David" pitchFamily="34" charset="-79"/>
              <a:cs typeface="David" pitchFamily="34" charset="-79"/>
            </a:endParaRPr>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D3F0EBF-0738-45C8-8027-46B2E020CE22}" type="slidenum">
              <a:rPr lang="he-IL" smtClean="0"/>
              <a:pPr fontAlgn="base">
                <a:spcBef>
                  <a:spcPct val="0"/>
                </a:spcBef>
                <a:spcAft>
                  <a:spcPct val="0"/>
                </a:spcAft>
                <a:defRPr/>
              </a:pPr>
              <a:t>14</a:t>
            </a:fld>
            <a:endParaRPr lang="he-IL"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3555"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r>
              <a:rPr lang="he-IL" smtClean="0"/>
              <a:t>גישה 1 - המטרה כאן היא חינוכית על פי תפיסה אידיאולוגית, הרואה בחשיפת הלומד לתחומי דעת מרובים את עיקר הלמידה </a:t>
            </a:r>
            <a:r>
              <a:rPr lang="en-US" smtClean="0">
                <a:cs typeface="Arial" pitchFamily="34" charset="0"/>
              </a:rPr>
              <a:t>(Scott, 1979)</a:t>
            </a:r>
            <a:r>
              <a:rPr lang="he-IL" smtClean="0"/>
              <a:t>. </a:t>
            </a:r>
            <a:endParaRPr lang="en-US" b="1" smtClean="0">
              <a:cs typeface="Arial" pitchFamily="34" charset="0"/>
            </a:endParaRPr>
          </a:p>
          <a:p>
            <a:r>
              <a:rPr lang="he-IL" smtClean="0"/>
              <a:t>גישה 2 - הרב-תחומיות היא בעלת אופי התנהגותי: שילוב כוחות בין מומחים מתחומים שונים, שאינם עושים מאמץ ליצור אינטגרציה של נקודות המבט הדיסציפלינריות שלהם </a:t>
            </a:r>
            <a:r>
              <a:rPr lang="en-US" smtClean="0">
                <a:cs typeface="Arial" pitchFamily="34" charset="0"/>
              </a:rPr>
              <a:t>(Davis, 1995)</a:t>
            </a:r>
            <a:r>
              <a:rPr lang="he-IL" smtClean="0"/>
              <a:t>. לדוגמה, בעת בניית בית, השרברב, החשמלאי, הרצף והנגר יכולים כולם להשתתף במאמץ, אך לא להשקיע זמן ביצירת סינתזה של הדיסציפלינות שלהם. זוהי התנהגות אפשרית. אין כמובן כל מניעה עקרונית לכך, שהם כן יעשו אינטגרציה כזו. </a:t>
            </a:r>
            <a:endParaRPr lang="en-US" smtClean="0">
              <a:cs typeface="Arial" pitchFamily="34" charset="0"/>
            </a:endParaRPr>
          </a:p>
          <a:p>
            <a:endParaRPr lang="he-IL"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F21B26-FAE5-45CA-A7DA-41C97515E0AE}" type="slidenum">
              <a:rPr lang="he-IL" smtClean="0"/>
              <a:pPr fontAlgn="base">
                <a:spcBef>
                  <a:spcPct val="0"/>
                </a:spcBef>
                <a:spcAft>
                  <a:spcPct val="0"/>
                </a:spcAft>
                <a:defRPr/>
              </a:pPr>
              <a:t>32</a:t>
            </a:fld>
            <a:endParaRPr lang="he-IL"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3555"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r>
              <a:rPr lang="he-IL" smtClean="0"/>
              <a:t>גישה 1 - המטרה כאן היא חינוכית על פי תפיסה אידיאולוגית, הרואה בחשיפת הלומד לתחומי דעת מרובים את עיקר הלמידה </a:t>
            </a:r>
            <a:r>
              <a:rPr lang="en-US" smtClean="0">
                <a:cs typeface="Arial" pitchFamily="34" charset="0"/>
              </a:rPr>
              <a:t>(Scott, 1979)</a:t>
            </a:r>
            <a:r>
              <a:rPr lang="he-IL" smtClean="0"/>
              <a:t>. </a:t>
            </a:r>
            <a:endParaRPr lang="en-US" b="1" smtClean="0">
              <a:cs typeface="Arial" pitchFamily="34" charset="0"/>
            </a:endParaRPr>
          </a:p>
          <a:p>
            <a:r>
              <a:rPr lang="he-IL" smtClean="0"/>
              <a:t>גישה 2 - הרב-תחומיות היא בעלת אופי התנהגותי: שילוב כוחות בין מומחים מתחומים שונים, שאינם עושים מאמץ ליצור אינטגרציה של נקודות המבט הדיסציפלינריות שלהם </a:t>
            </a:r>
            <a:r>
              <a:rPr lang="en-US" smtClean="0">
                <a:cs typeface="Arial" pitchFamily="34" charset="0"/>
              </a:rPr>
              <a:t>(Davis, 1995)</a:t>
            </a:r>
            <a:r>
              <a:rPr lang="he-IL" smtClean="0"/>
              <a:t>. לדוגמה, בעת בניית בית, השרברב, החשמלאי, הרצף והנגר יכולים כולם להשתתף במאמץ, אך לא להשקיע זמן ביצירת סינתזה של הדיסציפלינות שלהם. זוהי התנהגות אפשרית. אין כמובן כל מניעה עקרונית לכך, שהם כן יעשו אינטגרציה כזו. </a:t>
            </a:r>
            <a:endParaRPr lang="en-US" smtClean="0">
              <a:cs typeface="Arial" pitchFamily="34" charset="0"/>
            </a:endParaRPr>
          </a:p>
          <a:p>
            <a:endParaRPr lang="he-IL"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F21B26-FAE5-45CA-A7DA-41C97515E0AE}" type="slidenum">
              <a:rPr lang="he-IL" smtClean="0"/>
              <a:pPr fontAlgn="base">
                <a:spcBef>
                  <a:spcPct val="0"/>
                </a:spcBef>
                <a:spcAft>
                  <a:spcPct val="0"/>
                </a:spcAft>
                <a:defRPr/>
              </a:pPr>
              <a:t>35</a:t>
            </a:fld>
            <a:endParaRPr lang="he-IL"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33795"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44036"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12AC117-FBCF-4A9C-A9DD-B0093C05166A}" type="slidenum">
              <a:rPr lang="he-IL" smtClean="0"/>
              <a:pPr fontAlgn="base">
                <a:spcBef>
                  <a:spcPct val="0"/>
                </a:spcBef>
                <a:spcAft>
                  <a:spcPct val="0"/>
                </a:spcAft>
                <a:defRPr/>
              </a:pPr>
              <a:t>38</a:t>
            </a:fld>
            <a:endParaRPr lang="he-I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7651" name="מציין מיקום של הערות 2"/>
          <p:cNvSpPr>
            <a:spLocks noGrp="1"/>
          </p:cNvSpPr>
          <p:nvPr>
            <p:ph type="body" idx="1"/>
          </p:nvPr>
        </p:nvSpPr>
        <p:spPr bwMode="auto"/>
        <p:txBody>
          <a:bodyPr wrap="square" numCol="1" anchor="t" anchorCtr="0" compatLnSpc="1">
            <a:prstTxWarp prst="textNoShape">
              <a:avLst/>
            </a:prstTxWarp>
          </a:bodyPr>
          <a:lstStyle/>
          <a:p>
            <a:pPr marL="274320" indent="-274320" eaLnBrk="1" fontAlgn="auto" hangingPunct="1">
              <a:spcBef>
                <a:spcPts val="0"/>
              </a:spcBef>
              <a:spcAft>
                <a:spcPts val="0"/>
              </a:spcAft>
              <a:buFont typeface="Wingdings 2"/>
              <a:buNone/>
              <a:defRPr/>
            </a:pPr>
            <a:r>
              <a:rPr lang="he-IL" sz="2400" b="1" dirty="0" smtClean="0">
                <a:solidFill>
                  <a:schemeClr val="accent1">
                    <a:lumMod val="75000"/>
                  </a:schemeClr>
                </a:solidFill>
                <a:latin typeface="David" pitchFamily="34" charset="-79"/>
                <a:cs typeface="David" pitchFamily="34" charset="-79"/>
              </a:rPr>
              <a:t>בין-תחומיות </a:t>
            </a:r>
            <a:r>
              <a:rPr lang="he-IL" sz="2400" dirty="0" smtClean="0">
                <a:solidFill>
                  <a:schemeClr val="accent1">
                    <a:lumMod val="75000"/>
                  </a:schemeClr>
                </a:solidFill>
                <a:latin typeface="David" pitchFamily="34" charset="-79"/>
                <a:cs typeface="David" pitchFamily="34" charset="-79"/>
              </a:rPr>
              <a:t>(</a:t>
            </a:r>
            <a:r>
              <a:rPr lang="en-US" sz="2400" dirty="0" err="1" smtClean="0">
                <a:solidFill>
                  <a:schemeClr val="accent1">
                    <a:lumMod val="75000"/>
                  </a:schemeClr>
                </a:solidFill>
                <a:latin typeface="David" pitchFamily="34" charset="-79"/>
                <a:cs typeface="David" pitchFamily="34" charset="-79"/>
              </a:rPr>
              <a:t>Interdisciplinarity</a:t>
            </a:r>
            <a:r>
              <a:rPr lang="en-US" sz="2400" dirty="0" smtClean="0">
                <a:solidFill>
                  <a:schemeClr val="accent1">
                    <a:lumMod val="75000"/>
                  </a:schemeClr>
                </a:solidFill>
                <a:latin typeface="David" pitchFamily="34" charset="-79"/>
                <a:cs typeface="David" pitchFamily="34" charset="-79"/>
              </a:rPr>
              <a:t> </a:t>
            </a:r>
            <a:r>
              <a:rPr lang="he-IL" sz="2400" dirty="0" smtClean="0">
                <a:solidFill>
                  <a:schemeClr val="accent1">
                    <a:lumMod val="75000"/>
                  </a:schemeClr>
                </a:solidFill>
                <a:latin typeface="David" pitchFamily="34" charset="-79"/>
                <a:cs typeface="David" pitchFamily="34" charset="-79"/>
              </a:rPr>
              <a:t>)  - מקורות להתפתחות בעידן המודרני:</a:t>
            </a:r>
          </a:p>
          <a:p>
            <a:pPr marL="274320" indent="-274320" eaLnBrk="1" fontAlgn="auto" hangingPunct="1">
              <a:spcBef>
                <a:spcPts val="0"/>
              </a:spcBef>
              <a:spcAft>
                <a:spcPts val="0"/>
              </a:spcAft>
              <a:buFont typeface="Wingdings 2"/>
              <a:buNone/>
              <a:defRPr/>
            </a:pPr>
            <a:r>
              <a:rPr lang="he-IL" dirty="0" smtClean="0">
                <a:solidFill>
                  <a:schemeClr val="accent1">
                    <a:lumMod val="75000"/>
                  </a:schemeClr>
                </a:solidFill>
                <a:latin typeface="David" pitchFamily="34" charset="-79"/>
                <a:cs typeface="David" pitchFamily="34" charset="-79"/>
              </a:rPr>
              <a:t>1. פרויקטים מורכבים שהביאו לכינוסם של מומחים מתחומי דעת שונים – פיזיקה, ביולוגיה, מדעי החברה וכדומה (חקר </a:t>
            </a:r>
            <a:r>
              <a:rPr lang="he-IL" dirty="0" err="1" smtClean="0">
                <a:solidFill>
                  <a:schemeClr val="accent1">
                    <a:lumMod val="75000"/>
                  </a:schemeClr>
                </a:solidFill>
                <a:latin typeface="David" pitchFamily="34" charset="-79"/>
                <a:cs typeface="David" pitchFamily="34" charset="-79"/>
              </a:rPr>
              <a:t>הזיקנה</a:t>
            </a:r>
            <a:r>
              <a:rPr lang="he-IL" dirty="0" smtClean="0">
                <a:solidFill>
                  <a:schemeClr val="accent1">
                    <a:lumMod val="75000"/>
                  </a:schemeClr>
                </a:solidFill>
                <a:latin typeface="David" pitchFamily="34" charset="-79"/>
                <a:cs typeface="David" pitchFamily="34" charset="-79"/>
              </a:rPr>
              <a:t>, כיבוש החלל ועוד). האינטגרציה של הידע ברמת </a:t>
            </a:r>
            <a:r>
              <a:rPr lang="he-IL" dirty="0" err="1" smtClean="0">
                <a:solidFill>
                  <a:schemeClr val="accent1">
                    <a:lumMod val="75000"/>
                  </a:schemeClr>
                </a:solidFill>
                <a:latin typeface="David" pitchFamily="34" charset="-79"/>
                <a:cs typeface="David" pitchFamily="34" charset="-79"/>
              </a:rPr>
              <a:t>הפרוייקט</a:t>
            </a:r>
            <a:r>
              <a:rPr lang="he-IL" dirty="0" smtClean="0">
                <a:solidFill>
                  <a:schemeClr val="accent1">
                    <a:lumMod val="75000"/>
                  </a:schemeClr>
                </a:solidFill>
                <a:latin typeface="David" pitchFamily="34" charset="-79"/>
                <a:cs typeface="David" pitchFamily="34" charset="-79"/>
              </a:rPr>
              <a:t> הביאה ליצירת שפה משותפת בין התחומים.</a:t>
            </a:r>
          </a:p>
          <a:p>
            <a:pPr marL="274320" indent="-274320" eaLnBrk="1" fontAlgn="auto" hangingPunct="1">
              <a:spcBef>
                <a:spcPts val="0"/>
              </a:spcBef>
              <a:spcAft>
                <a:spcPts val="0"/>
              </a:spcAft>
              <a:buFont typeface="Wingdings 2"/>
              <a:buNone/>
              <a:defRPr/>
            </a:pPr>
            <a:r>
              <a:rPr lang="he-IL" dirty="0" smtClean="0">
                <a:solidFill>
                  <a:schemeClr val="accent1">
                    <a:lumMod val="75000"/>
                  </a:schemeClr>
                </a:solidFill>
                <a:latin typeface="David" pitchFamily="34" charset="-79"/>
                <a:cs typeface="David" pitchFamily="34" charset="-79"/>
              </a:rPr>
              <a:t>2. ענפי מחקר מורכבים – אקולוגיה, חקר המוח – ענפים שניסו לעשות שימוש במתודולוגיות מחקר מתחומי דעת שונים כדי לתקוף בעיות אמיתיות שהיו באופן מסורתי חלק מדיסציפלינות מוגדרות.</a:t>
            </a:r>
          </a:p>
          <a:p>
            <a:pPr marL="274320" indent="-274320" eaLnBrk="1" fontAlgn="auto" hangingPunct="1">
              <a:spcBef>
                <a:spcPts val="0"/>
              </a:spcBef>
              <a:spcAft>
                <a:spcPts val="0"/>
              </a:spcAft>
              <a:buFont typeface="Wingdings 2"/>
              <a:buNone/>
              <a:defRPr/>
            </a:pPr>
            <a:r>
              <a:rPr lang="he-IL" dirty="0" smtClean="0">
                <a:solidFill>
                  <a:schemeClr val="accent1">
                    <a:lumMod val="75000"/>
                  </a:schemeClr>
                </a:solidFill>
                <a:latin typeface="David" pitchFamily="34" charset="-79"/>
                <a:cs typeface="David" pitchFamily="34" charset="-79"/>
              </a:rPr>
              <a:t>3. חשיבה קוגניטיבית – שמה דגש על החשיבה ככלי נטול הטיות דיסציפלינאריות (פיתוח החשיבה והמיומנויות באופן שאינו תלוי דיסציפלינה </a:t>
            </a:r>
            <a:r>
              <a:rPr lang="en-US" dirty="0" smtClean="0">
                <a:solidFill>
                  <a:schemeClr val="accent1">
                    <a:lumMod val="75000"/>
                  </a:schemeClr>
                </a:solidFill>
                <a:latin typeface="David" pitchFamily="34" charset="-79"/>
                <a:cs typeface="David" pitchFamily="34" charset="-79"/>
              </a:rPr>
              <a:t>Case, R. (1992)</a:t>
            </a:r>
            <a:r>
              <a:rPr lang="he-IL" dirty="0" smtClean="0">
                <a:solidFill>
                  <a:schemeClr val="accent1">
                    <a:lumMod val="75000"/>
                  </a:schemeClr>
                </a:solidFill>
                <a:latin typeface="David" pitchFamily="34" charset="-79"/>
                <a:cs typeface="David" pitchFamily="34" charset="-79"/>
              </a:rPr>
              <a:t>.</a:t>
            </a:r>
          </a:p>
          <a:p>
            <a:pPr marL="274320" indent="-274320" eaLnBrk="1" fontAlgn="auto" hangingPunct="1">
              <a:spcBef>
                <a:spcPts val="0"/>
              </a:spcBef>
              <a:spcAft>
                <a:spcPts val="0"/>
              </a:spcAft>
              <a:buFont typeface="Wingdings 2"/>
              <a:buNone/>
              <a:defRPr/>
            </a:pPr>
            <a:r>
              <a:rPr lang="he-IL" smtClean="0">
                <a:solidFill>
                  <a:schemeClr val="accent1">
                    <a:lumMod val="75000"/>
                  </a:schemeClr>
                </a:solidFill>
                <a:latin typeface="David" pitchFamily="34" charset="-79"/>
                <a:cs typeface="David" pitchFamily="34" charset="-79"/>
              </a:rPr>
              <a:t>4. ריבוי </a:t>
            </a:r>
            <a:r>
              <a:rPr lang="he-IL" dirty="0" smtClean="0">
                <a:solidFill>
                  <a:schemeClr val="accent1">
                    <a:lumMod val="75000"/>
                  </a:schemeClr>
                </a:solidFill>
                <a:latin typeface="David" pitchFamily="34" charset="-79"/>
                <a:cs typeface="David" pitchFamily="34" charset="-79"/>
              </a:rPr>
              <a:t>דיסציפלינות – אם כי במקרים רבים לא הצטמצם מספר הדיסציפלינות אלא נוצרו תחומים חדשים (ביו-פיסיקה), כלומר הבין תחומיות צועד לשני כיוונים – איחוד הידע ובניית דיאלוג חוצה תחומים</a:t>
            </a:r>
            <a:endParaRPr lang="he-IL" b="1" dirty="0" smtClean="0"/>
          </a:p>
          <a:p>
            <a:pPr>
              <a:defRPr/>
            </a:pPr>
            <a:endParaRPr lang="he-IL" b="1" dirty="0" smtClean="0"/>
          </a:p>
          <a:p>
            <a:pPr>
              <a:defRPr/>
            </a:pPr>
            <a:endParaRPr lang="he-IL" b="1" dirty="0" smtClean="0"/>
          </a:p>
          <a:p>
            <a:pPr>
              <a:defRPr/>
            </a:pPr>
            <a:endParaRPr lang="he-IL" b="1" dirty="0" smtClean="0"/>
          </a:p>
          <a:p>
            <a:pPr>
              <a:defRPr/>
            </a:pPr>
            <a:endParaRPr lang="he-IL" b="1" dirty="0"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287785-512A-4C1A-A837-5B623E16C5DE}" type="slidenum">
              <a:rPr lang="he-IL" smtClean="0"/>
              <a:pPr fontAlgn="base">
                <a:spcBef>
                  <a:spcPct val="0"/>
                </a:spcBef>
                <a:spcAft>
                  <a:spcPct val="0"/>
                </a:spcAft>
                <a:defRPr/>
              </a:pPr>
              <a:t>3</a:t>
            </a:fld>
            <a:endParaRPr lang="he-I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3555"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r>
              <a:rPr lang="he-IL" smtClean="0"/>
              <a:t>גישה 1 - המטרה כאן היא חינוכית על פי תפיסה אידיאולוגית, הרואה בחשיפת הלומד לתחומי דעת מרובים את עיקר הלמידה </a:t>
            </a:r>
            <a:r>
              <a:rPr lang="en-US" smtClean="0">
                <a:cs typeface="Arial" pitchFamily="34" charset="0"/>
              </a:rPr>
              <a:t>(Scott, 1979)</a:t>
            </a:r>
            <a:r>
              <a:rPr lang="he-IL" smtClean="0"/>
              <a:t>. </a:t>
            </a:r>
            <a:endParaRPr lang="en-US" b="1" smtClean="0">
              <a:cs typeface="Arial" pitchFamily="34" charset="0"/>
            </a:endParaRPr>
          </a:p>
          <a:p>
            <a:r>
              <a:rPr lang="he-IL" smtClean="0"/>
              <a:t>גישה 2 - הרב-תחומיות היא בעלת אופי התנהגותי: שילוב כוחות בין מומחים מתחומים שונים, שאינם עושים מאמץ ליצור אינטגרציה של נקודות המבט הדיסציפלינריות שלהם </a:t>
            </a:r>
            <a:r>
              <a:rPr lang="en-US" smtClean="0">
                <a:cs typeface="Arial" pitchFamily="34" charset="0"/>
              </a:rPr>
              <a:t>(Davis, 1995)</a:t>
            </a:r>
            <a:r>
              <a:rPr lang="he-IL" smtClean="0"/>
              <a:t>. לדוגמה, בעת בניית בית, השרברב, החשמלאי, הרצף והנגר יכולים כולם להשתתף במאמץ, אך לא להשקיע זמן ביצירת סינתזה של הדיסציפלינות שלהם. זוהי התנהגות אפשרית. אין כמובן כל מניעה עקרונית לכך, שהם כן יעשו אינטגרציה כזו. </a:t>
            </a:r>
            <a:endParaRPr lang="en-US" smtClean="0">
              <a:cs typeface="Arial" pitchFamily="34" charset="0"/>
            </a:endParaRPr>
          </a:p>
          <a:p>
            <a:endParaRPr lang="he-IL"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F21B26-FAE5-45CA-A7DA-41C97515E0AE}" type="slidenum">
              <a:rPr lang="he-IL" smtClean="0"/>
              <a:pPr fontAlgn="base">
                <a:spcBef>
                  <a:spcPct val="0"/>
                </a:spcBef>
                <a:spcAft>
                  <a:spcPct val="0"/>
                </a:spcAft>
                <a:defRPr/>
              </a:pPr>
              <a:t>4</a:t>
            </a:fld>
            <a:endParaRPr lang="he-I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4579"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r>
              <a:rPr lang="he-IL" smtClean="0"/>
              <a:t>דוגמה – להשתמש בתיאוריה מתחום ניהול סיכונים ב"מנהל עסקים" על מנת לפתור בעיות במדעי המדינה.</a:t>
            </a:r>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CE5AE2-006B-4C44-9FEE-DFD01423DCB7}" type="slidenum">
              <a:rPr lang="he-IL" smtClean="0"/>
              <a:pPr fontAlgn="base">
                <a:spcBef>
                  <a:spcPct val="0"/>
                </a:spcBef>
                <a:spcAft>
                  <a:spcPct val="0"/>
                </a:spcAft>
                <a:defRPr/>
              </a:pPr>
              <a:t>5</a:t>
            </a:fld>
            <a:endParaRPr lang="he-I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5603"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endParaRPr lang="he-IL"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D3F2B0-3452-4992-8D6D-09706307AF4C}" type="slidenum">
              <a:rPr lang="he-IL" smtClean="0"/>
              <a:pPr fontAlgn="base">
                <a:spcBef>
                  <a:spcPct val="0"/>
                </a:spcBef>
                <a:spcAft>
                  <a:spcPct val="0"/>
                </a:spcAft>
                <a:defRPr/>
              </a:pPr>
              <a:t>6</a:t>
            </a:fld>
            <a:endParaRPr lang="he-I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6627"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endParaRPr lang="he-IL"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86002E-AC23-43F4-B8EB-ADC2A26F453F}" type="slidenum">
              <a:rPr lang="he-IL" smtClean="0"/>
              <a:pPr fontAlgn="base">
                <a:spcBef>
                  <a:spcPct val="0"/>
                </a:spcBef>
                <a:spcAft>
                  <a:spcPct val="0"/>
                </a:spcAft>
                <a:defRPr/>
              </a:pPr>
              <a:t>7</a:t>
            </a:fld>
            <a:endParaRPr lang="he-I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7651"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endParaRPr lang="he-IL"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36517D-EA3D-4C2F-A3C1-720E9787EA93}" type="slidenum">
              <a:rPr lang="he-IL" smtClean="0"/>
              <a:pPr fontAlgn="base">
                <a:spcBef>
                  <a:spcPct val="0"/>
                </a:spcBef>
                <a:spcAft>
                  <a:spcPct val="0"/>
                </a:spcAft>
                <a:defRPr/>
              </a:pPr>
              <a:t>8</a:t>
            </a:fld>
            <a:endParaRPr lang="he-I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8675"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r>
              <a:rPr lang="he-IL" smtClean="0"/>
              <a:t>לפי המאמר ההתקדמות הזו היא אג'נדה גדולה מאוד שמצריכה מאמץ של חוקרי מדעי המדינה ולימודי המדינה, באופן החוצה תחומי לימוד שונים. חלק מהבסיס כבר הונח במקום ולכן האתגר לקדם את הנושא באמצעות החדשנות הוא בלתי נמנע. החדשנות בלתי נמנעת וההיבט הבין תחומי של מדעי המדינה יקודם ויצמח.</a:t>
            </a:r>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17DA14-92A1-438F-A287-28F9B57FB6CE}" type="slidenum">
              <a:rPr lang="he-IL" smtClean="0"/>
              <a:pPr fontAlgn="base">
                <a:spcBef>
                  <a:spcPct val="0"/>
                </a:spcBef>
                <a:spcAft>
                  <a:spcPct val="0"/>
                </a:spcAft>
                <a:defRPr/>
              </a:pPr>
              <a:t>9</a:t>
            </a:fld>
            <a:endParaRPr lang="he-I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9699"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endParaRPr lang="he-IL"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971B4B-58C2-4509-BB3A-57EE6238D6C6}" type="slidenum">
              <a:rPr lang="he-IL" smtClean="0"/>
              <a:pPr fontAlgn="base">
                <a:spcBef>
                  <a:spcPct val="0"/>
                </a:spcBef>
                <a:spcAft>
                  <a:spcPct val="0"/>
                </a:spcAft>
                <a:defRPr/>
              </a:pPr>
              <a:t>10</a:t>
            </a:fld>
            <a:endParaRPr lang="he-IL"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מלבן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מלבן מעוגל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מלבן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מלבן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מלבן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כותרת משנה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he-IL" smtClean="0"/>
              <a:t>לחץ כדי לערוך סגנון כותרת משנה של תבנית בסיס</a:t>
            </a:r>
            <a:endParaRPr lang="en-US"/>
          </a:p>
        </p:txBody>
      </p:sp>
      <p:sp>
        <p:nvSpPr>
          <p:cNvPr id="8" name="כותרת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he-IL" smtClean="0"/>
              <a:t>לחץ כדי לערוך סגנון כותרת של תבנית בסיס</a:t>
            </a:r>
            <a:endParaRPr lang="en-US"/>
          </a:p>
        </p:txBody>
      </p:sp>
      <p:sp>
        <p:nvSpPr>
          <p:cNvPr id="11" name="מציין מיקום של תאריך 27"/>
          <p:cNvSpPr>
            <a:spLocks noGrp="1"/>
          </p:cNvSpPr>
          <p:nvPr>
            <p:ph type="dt" sz="half" idx="10"/>
          </p:nvPr>
        </p:nvSpPr>
        <p:spPr/>
        <p:txBody>
          <a:bodyPr/>
          <a:lstStyle>
            <a:lvl1pPr>
              <a:defRPr/>
            </a:lvl1pPr>
          </a:lstStyle>
          <a:p>
            <a:pPr>
              <a:defRPr/>
            </a:pPr>
            <a:fld id="{F0704F62-0E04-4D32-B44C-B3E4F59231DD}" type="datetime8">
              <a:rPr lang="he-IL"/>
              <a:pPr>
                <a:defRPr/>
              </a:pPr>
              <a:t>17 יוני 15</a:t>
            </a:fld>
            <a:endParaRPr lang="he-IL"/>
          </a:p>
        </p:txBody>
      </p:sp>
      <p:sp>
        <p:nvSpPr>
          <p:cNvPr id="12" name="מציין מיקום של כותרת תחתונה 16"/>
          <p:cNvSpPr>
            <a:spLocks noGrp="1"/>
          </p:cNvSpPr>
          <p:nvPr>
            <p:ph type="ftr" sz="quarter" idx="11"/>
          </p:nvPr>
        </p:nvSpPr>
        <p:spPr/>
        <p:txBody>
          <a:bodyPr/>
          <a:lstStyle>
            <a:lvl1pPr>
              <a:defRPr/>
            </a:lvl1pPr>
          </a:lstStyle>
          <a:p>
            <a:pPr>
              <a:defRPr/>
            </a:pPr>
            <a:endParaRPr lang="he-IL"/>
          </a:p>
        </p:txBody>
      </p:sp>
      <p:sp>
        <p:nvSpPr>
          <p:cNvPr id="13" name="מציין מיקום של מספר שקופית 28"/>
          <p:cNvSpPr>
            <a:spLocks noGrp="1"/>
          </p:cNvSpPr>
          <p:nvPr>
            <p:ph type="sldNum" sz="quarter" idx="12"/>
          </p:nvPr>
        </p:nvSpPr>
        <p:spPr/>
        <p:txBody>
          <a:bodyPr/>
          <a:lstStyle>
            <a:lvl1pPr>
              <a:defRPr sz="1400">
                <a:solidFill>
                  <a:srgbClr val="FFFFFF"/>
                </a:solidFill>
              </a:defRPr>
            </a:lvl1pPr>
          </a:lstStyle>
          <a:p>
            <a:pPr>
              <a:defRPr/>
            </a:pPr>
            <a:fld id="{6178743E-C382-431F-A075-8DA0C0F9DF32}" type="slidenum">
              <a:rPr lang="he-IL"/>
              <a:pPr>
                <a:defRPr/>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13"/>
          <p:cNvSpPr>
            <a:spLocks noGrp="1"/>
          </p:cNvSpPr>
          <p:nvPr>
            <p:ph type="dt" sz="half" idx="10"/>
          </p:nvPr>
        </p:nvSpPr>
        <p:spPr/>
        <p:txBody>
          <a:bodyPr/>
          <a:lstStyle>
            <a:lvl1pPr>
              <a:defRPr/>
            </a:lvl1pPr>
          </a:lstStyle>
          <a:p>
            <a:pPr>
              <a:defRPr/>
            </a:pPr>
            <a:fld id="{4CCDF65F-93CC-4345-AA48-9F3AA03DAB6F}" type="datetime8">
              <a:rPr lang="he-IL"/>
              <a:pPr>
                <a:defRPr/>
              </a:pPr>
              <a:t>17 יוני 15</a:t>
            </a:fld>
            <a:endParaRPr lang="he-IL"/>
          </a:p>
        </p:txBody>
      </p:sp>
      <p:sp>
        <p:nvSpPr>
          <p:cNvPr id="5"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22"/>
          <p:cNvSpPr>
            <a:spLocks noGrp="1"/>
          </p:cNvSpPr>
          <p:nvPr>
            <p:ph type="sldNum" sz="quarter" idx="12"/>
          </p:nvPr>
        </p:nvSpPr>
        <p:spPr/>
        <p:txBody>
          <a:bodyPr/>
          <a:lstStyle>
            <a:lvl1pPr>
              <a:defRPr/>
            </a:lvl1pPr>
          </a:lstStyle>
          <a:p>
            <a:pPr>
              <a:defRPr/>
            </a:pPr>
            <a:fld id="{1A239E94-80BD-40F1-BB31-6F159993B944}" type="slidenum">
              <a:rPr lang="he-IL"/>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1"/>
            <a:ext cx="2011680" cy="5851525"/>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914400" y="274640"/>
            <a:ext cx="55626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13"/>
          <p:cNvSpPr>
            <a:spLocks noGrp="1"/>
          </p:cNvSpPr>
          <p:nvPr>
            <p:ph type="dt" sz="half" idx="10"/>
          </p:nvPr>
        </p:nvSpPr>
        <p:spPr/>
        <p:txBody>
          <a:bodyPr/>
          <a:lstStyle>
            <a:lvl1pPr>
              <a:defRPr/>
            </a:lvl1pPr>
          </a:lstStyle>
          <a:p>
            <a:pPr>
              <a:defRPr/>
            </a:pPr>
            <a:fld id="{D3938BE4-2103-412A-9677-DCB7C28AED78}" type="datetime8">
              <a:rPr lang="he-IL"/>
              <a:pPr>
                <a:defRPr/>
              </a:pPr>
              <a:t>17 יוני 15</a:t>
            </a:fld>
            <a:endParaRPr lang="he-IL"/>
          </a:p>
        </p:txBody>
      </p:sp>
      <p:sp>
        <p:nvSpPr>
          <p:cNvPr id="5"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22"/>
          <p:cNvSpPr>
            <a:spLocks noGrp="1"/>
          </p:cNvSpPr>
          <p:nvPr>
            <p:ph type="sldNum" sz="quarter" idx="12"/>
          </p:nvPr>
        </p:nvSpPr>
        <p:spPr/>
        <p:txBody>
          <a:bodyPr/>
          <a:lstStyle>
            <a:lvl1pPr>
              <a:defRPr/>
            </a:lvl1pPr>
          </a:lstStyle>
          <a:p>
            <a:pPr>
              <a:defRPr/>
            </a:pPr>
            <a:fld id="{228DB9C9-0308-4AEC-AD61-01194787BA16}" type="slidenum">
              <a:rPr lang="he-IL"/>
              <a:pPr>
                <a:defRPr/>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8" name="מציין מיקום תוכן 7"/>
          <p:cNvSpPr>
            <a:spLocks noGrp="1"/>
          </p:cNvSpPr>
          <p:nvPr>
            <p:ph sz="quarter" idx="1"/>
          </p:nvPr>
        </p:nvSpPr>
        <p:spPr>
          <a:xfrm>
            <a:off x="914400" y="1447800"/>
            <a:ext cx="7772400" cy="45720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13"/>
          <p:cNvSpPr>
            <a:spLocks noGrp="1"/>
          </p:cNvSpPr>
          <p:nvPr>
            <p:ph type="dt" sz="half" idx="10"/>
          </p:nvPr>
        </p:nvSpPr>
        <p:spPr/>
        <p:txBody>
          <a:bodyPr/>
          <a:lstStyle>
            <a:lvl1pPr>
              <a:defRPr/>
            </a:lvl1pPr>
          </a:lstStyle>
          <a:p>
            <a:pPr>
              <a:defRPr/>
            </a:pPr>
            <a:fld id="{F27A0B76-F956-49AB-9DC1-A885C96FC16A}" type="datetime8">
              <a:rPr lang="he-IL"/>
              <a:pPr>
                <a:defRPr/>
              </a:pPr>
              <a:t>17 יוני 15</a:t>
            </a:fld>
            <a:endParaRPr lang="he-IL"/>
          </a:p>
        </p:txBody>
      </p:sp>
      <p:sp>
        <p:nvSpPr>
          <p:cNvPr id="5"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22"/>
          <p:cNvSpPr>
            <a:spLocks noGrp="1"/>
          </p:cNvSpPr>
          <p:nvPr>
            <p:ph type="sldNum" sz="quarter" idx="12"/>
          </p:nvPr>
        </p:nvSpPr>
        <p:spPr/>
        <p:txBody>
          <a:bodyPr/>
          <a:lstStyle>
            <a:lvl1pPr>
              <a:defRPr/>
            </a:lvl1pPr>
          </a:lstStyle>
          <a:p>
            <a:pPr>
              <a:defRPr/>
            </a:pPr>
            <a:fld id="{1C976625-E97E-4CEE-AD0C-AE386737F833}" type="slidenum">
              <a:rPr lang="he-IL"/>
              <a:pPr>
                <a:defRPr/>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מלבן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מלבן מעוגל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מלבן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מלבן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מלבן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כותרת 1"/>
          <p:cNvSpPr>
            <a:spLocks noGrp="1"/>
          </p:cNvSpPr>
          <p:nvPr>
            <p:ph type="title"/>
          </p:nvPr>
        </p:nvSpPr>
        <p:spPr>
          <a:xfrm>
            <a:off x="722313" y="952500"/>
            <a:ext cx="7772400" cy="1362075"/>
          </a:xfrm>
        </p:spPr>
        <p:txBody>
          <a:bodyPr/>
          <a:lstStyle>
            <a:lvl1pPr algn="l">
              <a:buNone/>
              <a:defRPr sz="4000" b="0" cap="none"/>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he-IL" smtClean="0"/>
              <a:t>לחץ כדי לערוך סגנונות טקסט של תבנית בסיס</a:t>
            </a:r>
          </a:p>
        </p:txBody>
      </p:sp>
      <p:sp>
        <p:nvSpPr>
          <p:cNvPr id="9" name="מציין מיקום של תאריך 3"/>
          <p:cNvSpPr>
            <a:spLocks noGrp="1"/>
          </p:cNvSpPr>
          <p:nvPr>
            <p:ph type="dt" sz="half" idx="10"/>
          </p:nvPr>
        </p:nvSpPr>
        <p:spPr/>
        <p:txBody>
          <a:bodyPr/>
          <a:lstStyle>
            <a:lvl1pPr>
              <a:defRPr/>
            </a:lvl1pPr>
          </a:lstStyle>
          <a:p>
            <a:pPr>
              <a:defRPr/>
            </a:pPr>
            <a:fld id="{30CA19FF-B8F5-47B2-A027-EEA3CA8D3669}" type="datetime8">
              <a:rPr lang="he-IL"/>
              <a:pPr>
                <a:defRPr/>
              </a:pPr>
              <a:t>17 יוני 15</a:t>
            </a:fld>
            <a:endParaRPr lang="he-IL"/>
          </a:p>
        </p:txBody>
      </p:sp>
      <p:sp>
        <p:nvSpPr>
          <p:cNvPr id="10" name="מציין מיקום של כותרת תחתונה 4"/>
          <p:cNvSpPr>
            <a:spLocks noGrp="1"/>
          </p:cNvSpPr>
          <p:nvPr>
            <p:ph type="ftr" sz="quarter" idx="11"/>
          </p:nvPr>
        </p:nvSpPr>
        <p:spPr>
          <a:xfrm>
            <a:off x="800100" y="6172200"/>
            <a:ext cx="4000500" cy="457200"/>
          </a:xfrm>
        </p:spPr>
        <p:txBody>
          <a:bodyPr/>
          <a:lstStyle>
            <a:lvl1pPr>
              <a:defRPr/>
            </a:lvl1pPr>
          </a:lstStyle>
          <a:p>
            <a:pPr>
              <a:defRPr/>
            </a:pPr>
            <a:endParaRPr lang="he-IL"/>
          </a:p>
        </p:txBody>
      </p:sp>
      <p:sp>
        <p:nvSpPr>
          <p:cNvPr id="11" name="מציין מיקום של מספר שקופית 5"/>
          <p:cNvSpPr>
            <a:spLocks noGrp="1"/>
          </p:cNvSpPr>
          <p:nvPr>
            <p:ph type="sldNum" sz="quarter" idx="12"/>
          </p:nvPr>
        </p:nvSpPr>
        <p:spPr>
          <a:xfrm>
            <a:off x="146050" y="6208713"/>
            <a:ext cx="457200" cy="457200"/>
          </a:xfrm>
        </p:spPr>
        <p:txBody>
          <a:bodyPr/>
          <a:lstStyle>
            <a:lvl1pPr>
              <a:defRPr/>
            </a:lvl1pPr>
          </a:lstStyle>
          <a:p>
            <a:pPr>
              <a:defRPr/>
            </a:pPr>
            <a:fld id="{505FF2B4-6ACB-4FD2-A4F0-4470385BB58A}" type="slidenum">
              <a:rPr lang="he-IL"/>
              <a:pPr>
                <a:defRPr/>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9" name="מציין מיקום תוכן 8"/>
          <p:cNvSpPr>
            <a:spLocks noGrp="1"/>
          </p:cNvSpPr>
          <p:nvPr>
            <p:ph sz="quarter" idx="1"/>
          </p:nvPr>
        </p:nvSpPr>
        <p:spPr>
          <a:xfrm>
            <a:off x="914400" y="1447800"/>
            <a:ext cx="3749040" cy="45720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1" name="מציין מיקום תוכן 10"/>
          <p:cNvSpPr>
            <a:spLocks noGrp="1"/>
          </p:cNvSpPr>
          <p:nvPr>
            <p:ph sz="quarter" idx="2"/>
          </p:nvPr>
        </p:nvSpPr>
        <p:spPr>
          <a:xfrm>
            <a:off x="4933950" y="1447800"/>
            <a:ext cx="3749040" cy="45720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13"/>
          <p:cNvSpPr>
            <a:spLocks noGrp="1"/>
          </p:cNvSpPr>
          <p:nvPr>
            <p:ph type="dt" sz="half" idx="10"/>
          </p:nvPr>
        </p:nvSpPr>
        <p:spPr/>
        <p:txBody>
          <a:bodyPr/>
          <a:lstStyle>
            <a:lvl1pPr>
              <a:defRPr/>
            </a:lvl1pPr>
          </a:lstStyle>
          <a:p>
            <a:pPr>
              <a:defRPr/>
            </a:pPr>
            <a:fld id="{B25C8B99-C557-42FC-90BA-8E643B3A438D}" type="datetime8">
              <a:rPr lang="he-IL"/>
              <a:pPr>
                <a:defRPr/>
              </a:pPr>
              <a:t>17 יוני 15</a:t>
            </a:fld>
            <a:endParaRPr lang="he-IL"/>
          </a:p>
        </p:txBody>
      </p:sp>
      <p:sp>
        <p:nvSpPr>
          <p:cNvPr id="6"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22"/>
          <p:cNvSpPr>
            <a:spLocks noGrp="1"/>
          </p:cNvSpPr>
          <p:nvPr>
            <p:ph type="sldNum" sz="quarter" idx="12"/>
          </p:nvPr>
        </p:nvSpPr>
        <p:spPr/>
        <p:txBody>
          <a:bodyPr/>
          <a:lstStyle>
            <a:lvl1pPr>
              <a:defRPr/>
            </a:lvl1pPr>
          </a:lstStyle>
          <a:p>
            <a:pPr>
              <a:defRPr/>
            </a:pPr>
            <a:fld id="{B4492B15-75B6-458C-B2B6-51633AE9FB4A}" type="slidenum">
              <a:rPr lang="he-IL"/>
              <a:pPr>
                <a:defRPr/>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3050"/>
            <a:ext cx="7772400" cy="1143000"/>
          </a:xfrm>
        </p:spPr>
        <p:txBody>
          <a:bodyPr/>
          <a:lstStyle>
            <a:lvl1pPr>
              <a:defRPr/>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he-IL" smtClean="0"/>
              <a:t>לחץ כדי לערוך סגנונות טקסט של תבנית בסיס</a:t>
            </a:r>
          </a:p>
        </p:txBody>
      </p:sp>
      <p:sp>
        <p:nvSpPr>
          <p:cNvPr id="4" name="מציין מיקום טקסט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he-IL" smtClean="0"/>
              <a:t>לחץ כדי לערוך סגנונות טקסט של תבנית בסיס</a:t>
            </a:r>
          </a:p>
        </p:txBody>
      </p:sp>
      <p:sp>
        <p:nvSpPr>
          <p:cNvPr id="11" name="מציין מיקום תוכן 10"/>
          <p:cNvSpPr>
            <a:spLocks noGrp="1"/>
          </p:cNvSpPr>
          <p:nvPr>
            <p:ph sz="half" idx="2"/>
          </p:nvPr>
        </p:nvSpPr>
        <p:spPr>
          <a:xfrm>
            <a:off x="914400" y="2247900"/>
            <a:ext cx="3733800" cy="38862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3" name="מציין מיקום תוכן 12"/>
          <p:cNvSpPr>
            <a:spLocks noGrp="1"/>
          </p:cNvSpPr>
          <p:nvPr>
            <p:ph sz="half" idx="4"/>
          </p:nvPr>
        </p:nvSpPr>
        <p:spPr>
          <a:xfrm>
            <a:off x="4953000" y="2247900"/>
            <a:ext cx="3733800" cy="38862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13"/>
          <p:cNvSpPr>
            <a:spLocks noGrp="1"/>
          </p:cNvSpPr>
          <p:nvPr>
            <p:ph type="dt" sz="half" idx="10"/>
          </p:nvPr>
        </p:nvSpPr>
        <p:spPr/>
        <p:txBody>
          <a:bodyPr/>
          <a:lstStyle>
            <a:lvl1pPr>
              <a:defRPr/>
            </a:lvl1pPr>
          </a:lstStyle>
          <a:p>
            <a:pPr>
              <a:defRPr/>
            </a:pPr>
            <a:fld id="{8B0F7E3F-B9A5-4D71-83AE-328EBB98EC55}" type="datetime8">
              <a:rPr lang="he-IL"/>
              <a:pPr>
                <a:defRPr/>
              </a:pPr>
              <a:t>17 יוני 15</a:t>
            </a:fld>
            <a:endParaRPr lang="he-IL"/>
          </a:p>
        </p:txBody>
      </p:sp>
      <p:sp>
        <p:nvSpPr>
          <p:cNvPr id="8"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9" name="מציין מיקום של מספר שקופית 22"/>
          <p:cNvSpPr>
            <a:spLocks noGrp="1"/>
          </p:cNvSpPr>
          <p:nvPr>
            <p:ph type="sldNum" sz="quarter" idx="12"/>
          </p:nvPr>
        </p:nvSpPr>
        <p:spPr/>
        <p:txBody>
          <a:bodyPr/>
          <a:lstStyle>
            <a:lvl1pPr>
              <a:defRPr/>
            </a:lvl1pPr>
          </a:lstStyle>
          <a:p>
            <a:pPr>
              <a:defRPr/>
            </a:pPr>
            <a:fld id="{2B8E10F4-DE8B-4817-9E17-446B2F6F0504}" type="slidenum">
              <a:rPr lang="he-IL"/>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13"/>
          <p:cNvSpPr>
            <a:spLocks noGrp="1"/>
          </p:cNvSpPr>
          <p:nvPr>
            <p:ph type="dt" sz="half" idx="10"/>
          </p:nvPr>
        </p:nvSpPr>
        <p:spPr/>
        <p:txBody>
          <a:bodyPr/>
          <a:lstStyle>
            <a:lvl1pPr>
              <a:defRPr/>
            </a:lvl1pPr>
          </a:lstStyle>
          <a:p>
            <a:pPr>
              <a:defRPr/>
            </a:pPr>
            <a:fld id="{F0338962-F687-4EB9-B5D5-EC3655C83711}" type="datetime8">
              <a:rPr lang="he-IL"/>
              <a:pPr>
                <a:defRPr/>
              </a:pPr>
              <a:t>17 יוני 15</a:t>
            </a:fld>
            <a:endParaRPr lang="he-IL"/>
          </a:p>
        </p:txBody>
      </p:sp>
      <p:sp>
        <p:nvSpPr>
          <p:cNvPr id="4"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5" name="מציין מיקום של מספר שקופית 22"/>
          <p:cNvSpPr>
            <a:spLocks noGrp="1"/>
          </p:cNvSpPr>
          <p:nvPr>
            <p:ph type="sldNum" sz="quarter" idx="12"/>
          </p:nvPr>
        </p:nvSpPr>
        <p:spPr/>
        <p:txBody>
          <a:bodyPr/>
          <a:lstStyle>
            <a:lvl1pPr>
              <a:defRPr/>
            </a:lvl1pPr>
          </a:lstStyle>
          <a:p>
            <a:pPr>
              <a:defRPr/>
            </a:pPr>
            <a:fld id="{E8AC94B8-97E9-4470-899A-1340632719E1}" type="slidenum">
              <a:rPr lang="he-IL"/>
              <a:pPr>
                <a:defRPr/>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3"/>
          <p:cNvSpPr>
            <a:spLocks noGrp="1"/>
          </p:cNvSpPr>
          <p:nvPr>
            <p:ph type="dt" sz="half" idx="10"/>
          </p:nvPr>
        </p:nvSpPr>
        <p:spPr/>
        <p:txBody>
          <a:bodyPr/>
          <a:lstStyle>
            <a:lvl1pPr>
              <a:defRPr/>
            </a:lvl1pPr>
          </a:lstStyle>
          <a:p>
            <a:pPr>
              <a:defRPr/>
            </a:pPr>
            <a:fld id="{40D039B5-D7C6-4825-97AB-3D2D6A59D9E5}" type="datetime8">
              <a:rPr lang="he-IL"/>
              <a:pPr>
                <a:defRPr/>
              </a:pPr>
              <a:t>17 יוני 15</a:t>
            </a:fld>
            <a:endParaRPr lang="he-IL"/>
          </a:p>
        </p:txBody>
      </p:sp>
      <p:sp>
        <p:nvSpPr>
          <p:cNvPr id="3"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4" name="מציין מיקום של מספר שקופית 22"/>
          <p:cNvSpPr>
            <a:spLocks noGrp="1"/>
          </p:cNvSpPr>
          <p:nvPr>
            <p:ph type="sldNum" sz="quarter" idx="12"/>
          </p:nvPr>
        </p:nvSpPr>
        <p:spPr/>
        <p:txBody>
          <a:bodyPr/>
          <a:lstStyle>
            <a:lvl1pPr>
              <a:defRPr/>
            </a:lvl1pPr>
          </a:lstStyle>
          <a:p>
            <a:pPr>
              <a:defRPr/>
            </a:pPr>
            <a:fld id="{915CCE39-3891-40ED-B8B7-5CE7E42BF807}" type="slidenum">
              <a:rPr lang="he-IL"/>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5" name="מלבן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מלבן מעוגל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כותרת 1"/>
          <p:cNvSpPr>
            <a:spLocks noGrp="1"/>
          </p:cNvSpPr>
          <p:nvPr>
            <p:ph type="title"/>
          </p:nvPr>
        </p:nvSpPr>
        <p:spPr>
          <a:xfrm>
            <a:off x="914400" y="273050"/>
            <a:ext cx="7772400" cy="1143000"/>
          </a:xfrm>
        </p:spPr>
        <p:txBody>
          <a:bodyPr/>
          <a:lstStyle>
            <a:lvl1pPr algn="l">
              <a:buNone/>
              <a:defRPr sz="4000" b="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he-IL" smtClean="0"/>
              <a:t>לחץ כדי לערוך סגנונות טקסט של תבנית בסיס</a:t>
            </a:r>
          </a:p>
        </p:txBody>
      </p:sp>
      <p:sp>
        <p:nvSpPr>
          <p:cNvPr id="11" name="מציין מיקום תוכן 10"/>
          <p:cNvSpPr>
            <a:spLocks noGrp="1"/>
          </p:cNvSpPr>
          <p:nvPr>
            <p:ph sz="quarter" idx="1"/>
          </p:nvPr>
        </p:nvSpPr>
        <p:spPr>
          <a:xfrm>
            <a:off x="2971800" y="1600200"/>
            <a:ext cx="57150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4"/>
          <p:cNvSpPr>
            <a:spLocks noGrp="1"/>
          </p:cNvSpPr>
          <p:nvPr>
            <p:ph type="dt" sz="half" idx="10"/>
          </p:nvPr>
        </p:nvSpPr>
        <p:spPr/>
        <p:txBody>
          <a:bodyPr/>
          <a:lstStyle>
            <a:lvl1pPr>
              <a:defRPr/>
            </a:lvl1pPr>
          </a:lstStyle>
          <a:p>
            <a:pPr>
              <a:defRPr/>
            </a:pPr>
            <a:fld id="{E7C651D1-3F79-4585-82A6-36F263924F49}" type="datetime8">
              <a:rPr lang="he-IL"/>
              <a:pPr>
                <a:defRPr/>
              </a:pPr>
              <a:t>17 יוני 15</a:t>
            </a:fld>
            <a:endParaRPr lang="he-IL"/>
          </a:p>
        </p:txBody>
      </p:sp>
      <p:sp>
        <p:nvSpPr>
          <p:cNvPr id="8" name="מציין מיקום של כותרת תחתונה 5"/>
          <p:cNvSpPr>
            <a:spLocks noGrp="1"/>
          </p:cNvSpPr>
          <p:nvPr>
            <p:ph type="ftr" sz="quarter" idx="11"/>
          </p:nvPr>
        </p:nvSpPr>
        <p:spPr/>
        <p:txBody>
          <a:bodyPr/>
          <a:lstStyle>
            <a:lvl1pPr>
              <a:defRPr/>
            </a:lvl1pPr>
          </a:lstStyle>
          <a:p>
            <a:pPr>
              <a:defRPr/>
            </a:pPr>
            <a:endParaRPr lang="he-IL"/>
          </a:p>
        </p:txBody>
      </p:sp>
      <p:sp>
        <p:nvSpPr>
          <p:cNvPr id="9" name="מציין מיקום של מספר שקופית 6"/>
          <p:cNvSpPr>
            <a:spLocks noGrp="1"/>
          </p:cNvSpPr>
          <p:nvPr>
            <p:ph type="sldNum" sz="quarter" idx="12"/>
          </p:nvPr>
        </p:nvSpPr>
        <p:spPr/>
        <p:txBody>
          <a:bodyPr/>
          <a:lstStyle>
            <a:lvl1pPr>
              <a:defRPr/>
            </a:lvl1pPr>
          </a:lstStyle>
          <a:p>
            <a:pPr>
              <a:defRPr/>
            </a:pPr>
            <a:fld id="{2C72B3D9-424B-4EBD-9F7B-9E46CEBD059E}" type="slidenum">
              <a:rPr lang="he-IL"/>
              <a:pPr>
                <a:defRPr/>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5" name="מלבן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מלבן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מלבן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כותרת 1"/>
          <p:cNvSpPr>
            <a:spLocks noGrp="1"/>
          </p:cNvSpPr>
          <p:nvPr>
            <p:ph type="title"/>
          </p:nvPr>
        </p:nvSpPr>
        <p:spPr>
          <a:xfrm>
            <a:off x="914400" y="4900550"/>
            <a:ext cx="7315200" cy="522288"/>
          </a:xfrm>
        </p:spPr>
        <p:txBody>
          <a:bodyPr anchor="ctr">
            <a:noAutofit/>
          </a:bodyPr>
          <a:lstStyle>
            <a:lvl1pPr algn="l">
              <a:buNone/>
              <a:defRPr sz="2800" b="0"/>
            </a:lvl1pPr>
          </a:lstStyle>
          <a:p>
            <a:r>
              <a:rPr lang="he-IL" smtClean="0"/>
              <a:t>לחץ כדי לערוך סגנון כותרת של תבנית בסיס</a:t>
            </a:r>
            <a:endParaRPr lang="en-US"/>
          </a:p>
        </p:txBody>
      </p:sp>
      <p:sp>
        <p:nvSpPr>
          <p:cNvPr id="4" name="מציין מיקום טקסט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he-IL" smtClean="0"/>
              <a:t>לחץ כדי לערוך סגנונות טקסט של תבנית בסיס</a:t>
            </a:r>
          </a:p>
        </p:txBody>
      </p:sp>
      <p:sp>
        <p:nvSpPr>
          <p:cNvPr id="3" name="מציין מיקום של תמונה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he-IL" noProof="0" smtClean="0"/>
              <a:t>לחץ על הסמל כדי להוסיף תמונה</a:t>
            </a:r>
            <a:endParaRPr lang="en-US" noProof="0" dirty="0"/>
          </a:p>
        </p:txBody>
      </p:sp>
      <p:sp>
        <p:nvSpPr>
          <p:cNvPr id="8" name="מציין מיקום של תאריך 4"/>
          <p:cNvSpPr>
            <a:spLocks noGrp="1"/>
          </p:cNvSpPr>
          <p:nvPr>
            <p:ph type="dt" sz="half" idx="10"/>
          </p:nvPr>
        </p:nvSpPr>
        <p:spPr/>
        <p:txBody>
          <a:bodyPr/>
          <a:lstStyle>
            <a:lvl1pPr>
              <a:defRPr/>
            </a:lvl1pPr>
          </a:lstStyle>
          <a:p>
            <a:pPr>
              <a:defRPr/>
            </a:pPr>
            <a:fld id="{C8D0D126-BDD1-42AF-9953-F1E91614C44A}" type="datetime8">
              <a:rPr lang="he-IL"/>
              <a:pPr>
                <a:defRPr/>
              </a:pPr>
              <a:t>17 יוני 15</a:t>
            </a:fld>
            <a:endParaRPr lang="he-IL"/>
          </a:p>
        </p:txBody>
      </p:sp>
      <p:sp>
        <p:nvSpPr>
          <p:cNvPr id="9" name="מציין מיקום של כותרת תחתונה 5"/>
          <p:cNvSpPr>
            <a:spLocks noGrp="1"/>
          </p:cNvSpPr>
          <p:nvPr>
            <p:ph type="ftr" sz="quarter" idx="11"/>
          </p:nvPr>
        </p:nvSpPr>
        <p:spPr>
          <a:xfrm>
            <a:off x="914400" y="6172200"/>
            <a:ext cx="3886200" cy="457200"/>
          </a:xfrm>
        </p:spPr>
        <p:txBody>
          <a:bodyPr/>
          <a:lstStyle>
            <a:lvl1pPr>
              <a:defRPr/>
            </a:lvl1pPr>
          </a:lstStyle>
          <a:p>
            <a:pPr>
              <a:defRPr/>
            </a:pPr>
            <a:endParaRPr lang="he-IL"/>
          </a:p>
        </p:txBody>
      </p:sp>
      <p:sp>
        <p:nvSpPr>
          <p:cNvPr id="10" name="מציין מיקום של מספר שקופית 6"/>
          <p:cNvSpPr>
            <a:spLocks noGrp="1"/>
          </p:cNvSpPr>
          <p:nvPr>
            <p:ph type="sldNum" sz="quarter" idx="12"/>
          </p:nvPr>
        </p:nvSpPr>
        <p:spPr>
          <a:xfrm>
            <a:off x="146050" y="6208713"/>
            <a:ext cx="457200" cy="457200"/>
          </a:xfrm>
        </p:spPr>
        <p:txBody>
          <a:bodyPr/>
          <a:lstStyle>
            <a:lvl1pPr>
              <a:defRPr/>
            </a:lvl1pPr>
          </a:lstStyle>
          <a:p>
            <a:pPr>
              <a:defRPr/>
            </a:pPr>
            <a:fld id="{9D2A4594-6B4C-4CD7-90AB-452B4A80D877}" type="slidenum">
              <a:rPr lang="he-IL"/>
              <a:pPr>
                <a:defRPr/>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מלבן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מלבן מעוגל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מציין מיקום של כותרת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he-IL" smtClean="0"/>
              <a:t>לחץ כדי לערוך סגנון כותרת של תבנית בסיס</a:t>
            </a:r>
          </a:p>
        </p:txBody>
      </p:sp>
      <p:sp>
        <p:nvSpPr>
          <p:cNvPr id="1029" name="מציין מיקום טקסט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14" name="מציין מיקום של תאריך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504EAA0C-4AF8-45BC-A925-9D4958BAB257}" type="datetime8">
              <a:rPr lang="he-IL"/>
              <a:pPr>
                <a:defRPr/>
              </a:pPr>
              <a:t>17 יוני 15</a:t>
            </a:fld>
            <a:endParaRPr lang="he-IL"/>
          </a:p>
        </p:txBody>
      </p:sp>
      <p:sp>
        <p:nvSpPr>
          <p:cNvPr id="3" name="מציין מיקום של כותרת תחתונה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he-IL"/>
          </a:p>
        </p:txBody>
      </p:sp>
      <p:sp>
        <p:nvSpPr>
          <p:cNvPr id="23" name="מציין מיקום של מספר שקופית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94058DCD-09C0-4F7F-893B-DE48561A3D4B}" type="slidenum">
              <a:rPr lang="he-IL"/>
              <a:pPr>
                <a:defRPr/>
              </a:pPr>
              <a:t>‹#›</a:t>
            </a:fld>
            <a:endParaRPr lang="he-IL"/>
          </a:p>
        </p:txBody>
      </p:sp>
    </p:spTree>
  </p:cSld>
  <p:clrMap bg1="lt1" tx1="dk1" bg2="lt2" tx2="dk2" accent1="accent1" accent2="accent2" accent3="accent3" accent4="accent4" accent5="accent5" accent6="accent6" hlink="hlink" folHlink="folHlink"/>
  <p:sldLayoutIdLst>
    <p:sldLayoutId id="2147483887" r:id="rId1"/>
    <p:sldLayoutId id="2147483880" r:id="rId2"/>
    <p:sldLayoutId id="2147483888" r:id="rId3"/>
    <p:sldLayoutId id="2147483881" r:id="rId4"/>
    <p:sldLayoutId id="2147483882" r:id="rId5"/>
    <p:sldLayoutId id="2147483883" r:id="rId6"/>
    <p:sldLayoutId id="2147483884" r:id="rId7"/>
    <p:sldLayoutId id="2147483889" r:id="rId8"/>
    <p:sldLayoutId id="2147483890" r:id="rId9"/>
    <p:sldLayoutId id="2147483885" r:id="rId10"/>
    <p:sldLayoutId id="2147483886" r:id="rId11"/>
  </p:sldLayoutIdLst>
  <p:hf hdr="0" ftr="0" dt="0"/>
  <p:txStyles>
    <p:titleStyle>
      <a:lvl1pPr algn="l" rtl="1" eaLnBrk="0" fontAlgn="base" hangingPunct="0">
        <a:spcBef>
          <a:spcPct val="0"/>
        </a:spcBef>
        <a:spcAft>
          <a:spcPct val="0"/>
        </a:spcAft>
        <a:defRPr sz="4000" kern="1200">
          <a:solidFill>
            <a:schemeClr val="tx2"/>
          </a:solidFill>
          <a:latin typeface="+mj-lt"/>
          <a:ea typeface="+mj-ea"/>
          <a:cs typeface="+mj-cs"/>
        </a:defRPr>
      </a:lvl1pPr>
      <a:lvl2pPr algn="l" rtl="1" eaLnBrk="0" fontAlgn="base" hangingPunct="0">
        <a:spcBef>
          <a:spcPct val="0"/>
        </a:spcBef>
        <a:spcAft>
          <a:spcPct val="0"/>
        </a:spcAft>
        <a:defRPr sz="4000">
          <a:solidFill>
            <a:schemeClr val="tx2"/>
          </a:solidFill>
          <a:latin typeface="Franklin Gothic Book"/>
          <a:cs typeface="Aharoni" pitchFamily="2" charset="-79"/>
        </a:defRPr>
      </a:lvl2pPr>
      <a:lvl3pPr algn="l" rtl="1" eaLnBrk="0" fontAlgn="base" hangingPunct="0">
        <a:spcBef>
          <a:spcPct val="0"/>
        </a:spcBef>
        <a:spcAft>
          <a:spcPct val="0"/>
        </a:spcAft>
        <a:defRPr sz="4000">
          <a:solidFill>
            <a:schemeClr val="tx2"/>
          </a:solidFill>
          <a:latin typeface="Franklin Gothic Book"/>
          <a:cs typeface="Aharoni" pitchFamily="2" charset="-79"/>
        </a:defRPr>
      </a:lvl3pPr>
      <a:lvl4pPr algn="l" rtl="1" eaLnBrk="0" fontAlgn="base" hangingPunct="0">
        <a:spcBef>
          <a:spcPct val="0"/>
        </a:spcBef>
        <a:spcAft>
          <a:spcPct val="0"/>
        </a:spcAft>
        <a:defRPr sz="4000">
          <a:solidFill>
            <a:schemeClr val="tx2"/>
          </a:solidFill>
          <a:latin typeface="Franklin Gothic Book"/>
          <a:cs typeface="Aharoni" pitchFamily="2" charset="-79"/>
        </a:defRPr>
      </a:lvl4pPr>
      <a:lvl5pPr algn="l" rtl="1" eaLnBrk="0" fontAlgn="base" hangingPunct="0">
        <a:spcBef>
          <a:spcPct val="0"/>
        </a:spcBef>
        <a:spcAft>
          <a:spcPct val="0"/>
        </a:spcAft>
        <a:defRPr sz="4000">
          <a:solidFill>
            <a:schemeClr val="tx2"/>
          </a:solidFill>
          <a:latin typeface="Franklin Gothic Book"/>
          <a:cs typeface="Aharoni" pitchFamily="2" charset="-79"/>
        </a:defRPr>
      </a:lvl5pPr>
      <a:lvl6pPr marL="457200" algn="l" rtl="1" fontAlgn="base">
        <a:spcBef>
          <a:spcPct val="0"/>
        </a:spcBef>
        <a:spcAft>
          <a:spcPct val="0"/>
        </a:spcAft>
        <a:defRPr sz="4000">
          <a:solidFill>
            <a:schemeClr val="tx2"/>
          </a:solidFill>
          <a:latin typeface="Franklin Gothic Book"/>
          <a:cs typeface="Aharoni" pitchFamily="2" charset="-79"/>
        </a:defRPr>
      </a:lvl6pPr>
      <a:lvl7pPr marL="914400" algn="l" rtl="1" fontAlgn="base">
        <a:spcBef>
          <a:spcPct val="0"/>
        </a:spcBef>
        <a:spcAft>
          <a:spcPct val="0"/>
        </a:spcAft>
        <a:defRPr sz="4000">
          <a:solidFill>
            <a:schemeClr val="tx2"/>
          </a:solidFill>
          <a:latin typeface="Franklin Gothic Book"/>
          <a:cs typeface="Aharoni" pitchFamily="2" charset="-79"/>
        </a:defRPr>
      </a:lvl7pPr>
      <a:lvl8pPr marL="1371600" algn="l" rtl="1" fontAlgn="base">
        <a:spcBef>
          <a:spcPct val="0"/>
        </a:spcBef>
        <a:spcAft>
          <a:spcPct val="0"/>
        </a:spcAft>
        <a:defRPr sz="4000">
          <a:solidFill>
            <a:schemeClr val="tx2"/>
          </a:solidFill>
          <a:latin typeface="Franklin Gothic Book"/>
          <a:cs typeface="Aharoni" pitchFamily="2" charset="-79"/>
        </a:defRPr>
      </a:lvl8pPr>
      <a:lvl9pPr marL="1828800" algn="l" rtl="1" fontAlgn="base">
        <a:spcBef>
          <a:spcPct val="0"/>
        </a:spcBef>
        <a:spcAft>
          <a:spcPct val="0"/>
        </a:spcAft>
        <a:defRPr sz="4000">
          <a:solidFill>
            <a:schemeClr val="tx2"/>
          </a:solidFill>
          <a:latin typeface="Franklin Gothic Book"/>
          <a:cs typeface="Aharoni" pitchFamily="2" charset="-79"/>
        </a:defRPr>
      </a:lvl9pPr>
    </p:titleStyle>
    <p:bodyStyle>
      <a:lvl1pPr marL="273050" indent="-273050" algn="r" rtl="1"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r" rtl="1"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r" rtl="1" eaLnBrk="0" fontAlgn="base" hangingPunct="0">
        <a:spcBef>
          <a:spcPts val="375"/>
        </a:spcBef>
        <a:spcAft>
          <a:spcPct val="0"/>
        </a:spcAft>
        <a:buClr>
          <a:srgbClr val="AAAFE0"/>
        </a:buClr>
        <a:buSzPct val="8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ts val="375"/>
        </a:spcBef>
        <a:spcAft>
          <a:spcPct val="0"/>
        </a:spcAft>
        <a:buClr>
          <a:srgbClr val="0BD0D9"/>
        </a:buClr>
        <a:buSzPct val="80000"/>
        <a:buFont typeface="Wingdings 2" pitchFamily="18" charset="2"/>
        <a:buChar char=""/>
        <a:defRPr sz="2000" kern="1200">
          <a:solidFill>
            <a:schemeClr val="tx1"/>
          </a:solidFill>
          <a:latin typeface="+mn-lt"/>
          <a:ea typeface="+mn-ea"/>
          <a:cs typeface="+mn-cs"/>
        </a:defRPr>
      </a:lvl4pPr>
      <a:lvl5pPr marL="1371600" indent="-228600" algn="r" rtl="1" eaLnBrk="0" fontAlgn="base" hangingPunct="0">
        <a:spcBef>
          <a:spcPts val="375"/>
        </a:spcBef>
        <a:spcAft>
          <a:spcPct val="0"/>
        </a:spcAft>
        <a:buClr>
          <a:srgbClr val="0BD0D9"/>
        </a:buClr>
        <a:buChar char="o"/>
        <a:defRPr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slide" Target="slide36.xml"/></Relationships>
</file>

<file path=ppt/slides/_rels/slide36.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משנה 4"/>
          <p:cNvSpPr>
            <a:spLocks noGrp="1"/>
          </p:cNvSpPr>
          <p:nvPr>
            <p:ph type="subTitle" idx="1"/>
          </p:nvPr>
        </p:nvSpPr>
        <p:spPr>
          <a:xfrm>
            <a:off x="468313" y="3644900"/>
            <a:ext cx="7991475" cy="2447925"/>
          </a:xfrm>
        </p:spPr>
        <p:txBody>
          <a:bodyPr>
            <a:normAutofit fontScale="70000" lnSpcReduction="20000"/>
          </a:bodyPr>
          <a:lstStyle/>
          <a:p>
            <a:pPr algn="r" eaLnBrk="1" fontAlgn="auto" hangingPunct="1">
              <a:spcBef>
                <a:spcPts val="580"/>
              </a:spcBef>
              <a:spcAft>
                <a:spcPts val="0"/>
              </a:spcAft>
              <a:buFont typeface="Wingdings 2"/>
              <a:buNone/>
              <a:defRPr/>
            </a:pPr>
            <a:r>
              <a:rPr lang="he-IL" sz="3500" b="1" dirty="0" smtClean="0">
                <a:solidFill>
                  <a:srgbClr val="02176E"/>
                </a:solidFill>
                <a:latin typeface="David" pitchFamily="34" charset="-79"/>
                <a:cs typeface="David" pitchFamily="34" charset="-79"/>
              </a:rPr>
              <a:t>מגישים: מרב שמש, שרון זגגי פנחס, בצלאל חיון</a:t>
            </a:r>
          </a:p>
          <a:p>
            <a:pPr algn="r" eaLnBrk="1" fontAlgn="auto" hangingPunct="1">
              <a:spcBef>
                <a:spcPts val="580"/>
              </a:spcBef>
              <a:spcAft>
                <a:spcPts val="0"/>
              </a:spcAft>
              <a:buFont typeface="Wingdings 2"/>
              <a:buNone/>
              <a:defRPr/>
            </a:pPr>
            <a:endParaRPr lang="he-IL" sz="3200" b="1" dirty="0" smtClean="0">
              <a:solidFill>
                <a:srgbClr val="02176E"/>
              </a:solidFill>
              <a:latin typeface="David" pitchFamily="34" charset="-79"/>
              <a:cs typeface="David" pitchFamily="34" charset="-79"/>
            </a:endParaRPr>
          </a:p>
          <a:p>
            <a:pPr algn="r" eaLnBrk="1" fontAlgn="auto" hangingPunct="1">
              <a:lnSpc>
                <a:spcPct val="120000"/>
              </a:lnSpc>
              <a:spcBef>
                <a:spcPts val="580"/>
              </a:spcBef>
              <a:spcAft>
                <a:spcPts val="0"/>
              </a:spcAft>
              <a:buFont typeface="Wingdings 2"/>
              <a:buNone/>
              <a:defRPr/>
            </a:pPr>
            <a:r>
              <a:rPr lang="he-IL" sz="3400" b="1" dirty="0" smtClean="0">
                <a:solidFill>
                  <a:srgbClr val="02176E"/>
                </a:solidFill>
                <a:latin typeface="David" pitchFamily="34" charset="-79"/>
                <a:cs typeface="David" pitchFamily="34" charset="-79"/>
              </a:rPr>
              <a:t>מוצג במסגרת קורס "גישות ואסכולות במדעי המדינה" </a:t>
            </a:r>
          </a:p>
          <a:p>
            <a:pPr algn="r" eaLnBrk="1" fontAlgn="auto" hangingPunct="1">
              <a:lnSpc>
                <a:spcPct val="120000"/>
              </a:lnSpc>
              <a:spcBef>
                <a:spcPts val="580"/>
              </a:spcBef>
              <a:spcAft>
                <a:spcPts val="0"/>
              </a:spcAft>
              <a:buFont typeface="Wingdings 2"/>
              <a:buNone/>
              <a:defRPr/>
            </a:pPr>
            <a:r>
              <a:rPr lang="he-IL" sz="3400" b="1" dirty="0" smtClean="0">
                <a:solidFill>
                  <a:srgbClr val="02176E"/>
                </a:solidFill>
                <a:latin typeface="David" pitchFamily="34" charset="-79"/>
                <a:cs typeface="David" pitchFamily="34" charset="-79"/>
              </a:rPr>
              <a:t>בהנחיית פרופסור גבי בן-דור</a:t>
            </a:r>
          </a:p>
          <a:p>
            <a:pPr algn="r" eaLnBrk="1" fontAlgn="auto" hangingPunct="1">
              <a:spcBef>
                <a:spcPts val="580"/>
              </a:spcBef>
              <a:spcAft>
                <a:spcPts val="0"/>
              </a:spcAft>
              <a:buFont typeface="Wingdings 2"/>
              <a:buNone/>
              <a:defRPr/>
            </a:pPr>
            <a:endParaRPr lang="he-IL" sz="3200" b="1" dirty="0" smtClean="0">
              <a:solidFill>
                <a:srgbClr val="02176E"/>
              </a:solidFill>
              <a:latin typeface="David" pitchFamily="34" charset="-79"/>
              <a:cs typeface="David" pitchFamily="34" charset="-79"/>
            </a:endParaRPr>
          </a:p>
          <a:p>
            <a:pPr algn="l" eaLnBrk="1" fontAlgn="auto" hangingPunct="1">
              <a:spcBef>
                <a:spcPts val="580"/>
              </a:spcBef>
              <a:spcAft>
                <a:spcPts val="0"/>
              </a:spcAft>
              <a:buFont typeface="Wingdings 2"/>
              <a:buNone/>
              <a:defRPr/>
            </a:pPr>
            <a:r>
              <a:rPr lang="he-IL" sz="3200" b="1" dirty="0" smtClean="0">
                <a:solidFill>
                  <a:srgbClr val="02176E"/>
                </a:solidFill>
                <a:latin typeface="David" pitchFamily="34" charset="-79"/>
                <a:cs typeface="David" pitchFamily="34" charset="-79"/>
              </a:rPr>
              <a:t>21.6.2015</a:t>
            </a:r>
          </a:p>
          <a:p>
            <a:pPr algn="r" eaLnBrk="1" fontAlgn="auto" hangingPunct="1">
              <a:spcBef>
                <a:spcPts val="580"/>
              </a:spcBef>
              <a:spcAft>
                <a:spcPts val="0"/>
              </a:spcAft>
              <a:buFont typeface="Wingdings 2"/>
              <a:buNone/>
              <a:defRPr/>
            </a:pPr>
            <a:endParaRPr lang="he-IL" sz="4000" b="1" dirty="0" smtClean="0">
              <a:solidFill>
                <a:schemeClr val="accent1"/>
              </a:solidFill>
              <a:latin typeface="David" pitchFamily="34" charset="-79"/>
              <a:cs typeface="David" pitchFamily="34" charset="-79"/>
            </a:endParaRPr>
          </a:p>
        </p:txBody>
      </p:sp>
      <p:sp>
        <p:nvSpPr>
          <p:cNvPr id="6147" name="כותרת 3"/>
          <p:cNvSpPr>
            <a:spLocks noGrp="1"/>
          </p:cNvSpPr>
          <p:nvPr>
            <p:ph type="ctrTitle"/>
          </p:nvPr>
        </p:nvSpPr>
        <p:spPr>
          <a:xfrm>
            <a:off x="457200" y="1506538"/>
            <a:ext cx="8229600" cy="1470025"/>
          </a:xfrm>
        </p:spPr>
        <p:txBody>
          <a:bodyPr/>
          <a:lstStyle/>
          <a:p>
            <a:pPr eaLnBrk="1" hangingPunct="1"/>
            <a:r>
              <a:rPr lang="he-IL" b="1" smtClean="0">
                <a:latin typeface="David" pitchFamily="34" charset="-79"/>
                <a:cs typeface="David" pitchFamily="34" charset="-79"/>
              </a:rPr>
              <a:t>מדעי המדינה ודיסציפלינות אחרות: </a:t>
            </a:r>
            <a:br>
              <a:rPr lang="he-IL" b="1" smtClean="0">
                <a:latin typeface="David" pitchFamily="34" charset="-79"/>
                <a:cs typeface="David" pitchFamily="34" charset="-79"/>
              </a:rPr>
            </a:br>
            <a:r>
              <a:rPr lang="he-IL" sz="4400" b="1" smtClean="0">
                <a:latin typeface="David" pitchFamily="34" charset="-79"/>
                <a:cs typeface="David" pitchFamily="34" charset="-79"/>
              </a:rPr>
              <a:t>ההיבט הבין תחומי והרב תחומי</a:t>
            </a:r>
          </a:p>
        </p:txBody>
      </p:sp>
      <p:pic>
        <p:nvPicPr>
          <p:cNvPr id="6148" name="Picture 5" descr="מבל נקי"/>
          <p:cNvPicPr>
            <a:picLocks noChangeAspect="1" noChangeArrowheads="1"/>
          </p:cNvPicPr>
          <p:nvPr/>
        </p:nvPicPr>
        <p:blipFill>
          <a:blip r:embed="rId2" cstate="print"/>
          <a:srcRect/>
          <a:stretch>
            <a:fillRect/>
          </a:stretch>
        </p:blipFill>
        <p:spPr bwMode="auto">
          <a:xfrm>
            <a:off x="250825" y="188913"/>
            <a:ext cx="982663" cy="116046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4638"/>
            <a:ext cx="7772400" cy="922337"/>
          </a:xfrm>
        </p:spPr>
        <p:txBody>
          <a:bodyPr>
            <a:normAutofit fontScale="90000"/>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a:t>
            </a:r>
            <a:r>
              <a:rPr lang="he-IL" sz="3600" b="1" dirty="0" smtClean="0">
                <a:solidFill>
                  <a:schemeClr val="accent1">
                    <a:lumMod val="75000"/>
                  </a:schemeClr>
                </a:solidFill>
                <a:latin typeface="David" pitchFamily="34" charset="-79"/>
                <a:cs typeface="David" pitchFamily="34" charset="-79"/>
              </a:rPr>
              <a:t>הצגת המאמרים</a:t>
            </a:r>
            <a:br>
              <a:rPr lang="he-IL" sz="3600" b="1" dirty="0" smtClean="0">
                <a:solidFill>
                  <a:schemeClr val="accent1">
                    <a:lumMod val="75000"/>
                  </a:schemeClr>
                </a:solidFill>
                <a:latin typeface="David" pitchFamily="34" charset="-79"/>
                <a:cs typeface="David" pitchFamily="34" charset="-79"/>
              </a:rPr>
            </a:br>
            <a:r>
              <a:rPr lang="en-US" sz="3100" dirty="0" smtClean="0">
                <a:solidFill>
                  <a:schemeClr val="accent1">
                    <a:lumMod val="75000"/>
                  </a:schemeClr>
                </a:solidFill>
                <a:latin typeface="David" pitchFamily="34" charset="-79"/>
                <a:cs typeface="David" pitchFamily="34" charset="-79"/>
              </a:rPr>
              <a:t>Ross Fiona (2008)</a:t>
            </a:r>
            <a:r>
              <a:rPr lang="he-IL" sz="3100" dirty="0" smtClean="0">
                <a:solidFill>
                  <a:schemeClr val="accent1">
                    <a:lumMod val="75000"/>
                  </a:schemeClr>
                </a:solidFill>
                <a:latin typeface="David" pitchFamily="34" charset="-79"/>
                <a:cs typeface="David" pitchFamily="34" charset="-79"/>
              </a:rPr>
              <a:t> .2</a:t>
            </a:r>
            <a:endParaRPr lang="he-IL" sz="3100" b="1" dirty="0">
              <a:solidFill>
                <a:schemeClr val="accent1">
                  <a:lumMod val="75000"/>
                </a:schemeClr>
              </a:solidFill>
              <a:latin typeface="David" pitchFamily="34" charset="-79"/>
              <a:cs typeface="David" pitchFamily="34" charset="-79"/>
            </a:endParaRPr>
          </a:p>
        </p:txBody>
      </p:sp>
      <p:sp>
        <p:nvSpPr>
          <p:cNvPr id="3" name="מציין מיקום תוכן 2"/>
          <p:cNvSpPr>
            <a:spLocks noGrp="1"/>
          </p:cNvSpPr>
          <p:nvPr>
            <p:ph sz="quarter" idx="1"/>
          </p:nvPr>
        </p:nvSpPr>
        <p:spPr>
          <a:xfrm>
            <a:off x="647700" y="1340769"/>
            <a:ext cx="8101013" cy="5517232"/>
          </a:xfrm>
        </p:spPr>
        <p:txBody>
          <a:bodyPr>
            <a:normAutofit/>
          </a:bodyPr>
          <a:lstStyle/>
          <a:p>
            <a:pPr marL="457200" indent="-457200" algn="l" rtl="0" eaLnBrk="1" fontAlgn="auto" hangingPunct="1">
              <a:spcBef>
                <a:spcPts val="0"/>
              </a:spcBef>
              <a:spcAft>
                <a:spcPts val="0"/>
              </a:spcAft>
              <a:buNone/>
              <a:defRPr/>
            </a:pPr>
            <a:endParaRPr lang="en-US" sz="2400" dirty="0" smtClean="0">
              <a:solidFill>
                <a:schemeClr val="accent1">
                  <a:lumMod val="75000"/>
                </a:schemeClr>
              </a:solidFill>
              <a:latin typeface="David" pitchFamily="34" charset="-79"/>
              <a:cs typeface="David" pitchFamily="34" charset="-79"/>
            </a:endParaRPr>
          </a:p>
          <a:p>
            <a:pPr marL="457200" indent="-457200" eaLnBrk="1" fontAlgn="auto" hangingPunct="1">
              <a:lnSpc>
                <a:spcPct val="15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r>
              <a:rPr lang="he-IL" sz="2800" dirty="0" smtClean="0">
                <a:solidFill>
                  <a:schemeClr val="accent1">
                    <a:lumMod val="75000"/>
                  </a:schemeClr>
                </a:solidFill>
                <a:latin typeface="David" pitchFamily="34" charset="-79"/>
                <a:cs typeface="David" pitchFamily="34" charset="-79"/>
              </a:rPr>
              <a:t>רוס טוענת שעל אף עניין מחודש בקונספט של מחקר בין-תחומי, ישנה עדות מועטה להיתכנותו או להצלחתו. לעומת זאת קיימות יותר דוגמאות להצלחה של רב-תחומיות ובעיקר להצלחה של "השאלה חוצת דיסציפלינות".</a:t>
            </a:r>
          </a:p>
          <a:p>
            <a:pPr marL="457200" indent="-457200" eaLnBrk="1" fontAlgn="auto" hangingPunct="1">
              <a:lnSpc>
                <a:spcPct val="15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he-IL" sz="2400" dirty="0" smtClean="0">
              <a:solidFill>
                <a:srgbClr val="FF0000"/>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5365"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D8DD440C-49AD-4432-B738-BA399192775E}" type="slidenum">
              <a:rPr lang="he-IL" b="1">
                <a:solidFill>
                  <a:schemeClr val="accent1">
                    <a:lumMod val="75000"/>
                  </a:schemeClr>
                </a:solidFill>
                <a:latin typeface="Arial" pitchFamily="34" charset="0"/>
                <a:cs typeface="Arial" pitchFamily="34" charset="0"/>
              </a:rPr>
              <a:pPr>
                <a:defRPr/>
              </a:pPr>
              <a:t>10</a:t>
            </a:fld>
            <a:endParaRPr lang="he-IL" b="1" dirty="0">
              <a:solidFill>
                <a:schemeClr val="accent1">
                  <a:lumMod val="75000"/>
                </a:schemeClr>
              </a:solidFill>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4638"/>
            <a:ext cx="7772400" cy="922337"/>
          </a:xfrm>
        </p:spPr>
        <p:txBody>
          <a:bodyPr>
            <a:normAutofit fontScale="90000"/>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a:t>
            </a:r>
            <a:r>
              <a:rPr lang="he-IL" sz="3600" b="1" dirty="0" smtClean="0">
                <a:solidFill>
                  <a:schemeClr val="accent1">
                    <a:lumMod val="75000"/>
                  </a:schemeClr>
                </a:solidFill>
                <a:latin typeface="David" pitchFamily="34" charset="-79"/>
                <a:cs typeface="David" pitchFamily="34" charset="-79"/>
              </a:rPr>
              <a:t>הצגת המאמרים</a:t>
            </a:r>
            <a:br>
              <a:rPr lang="he-IL" sz="3600" b="1" dirty="0" smtClean="0">
                <a:solidFill>
                  <a:schemeClr val="accent1">
                    <a:lumMod val="75000"/>
                  </a:schemeClr>
                </a:solidFill>
                <a:latin typeface="David" pitchFamily="34" charset="-79"/>
                <a:cs typeface="David" pitchFamily="34" charset="-79"/>
              </a:rPr>
            </a:br>
            <a:r>
              <a:rPr lang="en-US" sz="3100" dirty="0" smtClean="0">
                <a:solidFill>
                  <a:schemeClr val="accent1">
                    <a:lumMod val="75000"/>
                  </a:schemeClr>
                </a:solidFill>
                <a:latin typeface="David" pitchFamily="34" charset="-79"/>
                <a:cs typeface="David" pitchFamily="34" charset="-79"/>
              </a:rPr>
              <a:t>)</a:t>
            </a:r>
            <a:r>
              <a:rPr lang="he-IL" sz="3100" dirty="0" smtClean="0">
                <a:solidFill>
                  <a:schemeClr val="accent1">
                    <a:lumMod val="75000"/>
                  </a:schemeClr>
                </a:solidFill>
                <a:latin typeface="David" pitchFamily="34" charset="-79"/>
                <a:cs typeface="David" pitchFamily="34" charset="-79"/>
              </a:rPr>
              <a:t>המשך) </a:t>
            </a:r>
            <a:r>
              <a:rPr lang="en-US" sz="3100" dirty="0" smtClean="0">
                <a:solidFill>
                  <a:schemeClr val="accent1">
                    <a:lumMod val="75000"/>
                  </a:schemeClr>
                </a:solidFill>
                <a:latin typeface="David" pitchFamily="34" charset="-79"/>
                <a:cs typeface="David" pitchFamily="34" charset="-79"/>
              </a:rPr>
              <a:t>Ross Fiona (2008)</a:t>
            </a:r>
            <a:r>
              <a:rPr lang="he-IL" sz="3100" dirty="0" smtClean="0">
                <a:solidFill>
                  <a:schemeClr val="accent1">
                    <a:lumMod val="75000"/>
                  </a:schemeClr>
                </a:solidFill>
                <a:latin typeface="David" pitchFamily="34" charset="-79"/>
                <a:cs typeface="David" pitchFamily="34" charset="-79"/>
              </a:rPr>
              <a:t> .2</a:t>
            </a:r>
            <a:endParaRPr lang="he-IL" sz="3100" b="1" dirty="0">
              <a:solidFill>
                <a:schemeClr val="accent1">
                  <a:lumMod val="75000"/>
                </a:schemeClr>
              </a:solidFill>
              <a:latin typeface="David" pitchFamily="34" charset="-79"/>
              <a:cs typeface="David" pitchFamily="34" charset="-79"/>
            </a:endParaRPr>
          </a:p>
        </p:txBody>
      </p:sp>
      <p:sp>
        <p:nvSpPr>
          <p:cNvPr id="3" name="מציין מיקום תוכן 2"/>
          <p:cNvSpPr>
            <a:spLocks noGrp="1"/>
          </p:cNvSpPr>
          <p:nvPr>
            <p:ph sz="quarter" idx="1"/>
          </p:nvPr>
        </p:nvSpPr>
        <p:spPr>
          <a:xfrm>
            <a:off x="323850" y="1484313"/>
            <a:ext cx="8424863" cy="5761037"/>
          </a:xfrm>
        </p:spPr>
        <p:txBody>
          <a:bodyPr>
            <a:normAutofit fontScale="92500" lnSpcReduction="10000"/>
          </a:bodyPr>
          <a:lstStyle/>
          <a:p>
            <a:pPr marL="457200" indent="-457200" eaLnBrk="1" fontAlgn="auto" hangingPunct="1">
              <a:lnSpc>
                <a:spcPct val="120000"/>
              </a:lnSpc>
              <a:spcBef>
                <a:spcPts val="0"/>
              </a:spcBef>
              <a:spcAft>
                <a:spcPts val="0"/>
              </a:spcAft>
              <a:buFont typeface="Wingdings 2" pitchFamily="18" charset="2"/>
              <a:buNone/>
              <a:defRPr/>
            </a:pPr>
            <a:r>
              <a:rPr lang="he-IL" sz="2400" b="1" dirty="0" smtClean="0">
                <a:solidFill>
                  <a:schemeClr val="accent1">
                    <a:lumMod val="75000"/>
                  </a:schemeClr>
                </a:solidFill>
                <a:latin typeface="David" pitchFamily="34" charset="-79"/>
                <a:cs typeface="David" pitchFamily="34" charset="-79"/>
              </a:rPr>
              <a:t>	בין תחומיות </a:t>
            </a:r>
            <a:r>
              <a:rPr lang="he-IL" sz="2400" dirty="0" smtClean="0">
                <a:solidFill>
                  <a:schemeClr val="accent1">
                    <a:lumMod val="75000"/>
                  </a:schemeClr>
                </a:solidFill>
                <a:latin typeface="David" pitchFamily="34" charset="-79"/>
                <a:cs typeface="David" pitchFamily="34" charset="-79"/>
              </a:rPr>
              <a:t>– קשה מאוד לשבור את גבולות הדיסציפלינות, בין היתר בגלל הקושי ליצור אחידות ועקביות בנתונים, שמרנות האקדמיה וכדומה.  </a:t>
            </a:r>
          </a:p>
          <a:p>
            <a:pPr marL="457200" indent="-457200" eaLnBrk="1" fontAlgn="auto" hangingPunct="1">
              <a:lnSpc>
                <a:spcPct val="12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קיימים מקרים בודדים בלבד בהם שיתוף פעולה והחלפת רעיונות יצרו משהו חדש ומגובש. </a:t>
            </a:r>
          </a:p>
          <a:p>
            <a:pPr marL="457200" indent="-457200" eaLnBrk="1" fontAlgn="auto" hangingPunct="1">
              <a:lnSpc>
                <a:spcPct val="12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p>
          <a:p>
            <a:pPr marL="457200" indent="-457200" eaLnBrk="1" fontAlgn="auto" hangingPunct="1">
              <a:lnSpc>
                <a:spcPct val="12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r>
              <a:rPr lang="he-IL" sz="2400" b="1" dirty="0" smtClean="0">
                <a:solidFill>
                  <a:schemeClr val="accent1">
                    <a:lumMod val="75000"/>
                  </a:schemeClr>
                </a:solidFill>
                <a:latin typeface="David" pitchFamily="34" charset="-79"/>
                <a:cs typeface="David" pitchFamily="34" charset="-79"/>
              </a:rPr>
              <a:t>רב תחומיות- </a:t>
            </a:r>
            <a:r>
              <a:rPr lang="he-IL" sz="2400" dirty="0" smtClean="0">
                <a:solidFill>
                  <a:schemeClr val="accent1">
                    <a:lumMod val="75000"/>
                  </a:schemeClr>
                </a:solidFill>
                <a:latin typeface="David" pitchFamily="34" charset="-79"/>
                <a:cs typeface="David" pitchFamily="34" charset="-79"/>
              </a:rPr>
              <a:t>חשוב לעוסקים בפוליטיקה השוואתית (</a:t>
            </a:r>
            <a:r>
              <a:rPr lang="en-US" sz="2400" dirty="0" smtClean="0">
                <a:solidFill>
                  <a:schemeClr val="accent1">
                    <a:lumMod val="75000"/>
                  </a:schemeClr>
                </a:solidFill>
                <a:latin typeface="David" pitchFamily="34" charset="-79"/>
                <a:cs typeface="David" pitchFamily="34" charset="-79"/>
              </a:rPr>
              <a:t>comparative politics</a:t>
            </a:r>
            <a:r>
              <a:rPr lang="he-IL" sz="2400" dirty="0" smtClean="0">
                <a:solidFill>
                  <a:schemeClr val="accent1">
                    <a:lumMod val="75000"/>
                  </a:schemeClr>
                </a:solidFill>
                <a:latin typeface="David" pitchFamily="34" charset="-79"/>
                <a:cs typeface="David" pitchFamily="34" charset="-79"/>
              </a:rPr>
              <a:t>), ומצליח להביא פתרונות לבעיות. </a:t>
            </a:r>
          </a:p>
          <a:p>
            <a:pPr marL="457200" indent="-457200" eaLnBrk="1" fontAlgn="auto" hangingPunct="1">
              <a:lnSpc>
                <a:spcPct val="12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דוגמה - "מדינת רווחה" – משלבת כלכלה, פוליטיקה, היסטוריה</a:t>
            </a:r>
          </a:p>
          <a:p>
            <a:pPr marL="457200" indent="-457200" eaLnBrk="1" fontAlgn="auto" hangingPunct="1">
              <a:lnSpc>
                <a:spcPct val="12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p>
          <a:p>
            <a:pPr marL="457200" indent="-457200" eaLnBrk="1" fontAlgn="auto" hangingPunct="1">
              <a:lnSpc>
                <a:spcPct val="12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r>
              <a:rPr lang="he-IL" sz="2400" b="1" dirty="0" smtClean="0">
                <a:solidFill>
                  <a:schemeClr val="accent1">
                    <a:lumMod val="75000"/>
                  </a:schemeClr>
                </a:solidFill>
                <a:latin typeface="David" pitchFamily="34" charset="-79"/>
                <a:cs typeface="David" pitchFamily="34" charset="-79"/>
              </a:rPr>
              <a:t>השאלה</a:t>
            </a:r>
            <a:r>
              <a:rPr lang="he-IL" sz="2400" dirty="0" smtClean="0">
                <a:solidFill>
                  <a:schemeClr val="accent1">
                    <a:lumMod val="75000"/>
                  </a:schemeClr>
                </a:solidFill>
                <a:latin typeface="David" pitchFamily="34" charset="-79"/>
                <a:cs typeface="David" pitchFamily="34" charset="-79"/>
              </a:rPr>
              <a:t> – המטרה היא להשאיל מתחום אחר תיאוריה אשר יכולה למלא את החסר בפוליטיקה השוואתית. זהו המנגנון הנפוץ ביותר.</a:t>
            </a:r>
          </a:p>
          <a:p>
            <a:pPr marL="457200" indent="-45720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457200" indent="-457200" eaLnBrk="1" fontAlgn="auto" hangingPunct="1">
              <a:lnSpc>
                <a:spcPct val="110000"/>
              </a:lnSpc>
              <a:spcBef>
                <a:spcPts val="0"/>
              </a:spcBef>
              <a:spcAft>
                <a:spcPts val="0"/>
              </a:spcAft>
              <a:buFont typeface="Wingdings 2" pitchFamily="18" charset="2"/>
              <a:buNone/>
              <a:defRPr/>
            </a:pPr>
            <a:r>
              <a:rPr lang="he-IL" dirty="0" smtClean="0">
                <a:solidFill>
                  <a:schemeClr val="accent1">
                    <a:lumMod val="75000"/>
                  </a:schemeClr>
                </a:solidFill>
                <a:latin typeface="David" pitchFamily="34" charset="-79"/>
                <a:cs typeface="David" pitchFamily="34" charset="-79"/>
              </a:rPr>
              <a:t>	</a:t>
            </a:r>
            <a:r>
              <a:rPr lang="he-IL" sz="2800" b="1" dirty="0" smtClean="0">
                <a:solidFill>
                  <a:srgbClr val="FF0000"/>
                </a:solidFill>
                <a:latin typeface="David" pitchFamily="34" charset="-79"/>
                <a:cs typeface="David" pitchFamily="34" charset="-79"/>
              </a:rPr>
              <a:t>מסקנה</a:t>
            </a:r>
            <a:r>
              <a:rPr lang="he-IL" sz="2800" dirty="0" smtClean="0">
                <a:solidFill>
                  <a:srgbClr val="FF0000"/>
                </a:solidFill>
                <a:latin typeface="David" pitchFamily="34" charset="-79"/>
                <a:cs typeface="David" pitchFamily="34" charset="-79"/>
              </a:rPr>
              <a:t>: ההצלחה בעתיד טמונה ברב תחומיות ובהשאלה. כבר כיום יש עדויות טובות להצלחה בהיבטים אלה.</a:t>
            </a:r>
            <a:r>
              <a:rPr lang="he-IL" sz="2400" dirty="0" smtClean="0">
                <a:solidFill>
                  <a:schemeClr val="accent1">
                    <a:lumMod val="75000"/>
                  </a:schemeClr>
                </a:solidFill>
                <a:latin typeface="David" pitchFamily="34" charset="-79"/>
                <a:cs typeface="David" pitchFamily="34" charset="-79"/>
              </a:rPr>
              <a:t>	 </a:t>
            </a:r>
          </a:p>
          <a:p>
            <a:pPr marL="457200" indent="-457200" eaLnBrk="1" fontAlgn="auto" hangingPunct="1">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he-IL" sz="2400" dirty="0" smtClean="0">
              <a:solidFill>
                <a:srgbClr val="FF0000"/>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6389"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4BF50D9F-6717-4F0C-BB0D-0488FAB6C0B2}" type="slidenum">
              <a:rPr lang="he-IL" b="1">
                <a:solidFill>
                  <a:schemeClr val="accent1">
                    <a:lumMod val="75000"/>
                  </a:schemeClr>
                </a:solidFill>
                <a:latin typeface="Arial" pitchFamily="34" charset="0"/>
                <a:cs typeface="Arial" pitchFamily="34" charset="0"/>
              </a:rPr>
              <a:pPr>
                <a:defRPr/>
              </a:pPr>
              <a:t>11</a:t>
            </a:fld>
            <a:endParaRPr lang="he-IL" b="1" dirty="0">
              <a:solidFill>
                <a:schemeClr val="accent1">
                  <a:lumMod val="75000"/>
                </a:schemeClr>
              </a:solidFill>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647700" y="1628800"/>
            <a:ext cx="8316913" cy="5687989"/>
          </a:xfrm>
        </p:spPr>
        <p:txBody>
          <a:bodyPr>
            <a:normAutofit/>
          </a:bodyPr>
          <a:lstStyle/>
          <a:p>
            <a:pPr marL="274320" indent="-274320" eaLnBrk="1" fontAlgn="auto" hangingPunct="1">
              <a:lnSpc>
                <a:spcPct val="120000"/>
              </a:lnSpc>
              <a:spcBef>
                <a:spcPts val="0"/>
              </a:spcBef>
              <a:spcAft>
                <a:spcPts val="0"/>
              </a:spcAft>
              <a:buNone/>
              <a:defRPr/>
            </a:pPr>
            <a:r>
              <a:rPr lang="he-IL" sz="2400" dirty="0" smtClean="0">
                <a:solidFill>
                  <a:schemeClr val="accent1">
                    <a:lumMod val="75000"/>
                  </a:schemeClr>
                </a:solidFill>
                <a:latin typeface="David" pitchFamily="34" charset="-79"/>
                <a:cs typeface="David" pitchFamily="34" charset="-79"/>
              </a:rPr>
              <a:t>	</a:t>
            </a:r>
            <a:r>
              <a:rPr lang="he-IL" sz="2400" b="1" dirty="0" smtClean="0">
                <a:solidFill>
                  <a:schemeClr val="accent1">
                    <a:lumMod val="75000"/>
                  </a:schemeClr>
                </a:solidFill>
                <a:latin typeface="David" pitchFamily="34" charset="-79"/>
                <a:cs typeface="David" pitchFamily="34" charset="-79"/>
              </a:rPr>
              <a:t>הפרדוקס אותו מורן מנסה להסביר: </a:t>
            </a:r>
          </a:p>
          <a:p>
            <a:pPr marL="274320" indent="-274320" eaLnBrk="1" fontAlgn="auto" hangingPunct="1">
              <a:lnSpc>
                <a:spcPct val="120000"/>
              </a:lnSpc>
              <a:spcBef>
                <a:spcPts val="0"/>
              </a:spcBef>
              <a:spcAft>
                <a:spcPts val="0"/>
              </a:spcAft>
              <a:buNone/>
              <a:defRPr/>
            </a:pPr>
            <a:endParaRPr lang="he-IL" sz="2400" b="1" dirty="0" smtClean="0">
              <a:solidFill>
                <a:schemeClr val="accent1">
                  <a:lumMod val="75000"/>
                </a:schemeClr>
              </a:solidFill>
              <a:latin typeface="David" pitchFamily="34" charset="-79"/>
              <a:cs typeface="David" pitchFamily="34" charset="-79"/>
            </a:endParaRPr>
          </a:p>
          <a:p>
            <a:pPr marL="274320" indent="-274320" eaLnBrk="1" fontAlgn="auto" hangingPunct="1">
              <a:lnSpc>
                <a:spcPct val="120000"/>
              </a:lnSpc>
              <a:spcBef>
                <a:spcPts val="0"/>
              </a:spcBef>
              <a:spcAft>
                <a:spcPts val="0"/>
              </a:spcAft>
              <a:buNone/>
              <a:defRPr/>
            </a:pPr>
            <a:r>
              <a:rPr lang="he-IL" sz="2400" b="1" dirty="0" smtClean="0">
                <a:solidFill>
                  <a:schemeClr val="accent1">
                    <a:lumMod val="75000"/>
                  </a:schemeClr>
                </a:solidFill>
                <a:latin typeface="David" pitchFamily="34" charset="-79"/>
                <a:cs typeface="David" pitchFamily="34" charset="-79"/>
              </a:rPr>
              <a:t>	</a:t>
            </a:r>
            <a:r>
              <a:rPr lang="he-IL" sz="2400" dirty="0" smtClean="0">
                <a:solidFill>
                  <a:schemeClr val="accent1">
                    <a:lumMod val="75000"/>
                  </a:schemeClr>
                </a:solidFill>
                <a:latin typeface="David" pitchFamily="34" charset="-79"/>
                <a:cs typeface="David" pitchFamily="34" charset="-79"/>
              </a:rPr>
              <a:t>הבין תחומיות היא מצד אחד מאוד פופולארית (כולם מדברים בחיוביות על בין תחומיות), ומצד שני היא לא מצליחה לחזק את האחיזה שלה באקדמיה ולא מצליחה לבצע התקדמות רצינית.</a:t>
            </a:r>
          </a:p>
          <a:p>
            <a:pPr marL="274320" indent="-274320" eaLnBrk="1" fontAlgn="auto" hangingPunct="1">
              <a:lnSpc>
                <a:spcPct val="120000"/>
              </a:lnSpc>
              <a:spcBef>
                <a:spcPts val="0"/>
              </a:spcBef>
              <a:spcAft>
                <a:spcPts val="0"/>
              </a:spcAft>
              <a:buNone/>
              <a:defRPr/>
            </a:pPr>
            <a:r>
              <a:rPr lang="he-IL" sz="2400" dirty="0" smtClean="0">
                <a:solidFill>
                  <a:schemeClr val="accent1">
                    <a:lumMod val="75000"/>
                  </a:schemeClr>
                </a:solidFill>
                <a:latin typeface="David" pitchFamily="34" charset="-79"/>
                <a:cs typeface="David" pitchFamily="34" charset="-79"/>
              </a:rPr>
              <a:t>	</a:t>
            </a:r>
          </a:p>
          <a:p>
            <a:pPr marL="274320" indent="-274320" eaLnBrk="1" fontAlgn="auto" hangingPunct="1">
              <a:lnSpc>
                <a:spcPct val="120000"/>
              </a:lnSpc>
              <a:spcBef>
                <a:spcPts val="0"/>
              </a:spcBef>
              <a:spcAft>
                <a:spcPts val="0"/>
              </a:spcAft>
              <a:buNone/>
              <a:defRPr/>
            </a:pPr>
            <a:r>
              <a:rPr lang="he-IL" sz="2400" dirty="0" smtClean="0">
                <a:solidFill>
                  <a:schemeClr val="accent1">
                    <a:lumMod val="75000"/>
                  </a:schemeClr>
                </a:solidFill>
                <a:latin typeface="David" pitchFamily="34" charset="-79"/>
                <a:cs typeface="David" pitchFamily="34" charset="-79"/>
              </a:rPr>
              <a:t>	מורן מקיים את הדיון על מדעי המדינה, שהיא דיסציפלינה חדשה יחסית ועלייתה הביאה לעלייה בחשש שצמיחת ההיררכיה של תחומי הידע – תסכן את הפלורליזם האינטלקטואלי.</a:t>
            </a:r>
          </a:p>
          <a:p>
            <a:pPr marL="274320" indent="-27432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274320" indent="-274320" eaLnBrk="1" fontAlgn="auto" hangingPunct="1">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p>
          <a:p>
            <a:pPr marL="274320" indent="-274320" eaLnBrk="1" fontAlgn="auto" hangingPunct="1">
              <a:spcBef>
                <a:spcPts val="0"/>
              </a:spcBef>
              <a:spcAft>
                <a:spcPts val="0"/>
              </a:spcAft>
              <a:buFont typeface="Wingdings 2" pitchFamily="18" charset="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he-IL" sz="2400" dirty="0" smtClean="0">
              <a:solidFill>
                <a:srgbClr val="FF0000"/>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7412"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44BABC30-0A75-44E0-8FD9-40C69E8CBDE6}" type="slidenum">
              <a:rPr lang="he-IL" b="1">
                <a:solidFill>
                  <a:schemeClr val="accent1">
                    <a:lumMod val="75000"/>
                  </a:schemeClr>
                </a:solidFill>
                <a:latin typeface="Arial" pitchFamily="34" charset="0"/>
                <a:cs typeface="Arial" pitchFamily="34" charset="0"/>
              </a:rPr>
              <a:pPr>
                <a:defRPr/>
              </a:pPr>
              <a:t>12</a:t>
            </a:fld>
            <a:endParaRPr lang="he-IL" b="1" dirty="0">
              <a:solidFill>
                <a:schemeClr val="accent1">
                  <a:lumMod val="75000"/>
                </a:schemeClr>
              </a:solidFill>
              <a:latin typeface="Arial" pitchFamily="34" charset="0"/>
              <a:cs typeface="Arial" pitchFamily="34" charset="0"/>
            </a:endParaRPr>
          </a:p>
        </p:txBody>
      </p:sp>
      <p:sp>
        <p:nvSpPr>
          <p:cNvPr id="6" name="כותרת 1"/>
          <p:cNvSpPr>
            <a:spLocks noGrp="1"/>
          </p:cNvSpPr>
          <p:nvPr>
            <p:ph type="title"/>
          </p:nvPr>
        </p:nvSpPr>
        <p:spPr>
          <a:xfrm>
            <a:off x="914400" y="274638"/>
            <a:ext cx="7772400" cy="922337"/>
          </a:xfrm>
        </p:spPr>
        <p:txBody>
          <a:bodyPr>
            <a:normAutofit fontScale="90000"/>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a:t>
            </a:r>
            <a:r>
              <a:rPr lang="he-IL" sz="3600" b="1" dirty="0" smtClean="0">
                <a:solidFill>
                  <a:schemeClr val="accent1">
                    <a:lumMod val="75000"/>
                  </a:schemeClr>
                </a:solidFill>
                <a:latin typeface="David" pitchFamily="34" charset="-79"/>
                <a:cs typeface="David" pitchFamily="34" charset="-79"/>
              </a:rPr>
              <a:t>הצגת המאמרים</a:t>
            </a:r>
            <a:br>
              <a:rPr lang="he-IL" sz="3600" b="1" dirty="0" smtClean="0">
                <a:solidFill>
                  <a:schemeClr val="accent1">
                    <a:lumMod val="75000"/>
                  </a:schemeClr>
                </a:solidFill>
                <a:latin typeface="David" pitchFamily="34" charset="-79"/>
                <a:cs typeface="David" pitchFamily="34" charset="-79"/>
              </a:rPr>
            </a:br>
            <a:r>
              <a:rPr lang="en-US" sz="3100" dirty="0" smtClean="0">
                <a:solidFill>
                  <a:schemeClr val="accent1">
                    <a:lumMod val="75000"/>
                  </a:schemeClr>
                </a:solidFill>
                <a:latin typeface="David" pitchFamily="34" charset="-79"/>
                <a:cs typeface="David" pitchFamily="34" charset="-79"/>
              </a:rPr>
              <a:t>Michael Moran (2006)</a:t>
            </a:r>
            <a:r>
              <a:rPr lang="he-IL" sz="3100" dirty="0" smtClean="0">
                <a:solidFill>
                  <a:schemeClr val="accent1">
                    <a:lumMod val="75000"/>
                  </a:schemeClr>
                </a:solidFill>
                <a:latin typeface="David" pitchFamily="34" charset="-79"/>
                <a:cs typeface="David" pitchFamily="34" charset="-79"/>
              </a:rPr>
              <a:t> .3</a:t>
            </a:r>
            <a:endParaRPr lang="he-IL" sz="3100" b="1" dirty="0">
              <a:solidFill>
                <a:schemeClr val="accent1">
                  <a:lumMod val="75000"/>
                </a:schemeClr>
              </a:solidFill>
              <a:latin typeface="David" pitchFamily="34" charset="-79"/>
              <a:cs typeface="David" pitchFamily="34" charset="-79"/>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647700" y="1412776"/>
            <a:ext cx="8316913" cy="5904013"/>
          </a:xfrm>
        </p:spPr>
        <p:txBody>
          <a:bodyPr>
            <a:normAutofit fontScale="92500" lnSpcReduction="20000"/>
          </a:bodyPr>
          <a:lstStyle/>
          <a:p>
            <a:pPr marL="274320" indent="-274320" eaLnBrk="1" fontAlgn="auto" hangingPunct="1">
              <a:lnSpc>
                <a:spcPct val="120000"/>
              </a:lnSpc>
              <a:spcBef>
                <a:spcPts val="0"/>
              </a:spcBef>
              <a:spcAft>
                <a:spcPts val="0"/>
              </a:spcAft>
              <a:buNone/>
              <a:defRPr/>
            </a:pPr>
            <a:r>
              <a:rPr lang="he-IL" sz="2400" dirty="0" smtClean="0">
                <a:solidFill>
                  <a:schemeClr val="accent1">
                    <a:lumMod val="75000"/>
                  </a:schemeClr>
                </a:solidFill>
                <a:latin typeface="David" pitchFamily="34" charset="-79"/>
                <a:cs typeface="David" pitchFamily="34" charset="-79"/>
              </a:rPr>
              <a:t>		</a:t>
            </a:r>
          </a:p>
          <a:p>
            <a:pPr marL="274320" indent="-274320" eaLnBrk="1" fontAlgn="auto" hangingPunct="1">
              <a:lnSpc>
                <a:spcPct val="120000"/>
              </a:lnSpc>
              <a:spcBef>
                <a:spcPts val="0"/>
              </a:spcBef>
              <a:spcAft>
                <a:spcPts val="0"/>
              </a:spcAft>
              <a:buNone/>
              <a:defRPr/>
            </a:pPr>
            <a:r>
              <a:rPr lang="he-IL" sz="2400" dirty="0" smtClean="0">
                <a:solidFill>
                  <a:schemeClr val="accent1">
                    <a:lumMod val="75000"/>
                  </a:schemeClr>
                </a:solidFill>
                <a:latin typeface="David" pitchFamily="34" charset="-79"/>
                <a:cs typeface="David" pitchFamily="34" charset="-79"/>
              </a:rPr>
              <a:t>	מורן טוען ששני ההיבטים: ההיבט התחומי וההיבט הבין-תחומי הם תאומים אינטלקטואליים:</a:t>
            </a:r>
          </a:p>
          <a:p>
            <a:pPr marL="274320" indent="-27432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274320" indent="-274320" eaLnBrk="1" fontAlgn="auto" hangingPunct="1">
              <a:lnSpc>
                <a:spcPct val="12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r>
              <a:rPr lang="he-IL" sz="2400" b="1" dirty="0" smtClean="0">
                <a:solidFill>
                  <a:schemeClr val="accent1">
                    <a:lumMod val="75000"/>
                  </a:schemeClr>
                </a:solidFill>
                <a:latin typeface="David" pitchFamily="34" charset="-79"/>
                <a:cs typeface="David" pitchFamily="34" charset="-79"/>
              </a:rPr>
              <a:t>ההיבט התחומי  </a:t>
            </a:r>
            <a:r>
              <a:rPr lang="he-IL" sz="2400" dirty="0" smtClean="0">
                <a:solidFill>
                  <a:schemeClr val="accent1">
                    <a:lumMod val="75000"/>
                  </a:schemeClr>
                </a:solidFill>
                <a:latin typeface="David" pitchFamily="34" charset="-79"/>
                <a:cs typeface="David" pitchFamily="34" charset="-79"/>
              </a:rPr>
              <a:t>- (דיסציפלינה = תחום דעת, אך גם כפיה/משמעת/עונש) -  הוכח כאסטרטגיה מצליחה באופן מיוחד ליצירת היררכיה של עוצמה של אליטות אקדמיות (ואף התנגדות לאליטות אחרות כגון – אליטות ניהוליות). דיסציפלינה אחת מהווה צורה גבוהה יותר של הידע התיאורטי – פילוסופיה (אריסטו), כלכלה (מדעי החברה)</a:t>
            </a:r>
          </a:p>
          <a:p>
            <a:pPr marL="274320" indent="-27432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274320" indent="-274320" eaLnBrk="1" fontAlgn="auto" hangingPunct="1">
              <a:lnSpc>
                <a:spcPct val="12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r>
              <a:rPr lang="he-IL" sz="2400" b="1" dirty="0" smtClean="0">
                <a:solidFill>
                  <a:schemeClr val="accent1">
                    <a:lumMod val="75000"/>
                  </a:schemeClr>
                </a:solidFill>
                <a:latin typeface="David" pitchFamily="34" charset="-79"/>
                <a:cs typeface="David" pitchFamily="34" charset="-79"/>
              </a:rPr>
              <a:t>ההיבט הבין תחומי </a:t>
            </a:r>
            <a:r>
              <a:rPr lang="he-IL" sz="2400" dirty="0" smtClean="0">
                <a:solidFill>
                  <a:schemeClr val="accent1">
                    <a:lumMod val="75000"/>
                  </a:schemeClr>
                </a:solidFill>
                <a:latin typeface="David" pitchFamily="34" charset="-79"/>
                <a:cs typeface="David" pitchFamily="34" charset="-79"/>
              </a:rPr>
              <a:t>משמש למטרות רבות ושונות: פותר בעיות פוטנציאליות בהיבט התחומי (שלטון האליטות באקדמיה, שחיקה תרבותית, תשישות היסטורית, מאבק דורי), מהווה פתרון בפני בעלי אינטרסים המתנגדים לאליטות השולטות בהיבט התחומי.</a:t>
            </a:r>
          </a:p>
          <a:p>
            <a:pPr marL="274320" indent="-27432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274320" indent="-274320" eaLnBrk="1" fontAlgn="auto" hangingPunct="1">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p>
          <a:p>
            <a:pPr marL="274320" indent="-27432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274320" indent="-274320" eaLnBrk="1" fontAlgn="auto" hangingPunct="1">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p>
          <a:p>
            <a:pPr marL="274320" indent="-274320" eaLnBrk="1" fontAlgn="auto" hangingPunct="1">
              <a:spcBef>
                <a:spcPts val="0"/>
              </a:spcBef>
              <a:spcAft>
                <a:spcPts val="0"/>
              </a:spcAft>
              <a:buFont typeface="Wingdings 2" pitchFamily="18" charset="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he-IL" sz="2400" dirty="0" smtClean="0">
              <a:solidFill>
                <a:srgbClr val="FF0000"/>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7412"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44BABC30-0A75-44E0-8FD9-40C69E8CBDE6}" type="slidenum">
              <a:rPr lang="he-IL" b="1">
                <a:solidFill>
                  <a:schemeClr val="accent1">
                    <a:lumMod val="75000"/>
                  </a:schemeClr>
                </a:solidFill>
                <a:latin typeface="Arial" pitchFamily="34" charset="0"/>
                <a:cs typeface="Arial" pitchFamily="34" charset="0"/>
              </a:rPr>
              <a:pPr>
                <a:defRPr/>
              </a:pPr>
              <a:t>13</a:t>
            </a:fld>
            <a:endParaRPr lang="he-IL" b="1" dirty="0">
              <a:solidFill>
                <a:schemeClr val="accent1">
                  <a:lumMod val="75000"/>
                </a:schemeClr>
              </a:solidFill>
              <a:latin typeface="Arial" pitchFamily="34" charset="0"/>
              <a:cs typeface="Arial" pitchFamily="34" charset="0"/>
            </a:endParaRPr>
          </a:p>
        </p:txBody>
      </p:sp>
      <p:sp>
        <p:nvSpPr>
          <p:cNvPr id="6" name="כותרת 1"/>
          <p:cNvSpPr>
            <a:spLocks noGrp="1"/>
          </p:cNvSpPr>
          <p:nvPr>
            <p:ph type="title"/>
          </p:nvPr>
        </p:nvSpPr>
        <p:spPr>
          <a:xfrm>
            <a:off x="914400" y="274638"/>
            <a:ext cx="7772400" cy="922337"/>
          </a:xfrm>
        </p:spPr>
        <p:txBody>
          <a:bodyPr>
            <a:normAutofit fontScale="90000"/>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a:t>
            </a:r>
            <a:r>
              <a:rPr lang="he-IL" sz="3600" b="1" dirty="0" smtClean="0">
                <a:solidFill>
                  <a:schemeClr val="accent1">
                    <a:lumMod val="75000"/>
                  </a:schemeClr>
                </a:solidFill>
                <a:latin typeface="David" pitchFamily="34" charset="-79"/>
                <a:cs typeface="David" pitchFamily="34" charset="-79"/>
              </a:rPr>
              <a:t>הצגת המאמרים</a:t>
            </a:r>
            <a:br>
              <a:rPr lang="he-IL" sz="3600" b="1" dirty="0" smtClean="0">
                <a:solidFill>
                  <a:schemeClr val="accent1">
                    <a:lumMod val="75000"/>
                  </a:schemeClr>
                </a:solidFill>
                <a:latin typeface="David" pitchFamily="34" charset="-79"/>
                <a:cs typeface="David" pitchFamily="34" charset="-79"/>
              </a:rPr>
            </a:br>
            <a:r>
              <a:rPr lang="en-US" sz="3100" dirty="0" smtClean="0">
                <a:solidFill>
                  <a:schemeClr val="accent1">
                    <a:lumMod val="75000"/>
                  </a:schemeClr>
                </a:solidFill>
                <a:latin typeface="David" pitchFamily="34" charset="-79"/>
                <a:cs typeface="David" pitchFamily="34" charset="-79"/>
              </a:rPr>
              <a:t>Michael Moran (2006)</a:t>
            </a:r>
            <a:r>
              <a:rPr lang="he-IL" sz="3100" dirty="0" smtClean="0">
                <a:solidFill>
                  <a:schemeClr val="accent1">
                    <a:lumMod val="75000"/>
                  </a:schemeClr>
                </a:solidFill>
                <a:latin typeface="David" pitchFamily="34" charset="-79"/>
                <a:cs typeface="David" pitchFamily="34" charset="-79"/>
              </a:rPr>
              <a:t> .3</a:t>
            </a:r>
            <a:endParaRPr lang="he-IL" sz="3100" b="1" dirty="0">
              <a:solidFill>
                <a:schemeClr val="accent1">
                  <a:lumMod val="75000"/>
                </a:schemeClr>
              </a:solidFill>
              <a:latin typeface="David" pitchFamily="34" charset="-79"/>
              <a:cs typeface="David" pitchFamily="34" charset="-79"/>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323850" y="1196975"/>
            <a:ext cx="8640763" cy="5661025"/>
          </a:xfrm>
        </p:spPr>
        <p:txBody>
          <a:bodyPr>
            <a:normAutofit/>
          </a:bodyPr>
          <a:lstStyle/>
          <a:p>
            <a:pPr marL="274320" indent="-27432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274320" indent="-274320" eaLnBrk="1" fontAlgn="auto" hangingPunct="1">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endParaRPr lang="he-IL" dirty="0" smtClean="0">
              <a:solidFill>
                <a:schemeClr val="accent1">
                  <a:lumMod val="75000"/>
                </a:schemeClr>
              </a:solidFill>
              <a:latin typeface="David" pitchFamily="34" charset="-79"/>
              <a:cs typeface="David" pitchFamily="34" charset="-79"/>
            </a:endParaRPr>
          </a:p>
          <a:p>
            <a:pPr marL="274320" indent="-274320" eaLnBrk="1" fontAlgn="auto" hangingPunct="1">
              <a:spcBef>
                <a:spcPts val="0"/>
              </a:spcBef>
              <a:spcAft>
                <a:spcPts val="0"/>
              </a:spcAft>
              <a:buFont typeface="Wingdings 2" pitchFamily="18" charset="2"/>
              <a:buNone/>
              <a:defRPr/>
            </a:pPr>
            <a:r>
              <a:rPr lang="he-IL" b="1" dirty="0" smtClean="0">
                <a:solidFill>
                  <a:schemeClr val="accent1">
                    <a:lumMod val="75000"/>
                  </a:schemeClr>
                </a:solidFill>
                <a:latin typeface="David" pitchFamily="34" charset="-79"/>
                <a:cs typeface="David" pitchFamily="34" charset="-79"/>
              </a:rPr>
              <a:t>	</a:t>
            </a:r>
            <a:r>
              <a:rPr lang="he-IL" sz="2400" dirty="0" smtClean="0">
                <a:solidFill>
                  <a:schemeClr val="accent1">
                    <a:lumMod val="75000"/>
                  </a:schemeClr>
                </a:solidFill>
                <a:latin typeface="David" pitchFamily="34" charset="-79"/>
                <a:cs typeface="David" pitchFamily="34" charset="-79"/>
              </a:rPr>
              <a:t>כל תחום לימוד חדש יכול להיות מותקף באחת משתי צורות: </a:t>
            </a:r>
          </a:p>
          <a:p>
            <a:pPr marL="274320" indent="-274320" eaLnBrk="1" fontAlgn="auto" hangingPunct="1">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או להיבלע על ידי הגישה התחומית, או להתמזג לתוך הבין-תחומיות. </a:t>
            </a:r>
          </a:p>
          <a:p>
            <a:pPr marL="274320" indent="-27432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274320" indent="-274320" eaLnBrk="1" fontAlgn="auto" hangingPunct="1">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מדעי המדינה הוקמה מתוך השאיפות הדיסציפלינאריות – לזכות בזהות תחומית או להיבלע על ידי דיסציפלינה מובילה (כלכלה)</a:t>
            </a:r>
          </a:p>
          <a:p>
            <a:pPr marL="274320" indent="-274320" eaLnBrk="1" fontAlgn="auto" hangingPunct="1">
              <a:lnSpc>
                <a:spcPct val="150000"/>
              </a:lnSpc>
              <a:spcBef>
                <a:spcPts val="0"/>
              </a:spcBef>
              <a:spcAft>
                <a:spcPts val="0"/>
              </a:spcAft>
              <a:buNone/>
              <a:defRPr/>
            </a:pPr>
            <a:r>
              <a:rPr lang="he-IL" sz="2400" b="1" dirty="0" smtClean="0">
                <a:solidFill>
                  <a:schemeClr val="accent1">
                    <a:lumMod val="75000"/>
                  </a:schemeClr>
                </a:solidFill>
                <a:latin typeface="David" pitchFamily="34" charset="-79"/>
                <a:cs typeface="David" pitchFamily="34" charset="-79"/>
              </a:rPr>
              <a:t>	</a:t>
            </a:r>
            <a:endParaRPr lang="he-IL" sz="2400" dirty="0" smtClean="0">
              <a:solidFill>
                <a:srgbClr val="FF0000"/>
              </a:solidFill>
              <a:latin typeface="David" pitchFamily="34" charset="-79"/>
              <a:cs typeface="David" pitchFamily="34" charset="-79"/>
            </a:endParaRPr>
          </a:p>
          <a:p>
            <a:pPr marL="274320" indent="-274320" eaLnBrk="1" fontAlgn="auto" hangingPunct="1">
              <a:spcBef>
                <a:spcPts val="0"/>
              </a:spcBef>
              <a:spcAft>
                <a:spcPts val="0"/>
              </a:spcAft>
              <a:buNone/>
              <a:defRPr/>
            </a:pPr>
            <a:r>
              <a:rPr lang="he-IL" sz="2400" dirty="0" smtClean="0">
                <a:solidFill>
                  <a:srgbClr val="FF0000"/>
                </a:solidFill>
                <a:latin typeface="David" pitchFamily="34" charset="-79"/>
                <a:cs typeface="David" pitchFamily="34" charset="-79"/>
              </a:rPr>
              <a:t>	</a:t>
            </a:r>
            <a:r>
              <a:rPr lang="he-IL" sz="2400" b="1" dirty="0" smtClean="0">
                <a:solidFill>
                  <a:srgbClr val="FF0000"/>
                </a:solidFill>
                <a:latin typeface="David" pitchFamily="34" charset="-79"/>
                <a:cs typeface="David" pitchFamily="34" charset="-79"/>
              </a:rPr>
              <a:t>מסקנה</a:t>
            </a:r>
            <a:r>
              <a:rPr lang="he-IL" sz="2400" dirty="0" smtClean="0">
                <a:solidFill>
                  <a:srgbClr val="FF0000"/>
                </a:solidFill>
                <a:latin typeface="David" pitchFamily="34" charset="-79"/>
                <a:cs typeface="David" pitchFamily="34" charset="-79"/>
              </a:rPr>
              <a:t>: העובדה שהבין תחומיות ניתנת לשימוש למטרות רבות ושונות מסבירה את הפופולאריות שלה, אך גם את החולשה שלה – היא לא מצליחה לבצע התקדמות רצינית. </a:t>
            </a: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lnSpc>
                <a:spcPct val="120000"/>
              </a:lnSpc>
              <a:spcBef>
                <a:spcPts val="0"/>
              </a:spcBef>
              <a:spcAft>
                <a:spcPts val="0"/>
              </a:spcAft>
              <a:defRPr/>
            </a:pPr>
            <a:endParaRPr lang="en-US" sz="55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he-IL" sz="2400" dirty="0" smtClean="0">
              <a:solidFill>
                <a:srgbClr val="FF0000"/>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8436"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C5A74F4C-ECBA-43D8-B218-0D75B960D4DD}" type="slidenum">
              <a:rPr lang="he-IL" b="1">
                <a:solidFill>
                  <a:schemeClr val="accent1">
                    <a:lumMod val="75000"/>
                  </a:schemeClr>
                </a:solidFill>
                <a:latin typeface="Arial" pitchFamily="34" charset="0"/>
                <a:cs typeface="Arial" pitchFamily="34" charset="0"/>
              </a:rPr>
              <a:pPr>
                <a:defRPr/>
              </a:pPr>
              <a:t>14</a:t>
            </a:fld>
            <a:endParaRPr lang="he-IL" b="1" dirty="0">
              <a:solidFill>
                <a:schemeClr val="accent1">
                  <a:lumMod val="75000"/>
                </a:schemeClr>
              </a:solidFill>
              <a:latin typeface="Arial" pitchFamily="34" charset="0"/>
              <a:cs typeface="Arial" pitchFamily="34" charset="0"/>
            </a:endParaRPr>
          </a:p>
        </p:txBody>
      </p:sp>
      <p:sp>
        <p:nvSpPr>
          <p:cNvPr id="6" name="כותרת 1"/>
          <p:cNvSpPr>
            <a:spLocks noGrp="1"/>
          </p:cNvSpPr>
          <p:nvPr>
            <p:ph type="title"/>
          </p:nvPr>
        </p:nvSpPr>
        <p:spPr>
          <a:xfrm>
            <a:off x="914400" y="274638"/>
            <a:ext cx="7772400" cy="922337"/>
          </a:xfrm>
        </p:spPr>
        <p:txBody>
          <a:bodyPr>
            <a:normAutofit fontScale="90000"/>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a:t>
            </a:r>
            <a:r>
              <a:rPr lang="he-IL" sz="3600" b="1" dirty="0" smtClean="0">
                <a:solidFill>
                  <a:schemeClr val="accent1">
                    <a:lumMod val="75000"/>
                  </a:schemeClr>
                </a:solidFill>
                <a:latin typeface="David" pitchFamily="34" charset="-79"/>
                <a:cs typeface="David" pitchFamily="34" charset="-79"/>
              </a:rPr>
              <a:t>הצגת המאמרים</a:t>
            </a:r>
            <a:br>
              <a:rPr lang="he-IL" sz="3600" b="1" dirty="0" smtClean="0">
                <a:solidFill>
                  <a:schemeClr val="accent1">
                    <a:lumMod val="75000"/>
                  </a:schemeClr>
                </a:solidFill>
                <a:latin typeface="David" pitchFamily="34" charset="-79"/>
                <a:cs typeface="David" pitchFamily="34" charset="-79"/>
              </a:rPr>
            </a:br>
            <a:r>
              <a:rPr lang="en-US" sz="3100" dirty="0" smtClean="0">
                <a:solidFill>
                  <a:schemeClr val="accent1">
                    <a:lumMod val="75000"/>
                  </a:schemeClr>
                </a:solidFill>
                <a:latin typeface="David" pitchFamily="34" charset="-79"/>
                <a:cs typeface="David" pitchFamily="34" charset="-79"/>
              </a:rPr>
              <a:t>)</a:t>
            </a:r>
            <a:r>
              <a:rPr lang="he-IL" sz="3100" dirty="0" smtClean="0">
                <a:solidFill>
                  <a:schemeClr val="accent1">
                    <a:lumMod val="75000"/>
                  </a:schemeClr>
                </a:solidFill>
                <a:latin typeface="David" pitchFamily="34" charset="-79"/>
                <a:cs typeface="David" pitchFamily="34" charset="-79"/>
              </a:rPr>
              <a:t>המשך) </a:t>
            </a:r>
            <a:r>
              <a:rPr lang="en-US" sz="3100" dirty="0" smtClean="0">
                <a:solidFill>
                  <a:schemeClr val="accent1">
                    <a:lumMod val="75000"/>
                  </a:schemeClr>
                </a:solidFill>
                <a:latin typeface="David" pitchFamily="34" charset="-79"/>
                <a:cs typeface="David" pitchFamily="34" charset="-79"/>
              </a:rPr>
              <a:t>Michael Moran (2006)</a:t>
            </a:r>
            <a:r>
              <a:rPr lang="he-IL" sz="3100" dirty="0" smtClean="0">
                <a:solidFill>
                  <a:schemeClr val="accent1">
                    <a:lumMod val="75000"/>
                  </a:schemeClr>
                </a:solidFill>
                <a:latin typeface="David" pitchFamily="34" charset="-79"/>
                <a:cs typeface="David" pitchFamily="34" charset="-79"/>
              </a:rPr>
              <a:t> .3</a:t>
            </a:r>
            <a:endParaRPr lang="he-IL" sz="3100" b="1" dirty="0">
              <a:solidFill>
                <a:schemeClr val="accent1">
                  <a:lumMod val="75000"/>
                </a:schemeClr>
              </a:solidFill>
              <a:latin typeface="David" pitchFamily="34" charset="-79"/>
              <a:cs typeface="David" pitchFamily="34" charset="-79"/>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solidFill>
                  <a:schemeClr val="accent1">
                    <a:lumMod val="75000"/>
                  </a:schemeClr>
                </a:solidFill>
                <a:latin typeface="David" pitchFamily="34" charset="-79"/>
                <a:cs typeface="David" pitchFamily="34" charset="-79"/>
              </a:rPr>
              <a:t>מצרים והאביב הערבי  </a:t>
            </a:r>
            <a:br>
              <a:rPr lang="he-IL" b="1" dirty="0" smtClean="0">
                <a:solidFill>
                  <a:schemeClr val="accent1">
                    <a:lumMod val="75000"/>
                  </a:schemeClr>
                </a:solidFill>
                <a:latin typeface="David" pitchFamily="34" charset="-79"/>
                <a:cs typeface="David" pitchFamily="34" charset="-79"/>
              </a:rPr>
            </a:br>
            <a:r>
              <a:rPr lang="he-IL" sz="3200" b="1" dirty="0" smtClean="0">
                <a:solidFill>
                  <a:schemeClr val="accent1">
                    <a:lumMod val="75000"/>
                  </a:schemeClr>
                </a:solidFill>
                <a:latin typeface="David" pitchFamily="34" charset="-79"/>
                <a:cs typeface="David" pitchFamily="34" charset="-79"/>
              </a:rPr>
              <a:t>הקושי לחקור והתועלת בגישה רבת תחומים</a:t>
            </a:r>
            <a:endParaRPr lang="he-IL" sz="3200" dirty="0"/>
          </a:p>
        </p:txBody>
      </p:sp>
      <p:sp>
        <p:nvSpPr>
          <p:cNvPr id="3" name="מציין מיקום תוכן 2"/>
          <p:cNvSpPr>
            <a:spLocks noGrp="1"/>
          </p:cNvSpPr>
          <p:nvPr>
            <p:ph sz="quarter" idx="1"/>
          </p:nvPr>
        </p:nvSpPr>
        <p:spPr/>
        <p:txBody>
          <a:bodyPr/>
          <a:lstStyle/>
          <a:p>
            <a:pPr lvl="0"/>
            <a:r>
              <a:rPr lang="he-IL" dirty="0" smtClean="0">
                <a:solidFill>
                  <a:srgbClr val="381BB5"/>
                </a:solidFill>
                <a:latin typeface="David" pitchFamily="34" charset="-79"/>
                <a:cs typeface="David" pitchFamily="34" charset="-79"/>
              </a:rPr>
              <a:t>תהליך מורכב וארוך טווח של שינוי.</a:t>
            </a:r>
          </a:p>
          <a:p>
            <a:pPr lvl="0"/>
            <a:r>
              <a:rPr lang="he-IL" dirty="0" smtClean="0">
                <a:solidFill>
                  <a:srgbClr val="381BB5"/>
                </a:solidFill>
                <a:latin typeface="David" pitchFamily="34" charset="-79"/>
                <a:cs typeface="David" pitchFamily="34" charset="-79"/>
              </a:rPr>
              <a:t>אין פרספקטיבה היסטורית</a:t>
            </a:r>
            <a:endParaRPr lang="en-US" dirty="0" smtClean="0">
              <a:solidFill>
                <a:srgbClr val="381BB5"/>
              </a:solidFill>
              <a:latin typeface="David" pitchFamily="34" charset="-79"/>
              <a:cs typeface="David" pitchFamily="34" charset="-79"/>
            </a:endParaRPr>
          </a:p>
          <a:p>
            <a:pPr lvl="0"/>
            <a:r>
              <a:rPr lang="he-IL" dirty="0" smtClean="0">
                <a:solidFill>
                  <a:srgbClr val="381BB5"/>
                </a:solidFill>
                <a:latin typeface="David" pitchFamily="34" charset="-79"/>
                <a:cs typeface="David" pitchFamily="34" charset="-79"/>
              </a:rPr>
              <a:t>מחסור במקורות אמינים ובתיעוד מסודר. </a:t>
            </a:r>
            <a:endParaRPr lang="en-US" dirty="0" smtClean="0">
              <a:solidFill>
                <a:srgbClr val="381BB5"/>
              </a:solidFill>
              <a:latin typeface="David" pitchFamily="34" charset="-79"/>
              <a:cs typeface="David" pitchFamily="34" charset="-79"/>
            </a:endParaRPr>
          </a:p>
          <a:p>
            <a:pPr lvl="0"/>
            <a:r>
              <a:rPr lang="he-IL" dirty="0" smtClean="0">
                <a:solidFill>
                  <a:srgbClr val="381BB5"/>
                </a:solidFill>
                <a:latin typeface="David" pitchFamily="34" charset="-79"/>
                <a:cs typeface="David" pitchFamily="34" charset="-79"/>
              </a:rPr>
              <a:t>קושי להעריך ולצפות מה יהיה. </a:t>
            </a:r>
            <a:endParaRPr lang="en-US" dirty="0" smtClean="0">
              <a:solidFill>
                <a:srgbClr val="381BB5"/>
              </a:solidFill>
              <a:latin typeface="David" pitchFamily="34" charset="-79"/>
              <a:cs typeface="David" pitchFamily="34" charset="-79"/>
            </a:endParaRPr>
          </a:p>
          <a:p>
            <a:pPr lvl="0"/>
            <a:r>
              <a:rPr lang="he-IL" dirty="0" smtClean="0">
                <a:solidFill>
                  <a:srgbClr val="381BB5"/>
                </a:solidFill>
                <a:latin typeface="David" pitchFamily="34" charset="-79"/>
                <a:cs typeface="David" pitchFamily="34" charset="-79"/>
              </a:rPr>
              <a:t>מורכבותו הרבה של המצב - מגוון הכוחות ומגוון תנועות פוליטיות.</a:t>
            </a:r>
          </a:p>
          <a:p>
            <a:pPr lvl="0"/>
            <a:r>
              <a:rPr lang="he-IL" dirty="0" smtClean="0">
                <a:solidFill>
                  <a:srgbClr val="381BB5"/>
                </a:solidFill>
                <a:latin typeface="David" pitchFamily="34" charset="-79"/>
                <a:cs typeface="David" pitchFamily="34" charset="-79"/>
              </a:rPr>
              <a:t>קשה לייצר הכללות בעולם הערבי:</a:t>
            </a:r>
          </a:p>
          <a:p>
            <a:pPr lvl="1"/>
            <a:r>
              <a:rPr lang="he-IL" sz="2000" dirty="0" smtClean="0">
                <a:solidFill>
                  <a:srgbClr val="381BB5"/>
                </a:solidFill>
                <a:latin typeface="David" pitchFamily="34" charset="-79"/>
                <a:cs typeface="David" pitchFamily="34" charset="-79"/>
              </a:rPr>
              <a:t>מדינות רבות, שונות זו מזו בגודל, בתנאים הכלכליים, במבנה הפוליטי והחברתי, בסדר היום החברתי-פוליטי, ובתרבות החברתית והפוליטית. </a:t>
            </a:r>
            <a:endParaRPr lang="en-US" sz="2000" dirty="0" smtClean="0">
              <a:solidFill>
                <a:srgbClr val="381BB5"/>
              </a:solidFill>
              <a:latin typeface="David" pitchFamily="34" charset="-79"/>
              <a:cs typeface="David" pitchFamily="34" charset="-79"/>
            </a:endParaRPr>
          </a:p>
          <a:p>
            <a:pPr algn="just">
              <a:buNone/>
            </a:pPr>
            <a:endParaRPr lang="en-US" dirty="0" smtClean="0"/>
          </a:p>
          <a:p>
            <a:endParaRPr lang="he-IL" dirty="0"/>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15</a:t>
            </a:fld>
            <a:endParaRPr lang="he-IL"/>
          </a:p>
        </p:txBody>
      </p:sp>
      <p:pic>
        <p:nvPicPr>
          <p:cNvPr id="5" name="Picture 5" descr="מבל נקי"/>
          <p:cNvPicPr>
            <a:picLocks noChangeAspect="1" noChangeArrowheads="1"/>
          </p:cNvPicPr>
          <p:nvPr/>
        </p:nvPicPr>
        <p:blipFill>
          <a:blip r:embed="rId2" cstate="print"/>
          <a:srcRect/>
          <a:stretch>
            <a:fillRect/>
          </a:stretch>
        </p:blipFill>
        <p:spPr bwMode="auto">
          <a:xfrm>
            <a:off x="250825" y="188913"/>
            <a:ext cx="792163" cy="863600"/>
          </a:xfrm>
          <a:prstGeom prst="rect">
            <a:avLst/>
          </a:prstGeom>
          <a:noFill/>
          <a:ln w="9525">
            <a:noFill/>
            <a:miter lim="800000"/>
            <a:headEnd/>
            <a:tailEnd/>
          </a:ln>
        </p:spPr>
      </p:pic>
      <p:cxnSp>
        <p:nvCxnSpPr>
          <p:cNvPr id="6" name="מחבר ישר 5"/>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sz="3600" dirty="0" smtClean="0">
                <a:solidFill>
                  <a:srgbClr val="381BB5"/>
                </a:solidFill>
                <a:latin typeface="David" pitchFamily="34" charset="-79"/>
                <a:cs typeface="David" pitchFamily="34" charset="-79"/>
              </a:rPr>
              <a:t>האם קיים אביב ערבי והאם ניתן לנבא את העתיד במזרח התיכון?</a:t>
            </a:r>
            <a:endParaRPr lang="he-IL" sz="3600" dirty="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p:txBody>
          <a:bodyPr/>
          <a:lstStyle/>
          <a:p>
            <a:pPr marL="273050" lvl="1" indent="-273050">
              <a:spcBef>
                <a:spcPts val="575"/>
              </a:spcBef>
              <a:buClr>
                <a:schemeClr val="accent1"/>
              </a:buClr>
              <a:buNone/>
            </a:pPr>
            <a:r>
              <a:rPr lang="he-IL" sz="2800" b="1" dirty="0" smtClean="0">
                <a:solidFill>
                  <a:srgbClr val="381BB5"/>
                </a:solidFill>
                <a:latin typeface="David" pitchFamily="34" charset="-79"/>
                <a:cs typeface="David" pitchFamily="34" charset="-79"/>
              </a:rPr>
              <a:t>גישה א</a:t>
            </a:r>
            <a:r>
              <a:rPr lang="he-IL" sz="2800" dirty="0" smtClean="0">
                <a:solidFill>
                  <a:srgbClr val="381BB5"/>
                </a:solidFill>
                <a:latin typeface="David" pitchFamily="34" charset="-79"/>
                <a:cs typeface="David" pitchFamily="34" charset="-79"/>
              </a:rPr>
              <a:t>':</a:t>
            </a:r>
            <a:r>
              <a:rPr lang="en-US" sz="2800" dirty="0" smtClean="0">
                <a:solidFill>
                  <a:srgbClr val="381BB5"/>
                </a:solidFill>
                <a:latin typeface="David" pitchFamily="34" charset="-79"/>
                <a:cs typeface="David" pitchFamily="34" charset="-79"/>
              </a:rPr>
              <a:t> </a:t>
            </a:r>
            <a:endParaRPr lang="he-IL" sz="2800" dirty="0" smtClean="0">
              <a:solidFill>
                <a:srgbClr val="381BB5"/>
              </a:solidFill>
              <a:latin typeface="David" pitchFamily="34" charset="-79"/>
              <a:cs typeface="David" pitchFamily="34" charset="-79"/>
            </a:endParaRPr>
          </a:p>
          <a:p>
            <a:pPr marL="273050" lvl="1" indent="-273050" algn="just">
              <a:spcBef>
                <a:spcPts val="575"/>
              </a:spcBef>
              <a:buClr>
                <a:schemeClr val="accent1"/>
              </a:buClr>
            </a:pPr>
            <a:r>
              <a:rPr lang="he-IL" sz="2600" dirty="0" smtClean="0">
                <a:solidFill>
                  <a:srgbClr val="381BB5"/>
                </a:solidFill>
                <a:latin typeface="David" pitchFamily="34" charset="-79"/>
                <a:cs typeface="David" pitchFamily="34" charset="-79"/>
              </a:rPr>
              <a:t>קיימת גישה לפיה, ה"אביב הערבי" אינו תופעה. לא ניתן לבודד סיבה או הסבר יחיד למחאות השונות במדינות השונות. </a:t>
            </a:r>
          </a:p>
          <a:p>
            <a:pPr marL="273050" lvl="1" indent="-273050" algn="just">
              <a:spcBef>
                <a:spcPts val="575"/>
              </a:spcBef>
              <a:buClr>
                <a:schemeClr val="accent1"/>
              </a:buClr>
            </a:pPr>
            <a:r>
              <a:rPr lang="he-IL" sz="2600" dirty="0" smtClean="0">
                <a:solidFill>
                  <a:srgbClr val="381BB5"/>
                </a:solidFill>
                <a:latin typeface="David" pitchFamily="34" charset="-79"/>
                <a:cs typeface="David" pitchFamily="34" charset="-79"/>
              </a:rPr>
              <a:t>כל מדינה היא פסיפס עדתי, דתי, חברתי וכלכלי שונה - עם מסורת פוליטית והיסטוריה משל עצמה. </a:t>
            </a:r>
            <a:endParaRPr lang="en-US" sz="2600" dirty="0" smtClean="0">
              <a:solidFill>
                <a:srgbClr val="381BB5"/>
              </a:solidFill>
              <a:latin typeface="David" pitchFamily="34" charset="-79"/>
              <a:cs typeface="David" pitchFamily="34" charset="-79"/>
            </a:endParaRPr>
          </a:p>
          <a:p>
            <a:pPr marL="273050" lvl="1" indent="-273050" algn="just">
              <a:spcBef>
                <a:spcPts val="575"/>
              </a:spcBef>
              <a:buClr>
                <a:schemeClr val="accent1"/>
              </a:buClr>
            </a:pPr>
            <a:r>
              <a:rPr lang="he-IL" sz="2600" dirty="0" smtClean="0">
                <a:solidFill>
                  <a:srgbClr val="381BB5"/>
                </a:solidFill>
                <a:latin typeface="David" pitchFamily="34" charset="-79"/>
                <a:cs typeface="David" pitchFamily="34" charset="-79"/>
              </a:rPr>
              <a:t>כל מדינה נבדלת מאוד אחת מהשנייה, פוסעת בנתיב היסטורי שונה, וקשה לראות בהן מקשה אחת.</a:t>
            </a:r>
            <a:endParaRPr lang="en-US" sz="2600" dirty="0" smtClean="0">
              <a:solidFill>
                <a:srgbClr val="381BB5"/>
              </a:solidFill>
              <a:latin typeface="David" pitchFamily="34" charset="-79"/>
              <a:cs typeface="David" pitchFamily="34" charset="-79"/>
            </a:endParaRPr>
          </a:p>
          <a:p>
            <a:pPr marL="273050" lvl="1" indent="-273050">
              <a:spcBef>
                <a:spcPts val="575"/>
              </a:spcBef>
              <a:buClr>
                <a:schemeClr val="accent1"/>
              </a:buClr>
            </a:pPr>
            <a:endParaRPr lang="en-US" sz="1800" dirty="0" smtClean="0"/>
          </a:p>
          <a:p>
            <a:endParaRPr lang="he-IL" dirty="0"/>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16</a:t>
            </a:fld>
            <a:endParaRPr lang="he-IL"/>
          </a:p>
        </p:txBody>
      </p:sp>
      <p:cxnSp>
        <p:nvCxnSpPr>
          <p:cNvPr id="5" name="מחבר ישר 4"/>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6" name="Picture 5" descr="מבל נקי"/>
          <p:cNvPicPr>
            <a:picLocks noChangeAspect="1" noChangeArrowheads="1"/>
          </p:cNvPicPr>
          <p:nvPr/>
        </p:nvPicPr>
        <p:blipFill>
          <a:blip r:embed="rId2" cstate="print"/>
          <a:srcRect/>
          <a:stretch>
            <a:fillRect/>
          </a:stretch>
        </p:blipFill>
        <p:spPr bwMode="auto">
          <a:xfrm>
            <a:off x="250825" y="188913"/>
            <a:ext cx="792163" cy="8636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sz="3600" dirty="0" smtClean="0">
                <a:solidFill>
                  <a:srgbClr val="381BB5"/>
                </a:solidFill>
                <a:latin typeface="David" pitchFamily="34" charset="-79"/>
                <a:cs typeface="David" pitchFamily="34" charset="-79"/>
              </a:rPr>
              <a:t>מצרים - דוג' לגישה תחומית</a:t>
            </a:r>
            <a:endParaRPr lang="he-IL" sz="3600" dirty="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p:txBody>
          <a:bodyPr/>
          <a:lstStyle/>
          <a:p>
            <a:pPr marL="0" lvl="0" indent="0" algn="just">
              <a:buNone/>
            </a:pPr>
            <a:r>
              <a:rPr lang="he-IL" dirty="0" smtClean="0">
                <a:solidFill>
                  <a:srgbClr val="381BB5"/>
                </a:solidFill>
                <a:latin typeface="David" pitchFamily="34" charset="-79"/>
                <a:cs typeface="David" pitchFamily="34" charset="-79"/>
              </a:rPr>
              <a:t>בחינת המצב במצרים </a:t>
            </a:r>
            <a:r>
              <a:rPr lang="he-IL" b="1" dirty="0" smtClean="0">
                <a:solidFill>
                  <a:srgbClr val="381BB5"/>
                </a:solidFill>
                <a:latin typeface="David" pitchFamily="34" charset="-79"/>
                <a:cs typeface="David" pitchFamily="34" charset="-79"/>
              </a:rPr>
              <a:t>מנקודת המבט הכלכלית </a:t>
            </a:r>
            <a:r>
              <a:rPr lang="he-IL" sz="2400" b="1" dirty="0" smtClean="0">
                <a:solidFill>
                  <a:srgbClr val="381BB5"/>
                </a:solidFill>
                <a:latin typeface="David" pitchFamily="34" charset="-79"/>
                <a:cs typeface="David" pitchFamily="34" charset="-79"/>
              </a:rPr>
              <a:t>(אפרים חלמיש)</a:t>
            </a:r>
            <a:r>
              <a:rPr lang="he-IL" sz="2400" dirty="0" smtClean="0">
                <a:solidFill>
                  <a:srgbClr val="381BB5"/>
                </a:solidFill>
                <a:latin typeface="David" pitchFamily="34" charset="-79"/>
                <a:cs typeface="David" pitchFamily="34" charset="-79"/>
              </a:rPr>
              <a:t>: </a:t>
            </a:r>
          </a:p>
          <a:p>
            <a:pPr marL="0" lvl="0" indent="0" algn="just">
              <a:buNone/>
            </a:pPr>
            <a:r>
              <a:rPr lang="he-IL" dirty="0" smtClean="0">
                <a:solidFill>
                  <a:srgbClr val="381BB5"/>
                </a:solidFill>
                <a:latin typeface="David" pitchFamily="34" charset="-79"/>
                <a:cs typeface="David" pitchFamily="34" charset="-79"/>
              </a:rPr>
              <a:t>הטענה - המשבר במצרים איננו פוליטי אלא כלכלי.</a:t>
            </a:r>
          </a:p>
          <a:p>
            <a:pPr lvl="0" algn="just"/>
            <a:r>
              <a:rPr lang="he-IL" sz="2400" dirty="0" smtClean="0">
                <a:solidFill>
                  <a:srgbClr val="381BB5"/>
                </a:solidFill>
                <a:latin typeface="David" pitchFamily="34" charset="-79"/>
                <a:cs typeface="David" pitchFamily="34" charset="-79"/>
              </a:rPr>
              <a:t>מצרים במצב קשה - שוק העבודה חלש. 13% אבטלה, כולל שליש מהצעירים, זינוק במחירים.</a:t>
            </a:r>
            <a:endParaRPr lang="en-US" sz="2400" dirty="0" smtClean="0">
              <a:solidFill>
                <a:srgbClr val="381BB5"/>
              </a:solidFill>
              <a:latin typeface="David" pitchFamily="34" charset="-79"/>
              <a:cs typeface="David" pitchFamily="34" charset="-79"/>
            </a:endParaRPr>
          </a:p>
          <a:p>
            <a:pPr lvl="0" algn="just"/>
            <a:r>
              <a:rPr lang="he-IL" sz="2400" dirty="0" smtClean="0">
                <a:solidFill>
                  <a:srgbClr val="381BB5"/>
                </a:solidFill>
                <a:latin typeface="David" pitchFamily="34" charset="-79"/>
                <a:cs typeface="David" pitchFamily="34" charset="-79"/>
              </a:rPr>
              <a:t>המהפכות רק מרעות את המצב. </a:t>
            </a:r>
            <a:endParaRPr lang="en-US" sz="2400" dirty="0" smtClean="0">
              <a:solidFill>
                <a:srgbClr val="381BB5"/>
              </a:solidFill>
              <a:latin typeface="David" pitchFamily="34" charset="-79"/>
              <a:cs typeface="David" pitchFamily="34" charset="-79"/>
            </a:endParaRPr>
          </a:p>
          <a:p>
            <a:pPr lvl="0" algn="just"/>
            <a:r>
              <a:rPr lang="he-IL" sz="2400" b="1" dirty="0" smtClean="0">
                <a:solidFill>
                  <a:srgbClr val="381BB5"/>
                </a:solidFill>
                <a:latin typeface="David" pitchFamily="34" charset="-79"/>
                <a:cs typeface="David" pitchFamily="34" charset="-79"/>
              </a:rPr>
              <a:t>הדרך לפתור את המצב </a:t>
            </a:r>
            <a:r>
              <a:rPr lang="he-IL" sz="2400" dirty="0" smtClean="0">
                <a:solidFill>
                  <a:srgbClr val="381BB5"/>
                </a:solidFill>
                <a:latin typeface="David" pitchFamily="34" charset="-79"/>
                <a:cs typeface="David" pitchFamily="34" charset="-79"/>
              </a:rPr>
              <a:t>- לחבר את מצרים לכלכלה העולמית</a:t>
            </a:r>
          </a:p>
          <a:p>
            <a:pPr marL="725488" lvl="1" indent="-4763"/>
            <a:r>
              <a:rPr lang="he-IL" dirty="0" smtClean="0">
                <a:solidFill>
                  <a:srgbClr val="381BB5"/>
                </a:solidFill>
                <a:latin typeface="David" pitchFamily="34" charset="-79"/>
                <a:cs typeface="David" pitchFamily="34" charset="-79"/>
              </a:rPr>
              <a:t>הגדלת ההשקעות הזרות  (יגדילו משרות, שכר ויציבות)</a:t>
            </a:r>
          </a:p>
          <a:p>
            <a:pPr marL="725488" lvl="1" indent="-4763"/>
            <a:r>
              <a:rPr lang="he-IL" dirty="0" smtClean="0">
                <a:solidFill>
                  <a:srgbClr val="381BB5"/>
                </a:solidFill>
                <a:latin typeface="David" pitchFamily="34" charset="-79"/>
                <a:cs typeface="David" pitchFamily="34" charset="-79"/>
              </a:rPr>
              <a:t>הגדלת שקיפות ויציבות רגולטורית.</a:t>
            </a:r>
          </a:p>
          <a:p>
            <a:pPr marL="725488" lvl="1" indent="-4763"/>
            <a:r>
              <a:rPr lang="he-IL" dirty="0" smtClean="0">
                <a:solidFill>
                  <a:srgbClr val="381BB5"/>
                </a:solidFill>
                <a:latin typeface="David" pitchFamily="34" charset="-79"/>
                <a:cs typeface="David" pitchFamily="34" charset="-79"/>
              </a:rPr>
              <a:t>לשנות את הגישה ממדינות המפרץ למדינות אחרות, כמו סין.</a:t>
            </a:r>
            <a:endParaRPr lang="en-US" dirty="0" smtClean="0">
              <a:solidFill>
                <a:srgbClr val="381BB5"/>
              </a:solidFill>
              <a:latin typeface="David" pitchFamily="34" charset="-79"/>
              <a:cs typeface="David" pitchFamily="34" charset="-79"/>
            </a:endParaRPr>
          </a:p>
          <a:p>
            <a:pPr>
              <a:buNone/>
            </a:pPr>
            <a:r>
              <a:rPr lang="he-IL" sz="2400" dirty="0" smtClean="0">
                <a:solidFill>
                  <a:srgbClr val="381BB5"/>
                </a:solidFill>
              </a:rPr>
              <a:t>חסרון הגישה: מתעלמת מהיבטים אחרים נוספים. הערכה עתידית מוגבלת</a:t>
            </a:r>
            <a:endParaRPr lang="en-US" sz="2400" dirty="0" smtClean="0">
              <a:solidFill>
                <a:srgbClr val="381BB5"/>
              </a:solidFill>
            </a:endParaRPr>
          </a:p>
          <a:p>
            <a:pPr>
              <a:buNone/>
            </a:pPr>
            <a:endParaRPr lang="he-IL" dirty="0" smtClean="0"/>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17</a:t>
            </a:fld>
            <a:endParaRPr lang="he-IL"/>
          </a:p>
        </p:txBody>
      </p:sp>
      <p:cxnSp>
        <p:nvCxnSpPr>
          <p:cNvPr id="5" name="מחבר ישר 4"/>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6" name="Picture 5" descr="מבל נקי"/>
          <p:cNvPicPr>
            <a:picLocks noChangeAspect="1" noChangeArrowheads="1"/>
          </p:cNvPicPr>
          <p:nvPr/>
        </p:nvPicPr>
        <p:blipFill>
          <a:blip r:embed="rId2" cstate="print"/>
          <a:srcRect/>
          <a:stretch>
            <a:fillRect/>
          </a:stretch>
        </p:blipFill>
        <p:spPr bwMode="auto">
          <a:xfrm>
            <a:off x="250825" y="188913"/>
            <a:ext cx="792163" cy="8636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188640"/>
            <a:ext cx="7772400" cy="1143000"/>
          </a:xfrm>
        </p:spPr>
        <p:txBody>
          <a:bodyPr/>
          <a:lstStyle/>
          <a:p>
            <a:pPr algn="ctr"/>
            <a:r>
              <a:rPr lang="he-IL" sz="3600" dirty="0" smtClean="0">
                <a:solidFill>
                  <a:srgbClr val="381BB5"/>
                </a:solidFill>
                <a:latin typeface="David" pitchFamily="34" charset="-79"/>
                <a:cs typeface="David" pitchFamily="34" charset="-79"/>
              </a:rPr>
              <a:t>בין תחומי/רב תחומי -להבנת האביב הערבי</a:t>
            </a:r>
            <a:endParaRPr lang="he-IL" sz="3600" dirty="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a:xfrm>
            <a:off x="971600" y="1340768"/>
            <a:ext cx="7715200" cy="4789512"/>
          </a:xfrm>
        </p:spPr>
        <p:txBody>
          <a:bodyPr/>
          <a:lstStyle/>
          <a:p>
            <a:pPr marL="0" indent="0">
              <a:buNone/>
            </a:pPr>
            <a:r>
              <a:rPr lang="he-IL" b="1" dirty="0" smtClean="0">
                <a:solidFill>
                  <a:srgbClr val="381BB5"/>
                </a:solidFill>
                <a:latin typeface="David" pitchFamily="34" charset="-79"/>
                <a:cs typeface="David" pitchFamily="34" charset="-79"/>
              </a:rPr>
              <a:t>גישה ב'</a:t>
            </a:r>
            <a:r>
              <a:rPr lang="he-IL" dirty="0" smtClean="0">
                <a:solidFill>
                  <a:srgbClr val="381BB5"/>
                </a:solidFill>
                <a:latin typeface="David" pitchFamily="34" charset="-79"/>
                <a:cs typeface="David" pitchFamily="34" charset="-79"/>
              </a:rPr>
              <a:t>: ה"אביב הערבי" הוא תופעה. ניתן להשתמש בגישות   </a:t>
            </a:r>
            <a:r>
              <a:rPr lang="en-US" dirty="0" smtClean="0">
                <a:solidFill>
                  <a:srgbClr val="381BB5"/>
                </a:solidFill>
                <a:latin typeface="David" pitchFamily="34" charset="-79"/>
                <a:cs typeface="David" pitchFamily="34" charset="-79"/>
              </a:rPr>
              <a:t>                 </a:t>
            </a:r>
            <a:r>
              <a:rPr lang="he-IL" dirty="0" smtClean="0">
                <a:solidFill>
                  <a:srgbClr val="381BB5"/>
                </a:solidFill>
                <a:latin typeface="David" pitchFamily="34" charset="-79"/>
                <a:cs typeface="David" pitchFamily="34" charset="-79"/>
              </a:rPr>
              <a:t>אלה להצביע עליה ולעמוד עליה. כשקשה לחקור </a:t>
            </a:r>
            <a:r>
              <a:rPr lang="en-US" dirty="0" smtClean="0">
                <a:solidFill>
                  <a:srgbClr val="381BB5"/>
                </a:solidFill>
                <a:latin typeface="David" pitchFamily="34" charset="-79"/>
                <a:cs typeface="David" pitchFamily="34" charset="-79"/>
              </a:rPr>
              <a:t>                        </a:t>
            </a:r>
            <a:r>
              <a:rPr lang="he-IL" dirty="0" smtClean="0">
                <a:solidFill>
                  <a:srgbClr val="381BB5"/>
                </a:solidFill>
                <a:latin typeface="David" pitchFamily="34" charset="-79"/>
                <a:cs typeface="David" pitchFamily="34" charset="-79"/>
              </a:rPr>
              <a:t>תחום מסוים, נכון לנסות ולפרוץ את גבולות התחום</a:t>
            </a:r>
            <a:r>
              <a:rPr lang="he-IL" dirty="0" smtClean="0">
                <a:solidFill>
                  <a:srgbClr val="381BB5"/>
                </a:solidFill>
                <a:latin typeface="David" pitchFamily="34" charset="-79"/>
                <a:cs typeface="David" pitchFamily="34" charset="-79"/>
              </a:rPr>
              <a:t>.</a:t>
            </a:r>
          </a:p>
          <a:p>
            <a:pPr marL="0" indent="0">
              <a:buNone/>
            </a:pPr>
            <a:endParaRPr lang="he-IL" dirty="0" smtClean="0">
              <a:solidFill>
                <a:srgbClr val="381BB5"/>
              </a:solidFill>
              <a:latin typeface="David" pitchFamily="34" charset="-79"/>
              <a:cs typeface="David" pitchFamily="34" charset="-79"/>
            </a:endParaRPr>
          </a:p>
          <a:p>
            <a:pPr marL="0" indent="0">
              <a:buNone/>
            </a:pPr>
            <a:r>
              <a:rPr lang="he-IL" dirty="0" smtClean="0">
                <a:solidFill>
                  <a:srgbClr val="381BB5"/>
                </a:solidFill>
                <a:latin typeface="David" pitchFamily="34" charset="-79"/>
                <a:cs typeface="David" pitchFamily="34" charset="-79"/>
              </a:rPr>
              <a:t>גישה בין תחומית – יכולה לייצר תחום חדש שיסייע בחקר מהפכות בחברה הערבית, מתוך הבנה שמדובר בתופעה מורכבת, שהבנתה מתאפשרת רק באמצעות שילוב התחומים.</a:t>
            </a:r>
            <a:r>
              <a:rPr lang="he-IL" b="1" dirty="0" smtClean="0">
                <a:solidFill>
                  <a:srgbClr val="381BB5"/>
                </a:solidFill>
                <a:latin typeface="David" pitchFamily="34" charset="-79"/>
                <a:cs typeface="David" pitchFamily="34" charset="-79"/>
              </a:rPr>
              <a:t>	</a:t>
            </a:r>
            <a:endParaRPr lang="he-IL" sz="2400" dirty="0" smtClean="0">
              <a:solidFill>
                <a:srgbClr val="381BB5"/>
              </a:solidFill>
              <a:latin typeface="David" pitchFamily="34" charset="-79"/>
              <a:cs typeface="David" pitchFamily="34" charset="-79"/>
            </a:endParaRPr>
          </a:p>
          <a:p>
            <a:pPr marL="273050" lvl="2" indent="-273050">
              <a:spcBef>
                <a:spcPts val="575"/>
              </a:spcBef>
              <a:buClr>
                <a:schemeClr val="accent1"/>
              </a:buClr>
              <a:buNone/>
            </a:pPr>
            <a:r>
              <a:rPr lang="he-IL" sz="2400" b="1" dirty="0" smtClean="0">
                <a:solidFill>
                  <a:srgbClr val="381BB5"/>
                </a:solidFill>
                <a:latin typeface="David" pitchFamily="34" charset="-79"/>
                <a:cs typeface="David" pitchFamily="34" charset="-79"/>
              </a:rPr>
              <a:t>הגישה </a:t>
            </a:r>
            <a:r>
              <a:rPr lang="he-IL" sz="2400" b="1" dirty="0" smtClean="0">
                <a:solidFill>
                  <a:srgbClr val="381BB5"/>
                </a:solidFill>
                <a:latin typeface="David" pitchFamily="34" charset="-79"/>
                <a:cs typeface="David" pitchFamily="34" charset="-79"/>
              </a:rPr>
              <a:t>הבין </a:t>
            </a:r>
            <a:r>
              <a:rPr lang="he-IL" sz="2400" b="1" dirty="0" smtClean="0">
                <a:solidFill>
                  <a:srgbClr val="381BB5"/>
                </a:solidFill>
                <a:latin typeface="David" pitchFamily="34" charset="-79"/>
                <a:cs typeface="David" pitchFamily="34" charset="-79"/>
              </a:rPr>
              <a:t>תחומית יכולה לאפשר </a:t>
            </a:r>
            <a:r>
              <a:rPr lang="he-IL" sz="2400" dirty="0" smtClean="0">
                <a:solidFill>
                  <a:srgbClr val="381BB5"/>
                </a:solidFill>
                <a:latin typeface="David" pitchFamily="34" charset="-79"/>
                <a:cs typeface="David" pitchFamily="34" charset="-79"/>
              </a:rPr>
              <a:t>- </a:t>
            </a:r>
            <a:endParaRPr lang="he-IL" sz="2400" dirty="0" smtClean="0">
              <a:solidFill>
                <a:srgbClr val="381BB5"/>
              </a:solidFill>
              <a:latin typeface="David" pitchFamily="34" charset="-79"/>
              <a:cs typeface="David" pitchFamily="34" charset="-79"/>
            </a:endParaRPr>
          </a:p>
          <a:p>
            <a:pPr marL="547688" lvl="3" indent="-273050">
              <a:spcBef>
                <a:spcPts val="575"/>
              </a:spcBef>
              <a:buClr>
                <a:schemeClr val="accent1"/>
              </a:buClr>
            </a:pPr>
            <a:r>
              <a:rPr lang="he-IL" sz="2400" dirty="0" smtClean="0">
                <a:solidFill>
                  <a:srgbClr val="381BB5"/>
                </a:solidFill>
                <a:latin typeface="David" pitchFamily="34" charset="-79"/>
                <a:cs typeface="David" pitchFamily="34" charset="-79"/>
              </a:rPr>
              <a:t>ללמד על מה שהוליד את המהפכות</a:t>
            </a:r>
            <a:endParaRPr lang="he-IL" sz="2400" dirty="0" smtClean="0">
              <a:solidFill>
                <a:srgbClr val="381BB5"/>
              </a:solidFill>
              <a:latin typeface="David" pitchFamily="34" charset="-79"/>
              <a:cs typeface="David" pitchFamily="34" charset="-79"/>
            </a:endParaRPr>
          </a:p>
          <a:p>
            <a:pPr marL="547688" lvl="3" indent="-273050">
              <a:spcBef>
                <a:spcPts val="575"/>
              </a:spcBef>
              <a:buClr>
                <a:schemeClr val="accent1"/>
              </a:buClr>
            </a:pPr>
            <a:r>
              <a:rPr lang="he-IL" sz="2400" dirty="0" smtClean="0">
                <a:solidFill>
                  <a:srgbClr val="381BB5"/>
                </a:solidFill>
                <a:latin typeface="David" pitchFamily="34" charset="-79"/>
                <a:cs typeface="David" pitchFamily="34" charset="-79"/>
              </a:rPr>
              <a:t>להצביע על כך שהאביב הערבי הוא תופעה</a:t>
            </a:r>
          </a:p>
          <a:p>
            <a:pPr marL="547688" lvl="3" indent="-273050">
              <a:spcBef>
                <a:spcPts val="575"/>
              </a:spcBef>
              <a:buClr>
                <a:schemeClr val="accent1"/>
              </a:buClr>
            </a:pPr>
            <a:r>
              <a:rPr lang="he-IL" sz="2400" dirty="0" smtClean="0">
                <a:solidFill>
                  <a:srgbClr val="381BB5"/>
                </a:solidFill>
                <a:latin typeface="David" pitchFamily="34" charset="-79"/>
                <a:cs typeface="David" pitchFamily="34" charset="-79"/>
              </a:rPr>
              <a:t>להשתמש בניתוח כדי לנסות ולהעריך את הצפוי</a:t>
            </a:r>
          </a:p>
          <a:p>
            <a:pPr marL="547688" lvl="3" indent="-273050">
              <a:spcBef>
                <a:spcPts val="575"/>
              </a:spcBef>
              <a:buClr>
                <a:schemeClr val="accent1"/>
              </a:buClr>
            </a:pPr>
            <a:endParaRPr lang="he-IL" sz="2400" dirty="0" smtClean="0">
              <a:solidFill>
                <a:srgbClr val="381BB5"/>
              </a:solidFill>
              <a:latin typeface="David" pitchFamily="34" charset="-79"/>
              <a:cs typeface="David" pitchFamily="34" charset="-79"/>
            </a:endParaRPr>
          </a:p>
          <a:p>
            <a:pPr marL="273050" lvl="2" indent="-273050">
              <a:spcBef>
                <a:spcPts val="575"/>
              </a:spcBef>
              <a:buClr>
                <a:schemeClr val="accent1"/>
              </a:buClr>
            </a:pPr>
            <a:endParaRPr lang="he-IL" sz="2400" dirty="0" smtClean="0">
              <a:solidFill>
                <a:srgbClr val="381BB5"/>
              </a:solidFill>
              <a:latin typeface="David" pitchFamily="34" charset="-79"/>
              <a:cs typeface="David" pitchFamily="34" charset="-79"/>
            </a:endParaRPr>
          </a:p>
          <a:p>
            <a:endParaRPr lang="he-IL" dirty="0"/>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18</a:t>
            </a:fld>
            <a:endParaRPr lang="he-IL"/>
          </a:p>
        </p:txBody>
      </p:sp>
      <p:cxnSp>
        <p:nvCxnSpPr>
          <p:cNvPr id="5" name="מחבר ישר 4"/>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6" name="Picture 5" descr="מבל נקי"/>
          <p:cNvPicPr>
            <a:picLocks noChangeAspect="1" noChangeArrowheads="1"/>
          </p:cNvPicPr>
          <p:nvPr/>
        </p:nvPicPr>
        <p:blipFill>
          <a:blip r:embed="rId2" cstate="print"/>
          <a:srcRect/>
          <a:stretch>
            <a:fillRect/>
          </a:stretch>
        </p:blipFill>
        <p:spPr bwMode="auto">
          <a:xfrm>
            <a:off x="250825" y="188913"/>
            <a:ext cx="792163" cy="8636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marL="273050" lvl="2" indent="-9525" algn="just">
              <a:spcBef>
                <a:spcPts val="575"/>
              </a:spcBef>
            </a:pPr>
            <a:r>
              <a:rPr lang="he-IL" sz="3200" dirty="0" smtClean="0">
                <a:solidFill>
                  <a:srgbClr val="381BB5"/>
                </a:solidFill>
                <a:latin typeface="David" pitchFamily="34" charset="-79"/>
                <a:cs typeface="David" pitchFamily="34" charset="-79"/>
              </a:rPr>
              <a:t>גישה רב תחומית - </a:t>
            </a:r>
            <a:endParaRPr lang="he-IL" sz="3200" dirty="0" smtClean="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a:xfrm>
            <a:off x="914400" y="1447800"/>
            <a:ext cx="7834064" cy="4861520"/>
          </a:xfrm>
        </p:spPr>
        <p:txBody>
          <a:bodyPr/>
          <a:lstStyle/>
          <a:p>
            <a:pPr marL="273050" lvl="2" indent="-273050">
              <a:spcBef>
                <a:spcPts val="575"/>
              </a:spcBef>
              <a:buClr>
                <a:schemeClr val="accent1"/>
              </a:buClr>
            </a:pPr>
            <a:endParaRPr lang="he-IL" b="1" dirty="0" smtClean="0">
              <a:solidFill>
                <a:srgbClr val="381BB5"/>
              </a:solidFill>
              <a:latin typeface="David" pitchFamily="34" charset="-79"/>
              <a:cs typeface="David" pitchFamily="34" charset="-79"/>
            </a:endParaRPr>
          </a:p>
          <a:p>
            <a:pPr marL="273050" lvl="2" indent="-273050">
              <a:spcBef>
                <a:spcPts val="575"/>
              </a:spcBef>
              <a:buClr>
                <a:schemeClr val="accent1"/>
              </a:buClr>
            </a:pPr>
            <a:r>
              <a:rPr lang="he-IL" b="1" dirty="0" smtClean="0">
                <a:solidFill>
                  <a:srgbClr val="381BB5"/>
                </a:solidFill>
                <a:latin typeface="David" pitchFamily="34" charset="-79"/>
                <a:cs typeface="David" pitchFamily="34" charset="-79"/>
              </a:rPr>
              <a:t>בוחנת תחומים שונים, ומנסה ללמוד, בכל אחד מהתחומים סוגיות שונות הקשורות באביב הערבי</a:t>
            </a:r>
          </a:p>
          <a:p>
            <a:pPr marL="1096645" lvl="5" indent="-273050">
              <a:spcBef>
                <a:spcPts val="575"/>
              </a:spcBef>
              <a:buClr>
                <a:schemeClr val="accent1"/>
              </a:buClr>
            </a:pPr>
            <a:r>
              <a:rPr lang="he-IL" sz="2000" dirty="0" smtClean="0">
                <a:solidFill>
                  <a:srgbClr val="381BB5"/>
                </a:solidFill>
                <a:latin typeface="David" pitchFamily="34" charset="-79"/>
                <a:cs typeface="David" pitchFamily="34" charset="-79"/>
              </a:rPr>
              <a:t>תקשורת, כלכלה, מבנה חברתי, הצבא ומעמדו, יחסים בין לאומיים, תרבות, </a:t>
            </a:r>
            <a:r>
              <a:rPr lang="he-IL" sz="2000" dirty="0" err="1" smtClean="0">
                <a:solidFill>
                  <a:srgbClr val="381BB5"/>
                </a:solidFill>
                <a:latin typeface="David" pitchFamily="34" charset="-79"/>
                <a:cs typeface="David" pitchFamily="34" charset="-79"/>
              </a:rPr>
              <a:t>אידאולוגיה</a:t>
            </a:r>
            <a:r>
              <a:rPr lang="he-IL" sz="2000" dirty="0" smtClean="0">
                <a:solidFill>
                  <a:srgbClr val="381BB5"/>
                </a:solidFill>
                <a:latin typeface="David" pitchFamily="34" charset="-79"/>
                <a:cs typeface="David" pitchFamily="34" charset="-79"/>
              </a:rPr>
              <a:t>. </a:t>
            </a:r>
          </a:p>
          <a:p>
            <a:pPr marL="1096645" lvl="5" indent="-273050">
              <a:spcBef>
                <a:spcPts val="575"/>
              </a:spcBef>
              <a:buClr>
                <a:schemeClr val="accent1"/>
              </a:buClr>
              <a:buNone/>
            </a:pPr>
            <a:endParaRPr lang="he-IL" sz="2000" dirty="0" smtClean="0">
              <a:solidFill>
                <a:srgbClr val="381BB5"/>
              </a:solidFill>
              <a:latin typeface="David" pitchFamily="34" charset="-79"/>
              <a:cs typeface="David" pitchFamily="34" charset="-79"/>
            </a:endParaRPr>
          </a:p>
          <a:p>
            <a:pPr marL="273050" lvl="2" indent="-273050">
              <a:spcBef>
                <a:spcPts val="575"/>
              </a:spcBef>
              <a:buClr>
                <a:schemeClr val="accent1"/>
              </a:buClr>
            </a:pPr>
            <a:r>
              <a:rPr lang="he-IL" b="1" dirty="0" smtClean="0">
                <a:solidFill>
                  <a:srgbClr val="381BB5"/>
                </a:solidFill>
                <a:latin typeface="David" pitchFamily="34" charset="-79"/>
                <a:cs typeface="David" pitchFamily="34" charset="-79"/>
              </a:rPr>
              <a:t>מנסה לייצר השוואות בין מדינה למדינה </a:t>
            </a:r>
          </a:p>
          <a:p>
            <a:pPr marL="273050" lvl="2" indent="-273050">
              <a:spcBef>
                <a:spcPts val="575"/>
              </a:spcBef>
              <a:buClr>
                <a:schemeClr val="accent1"/>
              </a:buClr>
            </a:pPr>
            <a:r>
              <a:rPr lang="he-IL" b="1" dirty="0" smtClean="0">
                <a:solidFill>
                  <a:srgbClr val="381BB5"/>
                </a:solidFill>
                <a:latin typeface="David" pitchFamily="34" charset="-79"/>
                <a:cs typeface="David" pitchFamily="34" charset="-79"/>
              </a:rPr>
              <a:t>דוג' – לנסות לעמוד על </a:t>
            </a:r>
            <a:r>
              <a:rPr lang="he-IL" b="1" dirty="0" err="1" smtClean="0">
                <a:solidFill>
                  <a:srgbClr val="381BB5"/>
                </a:solidFill>
                <a:latin typeface="David" pitchFamily="34" charset="-79"/>
                <a:cs typeface="David" pitchFamily="34" charset="-79"/>
              </a:rPr>
              <a:t>דימיון</a:t>
            </a:r>
            <a:r>
              <a:rPr lang="he-IL" b="1" dirty="0" smtClean="0">
                <a:solidFill>
                  <a:srgbClr val="381BB5"/>
                </a:solidFill>
                <a:latin typeface="David" pitchFamily="34" charset="-79"/>
                <a:cs typeface="David" pitchFamily="34" charset="-79"/>
              </a:rPr>
              <a:t> בין המפגינים כדי להסיק מסקנות על היבטים פוליטיים, כלכליים </a:t>
            </a:r>
            <a:r>
              <a:rPr lang="he-IL" b="1" dirty="0" err="1" smtClean="0">
                <a:solidFill>
                  <a:srgbClr val="381BB5"/>
                </a:solidFill>
                <a:latin typeface="David" pitchFamily="34" charset="-79"/>
                <a:cs typeface="David" pitchFamily="34" charset="-79"/>
              </a:rPr>
              <a:t>ואידאולוגיים</a:t>
            </a:r>
            <a:endParaRPr lang="he-IL" b="1" dirty="0" smtClean="0">
              <a:solidFill>
                <a:srgbClr val="381BB5"/>
              </a:solidFill>
              <a:latin typeface="David" pitchFamily="34" charset="-79"/>
              <a:cs typeface="David" pitchFamily="34" charset="-79"/>
            </a:endParaRPr>
          </a:p>
          <a:p>
            <a:pPr lvl="1"/>
            <a:r>
              <a:rPr lang="he-IL" sz="1800" dirty="0" smtClean="0">
                <a:solidFill>
                  <a:srgbClr val="381BB5"/>
                </a:solidFill>
                <a:latin typeface="David" pitchFamily="34" charset="-79"/>
                <a:cs typeface="David" pitchFamily="34" charset="-79"/>
              </a:rPr>
              <a:t>תסכול עקב העדר אפשרויות כלכליות</a:t>
            </a:r>
            <a:endParaRPr lang="en-US" sz="1800" dirty="0" smtClean="0">
              <a:solidFill>
                <a:srgbClr val="381BB5"/>
              </a:solidFill>
              <a:latin typeface="David" pitchFamily="34" charset="-79"/>
              <a:cs typeface="David" pitchFamily="34" charset="-79"/>
            </a:endParaRPr>
          </a:p>
          <a:p>
            <a:pPr lvl="1"/>
            <a:r>
              <a:rPr lang="he-IL" sz="1800" dirty="0" smtClean="0">
                <a:solidFill>
                  <a:srgbClr val="381BB5"/>
                </a:solidFill>
                <a:latin typeface="David" pitchFamily="34" charset="-79"/>
                <a:cs typeface="David" pitchFamily="34" charset="-79"/>
              </a:rPr>
              <a:t>העדר חופש</a:t>
            </a:r>
            <a:endParaRPr lang="en-US" sz="1800" dirty="0" smtClean="0">
              <a:solidFill>
                <a:srgbClr val="381BB5"/>
              </a:solidFill>
              <a:latin typeface="David" pitchFamily="34" charset="-79"/>
              <a:cs typeface="David" pitchFamily="34" charset="-79"/>
            </a:endParaRPr>
          </a:p>
          <a:p>
            <a:pPr lvl="1"/>
            <a:r>
              <a:rPr lang="he-IL" sz="1800" dirty="0" smtClean="0">
                <a:solidFill>
                  <a:srgbClr val="381BB5"/>
                </a:solidFill>
                <a:latin typeface="David" pitchFamily="34" charset="-79"/>
                <a:cs typeface="David" pitchFamily="34" charset="-79"/>
              </a:rPr>
              <a:t>העדר דמוקרטיה – ויכולת להשפיע על השלטון ועל הבחירות.</a:t>
            </a:r>
            <a:endParaRPr lang="en-US" sz="1800" dirty="0" smtClean="0">
              <a:solidFill>
                <a:srgbClr val="381BB5"/>
              </a:solidFill>
              <a:latin typeface="David" pitchFamily="34" charset="-79"/>
              <a:cs typeface="David" pitchFamily="34" charset="-79"/>
            </a:endParaRPr>
          </a:p>
          <a:p>
            <a:pPr lvl="1"/>
            <a:r>
              <a:rPr lang="he-IL" sz="1800" dirty="0" smtClean="0">
                <a:solidFill>
                  <a:srgbClr val="381BB5"/>
                </a:solidFill>
                <a:latin typeface="David" pitchFamily="34" charset="-79"/>
                <a:cs typeface="David" pitchFamily="34" charset="-79"/>
              </a:rPr>
              <a:t>אי שוויון.</a:t>
            </a:r>
            <a:endParaRPr lang="en-US" sz="1800" dirty="0" smtClean="0">
              <a:solidFill>
                <a:srgbClr val="381BB5"/>
              </a:solidFill>
              <a:latin typeface="David" pitchFamily="34" charset="-79"/>
              <a:cs typeface="David" pitchFamily="34" charset="-79"/>
            </a:endParaRPr>
          </a:p>
          <a:p>
            <a:pPr marL="273050" lvl="2" indent="-273050">
              <a:spcBef>
                <a:spcPts val="575"/>
              </a:spcBef>
              <a:buClr>
                <a:schemeClr val="accent1"/>
              </a:buClr>
            </a:pPr>
            <a:endParaRPr lang="he-IL" b="1" dirty="0" smtClean="0">
              <a:solidFill>
                <a:srgbClr val="381BB5"/>
              </a:solidFill>
              <a:latin typeface="David" pitchFamily="34" charset="-79"/>
              <a:cs typeface="David" pitchFamily="34" charset="-79"/>
            </a:endParaRPr>
          </a:p>
          <a:p>
            <a:pPr marL="273050" lvl="2" indent="-273050">
              <a:spcBef>
                <a:spcPts val="575"/>
              </a:spcBef>
              <a:buClr>
                <a:schemeClr val="accent1"/>
              </a:buClr>
              <a:buNone/>
            </a:pPr>
            <a:endParaRPr lang="he-IL" dirty="0" smtClean="0"/>
          </a:p>
          <a:p>
            <a:pPr marL="273050" lvl="2" indent="-273050">
              <a:spcBef>
                <a:spcPts val="575"/>
              </a:spcBef>
              <a:buClr>
                <a:schemeClr val="accent1"/>
              </a:buClr>
            </a:pPr>
            <a:endParaRPr lang="he-IL" dirty="0" smtClean="0"/>
          </a:p>
          <a:p>
            <a:pPr marL="273050" lvl="2" indent="-273050">
              <a:spcBef>
                <a:spcPts val="575"/>
              </a:spcBef>
              <a:buClr>
                <a:schemeClr val="accent1"/>
              </a:buClr>
            </a:pPr>
            <a:endParaRPr lang="he-IL" dirty="0" smtClean="0"/>
          </a:p>
          <a:p>
            <a:pPr marL="273050" lvl="2" indent="-273050">
              <a:spcBef>
                <a:spcPts val="575"/>
              </a:spcBef>
              <a:buClr>
                <a:schemeClr val="accent1"/>
              </a:buClr>
            </a:pPr>
            <a:endParaRPr lang="he-IL" dirty="0" smtClean="0"/>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19</a:t>
            </a:fld>
            <a:endParaRPr lang="he-IL"/>
          </a:p>
        </p:txBody>
      </p:sp>
      <p:cxnSp>
        <p:nvCxnSpPr>
          <p:cNvPr id="5" name="מחבר ישר 4"/>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6" name="Picture 5" descr="מבל נקי"/>
          <p:cNvPicPr>
            <a:picLocks noChangeAspect="1" noChangeArrowheads="1"/>
          </p:cNvPicPr>
          <p:nvPr/>
        </p:nvPicPr>
        <p:blipFill>
          <a:blip r:embed="rId2" cstate="print"/>
          <a:srcRect/>
          <a:stretch>
            <a:fillRect/>
          </a:stretch>
        </p:blipFill>
        <p:spPr bwMode="auto">
          <a:xfrm>
            <a:off x="179512" y="260648"/>
            <a:ext cx="792163" cy="863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4638"/>
            <a:ext cx="8229600" cy="922337"/>
          </a:xfrm>
        </p:spPr>
        <p:txBody>
          <a:bodyPr>
            <a:normAutofit/>
          </a:bodyPr>
          <a:lstStyle/>
          <a:p>
            <a:pPr algn="ctr" eaLnBrk="1" fontAlgn="auto" hangingPunct="1">
              <a:spcAft>
                <a:spcPts val="0"/>
              </a:spcAft>
              <a:defRPr/>
            </a:pPr>
            <a:r>
              <a:rPr lang="he-IL" sz="3600" b="1" dirty="0" smtClean="0">
                <a:solidFill>
                  <a:schemeClr val="accent1">
                    <a:lumMod val="75000"/>
                  </a:schemeClr>
                </a:solidFill>
                <a:latin typeface="David" pitchFamily="34" charset="-79"/>
                <a:cs typeface="David" pitchFamily="34" charset="-79"/>
              </a:rPr>
              <a:t>ההיבט הבין תחומי והרב תחומי במדעי המדינה</a:t>
            </a:r>
            <a:endParaRPr lang="he-IL" sz="3600" b="1" dirty="0">
              <a:solidFill>
                <a:schemeClr val="accent1">
                  <a:lumMod val="75000"/>
                </a:schemeClr>
              </a:solidFill>
              <a:latin typeface="David" pitchFamily="34" charset="-79"/>
              <a:cs typeface="David" pitchFamily="34" charset="-79"/>
            </a:endParaRPr>
          </a:p>
        </p:txBody>
      </p:sp>
      <p:sp>
        <p:nvSpPr>
          <p:cNvPr id="3" name="מציין מיקום תוכן 2"/>
          <p:cNvSpPr>
            <a:spLocks noGrp="1"/>
          </p:cNvSpPr>
          <p:nvPr>
            <p:ph sz="quarter" idx="1"/>
          </p:nvPr>
        </p:nvSpPr>
        <p:spPr>
          <a:xfrm>
            <a:off x="0" y="1700213"/>
            <a:ext cx="8675688" cy="4752975"/>
          </a:xfrm>
        </p:spPr>
        <p:txBody>
          <a:bodyPr>
            <a:normAutofit/>
          </a:bodyPr>
          <a:lstStyle/>
          <a:p>
            <a:pPr marL="0" indent="-274320" eaLnBrk="1" fontAlgn="auto" hangingPunct="1">
              <a:spcBef>
                <a:spcPts val="600"/>
              </a:spcBef>
              <a:spcAft>
                <a:spcPts val="0"/>
              </a:spcAft>
              <a:buClr>
                <a:srgbClr val="02176E"/>
              </a:buClr>
              <a:buSzPct val="70000"/>
              <a:buFont typeface="Wingdings 2"/>
              <a:buNone/>
              <a:defRPr/>
            </a:pPr>
            <a:r>
              <a:rPr lang="he-IL" sz="3900" b="1" dirty="0" smtClean="0">
                <a:solidFill>
                  <a:schemeClr val="accent1">
                    <a:lumMod val="75000"/>
                  </a:schemeClr>
                </a:solidFill>
                <a:latin typeface="David" pitchFamily="34" charset="-79"/>
                <a:cs typeface="David" pitchFamily="34" charset="-79"/>
              </a:rPr>
              <a:t>תוכן המצגת:</a:t>
            </a:r>
          </a:p>
          <a:p>
            <a:pPr marL="0" indent="-274320" eaLnBrk="1" fontAlgn="auto" hangingPunct="1">
              <a:lnSpc>
                <a:spcPts val="2000"/>
              </a:lnSpc>
              <a:spcBef>
                <a:spcPts val="600"/>
              </a:spcBef>
              <a:spcAft>
                <a:spcPts val="0"/>
              </a:spcAft>
              <a:buClr>
                <a:srgbClr val="02176E"/>
              </a:buClr>
              <a:buSzPct val="70000"/>
              <a:buFont typeface="Wingdings 2"/>
              <a:buNone/>
              <a:defRPr/>
            </a:pPr>
            <a:endParaRPr lang="he-IL" sz="3900" b="1" dirty="0" smtClean="0">
              <a:solidFill>
                <a:schemeClr val="accent1">
                  <a:lumMod val="75000"/>
                </a:schemeClr>
              </a:solidFill>
              <a:latin typeface="David" pitchFamily="34" charset="-79"/>
              <a:cs typeface="David" pitchFamily="34" charset="-79"/>
            </a:endParaRPr>
          </a:p>
          <a:p>
            <a:pPr marL="0" indent="-274320" eaLnBrk="1" fontAlgn="auto" hangingPunct="1">
              <a:lnSpc>
                <a:spcPts val="1600"/>
              </a:lnSpc>
              <a:spcBef>
                <a:spcPts val="0"/>
              </a:spcBef>
              <a:spcAft>
                <a:spcPts val="0"/>
              </a:spcAft>
              <a:buClr>
                <a:srgbClr val="02176E"/>
              </a:buClr>
              <a:buSzPct val="70000"/>
              <a:buFont typeface="Wingdings 2"/>
              <a:buNone/>
              <a:defRPr/>
            </a:pPr>
            <a:endParaRPr lang="he-IL" sz="3900" dirty="0" smtClean="0">
              <a:solidFill>
                <a:schemeClr val="accent1">
                  <a:lumMod val="75000"/>
                </a:schemeClr>
              </a:solidFill>
              <a:latin typeface="David" pitchFamily="34" charset="-79"/>
              <a:cs typeface="David" pitchFamily="34" charset="-79"/>
            </a:endParaRPr>
          </a:p>
          <a:p>
            <a:pPr marL="0" indent="-274320" eaLnBrk="1" fontAlgn="auto" hangingPunct="1">
              <a:lnSpc>
                <a:spcPts val="3400"/>
              </a:lnSpc>
              <a:spcBef>
                <a:spcPts val="0"/>
              </a:spcBef>
              <a:spcAft>
                <a:spcPts val="0"/>
              </a:spcAft>
              <a:buClr>
                <a:srgbClr val="02176E"/>
              </a:buClr>
              <a:buSzPct val="70000"/>
              <a:buFont typeface="Wingdings" pitchFamily="2" charset="2"/>
              <a:buChar char="q"/>
              <a:defRPr/>
            </a:pPr>
            <a:r>
              <a:rPr lang="he-IL" sz="3200" b="1" dirty="0" smtClean="0">
                <a:solidFill>
                  <a:schemeClr val="accent1">
                    <a:lumMod val="75000"/>
                  </a:schemeClr>
                </a:solidFill>
                <a:latin typeface="David" pitchFamily="34" charset="-79"/>
                <a:cs typeface="David" pitchFamily="34" charset="-79"/>
              </a:rPr>
              <a:t> המסגרת התיאורטית  </a:t>
            </a:r>
            <a:r>
              <a:rPr lang="he-IL" sz="3900" dirty="0" smtClean="0">
                <a:solidFill>
                  <a:schemeClr val="accent1">
                    <a:lumMod val="75000"/>
                  </a:schemeClr>
                </a:solidFill>
                <a:latin typeface="David" pitchFamily="34" charset="-79"/>
                <a:cs typeface="David" pitchFamily="34" charset="-79"/>
              </a:rPr>
              <a:t>- </a:t>
            </a:r>
            <a:r>
              <a:rPr lang="he-IL" sz="2800" dirty="0" smtClean="0">
                <a:solidFill>
                  <a:schemeClr val="accent1">
                    <a:lumMod val="75000"/>
                  </a:schemeClr>
                </a:solidFill>
                <a:latin typeface="David" pitchFamily="34" charset="-79"/>
                <a:cs typeface="David" pitchFamily="34" charset="-79"/>
              </a:rPr>
              <a:t>מושגי יסוד, הצגת המאמרים</a:t>
            </a:r>
          </a:p>
          <a:p>
            <a:pPr marL="0" indent="-274320" eaLnBrk="1" fontAlgn="auto" hangingPunct="1">
              <a:spcBef>
                <a:spcPts val="600"/>
              </a:spcBef>
              <a:spcAft>
                <a:spcPts val="0"/>
              </a:spcAft>
              <a:buClr>
                <a:srgbClr val="02176E"/>
              </a:buClr>
              <a:buSzPct val="70000"/>
              <a:buFont typeface="Wingdings" pitchFamily="2" charset="2"/>
              <a:buChar char="q"/>
              <a:defRPr/>
            </a:pPr>
            <a:r>
              <a:rPr lang="he-IL" sz="3200" b="1" dirty="0" smtClean="0">
                <a:solidFill>
                  <a:schemeClr val="accent1">
                    <a:lumMod val="75000"/>
                  </a:schemeClr>
                </a:solidFill>
                <a:latin typeface="David" pitchFamily="34" charset="-79"/>
                <a:cs typeface="David" pitchFamily="34" charset="-79"/>
              </a:rPr>
              <a:t> חקר מקרה - מצרים והאביב הערבי</a:t>
            </a:r>
          </a:p>
          <a:p>
            <a:pPr marL="0" indent="-274320" eaLnBrk="1" fontAlgn="auto" hangingPunct="1">
              <a:spcBef>
                <a:spcPts val="600"/>
              </a:spcBef>
              <a:spcAft>
                <a:spcPts val="0"/>
              </a:spcAft>
              <a:buClr>
                <a:srgbClr val="02176E"/>
              </a:buClr>
              <a:buSzPct val="70000"/>
              <a:buFont typeface="Wingdings" pitchFamily="2" charset="2"/>
              <a:buChar char="q"/>
              <a:defRPr/>
            </a:pPr>
            <a:r>
              <a:rPr lang="he-IL" sz="3200" b="1" dirty="0" smtClean="0">
                <a:solidFill>
                  <a:schemeClr val="accent1">
                    <a:lumMod val="75000"/>
                  </a:schemeClr>
                </a:solidFill>
                <a:latin typeface="David" pitchFamily="34" charset="-79"/>
                <a:cs typeface="David" pitchFamily="34" charset="-79"/>
              </a:rPr>
              <a:t> הביטחון הלאומי מהו? </a:t>
            </a:r>
            <a:r>
              <a:rPr lang="he-IL" sz="3600" dirty="0" smtClean="0">
                <a:solidFill>
                  <a:schemeClr val="accent1">
                    <a:lumMod val="75000"/>
                  </a:schemeClr>
                </a:solidFill>
                <a:latin typeface="David" pitchFamily="34" charset="-79"/>
                <a:cs typeface="David" pitchFamily="34" charset="-79"/>
              </a:rPr>
              <a:t>-</a:t>
            </a:r>
            <a:r>
              <a:rPr lang="he-IL" sz="3900" dirty="0" smtClean="0">
                <a:solidFill>
                  <a:schemeClr val="accent1">
                    <a:lumMod val="75000"/>
                  </a:schemeClr>
                </a:solidFill>
                <a:latin typeface="David" pitchFamily="34" charset="-79"/>
                <a:cs typeface="David" pitchFamily="34" charset="-79"/>
              </a:rPr>
              <a:t> </a:t>
            </a:r>
            <a:r>
              <a:rPr lang="he-IL" sz="2800" dirty="0" smtClean="0">
                <a:solidFill>
                  <a:schemeClr val="accent1">
                    <a:lumMod val="75000"/>
                  </a:schemeClr>
                </a:solidFill>
                <a:latin typeface="David" pitchFamily="34" charset="-79"/>
                <a:cs typeface="David" pitchFamily="34" charset="-79"/>
              </a:rPr>
              <a:t>תחומי, בין תחומי או רב תחומי?</a:t>
            </a:r>
          </a:p>
          <a:p>
            <a:pPr marL="0" indent="-274320" eaLnBrk="1" fontAlgn="auto" hangingPunct="1">
              <a:spcBef>
                <a:spcPts val="600"/>
              </a:spcBef>
              <a:spcAft>
                <a:spcPts val="0"/>
              </a:spcAft>
              <a:buClr>
                <a:srgbClr val="02176E"/>
              </a:buClr>
              <a:buSzPct val="70000"/>
              <a:buFont typeface="Wingdings" pitchFamily="2" charset="2"/>
              <a:buChar char="q"/>
              <a:defRPr/>
            </a:pPr>
            <a:r>
              <a:rPr lang="he-IL" sz="3200" b="1" dirty="0" smtClean="0">
                <a:solidFill>
                  <a:schemeClr val="accent1">
                    <a:lumMod val="75000"/>
                  </a:schemeClr>
                </a:solidFill>
                <a:latin typeface="David" pitchFamily="34" charset="-79"/>
                <a:cs typeface="David" pitchFamily="34" charset="-79"/>
              </a:rPr>
              <a:t> סיכום</a:t>
            </a:r>
          </a:p>
          <a:p>
            <a:pPr marL="0" indent="-274320" eaLnBrk="1" fontAlgn="auto" hangingPunct="1">
              <a:spcBef>
                <a:spcPts val="600"/>
              </a:spcBef>
              <a:spcAft>
                <a:spcPts val="0"/>
              </a:spcAft>
              <a:buClr>
                <a:srgbClr val="02176E"/>
              </a:buClr>
              <a:buSzPct val="70000"/>
              <a:buFont typeface="Symbol" pitchFamily="18" charset="2"/>
              <a:buChar char=""/>
              <a:defRPr/>
            </a:pPr>
            <a:endParaRPr lang="he-IL" sz="3600" dirty="0" smtClean="0">
              <a:solidFill>
                <a:schemeClr val="accent1">
                  <a:lumMod val="75000"/>
                </a:schemeClr>
              </a:solidFill>
              <a:latin typeface="David" pitchFamily="34" charset="-79"/>
              <a:cs typeface="David" pitchFamily="34" charset="-79"/>
            </a:endParaRPr>
          </a:p>
          <a:p>
            <a:pPr marL="0" indent="-274320" eaLnBrk="1" fontAlgn="auto" hangingPunct="1">
              <a:spcBef>
                <a:spcPts val="600"/>
              </a:spcBef>
              <a:spcAft>
                <a:spcPts val="0"/>
              </a:spcAft>
              <a:buClr>
                <a:srgbClr val="02176E"/>
              </a:buClr>
              <a:buSzPct val="70000"/>
              <a:buFont typeface="Symbol" pitchFamily="18" charset="2"/>
              <a:buChar char=""/>
              <a:defRPr/>
            </a:pPr>
            <a:endParaRPr lang="he-IL" sz="3600" dirty="0" smtClean="0">
              <a:solidFill>
                <a:schemeClr val="accent1">
                  <a:lumMod val="75000"/>
                </a:schemeClr>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7173"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D3EACA96-7739-4C26-A182-322BB0FE8F05}" type="slidenum">
              <a:rPr lang="he-IL" b="1">
                <a:solidFill>
                  <a:schemeClr val="accent1">
                    <a:lumMod val="75000"/>
                  </a:schemeClr>
                </a:solidFill>
                <a:latin typeface="Arial" pitchFamily="34" charset="0"/>
                <a:cs typeface="Arial" pitchFamily="34" charset="0"/>
              </a:rPr>
              <a:pPr>
                <a:defRPr/>
              </a:pPr>
              <a:t>2</a:t>
            </a:fld>
            <a:endParaRPr lang="he-IL" b="1" dirty="0">
              <a:solidFill>
                <a:schemeClr val="accent1">
                  <a:lumMod val="75000"/>
                </a:schemeClr>
              </a:solidFill>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solidFill>
                  <a:srgbClr val="381BB5"/>
                </a:solidFill>
                <a:latin typeface="David" pitchFamily="34" charset="-79"/>
                <a:cs typeface="David" pitchFamily="34" charset="-79"/>
              </a:rPr>
              <a:t>גישה </a:t>
            </a:r>
            <a:r>
              <a:rPr lang="he-IL" dirty="0" smtClean="0">
                <a:solidFill>
                  <a:srgbClr val="381BB5"/>
                </a:solidFill>
                <a:latin typeface="David" pitchFamily="34" charset="-79"/>
                <a:cs typeface="David" pitchFamily="34" charset="-79"/>
              </a:rPr>
              <a:t>בין </a:t>
            </a:r>
            <a:r>
              <a:rPr lang="he-IL" dirty="0" smtClean="0">
                <a:solidFill>
                  <a:srgbClr val="381BB5"/>
                </a:solidFill>
                <a:latin typeface="David" pitchFamily="34" charset="-79"/>
                <a:cs typeface="David" pitchFamily="34" charset="-79"/>
              </a:rPr>
              <a:t>תחומית - </a:t>
            </a:r>
            <a:endParaRPr lang="he-IL" dirty="0"/>
          </a:p>
        </p:txBody>
      </p:sp>
      <p:sp>
        <p:nvSpPr>
          <p:cNvPr id="3" name="מציין מיקום תוכן 2"/>
          <p:cNvSpPr>
            <a:spLocks noGrp="1"/>
          </p:cNvSpPr>
          <p:nvPr>
            <p:ph sz="quarter" idx="1"/>
          </p:nvPr>
        </p:nvSpPr>
        <p:spPr/>
        <p:txBody>
          <a:bodyPr/>
          <a:lstStyle/>
          <a:p>
            <a:r>
              <a:rPr lang="he-IL" dirty="0" smtClean="0">
                <a:solidFill>
                  <a:srgbClr val="381BB5"/>
                </a:solidFill>
                <a:latin typeface="David" pitchFamily="34" charset="-79"/>
                <a:cs typeface="David" pitchFamily="34" charset="-79"/>
              </a:rPr>
              <a:t>רק החיבור בין התחומים, מאפשר ראייה רחבה יותר והבנה עמוקה יותר של מה שאירע. </a:t>
            </a:r>
          </a:p>
          <a:p>
            <a:r>
              <a:rPr lang="he-IL" dirty="0" smtClean="0">
                <a:solidFill>
                  <a:srgbClr val="381BB5"/>
                </a:solidFill>
                <a:latin typeface="David" pitchFamily="34" charset="-79"/>
                <a:cs typeface="David" pitchFamily="34" charset="-79"/>
              </a:rPr>
              <a:t>במסגרת זאת, אנחנו יוצרים הקשרים בין היבט להיבט; עושים שימוש בהיבט אחד, כדי להעמיק בהיבט אחר; ומסתכלים על מה שקרה במנסרה רחבה, ובפרספקטיבה עמוקה.</a:t>
            </a:r>
          </a:p>
          <a:p>
            <a:r>
              <a:rPr lang="he-IL" dirty="0" smtClean="0">
                <a:solidFill>
                  <a:srgbClr val="381BB5"/>
                </a:solidFill>
                <a:latin typeface="David" pitchFamily="34" charset="-79"/>
                <a:cs typeface="David" pitchFamily="34" charset="-79"/>
              </a:rPr>
              <a:t>רק גישה בין תחומית מאפשרת להתמודד עם מורכבות התופעה, ולאפשר גזירת כללים ומסקנות, שיוכלו לאפשר התמודדות עם מדינות נפרדות ושונות, וגיבוש הערכות על העתיד לבוא.</a:t>
            </a:r>
            <a:endParaRPr lang="he-IL" dirty="0">
              <a:solidFill>
                <a:srgbClr val="381BB5"/>
              </a:solidFill>
              <a:latin typeface="David" pitchFamily="34" charset="-79"/>
              <a:cs typeface="David" pitchFamily="34" charset="-79"/>
            </a:endParaRP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20</a:t>
            </a:fld>
            <a:endParaRPr lang="he-IL"/>
          </a:p>
        </p:txBody>
      </p:sp>
      <p:cxnSp>
        <p:nvCxnSpPr>
          <p:cNvPr id="5" name="מחבר ישר 4"/>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6" name="Picture 5" descr="מבל נקי"/>
          <p:cNvPicPr>
            <a:picLocks noChangeAspect="1" noChangeArrowheads="1"/>
          </p:cNvPicPr>
          <p:nvPr/>
        </p:nvPicPr>
        <p:blipFill>
          <a:blip r:embed="rId2" cstate="print"/>
          <a:srcRect/>
          <a:stretch>
            <a:fillRect/>
          </a:stretch>
        </p:blipFill>
        <p:spPr bwMode="auto">
          <a:xfrm>
            <a:off x="179512" y="260648"/>
            <a:ext cx="792163" cy="8636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just"/>
            <a:r>
              <a:rPr lang="he-IL" sz="3600" dirty="0" smtClean="0">
                <a:solidFill>
                  <a:srgbClr val="381BB5"/>
                </a:solidFill>
                <a:latin typeface="David" pitchFamily="34" charset="-79"/>
                <a:cs typeface="David" pitchFamily="34" charset="-79"/>
              </a:rPr>
              <a:t>מצרים - בחינה רב תחומית, שנשענת על </a:t>
            </a:r>
            <a:br>
              <a:rPr lang="he-IL" sz="3600" dirty="0" smtClean="0">
                <a:solidFill>
                  <a:srgbClr val="381BB5"/>
                </a:solidFill>
                <a:latin typeface="David" pitchFamily="34" charset="-79"/>
                <a:cs typeface="David" pitchFamily="34" charset="-79"/>
              </a:rPr>
            </a:br>
            <a:r>
              <a:rPr lang="he-IL" sz="3600" dirty="0" smtClean="0">
                <a:solidFill>
                  <a:srgbClr val="381BB5"/>
                </a:solidFill>
                <a:latin typeface="David" pitchFamily="34" charset="-79"/>
                <a:cs typeface="David" pitchFamily="34" charset="-79"/>
              </a:rPr>
              <a:t>מגוון התחומים לבחינה שהוצגו</a:t>
            </a:r>
            <a:endParaRPr lang="he-IL" sz="3600" dirty="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a:xfrm>
            <a:off x="914400" y="1447800"/>
            <a:ext cx="7762056" cy="4933528"/>
          </a:xfrm>
        </p:spPr>
        <p:txBody>
          <a:bodyPr/>
          <a:lstStyle/>
          <a:p>
            <a:pPr marL="273050" lvl="2" indent="-273050" algn="just">
              <a:spcBef>
                <a:spcPts val="575"/>
              </a:spcBef>
              <a:buClr>
                <a:schemeClr val="accent1"/>
              </a:buClr>
            </a:pPr>
            <a:r>
              <a:rPr lang="he-IL" sz="2600" b="1" dirty="0" smtClean="0">
                <a:solidFill>
                  <a:srgbClr val="381BB5"/>
                </a:solidFill>
                <a:latin typeface="David" pitchFamily="34" charset="-79"/>
                <a:cs typeface="David" pitchFamily="34" charset="-79"/>
              </a:rPr>
              <a:t>תפקידו המכריע של הצבא </a:t>
            </a:r>
            <a:r>
              <a:rPr lang="he-IL" sz="2600" dirty="0" smtClean="0">
                <a:solidFill>
                  <a:srgbClr val="381BB5"/>
                </a:solidFill>
                <a:latin typeface="David" pitchFamily="34" charset="-79"/>
                <a:cs typeface="David" pitchFamily="34" charset="-79"/>
              </a:rPr>
              <a:t>- אם הצבא והאליטה הביטחונית שומרים על לכידות ותומכים במשטרים, סביר להניח שיעלה בידי המשטר לשרוד בכוח הזרוע.</a:t>
            </a:r>
            <a:endParaRPr lang="en-US" sz="2600" dirty="0" smtClean="0">
              <a:solidFill>
                <a:srgbClr val="381BB5"/>
              </a:solidFill>
              <a:latin typeface="David" pitchFamily="34" charset="-79"/>
              <a:cs typeface="David" pitchFamily="34" charset="-79"/>
            </a:endParaRPr>
          </a:p>
          <a:p>
            <a:pPr lvl="0" algn="just"/>
            <a:r>
              <a:rPr lang="he-IL" b="1" dirty="0" smtClean="0">
                <a:solidFill>
                  <a:srgbClr val="381BB5"/>
                </a:solidFill>
                <a:latin typeface="David" pitchFamily="34" charset="-79"/>
                <a:cs typeface="David" pitchFamily="34" charset="-79"/>
              </a:rPr>
              <a:t>מבנה חברתי ולכידות </a:t>
            </a:r>
            <a:r>
              <a:rPr lang="he-IL" dirty="0" smtClean="0">
                <a:solidFill>
                  <a:srgbClr val="381BB5"/>
                </a:solidFill>
                <a:latin typeface="David" pitchFamily="34" charset="-79"/>
                <a:cs typeface="David" pitchFamily="34" charset="-79"/>
              </a:rPr>
              <a:t>- הומוגניות יחסית - 90% סונים. לאליטה ולאופוזיציה מוצא משותף ואמונה משותפת.כניעה של השלטון אינה מאיימת על קיום העדה. הדחת הנשיא לא פגעה באליטה השלטת.</a:t>
            </a:r>
            <a:endParaRPr lang="en-US" dirty="0" smtClean="0">
              <a:solidFill>
                <a:srgbClr val="381BB5"/>
              </a:solidFill>
              <a:latin typeface="David" pitchFamily="34" charset="-79"/>
              <a:cs typeface="David" pitchFamily="34" charset="-79"/>
            </a:endParaRPr>
          </a:p>
          <a:p>
            <a:pPr marL="273050" lvl="3" indent="-273050" algn="just">
              <a:spcBef>
                <a:spcPts val="575"/>
              </a:spcBef>
              <a:buClr>
                <a:schemeClr val="accent1"/>
              </a:buClr>
              <a:buSzPct val="85000"/>
            </a:pPr>
            <a:r>
              <a:rPr lang="he-IL" sz="2600" b="1" dirty="0" smtClean="0">
                <a:solidFill>
                  <a:srgbClr val="381BB5"/>
                </a:solidFill>
                <a:latin typeface="David" pitchFamily="34" charset="-79"/>
                <a:cs typeface="David" pitchFamily="34" charset="-79"/>
              </a:rPr>
              <a:t>כלכלה </a:t>
            </a:r>
            <a:r>
              <a:rPr lang="he-IL" sz="2600" dirty="0" smtClean="0">
                <a:solidFill>
                  <a:srgbClr val="381BB5"/>
                </a:solidFill>
                <a:latin typeface="David" pitchFamily="34" charset="-79"/>
                <a:cs typeface="David" pitchFamily="34" charset="-79"/>
              </a:rPr>
              <a:t>- הכלכלה המצרית. בעיי חורבות, מטבע חלש, תיירות יורדת, משקיעים בורחים ואי ודאות. האחים המוסלמים התקשו להתמודד עם המצב. לרוב הציבור נמאס מהרוח המהפכנית, מההפגנות ומהשביתות. אנשים רוצים ביטחון, משילות והפסקת הכאוס. </a:t>
            </a:r>
          </a:p>
          <a:p>
            <a:pPr marL="273050" lvl="3" indent="-273050" algn="just">
              <a:spcBef>
                <a:spcPts val="575"/>
              </a:spcBef>
              <a:buClr>
                <a:schemeClr val="accent1"/>
              </a:buClr>
              <a:buSzPct val="85000"/>
            </a:pPr>
            <a:endParaRPr lang="en-US" sz="2600" dirty="0" smtClean="0">
              <a:solidFill>
                <a:srgbClr val="381BB5"/>
              </a:solidFill>
              <a:latin typeface="David" pitchFamily="34" charset="-79"/>
              <a:cs typeface="David" pitchFamily="34" charset="-79"/>
            </a:endParaRPr>
          </a:p>
          <a:p>
            <a:pPr marL="273050" lvl="3" indent="-273050">
              <a:spcBef>
                <a:spcPts val="575"/>
              </a:spcBef>
              <a:buClr>
                <a:schemeClr val="accent1"/>
              </a:buClr>
              <a:buSzPct val="85000"/>
            </a:pPr>
            <a:endParaRPr lang="en-US" sz="2600" dirty="0" smtClean="0">
              <a:solidFill>
                <a:srgbClr val="381BB5"/>
              </a:solidFill>
              <a:latin typeface="David" pitchFamily="34" charset="-79"/>
              <a:cs typeface="David" pitchFamily="34" charset="-79"/>
            </a:endParaRPr>
          </a:p>
          <a:p>
            <a:endParaRPr lang="he-IL" dirty="0"/>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21</a:t>
            </a:fld>
            <a:endParaRPr lang="he-IL"/>
          </a:p>
        </p:txBody>
      </p:sp>
      <p:cxnSp>
        <p:nvCxnSpPr>
          <p:cNvPr id="6" name="מחבר ישר 5"/>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8" name="Picture 5" descr="מבל נקי"/>
          <p:cNvPicPr>
            <a:picLocks noChangeAspect="1" noChangeArrowheads="1"/>
          </p:cNvPicPr>
          <p:nvPr/>
        </p:nvPicPr>
        <p:blipFill>
          <a:blip r:embed="rId2" cstate="print"/>
          <a:srcRect/>
          <a:stretch>
            <a:fillRect/>
          </a:stretch>
        </p:blipFill>
        <p:spPr bwMode="auto">
          <a:xfrm>
            <a:off x="179512" y="188640"/>
            <a:ext cx="792163" cy="8636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914400" y="1447800"/>
            <a:ext cx="7834064" cy="5077544"/>
          </a:xfrm>
        </p:spPr>
        <p:txBody>
          <a:bodyPr/>
          <a:lstStyle/>
          <a:p>
            <a:r>
              <a:rPr lang="he-IL" b="1" dirty="0" smtClean="0">
                <a:solidFill>
                  <a:srgbClr val="381BB5"/>
                </a:solidFill>
                <a:latin typeface="David" pitchFamily="34" charset="-79"/>
                <a:cs typeface="David" pitchFamily="34" charset="-79"/>
              </a:rPr>
              <a:t>בחינת הנסיבות העשויות לאפשר דמוקרטיה </a:t>
            </a:r>
            <a:r>
              <a:rPr lang="he-IL" dirty="0" smtClean="0">
                <a:solidFill>
                  <a:srgbClr val="381BB5"/>
                </a:solidFill>
                <a:latin typeface="David" pitchFamily="34" charset="-79"/>
                <a:cs typeface="David" pitchFamily="34" charset="-79"/>
              </a:rPr>
              <a:t>- מעמד בינוני גדול יחסית ומספר גדול של משכילים, המגדילים את סיכויי הבשלות לדמוקרטיה. מצד שני, חוץ מהצבא והאחים המוסלמים אין גופים מאורגנים רציניים אחרים. אין מבנים מוסדיים מאורגנים לגופים אחרים. </a:t>
            </a:r>
            <a:endParaRPr lang="he-IL" b="1" dirty="0" smtClean="0">
              <a:solidFill>
                <a:srgbClr val="381BB5"/>
              </a:solidFill>
              <a:latin typeface="David" pitchFamily="34" charset="-79"/>
              <a:cs typeface="David" pitchFamily="34" charset="-79"/>
            </a:endParaRPr>
          </a:p>
          <a:p>
            <a:r>
              <a:rPr lang="he-IL" b="1" dirty="0" smtClean="0">
                <a:solidFill>
                  <a:srgbClr val="381BB5"/>
                </a:solidFill>
                <a:latin typeface="David" pitchFamily="34" charset="-79"/>
                <a:cs typeface="David" pitchFamily="34" charset="-79"/>
              </a:rPr>
              <a:t>תקשורת - שיח תקשורתי וברשתות החברתיות</a:t>
            </a:r>
            <a:r>
              <a:rPr lang="he-IL" dirty="0" smtClean="0">
                <a:solidFill>
                  <a:srgbClr val="381BB5"/>
                </a:solidFill>
                <a:latin typeface="David" pitchFamily="34" charset="-79"/>
                <a:cs typeface="David" pitchFamily="34" charset="-79"/>
              </a:rPr>
              <a:t> - פולחן אישיות סביב א-סיסי.</a:t>
            </a:r>
          </a:p>
          <a:p>
            <a:r>
              <a:rPr lang="he-IL" b="1" dirty="0" smtClean="0">
                <a:solidFill>
                  <a:srgbClr val="381BB5"/>
                </a:solidFill>
                <a:latin typeface="David" pitchFamily="34" charset="-79"/>
                <a:cs typeface="David" pitchFamily="34" charset="-79"/>
              </a:rPr>
              <a:t>סביבה חיצונית </a:t>
            </a:r>
            <a:r>
              <a:rPr lang="he-IL" dirty="0" smtClean="0">
                <a:solidFill>
                  <a:srgbClr val="381BB5"/>
                </a:solidFill>
                <a:latin typeface="David" pitchFamily="34" charset="-79"/>
                <a:cs typeface="David" pitchFamily="34" charset="-79"/>
              </a:rPr>
              <a:t>– התקררות היחסים עם ארה"ב, והתחממות היחסים עם רוסיה. כיצד זה ישפיע?</a:t>
            </a:r>
          </a:p>
          <a:p>
            <a:pPr>
              <a:buNone/>
            </a:pPr>
            <a:endParaRPr lang="he-IL" dirty="0" smtClean="0">
              <a:solidFill>
                <a:srgbClr val="381BB5"/>
              </a:solidFill>
              <a:latin typeface="David" pitchFamily="34" charset="-79"/>
              <a:cs typeface="David" pitchFamily="34" charset="-79"/>
            </a:endParaRPr>
          </a:p>
          <a:p>
            <a:pPr>
              <a:buNone/>
            </a:pPr>
            <a:endParaRPr lang="he-IL" dirty="0"/>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22</a:t>
            </a:fld>
            <a:endParaRPr lang="he-IL"/>
          </a:p>
        </p:txBody>
      </p:sp>
      <p:sp>
        <p:nvSpPr>
          <p:cNvPr id="7" name="כותרת 1"/>
          <p:cNvSpPr>
            <a:spLocks noGrp="1"/>
          </p:cNvSpPr>
          <p:nvPr>
            <p:ph type="title"/>
          </p:nvPr>
        </p:nvSpPr>
        <p:spPr>
          <a:xfrm>
            <a:off x="914400" y="274638"/>
            <a:ext cx="7772400" cy="1143000"/>
          </a:xfrm>
        </p:spPr>
        <p:txBody>
          <a:bodyPr/>
          <a:lstStyle/>
          <a:p>
            <a:pPr algn="just"/>
            <a:r>
              <a:rPr lang="he-IL" sz="3600" dirty="0" smtClean="0">
                <a:solidFill>
                  <a:srgbClr val="381BB5"/>
                </a:solidFill>
                <a:latin typeface="David" pitchFamily="34" charset="-79"/>
                <a:cs typeface="David" pitchFamily="34" charset="-79"/>
              </a:rPr>
              <a:t>מצרים - בחינה רב תחומית, שנשענת על </a:t>
            </a:r>
            <a:br>
              <a:rPr lang="he-IL" sz="3600" dirty="0" smtClean="0">
                <a:solidFill>
                  <a:srgbClr val="381BB5"/>
                </a:solidFill>
                <a:latin typeface="David" pitchFamily="34" charset="-79"/>
                <a:cs typeface="David" pitchFamily="34" charset="-79"/>
              </a:rPr>
            </a:br>
            <a:r>
              <a:rPr lang="he-IL" sz="3600" dirty="0" smtClean="0">
                <a:solidFill>
                  <a:srgbClr val="381BB5"/>
                </a:solidFill>
                <a:latin typeface="David" pitchFamily="34" charset="-79"/>
                <a:cs typeface="David" pitchFamily="34" charset="-79"/>
              </a:rPr>
              <a:t>מגוון התחומים לבחינה שהוצגו - המשך</a:t>
            </a:r>
            <a:endParaRPr lang="he-IL" sz="3600" dirty="0">
              <a:solidFill>
                <a:srgbClr val="381BB5"/>
              </a:solidFill>
              <a:latin typeface="David" pitchFamily="34" charset="-79"/>
              <a:cs typeface="David" pitchFamily="34" charset="-79"/>
            </a:endParaRPr>
          </a:p>
        </p:txBody>
      </p:sp>
      <p:cxnSp>
        <p:nvCxnSpPr>
          <p:cNvPr id="8" name="מחבר ישר 7"/>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9" name="Picture 5" descr="מבל נקי"/>
          <p:cNvPicPr>
            <a:picLocks noChangeAspect="1" noChangeArrowheads="1"/>
          </p:cNvPicPr>
          <p:nvPr/>
        </p:nvPicPr>
        <p:blipFill>
          <a:blip r:embed="rId2" cstate="print"/>
          <a:srcRect/>
          <a:stretch>
            <a:fillRect/>
          </a:stretch>
        </p:blipFill>
        <p:spPr bwMode="auto">
          <a:xfrm>
            <a:off x="179512" y="188640"/>
            <a:ext cx="792618" cy="864096"/>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sz="3600" dirty="0" smtClean="0">
                <a:solidFill>
                  <a:srgbClr val="381BB5"/>
                </a:solidFill>
                <a:latin typeface="David" pitchFamily="34" charset="-79"/>
                <a:cs typeface="David" pitchFamily="34" charset="-79"/>
              </a:rPr>
              <a:t>הגישה הבין תחומית נותנת לנו קומה נוספת לבחון את מה שקרה במצרים</a:t>
            </a:r>
            <a:endParaRPr lang="he-IL" sz="3600" dirty="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p:txBody>
          <a:bodyPr/>
          <a:lstStyle/>
          <a:p>
            <a:r>
              <a:rPr lang="he-IL" sz="2400" dirty="0" smtClean="0">
                <a:solidFill>
                  <a:srgbClr val="381BB5"/>
                </a:solidFill>
                <a:latin typeface="David" pitchFamily="34" charset="-79"/>
                <a:cs typeface="David" pitchFamily="34" charset="-79"/>
              </a:rPr>
              <a:t>השילוב בין ההיבטים וההנגדה </a:t>
            </a:r>
            <a:r>
              <a:rPr lang="he-IL" sz="2400" dirty="0" err="1" smtClean="0">
                <a:solidFill>
                  <a:srgbClr val="381BB5"/>
                </a:solidFill>
                <a:latin typeface="David" pitchFamily="34" charset="-79"/>
                <a:cs typeface="David" pitchFamily="34" charset="-79"/>
              </a:rPr>
              <a:t>בינינם</a:t>
            </a:r>
            <a:r>
              <a:rPr lang="he-IL" sz="2400" dirty="0" smtClean="0">
                <a:solidFill>
                  <a:srgbClr val="381BB5"/>
                </a:solidFill>
                <a:latin typeface="David" pitchFamily="34" charset="-79"/>
                <a:cs typeface="David" pitchFamily="34" charset="-79"/>
              </a:rPr>
              <a:t>, יכול ללמד אותנו על הייחודיות של מצרים. על מה שמייחד אותה בניגוד למדינות אחרות?</a:t>
            </a:r>
          </a:p>
          <a:p>
            <a:r>
              <a:rPr lang="he-IL" sz="2400" dirty="0" smtClean="0">
                <a:solidFill>
                  <a:srgbClr val="381BB5"/>
                </a:solidFill>
                <a:latin typeface="David" pitchFamily="34" charset="-79"/>
                <a:cs typeface="David" pitchFamily="34" charset="-79"/>
              </a:rPr>
              <a:t>ראיית כלל ההיבטים יכולה ללמד אותנו על היבט דומיננטי במצרים, ולאפשר לנו לבחון, האם הוא מתקיים גם במדינה אחרת, וכיצד זה עשוי להסביר את ההיבטים בין המדינות.</a:t>
            </a:r>
          </a:p>
          <a:p>
            <a:r>
              <a:rPr lang="he-IL" sz="2400" dirty="0" smtClean="0">
                <a:solidFill>
                  <a:srgbClr val="381BB5"/>
                </a:solidFill>
                <a:latin typeface="David" pitchFamily="34" charset="-79"/>
                <a:cs typeface="David" pitchFamily="34" charset="-79"/>
              </a:rPr>
              <a:t>השילוב בין ניתוח התחומים – </a:t>
            </a:r>
          </a:p>
          <a:p>
            <a:pPr lvl="1"/>
            <a:r>
              <a:rPr lang="he-IL" dirty="0" smtClean="0">
                <a:solidFill>
                  <a:srgbClr val="381BB5"/>
                </a:solidFill>
                <a:latin typeface="David" pitchFamily="34" charset="-79"/>
                <a:cs typeface="David" pitchFamily="34" charset="-79"/>
              </a:rPr>
              <a:t>יכול לנבא לנו מה עשויה להיות שרידותו של הממשל. כך למשל, האם במקרה של נפילת המשטר, נחזור לפורמט של האחים המוסלמים? </a:t>
            </a:r>
          </a:p>
          <a:p>
            <a:pPr lvl="1"/>
            <a:r>
              <a:rPr lang="he-IL" dirty="0" smtClean="0">
                <a:solidFill>
                  <a:srgbClr val="381BB5"/>
                </a:solidFill>
                <a:latin typeface="David" pitchFamily="34" charset="-79"/>
                <a:cs typeface="David" pitchFamily="34" charset="-79"/>
              </a:rPr>
              <a:t>הוא יכול להצביע על </a:t>
            </a:r>
            <a:r>
              <a:rPr lang="he-IL" dirty="0" err="1" smtClean="0">
                <a:solidFill>
                  <a:srgbClr val="381BB5"/>
                </a:solidFill>
                <a:latin typeface="David" pitchFamily="34" charset="-79"/>
                <a:cs typeface="David" pitchFamily="34" charset="-79"/>
              </a:rPr>
              <a:t>ההתכנות</a:t>
            </a:r>
            <a:r>
              <a:rPr lang="he-IL" dirty="0" smtClean="0">
                <a:solidFill>
                  <a:srgbClr val="381BB5"/>
                </a:solidFill>
                <a:latin typeface="David" pitchFamily="34" charset="-79"/>
                <a:cs typeface="David" pitchFamily="34" charset="-79"/>
              </a:rPr>
              <a:t> של הפיכת החברה לדמוקרטית (תרבות פוליטית, מבנה חברתי, דמוגרפיה, חלוקה בין מעמדות</a:t>
            </a:r>
            <a:r>
              <a:rPr lang="he-IL" dirty="0" smtClean="0"/>
              <a:t>)</a:t>
            </a:r>
            <a:endParaRPr lang="he-IL" dirty="0"/>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23</a:t>
            </a:fld>
            <a:endParaRPr lang="he-IL"/>
          </a:p>
        </p:txBody>
      </p:sp>
      <p:cxnSp>
        <p:nvCxnSpPr>
          <p:cNvPr id="5" name="מחבר ישר 4"/>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6" name="Picture 5" descr="מבל נקי"/>
          <p:cNvPicPr>
            <a:picLocks noChangeAspect="1" noChangeArrowheads="1"/>
          </p:cNvPicPr>
          <p:nvPr/>
        </p:nvPicPr>
        <p:blipFill>
          <a:blip r:embed="rId2" cstate="print"/>
          <a:srcRect/>
          <a:stretch>
            <a:fillRect/>
          </a:stretch>
        </p:blipFill>
        <p:spPr bwMode="auto">
          <a:xfrm>
            <a:off x="179512" y="188640"/>
            <a:ext cx="792618" cy="864096"/>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sz="quarter" idx="1"/>
          </p:nvPr>
        </p:nvSpPr>
        <p:spPr/>
        <p:txBody>
          <a:bodyPr/>
          <a:lstStyle/>
          <a:p>
            <a:r>
              <a:rPr lang="he-IL" dirty="0" smtClean="0">
                <a:solidFill>
                  <a:srgbClr val="381BB5"/>
                </a:solidFill>
                <a:latin typeface="David" pitchFamily="34" charset="-79"/>
                <a:cs typeface="David" pitchFamily="34" charset="-79"/>
              </a:rPr>
              <a:t>בחינת המצב הכלכלי בראי ההיסטוריה – עשוי ללמד, כי הרכיב הכלכלי פחות דומיננטי, וייתכן שלא היווה זרז לקרות ההתרחשויות במצרים. </a:t>
            </a:r>
          </a:p>
          <a:p>
            <a:pPr>
              <a:buNone/>
            </a:pPr>
            <a:endParaRPr lang="he-IL" dirty="0" smtClean="0">
              <a:solidFill>
                <a:srgbClr val="381BB5"/>
              </a:solidFill>
              <a:latin typeface="David" pitchFamily="34" charset="-79"/>
              <a:cs typeface="David" pitchFamily="34" charset="-79"/>
            </a:endParaRPr>
          </a:p>
          <a:p>
            <a:r>
              <a:rPr lang="he-IL" dirty="0" smtClean="0">
                <a:solidFill>
                  <a:srgbClr val="381BB5"/>
                </a:solidFill>
                <a:latin typeface="David" pitchFamily="34" charset="-79"/>
                <a:cs typeface="David" pitchFamily="34" charset="-79"/>
              </a:rPr>
              <a:t>בחינת מעמד הצבא – יכול ללמד, כי זהו היבט שמשליך על כל יתר ההיבטים – על יכולת ארגונים של מבנים חברתיים, על משמעות הצבא בראי ההיסטורי, על הלכידות החברתית </a:t>
            </a:r>
            <a:r>
              <a:rPr lang="he-IL" smtClean="0">
                <a:solidFill>
                  <a:srgbClr val="381BB5"/>
                </a:solidFill>
                <a:latin typeface="David" pitchFamily="34" charset="-79"/>
                <a:cs typeface="David" pitchFamily="34" charset="-79"/>
              </a:rPr>
              <a:t>וכיו"ב.</a:t>
            </a:r>
            <a:endParaRPr lang="he-IL" dirty="0" smtClean="0">
              <a:solidFill>
                <a:srgbClr val="381BB5"/>
              </a:solidFill>
              <a:latin typeface="David" pitchFamily="34" charset="-79"/>
              <a:cs typeface="David" pitchFamily="34" charset="-79"/>
            </a:endParaRPr>
          </a:p>
          <a:p>
            <a:endParaRPr lang="he-IL" dirty="0" smtClean="0"/>
          </a:p>
          <a:p>
            <a:endParaRPr lang="he-IL" dirty="0"/>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24</a:t>
            </a:fld>
            <a:endParaRPr lang="he-IL"/>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755576" y="1447800"/>
            <a:ext cx="7931224" cy="5410200"/>
          </a:xfrm>
        </p:spPr>
        <p:txBody>
          <a:bodyPr/>
          <a:lstStyle/>
          <a:p>
            <a:pPr marL="273050" lvl="1" indent="-273050" algn="just">
              <a:lnSpc>
                <a:spcPct val="150000"/>
              </a:lnSpc>
              <a:spcBef>
                <a:spcPts val="575"/>
              </a:spcBef>
              <a:buClr>
                <a:schemeClr val="accent1"/>
              </a:buClr>
              <a:buNone/>
            </a:pPr>
            <a:r>
              <a:rPr lang="he-IL" dirty="0" smtClean="0">
                <a:latin typeface="David" pitchFamily="34" charset="-79"/>
                <a:cs typeface="David" pitchFamily="34" charset="-79"/>
              </a:rPr>
              <a:t>האם הביטחון הלאומי הינו בין תחומי /רב תחומי או תחומי ?</a:t>
            </a:r>
          </a:p>
          <a:p>
            <a:pPr marL="273050" lvl="1" indent="-273050" algn="just">
              <a:lnSpc>
                <a:spcPct val="150000"/>
              </a:lnSpc>
              <a:spcBef>
                <a:spcPts val="575"/>
              </a:spcBef>
              <a:buClr>
                <a:schemeClr val="accent1"/>
              </a:buClr>
            </a:pPr>
            <a:r>
              <a:rPr lang="he-IL" b="1" dirty="0" smtClean="0">
                <a:latin typeface="David" pitchFamily="34" charset="-79"/>
                <a:cs typeface="David" pitchFamily="34" charset="-79"/>
              </a:rPr>
              <a:t>קיימות לפחות שתי גישות אפשריות לתפיסת הביטחון הלאומי האחת רחבה (בין תחומי/רב תחומי) והאחרת צרה (תחומי)</a:t>
            </a:r>
            <a:r>
              <a:rPr lang="he-IL" dirty="0" smtClean="0">
                <a:latin typeface="David" pitchFamily="34" charset="-79"/>
                <a:cs typeface="David" pitchFamily="34" charset="-79"/>
              </a:rPr>
              <a:t>.</a:t>
            </a:r>
          </a:p>
          <a:p>
            <a:pPr marL="273050" lvl="1" indent="-273050" algn="just">
              <a:lnSpc>
                <a:spcPct val="150000"/>
              </a:lnSpc>
              <a:spcBef>
                <a:spcPts val="575"/>
              </a:spcBef>
              <a:buClr>
                <a:schemeClr val="accent1"/>
              </a:buClr>
            </a:pPr>
            <a:r>
              <a:rPr lang="he-IL" dirty="0" smtClean="0">
                <a:latin typeface="David" pitchFamily="34" charset="-79"/>
                <a:cs typeface="David" pitchFamily="34" charset="-79"/>
              </a:rPr>
              <a:t>עפ"י הגישה הרחבה (בין תחומי/רב תחומי) תפיסת הביטחון הלאומי היא מסגרת רחבה הכוללת סוגיות ומרכיבים שונים מתחומים מגוונים (הביטחוני, המדיני, הכלכלי, הדמוגרפי, משקי, טכנולוגי, מדעי, חברתי, הגלובלי וכיו"ב) אשר צירופם יחדיו למערכת וכתוצאה מקשרי הגומלין ביניהם - תורמים באופן ישיר לביטחון הלאומי של מדינת ישראל.</a:t>
            </a: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25</a:t>
            </a:fld>
            <a:endParaRPr lang="he-IL"/>
          </a:p>
        </p:txBody>
      </p:sp>
      <p:cxnSp>
        <p:nvCxnSpPr>
          <p:cNvPr id="5" name="מחבר ישר 4"/>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6" name="Picture 5" descr="מבל נקי"/>
          <p:cNvPicPr>
            <a:picLocks noChangeAspect="1" noChangeArrowheads="1"/>
          </p:cNvPicPr>
          <p:nvPr/>
        </p:nvPicPr>
        <p:blipFill>
          <a:blip r:embed="rId2" cstate="print"/>
          <a:srcRect/>
          <a:stretch>
            <a:fillRect/>
          </a:stretch>
        </p:blipFill>
        <p:spPr bwMode="auto">
          <a:xfrm>
            <a:off x="250825" y="188913"/>
            <a:ext cx="792163" cy="863600"/>
          </a:xfrm>
          <a:prstGeom prst="rect">
            <a:avLst/>
          </a:prstGeom>
          <a:noFill/>
          <a:ln w="9525">
            <a:noFill/>
            <a:miter lim="800000"/>
            <a:headEnd/>
            <a:tailEnd/>
          </a:ln>
        </p:spPr>
      </p:pic>
      <p:sp>
        <p:nvSpPr>
          <p:cNvPr id="8"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a:t>
            </a:r>
            <a:endParaRPr lang="he-IL" sz="3200" b="1" dirty="0">
              <a:solidFill>
                <a:srgbClr val="381BB5"/>
              </a:solidFill>
              <a:latin typeface="David" pitchFamily="34" charset="-79"/>
              <a:cs typeface="David" pitchFamily="34" charset="-79"/>
            </a:endParaRPr>
          </a:p>
        </p:txBody>
      </p:sp>
      <p:sp>
        <p:nvSpPr>
          <p:cNvPr id="9" name="כותרת 1"/>
          <p:cNvSpPr txBox="1">
            <a:spLocks/>
          </p:cNvSpPr>
          <p:nvPr/>
        </p:nvSpPr>
        <p:spPr bwMode="auto">
          <a:xfrm>
            <a:off x="899592" y="692696"/>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1"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תחומי, בין תחומי או רב תחומי</a:t>
            </a:r>
            <a:endParaRPr kumimoji="0" lang="he-IL" sz="3200" b="1"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755576" y="1447800"/>
            <a:ext cx="7931224" cy="5410200"/>
          </a:xfrm>
        </p:spPr>
        <p:txBody>
          <a:bodyPr/>
          <a:lstStyle/>
          <a:p>
            <a:pPr marL="273050" lvl="1" indent="-273050" algn="just">
              <a:lnSpc>
                <a:spcPct val="150000"/>
              </a:lnSpc>
              <a:spcBef>
                <a:spcPts val="575"/>
              </a:spcBef>
              <a:buClr>
                <a:schemeClr val="accent1"/>
              </a:buClr>
            </a:pPr>
            <a:r>
              <a:rPr lang="he-IL" dirty="0" smtClean="0">
                <a:latin typeface="David" pitchFamily="34" charset="-79"/>
                <a:cs typeface="David" pitchFamily="34" charset="-79"/>
              </a:rPr>
              <a:t>הגישה הצרה (תחומי) רואה בתפיסת הביטחון הלאומי הסדרת עקרונות בסיסיים הנובעים מתנאים יסודיים בהם נתונה המדינה, מצרכיה האלמנטריים ומערכיה השורשיים. גישה זו מתבססת על שני מרכיבים - הביטחוני והמדיני. </a:t>
            </a:r>
          </a:p>
          <a:p>
            <a:pPr marL="273050" lvl="1" indent="-273050" algn="just">
              <a:lnSpc>
                <a:spcPct val="150000"/>
              </a:lnSpc>
              <a:spcBef>
                <a:spcPts val="575"/>
              </a:spcBef>
              <a:buClr>
                <a:schemeClr val="accent1"/>
              </a:buClr>
            </a:pPr>
            <a:r>
              <a:rPr lang="he-IL" dirty="0" smtClean="0">
                <a:latin typeface="David" pitchFamily="34" charset="-79"/>
                <a:cs typeface="David" pitchFamily="34" charset="-79"/>
              </a:rPr>
              <a:t>במהלך לימודינו במכללה הסכמנו כי הגישה הרחבה היא הנכונה.</a:t>
            </a:r>
          </a:p>
          <a:p>
            <a:pPr marL="273050" lvl="1" indent="-273050">
              <a:lnSpc>
                <a:spcPct val="150000"/>
              </a:lnSpc>
              <a:spcBef>
                <a:spcPts val="575"/>
              </a:spcBef>
              <a:buClr>
                <a:schemeClr val="accent1"/>
              </a:buClr>
            </a:pPr>
            <a:r>
              <a:rPr lang="he-IL" b="1" dirty="0" smtClean="0">
                <a:latin typeface="David" pitchFamily="34" charset="-79"/>
                <a:cs typeface="David" pitchFamily="34" charset="-79"/>
              </a:rPr>
              <a:t>הגישה הרחבה </a:t>
            </a:r>
            <a:r>
              <a:rPr lang="he-IL" dirty="0" smtClean="0">
                <a:latin typeface="David" pitchFamily="34" charset="-79"/>
                <a:cs typeface="David" pitchFamily="34" charset="-79"/>
              </a:rPr>
              <a:t>היא גישה יותר מודרנית, בה קיימת ראייה כוללת של הביטחון הלאומי ש</a:t>
            </a:r>
            <a:r>
              <a:rPr lang="he-IL" b="1" dirty="0" smtClean="0">
                <a:latin typeface="David" pitchFamily="34" charset="-79"/>
                <a:cs typeface="David" pitchFamily="34" charset="-79"/>
              </a:rPr>
              <a:t>אינה מצטמצמת ומתמקדת רק במרכיב הצבאי והמדיני הצר, אלא גם עוסקת בתחומים החברתיים - כלכליים, יחסי החוץ, המדע, הטכנולוגיה וכדומה</a:t>
            </a:r>
            <a:r>
              <a:rPr lang="he-IL" dirty="0" smtClean="0">
                <a:latin typeface="David" pitchFamily="34" charset="-79"/>
                <a:cs typeface="David" pitchFamily="34" charset="-79"/>
              </a:rPr>
              <a:t>.</a:t>
            </a:r>
          </a:p>
          <a:p>
            <a:pPr marL="273050" lvl="1" indent="-273050">
              <a:lnSpc>
                <a:spcPct val="150000"/>
              </a:lnSpc>
              <a:spcBef>
                <a:spcPts val="575"/>
              </a:spcBef>
              <a:buClr>
                <a:schemeClr val="accent1"/>
              </a:buClr>
            </a:pPr>
            <a:endParaRPr lang="he-IL" dirty="0" smtClean="0">
              <a:latin typeface="David" pitchFamily="34" charset="-79"/>
              <a:cs typeface="David" pitchFamily="34" charset="-79"/>
            </a:endParaRPr>
          </a:p>
          <a:p>
            <a:pPr marL="273050" lvl="1" indent="-273050">
              <a:lnSpc>
                <a:spcPct val="150000"/>
              </a:lnSpc>
              <a:spcBef>
                <a:spcPts val="575"/>
              </a:spcBef>
              <a:buClr>
                <a:schemeClr val="accent1"/>
              </a:buClr>
            </a:pPr>
            <a:endParaRPr lang="en-US" dirty="0" smtClean="0">
              <a:latin typeface="Arial" pitchFamily="34" charset="0"/>
              <a:cs typeface="Arial" pitchFamily="34" charset="0"/>
            </a:endParaRPr>
          </a:p>
          <a:p>
            <a:pPr>
              <a:lnSpc>
                <a:spcPct val="150000"/>
              </a:lnSpc>
            </a:pPr>
            <a:endParaRPr lang="he-IL" sz="2400" dirty="0">
              <a:latin typeface="Arial" pitchFamily="34" charset="0"/>
              <a:cs typeface="Arial" pitchFamily="34" charset="0"/>
            </a:endParaRP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26</a:t>
            </a:fld>
            <a:endParaRPr lang="he-IL"/>
          </a:p>
        </p:txBody>
      </p:sp>
      <p:cxnSp>
        <p:nvCxnSpPr>
          <p:cNvPr id="5" name="מחבר ישר 4"/>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6" name="Picture 5" descr="מבל נקי"/>
          <p:cNvPicPr>
            <a:picLocks noChangeAspect="1" noChangeArrowheads="1"/>
          </p:cNvPicPr>
          <p:nvPr/>
        </p:nvPicPr>
        <p:blipFill>
          <a:blip r:embed="rId2" cstate="print"/>
          <a:srcRect/>
          <a:stretch>
            <a:fillRect/>
          </a:stretch>
        </p:blipFill>
        <p:spPr bwMode="auto">
          <a:xfrm>
            <a:off x="250825" y="188913"/>
            <a:ext cx="792163" cy="863600"/>
          </a:xfrm>
          <a:prstGeom prst="rect">
            <a:avLst/>
          </a:prstGeom>
          <a:noFill/>
          <a:ln w="9525">
            <a:noFill/>
            <a:miter lim="800000"/>
            <a:headEnd/>
            <a:tailEnd/>
          </a:ln>
        </p:spPr>
      </p:pic>
      <p:sp>
        <p:nvSpPr>
          <p:cNvPr id="8"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a:t>
            </a:r>
            <a:endParaRPr lang="he-IL" sz="3200" b="1" dirty="0">
              <a:solidFill>
                <a:srgbClr val="381BB5"/>
              </a:solidFill>
              <a:latin typeface="David" pitchFamily="34" charset="-79"/>
              <a:cs typeface="David" pitchFamily="34" charset="-79"/>
            </a:endParaRPr>
          </a:p>
        </p:txBody>
      </p:sp>
      <p:sp>
        <p:nvSpPr>
          <p:cNvPr id="9" name="כותרת 1"/>
          <p:cNvSpPr txBox="1">
            <a:spLocks/>
          </p:cNvSpPr>
          <p:nvPr/>
        </p:nvSpPr>
        <p:spPr bwMode="auto">
          <a:xfrm>
            <a:off x="899592" y="692696"/>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1"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תחומי, בין תחומי או רב תחומי</a:t>
            </a:r>
            <a:endParaRPr kumimoji="0" lang="he-IL" sz="3200" b="1"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914400" y="1340768"/>
            <a:ext cx="7762056" cy="5410200"/>
          </a:xfrm>
        </p:spPr>
        <p:txBody>
          <a:bodyPr/>
          <a:lstStyle/>
          <a:p>
            <a:pPr>
              <a:lnSpc>
                <a:spcPct val="150000"/>
              </a:lnSpc>
            </a:pPr>
            <a:r>
              <a:rPr lang="he-IL" sz="2300" dirty="0" smtClean="0">
                <a:latin typeface="David" pitchFamily="34" charset="-79"/>
                <a:cs typeface="David" pitchFamily="34" charset="-79"/>
              </a:rPr>
              <a:t>גם בגיליון מספר 4 (2005) של מרכז המחקר של המכללה לביטחון לאומי, שנערך על ידי פרופסור ארנון סופר, ועסק בנושא הביטחון הלאומי ישנה התייחסות לכך שתפיסת הביטחון הינה בגישה הרחבה והביטחון הלאומי הינו בין תחומי/רב תחומי.</a:t>
            </a:r>
          </a:p>
          <a:p>
            <a:pPr>
              <a:lnSpc>
                <a:spcPct val="150000"/>
              </a:lnSpc>
            </a:pPr>
            <a:r>
              <a:rPr lang="he-IL" sz="2300" dirty="0" smtClean="0">
                <a:latin typeface="David" pitchFamily="34" charset="-79"/>
                <a:cs typeface="David" pitchFamily="34" charset="-79"/>
              </a:rPr>
              <a:t>" הדיון אסטרטגי-מערכתי חיוני לשלטון הציבורי בישראל. המכללה כמוסד ההכשרה הביטחוני הבכיר ביותר בישראל, היא חלק בדיון חשוב זה. המכללה מפגישה את הגנרלים לעתיד של צה"ל עם בכירים בשירות הציבורי בישראל ומאגדת בכפיפה אחת את </a:t>
            </a:r>
            <a:r>
              <a:rPr lang="he-IL" sz="2300" b="1" dirty="0" smtClean="0">
                <a:latin typeface="David" pitchFamily="34" charset="-79"/>
                <a:cs typeface="David" pitchFamily="34" charset="-79"/>
              </a:rPr>
              <a:t>התחומים השונים של הביטחון הלאומי ובהם היבטים של ביטחון, מדינאות ויחסי חוץ, כלכלה חברה וטכנולוגיה</a:t>
            </a:r>
            <a:r>
              <a:rPr lang="he-IL" sz="2300" dirty="0" smtClean="0">
                <a:latin typeface="David" pitchFamily="34" charset="-79"/>
                <a:cs typeface="David" pitchFamily="34" charset="-79"/>
              </a:rPr>
              <a:t>".</a:t>
            </a: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27</a:t>
            </a:fld>
            <a:endParaRPr lang="he-IL"/>
          </a:p>
        </p:txBody>
      </p:sp>
      <p:cxnSp>
        <p:nvCxnSpPr>
          <p:cNvPr id="6" name="מחבר ישר 5"/>
          <p:cNvCxnSpPr/>
          <p:nvPr/>
        </p:nvCxnSpPr>
        <p:spPr>
          <a:xfrm>
            <a:off x="323850" y="1268760"/>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8" name="Picture 5" descr="מבל נקי"/>
          <p:cNvPicPr>
            <a:picLocks noChangeAspect="1" noChangeArrowheads="1"/>
          </p:cNvPicPr>
          <p:nvPr/>
        </p:nvPicPr>
        <p:blipFill>
          <a:blip r:embed="rId2" cstate="print"/>
          <a:srcRect/>
          <a:stretch>
            <a:fillRect/>
          </a:stretch>
        </p:blipFill>
        <p:spPr bwMode="auto">
          <a:xfrm>
            <a:off x="179512" y="188640"/>
            <a:ext cx="792163" cy="863600"/>
          </a:xfrm>
          <a:prstGeom prst="rect">
            <a:avLst/>
          </a:prstGeom>
          <a:noFill/>
          <a:ln w="9525">
            <a:noFill/>
            <a:miter lim="800000"/>
            <a:headEnd/>
            <a:tailEnd/>
          </a:ln>
        </p:spPr>
      </p:pic>
      <p:sp>
        <p:nvSpPr>
          <p:cNvPr id="11"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a:t>
            </a:r>
            <a:endParaRPr lang="he-IL" sz="3200" b="1" dirty="0">
              <a:solidFill>
                <a:srgbClr val="381BB5"/>
              </a:solidFill>
              <a:latin typeface="David" pitchFamily="34" charset="-79"/>
              <a:cs typeface="David" pitchFamily="34" charset="-79"/>
            </a:endParaRPr>
          </a:p>
        </p:txBody>
      </p:sp>
      <p:sp>
        <p:nvSpPr>
          <p:cNvPr id="12" name="כותרת 1"/>
          <p:cNvSpPr txBox="1">
            <a:spLocks/>
          </p:cNvSpPr>
          <p:nvPr/>
        </p:nvSpPr>
        <p:spPr bwMode="auto">
          <a:xfrm>
            <a:off x="899592" y="692696"/>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1"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תחומי, בין תחומי או רב תחומי</a:t>
            </a:r>
            <a:endParaRPr kumimoji="0" lang="he-IL" sz="3200" b="1"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467544" y="1340768"/>
            <a:ext cx="8280920" cy="5410200"/>
          </a:xfrm>
        </p:spPr>
        <p:txBody>
          <a:bodyPr/>
          <a:lstStyle/>
          <a:p>
            <a:pPr marL="273050" lvl="1" indent="-273050">
              <a:lnSpc>
                <a:spcPct val="150000"/>
              </a:lnSpc>
              <a:spcBef>
                <a:spcPts val="575"/>
              </a:spcBef>
              <a:buClr>
                <a:schemeClr val="accent1"/>
              </a:buClr>
            </a:pPr>
            <a:r>
              <a:rPr lang="he-IL" b="1" dirty="0" smtClean="0">
                <a:latin typeface="David" pitchFamily="34" charset="-79"/>
                <a:cs typeface="David" pitchFamily="34" charset="-79"/>
              </a:rPr>
              <a:t>מכאן שהביטחון הלאומי אינו דיסציפלינה (תחומי)</a:t>
            </a:r>
            <a:r>
              <a:rPr lang="he-IL" dirty="0" smtClean="0">
                <a:latin typeface="David" pitchFamily="34" charset="-79"/>
                <a:cs typeface="David" pitchFamily="34" charset="-79"/>
              </a:rPr>
              <a:t>,</a:t>
            </a:r>
            <a:r>
              <a:rPr lang="he-IL" b="1" dirty="0" smtClean="0">
                <a:latin typeface="David" pitchFamily="34" charset="-79"/>
                <a:cs typeface="David" pitchFamily="34" charset="-79"/>
              </a:rPr>
              <a:t> </a:t>
            </a:r>
            <a:r>
              <a:rPr lang="he-IL" dirty="0" smtClean="0">
                <a:latin typeface="David" pitchFamily="34" charset="-79"/>
                <a:cs typeface="David" pitchFamily="34" charset="-79"/>
              </a:rPr>
              <a:t>ועל מנת להבין האם הינו בין תחומי (אינטרדיסציפלינרי) או רב תחומי (מולטידיסציפלינרי) ניתן יהיה לקבל תשובה דרך ההשוואה לאופן שבו מלמדים את הביטחון הלאומי במב"ל.</a:t>
            </a:r>
          </a:p>
          <a:p>
            <a:pPr marL="273050" lvl="1" indent="-273050">
              <a:lnSpc>
                <a:spcPct val="150000"/>
              </a:lnSpc>
              <a:spcBef>
                <a:spcPts val="575"/>
              </a:spcBef>
              <a:buClr>
                <a:schemeClr val="accent1"/>
              </a:buClr>
            </a:pPr>
            <a:r>
              <a:rPr lang="he-IL" dirty="0" smtClean="0">
                <a:latin typeface="David" pitchFamily="34" charset="-79"/>
                <a:cs typeface="David" pitchFamily="34" charset="-79"/>
              </a:rPr>
              <a:t>התבססנו על מאמר בגיליון מספר 14 (2011) של מרכז המחקר של המכללה לביטחון לאומי, נכתב על ידי האלוף גרשון הכהן, ועסק בנושא:  "תוכנית הלימודים במכללה לביטחון לאומי - מה צריך ללמוד ?"</a:t>
            </a:r>
          </a:p>
          <a:p>
            <a:pPr marL="273050" lvl="1" indent="-273050">
              <a:lnSpc>
                <a:spcPct val="150000"/>
              </a:lnSpc>
              <a:spcBef>
                <a:spcPts val="575"/>
              </a:spcBef>
              <a:buClr>
                <a:schemeClr val="accent1"/>
              </a:buClr>
            </a:pPr>
            <a:r>
              <a:rPr lang="he-IL" dirty="0" smtClean="0">
                <a:latin typeface="David" pitchFamily="34" charset="-79"/>
                <a:cs typeface="David" pitchFamily="34" charset="-79"/>
              </a:rPr>
              <a:t>המאמר עוסק במה צריך ללמד וכיצד במכללה לביטחון לאומי.</a:t>
            </a:r>
          </a:p>
          <a:p>
            <a:pPr marL="273050" lvl="1" indent="-273050">
              <a:lnSpc>
                <a:spcPct val="150000"/>
              </a:lnSpc>
              <a:spcBef>
                <a:spcPts val="575"/>
              </a:spcBef>
              <a:buClr>
                <a:schemeClr val="accent1"/>
              </a:buClr>
            </a:pPr>
            <a:endParaRPr lang="en-US" dirty="0" smtClean="0">
              <a:latin typeface="David" pitchFamily="34" charset="-79"/>
              <a:cs typeface="David" pitchFamily="34" charset="-79"/>
            </a:endParaRPr>
          </a:p>
          <a:p>
            <a:pPr marL="273050" lvl="1" indent="-273050">
              <a:lnSpc>
                <a:spcPct val="150000"/>
              </a:lnSpc>
              <a:spcBef>
                <a:spcPts val="575"/>
              </a:spcBef>
              <a:buClr>
                <a:schemeClr val="accent1"/>
              </a:buClr>
            </a:pPr>
            <a:endParaRPr lang="en-US" dirty="0" smtClean="0">
              <a:latin typeface="David" pitchFamily="34" charset="-79"/>
              <a:cs typeface="David" pitchFamily="34" charset="-79"/>
            </a:endParaRPr>
          </a:p>
          <a:p>
            <a:pPr>
              <a:lnSpc>
                <a:spcPct val="150000"/>
              </a:lnSpc>
            </a:pPr>
            <a:endParaRPr lang="he-IL" sz="2400" dirty="0">
              <a:latin typeface="David" pitchFamily="34" charset="-79"/>
              <a:cs typeface="David" pitchFamily="34" charset="-79"/>
            </a:endParaRP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28</a:t>
            </a:fld>
            <a:endParaRPr lang="he-IL"/>
          </a:p>
        </p:txBody>
      </p:sp>
      <p:cxnSp>
        <p:nvCxnSpPr>
          <p:cNvPr id="5" name="מחבר ישר 4"/>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6" name="Picture 5" descr="מבל נקי"/>
          <p:cNvPicPr>
            <a:picLocks noChangeAspect="1" noChangeArrowheads="1"/>
          </p:cNvPicPr>
          <p:nvPr/>
        </p:nvPicPr>
        <p:blipFill>
          <a:blip r:embed="rId2" cstate="print"/>
          <a:srcRect/>
          <a:stretch>
            <a:fillRect/>
          </a:stretch>
        </p:blipFill>
        <p:spPr bwMode="auto">
          <a:xfrm>
            <a:off x="250825" y="188913"/>
            <a:ext cx="792163" cy="863600"/>
          </a:xfrm>
          <a:prstGeom prst="rect">
            <a:avLst/>
          </a:prstGeom>
          <a:noFill/>
          <a:ln w="9525">
            <a:noFill/>
            <a:miter lim="800000"/>
            <a:headEnd/>
            <a:tailEnd/>
          </a:ln>
        </p:spPr>
      </p:pic>
      <p:sp>
        <p:nvSpPr>
          <p:cNvPr id="8"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a:t>
            </a:r>
            <a:endParaRPr lang="he-IL" sz="3200" b="1" dirty="0">
              <a:solidFill>
                <a:srgbClr val="381BB5"/>
              </a:solidFill>
              <a:latin typeface="David" pitchFamily="34" charset="-79"/>
              <a:cs typeface="David" pitchFamily="34" charset="-79"/>
            </a:endParaRPr>
          </a:p>
        </p:txBody>
      </p:sp>
      <p:sp>
        <p:nvSpPr>
          <p:cNvPr id="9" name="כותרת 1"/>
          <p:cNvSpPr txBox="1">
            <a:spLocks/>
          </p:cNvSpPr>
          <p:nvPr/>
        </p:nvSpPr>
        <p:spPr bwMode="auto">
          <a:xfrm>
            <a:off x="899592" y="692696"/>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1"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תחומי, בין תחומי או רב תחומי</a:t>
            </a:r>
            <a:endParaRPr kumimoji="0" lang="he-IL" sz="3200" b="1"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914400" y="1628800"/>
            <a:ext cx="7762056" cy="5112568"/>
          </a:xfrm>
        </p:spPr>
        <p:txBody>
          <a:bodyPr/>
          <a:lstStyle/>
          <a:p>
            <a:pPr>
              <a:lnSpc>
                <a:spcPct val="150000"/>
              </a:lnSpc>
              <a:spcBef>
                <a:spcPts val="200"/>
              </a:spcBef>
            </a:pPr>
            <a:r>
              <a:rPr lang="he-IL" sz="2400" dirty="0" smtClean="0">
                <a:latin typeface="David" pitchFamily="34" charset="-79"/>
                <a:cs typeface="David" pitchFamily="34" charset="-79"/>
              </a:rPr>
              <a:t>בבית ספר לביטחון לאומי, </a:t>
            </a:r>
            <a:r>
              <a:rPr lang="he-IL" sz="2400" b="1" dirty="0" smtClean="0">
                <a:latin typeface="David" pitchFamily="34" charset="-79"/>
                <a:cs typeface="David" pitchFamily="34" charset="-79"/>
              </a:rPr>
              <a:t>הקשר בין תשומות כתכני לימוד, לבין תפוקות הבאות לביטוי בתפקוד הבוגרים, אינו קשר סיבתי </a:t>
            </a:r>
            <a:r>
              <a:rPr lang="he-IL" sz="2400" dirty="0" smtClean="0">
                <a:latin typeface="David" pitchFamily="34" charset="-79"/>
                <a:cs typeface="David" pitchFamily="34" charset="-79"/>
              </a:rPr>
              <a:t>בדומה ללימודי הנדסת מכונות ולימודי הטיסה למשל.</a:t>
            </a:r>
          </a:p>
          <a:p>
            <a:pPr>
              <a:lnSpc>
                <a:spcPct val="150000"/>
              </a:lnSpc>
              <a:spcBef>
                <a:spcPts val="200"/>
              </a:spcBef>
            </a:pPr>
            <a:r>
              <a:rPr lang="he-IL" sz="2400" dirty="0" smtClean="0">
                <a:latin typeface="David" pitchFamily="34" charset="-79"/>
                <a:cs typeface="David" pitchFamily="34" charset="-79"/>
              </a:rPr>
              <a:t>מה בכל זאת משותף לבוגרי המב"ל, אם בכלל ישנו גוף ידע המשותף לכלל בוגרי המכללה לביטחון לאומי ?</a:t>
            </a:r>
          </a:p>
          <a:p>
            <a:pPr>
              <a:lnSpc>
                <a:spcPct val="150000"/>
              </a:lnSpc>
              <a:spcBef>
                <a:spcPts val="200"/>
              </a:spcBef>
            </a:pPr>
            <a:r>
              <a:rPr lang="he-IL" sz="2400" dirty="0" smtClean="0">
                <a:latin typeface="David" pitchFamily="34" charset="-79"/>
                <a:cs typeface="David" pitchFamily="34" charset="-79"/>
              </a:rPr>
              <a:t>קיים גוף ידע משותף, חלקו גלוי וחלקו סמוי, הוא ההבנה הכללית והעקרונית על </a:t>
            </a:r>
            <a:r>
              <a:rPr lang="he-IL" sz="2400" b="1" dirty="0" smtClean="0">
                <a:latin typeface="David" pitchFamily="34" charset="-79"/>
                <a:cs typeface="David" pitchFamily="34" charset="-79"/>
              </a:rPr>
              <a:t>התכלית המכוננת את כלל פעילות הבוגרים, בכל אחד מתחומי הפעילות בהם ישולבו בשירות המדינה</a:t>
            </a:r>
            <a:r>
              <a:rPr lang="he-IL" sz="2400" dirty="0" smtClean="0">
                <a:latin typeface="David" pitchFamily="34" charset="-79"/>
                <a:cs typeface="David" pitchFamily="34" charset="-79"/>
              </a:rPr>
              <a:t>. </a:t>
            </a:r>
            <a:r>
              <a:rPr lang="he-IL" sz="2400" b="1" dirty="0" smtClean="0">
                <a:latin typeface="David" pitchFamily="34" charset="-79"/>
                <a:cs typeface="David" pitchFamily="34" charset="-79"/>
              </a:rPr>
              <a:t>זו הבנה כוללת על תכלית-העל של המדינה.</a:t>
            </a:r>
            <a:endParaRPr lang="he-IL" sz="2400" dirty="0" smtClean="0">
              <a:latin typeface="David" pitchFamily="34" charset="-79"/>
              <a:cs typeface="David" pitchFamily="34" charset="-79"/>
            </a:endParaRP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29</a:t>
            </a:fld>
            <a:endParaRPr lang="he-IL"/>
          </a:p>
        </p:txBody>
      </p:sp>
      <p:cxnSp>
        <p:nvCxnSpPr>
          <p:cNvPr id="6" name="מחבר ישר 5"/>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8" name="Picture 5" descr="מבל נקי"/>
          <p:cNvPicPr>
            <a:picLocks noChangeAspect="1" noChangeArrowheads="1"/>
          </p:cNvPicPr>
          <p:nvPr/>
        </p:nvPicPr>
        <p:blipFill>
          <a:blip r:embed="rId2" cstate="print"/>
          <a:srcRect/>
          <a:stretch>
            <a:fillRect/>
          </a:stretch>
        </p:blipFill>
        <p:spPr bwMode="auto">
          <a:xfrm>
            <a:off x="179512" y="188640"/>
            <a:ext cx="792163" cy="863600"/>
          </a:xfrm>
          <a:prstGeom prst="rect">
            <a:avLst/>
          </a:prstGeom>
          <a:noFill/>
          <a:ln w="9525">
            <a:noFill/>
            <a:miter lim="800000"/>
            <a:headEnd/>
            <a:tailEnd/>
          </a:ln>
        </p:spPr>
      </p:pic>
      <p:sp>
        <p:nvSpPr>
          <p:cNvPr id="10"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 בין תחומי או רב תחומי</a:t>
            </a:r>
            <a:endParaRPr lang="he-IL" sz="3200" b="1" dirty="0">
              <a:solidFill>
                <a:srgbClr val="381BB5"/>
              </a:solidFill>
              <a:latin typeface="David" pitchFamily="34" charset="-79"/>
              <a:cs typeface="David" pitchFamily="34" charset="-79"/>
            </a:endParaRPr>
          </a:p>
        </p:txBody>
      </p:sp>
      <p:sp>
        <p:nvSpPr>
          <p:cNvPr id="11" name="כותרת 1"/>
          <p:cNvSpPr txBox="1">
            <a:spLocks/>
          </p:cNvSpPr>
          <p:nvPr/>
        </p:nvSpPr>
        <p:spPr bwMode="auto">
          <a:xfrm>
            <a:off x="899592" y="764704"/>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0"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תוכנית הלימודים במכללה - מה צריך ללמד ?</a:t>
            </a:r>
            <a:endParaRPr kumimoji="0" lang="he-IL" sz="3200" b="0"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4638"/>
            <a:ext cx="7772400" cy="922337"/>
          </a:xfrm>
        </p:spPr>
        <p:txBody>
          <a:bodyPr>
            <a:normAutofit/>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מושגי יסוד</a:t>
            </a:r>
            <a:endParaRPr lang="he-IL" b="1" dirty="0">
              <a:solidFill>
                <a:schemeClr val="accent1">
                  <a:lumMod val="75000"/>
                </a:schemeClr>
              </a:solidFill>
              <a:latin typeface="David" pitchFamily="34" charset="-79"/>
              <a:cs typeface="David" pitchFamily="34" charset="-79"/>
            </a:endParaRPr>
          </a:p>
        </p:txBody>
      </p:sp>
      <p:sp>
        <p:nvSpPr>
          <p:cNvPr id="3" name="מציין מיקום תוכן 2"/>
          <p:cNvSpPr>
            <a:spLocks noGrp="1"/>
          </p:cNvSpPr>
          <p:nvPr>
            <p:ph sz="quarter" idx="1"/>
          </p:nvPr>
        </p:nvSpPr>
        <p:spPr>
          <a:xfrm>
            <a:off x="0" y="1773238"/>
            <a:ext cx="9144000" cy="4608512"/>
          </a:xfrm>
        </p:spPr>
        <p:txBody>
          <a:bodyPr>
            <a:normAutofit/>
          </a:bodyPr>
          <a:lstStyle/>
          <a:p>
            <a:pPr marL="274320" indent="-274320" eaLnBrk="1" fontAlgn="auto" hangingPunct="1">
              <a:lnSpc>
                <a:spcPts val="3300"/>
              </a:lnSpc>
              <a:spcBef>
                <a:spcPts val="600"/>
              </a:spcBef>
              <a:spcAft>
                <a:spcPts val="0"/>
              </a:spcAft>
              <a:buFont typeface="Wingdings 2"/>
              <a:buNone/>
              <a:defRPr/>
            </a:pPr>
            <a:r>
              <a:rPr lang="he-IL" sz="3200" b="1" dirty="0" smtClean="0">
                <a:solidFill>
                  <a:schemeClr val="accent1">
                    <a:lumMod val="75000"/>
                  </a:schemeClr>
                </a:solidFill>
                <a:latin typeface="David" pitchFamily="34" charset="-79"/>
                <a:cs typeface="David" pitchFamily="34" charset="-79"/>
              </a:rPr>
              <a:t>	</a:t>
            </a:r>
            <a:r>
              <a:rPr lang="he-IL" b="1" dirty="0" smtClean="0">
                <a:solidFill>
                  <a:schemeClr val="accent1">
                    <a:lumMod val="75000"/>
                  </a:schemeClr>
                </a:solidFill>
                <a:latin typeface="David" pitchFamily="34" charset="-79"/>
                <a:cs typeface="David" pitchFamily="34" charset="-79"/>
              </a:rPr>
              <a:t>בין-תחומיות </a:t>
            </a:r>
            <a:r>
              <a:rPr lang="he-IL" dirty="0" smtClean="0">
                <a:solidFill>
                  <a:schemeClr val="accent1">
                    <a:lumMod val="75000"/>
                  </a:schemeClr>
                </a:solidFill>
                <a:latin typeface="David" pitchFamily="34" charset="-79"/>
                <a:cs typeface="David" pitchFamily="34" charset="-79"/>
              </a:rPr>
              <a:t>(</a:t>
            </a:r>
            <a:r>
              <a:rPr lang="en-US" dirty="0" err="1" smtClean="0">
                <a:solidFill>
                  <a:schemeClr val="accent1">
                    <a:lumMod val="75000"/>
                  </a:schemeClr>
                </a:solidFill>
                <a:latin typeface="David" pitchFamily="34" charset="-79"/>
                <a:cs typeface="David" pitchFamily="34" charset="-79"/>
              </a:rPr>
              <a:t>Interdisciplinarity</a:t>
            </a:r>
            <a:r>
              <a:rPr lang="en-US" dirty="0" smtClean="0">
                <a:solidFill>
                  <a:schemeClr val="accent1">
                    <a:lumMod val="75000"/>
                  </a:schemeClr>
                </a:solidFill>
                <a:latin typeface="David" pitchFamily="34" charset="-79"/>
                <a:cs typeface="David" pitchFamily="34" charset="-79"/>
              </a:rPr>
              <a:t> </a:t>
            </a:r>
            <a:r>
              <a:rPr lang="he-IL" dirty="0" smtClean="0">
                <a:solidFill>
                  <a:schemeClr val="accent1">
                    <a:lumMod val="75000"/>
                  </a:schemeClr>
                </a:solidFill>
                <a:latin typeface="David" pitchFamily="34" charset="-79"/>
                <a:cs typeface="David" pitchFamily="34" charset="-79"/>
              </a:rPr>
              <a:t>) – הינה עירוב של תחום ידע וניסיון מקצועי ממספר דיסציפלינות, כאשר העירוב יוצר ביניהם אינטגרציה ומידה מסוימת של סינתזה. </a:t>
            </a:r>
            <a:r>
              <a:rPr lang="en-US" dirty="0" smtClean="0">
                <a:solidFill>
                  <a:schemeClr val="accent1">
                    <a:lumMod val="75000"/>
                  </a:schemeClr>
                </a:solidFill>
                <a:latin typeface="Times New Roman" pitchFamily="18" charset="0"/>
                <a:cs typeface="Times New Roman" pitchFamily="18" charset="0"/>
              </a:rPr>
              <a:t>Davis, James R. (1995)</a:t>
            </a:r>
            <a:endParaRPr lang="he-IL" dirty="0" smtClean="0">
              <a:solidFill>
                <a:schemeClr val="accent1">
                  <a:lumMod val="75000"/>
                </a:schemeClr>
              </a:solidFill>
              <a:latin typeface="Times New Roman" pitchFamily="18" charset="0"/>
              <a:cs typeface="Times New Roman" pitchFamily="18" charset="0"/>
            </a:endParaRPr>
          </a:p>
          <a:p>
            <a:pPr marL="274320" indent="-274320" eaLnBrk="1" fontAlgn="auto" hangingPunct="1">
              <a:lnSpc>
                <a:spcPts val="3300"/>
              </a:lnSpc>
              <a:spcBef>
                <a:spcPts val="600"/>
              </a:spcBef>
              <a:spcAft>
                <a:spcPts val="0"/>
              </a:spcAft>
              <a:buFont typeface="Wingdings 2"/>
              <a:buNone/>
              <a:defRPr/>
            </a:pPr>
            <a:r>
              <a:rPr lang="he-IL" dirty="0" smtClean="0">
                <a:solidFill>
                  <a:schemeClr val="accent1">
                    <a:lumMod val="75000"/>
                  </a:schemeClr>
                </a:solidFill>
                <a:latin typeface="David" pitchFamily="34" charset="-79"/>
                <a:cs typeface="David" pitchFamily="34" charset="-79"/>
              </a:rPr>
              <a:t>	למעשה, מדובר על יצירת תחום דעת (דיסציפלינה) חדש על ידי חציית גבולות מסורתיים בין תחומים או אסכולות אקדמיות.</a:t>
            </a:r>
          </a:p>
          <a:p>
            <a:pPr marL="274320" indent="-274320" eaLnBrk="1" fontAlgn="auto" hangingPunct="1">
              <a:lnSpc>
                <a:spcPts val="2800"/>
              </a:lnSpc>
              <a:spcBef>
                <a:spcPts val="600"/>
              </a:spcBef>
              <a:spcAft>
                <a:spcPts val="0"/>
              </a:spcAft>
              <a:buFont typeface="Wingdings 2"/>
              <a:buNone/>
              <a:defRPr/>
            </a:pPr>
            <a:r>
              <a:rPr lang="he-IL" dirty="0" smtClean="0">
                <a:solidFill>
                  <a:schemeClr val="accent1">
                    <a:lumMod val="75000"/>
                  </a:schemeClr>
                </a:solidFill>
                <a:latin typeface="David" pitchFamily="34" charset="-79"/>
                <a:cs typeface="David" pitchFamily="34" charset="-79"/>
              </a:rPr>
              <a:t>	</a:t>
            </a:r>
          </a:p>
          <a:p>
            <a:pPr marL="548958" lvl="1" indent="-274320" eaLnBrk="1" fontAlgn="auto" hangingPunct="1">
              <a:lnSpc>
                <a:spcPts val="2800"/>
              </a:lnSpc>
              <a:spcBef>
                <a:spcPts val="600"/>
              </a:spcBef>
              <a:spcAft>
                <a:spcPts val="0"/>
              </a:spcAft>
              <a:buFont typeface="Wingdings 2"/>
              <a:buNone/>
              <a:defRPr/>
            </a:pPr>
            <a:r>
              <a:rPr lang="he-IL" sz="2600" dirty="0" smtClean="0">
                <a:solidFill>
                  <a:schemeClr val="accent1">
                    <a:lumMod val="75000"/>
                  </a:schemeClr>
                </a:solidFill>
                <a:latin typeface="David" pitchFamily="34" charset="-79"/>
                <a:cs typeface="David" pitchFamily="34" charset="-79"/>
              </a:rPr>
              <a:t>דוגמאות: ביו פיזיקה, ביו כימיה, מדעי כדור הארץ ואקולוגיה.</a:t>
            </a:r>
          </a:p>
          <a:p>
            <a:pPr marL="548958" lvl="1" indent="-274320" eaLnBrk="1" fontAlgn="auto" hangingPunct="1">
              <a:lnSpc>
                <a:spcPts val="2800"/>
              </a:lnSpc>
              <a:spcBef>
                <a:spcPts val="600"/>
              </a:spcBef>
              <a:spcAft>
                <a:spcPts val="0"/>
              </a:spcAft>
              <a:buFont typeface="Wingdings 2" pitchFamily="18" charset="2"/>
              <a:buNone/>
              <a:defRPr/>
            </a:pPr>
            <a:endParaRPr lang="he-IL" sz="2600" dirty="0" smtClean="0">
              <a:solidFill>
                <a:srgbClr val="FF0000"/>
              </a:solidFill>
              <a:latin typeface="David" pitchFamily="34" charset="-79"/>
              <a:cs typeface="David" pitchFamily="34" charset="-79"/>
            </a:endParaRPr>
          </a:p>
          <a:p>
            <a:pPr marL="548958" lvl="1" indent="-274320" eaLnBrk="1" fontAlgn="auto" hangingPunct="1">
              <a:lnSpc>
                <a:spcPts val="2800"/>
              </a:lnSpc>
              <a:spcBef>
                <a:spcPts val="600"/>
              </a:spcBef>
              <a:spcAft>
                <a:spcPts val="0"/>
              </a:spcAft>
              <a:buFont typeface="Wingdings 2" pitchFamily="18" charset="2"/>
              <a:buNone/>
              <a:defRPr/>
            </a:pPr>
            <a:r>
              <a:rPr lang="he-IL" sz="2600" b="1" dirty="0" smtClean="0">
                <a:solidFill>
                  <a:srgbClr val="FF0000"/>
                </a:solidFill>
                <a:latin typeface="David" pitchFamily="34" charset="-79"/>
                <a:cs typeface="David" pitchFamily="34" charset="-79"/>
              </a:rPr>
              <a:t>זוהי הרמה הגבוהה ביותר של שילוב בין תחומים  - יצירת תחום חדש</a:t>
            </a:r>
            <a:endParaRPr lang="en-US" sz="2600" b="1" dirty="0" smtClean="0">
              <a:solidFill>
                <a:srgbClr val="FF0000"/>
              </a:solidFill>
              <a:latin typeface="David" pitchFamily="34" charset="-79"/>
              <a:cs typeface="David" pitchFamily="34" charset="-79"/>
            </a:endParaRPr>
          </a:p>
          <a:p>
            <a:pPr marL="274320" indent="-274320" eaLnBrk="1" fontAlgn="auto" hangingPunct="1">
              <a:lnSpc>
                <a:spcPts val="2800"/>
              </a:lnSpc>
              <a:spcBef>
                <a:spcPts val="600"/>
              </a:spcBef>
              <a:spcAft>
                <a:spcPts val="0"/>
              </a:spcAft>
              <a:buFont typeface="Wingdings 2"/>
              <a:buNone/>
              <a:defRPr/>
            </a:pPr>
            <a:endParaRPr lang="he-IL" dirty="0" smtClean="0">
              <a:solidFill>
                <a:schemeClr val="accent1">
                  <a:lumMod val="75000"/>
                </a:schemeClr>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8197"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66ED2F6C-2648-4282-A899-42E582AF7376}" type="slidenum">
              <a:rPr lang="he-IL" b="1">
                <a:solidFill>
                  <a:schemeClr val="accent1">
                    <a:lumMod val="75000"/>
                  </a:schemeClr>
                </a:solidFill>
                <a:latin typeface="Arial" pitchFamily="34" charset="0"/>
                <a:cs typeface="Arial" pitchFamily="34" charset="0"/>
              </a:rPr>
              <a:pPr>
                <a:defRPr/>
              </a:pPr>
              <a:t>3</a:t>
            </a:fld>
            <a:endParaRPr lang="he-IL" b="1" dirty="0">
              <a:solidFill>
                <a:schemeClr val="accent1">
                  <a:lumMod val="75000"/>
                </a:schemeClr>
              </a:solidFill>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914400" y="1447800"/>
            <a:ext cx="7762056" cy="5293568"/>
          </a:xfrm>
        </p:spPr>
        <p:txBody>
          <a:bodyPr/>
          <a:lstStyle/>
          <a:p>
            <a:pPr>
              <a:lnSpc>
                <a:spcPct val="150000"/>
              </a:lnSpc>
            </a:pPr>
            <a:r>
              <a:rPr lang="he-IL" sz="2400" dirty="0" smtClean="0">
                <a:latin typeface="David" pitchFamily="34" charset="-79"/>
                <a:cs typeface="David" pitchFamily="34" charset="-79"/>
              </a:rPr>
              <a:t>אם כן, מה צריך ללמד?</a:t>
            </a:r>
          </a:p>
          <a:p>
            <a:pPr>
              <a:lnSpc>
                <a:spcPct val="150000"/>
              </a:lnSpc>
            </a:pPr>
            <a:r>
              <a:rPr lang="he-IL" sz="2400" dirty="0" smtClean="0">
                <a:latin typeface="David" pitchFamily="34" charset="-79"/>
                <a:cs typeface="David" pitchFamily="34" charset="-79"/>
              </a:rPr>
              <a:t>מלמדים לחשוב באופן </a:t>
            </a:r>
            <a:r>
              <a:rPr lang="he-IL" sz="2400" b="1" dirty="0" smtClean="0">
                <a:latin typeface="David" pitchFamily="34" charset="-79"/>
                <a:cs typeface="David" pitchFamily="34" charset="-79"/>
              </a:rPr>
              <a:t>מודע על המכלול הרחב של תחומי העשייה בצבא ובמדינה באופן בו המצרף הזה מתהווה לתחום ידע בעל תו ההיכר המזהה אותו כסוגיית ביטחון לאומי</a:t>
            </a:r>
            <a:r>
              <a:rPr lang="he-IL" sz="2400" dirty="0" smtClean="0">
                <a:latin typeface="David" pitchFamily="34" charset="-79"/>
                <a:cs typeface="David" pitchFamily="34" charset="-79"/>
              </a:rPr>
              <a:t>.</a:t>
            </a:r>
          </a:p>
          <a:p>
            <a:pPr>
              <a:lnSpc>
                <a:spcPct val="150000"/>
              </a:lnSpc>
            </a:pPr>
            <a:r>
              <a:rPr lang="he-IL" sz="2400" dirty="0" smtClean="0">
                <a:latin typeface="David" pitchFamily="34" charset="-79"/>
                <a:cs typeface="David" pitchFamily="34" charset="-79"/>
              </a:rPr>
              <a:t>יסוד הקושי בתכלית הלימוד טמון בכך שהפעולה ברמה האסטרטגית נבחנת במהותה כאירוע חד פעמי. ייחודיות זו מונעת קיומה של שיטה, בעלת תוקף אוניברסאלי. מה שבכל זאת ניתן ללמד, וצריך ללמד, הוא מקרים שיש בהם כדי להדגים כיצד ראוי לחשוב ולפעול באירוע בעל ממדים אסטרטגיים.</a:t>
            </a:r>
          </a:p>
          <a:p>
            <a:pPr>
              <a:lnSpc>
                <a:spcPct val="150000"/>
              </a:lnSpc>
            </a:pPr>
            <a:endParaRPr lang="he-IL" sz="2400" dirty="0" smtClean="0">
              <a:latin typeface="David" pitchFamily="34" charset="-79"/>
              <a:cs typeface="David" pitchFamily="34" charset="-79"/>
            </a:endParaRPr>
          </a:p>
          <a:p>
            <a:pPr>
              <a:lnSpc>
                <a:spcPct val="150000"/>
              </a:lnSpc>
            </a:pPr>
            <a:endParaRPr lang="he-IL" sz="2400" dirty="0" smtClean="0">
              <a:latin typeface="David" pitchFamily="34" charset="-79"/>
              <a:cs typeface="David" pitchFamily="34" charset="-79"/>
            </a:endParaRP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30</a:t>
            </a:fld>
            <a:endParaRPr lang="he-IL"/>
          </a:p>
        </p:txBody>
      </p:sp>
      <p:cxnSp>
        <p:nvCxnSpPr>
          <p:cNvPr id="6" name="מחבר ישר 5"/>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8" name="Picture 5" descr="מבל נקי"/>
          <p:cNvPicPr>
            <a:picLocks noChangeAspect="1" noChangeArrowheads="1"/>
          </p:cNvPicPr>
          <p:nvPr/>
        </p:nvPicPr>
        <p:blipFill>
          <a:blip r:embed="rId2" cstate="print"/>
          <a:srcRect/>
          <a:stretch>
            <a:fillRect/>
          </a:stretch>
        </p:blipFill>
        <p:spPr bwMode="auto">
          <a:xfrm>
            <a:off x="179512" y="188640"/>
            <a:ext cx="792163" cy="863600"/>
          </a:xfrm>
          <a:prstGeom prst="rect">
            <a:avLst/>
          </a:prstGeom>
          <a:noFill/>
          <a:ln w="9525">
            <a:noFill/>
            <a:miter lim="800000"/>
            <a:headEnd/>
            <a:tailEnd/>
          </a:ln>
        </p:spPr>
      </p:pic>
      <p:sp>
        <p:nvSpPr>
          <p:cNvPr id="10"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 בין תחומי או רב תחומי</a:t>
            </a:r>
            <a:endParaRPr lang="he-IL" sz="3200" b="1" dirty="0">
              <a:solidFill>
                <a:srgbClr val="381BB5"/>
              </a:solidFill>
              <a:latin typeface="David" pitchFamily="34" charset="-79"/>
              <a:cs typeface="David" pitchFamily="34" charset="-79"/>
            </a:endParaRPr>
          </a:p>
        </p:txBody>
      </p:sp>
      <p:sp>
        <p:nvSpPr>
          <p:cNvPr id="11" name="כותרת 1"/>
          <p:cNvSpPr txBox="1">
            <a:spLocks/>
          </p:cNvSpPr>
          <p:nvPr/>
        </p:nvSpPr>
        <p:spPr bwMode="auto">
          <a:xfrm>
            <a:off x="899592" y="764704"/>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0"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תוכנית הלימודים במכללה - מה צריך ללמד ?</a:t>
            </a:r>
            <a:endParaRPr kumimoji="0" lang="he-IL" sz="3200" b="0"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 בין תחומי או רב תחומי</a:t>
            </a:r>
            <a:endParaRPr lang="he-IL" sz="3200" b="1" dirty="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a:xfrm>
            <a:off x="914400" y="1447800"/>
            <a:ext cx="7762056" cy="5293568"/>
          </a:xfrm>
        </p:spPr>
        <p:txBody>
          <a:bodyPr/>
          <a:lstStyle/>
          <a:p>
            <a:pPr>
              <a:lnSpc>
                <a:spcPct val="150000"/>
              </a:lnSpc>
            </a:pPr>
            <a:r>
              <a:rPr lang="he-IL" sz="2400" dirty="0" smtClean="0">
                <a:latin typeface="David" pitchFamily="34" charset="-79"/>
                <a:cs typeface="David" pitchFamily="34" charset="-79"/>
              </a:rPr>
              <a:t>לתוכנית הלימודים קיים כיוון ליניארי בציר הזמן מנקודת פתיחת הלימודים אל סיומם. </a:t>
            </a:r>
            <a:r>
              <a:rPr lang="he-IL" sz="2400" b="1" dirty="0" smtClean="0">
                <a:latin typeface="David" pitchFamily="34" charset="-79"/>
                <a:cs typeface="David" pitchFamily="34" charset="-79"/>
              </a:rPr>
              <a:t>התוכנית בכללותה כיחידה בעלת שלמות כוללת נתונה בקשיי המעגל הפרשני. כלומר, מצד אחד אין יכולת ממשית להבין את מלוא משמעות של כל פרט ופרט בתוכנית הלימודים,</a:t>
            </a:r>
            <a:r>
              <a:rPr lang="he-IL" sz="2400" dirty="0" smtClean="0">
                <a:latin typeface="David" pitchFamily="34" charset="-79"/>
                <a:cs typeface="David" pitchFamily="34" charset="-79"/>
              </a:rPr>
              <a:t> </a:t>
            </a:r>
            <a:r>
              <a:rPr lang="he-IL" sz="2400" b="1" dirty="0" smtClean="0">
                <a:latin typeface="David" pitchFamily="34" charset="-79"/>
                <a:cs typeface="David" pitchFamily="34" charset="-79"/>
              </a:rPr>
              <a:t>במיוחד בראשית הדרך, ללא הבנת המכלול</a:t>
            </a:r>
            <a:r>
              <a:rPr lang="he-IL" sz="2400" dirty="0" smtClean="0">
                <a:latin typeface="David" pitchFamily="34" charset="-79"/>
                <a:cs typeface="David" pitchFamily="34" charset="-79"/>
              </a:rPr>
              <a:t>. מצד שני, התמונה בכללותה מתגבשת רק לקראת סוף השנה.</a:t>
            </a:r>
          </a:p>
          <a:p>
            <a:pPr>
              <a:lnSpc>
                <a:spcPct val="150000"/>
              </a:lnSpc>
            </a:pPr>
            <a:r>
              <a:rPr lang="he-IL" sz="2400" dirty="0" smtClean="0">
                <a:latin typeface="David" pitchFamily="34" charset="-79"/>
                <a:cs typeface="David" pitchFamily="34" charset="-79"/>
              </a:rPr>
              <a:t>פרוש הדבר שבכל תחנה ותחנה ראוי לתת קשב לאופן שבו נושא הלימוד משתלב במרקם הכולל. עם זאת נדרשת הבנה לכך שבכל שלב אין מדובר עדיין אלא בהבנה חלקית.</a:t>
            </a:r>
          </a:p>
          <a:p>
            <a:pPr>
              <a:lnSpc>
                <a:spcPct val="150000"/>
              </a:lnSpc>
            </a:pPr>
            <a:endParaRPr lang="he-IL" sz="2400" dirty="0" smtClean="0">
              <a:latin typeface="David" pitchFamily="34" charset="-79"/>
              <a:cs typeface="David" pitchFamily="34" charset="-79"/>
            </a:endParaRP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31</a:t>
            </a:fld>
            <a:endParaRPr lang="he-IL"/>
          </a:p>
        </p:txBody>
      </p:sp>
      <p:cxnSp>
        <p:nvCxnSpPr>
          <p:cNvPr id="6" name="מחבר ישר 5"/>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8" name="Picture 5" descr="מבל נקי"/>
          <p:cNvPicPr>
            <a:picLocks noChangeAspect="1" noChangeArrowheads="1"/>
          </p:cNvPicPr>
          <p:nvPr/>
        </p:nvPicPr>
        <p:blipFill>
          <a:blip r:embed="rId2" cstate="print"/>
          <a:srcRect/>
          <a:stretch>
            <a:fillRect/>
          </a:stretch>
        </p:blipFill>
        <p:spPr bwMode="auto">
          <a:xfrm>
            <a:off x="179512" y="188640"/>
            <a:ext cx="792163" cy="863600"/>
          </a:xfrm>
          <a:prstGeom prst="rect">
            <a:avLst/>
          </a:prstGeom>
          <a:noFill/>
          <a:ln w="9525">
            <a:noFill/>
            <a:miter lim="800000"/>
            <a:headEnd/>
            <a:tailEnd/>
          </a:ln>
        </p:spPr>
      </p:pic>
      <p:sp>
        <p:nvSpPr>
          <p:cNvPr id="9" name="כותרת 1"/>
          <p:cNvSpPr txBox="1">
            <a:spLocks/>
          </p:cNvSpPr>
          <p:nvPr/>
        </p:nvSpPr>
        <p:spPr bwMode="auto">
          <a:xfrm>
            <a:off x="899592" y="764704"/>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0"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מרעיון כללי לתוכנית מפורטת</a:t>
            </a:r>
            <a:endParaRPr kumimoji="0" lang="he-IL" sz="3200" b="0"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9221"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5F96E8D2-2A4D-49A0-BAE5-BA45287C7705}" type="slidenum">
              <a:rPr lang="he-IL" b="1">
                <a:solidFill>
                  <a:schemeClr val="accent1">
                    <a:lumMod val="75000"/>
                  </a:schemeClr>
                </a:solidFill>
                <a:latin typeface="Arial" pitchFamily="34" charset="0"/>
                <a:cs typeface="Arial" pitchFamily="34" charset="0"/>
              </a:rPr>
              <a:pPr>
                <a:defRPr/>
              </a:pPr>
              <a:t>32</a:t>
            </a:fld>
            <a:endParaRPr lang="he-IL" b="1" dirty="0">
              <a:solidFill>
                <a:schemeClr val="accent1">
                  <a:lumMod val="75000"/>
                </a:schemeClr>
              </a:solidFill>
              <a:latin typeface="Arial" pitchFamily="34" charset="0"/>
              <a:cs typeface="Arial" pitchFamily="34" charset="0"/>
            </a:endParaRPr>
          </a:p>
        </p:txBody>
      </p:sp>
      <p:graphicFrame>
        <p:nvGraphicFramePr>
          <p:cNvPr id="156" name="טבלה 155"/>
          <p:cNvGraphicFramePr>
            <a:graphicFrameLocks noGrp="1"/>
          </p:cNvGraphicFramePr>
          <p:nvPr/>
        </p:nvGraphicFramePr>
        <p:xfrm>
          <a:off x="733542" y="2477120"/>
          <a:ext cx="7560840" cy="3328144"/>
        </p:xfrm>
        <a:graphic>
          <a:graphicData uri="http://schemas.openxmlformats.org/drawingml/2006/table">
            <a:tbl>
              <a:tblPr rtl="1" firstRow="1" bandRow="1">
                <a:tableStyleId>{5C22544A-7EE6-4342-B048-85BDC9FD1C3A}</a:tableStyleId>
              </a:tblPr>
              <a:tblGrid>
                <a:gridCol w="2520280"/>
                <a:gridCol w="2520280"/>
                <a:gridCol w="2520280"/>
              </a:tblGrid>
              <a:tr h="1393461">
                <a:tc gridSpan="3">
                  <a:txBody>
                    <a:bodyPr/>
                    <a:lstStyle/>
                    <a:p>
                      <a:pPr algn="ctr" rtl="1"/>
                      <a:r>
                        <a:rPr lang="he-IL" sz="1600" dirty="0" smtClean="0">
                          <a:solidFill>
                            <a:schemeClr val="tx1"/>
                          </a:solidFill>
                          <a:latin typeface="Arial" pitchFamily="34" charset="0"/>
                          <a:cs typeface="Arial" pitchFamily="34" charset="0"/>
                        </a:rPr>
                        <a:t>הרכיב</a:t>
                      </a:r>
                      <a:r>
                        <a:rPr lang="he-IL" sz="1600" baseline="0" dirty="0" smtClean="0">
                          <a:solidFill>
                            <a:schemeClr val="tx1"/>
                          </a:solidFill>
                          <a:latin typeface="Arial" pitchFamily="34" charset="0"/>
                          <a:cs typeface="Arial" pitchFamily="34" charset="0"/>
                        </a:rPr>
                        <a:t> המתודולוגי:</a:t>
                      </a:r>
                    </a:p>
                    <a:p>
                      <a:pPr algn="ctr" rtl="1"/>
                      <a:r>
                        <a:rPr lang="he-IL" sz="1600" baseline="0" dirty="0" smtClean="0">
                          <a:solidFill>
                            <a:schemeClr val="tx1"/>
                          </a:solidFill>
                          <a:latin typeface="Arial" pitchFamily="34" charset="0"/>
                          <a:cs typeface="Arial" pitchFamily="34" charset="0"/>
                        </a:rPr>
                        <a:t>פרובלמטיזציה של המצוינות הטכנית/ טקטית/ניהולית</a:t>
                      </a:r>
                    </a:p>
                    <a:p>
                      <a:pPr algn="ctr" rtl="1"/>
                      <a:r>
                        <a:rPr lang="he-IL" sz="1600" baseline="0" dirty="0" smtClean="0">
                          <a:solidFill>
                            <a:schemeClr val="tx1"/>
                          </a:solidFill>
                          <a:latin typeface="Arial" pitchFamily="34" charset="0"/>
                          <a:cs typeface="Arial" pitchFamily="34" charset="0"/>
                        </a:rPr>
                        <a:t>מערכות מורכבות-רשתות-כאוס/מושגי יסוד בביטחון לאומי/מושגי יסוד בחשיבה מערכתית</a:t>
                      </a:r>
                      <a:endParaRPr lang="he-IL" sz="1600" dirty="0">
                        <a:solidFill>
                          <a:schemeClr val="tx1"/>
                        </a:solidFill>
                        <a:latin typeface="Arial" pitchFamily="34" charset="0"/>
                        <a:cs typeface="Arial" pitchFamily="34" charset="0"/>
                      </a:endParaRP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hMerge="1">
                  <a:txBody>
                    <a:bodyPr/>
                    <a:lstStyle/>
                    <a:p>
                      <a:pPr rtl="1"/>
                      <a:endParaRPr lang="he-IL" dirty="0">
                        <a:solidFill>
                          <a:schemeClr val="tx1"/>
                        </a:solidFill>
                      </a:endParaRPr>
                    </a:p>
                  </a:txBody>
                  <a:tcPr/>
                </a:tc>
                <a:tc hMerge="1">
                  <a:txBody>
                    <a:bodyPr/>
                    <a:lstStyle/>
                    <a:p>
                      <a:pPr rtl="1"/>
                      <a:endParaRPr lang="he-IL" dirty="0">
                        <a:solidFill>
                          <a:schemeClr val="tx1"/>
                        </a:solidFill>
                      </a:endParaRPr>
                    </a:p>
                  </a:txBody>
                  <a:tcPr/>
                </a:tc>
              </a:tr>
              <a:tr h="1934683">
                <a:tc>
                  <a:txBody>
                    <a:bodyPr/>
                    <a:lstStyle/>
                    <a:p>
                      <a:pPr algn="ctr" rtl="1"/>
                      <a:r>
                        <a:rPr lang="he-IL" sz="1600" dirty="0" smtClean="0">
                          <a:solidFill>
                            <a:schemeClr val="tx1"/>
                          </a:solidFill>
                          <a:latin typeface="Arial" pitchFamily="34" charset="0"/>
                          <a:cs typeface="Arial" pitchFamily="34" charset="0"/>
                        </a:rPr>
                        <a:t>לימוד הסיפור הייחודי של מדינת ישראל במלוא היבטיו האסטרטגיים - ביטחוניים - כלכליים ותרבותיים</a:t>
                      </a:r>
                      <a:endParaRPr lang="he-IL" sz="1600" dirty="0">
                        <a:solidFill>
                          <a:schemeClr val="tx1"/>
                        </a:solidFill>
                        <a:latin typeface="Arial" pitchFamily="34" charset="0"/>
                        <a:cs typeface="Arial" pitchFamily="34" charset="0"/>
                      </a:endParaRPr>
                    </a:p>
                  </a:txBody>
                  <a:tcPr anchor="ctr"/>
                </a:tc>
                <a:tc>
                  <a:txBody>
                    <a:bodyPr/>
                    <a:lstStyle/>
                    <a:p>
                      <a:pPr algn="ctr" rtl="1"/>
                      <a:r>
                        <a:rPr lang="he-IL" sz="1600" dirty="0" smtClean="0">
                          <a:solidFill>
                            <a:schemeClr val="tx1"/>
                          </a:solidFill>
                          <a:latin typeface="Arial" pitchFamily="34" charset="0"/>
                          <a:cs typeface="Arial" pitchFamily="34" charset="0"/>
                        </a:rPr>
                        <a:t>לימוד תנאי הזירה הגיאו-פוליטית,</a:t>
                      </a:r>
                      <a:r>
                        <a:rPr lang="he-IL" sz="1600" baseline="0" dirty="0" smtClean="0">
                          <a:solidFill>
                            <a:schemeClr val="tx1"/>
                          </a:solidFill>
                          <a:latin typeface="Arial" pitchFamily="34" charset="0"/>
                          <a:cs typeface="Arial" pitchFamily="34" charset="0"/>
                        </a:rPr>
                        <a:t> לימוד תרבות ערב ורוח האסלאם</a:t>
                      </a:r>
                      <a:endParaRPr lang="he-IL" sz="1600" dirty="0">
                        <a:solidFill>
                          <a:schemeClr val="tx1"/>
                        </a:solidFill>
                        <a:latin typeface="Arial" pitchFamily="34" charset="0"/>
                        <a:cs typeface="Arial" pitchFamily="34" charset="0"/>
                      </a:endParaRPr>
                    </a:p>
                  </a:txBody>
                  <a:tcPr anchor="ctr"/>
                </a:tc>
                <a:tc>
                  <a:txBody>
                    <a:bodyPr/>
                    <a:lstStyle/>
                    <a:p>
                      <a:pPr algn="ctr" rtl="1"/>
                      <a:r>
                        <a:rPr lang="he-IL" sz="1600" dirty="0" smtClean="0">
                          <a:solidFill>
                            <a:schemeClr val="tx1"/>
                          </a:solidFill>
                          <a:latin typeface="Arial" pitchFamily="34" charset="0"/>
                          <a:cs typeface="Arial" pitchFamily="34" charset="0"/>
                        </a:rPr>
                        <a:t>לימוד הגורמים המשפיעים במערכת הבין לאומית בממדיה הגלובליים ובהם:</a:t>
                      </a:r>
                      <a:r>
                        <a:rPr lang="he-IL" sz="1600" baseline="0" dirty="0" smtClean="0">
                          <a:solidFill>
                            <a:schemeClr val="tx1"/>
                          </a:solidFill>
                          <a:latin typeface="Arial" pitchFamily="34" charset="0"/>
                          <a:cs typeface="Arial" pitchFamily="34" charset="0"/>
                        </a:rPr>
                        <a:t> מגמות מדיניות, כלכלה, משפט בין לאומי, הלכי רוח</a:t>
                      </a:r>
                      <a:endParaRPr lang="he-IL" sz="1600" dirty="0">
                        <a:solidFill>
                          <a:schemeClr val="tx1"/>
                        </a:solidFill>
                        <a:latin typeface="Arial" pitchFamily="34" charset="0"/>
                        <a:cs typeface="Arial" pitchFamily="34" charset="0"/>
                      </a:endParaRPr>
                    </a:p>
                  </a:txBody>
                  <a:tcPr anchor="ctr"/>
                </a:tc>
              </a:tr>
            </a:tbl>
          </a:graphicData>
        </a:graphic>
      </p:graphicFrame>
      <p:cxnSp>
        <p:nvCxnSpPr>
          <p:cNvPr id="158" name="מחבר חץ ישר 157"/>
          <p:cNvCxnSpPr/>
          <p:nvPr/>
        </p:nvCxnSpPr>
        <p:spPr>
          <a:xfrm>
            <a:off x="7037195" y="3711921"/>
            <a:ext cx="0" cy="360040"/>
          </a:xfrm>
          <a:prstGeom prst="straightConnector1">
            <a:avLst/>
          </a:prstGeom>
          <a:ln cmpd="sng">
            <a:solidFill>
              <a:schemeClr val="tx1"/>
            </a:solidFill>
            <a:headEnd type="arrow"/>
            <a:tailEnd type="arrow"/>
          </a:ln>
          <a:scene3d>
            <a:camera prst="orthographicFront"/>
            <a:lightRig rig="threePt" dir="t"/>
          </a:scene3d>
          <a:sp3d contourW="19050"/>
        </p:spPr>
        <p:style>
          <a:lnRef idx="1">
            <a:schemeClr val="accent1"/>
          </a:lnRef>
          <a:fillRef idx="0">
            <a:schemeClr val="accent1"/>
          </a:fillRef>
          <a:effectRef idx="0">
            <a:schemeClr val="accent1"/>
          </a:effectRef>
          <a:fontRef idx="minor">
            <a:schemeClr val="tx1"/>
          </a:fontRef>
        </p:style>
      </p:cxnSp>
      <p:cxnSp>
        <p:nvCxnSpPr>
          <p:cNvPr id="159" name="מחבר חץ ישר 158"/>
          <p:cNvCxnSpPr/>
          <p:nvPr/>
        </p:nvCxnSpPr>
        <p:spPr>
          <a:xfrm>
            <a:off x="4572000" y="3717032"/>
            <a:ext cx="0" cy="360040"/>
          </a:xfrm>
          <a:prstGeom prst="straightConnector1">
            <a:avLst/>
          </a:prstGeom>
          <a:ln cmpd="sng">
            <a:solidFill>
              <a:schemeClr val="tx1"/>
            </a:solidFill>
            <a:headEnd type="arrow"/>
            <a:tailEnd type="arrow"/>
          </a:ln>
          <a:scene3d>
            <a:camera prst="orthographicFront"/>
            <a:lightRig rig="threePt" dir="t"/>
          </a:scene3d>
          <a:sp3d contourW="19050"/>
        </p:spPr>
        <p:style>
          <a:lnRef idx="1">
            <a:schemeClr val="accent1"/>
          </a:lnRef>
          <a:fillRef idx="0">
            <a:schemeClr val="accent1"/>
          </a:fillRef>
          <a:effectRef idx="0">
            <a:schemeClr val="accent1"/>
          </a:effectRef>
          <a:fontRef idx="minor">
            <a:schemeClr val="tx1"/>
          </a:fontRef>
        </p:style>
      </p:cxnSp>
      <p:cxnSp>
        <p:nvCxnSpPr>
          <p:cNvPr id="160" name="מחבר חץ ישר 159"/>
          <p:cNvCxnSpPr/>
          <p:nvPr/>
        </p:nvCxnSpPr>
        <p:spPr>
          <a:xfrm>
            <a:off x="1979712" y="3711921"/>
            <a:ext cx="0" cy="360040"/>
          </a:xfrm>
          <a:prstGeom prst="straightConnector1">
            <a:avLst/>
          </a:prstGeom>
          <a:ln cmpd="sng">
            <a:solidFill>
              <a:schemeClr val="tx1"/>
            </a:solidFill>
            <a:headEnd type="arrow"/>
            <a:tailEnd type="arrow"/>
          </a:ln>
          <a:scene3d>
            <a:camera prst="orthographicFront"/>
            <a:lightRig rig="threePt" dir="t"/>
          </a:scene3d>
          <a:sp3d contourW="19050"/>
        </p:spPr>
        <p:style>
          <a:lnRef idx="1">
            <a:schemeClr val="accent1"/>
          </a:lnRef>
          <a:fillRef idx="0">
            <a:schemeClr val="accent1"/>
          </a:fillRef>
          <a:effectRef idx="0">
            <a:schemeClr val="accent1"/>
          </a:effectRef>
          <a:fontRef idx="minor">
            <a:schemeClr val="tx1"/>
          </a:fontRef>
        </p:style>
      </p:cxnSp>
      <p:cxnSp>
        <p:nvCxnSpPr>
          <p:cNvPr id="161" name="מחבר חץ ישר 160"/>
          <p:cNvCxnSpPr/>
          <p:nvPr/>
        </p:nvCxnSpPr>
        <p:spPr>
          <a:xfrm flipH="1">
            <a:off x="5580112" y="5301208"/>
            <a:ext cx="406741" cy="0"/>
          </a:xfrm>
          <a:prstGeom prst="straightConnector1">
            <a:avLst/>
          </a:prstGeom>
          <a:ln cmpd="sng">
            <a:solidFill>
              <a:schemeClr val="tx1"/>
            </a:solidFill>
            <a:headEnd type="arrow"/>
            <a:tailEnd type="arrow"/>
          </a:ln>
          <a:scene3d>
            <a:camera prst="orthographicFront"/>
            <a:lightRig rig="threePt" dir="t"/>
          </a:scene3d>
          <a:sp3d contourW="19050"/>
        </p:spPr>
        <p:style>
          <a:lnRef idx="1">
            <a:schemeClr val="accent1"/>
          </a:lnRef>
          <a:fillRef idx="0">
            <a:schemeClr val="accent1"/>
          </a:fillRef>
          <a:effectRef idx="0">
            <a:schemeClr val="accent1"/>
          </a:effectRef>
          <a:fontRef idx="minor">
            <a:schemeClr val="tx1"/>
          </a:fontRef>
        </p:style>
      </p:cxnSp>
      <p:cxnSp>
        <p:nvCxnSpPr>
          <p:cNvPr id="163" name="מחבר חץ ישר 162"/>
          <p:cNvCxnSpPr/>
          <p:nvPr/>
        </p:nvCxnSpPr>
        <p:spPr>
          <a:xfrm flipH="1">
            <a:off x="3070849" y="5301208"/>
            <a:ext cx="406741" cy="0"/>
          </a:xfrm>
          <a:prstGeom prst="straightConnector1">
            <a:avLst/>
          </a:prstGeom>
          <a:ln cmpd="sng">
            <a:solidFill>
              <a:schemeClr val="tx1"/>
            </a:solidFill>
            <a:headEnd type="arrow"/>
            <a:tailEnd type="arrow"/>
          </a:ln>
          <a:scene3d>
            <a:camera prst="orthographicFront"/>
            <a:lightRig rig="threePt" dir="t"/>
          </a:scene3d>
          <a:sp3d contourW="19050"/>
        </p:spPr>
        <p:style>
          <a:lnRef idx="1">
            <a:schemeClr val="accent1"/>
          </a:lnRef>
          <a:fillRef idx="0">
            <a:schemeClr val="accent1"/>
          </a:fillRef>
          <a:effectRef idx="0">
            <a:schemeClr val="accent1"/>
          </a:effectRef>
          <a:fontRef idx="minor">
            <a:schemeClr val="tx1"/>
          </a:fontRef>
        </p:style>
      </p:cxnSp>
      <p:sp>
        <p:nvSpPr>
          <p:cNvPr id="164" name="מלבן 163"/>
          <p:cNvSpPr/>
          <p:nvPr/>
        </p:nvSpPr>
        <p:spPr>
          <a:xfrm>
            <a:off x="744559" y="2492896"/>
            <a:ext cx="7560840" cy="331236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66" name="מחבר ישר 165"/>
          <p:cNvCxnSpPr/>
          <p:nvPr/>
        </p:nvCxnSpPr>
        <p:spPr>
          <a:xfrm flipH="1">
            <a:off x="755576" y="3872065"/>
            <a:ext cx="7560840" cy="0"/>
          </a:xfrm>
          <a:prstGeom prst="line">
            <a:avLst/>
          </a:prstGeom>
          <a:scene3d>
            <a:camera prst="orthographicFront"/>
            <a:lightRig rig="threePt" dir="t"/>
          </a:scene3d>
          <a:sp3d contourW="19050"/>
        </p:spPr>
        <p:style>
          <a:lnRef idx="1">
            <a:schemeClr val="accent1"/>
          </a:lnRef>
          <a:fillRef idx="0">
            <a:schemeClr val="accent1"/>
          </a:fillRef>
          <a:effectRef idx="0">
            <a:schemeClr val="accent1"/>
          </a:effectRef>
          <a:fontRef idx="minor">
            <a:schemeClr val="tx1"/>
          </a:fontRef>
        </p:style>
      </p:cxnSp>
      <p:cxnSp>
        <p:nvCxnSpPr>
          <p:cNvPr id="168" name="מחבר ישר 167"/>
          <p:cNvCxnSpPr/>
          <p:nvPr/>
        </p:nvCxnSpPr>
        <p:spPr>
          <a:xfrm>
            <a:off x="5785119" y="3861048"/>
            <a:ext cx="0" cy="1944216"/>
          </a:xfrm>
          <a:prstGeom prst="line">
            <a:avLst/>
          </a:prstGeom>
          <a:scene3d>
            <a:camera prst="orthographicFront"/>
            <a:lightRig rig="threePt" dir="t"/>
          </a:scene3d>
          <a:sp3d contourW="19050"/>
        </p:spPr>
        <p:style>
          <a:lnRef idx="1">
            <a:schemeClr val="accent1"/>
          </a:lnRef>
          <a:fillRef idx="0">
            <a:schemeClr val="accent1"/>
          </a:fillRef>
          <a:effectRef idx="0">
            <a:schemeClr val="accent1"/>
          </a:effectRef>
          <a:fontRef idx="minor">
            <a:schemeClr val="tx1"/>
          </a:fontRef>
        </p:style>
      </p:cxnSp>
      <p:cxnSp>
        <p:nvCxnSpPr>
          <p:cNvPr id="169" name="מחבר ישר 168"/>
          <p:cNvCxnSpPr/>
          <p:nvPr/>
        </p:nvCxnSpPr>
        <p:spPr>
          <a:xfrm>
            <a:off x="3264839" y="3861048"/>
            <a:ext cx="0" cy="1944216"/>
          </a:xfrm>
          <a:prstGeom prst="line">
            <a:avLst/>
          </a:prstGeom>
          <a:scene3d>
            <a:camera prst="orthographicFront"/>
            <a:lightRig rig="threePt" dir="t"/>
          </a:scene3d>
          <a:sp3d contourW="19050"/>
        </p:spPr>
        <p:style>
          <a:lnRef idx="1">
            <a:schemeClr val="accent1"/>
          </a:lnRef>
          <a:fillRef idx="0">
            <a:schemeClr val="accent1"/>
          </a:fillRef>
          <a:effectRef idx="0">
            <a:schemeClr val="accent1"/>
          </a:effectRef>
          <a:fontRef idx="minor">
            <a:schemeClr val="tx1"/>
          </a:fontRef>
        </p:style>
      </p:cxnSp>
      <p:sp>
        <p:nvSpPr>
          <p:cNvPr id="170" name="מציין מיקום תוכן 2"/>
          <p:cNvSpPr>
            <a:spLocks noGrp="1"/>
          </p:cNvSpPr>
          <p:nvPr>
            <p:ph sz="quarter" idx="1"/>
          </p:nvPr>
        </p:nvSpPr>
        <p:spPr>
          <a:xfrm>
            <a:off x="914400" y="1447800"/>
            <a:ext cx="7762056" cy="1261120"/>
          </a:xfrm>
        </p:spPr>
        <p:txBody>
          <a:bodyPr/>
          <a:lstStyle/>
          <a:p>
            <a:pPr>
              <a:lnSpc>
                <a:spcPct val="150000"/>
              </a:lnSpc>
            </a:pPr>
            <a:r>
              <a:rPr lang="he-IL" sz="2400" dirty="0" smtClean="0">
                <a:latin typeface="David" pitchFamily="34" charset="-79"/>
                <a:cs typeface="David" pitchFamily="34" charset="-79"/>
              </a:rPr>
              <a:t>תוכנית הלימוד הכוללת בשלמותה, מובאת בסכימה הבאה :</a:t>
            </a:r>
            <a:endParaRPr lang="he-IL" sz="2400" dirty="0">
              <a:latin typeface="David" pitchFamily="34" charset="-79"/>
              <a:cs typeface="David" pitchFamily="34" charset="-79"/>
            </a:endParaRPr>
          </a:p>
        </p:txBody>
      </p:sp>
      <p:sp>
        <p:nvSpPr>
          <p:cNvPr id="172"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 בין תחומי או רב תחומי</a:t>
            </a:r>
            <a:endParaRPr lang="he-IL" sz="3200" b="1" dirty="0">
              <a:solidFill>
                <a:srgbClr val="381BB5"/>
              </a:solidFill>
              <a:latin typeface="David" pitchFamily="34" charset="-79"/>
              <a:cs typeface="David" pitchFamily="34" charset="-79"/>
            </a:endParaRPr>
          </a:p>
        </p:txBody>
      </p:sp>
      <p:sp>
        <p:nvSpPr>
          <p:cNvPr id="173" name="כותרת 1"/>
          <p:cNvSpPr txBox="1">
            <a:spLocks/>
          </p:cNvSpPr>
          <p:nvPr/>
        </p:nvSpPr>
        <p:spPr bwMode="auto">
          <a:xfrm>
            <a:off x="899592" y="764704"/>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0"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מרעיון כללי לתוכנית מפורטת</a:t>
            </a:r>
            <a:endParaRPr kumimoji="0" lang="he-IL" sz="3200" b="0"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 בין תחומי או רב תחומי</a:t>
            </a:r>
            <a:endParaRPr lang="he-IL" sz="3200" b="1" dirty="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a:xfrm>
            <a:off x="683568" y="1447800"/>
            <a:ext cx="7992888" cy="5149552"/>
          </a:xfrm>
        </p:spPr>
        <p:txBody>
          <a:bodyPr/>
          <a:lstStyle/>
          <a:p>
            <a:pPr>
              <a:lnSpc>
                <a:spcPct val="150000"/>
              </a:lnSpc>
            </a:pPr>
            <a:r>
              <a:rPr lang="he-IL" sz="2400" b="1" dirty="0" smtClean="0">
                <a:latin typeface="David" pitchFamily="34" charset="-79"/>
                <a:cs typeface="David" pitchFamily="34" charset="-79"/>
              </a:rPr>
              <a:t>השיטה הקיימת נכונה והיא מתבססת על מגוון של כלים</a:t>
            </a:r>
            <a:r>
              <a:rPr lang="he-IL" sz="2400" dirty="0" smtClean="0">
                <a:latin typeface="David" pitchFamily="34" charset="-79"/>
                <a:cs typeface="David" pitchFamily="34" charset="-79"/>
              </a:rPr>
              <a:t>: הרצאות, דיוני צוות, סיורים ומשחקי סימולציה. בכל שנה מחדש רצוי לבחון את המינון בין צורות הלימוד.</a:t>
            </a:r>
          </a:p>
          <a:p>
            <a:pPr>
              <a:lnSpc>
                <a:spcPct val="150000"/>
              </a:lnSpc>
            </a:pPr>
            <a:r>
              <a:rPr lang="he-IL" sz="2400" b="1" dirty="0" smtClean="0">
                <a:latin typeface="David" pitchFamily="34" charset="-79"/>
                <a:cs typeface="David" pitchFamily="34" charset="-79"/>
              </a:rPr>
              <a:t>מראשית הדרך נדרשת התאמה </a:t>
            </a:r>
            <a:r>
              <a:rPr lang="he-IL" sz="2400" dirty="0" smtClean="0">
                <a:latin typeface="David" pitchFamily="34" charset="-79"/>
                <a:cs typeface="David" pitchFamily="34" charset="-79"/>
              </a:rPr>
              <a:t>של כל הרצאה ודיון </a:t>
            </a:r>
            <a:r>
              <a:rPr lang="he-IL" sz="2400" b="1" dirty="0" smtClean="0">
                <a:latin typeface="David" pitchFamily="34" charset="-79"/>
                <a:cs typeface="David" pitchFamily="34" charset="-79"/>
              </a:rPr>
              <a:t>להקשר </a:t>
            </a:r>
            <a:r>
              <a:rPr lang="he-IL" sz="2400" dirty="0" smtClean="0">
                <a:latin typeface="David" pitchFamily="34" charset="-79"/>
                <a:cs typeface="David" pitchFamily="34" charset="-79"/>
              </a:rPr>
              <a:t>הדיון הביטחוני לאומי.</a:t>
            </a:r>
          </a:p>
          <a:p>
            <a:pPr>
              <a:lnSpc>
                <a:spcPct val="150000"/>
              </a:lnSpc>
            </a:pPr>
            <a:r>
              <a:rPr lang="he-IL" sz="2400" dirty="0" smtClean="0">
                <a:latin typeface="David" pitchFamily="34" charset="-79"/>
                <a:cs typeface="David" pitchFamily="34" charset="-79"/>
              </a:rPr>
              <a:t>חשוב להימנע מהרצאות מבוא המועברות על ידי מרצים מן העולם האקדמי, כשהם מעבירים לכיתת מב"ל את אותן ההרצאות המועברות בקורסים האוניברסיטאיים המתויגים כמדע מדינה, כלכלה, גיאוגרפיה, מזרח תיכון... כל אחד לחוד.</a:t>
            </a:r>
          </a:p>
          <a:p>
            <a:pPr>
              <a:lnSpc>
                <a:spcPct val="150000"/>
              </a:lnSpc>
            </a:pPr>
            <a:endParaRPr lang="he-IL" sz="2400" dirty="0" smtClean="0">
              <a:latin typeface="David" pitchFamily="34" charset="-79"/>
              <a:cs typeface="David" pitchFamily="34" charset="-79"/>
            </a:endParaRP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33</a:t>
            </a:fld>
            <a:endParaRPr lang="he-IL"/>
          </a:p>
        </p:txBody>
      </p:sp>
      <p:cxnSp>
        <p:nvCxnSpPr>
          <p:cNvPr id="6" name="מחבר ישר 5"/>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8" name="Picture 5" descr="מבל נקי"/>
          <p:cNvPicPr>
            <a:picLocks noChangeAspect="1" noChangeArrowheads="1"/>
          </p:cNvPicPr>
          <p:nvPr/>
        </p:nvPicPr>
        <p:blipFill>
          <a:blip r:embed="rId2" cstate="print"/>
          <a:srcRect/>
          <a:stretch>
            <a:fillRect/>
          </a:stretch>
        </p:blipFill>
        <p:spPr bwMode="auto">
          <a:xfrm>
            <a:off x="179512" y="188640"/>
            <a:ext cx="792163" cy="863600"/>
          </a:xfrm>
          <a:prstGeom prst="rect">
            <a:avLst/>
          </a:prstGeom>
          <a:noFill/>
          <a:ln w="9525">
            <a:noFill/>
            <a:miter lim="800000"/>
            <a:headEnd/>
            <a:tailEnd/>
          </a:ln>
        </p:spPr>
      </p:pic>
      <p:sp>
        <p:nvSpPr>
          <p:cNvPr id="9" name="כותרת 1"/>
          <p:cNvSpPr txBox="1">
            <a:spLocks/>
          </p:cNvSpPr>
          <p:nvPr/>
        </p:nvSpPr>
        <p:spPr bwMode="auto">
          <a:xfrm>
            <a:off x="899592" y="764704"/>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0"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שיטת הלימודים</a:t>
            </a:r>
            <a:endParaRPr kumimoji="0" lang="he-IL" sz="3200" b="0"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 בין תחומי או רב תחומי</a:t>
            </a:r>
            <a:endParaRPr lang="he-IL" sz="3200" b="1" dirty="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a:xfrm>
            <a:off x="914400" y="1447800"/>
            <a:ext cx="7762056" cy="4933528"/>
          </a:xfrm>
        </p:spPr>
        <p:txBody>
          <a:bodyPr/>
          <a:lstStyle/>
          <a:p>
            <a:pPr>
              <a:lnSpc>
                <a:spcPct val="150000"/>
              </a:lnSpc>
            </a:pPr>
            <a:r>
              <a:rPr lang="he-IL" sz="2400" b="1" dirty="0" smtClean="0">
                <a:latin typeface="David" pitchFamily="34" charset="-79"/>
                <a:cs typeface="David" pitchFamily="34" charset="-79"/>
              </a:rPr>
              <a:t>צריכה להיות העמקה יותר בכלים שבתשתית המקצועות התחומיים השונים </a:t>
            </a:r>
            <a:r>
              <a:rPr lang="he-IL" sz="2400" dirty="0" smtClean="0">
                <a:latin typeface="David" pitchFamily="34" charset="-79"/>
                <a:cs typeface="David" pitchFamily="34" charset="-79"/>
              </a:rPr>
              <a:t>וזאת על מנת לאפשר לבוגרים לבצע שימוש בכלים אלו לצורכי העמקה בביטחון הלאומי.</a:t>
            </a:r>
          </a:p>
          <a:p>
            <a:pPr>
              <a:lnSpc>
                <a:spcPct val="150000"/>
              </a:lnSpc>
            </a:pPr>
            <a:r>
              <a:rPr lang="he-IL" sz="2400" dirty="0" smtClean="0">
                <a:latin typeface="David" pitchFamily="34" charset="-79"/>
                <a:cs typeface="David" pitchFamily="34" charset="-79"/>
              </a:rPr>
              <a:t>מבחינה זו, </a:t>
            </a:r>
            <a:r>
              <a:rPr lang="he-IL" sz="2400" b="1" dirty="0" smtClean="0">
                <a:latin typeface="David" pitchFamily="34" charset="-79"/>
                <a:cs typeface="David" pitchFamily="34" charset="-79"/>
              </a:rPr>
              <a:t>שיעורי המב"ל מחויבים להקשר אינטרדיסציפלינרי (בין תחומי) והוליסטי.</a:t>
            </a:r>
          </a:p>
          <a:p>
            <a:pPr lvl="0">
              <a:lnSpc>
                <a:spcPct val="150000"/>
              </a:lnSpc>
            </a:pPr>
            <a:r>
              <a:rPr lang="he-IL" sz="2400" dirty="0" smtClean="0">
                <a:latin typeface="David" pitchFamily="34" charset="-79"/>
                <a:cs typeface="David" pitchFamily="34" charset="-79"/>
              </a:rPr>
              <a:t>באופן סכמטי, הלמידה מתארגנת במעגלים דינמיים המקושרים זה לזה בזיקות רב ממדיות, כמתואר בתרשים בשקופית הבאה.</a:t>
            </a:r>
          </a:p>
          <a:p>
            <a:pPr>
              <a:lnSpc>
                <a:spcPct val="150000"/>
              </a:lnSpc>
            </a:pPr>
            <a:endParaRPr lang="he-IL" sz="2400" b="1" dirty="0" smtClean="0">
              <a:latin typeface="David" pitchFamily="34" charset="-79"/>
              <a:cs typeface="David" pitchFamily="34" charset="-79"/>
            </a:endParaRPr>
          </a:p>
          <a:p>
            <a:pPr>
              <a:lnSpc>
                <a:spcPct val="150000"/>
              </a:lnSpc>
            </a:pPr>
            <a:endParaRPr lang="he-IL" sz="2400" dirty="0">
              <a:latin typeface="David" pitchFamily="34" charset="-79"/>
              <a:cs typeface="David" pitchFamily="34" charset="-79"/>
            </a:endParaRP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34</a:t>
            </a:fld>
            <a:endParaRPr lang="he-IL"/>
          </a:p>
        </p:txBody>
      </p:sp>
      <p:cxnSp>
        <p:nvCxnSpPr>
          <p:cNvPr id="6" name="מחבר ישר 5"/>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8" name="Picture 5" descr="מבל נקי"/>
          <p:cNvPicPr>
            <a:picLocks noChangeAspect="1" noChangeArrowheads="1"/>
          </p:cNvPicPr>
          <p:nvPr/>
        </p:nvPicPr>
        <p:blipFill>
          <a:blip r:embed="rId2" cstate="print"/>
          <a:srcRect/>
          <a:stretch>
            <a:fillRect/>
          </a:stretch>
        </p:blipFill>
        <p:spPr bwMode="auto">
          <a:xfrm>
            <a:off x="179512" y="188640"/>
            <a:ext cx="792163" cy="863600"/>
          </a:xfrm>
          <a:prstGeom prst="rect">
            <a:avLst/>
          </a:prstGeom>
          <a:noFill/>
          <a:ln w="9525">
            <a:noFill/>
            <a:miter lim="800000"/>
            <a:headEnd/>
            <a:tailEnd/>
          </a:ln>
        </p:spPr>
      </p:pic>
      <p:sp>
        <p:nvSpPr>
          <p:cNvPr id="9" name="כותרת 1"/>
          <p:cNvSpPr txBox="1">
            <a:spLocks/>
          </p:cNvSpPr>
          <p:nvPr/>
        </p:nvSpPr>
        <p:spPr bwMode="auto">
          <a:xfrm>
            <a:off x="899592" y="764704"/>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0"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שיטת הלימודים</a:t>
            </a:r>
            <a:endParaRPr kumimoji="0" lang="he-IL" sz="3200" b="0"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9221"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5F96E8D2-2A4D-49A0-BAE5-BA45287C7705}" type="slidenum">
              <a:rPr lang="he-IL" b="1">
                <a:solidFill>
                  <a:schemeClr val="accent1">
                    <a:lumMod val="75000"/>
                  </a:schemeClr>
                </a:solidFill>
                <a:latin typeface="Arial" pitchFamily="34" charset="0"/>
                <a:cs typeface="Arial" pitchFamily="34" charset="0"/>
              </a:rPr>
              <a:pPr>
                <a:defRPr/>
              </a:pPr>
              <a:t>35</a:t>
            </a:fld>
            <a:endParaRPr lang="he-IL" b="1" dirty="0">
              <a:solidFill>
                <a:schemeClr val="accent1">
                  <a:lumMod val="75000"/>
                </a:schemeClr>
              </a:solidFill>
              <a:latin typeface="Arial" pitchFamily="34" charset="0"/>
              <a:cs typeface="Arial" pitchFamily="34" charset="0"/>
            </a:endParaRPr>
          </a:p>
        </p:txBody>
      </p:sp>
      <p:grpSp>
        <p:nvGrpSpPr>
          <p:cNvPr id="3" name="קבוצה 154"/>
          <p:cNvGrpSpPr/>
          <p:nvPr/>
        </p:nvGrpSpPr>
        <p:grpSpPr>
          <a:xfrm>
            <a:off x="938549" y="1628801"/>
            <a:ext cx="7521883" cy="3888431"/>
            <a:chOff x="938549" y="1822790"/>
            <a:chExt cx="7521883" cy="4261075"/>
          </a:xfrm>
        </p:grpSpPr>
        <p:grpSp>
          <p:nvGrpSpPr>
            <p:cNvPr id="4" name="קבוצה 152"/>
            <p:cNvGrpSpPr/>
            <p:nvPr/>
          </p:nvGrpSpPr>
          <p:grpSpPr>
            <a:xfrm>
              <a:off x="3286873" y="3522494"/>
              <a:ext cx="2797295" cy="349571"/>
              <a:chOff x="3286873" y="3522494"/>
              <a:chExt cx="2797295" cy="349571"/>
            </a:xfrm>
          </p:grpSpPr>
          <p:sp>
            <p:nvSpPr>
              <p:cNvPr id="9" name="אליפסה 8"/>
              <p:cNvSpPr/>
              <p:nvPr/>
            </p:nvSpPr>
            <p:spPr>
              <a:xfrm>
                <a:off x="5364088" y="3573016"/>
                <a:ext cx="720080"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TextBox 9"/>
              <p:cNvSpPr txBox="1"/>
              <p:nvPr/>
            </p:nvSpPr>
            <p:spPr>
              <a:xfrm>
                <a:off x="5303097" y="3533511"/>
                <a:ext cx="742114" cy="338554"/>
              </a:xfrm>
              <a:prstGeom prst="rect">
                <a:avLst/>
              </a:prstGeom>
              <a:noFill/>
            </p:spPr>
            <p:txBody>
              <a:bodyPr wrap="square" rtlCol="1">
                <a:spAutoFit/>
              </a:bodyPr>
              <a:lstStyle/>
              <a:p>
                <a:r>
                  <a:rPr lang="he-IL" sz="1600" dirty="0" smtClean="0"/>
                  <a:t>כלכלה</a:t>
                </a:r>
                <a:endParaRPr lang="he-IL" sz="1600" dirty="0"/>
              </a:p>
            </p:txBody>
          </p:sp>
          <p:sp>
            <p:nvSpPr>
              <p:cNvPr id="11" name="אליפסה 10"/>
              <p:cNvSpPr/>
              <p:nvPr/>
            </p:nvSpPr>
            <p:spPr>
              <a:xfrm>
                <a:off x="4572000" y="3561999"/>
                <a:ext cx="792088"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TextBox 11"/>
              <p:cNvSpPr txBox="1"/>
              <p:nvPr/>
            </p:nvSpPr>
            <p:spPr>
              <a:xfrm>
                <a:off x="4499992" y="3522494"/>
                <a:ext cx="853079" cy="338554"/>
              </a:xfrm>
              <a:prstGeom prst="rect">
                <a:avLst/>
              </a:prstGeom>
              <a:noFill/>
            </p:spPr>
            <p:txBody>
              <a:bodyPr wrap="square" rtlCol="1">
                <a:spAutoFit/>
              </a:bodyPr>
              <a:lstStyle/>
              <a:p>
                <a:r>
                  <a:rPr lang="he-IL" sz="1600" dirty="0" smtClean="0"/>
                  <a:t>מדיניות</a:t>
                </a:r>
                <a:endParaRPr lang="he-IL" sz="1600" dirty="0"/>
              </a:p>
            </p:txBody>
          </p:sp>
          <p:sp>
            <p:nvSpPr>
              <p:cNvPr id="13" name="אליפסה 12"/>
              <p:cNvSpPr/>
              <p:nvPr/>
            </p:nvSpPr>
            <p:spPr>
              <a:xfrm>
                <a:off x="3995935" y="3561999"/>
                <a:ext cx="587081"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TextBox 14"/>
              <p:cNvSpPr txBox="1"/>
              <p:nvPr/>
            </p:nvSpPr>
            <p:spPr>
              <a:xfrm>
                <a:off x="3967996" y="3522494"/>
                <a:ext cx="576064" cy="338554"/>
              </a:xfrm>
              <a:prstGeom prst="rect">
                <a:avLst/>
              </a:prstGeom>
              <a:noFill/>
            </p:spPr>
            <p:txBody>
              <a:bodyPr wrap="square" rtlCol="1">
                <a:spAutoFit/>
              </a:bodyPr>
              <a:lstStyle/>
              <a:p>
                <a:r>
                  <a:rPr lang="he-IL" sz="1600" dirty="0" smtClean="0"/>
                  <a:t>צבא</a:t>
                </a:r>
                <a:endParaRPr lang="he-IL" sz="1600" dirty="0"/>
              </a:p>
            </p:txBody>
          </p:sp>
          <p:sp>
            <p:nvSpPr>
              <p:cNvPr id="16" name="אליפסה 15"/>
              <p:cNvSpPr/>
              <p:nvPr/>
            </p:nvSpPr>
            <p:spPr>
              <a:xfrm>
                <a:off x="3347864" y="3561999"/>
                <a:ext cx="648072"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TextBox 16"/>
              <p:cNvSpPr txBox="1"/>
              <p:nvPr/>
            </p:nvSpPr>
            <p:spPr>
              <a:xfrm>
                <a:off x="3286873" y="3522494"/>
                <a:ext cx="709063" cy="338554"/>
              </a:xfrm>
              <a:prstGeom prst="rect">
                <a:avLst/>
              </a:prstGeom>
              <a:noFill/>
            </p:spPr>
            <p:txBody>
              <a:bodyPr wrap="square" rtlCol="1">
                <a:spAutoFit/>
              </a:bodyPr>
              <a:lstStyle/>
              <a:p>
                <a:r>
                  <a:rPr lang="he-IL" sz="1600" dirty="0" smtClean="0"/>
                  <a:t>חברה</a:t>
                </a:r>
                <a:endParaRPr lang="he-IL" sz="1600" dirty="0"/>
              </a:p>
            </p:txBody>
          </p:sp>
        </p:grpSp>
        <p:sp>
          <p:nvSpPr>
            <p:cNvPr id="20" name="אליפסה 19"/>
            <p:cNvSpPr/>
            <p:nvPr/>
          </p:nvSpPr>
          <p:spPr>
            <a:xfrm>
              <a:off x="2605750" y="2492896"/>
              <a:ext cx="3960440" cy="244827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nvGrpSpPr>
            <p:cNvPr id="5" name="קבוצה 151"/>
            <p:cNvGrpSpPr/>
            <p:nvPr/>
          </p:nvGrpSpPr>
          <p:grpSpPr>
            <a:xfrm>
              <a:off x="3829886" y="2412177"/>
              <a:ext cx="1512168" cy="584775"/>
              <a:chOff x="3829886" y="2412177"/>
              <a:chExt cx="1512168" cy="584775"/>
            </a:xfrm>
          </p:grpSpPr>
          <p:sp>
            <p:nvSpPr>
              <p:cNvPr id="21" name="מלבן 20"/>
              <p:cNvSpPr/>
              <p:nvPr/>
            </p:nvSpPr>
            <p:spPr>
              <a:xfrm>
                <a:off x="3923928" y="2412177"/>
                <a:ext cx="1296144" cy="57606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TextBox 21"/>
              <p:cNvSpPr txBox="1"/>
              <p:nvPr/>
            </p:nvSpPr>
            <p:spPr>
              <a:xfrm>
                <a:off x="3829886" y="2412177"/>
                <a:ext cx="1512168" cy="584775"/>
              </a:xfrm>
              <a:prstGeom prst="rect">
                <a:avLst/>
              </a:prstGeom>
              <a:noFill/>
            </p:spPr>
            <p:txBody>
              <a:bodyPr wrap="square" rtlCol="1">
                <a:spAutoFit/>
              </a:bodyPr>
              <a:lstStyle/>
              <a:p>
                <a:pPr algn="ctr"/>
                <a:r>
                  <a:rPr lang="he-IL" sz="1600" dirty="0" smtClean="0"/>
                  <a:t>ביטחון לאומי</a:t>
                </a:r>
              </a:p>
              <a:p>
                <a:pPr algn="ctr"/>
                <a:r>
                  <a:rPr lang="he-IL" sz="1600" dirty="0" smtClean="0"/>
                  <a:t>במדינת ישראל</a:t>
                </a:r>
              </a:p>
            </p:txBody>
          </p:sp>
        </p:grpSp>
        <p:grpSp>
          <p:nvGrpSpPr>
            <p:cNvPr id="6" name="קבוצה 153"/>
            <p:cNvGrpSpPr/>
            <p:nvPr/>
          </p:nvGrpSpPr>
          <p:grpSpPr>
            <a:xfrm>
              <a:off x="3812963" y="4437112"/>
              <a:ext cx="1512168" cy="360040"/>
              <a:chOff x="3812963" y="4437112"/>
              <a:chExt cx="1512168" cy="360040"/>
            </a:xfrm>
          </p:grpSpPr>
          <p:sp>
            <p:nvSpPr>
              <p:cNvPr id="23" name="מלבן 22"/>
              <p:cNvSpPr/>
              <p:nvPr/>
            </p:nvSpPr>
            <p:spPr>
              <a:xfrm>
                <a:off x="3923928" y="4437112"/>
                <a:ext cx="1296144"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TextBox 23"/>
              <p:cNvSpPr txBox="1"/>
              <p:nvPr/>
            </p:nvSpPr>
            <p:spPr>
              <a:xfrm>
                <a:off x="3812963" y="4447581"/>
                <a:ext cx="1512168" cy="338554"/>
              </a:xfrm>
              <a:prstGeom prst="rect">
                <a:avLst/>
              </a:prstGeom>
              <a:noFill/>
            </p:spPr>
            <p:txBody>
              <a:bodyPr wrap="square" rtlCol="1">
                <a:spAutoFit/>
              </a:bodyPr>
              <a:lstStyle/>
              <a:p>
                <a:pPr algn="ctr"/>
                <a:r>
                  <a:rPr lang="he-IL" sz="1600" dirty="0" smtClean="0"/>
                  <a:t>ההקשר הייחודי</a:t>
                </a:r>
              </a:p>
            </p:txBody>
          </p:sp>
        </p:grpSp>
        <p:grpSp>
          <p:nvGrpSpPr>
            <p:cNvPr id="8" name="קבוצה 143"/>
            <p:cNvGrpSpPr/>
            <p:nvPr/>
          </p:nvGrpSpPr>
          <p:grpSpPr>
            <a:xfrm>
              <a:off x="4923656" y="1822790"/>
              <a:ext cx="1448544" cy="338554"/>
              <a:chOff x="4923656" y="1822790"/>
              <a:chExt cx="1448544" cy="338554"/>
            </a:xfrm>
          </p:grpSpPr>
          <p:sp>
            <p:nvSpPr>
              <p:cNvPr id="25" name="אליפסה 24"/>
              <p:cNvSpPr/>
              <p:nvPr/>
            </p:nvSpPr>
            <p:spPr>
              <a:xfrm>
                <a:off x="4923656" y="1862295"/>
                <a:ext cx="1448544"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TextBox 25"/>
              <p:cNvSpPr txBox="1"/>
              <p:nvPr/>
            </p:nvSpPr>
            <p:spPr>
              <a:xfrm>
                <a:off x="4951596" y="1822790"/>
                <a:ext cx="1337579" cy="338554"/>
              </a:xfrm>
              <a:prstGeom prst="rect">
                <a:avLst/>
              </a:prstGeom>
              <a:noFill/>
            </p:spPr>
            <p:txBody>
              <a:bodyPr wrap="square" rtlCol="1">
                <a:spAutoFit/>
              </a:bodyPr>
              <a:lstStyle/>
              <a:p>
                <a:r>
                  <a:rPr lang="he-IL" sz="1600" dirty="0" smtClean="0"/>
                  <a:t>הפעלת הצבא</a:t>
                </a:r>
                <a:endParaRPr lang="he-IL" sz="1600" dirty="0"/>
              </a:p>
            </p:txBody>
          </p:sp>
        </p:grpSp>
        <p:grpSp>
          <p:nvGrpSpPr>
            <p:cNvPr id="18" name="קבוצה 144"/>
            <p:cNvGrpSpPr/>
            <p:nvPr/>
          </p:nvGrpSpPr>
          <p:grpSpPr>
            <a:xfrm>
              <a:off x="2987824" y="1844824"/>
              <a:ext cx="1160512" cy="338554"/>
              <a:chOff x="2987824" y="1844824"/>
              <a:chExt cx="1160512" cy="338554"/>
            </a:xfrm>
          </p:grpSpPr>
          <p:sp>
            <p:nvSpPr>
              <p:cNvPr id="27" name="אליפסה 26"/>
              <p:cNvSpPr/>
              <p:nvPr/>
            </p:nvSpPr>
            <p:spPr>
              <a:xfrm>
                <a:off x="2987824" y="1884329"/>
                <a:ext cx="1160512"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8" name="TextBox 27"/>
              <p:cNvSpPr txBox="1"/>
              <p:nvPr/>
            </p:nvSpPr>
            <p:spPr>
              <a:xfrm>
                <a:off x="3131840" y="1844824"/>
                <a:ext cx="792088" cy="338554"/>
              </a:xfrm>
              <a:prstGeom prst="rect">
                <a:avLst/>
              </a:prstGeom>
              <a:noFill/>
            </p:spPr>
            <p:txBody>
              <a:bodyPr wrap="square" rtlCol="1">
                <a:spAutoFit/>
              </a:bodyPr>
              <a:lstStyle/>
              <a:p>
                <a:r>
                  <a:rPr lang="he-IL" sz="1600" dirty="0" smtClean="0"/>
                  <a:t>כלכלה</a:t>
                </a:r>
                <a:endParaRPr lang="he-IL" sz="1600" dirty="0"/>
              </a:p>
            </p:txBody>
          </p:sp>
        </p:grpSp>
        <p:grpSp>
          <p:nvGrpSpPr>
            <p:cNvPr id="19" name="קבוצה 145"/>
            <p:cNvGrpSpPr/>
            <p:nvPr/>
          </p:nvGrpSpPr>
          <p:grpSpPr>
            <a:xfrm>
              <a:off x="1475656" y="2514382"/>
              <a:ext cx="1304528" cy="338554"/>
              <a:chOff x="1475656" y="2514382"/>
              <a:chExt cx="1304528" cy="338554"/>
            </a:xfrm>
          </p:grpSpPr>
          <p:sp>
            <p:nvSpPr>
              <p:cNvPr id="29" name="אליפסה 28"/>
              <p:cNvSpPr/>
              <p:nvPr/>
            </p:nvSpPr>
            <p:spPr>
              <a:xfrm>
                <a:off x="1475656" y="2553887"/>
                <a:ext cx="1304528"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0" name="TextBox 29"/>
              <p:cNvSpPr txBox="1"/>
              <p:nvPr/>
            </p:nvSpPr>
            <p:spPr>
              <a:xfrm>
                <a:off x="1547664" y="2514382"/>
                <a:ext cx="1049547" cy="338554"/>
              </a:xfrm>
              <a:prstGeom prst="rect">
                <a:avLst/>
              </a:prstGeom>
              <a:noFill/>
            </p:spPr>
            <p:txBody>
              <a:bodyPr wrap="square" rtlCol="1">
                <a:spAutoFit/>
              </a:bodyPr>
              <a:lstStyle/>
              <a:p>
                <a:r>
                  <a:rPr lang="he-IL" sz="1600" dirty="0" smtClean="0"/>
                  <a:t>גיאוגרפיה</a:t>
                </a:r>
                <a:endParaRPr lang="he-IL" sz="1600" dirty="0"/>
              </a:p>
            </p:txBody>
          </p:sp>
        </p:grpSp>
        <p:grpSp>
          <p:nvGrpSpPr>
            <p:cNvPr id="9216" name="קבוצה 146"/>
            <p:cNvGrpSpPr/>
            <p:nvPr/>
          </p:nvGrpSpPr>
          <p:grpSpPr>
            <a:xfrm>
              <a:off x="938549" y="3501008"/>
              <a:ext cx="1337579" cy="338554"/>
              <a:chOff x="938549" y="3501008"/>
              <a:chExt cx="1337579" cy="338554"/>
            </a:xfrm>
          </p:grpSpPr>
          <p:sp>
            <p:nvSpPr>
              <p:cNvPr id="31" name="אליפסה 30"/>
              <p:cNvSpPr/>
              <p:nvPr/>
            </p:nvSpPr>
            <p:spPr>
              <a:xfrm>
                <a:off x="971600" y="3540513"/>
                <a:ext cx="1304528"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2" name="TextBox 31"/>
              <p:cNvSpPr txBox="1"/>
              <p:nvPr/>
            </p:nvSpPr>
            <p:spPr>
              <a:xfrm>
                <a:off x="938549" y="3501008"/>
                <a:ext cx="1221503" cy="338554"/>
              </a:xfrm>
              <a:prstGeom prst="rect">
                <a:avLst/>
              </a:prstGeom>
              <a:noFill/>
            </p:spPr>
            <p:txBody>
              <a:bodyPr wrap="square" rtlCol="1">
                <a:spAutoFit/>
              </a:bodyPr>
              <a:lstStyle/>
              <a:p>
                <a:r>
                  <a:rPr lang="he-IL" sz="1600" dirty="0" smtClean="0"/>
                  <a:t>חוק ומשפט</a:t>
                </a:r>
                <a:endParaRPr lang="he-IL" sz="1600" dirty="0"/>
              </a:p>
            </p:txBody>
          </p:sp>
        </p:grpSp>
        <p:grpSp>
          <p:nvGrpSpPr>
            <p:cNvPr id="9217" name="קבוצה 147"/>
            <p:cNvGrpSpPr/>
            <p:nvPr/>
          </p:nvGrpSpPr>
          <p:grpSpPr>
            <a:xfrm>
              <a:off x="1785722" y="4818638"/>
              <a:ext cx="1274110" cy="338554"/>
              <a:chOff x="1785722" y="4818638"/>
              <a:chExt cx="1274110" cy="338554"/>
            </a:xfrm>
          </p:grpSpPr>
          <p:sp>
            <p:nvSpPr>
              <p:cNvPr id="35" name="אליפסה 34"/>
              <p:cNvSpPr/>
              <p:nvPr/>
            </p:nvSpPr>
            <p:spPr>
              <a:xfrm>
                <a:off x="1785722" y="4858143"/>
                <a:ext cx="1274110"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6" name="TextBox 35"/>
              <p:cNvSpPr txBox="1"/>
              <p:nvPr/>
            </p:nvSpPr>
            <p:spPr>
              <a:xfrm>
                <a:off x="1785722" y="4818638"/>
                <a:ext cx="1191085" cy="338554"/>
              </a:xfrm>
              <a:prstGeom prst="rect">
                <a:avLst/>
              </a:prstGeom>
              <a:noFill/>
            </p:spPr>
            <p:txBody>
              <a:bodyPr wrap="square" rtlCol="1">
                <a:spAutoFit/>
              </a:bodyPr>
              <a:lstStyle/>
              <a:p>
                <a:r>
                  <a:rPr lang="he-IL" sz="1600" dirty="0" smtClean="0"/>
                  <a:t>מדע ומדינה</a:t>
                </a:r>
                <a:endParaRPr lang="he-IL" sz="1600" dirty="0"/>
              </a:p>
            </p:txBody>
          </p:sp>
        </p:grpSp>
        <p:grpSp>
          <p:nvGrpSpPr>
            <p:cNvPr id="9218" name="קבוצה 149"/>
            <p:cNvGrpSpPr/>
            <p:nvPr/>
          </p:nvGrpSpPr>
          <p:grpSpPr>
            <a:xfrm>
              <a:off x="6363816" y="4797152"/>
              <a:ext cx="1448544" cy="338554"/>
              <a:chOff x="6363816" y="4797152"/>
              <a:chExt cx="1448544" cy="338554"/>
            </a:xfrm>
          </p:grpSpPr>
          <p:sp>
            <p:nvSpPr>
              <p:cNvPr id="39" name="אליפסה 38"/>
              <p:cNvSpPr/>
              <p:nvPr/>
            </p:nvSpPr>
            <p:spPr>
              <a:xfrm>
                <a:off x="6363816" y="4836657"/>
                <a:ext cx="1448544"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0" name="TextBox 39"/>
              <p:cNvSpPr txBox="1"/>
              <p:nvPr/>
            </p:nvSpPr>
            <p:spPr>
              <a:xfrm>
                <a:off x="6391756" y="4797152"/>
                <a:ext cx="1337579" cy="338554"/>
              </a:xfrm>
              <a:prstGeom prst="rect">
                <a:avLst/>
              </a:prstGeom>
              <a:noFill/>
            </p:spPr>
            <p:txBody>
              <a:bodyPr wrap="square" rtlCol="1">
                <a:spAutoFit/>
              </a:bodyPr>
              <a:lstStyle/>
              <a:p>
                <a:r>
                  <a:rPr lang="he-IL" sz="1600" dirty="0" smtClean="0"/>
                  <a:t>ציונות ויהדות</a:t>
                </a:r>
                <a:endParaRPr lang="he-IL" sz="1600" dirty="0"/>
              </a:p>
            </p:txBody>
          </p:sp>
        </p:grpSp>
        <p:cxnSp>
          <p:nvCxnSpPr>
            <p:cNvPr id="42" name="מחבר חץ ישר 41"/>
            <p:cNvCxnSpPr/>
            <p:nvPr/>
          </p:nvCxnSpPr>
          <p:spPr>
            <a:xfrm flipH="1">
              <a:off x="4932040" y="2121839"/>
              <a:ext cx="216024"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מחבר חץ ישר 43"/>
            <p:cNvCxnSpPr>
              <a:stCxn id="27" idx="5"/>
            </p:cNvCxnSpPr>
            <p:nvPr/>
          </p:nvCxnSpPr>
          <p:spPr>
            <a:xfrm>
              <a:off x="3978383" y="2130180"/>
              <a:ext cx="305585" cy="2907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מחבר חץ ישר 47"/>
            <p:cNvCxnSpPr>
              <a:stCxn id="29" idx="5"/>
            </p:cNvCxnSpPr>
            <p:nvPr/>
          </p:nvCxnSpPr>
          <p:spPr>
            <a:xfrm>
              <a:off x="2589140" y="2799738"/>
              <a:ext cx="326676" cy="26922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מחבר חץ ישר 53"/>
            <p:cNvCxnSpPr>
              <a:stCxn id="31" idx="6"/>
              <a:endCxn id="20" idx="2"/>
            </p:cNvCxnSpPr>
            <p:nvPr/>
          </p:nvCxnSpPr>
          <p:spPr>
            <a:xfrm>
              <a:off x="2276128" y="3684529"/>
              <a:ext cx="329622" cy="3250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מחבר חץ ישר 59"/>
            <p:cNvCxnSpPr/>
            <p:nvPr/>
          </p:nvCxnSpPr>
          <p:spPr>
            <a:xfrm flipV="1">
              <a:off x="2699792" y="4509122"/>
              <a:ext cx="413943" cy="3600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מחבר חץ ישר 65"/>
            <p:cNvCxnSpPr>
              <a:stCxn id="37" idx="0"/>
              <a:endCxn id="20" idx="4"/>
            </p:cNvCxnSpPr>
            <p:nvPr/>
          </p:nvCxnSpPr>
          <p:spPr>
            <a:xfrm flipV="1">
              <a:off x="4576192" y="4941168"/>
              <a:ext cx="9778" cy="54356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9219" name="קבוצה 148"/>
            <p:cNvGrpSpPr/>
            <p:nvPr/>
          </p:nvGrpSpPr>
          <p:grpSpPr>
            <a:xfrm>
              <a:off x="3851920" y="5445224"/>
              <a:ext cx="1448544" cy="338554"/>
              <a:chOff x="3851920" y="5445224"/>
              <a:chExt cx="1448544" cy="338554"/>
            </a:xfrm>
          </p:grpSpPr>
          <p:sp>
            <p:nvSpPr>
              <p:cNvPr id="37" name="אליפסה 36"/>
              <p:cNvSpPr/>
              <p:nvPr/>
            </p:nvSpPr>
            <p:spPr>
              <a:xfrm>
                <a:off x="3851920" y="5484729"/>
                <a:ext cx="1448544" cy="288032"/>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8" name="TextBox 37"/>
              <p:cNvSpPr txBox="1"/>
              <p:nvPr/>
            </p:nvSpPr>
            <p:spPr>
              <a:xfrm>
                <a:off x="3904527" y="5445224"/>
                <a:ext cx="1337579" cy="338554"/>
              </a:xfrm>
              <a:prstGeom prst="rect">
                <a:avLst/>
              </a:prstGeom>
              <a:noFill/>
            </p:spPr>
            <p:txBody>
              <a:bodyPr wrap="square" rtlCol="1">
                <a:spAutoFit/>
              </a:bodyPr>
              <a:lstStyle/>
              <a:p>
                <a:r>
                  <a:rPr lang="he-IL" sz="1600" dirty="0" smtClean="0"/>
                  <a:t>המזרח התיכון</a:t>
                </a:r>
                <a:endParaRPr lang="he-IL" sz="1600" dirty="0"/>
              </a:p>
            </p:txBody>
          </p:sp>
        </p:grpSp>
        <p:grpSp>
          <p:nvGrpSpPr>
            <p:cNvPr id="9220" name="קבוצה 142"/>
            <p:cNvGrpSpPr/>
            <p:nvPr/>
          </p:nvGrpSpPr>
          <p:grpSpPr>
            <a:xfrm>
              <a:off x="6378106" y="2514382"/>
              <a:ext cx="2082326" cy="731645"/>
              <a:chOff x="6378106" y="2514382"/>
              <a:chExt cx="2082326" cy="731645"/>
            </a:xfrm>
          </p:grpSpPr>
          <p:sp>
            <p:nvSpPr>
              <p:cNvPr id="33" name="אליפסה 32"/>
              <p:cNvSpPr/>
              <p:nvPr/>
            </p:nvSpPr>
            <p:spPr>
              <a:xfrm>
                <a:off x="6651848" y="2553887"/>
                <a:ext cx="1808584" cy="28803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4" name="TextBox 33"/>
              <p:cNvSpPr txBox="1"/>
              <p:nvPr/>
            </p:nvSpPr>
            <p:spPr>
              <a:xfrm>
                <a:off x="6751796" y="2514382"/>
                <a:ext cx="1636628" cy="338554"/>
              </a:xfrm>
              <a:prstGeom prst="rect">
                <a:avLst/>
              </a:prstGeom>
              <a:noFill/>
            </p:spPr>
            <p:txBody>
              <a:bodyPr wrap="square" rtlCol="1">
                <a:spAutoFit/>
              </a:bodyPr>
              <a:lstStyle/>
              <a:p>
                <a:r>
                  <a:rPr lang="he-IL" sz="1600" dirty="0" smtClean="0"/>
                  <a:t>החברה הישראלית</a:t>
                </a:r>
                <a:endParaRPr lang="he-IL" sz="1600" dirty="0"/>
              </a:p>
            </p:txBody>
          </p:sp>
          <p:cxnSp>
            <p:nvCxnSpPr>
              <p:cNvPr id="82" name="מחבר חץ ישר 81"/>
              <p:cNvCxnSpPr/>
              <p:nvPr/>
            </p:nvCxnSpPr>
            <p:spPr>
              <a:xfrm flipH="1">
                <a:off x="6378106" y="2813979"/>
                <a:ext cx="570158"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6" name="מחבר חץ ישר 85"/>
            <p:cNvCxnSpPr>
              <a:endCxn id="20" idx="5"/>
            </p:cNvCxnSpPr>
            <p:nvPr/>
          </p:nvCxnSpPr>
          <p:spPr>
            <a:xfrm flipH="1" flipV="1">
              <a:off x="5986197" y="4582627"/>
              <a:ext cx="602027" cy="2865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5" name="מחבר ישר 94"/>
            <p:cNvCxnSpPr/>
            <p:nvPr/>
          </p:nvCxnSpPr>
          <p:spPr>
            <a:xfrm flipH="1">
              <a:off x="4148336" y="1988840"/>
              <a:ext cx="775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מחבר ישר 96"/>
            <p:cNvCxnSpPr/>
            <p:nvPr/>
          </p:nvCxnSpPr>
          <p:spPr>
            <a:xfrm flipH="1">
              <a:off x="2072438" y="2050379"/>
              <a:ext cx="926403" cy="4970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מחבר ישר 114"/>
            <p:cNvCxnSpPr/>
            <p:nvPr/>
          </p:nvCxnSpPr>
          <p:spPr>
            <a:xfrm flipH="1">
              <a:off x="1691680" y="2819885"/>
              <a:ext cx="206324" cy="7310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מחבר ישר 117"/>
            <p:cNvCxnSpPr/>
            <p:nvPr/>
          </p:nvCxnSpPr>
          <p:spPr>
            <a:xfrm>
              <a:off x="1609972" y="3850031"/>
              <a:ext cx="513756" cy="1008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מחבר ישר 119"/>
            <p:cNvCxnSpPr>
              <a:endCxn id="37" idx="2"/>
            </p:cNvCxnSpPr>
            <p:nvPr/>
          </p:nvCxnSpPr>
          <p:spPr>
            <a:xfrm>
              <a:off x="2339752" y="5157192"/>
              <a:ext cx="1512168" cy="4715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מחבר ישר 121"/>
            <p:cNvCxnSpPr>
              <a:endCxn id="40" idx="2"/>
            </p:cNvCxnSpPr>
            <p:nvPr/>
          </p:nvCxnSpPr>
          <p:spPr>
            <a:xfrm flipV="1">
              <a:off x="5309003" y="5135706"/>
              <a:ext cx="1751543" cy="4860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מחבר ישר 124"/>
            <p:cNvCxnSpPr/>
            <p:nvPr/>
          </p:nvCxnSpPr>
          <p:spPr>
            <a:xfrm flipV="1">
              <a:off x="7236296" y="2852936"/>
              <a:ext cx="72008" cy="1966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מחבר ישר 127"/>
            <p:cNvCxnSpPr/>
            <p:nvPr/>
          </p:nvCxnSpPr>
          <p:spPr>
            <a:xfrm flipH="1" flipV="1">
              <a:off x="6322226" y="2049834"/>
              <a:ext cx="842062" cy="5150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222" name="קבוצה 150"/>
            <p:cNvGrpSpPr/>
            <p:nvPr/>
          </p:nvGrpSpPr>
          <p:grpSpPr>
            <a:xfrm>
              <a:off x="5456710" y="5499090"/>
              <a:ext cx="1512168" cy="584775"/>
              <a:chOff x="5456710" y="5499090"/>
              <a:chExt cx="1512168" cy="584775"/>
            </a:xfrm>
          </p:grpSpPr>
          <p:sp>
            <p:nvSpPr>
              <p:cNvPr id="140" name="מלבן 139"/>
              <p:cNvSpPr/>
              <p:nvPr/>
            </p:nvSpPr>
            <p:spPr>
              <a:xfrm rot="20635725">
                <a:off x="5550752" y="5499090"/>
                <a:ext cx="1296144" cy="57606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1" name="TextBox 140"/>
              <p:cNvSpPr txBox="1"/>
              <p:nvPr/>
            </p:nvSpPr>
            <p:spPr>
              <a:xfrm rot="20635725">
                <a:off x="5456710" y="5499090"/>
                <a:ext cx="1512168" cy="584775"/>
              </a:xfrm>
              <a:prstGeom prst="rect">
                <a:avLst/>
              </a:prstGeom>
              <a:noFill/>
            </p:spPr>
            <p:txBody>
              <a:bodyPr wrap="square" rtlCol="1">
                <a:spAutoFit/>
              </a:bodyPr>
              <a:lstStyle/>
              <a:p>
                <a:pPr algn="ctr"/>
                <a:r>
                  <a:rPr lang="he-IL" sz="1600" dirty="0" smtClean="0"/>
                  <a:t>ההקשר המושגי הכללי</a:t>
                </a:r>
              </a:p>
            </p:txBody>
          </p:sp>
        </p:grpSp>
      </p:grpSp>
      <p:sp>
        <p:nvSpPr>
          <p:cNvPr id="69"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 בין תחומי או רב תחומי</a:t>
            </a:r>
            <a:endParaRPr lang="he-IL" sz="3200" b="1" dirty="0">
              <a:solidFill>
                <a:srgbClr val="381BB5"/>
              </a:solidFill>
              <a:latin typeface="David" pitchFamily="34" charset="-79"/>
              <a:cs typeface="David" pitchFamily="34" charset="-79"/>
            </a:endParaRPr>
          </a:p>
        </p:txBody>
      </p:sp>
      <p:sp>
        <p:nvSpPr>
          <p:cNvPr id="70" name="כותרת 1"/>
          <p:cNvSpPr txBox="1">
            <a:spLocks/>
          </p:cNvSpPr>
          <p:nvPr/>
        </p:nvSpPr>
        <p:spPr bwMode="auto">
          <a:xfrm>
            <a:off x="899592" y="764704"/>
            <a:ext cx="7762056" cy="504056"/>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3200" b="0"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המעגלים הדינאמיים של הלמידה במב"ל</a:t>
            </a:r>
            <a:endParaRPr kumimoji="0" lang="he-IL" sz="3200" b="0"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
        <p:nvSpPr>
          <p:cNvPr id="67" name="מציין מיקום תוכן 2"/>
          <p:cNvSpPr>
            <a:spLocks noGrp="1"/>
          </p:cNvSpPr>
          <p:nvPr>
            <p:ph sz="quarter" idx="1"/>
          </p:nvPr>
        </p:nvSpPr>
        <p:spPr>
          <a:xfrm>
            <a:off x="467544" y="5733256"/>
            <a:ext cx="8208912" cy="1261120"/>
          </a:xfrm>
        </p:spPr>
        <p:txBody>
          <a:bodyPr/>
          <a:lstStyle/>
          <a:p>
            <a:pPr lvl="0"/>
            <a:r>
              <a:rPr lang="he-IL" sz="2200" dirty="0" smtClean="0">
                <a:latin typeface="David" pitchFamily="34" charset="-79"/>
                <a:cs typeface="David" pitchFamily="34" charset="-79"/>
              </a:rPr>
              <a:t>תרשים המעגלים הדינאמיים של הלמידה מעמיד את לימודי המב"ל ב</a:t>
            </a:r>
            <a:r>
              <a:rPr lang="he-IL" sz="2200" b="1" dirty="0" smtClean="0">
                <a:latin typeface="David" pitchFamily="34" charset="-79"/>
                <a:cs typeface="David" pitchFamily="34" charset="-79"/>
              </a:rPr>
              <a:t>מתח</a:t>
            </a:r>
            <a:r>
              <a:rPr lang="he-IL" sz="2200" dirty="0" smtClean="0">
                <a:latin typeface="David" pitchFamily="34" charset="-79"/>
                <a:cs typeface="David" pitchFamily="34" charset="-79"/>
              </a:rPr>
              <a:t> בין שני הקשרי דיון: </a:t>
            </a:r>
            <a:r>
              <a:rPr lang="he-IL" sz="2200" b="1" dirty="0" smtClean="0">
                <a:latin typeface="David" pitchFamily="34" charset="-79"/>
                <a:cs typeface="David" pitchFamily="34" charset="-79"/>
              </a:rPr>
              <a:t>בין ההקשר הכללי האוניברסאלי במעגל הרחב, לבין ההקשר הייחודי, המקומי והנפרד, במעגל המצומצם.</a:t>
            </a:r>
          </a:p>
        </p:txBody>
      </p:sp>
      <p:sp>
        <p:nvSpPr>
          <p:cNvPr id="71" name="לחצן פעולה: קדימה או הבא 70">
            <a:hlinkClick r:id="rId4" action="ppaction://hlinksldjump" highlightClick="1"/>
          </p:cNvPr>
          <p:cNvSpPr/>
          <p:nvPr/>
        </p:nvSpPr>
        <p:spPr>
          <a:xfrm>
            <a:off x="467544" y="4941168"/>
            <a:ext cx="576064" cy="432048"/>
          </a:xfrm>
          <a:prstGeom prst="actionButtonForwardNext">
            <a:avLst/>
          </a:prstGeom>
          <a:solidFill>
            <a:schemeClr val="bg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 בין תחומי או רב תחומי</a:t>
            </a:r>
            <a:endParaRPr lang="he-IL" sz="3200" b="1" dirty="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a:xfrm>
            <a:off x="914400" y="1735832"/>
            <a:ext cx="7762056" cy="4933528"/>
          </a:xfrm>
        </p:spPr>
        <p:txBody>
          <a:bodyPr/>
          <a:lstStyle/>
          <a:p>
            <a:r>
              <a:rPr lang="he-IL" sz="2400" dirty="0" smtClean="0">
                <a:latin typeface="David" pitchFamily="34" charset="-79"/>
                <a:cs typeface="David" pitchFamily="34" charset="-79"/>
              </a:rPr>
              <a:t>קל להדגים ולהמחיש את המתח בין ההקשרים, למשל בהתבוננות בהבנת תופעת העלייה לארץ ישראל:</a:t>
            </a:r>
          </a:p>
          <a:p>
            <a:pPr lvl="1"/>
            <a:r>
              <a:rPr lang="he-IL" dirty="0" smtClean="0">
                <a:latin typeface="David" pitchFamily="34" charset="-79"/>
                <a:cs typeface="David" pitchFamily="34" charset="-79"/>
              </a:rPr>
              <a:t>מנקודת המבט הסוציולוגית המעוגנת בהקשר הרחב, מדובר בתופעת הגירה, שהיא תופעה גלובלית ומרכזית בעת החדשה.</a:t>
            </a:r>
          </a:p>
          <a:p>
            <a:pPr lvl="1"/>
            <a:r>
              <a:rPr lang="he-IL" dirty="0" smtClean="0">
                <a:latin typeface="David" pitchFamily="34" charset="-79"/>
                <a:cs typeface="David" pitchFamily="34" charset="-79"/>
              </a:rPr>
              <a:t>מנקודת המבט הייחודית הישראלית, מדובר בתופעה ייחודית של 'קיבוץ גלויות' - תופעה שאין לה אח ורע בהיסטוריה האנושית.</a:t>
            </a:r>
          </a:p>
          <a:p>
            <a:r>
              <a:rPr lang="he-IL" sz="2400" dirty="0" smtClean="0">
                <a:latin typeface="David" pitchFamily="34" charset="-79"/>
                <a:cs typeface="David" pitchFamily="34" charset="-79"/>
              </a:rPr>
              <a:t>מצד אחד, מי שיתבונן בתופעת 'קיבוץ הגלויות' בישראל, ללא השוואתה לתופעת ההגירה בממדיה הגלובליים, יתקשה להבין את ייחודיות הנס הטמון בקיבוץ פזורי העם היהודי בגולה אל ארץ ישראל.</a:t>
            </a:r>
          </a:p>
          <a:p>
            <a:r>
              <a:rPr lang="he-IL" sz="2400" dirty="0" smtClean="0">
                <a:latin typeface="David" pitchFamily="34" charset="-79"/>
                <a:cs typeface="David" pitchFamily="34" charset="-79"/>
              </a:rPr>
              <a:t>מצד שני, למי שיתבונן בתופעה זו רק מנקודת המבט הכללית האוניברסאלית, לא יווצרו התנאים להבין את יסודות התופעה הישראלית, כפי שהיא ניכרת בהיבטיה הייחודיים.</a:t>
            </a:r>
          </a:p>
          <a:p>
            <a:pPr lvl="1"/>
            <a:endParaRPr lang="he-IL" dirty="0" smtClean="0">
              <a:latin typeface="David" pitchFamily="34" charset="-79"/>
              <a:cs typeface="David" pitchFamily="34" charset="-79"/>
            </a:endParaRP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36</a:t>
            </a:fld>
            <a:endParaRPr lang="he-IL"/>
          </a:p>
        </p:txBody>
      </p:sp>
      <p:cxnSp>
        <p:nvCxnSpPr>
          <p:cNvPr id="6" name="מחבר ישר 5"/>
          <p:cNvCxnSpPr/>
          <p:nvPr/>
        </p:nvCxnSpPr>
        <p:spPr>
          <a:xfrm>
            <a:off x="323850" y="1484784"/>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8" name="Picture 5" descr="מבל נקי"/>
          <p:cNvPicPr>
            <a:picLocks noChangeAspect="1" noChangeArrowheads="1"/>
          </p:cNvPicPr>
          <p:nvPr/>
        </p:nvPicPr>
        <p:blipFill>
          <a:blip r:embed="rId2" cstate="print"/>
          <a:srcRect/>
          <a:stretch>
            <a:fillRect/>
          </a:stretch>
        </p:blipFill>
        <p:spPr bwMode="auto">
          <a:xfrm>
            <a:off x="179512" y="188640"/>
            <a:ext cx="792163" cy="863600"/>
          </a:xfrm>
          <a:prstGeom prst="rect">
            <a:avLst/>
          </a:prstGeom>
          <a:noFill/>
          <a:ln w="9525">
            <a:noFill/>
            <a:miter lim="800000"/>
            <a:headEnd/>
            <a:tailEnd/>
          </a:ln>
        </p:spPr>
      </p:pic>
      <p:sp>
        <p:nvSpPr>
          <p:cNvPr id="9" name="כותרת 1"/>
          <p:cNvSpPr txBox="1">
            <a:spLocks/>
          </p:cNvSpPr>
          <p:nvPr/>
        </p:nvSpPr>
        <p:spPr bwMode="auto">
          <a:xfrm>
            <a:off x="899592" y="476672"/>
            <a:ext cx="7762056" cy="108012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2800" b="0"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לימודי ביטחון לאומי בין ההקשר הכללי-אוניברסאלי לבין ההקשר הייחודי</a:t>
            </a:r>
            <a:endParaRPr kumimoji="0" lang="he-IL" sz="2800" b="0"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
        <p:nvSpPr>
          <p:cNvPr id="10" name="לחצן פעולה: קדימה או הבא 9">
            <a:hlinkClick r:id="rId3" action="ppaction://hlinksldjump" highlightClick="1"/>
          </p:cNvPr>
          <p:cNvSpPr/>
          <p:nvPr/>
        </p:nvSpPr>
        <p:spPr>
          <a:xfrm>
            <a:off x="467544" y="5517232"/>
            <a:ext cx="576064" cy="432048"/>
          </a:xfrm>
          <a:prstGeom prst="actionButtonForwardNext">
            <a:avLst/>
          </a:prstGeom>
          <a:solidFill>
            <a:schemeClr val="bg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188640"/>
            <a:ext cx="7762056" cy="504056"/>
          </a:xfrm>
        </p:spPr>
        <p:txBody>
          <a:bodyPr/>
          <a:lstStyle/>
          <a:p>
            <a:pPr algn="just"/>
            <a:r>
              <a:rPr lang="he-IL" sz="3200" b="1" dirty="0" smtClean="0">
                <a:solidFill>
                  <a:srgbClr val="381BB5"/>
                </a:solidFill>
                <a:latin typeface="David" pitchFamily="34" charset="-79"/>
                <a:cs typeface="David" pitchFamily="34" charset="-79"/>
              </a:rPr>
              <a:t>הביטחון לאומי מהו ? - בין תחומי או רב תחומי</a:t>
            </a:r>
            <a:endParaRPr lang="he-IL" sz="3200" b="1" dirty="0">
              <a:solidFill>
                <a:srgbClr val="381BB5"/>
              </a:solidFill>
              <a:latin typeface="David" pitchFamily="34" charset="-79"/>
              <a:cs typeface="David" pitchFamily="34" charset="-79"/>
            </a:endParaRPr>
          </a:p>
        </p:txBody>
      </p:sp>
      <p:sp>
        <p:nvSpPr>
          <p:cNvPr id="3" name="מציין מיקום תוכן 2"/>
          <p:cNvSpPr>
            <a:spLocks noGrp="1"/>
          </p:cNvSpPr>
          <p:nvPr>
            <p:ph sz="quarter" idx="1"/>
          </p:nvPr>
        </p:nvSpPr>
        <p:spPr>
          <a:xfrm>
            <a:off x="914400" y="1735832"/>
            <a:ext cx="7762056" cy="3637384"/>
          </a:xfrm>
        </p:spPr>
        <p:txBody>
          <a:bodyPr/>
          <a:lstStyle/>
          <a:p>
            <a:pPr>
              <a:lnSpc>
                <a:spcPct val="150000"/>
              </a:lnSpc>
            </a:pPr>
            <a:r>
              <a:rPr lang="he-IL" sz="2400" dirty="0" smtClean="0">
                <a:latin typeface="David" pitchFamily="34" charset="-79"/>
                <a:cs typeface="David" pitchFamily="34" charset="-79"/>
              </a:rPr>
              <a:t>לדעתנו, </a:t>
            </a:r>
            <a:r>
              <a:rPr lang="he-IL" sz="2400" b="1" dirty="0" smtClean="0">
                <a:latin typeface="David" pitchFamily="34" charset="-79"/>
                <a:cs typeface="David" pitchFamily="34" charset="-79"/>
              </a:rPr>
              <a:t>הביטחון הלאומי הינו בין-תחומי</a:t>
            </a:r>
            <a:r>
              <a:rPr lang="he-IL" sz="2400" dirty="0" smtClean="0">
                <a:latin typeface="David" pitchFamily="34" charset="-79"/>
                <a:cs typeface="David" pitchFamily="34" charset="-79"/>
              </a:rPr>
              <a:t>. </a:t>
            </a:r>
          </a:p>
          <a:p>
            <a:pPr>
              <a:lnSpc>
                <a:spcPct val="150000"/>
              </a:lnSpc>
            </a:pPr>
            <a:r>
              <a:rPr lang="he-IL" sz="2400" dirty="0" smtClean="0">
                <a:latin typeface="David" pitchFamily="34" charset="-79"/>
                <a:cs typeface="David" pitchFamily="34" charset="-79"/>
              </a:rPr>
              <a:t>הינו עירוב של תחום ידע וניסיון מקצועי ממספר דיסציפלינות, כאשר העירוב יוצר ביניהם אינטגרציה, המחויבים להקשר אינטרדיסציפלינרי והוליסטי. ומידה מסוימת של סינתזה - בין ההקשר הכללי האוניברסאלי (במעגל הרחב), לבין ההקשר הייחודי והמקומי (במעגל המצומצם). </a:t>
            </a:r>
            <a:endParaRPr lang="en-US" sz="2400" dirty="0" smtClean="0">
              <a:latin typeface="David" pitchFamily="34" charset="-79"/>
              <a:cs typeface="David" pitchFamily="34" charset="-79"/>
            </a:endParaRPr>
          </a:p>
        </p:txBody>
      </p:sp>
      <p:sp>
        <p:nvSpPr>
          <p:cNvPr id="4" name="מציין מיקום של מספר שקופית 3"/>
          <p:cNvSpPr>
            <a:spLocks noGrp="1"/>
          </p:cNvSpPr>
          <p:nvPr>
            <p:ph type="sldNum" sz="quarter" idx="12"/>
          </p:nvPr>
        </p:nvSpPr>
        <p:spPr/>
        <p:txBody>
          <a:bodyPr/>
          <a:lstStyle/>
          <a:p>
            <a:pPr>
              <a:defRPr/>
            </a:pPr>
            <a:fld id="{1C976625-E97E-4CEE-AD0C-AE386737F833}" type="slidenum">
              <a:rPr lang="he-IL" smtClean="0"/>
              <a:pPr>
                <a:defRPr/>
              </a:pPr>
              <a:t>37</a:t>
            </a:fld>
            <a:endParaRPr lang="he-IL"/>
          </a:p>
        </p:txBody>
      </p:sp>
      <p:cxnSp>
        <p:nvCxnSpPr>
          <p:cNvPr id="6" name="מחבר ישר 5"/>
          <p:cNvCxnSpPr/>
          <p:nvPr/>
        </p:nvCxnSpPr>
        <p:spPr>
          <a:xfrm>
            <a:off x="323850" y="1340768"/>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8" name="Picture 5" descr="מבל נקי"/>
          <p:cNvPicPr>
            <a:picLocks noChangeAspect="1" noChangeArrowheads="1"/>
          </p:cNvPicPr>
          <p:nvPr/>
        </p:nvPicPr>
        <p:blipFill>
          <a:blip r:embed="rId2" cstate="print"/>
          <a:srcRect/>
          <a:stretch>
            <a:fillRect/>
          </a:stretch>
        </p:blipFill>
        <p:spPr bwMode="auto">
          <a:xfrm>
            <a:off x="179512" y="188640"/>
            <a:ext cx="792163" cy="863600"/>
          </a:xfrm>
          <a:prstGeom prst="rect">
            <a:avLst/>
          </a:prstGeom>
          <a:noFill/>
          <a:ln w="9525">
            <a:noFill/>
            <a:miter lim="800000"/>
            <a:headEnd/>
            <a:tailEnd/>
          </a:ln>
        </p:spPr>
      </p:pic>
      <p:sp>
        <p:nvSpPr>
          <p:cNvPr id="9" name="כותרת 1"/>
          <p:cNvSpPr txBox="1">
            <a:spLocks/>
          </p:cNvSpPr>
          <p:nvPr/>
        </p:nvSpPr>
        <p:spPr bwMode="auto">
          <a:xfrm>
            <a:off x="899592" y="764704"/>
            <a:ext cx="7762056" cy="576064"/>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defRPr/>
            </a:pPr>
            <a:r>
              <a:rPr kumimoji="0" lang="he-IL" sz="2800" b="0" i="0" u="none" strike="noStrike" kern="1200" cap="none" spc="0" normalizeH="0" baseline="0" noProof="0" dirty="0" smtClean="0">
                <a:ln>
                  <a:noFill/>
                </a:ln>
                <a:solidFill>
                  <a:srgbClr val="381BB5"/>
                </a:solidFill>
                <a:effectLst/>
                <a:uLnTx/>
                <a:uFillTx/>
                <a:latin typeface="David" pitchFamily="34" charset="-79"/>
                <a:ea typeface="+mj-ea"/>
                <a:cs typeface="David" pitchFamily="34" charset="-79"/>
              </a:rPr>
              <a:t>לסיכום</a:t>
            </a:r>
            <a:endParaRPr kumimoji="0" lang="he-IL" sz="2800" b="0" i="0" u="none" strike="noStrike" kern="1200" cap="none" spc="0" normalizeH="0" baseline="0" noProof="0" dirty="0">
              <a:ln>
                <a:noFill/>
              </a:ln>
              <a:solidFill>
                <a:srgbClr val="381BB5"/>
              </a:solidFill>
              <a:effectLst/>
              <a:uLnTx/>
              <a:uFillTx/>
              <a:latin typeface="David" pitchFamily="34" charset="-79"/>
              <a:ea typeface="+mj-ea"/>
              <a:cs typeface="David" pitchFamily="34" charset="-79"/>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179388" y="1700213"/>
            <a:ext cx="8785225" cy="4752975"/>
          </a:xfrm>
        </p:spPr>
        <p:txBody>
          <a:bodyPr>
            <a:normAutofit/>
          </a:bodyPr>
          <a:lstStyle/>
          <a:p>
            <a:pPr marL="324000" indent="-274320" algn="ctr" eaLnBrk="1" fontAlgn="auto" hangingPunct="1">
              <a:spcBef>
                <a:spcPts val="1800"/>
              </a:spcBef>
              <a:spcAft>
                <a:spcPts val="600"/>
              </a:spcAft>
              <a:buClr>
                <a:srgbClr val="02176E"/>
              </a:buClr>
              <a:buSzPct val="70000"/>
              <a:buFont typeface="Wingdings 2"/>
              <a:buNone/>
              <a:defRPr/>
            </a:pPr>
            <a:r>
              <a:rPr lang="he-IL" sz="9600" dirty="0" smtClean="0">
                <a:solidFill>
                  <a:schemeClr val="accent1">
                    <a:lumMod val="75000"/>
                  </a:schemeClr>
                </a:solidFill>
                <a:latin typeface="David" pitchFamily="34" charset="-79"/>
                <a:cs typeface="David" pitchFamily="34" charset="-79"/>
              </a:rPr>
              <a:t>תודה על ההקשבה</a:t>
            </a:r>
          </a:p>
        </p:txBody>
      </p:sp>
      <p:cxnSp>
        <p:nvCxnSpPr>
          <p:cNvPr id="7" name="מחבר ישר 6"/>
          <p:cNvCxnSpPr/>
          <p:nvPr/>
        </p:nvCxnSpPr>
        <p:spPr>
          <a:xfrm>
            <a:off x="250825" y="3429000"/>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9460"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A60A21A5-B300-42BA-9D1D-D22B3A99D62D}" type="slidenum">
              <a:rPr lang="he-IL" b="1">
                <a:solidFill>
                  <a:schemeClr val="accent1">
                    <a:lumMod val="75000"/>
                  </a:schemeClr>
                </a:solidFill>
                <a:latin typeface="Arial" pitchFamily="34" charset="0"/>
                <a:cs typeface="Arial" pitchFamily="34" charset="0"/>
              </a:rPr>
              <a:pPr>
                <a:defRPr/>
              </a:pPr>
              <a:t>38</a:t>
            </a:fld>
            <a:endParaRPr lang="he-IL" b="1" dirty="0">
              <a:solidFill>
                <a:schemeClr val="accent1">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4638"/>
            <a:ext cx="7772400" cy="922337"/>
          </a:xfrm>
        </p:spPr>
        <p:txBody>
          <a:bodyPr>
            <a:normAutofit fontScale="90000"/>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מושגי יסוד </a:t>
            </a:r>
            <a:r>
              <a:rPr lang="he-IL" sz="3200" b="1" dirty="0" smtClean="0">
                <a:solidFill>
                  <a:schemeClr val="accent1">
                    <a:lumMod val="75000"/>
                  </a:schemeClr>
                </a:solidFill>
                <a:latin typeface="David" pitchFamily="34" charset="-79"/>
                <a:cs typeface="David" pitchFamily="34" charset="-79"/>
              </a:rPr>
              <a:t>(המשך)</a:t>
            </a:r>
            <a:endParaRPr lang="he-IL" sz="3200" b="1" dirty="0">
              <a:solidFill>
                <a:schemeClr val="accent1">
                  <a:lumMod val="75000"/>
                </a:schemeClr>
              </a:solidFill>
              <a:latin typeface="David" pitchFamily="34" charset="-79"/>
              <a:cs typeface="David" pitchFamily="34" charset="-79"/>
            </a:endParaRPr>
          </a:p>
        </p:txBody>
      </p:sp>
      <p:sp>
        <p:nvSpPr>
          <p:cNvPr id="3" name="מציין מיקום תוכן 2"/>
          <p:cNvSpPr>
            <a:spLocks noGrp="1"/>
          </p:cNvSpPr>
          <p:nvPr>
            <p:ph sz="quarter" idx="1"/>
          </p:nvPr>
        </p:nvSpPr>
        <p:spPr>
          <a:xfrm>
            <a:off x="647700" y="1628775"/>
            <a:ext cx="8101013" cy="4895850"/>
          </a:xfrm>
        </p:spPr>
        <p:txBody>
          <a:bodyPr>
            <a:normAutofit fontScale="92500"/>
          </a:bodyPr>
          <a:lstStyle/>
          <a:p>
            <a:pPr marL="274320" indent="-274320" eaLnBrk="1" fontAlgn="auto" hangingPunct="1">
              <a:lnSpc>
                <a:spcPts val="2800"/>
              </a:lnSpc>
              <a:spcBef>
                <a:spcPts val="0"/>
              </a:spcBef>
              <a:spcAft>
                <a:spcPts val="0"/>
              </a:spcAft>
              <a:buFont typeface="Wingdings 2"/>
              <a:buNone/>
              <a:defRPr/>
            </a:pPr>
            <a:r>
              <a:rPr lang="he-IL" sz="2400" b="1" dirty="0" smtClean="0">
                <a:solidFill>
                  <a:schemeClr val="accent1">
                    <a:lumMod val="75000"/>
                  </a:schemeClr>
                </a:solidFill>
                <a:latin typeface="David" pitchFamily="34" charset="-79"/>
                <a:cs typeface="David" pitchFamily="34" charset="-79"/>
              </a:rPr>
              <a:t>	</a:t>
            </a:r>
            <a:r>
              <a:rPr lang="he-IL" b="1" dirty="0" smtClean="0">
                <a:solidFill>
                  <a:schemeClr val="accent1">
                    <a:lumMod val="75000"/>
                  </a:schemeClr>
                </a:solidFill>
                <a:latin typeface="David" pitchFamily="34" charset="-79"/>
                <a:cs typeface="David" pitchFamily="34" charset="-79"/>
              </a:rPr>
              <a:t>רב-תחומיות </a:t>
            </a:r>
            <a:r>
              <a:rPr lang="he-IL" dirty="0" smtClean="0">
                <a:solidFill>
                  <a:schemeClr val="accent1">
                    <a:lumMod val="75000"/>
                  </a:schemeClr>
                </a:solidFill>
                <a:latin typeface="David" pitchFamily="34" charset="-79"/>
                <a:cs typeface="David" pitchFamily="34" charset="-79"/>
              </a:rPr>
              <a:t>(</a:t>
            </a:r>
            <a:r>
              <a:rPr lang="en-US" dirty="0" err="1" smtClean="0">
                <a:solidFill>
                  <a:schemeClr val="accent1">
                    <a:lumMod val="75000"/>
                  </a:schemeClr>
                </a:solidFill>
                <a:latin typeface="David" pitchFamily="34" charset="-79"/>
                <a:cs typeface="David" pitchFamily="34" charset="-79"/>
              </a:rPr>
              <a:t>Multidisciplinarity</a:t>
            </a:r>
            <a:r>
              <a:rPr lang="en-US" dirty="0" smtClean="0">
                <a:solidFill>
                  <a:schemeClr val="accent1">
                    <a:lumMod val="75000"/>
                  </a:schemeClr>
                </a:solidFill>
                <a:latin typeface="David" pitchFamily="34" charset="-79"/>
                <a:cs typeface="David" pitchFamily="34" charset="-79"/>
              </a:rPr>
              <a:t> </a:t>
            </a:r>
            <a:r>
              <a:rPr lang="he-IL" dirty="0" smtClean="0">
                <a:solidFill>
                  <a:schemeClr val="accent1">
                    <a:lumMod val="75000"/>
                  </a:schemeClr>
                </a:solidFill>
                <a:latin typeface="David" pitchFamily="34" charset="-79"/>
                <a:cs typeface="David" pitchFamily="34" charset="-79"/>
              </a:rPr>
              <a:t>) – </a:t>
            </a:r>
          </a:p>
          <a:p>
            <a:pPr marL="274320" indent="-274320" eaLnBrk="1" fontAlgn="auto" hangingPunct="1">
              <a:lnSpc>
                <a:spcPts val="2800"/>
              </a:lnSpc>
              <a:spcBef>
                <a:spcPts val="0"/>
              </a:spcBef>
              <a:spcAft>
                <a:spcPts val="0"/>
              </a:spcAft>
              <a:buFont typeface="Wingdings 2"/>
              <a:buNone/>
              <a:defRPr/>
            </a:pPr>
            <a:r>
              <a:rPr lang="he-IL" dirty="0" smtClean="0">
                <a:solidFill>
                  <a:schemeClr val="accent1">
                    <a:lumMod val="75000"/>
                  </a:schemeClr>
                </a:solidFill>
                <a:latin typeface="David" pitchFamily="34" charset="-79"/>
                <a:cs typeface="David" pitchFamily="34" charset="-79"/>
              </a:rPr>
              <a:t>	 לפי תפיסה אחת, מחברת תחומים ללא ניסיון ליצור מידה של אינטגרציה וסינתזה ביניהן. מכוונת את הלומד ללמוד תחומי דעת מרובים ורואה בכך את עיקר הלמידה  ( </a:t>
            </a:r>
            <a:r>
              <a:rPr lang="en-US" dirty="0" smtClean="0">
                <a:solidFill>
                  <a:schemeClr val="accent1">
                    <a:lumMod val="75000"/>
                  </a:schemeClr>
                </a:solidFill>
                <a:latin typeface="David" pitchFamily="34" charset="-79"/>
                <a:cs typeface="David" pitchFamily="34" charset="-79"/>
              </a:rPr>
              <a:t>Scott, Robert L. (1979</a:t>
            </a:r>
            <a:endParaRPr lang="he-IL" dirty="0" smtClean="0">
              <a:solidFill>
                <a:schemeClr val="accent1">
                  <a:lumMod val="75000"/>
                </a:schemeClr>
              </a:solidFill>
              <a:latin typeface="David" pitchFamily="34" charset="-79"/>
              <a:cs typeface="David" pitchFamily="34" charset="-79"/>
            </a:endParaRPr>
          </a:p>
          <a:p>
            <a:pPr marL="274320" indent="-274320" eaLnBrk="1" fontAlgn="auto" hangingPunct="1">
              <a:lnSpc>
                <a:spcPts val="2800"/>
              </a:lnSpc>
              <a:spcBef>
                <a:spcPts val="600"/>
              </a:spcBef>
              <a:spcAft>
                <a:spcPts val="0"/>
              </a:spcAft>
              <a:buFont typeface="Wingdings 2"/>
              <a:buNone/>
              <a:defRPr/>
            </a:pPr>
            <a:r>
              <a:rPr lang="he-IL" dirty="0" smtClean="0">
                <a:solidFill>
                  <a:schemeClr val="accent1">
                    <a:lumMod val="75000"/>
                  </a:schemeClr>
                </a:solidFill>
                <a:latin typeface="David" pitchFamily="34" charset="-79"/>
                <a:cs typeface="David" pitchFamily="34" charset="-79"/>
              </a:rPr>
              <a:t>	</a:t>
            </a:r>
          </a:p>
          <a:p>
            <a:pPr marL="274320" indent="-274320" eaLnBrk="1" fontAlgn="auto" hangingPunct="1">
              <a:lnSpc>
                <a:spcPts val="2800"/>
              </a:lnSpc>
              <a:spcBef>
                <a:spcPts val="0"/>
              </a:spcBef>
              <a:spcAft>
                <a:spcPts val="0"/>
              </a:spcAft>
              <a:buFont typeface="Wingdings 2"/>
              <a:buNone/>
              <a:defRPr/>
            </a:pPr>
            <a:r>
              <a:rPr lang="he-IL" dirty="0" smtClean="0">
                <a:solidFill>
                  <a:schemeClr val="accent1">
                    <a:lumMod val="75000"/>
                  </a:schemeClr>
                </a:solidFill>
                <a:latin typeface="David" pitchFamily="34" charset="-79"/>
                <a:cs typeface="David" pitchFamily="34" charset="-79"/>
              </a:rPr>
              <a:t>	לפי תפיסה אחרת, הרב תחומיות משלבת רעיונות בין מומחים מתחומים שונים על מנת להגדיר מחדש בעיות שהן מחוץ לגבולות התחום ועל ידי כך להגיע לפתרונות מבוססים על הבנה חדשה של מצבים מורכבים, וזאת ללא יצירת סינתזה בין הדיסציפלינות </a:t>
            </a:r>
            <a:r>
              <a:rPr lang="en-US" dirty="0" smtClean="0">
                <a:solidFill>
                  <a:schemeClr val="accent1">
                    <a:lumMod val="75000"/>
                  </a:schemeClr>
                </a:solidFill>
                <a:latin typeface="Times New Roman" pitchFamily="18" charset="0"/>
                <a:cs typeface="Times New Roman" pitchFamily="18" charset="0"/>
              </a:rPr>
              <a:t>Davis, James R. (1995)</a:t>
            </a:r>
            <a:endParaRPr lang="he-IL" dirty="0" smtClean="0">
              <a:solidFill>
                <a:schemeClr val="accent1">
                  <a:lumMod val="75000"/>
                </a:schemeClr>
              </a:solidFill>
              <a:latin typeface="Times New Roman" pitchFamily="18" charset="0"/>
              <a:cs typeface="Times New Roman" pitchFamily="18" charset="0"/>
            </a:endParaRPr>
          </a:p>
          <a:p>
            <a:pPr marL="274320" indent="-274320" eaLnBrk="1" fontAlgn="auto" hangingPunct="1">
              <a:lnSpc>
                <a:spcPts val="2800"/>
              </a:lnSpc>
              <a:spcBef>
                <a:spcPts val="0"/>
              </a:spcBef>
              <a:spcAft>
                <a:spcPts val="0"/>
              </a:spcAft>
              <a:buFont typeface="Wingdings 2"/>
              <a:buNone/>
              <a:defRPr/>
            </a:pPr>
            <a:r>
              <a:rPr lang="he-IL" dirty="0" smtClean="0">
                <a:solidFill>
                  <a:schemeClr val="accent1">
                    <a:lumMod val="75000"/>
                  </a:schemeClr>
                </a:solidFill>
                <a:latin typeface="David" pitchFamily="34" charset="-79"/>
                <a:cs typeface="David" pitchFamily="34" charset="-79"/>
              </a:rPr>
              <a:t>    </a:t>
            </a:r>
          </a:p>
          <a:p>
            <a:pPr marL="274320" indent="-274320" eaLnBrk="1" fontAlgn="auto" hangingPunct="1">
              <a:lnSpc>
                <a:spcPts val="2800"/>
              </a:lnSpc>
              <a:spcBef>
                <a:spcPts val="0"/>
              </a:spcBef>
              <a:spcAft>
                <a:spcPts val="0"/>
              </a:spcAft>
              <a:buFont typeface="Wingdings 2"/>
              <a:buNone/>
              <a:defRPr/>
            </a:pPr>
            <a:r>
              <a:rPr lang="he-IL" dirty="0" smtClean="0">
                <a:solidFill>
                  <a:srgbClr val="FF0000"/>
                </a:solidFill>
                <a:latin typeface="David" pitchFamily="34" charset="-79"/>
                <a:cs typeface="David" pitchFamily="34" charset="-79"/>
              </a:rPr>
              <a:t>     </a:t>
            </a:r>
            <a:r>
              <a:rPr lang="he-IL" b="1" dirty="0" smtClean="0">
                <a:solidFill>
                  <a:srgbClr val="FF0000"/>
                </a:solidFill>
                <a:latin typeface="David" pitchFamily="34" charset="-79"/>
                <a:cs typeface="David" pitchFamily="34" charset="-79"/>
              </a:rPr>
              <a:t>זוהי הרמה השנייה בשילוב בין תחומים. לא יוצרים תחום חדש, אלא יושבים יחד ועובדים עם רעיונות מתחומים שונים. </a:t>
            </a:r>
            <a:r>
              <a:rPr lang="he-IL" b="1" dirty="0" smtClean="0">
                <a:solidFill>
                  <a:srgbClr val="FF0000"/>
                </a:solidFill>
                <a:latin typeface="Times New Roman" pitchFamily="18" charset="0"/>
                <a:cs typeface="Times New Roman" pitchFamily="18" charset="0"/>
              </a:rPr>
              <a:t>	</a:t>
            </a:r>
            <a:endParaRPr lang="he-IL" b="1" dirty="0" smtClean="0">
              <a:solidFill>
                <a:srgbClr val="FF0000"/>
              </a:solidFill>
              <a:latin typeface="David" pitchFamily="34" charset="-79"/>
              <a:cs typeface="David" pitchFamily="34" charset="-79"/>
            </a:endParaRPr>
          </a:p>
          <a:p>
            <a:pPr marL="548958" lvl="1" indent="-274320" eaLnBrk="1" fontAlgn="auto" hangingPunct="1">
              <a:lnSpc>
                <a:spcPct val="150000"/>
              </a:lnSpc>
              <a:spcBef>
                <a:spcPts val="0"/>
              </a:spcBef>
              <a:spcAft>
                <a:spcPts val="0"/>
              </a:spcAft>
              <a:buFont typeface="Wingdings 2"/>
              <a:buNone/>
              <a:defRPr/>
            </a:pPr>
            <a:endParaRPr lang="he-IL" sz="2600" dirty="0" smtClean="0">
              <a:solidFill>
                <a:schemeClr val="accent1">
                  <a:lumMod val="75000"/>
                </a:schemeClr>
              </a:solidFill>
              <a:latin typeface="David" pitchFamily="34" charset="-79"/>
              <a:cs typeface="David" pitchFamily="34" charset="-79"/>
            </a:endParaRPr>
          </a:p>
          <a:p>
            <a:pPr marL="548958" lvl="1" indent="-274320" eaLnBrk="1" fontAlgn="auto" hangingPunct="1">
              <a:lnSpc>
                <a:spcPct val="150000"/>
              </a:lnSpc>
              <a:spcBef>
                <a:spcPts val="0"/>
              </a:spcBef>
              <a:spcAft>
                <a:spcPts val="0"/>
              </a:spcAft>
              <a:buFont typeface="Wingdings 2" pitchFamily="18" charset="2"/>
              <a:buNone/>
              <a:defRPr/>
            </a:pPr>
            <a:endParaRPr lang="he-IL" sz="2600" dirty="0" smtClean="0">
              <a:solidFill>
                <a:schemeClr val="accent1">
                  <a:lumMod val="75000"/>
                </a:schemeClr>
              </a:solidFill>
              <a:latin typeface="David" pitchFamily="34" charset="-79"/>
              <a:cs typeface="David" pitchFamily="34" charset="-79"/>
            </a:endParaRPr>
          </a:p>
          <a:p>
            <a:pPr marL="548958" lvl="1" indent="-274320" eaLnBrk="1" fontAlgn="auto" hangingPunct="1">
              <a:lnSpc>
                <a:spcPct val="150000"/>
              </a:lnSpc>
              <a:spcBef>
                <a:spcPts val="0"/>
              </a:spcBef>
              <a:spcAft>
                <a:spcPts val="0"/>
              </a:spcAft>
              <a:defRPr/>
            </a:pPr>
            <a:endParaRPr lang="he-IL" sz="2600" dirty="0" smtClean="0">
              <a:solidFill>
                <a:schemeClr val="accent1">
                  <a:lumMod val="75000"/>
                </a:schemeClr>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9221"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5F96E8D2-2A4D-49A0-BAE5-BA45287C7705}" type="slidenum">
              <a:rPr lang="he-IL" b="1">
                <a:solidFill>
                  <a:schemeClr val="accent1">
                    <a:lumMod val="75000"/>
                  </a:schemeClr>
                </a:solidFill>
                <a:latin typeface="Arial" pitchFamily="34" charset="0"/>
                <a:cs typeface="Arial" pitchFamily="34" charset="0"/>
              </a:rPr>
              <a:pPr>
                <a:defRPr/>
              </a:pPr>
              <a:t>4</a:t>
            </a:fld>
            <a:endParaRPr lang="he-IL" b="1" dirty="0">
              <a:solidFill>
                <a:schemeClr val="accent1">
                  <a:lumMod val="75000"/>
                </a:schemeClr>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4638"/>
            <a:ext cx="7772400" cy="922337"/>
          </a:xfrm>
        </p:spPr>
        <p:txBody>
          <a:bodyPr>
            <a:normAutofit fontScale="90000"/>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מושגי יסוד </a:t>
            </a:r>
            <a:r>
              <a:rPr lang="he-IL" sz="3200" b="1" dirty="0" smtClean="0">
                <a:solidFill>
                  <a:schemeClr val="accent1">
                    <a:lumMod val="75000"/>
                  </a:schemeClr>
                </a:solidFill>
                <a:latin typeface="David" pitchFamily="34" charset="-79"/>
                <a:cs typeface="David" pitchFamily="34" charset="-79"/>
              </a:rPr>
              <a:t>(המשך)</a:t>
            </a:r>
            <a:endParaRPr lang="he-IL" sz="3200" b="1" dirty="0">
              <a:solidFill>
                <a:schemeClr val="accent1">
                  <a:lumMod val="75000"/>
                </a:schemeClr>
              </a:solidFill>
              <a:latin typeface="David" pitchFamily="34" charset="-79"/>
              <a:cs typeface="David" pitchFamily="34" charset="-79"/>
            </a:endParaRPr>
          </a:p>
        </p:txBody>
      </p:sp>
      <p:sp>
        <p:nvSpPr>
          <p:cNvPr id="3" name="מציין מיקום תוכן 2"/>
          <p:cNvSpPr>
            <a:spLocks noGrp="1"/>
          </p:cNvSpPr>
          <p:nvPr>
            <p:ph sz="quarter" idx="1"/>
          </p:nvPr>
        </p:nvSpPr>
        <p:spPr>
          <a:xfrm>
            <a:off x="323850" y="1700213"/>
            <a:ext cx="8820150" cy="4681537"/>
          </a:xfrm>
        </p:spPr>
        <p:txBody>
          <a:bodyPr>
            <a:normAutofit/>
          </a:bodyPr>
          <a:lstStyle/>
          <a:p>
            <a:pPr marL="274320" indent="-274320" eaLnBrk="1" fontAlgn="auto" hangingPunct="1">
              <a:lnSpc>
                <a:spcPct val="150000"/>
              </a:lnSpc>
              <a:spcBef>
                <a:spcPts val="0"/>
              </a:spcBef>
              <a:spcAft>
                <a:spcPts val="0"/>
              </a:spcAft>
              <a:buFont typeface="Wingdings 2"/>
              <a:buNone/>
              <a:defRPr/>
            </a:pPr>
            <a:r>
              <a:rPr lang="he-IL" sz="2400" b="1" dirty="0" smtClean="0">
                <a:solidFill>
                  <a:schemeClr val="accent1">
                    <a:lumMod val="75000"/>
                  </a:schemeClr>
                </a:solidFill>
                <a:latin typeface="David" pitchFamily="34" charset="-79"/>
                <a:cs typeface="David" pitchFamily="34" charset="-79"/>
              </a:rPr>
              <a:t>	    </a:t>
            </a:r>
            <a:r>
              <a:rPr lang="he-IL" b="1" dirty="0" smtClean="0">
                <a:solidFill>
                  <a:schemeClr val="accent1">
                    <a:lumMod val="75000"/>
                  </a:schemeClr>
                </a:solidFill>
                <a:latin typeface="David" pitchFamily="34" charset="-79"/>
                <a:cs typeface="David" pitchFamily="34" charset="-79"/>
              </a:rPr>
              <a:t>השאלה (</a:t>
            </a:r>
            <a:r>
              <a:rPr lang="en-US" b="1" dirty="0" smtClean="0">
                <a:solidFill>
                  <a:schemeClr val="accent1">
                    <a:lumMod val="75000"/>
                  </a:schemeClr>
                </a:solidFill>
                <a:latin typeface="David" pitchFamily="34" charset="-79"/>
                <a:cs typeface="David" pitchFamily="34" charset="-79"/>
              </a:rPr>
              <a:t>borrowings</a:t>
            </a:r>
            <a:r>
              <a:rPr lang="he-IL" b="1" dirty="0" smtClean="0">
                <a:solidFill>
                  <a:schemeClr val="accent1">
                    <a:lumMod val="75000"/>
                  </a:schemeClr>
                </a:solidFill>
                <a:latin typeface="David" pitchFamily="34" charset="-79"/>
                <a:cs typeface="David" pitchFamily="34" charset="-79"/>
              </a:rPr>
              <a:t>)</a:t>
            </a:r>
            <a:endParaRPr lang="he-IL" dirty="0" smtClean="0">
              <a:solidFill>
                <a:schemeClr val="accent1">
                  <a:lumMod val="75000"/>
                </a:schemeClr>
              </a:solidFill>
              <a:latin typeface="David" pitchFamily="34" charset="-79"/>
              <a:cs typeface="David" pitchFamily="34" charset="-79"/>
            </a:endParaRPr>
          </a:p>
          <a:p>
            <a:pPr marL="548958" lvl="1" indent="-274320" eaLnBrk="1" fontAlgn="auto" hangingPunct="1">
              <a:lnSpc>
                <a:spcPts val="2800"/>
              </a:lnSpc>
              <a:spcBef>
                <a:spcPts val="0"/>
              </a:spcBef>
              <a:spcAft>
                <a:spcPts val="0"/>
              </a:spcAft>
              <a:buFont typeface="Wingdings 2" pitchFamily="18" charset="2"/>
              <a:buNone/>
              <a:defRPr/>
            </a:pPr>
            <a:r>
              <a:rPr lang="he-IL" sz="2600" dirty="0" smtClean="0">
                <a:solidFill>
                  <a:schemeClr val="accent1">
                    <a:lumMod val="75000"/>
                  </a:schemeClr>
                </a:solidFill>
                <a:latin typeface="David" pitchFamily="34" charset="-79"/>
                <a:cs typeface="David" pitchFamily="34" charset="-79"/>
              </a:rPr>
              <a:t>	שימוש בתיאוריה שמקורה בתחום אחד על מנת לפתור בעיות  בתחום אחר.</a:t>
            </a:r>
          </a:p>
          <a:p>
            <a:pPr marL="548958" lvl="1" indent="-274320" eaLnBrk="1" fontAlgn="auto" hangingPunct="1">
              <a:lnSpc>
                <a:spcPts val="2800"/>
              </a:lnSpc>
              <a:spcBef>
                <a:spcPts val="0"/>
              </a:spcBef>
              <a:spcAft>
                <a:spcPts val="0"/>
              </a:spcAft>
              <a:buFont typeface="Wingdings 2" pitchFamily="18" charset="2"/>
              <a:buNone/>
              <a:defRPr/>
            </a:pPr>
            <a:r>
              <a:rPr lang="he-IL" sz="2600" dirty="0" smtClean="0">
                <a:solidFill>
                  <a:schemeClr val="accent1">
                    <a:lumMod val="75000"/>
                  </a:schemeClr>
                </a:solidFill>
                <a:latin typeface="David" pitchFamily="34" charset="-79"/>
                <a:cs typeface="David" pitchFamily="34" charset="-79"/>
              </a:rPr>
              <a:t>	זהו המנגנון הנפוץ ביותר עבור חוקרים לנפץ את הגבולות של התחומים שלהם. </a:t>
            </a:r>
          </a:p>
          <a:p>
            <a:pPr marL="548958" lvl="1" indent="-274320" eaLnBrk="1" fontAlgn="auto" hangingPunct="1">
              <a:lnSpc>
                <a:spcPts val="2800"/>
              </a:lnSpc>
              <a:spcBef>
                <a:spcPts val="0"/>
              </a:spcBef>
              <a:spcAft>
                <a:spcPts val="0"/>
              </a:spcAft>
              <a:buFont typeface="Wingdings 2" pitchFamily="18" charset="2"/>
              <a:buNone/>
              <a:defRPr/>
            </a:pPr>
            <a:r>
              <a:rPr lang="he-IL" sz="2600" dirty="0" smtClean="0">
                <a:solidFill>
                  <a:schemeClr val="accent1">
                    <a:lumMod val="75000"/>
                  </a:schemeClr>
                </a:solidFill>
                <a:latin typeface="David" pitchFamily="34" charset="-79"/>
                <a:cs typeface="David" pitchFamily="34" charset="-79"/>
              </a:rPr>
              <a:t>	השאלה יכולה גם לעודד בהמשך רב תחומיות. </a:t>
            </a:r>
            <a:r>
              <a:rPr lang="en-US" sz="2600" dirty="0" smtClean="0">
                <a:solidFill>
                  <a:schemeClr val="accent1">
                    <a:lumMod val="75000"/>
                  </a:schemeClr>
                </a:solidFill>
                <a:latin typeface="David" pitchFamily="34" charset="-79"/>
                <a:cs typeface="David" pitchFamily="34" charset="-79"/>
              </a:rPr>
              <a:t>Ross Fiona (2008) </a:t>
            </a:r>
          </a:p>
          <a:p>
            <a:pPr marL="548958" lvl="1" indent="-274320" eaLnBrk="1" fontAlgn="auto" hangingPunct="1">
              <a:lnSpc>
                <a:spcPts val="2800"/>
              </a:lnSpc>
              <a:spcBef>
                <a:spcPts val="0"/>
              </a:spcBef>
              <a:spcAft>
                <a:spcPts val="0"/>
              </a:spcAft>
              <a:buFont typeface="Wingdings 2" pitchFamily="18" charset="2"/>
              <a:buNone/>
              <a:defRPr/>
            </a:pPr>
            <a:endParaRPr lang="he-IL" sz="2600" dirty="0" smtClean="0">
              <a:solidFill>
                <a:schemeClr val="accent1">
                  <a:lumMod val="75000"/>
                </a:schemeClr>
              </a:solidFill>
              <a:latin typeface="David" pitchFamily="34" charset="-79"/>
              <a:cs typeface="David" pitchFamily="34" charset="-79"/>
            </a:endParaRPr>
          </a:p>
          <a:p>
            <a:pPr marL="548958" lvl="1" indent="-274320" eaLnBrk="1" fontAlgn="auto" hangingPunct="1">
              <a:lnSpc>
                <a:spcPts val="3800"/>
              </a:lnSpc>
              <a:spcBef>
                <a:spcPts val="0"/>
              </a:spcBef>
              <a:spcAft>
                <a:spcPts val="0"/>
              </a:spcAft>
              <a:buFont typeface="Wingdings 2" pitchFamily="18" charset="2"/>
              <a:buNone/>
              <a:defRPr/>
            </a:pPr>
            <a:r>
              <a:rPr lang="he-IL" sz="2600" dirty="0" smtClean="0">
                <a:solidFill>
                  <a:srgbClr val="FF0000"/>
                </a:solidFill>
                <a:latin typeface="David" pitchFamily="34" charset="-79"/>
                <a:cs typeface="David" pitchFamily="34" charset="-79"/>
              </a:rPr>
              <a:t>	</a:t>
            </a:r>
            <a:r>
              <a:rPr lang="he-IL" sz="2600" b="1" dirty="0" smtClean="0">
                <a:solidFill>
                  <a:srgbClr val="FF0000"/>
                </a:solidFill>
                <a:latin typeface="David" pitchFamily="34" charset="-79"/>
                <a:cs typeface="David" pitchFamily="34" charset="-79"/>
              </a:rPr>
              <a:t>זוהי הרמה הנמוכה ביותר של שילוב בין תחומים –משאילים רעיון מתחום אחד כדי לפתור בעיה בתחום אחר, ולא מעבר לכך.</a:t>
            </a: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0245"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ED68D7E9-3AD1-4FEE-BC9B-3F90E430B055}" type="slidenum">
              <a:rPr lang="he-IL" b="1">
                <a:solidFill>
                  <a:schemeClr val="accent1">
                    <a:lumMod val="75000"/>
                  </a:schemeClr>
                </a:solidFill>
                <a:latin typeface="Arial" pitchFamily="34" charset="0"/>
                <a:cs typeface="Arial" pitchFamily="34" charset="0"/>
              </a:rPr>
              <a:pPr>
                <a:defRPr/>
              </a:pPr>
              <a:t>5</a:t>
            </a:fld>
            <a:endParaRPr lang="he-IL" b="1" dirty="0">
              <a:solidFill>
                <a:schemeClr val="accent1">
                  <a:lumMod val="75000"/>
                </a:schemeClr>
              </a:solidFill>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4638"/>
            <a:ext cx="7772400" cy="922337"/>
          </a:xfrm>
        </p:spPr>
        <p:txBody>
          <a:bodyPr>
            <a:normAutofit/>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a:t>
            </a:r>
            <a:r>
              <a:rPr lang="he-IL" sz="3600" b="1" dirty="0" smtClean="0">
                <a:solidFill>
                  <a:schemeClr val="accent1">
                    <a:lumMod val="75000"/>
                  </a:schemeClr>
                </a:solidFill>
                <a:latin typeface="David" pitchFamily="34" charset="-79"/>
                <a:cs typeface="David" pitchFamily="34" charset="-79"/>
              </a:rPr>
              <a:t>הצגת המאמרים</a:t>
            </a:r>
            <a:endParaRPr lang="he-IL" sz="3600" b="1" dirty="0">
              <a:solidFill>
                <a:schemeClr val="accent1">
                  <a:lumMod val="75000"/>
                </a:schemeClr>
              </a:solidFill>
              <a:latin typeface="David" pitchFamily="34" charset="-79"/>
              <a:cs typeface="David" pitchFamily="34" charset="-79"/>
            </a:endParaRPr>
          </a:p>
        </p:txBody>
      </p:sp>
      <p:sp>
        <p:nvSpPr>
          <p:cNvPr id="3" name="מציין מיקום תוכן 2"/>
          <p:cNvSpPr>
            <a:spLocks noGrp="1"/>
          </p:cNvSpPr>
          <p:nvPr>
            <p:ph sz="quarter" idx="1"/>
          </p:nvPr>
        </p:nvSpPr>
        <p:spPr>
          <a:xfrm>
            <a:off x="647700" y="1744663"/>
            <a:ext cx="8244780" cy="5113337"/>
          </a:xfrm>
        </p:spPr>
        <p:txBody>
          <a:bodyPr>
            <a:normAutofit/>
          </a:bodyPr>
          <a:lstStyle/>
          <a:p>
            <a:pPr marL="457200" indent="-457200" algn="l" rtl="0" eaLnBrk="1" fontAlgn="auto" hangingPunct="1">
              <a:spcBef>
                <a:spcPts val="0"/>
              </a:spcBef>
              <a:spcAft>
                <a:spcPts val="0"/>
              </a:spcAft>
              <a:buFont typeface="+mj-lt"/>
              <a:buAutoNum type="arabicPeriod"/>
              <a:defRPr/>
            </a:pPr>
            <a:r>
              <a:rPr lang="en-US" sz="2400" b="1" dirty="0" smtClean="0">
                <a:solidFill>
                  <a:schemeClr val="accent1">
                    <a:lumMod val="75000"/>
                  </a:schemeClr>
                </a:solidFill>
                <a:latin typeface="David" pitchFamily="34" charset="-79"/>
                <a:cs typeface="David" pitchFamily="34" charset="-79"/>
              </a:rPr>
              <a:t>Patrick Dunleavy </a:t>
            </a:r>
            <a:r>
              <a:rPr lang="en-US" sz="2400" dirty="0" smtClean="0">
                <a:solidFill>
                  <a:schemeClr val="accent1">
                    <a:lumMod val="75000"/>
                  </a:schemeClr>
                </a:solidFill>
                <a:latin typeface="David" pitchFamily="34" charset="-79"/>
                <a:cs typeface="David" pitchFamily="34" charset="-79"/>
              </a:rPr>
              <a:t>(2010), </a:t>
            </a:r>
            <a:r>
              <a:rPr lang="en-US" sz="2400" b="1" dirty="0" smtClean="0">
                <a:solidFill>
                  <a:schemeClr val="accent1">
                    <a:lumMod val="75000"/>
                  </a:schemeClr>
                </a:solidFill>
                <a:latin typeface="David" pitchFamily="34" charset="-79"/>
                <a:cs typeface="David" pitchFamily="34" charset="-79"/>
              </a:rPr>
              <a:t>"New World in Political Science”, </a:t>
            </a:r>
            <a:r>
              <a:rPr lang="en-US" sz="2400" dirty="0" smtClean="0">
                <a:solidFill>
                  <a:schemeClr val="accent1">
                    <a:lumMod val="75000"/>
                  </a:schemeClr>
                </a:solidFill>
                <a:latin typeface="David" pitchFamily="34" charset="-79"/>
                <a:cs typeface="David" pitchFamily="34" charset="-79"/>
              </a:rPr>
              <a:t>London School of Economics and Political Science, Political Studies, 2010 </a:t>
            </a:r>
            <a:r>
              <a:rPr lang="en-US" sz="2400" dirty="0" err="1" smtClean="0">
                <a:solidFill>
                  <a:schemeClr val="accent1">
                    <a:lumMod val="75000"/>
                  </a:schemeClr>
                </a:solidFill>
                <a:latin typeface="David" pitchFamily="34" charset="-79"/>
                <a:cs typeface="David" pitchFamily="34" charset="-79"/>
              </a:rPr>
              <a:t>Vol</a:t>
            </a:r>
            <a:r>
              <a:rPr lang="en-US" sz="2400" dirty="0" smtClean="0">
                <a:solidFill>
                  <a:schemeClr val="accent1">
                    <a:lumMod val="75000"/>
                  </a:schemeClr>
                </a:solidFill>
                <a:latin typeface="David" pitchFamily="34" charset="-79"/>
                <a:cs typeface="David" pitchFamily="34" charset="-79"/>
              </a:rPr>
              <a:t> 58, 239-265</a:t>
            </a: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457200" indent="-457200" algn="l" rtl="0" eaLnBrk="1" fontAlgn="auto" hangingPunct="1">
              <a:spcBef>
                <a:spcPts val="0"/>
              </a:spcBef>
              <a:spcAft>
                <a:spcPts val="0"/>
              </a:spcAft>
              <a:buFont typeface="+mj-lt"/>
              <a:buAutoNum type="arabicPeriod" startAt="2"/>
              <a:defRPr/>
            </a:pPr>
            <a:r>
              <a:rPr lang="en-US" sz="2400" b="1" dirty="0" smtClean="0">
                <a:solidFill>
                  <a:schemeClr val="accent1">
                    <a:lumMod val="75000"/>
                  </a:schemeClr>
                </a:solidFill>
                <a:latin typeface="David" pitchFamily="34" charset="-79"/>
                <a:cs typeface="David" pitchFamily="34" charset="-79"/>
              </a:rPr>
              <a:t>Ross Fiona </a:t>
            </a:r>
            <a:r>
              <a:rPr lang="en-US" sz="2400" dirty="0" smtClean="0">
                <a:solidFill>
                  <a:schemeClr val="accent1">
                    <a:lumMod val="75000"/>
                  </a:schemeClr>
                </a:solidFill>
                <a:latin typeface="David" pitchFamily="34" charset="-79"/>
                <a:cs typeface="David" pitchFamily="34" charset="-79"/>
              </a:rPr>
              <a:t>(2008), </a:t>
            </a:r>
            <a:r>
              <a:rPr lang="en-US" sz="2400" b="1" dirty="0" smtClean="0">
                <a:solidFill>
                  <a:schemeClr val="accent1">
                    <a:lumMod val="75000"/>
                  </a:schemeClr>
                </a:solidFill>
                <a:latin typeface="David" pitchFamily="34" charset="-79"/>
                <a:cs typeface="David" pitchFamily="34" charset="-79"/>
              </a:rPr>
              <a:t>"degrees of </a:t>
            </a:r>
            <a:r>
              <a:rPr lang="en-US" sz="2400" b="1" dirty="0" err="1" smtClean="0">
                <a:solidFill>
                  <a:schemeClr val="accent1">
                    <a:lumMod val="75000"/>
                  </a:schemeClr>
                </a:solidFill>
                <a:latin typeface="David" pitchFamily="34" charset="-79"/>
                <a:cs typeface="David" pitchFamily="34" charset="-79"/>
              </a:rPr>
              <a:t>disciplinarity</a:t>
            </a:r>
            <a:r>
              <a:rPr lang="en-US" sz="2400" b="1" dirty="0" smtClean="0">
                <a:solidFill>
                  <a:schemeClr val="accent1">
                    <a:lumMod val="75000"/>
                  </a:schemeClr>
                </a:solidFill>
                <a:latin typeface="David" pitchFamily="34" charset="-79"/>
                <a:cs typeface="David" pitchFamily="34" charset="-79"/>
              </a:rPr>
              <a:t> in comparative politics: </a:t>
            </a:r>
            <a:r>
              <a:rPr lang="en-US" sz="2400" b="1" dirty="0" err="1" smtClean="0">
                <a:solidFill>
                  <a:schemeClr val="accent1">
                    <a:lumMod val="75000"/>
                  </a:schemeClr>
                </a:solidFill>
                <a:latin typeface="David" pitchFamily="34" charset="-79"/>
                <a:cs typeface="David" pitchFamily="34" charset="-79"/>
              </a:rPr>
              <a:t>interdisciplinarity</a:t>
            </a:r>
            <a:r>
              <a:rPr lang="en-US" sz="2400" b="1" dirty="0" smtClean="0">
                <a:solidFill>
                  <a:schemeClr val="accent1">
                    <a:lumMod val="75000"/>
                  </a:schemeClr>
                </a:solidFill>
                <a:latin typeface="David" pitchFamily="34" charset="-79"/>
                <a:cs typeface="David" pitchFamily="34" charset="-79"/>
              </a:rPr>
              <a:t>, </a:t>
            </a:r>
            <a:r>
              <a:rPr lang="en-US" sz="2400" b="1" dirty="0" err="1" smtClean="0">
                <a:solidFill>
                  <a:schemeClr val="accent1">
                    <a:lumMod val="75000"/>
                  </a:schemeClr>
                </a:solidFill>
                <a:latin typeface="David" pitchFamily="34" charset="-79"/>
                <a:cs typeface="David" pitchFamily="34" charset="-79"/>
              </a:rPr>
              <a:t>multidisciplinarity</a:t>
            </a:r>
            <a:r>
              <a:rPr lang="en-US" sz="2400" b="1" dirty="0" smtClean="0">
                <a:solidFill>
                  <a:schemeClr val="accent1">
                    <a:lumMod val="75000"/>
                  </a:schemeClr>
                </a:solidFill>
                <a:latin typeface="David" pitchFamily="34" charset="-79"/>
                <a:cs typeface="David" pitchFamily="34" charset="-79"/>
              </a:rPr>
              <a:t> and borrowing", </a:t>
            </a:r>
            <a:r>
              <a:rPr lang="en-US" sz="2400" dirty="0" smtClean="0">
                <a:solidFill>
                  <a:schemeClr val="accent1">
                    <a:lumMod val="75000"/>
                  </a:schemeClr>
                </a:solidFill>
                <a:latin typeface="David" pitchFamily="34" charset="-79"/>
                <a:cs typeface="David" pitchFamily="34" charset="-79"/>
              </a:rPr>
              <a:t>University of </a:t>
            </a:r>
            <a:r>
              <a:rPr lang="en-US" sz="2400" dirty="0" err="1" smtClean="0">
                <a:solidFill>
                  <a:schemeClr val="accent1">
                    <a:lumMod val="75000"/>
                  </a:schemeClr>
                </a:solidFill>
                <a:latin typeface="David" pitchFamily="34" charset="-79"/>
                <a:cs typeface="David" pitchFamily="34" charset="-79"/>
              </a:rPr>
              <a:t>Bristol,European</a:t>
            </a:r>
            <a:r>
              <a:rPr lang="en-US" sz="2400" dirty="0" smtClean="0">
                <a:solidFill>
                  <a:schemeClr val="accent1">
                    <a:lumMod val="75000"/>
                  </a:schemeClr>
                </a:solidFill>
                <a:latin typeface="David" pitchFamily="34" charset="-79"/>
                <a:cs typeface="David" pitchFamily="34" charset="-79"/>
              </a:rPr>
              <a:t> Consortium for political research pp. 26-36</a:t>
            </a: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457200" indent="-457200" algn="l" rtl="0" eaLnBrk="1" fontAlgn="auto" hangingPunct="1">
              <a:spcBef>
                <a:spcPts val="0"/>
              </a:spcBef>
              <a:spcAft>
                <a:spcPts val="0"/>
              </a:spcAft>
              <a:buFont typeface="+mj-lt"/>
              <a:buAutoNum type="arabicPeriod" startAt="3"/>
              <a:defRPr/>
            </a:pPr>
            <a:r>
              <a:rPr lang="en-US" sz="2400" b="1" dirty="0" smtClean="0">
                <a:solidFill>
                  <a:schemeClr val="accent1">
                    <a:lumMod val="75000"/>
                  </a:schemeClr>
                </a:solidFill>
                <a:latin typeface="David" pitchFamily="34" charset="-79"/>
                <a:cs typeface="David" pitchFamily="34" charset="-79"/>
              </a:rPr>
              <a:t>Michael Moran </a:t>
            </a:r>
            <a:r>
              <a:rPr lang="en-US" sz="2400" dirty="0" smtClean="0">
                <a:solidFill>
                  <a:schemeClr val="accent1">
                    <a:lumMod val="75000"/>
                  </a:schemeClr>
                </a:solidFill>
                <a:latin typeface="David" pitchFamily="34" charset="-79"/>
                <a:cs typeface="David" pitchFamily="34" charset="-79"/>
              </a:rPr>
              <a:t>(2006), "</a:t>
            </a:r>
            <a:r>
              <a:rPr lang="en-US" sz="2400" b="1" dirty="0" err="1" smtClean="0">
                <a:solidFill>
                  <a:schemeClr val="accent1">
                    <a:lumMod val="75000"/>
                  </a:schemeClr>
                </a:solidFill>
                <a:latin typeface="David" pitchFamily="34" charset="-79"/>
                <a:cs typeface="David" pitchFamily="34" charset="-79"/>
              </a:rPr>
              <a:t>Interdisciplinarity</a:t>
            </a:r>
            <a:r>
              <a:rPr lang="en-US" sz="2400" b="1" dirty="0" smtClean="0">
                <a:solidFill>
                  <a:schemeClr val="accent1">
                    <a:lumMod val="75000"/>
                  </a:schemeClr>
                </a:solidFill>
                <a:latin typeface="David" pitchFamily="34" charset="-79"/>
                <a:cs typeface="David" pitchFamily="34" charset="-79"/>
              </a:rPr>
              <a:t> and Political Science"</a:t>
            </a:r>
            <a:r>
              <a:rPr lang="en-US" sz="2400" dirty="0" smtClean="0">
                <a:solidFill>
                  <a:schemeClr val="accent1">
                    <a:lumMod val="75000"/>
                  </a:schemeClr>
                </a:solidFill>
                <a:latin typeface="David" pitchFamily="34" charset="-79"/>
                <a:cs typeface="David" pitchFamily="34" charset="-79"/>
              </a:rPr>
              <a:t>, University of Manchester, Politics:2006 </a:t>
            </a:r>
            <a:r>
              <a:rPr lang="en-US" sz="2400" dirty="0" err="1" smtClean="0">
                <a:solidFill>
                  <a:schemeClr val="accent1">
                    <a:lumMod val="75000"/>
                  </a:schemeClr>
                </a:solidFill>
                <a:latin typeface="David" pitchFamily="34" charset="-79"/>
                <a:cs typeface="David" pitchFamily="34" charset="-79"/>
              </a:rPr>
              <a:t>vol</a:t>
            </a:r>
            <a:r>
              <a:rPr lang="en-US" sz="2400" dirty="0" smtClean="0">
                <a:solidFill>
                  <a:schemeClr val="accent1">
                    <a:lumMod val="75000"/>
                  </a:schemeClr>
                </a:solidFill>
                <a:latin typeface="David" pitchFamily="34" charset="-79"/>
                <a:cs typeface="David" pitchFamily="34" charset="-79"/>
              </a:rPr>
              <a:t> 26(2), 73-83</a:t>
            </a: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he-IL" sz="2400" dirty="0" smtClean="0">
              <a:solidFill>
                <a:srgbClr val="FF0000"/>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1269"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5C2E689A-F90A-46F7-81F7-8E03545DBDDD}" type="slidenum">
              <a:rPr lang="he-IL" b="1">
                <a:solidFill>
                  <a:schemeClr val="accent1">
                    <a:lumMod val="75000"/>
                  </a:schemeClr>
                </a:solidFill>
                <a:latin typeface="Arial" pitchFamily="34" charset="0"/>
                <a:cs typeface="Arial" pitchFamily="34" charset="0"/>
              </a:rPr>
              <a:pPr>
                <a:defRPr/>
              </a:pPr>
              <a:t>6</a:t>
            </a:fld>
            <a:endParaRPr lang="he-IL" b="1" dirty="0">
              <a:solidFill>
                <a:schemeClr val="accent1">
                  <a:lumMod val="75000"/>
                </a:schemeClr>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4638"/>
            <a:ext cx="7772400" cy="922337"/>
          </a:xfrm>
        </p:spPr>
        <p:txBody>
          <a:bodyPr>
            <a:normAutofit/>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a:t>
            </a:r>
            <a:r>
              <a:rPr lang="he-IL" sz="3600" b="1" dirty="0" smtClean="0">
                <a:solidFill>
                  <a:schemeClr val="accent1">
                    <a:lumMod val="75000"/>
                  </a:schemeClr>
                </a:solidFill>
                <a:latin typeface="David" pitchFamily="34" charset="-79"/>
                <a:cs typeface="David" pitchFamily="34" charset="-79"/>
              </a:rPr>
              <a:t>הצגת המאמרים</a:t>
            </a:r>
            <a:endParaRPr lang="he-IL" sz="3600" b="1" dirty="0">
              <a:solidFill>
                <a:schemeClr val="accent1">
                  <a:lumMod val="75000"/>
                </a:schemeClr>
              </a:solidFill>
              <a:latin typeface="David" pitchFamily="34" charset="-79"/>
              <a:cs typeface="David" pitchFamily="34" charset="-79"/>
            </a:endParaRPr>
          </a:p>
        </p:txBody>
      </p:sp>
      <p:sp>
        <p:nvSpPr>
          <p:cNvPr id="3" name="מציין מיקום תוכן 2"/>
          <p:cNvSpPr>
            <a:spLocks noGrp="1"/>
          </p:cNvSpPr>
          <p:nvPr>
            <p:ph sz="quarter" idx="1"/>
          </p:nvPr>
        </p:nvSpPr>
        <p:spPr>
          <a:xfrm>
            <a:off x="647700" y="1744663"/>
            <a:ext cx="8101013" cy="5113337"/>
          </a:xfrm>
        </p:spPr>
        <p:txBody>
          <a:bodyPr>
            <a:normAutofit/>
          </a:bodyPr>
          <a:lstStyle/>
          <a:p>
            <a:pPr marL="457200" indent="-457200" eaLnBrk="1" fontAlgn="auto" hangingPunct="1">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r>
              <a:rPr lang="he-IL" sz="2800" dirty="0" smtClean="0">
                <a:solidFill>
                  <a:schemeClr val="accent1">
                    <a:lumMod val="75000"/>
                  </a:schemeClr>
                </a:solidFill>
                <a:latin typeface="David" pitchFamily="34" charset="-79"/>
                <a:cs typeface="David" pitchFamily="34" charset="-79"/>
              </a:rPr>
              <a:t>שלושת המאמרים דנים בהיבט הבין תחומי במדעי המדינה ובדיסציפלינות אחרות </a:t>
            </a:r>
            <a:r>
              <a:rPr lang="he-IL" sz="2800" b="1" dirty="0" smtClean="0">
                <a:solidFill>
                  <a:schemeClr val="accent1">
                    <a:lumMod val="75000"/>
                  </a:schemeClr>
                </a:solidFill>
                <a:latin typeface="David" pitchFamily="34" charset="-79"/>
                <a:cs typeface="David" pitchFamily="34" charset="-79"/>
              </a:rPr>
              <a:t>ומסכימים על נקודת מוצא אחת</a:t>
            </a:r>
            <a:r>
              <a:rPr lang="he-IL" sz="2800" dirty="0" smtClean="0">
                <a:solidFill>
                  <a:schemeClr val="accent1">
                    <a:lumMod val="75000"/>
                  </a:schemeClr>
                </a:solidFill>
                <a:latin typeface="David" pitchFamily="34" charset="-79"/>
                <a:cs typeface="David" pitchFamily="34" charset="-79"/>
              </a:rPr>
              <a:t>:</a:t>
            </a:r>
          </a:p>
          <a:p>
            <a:pPr marL="457200" indent="-457200" eaLnBrk="1" fontAlgn="auto" hangingPunct="1">
              <a:spcBef>
                <a:spcPts val="0"/>
              </a:spcBef>
              <a:spcAft>
                <a:spcPts val="0"/>
              </a:spcAft>
              <a:buFont typeface="Wingdings 2" pitchFamily="18" charset="2"/>
              <a:buNone/>
              <a:defRPr/>
            </a:pPr>
            <a:endParaRPr lang="he-IL" sz="2800" dirty="0" smtClean="0">
              <a:solidFill>
                <a:schemeClr val="accent1">
                  <a:lumMod val="75000"/>
                </a:schemeClr>
              </a:solidFill>
              <a:latin typeface="David" pitchFamily="34" charset="-79"/>
              <a:cs typeface="David" pitchFamily="34" charset="-79"/>
            </a:endParaRPr>
          </a:p>
          <a:p>
            <a:pPr marL="457200" indent="-457200" eaLnBrk="1" fontAlgn="auto" hangingPunct="1">
              <a:spcBef>
                <a:spcPts val="0"/>
              </a:spcBef>
              <a:spcAft>
                <a:spcPts val="0"/>
              </a:spcAft>
              <a:buFont typeface="Wingdings 2" pitchFamily="18" charset="2"/>
              <a:buNone/>
              <a:defRPr/>
            </a:pPr>
            <a:r>
              <a:rPr lang="he-IL" sz="2800" dirty="0" smtClean="0">
                <a:solidFill>
                  <a:schemeClr val="accent1">
                    <a:lumMod val="75000"/>
                  </a:schemeClr>
                </a:solidFill>
                <a:latin typeface="David" pitchFamily="34" charset="-79"/>
                <a:cs typeface="David" pitchFamily="34" charset="-79"/>
              </a:rPr>
              <a:t>	</a:t>
            </a:r>
            <a:r>
              <a:rPr lang="he-IL" sz="2800" b="1" dirty="0" smtClean="0">
                <a:solidFill>
                  <a:schemeClr val="accent1">
                    <a:lumMod val="75000"/>
                  </a:schemeClr>
                </a:solidFill>
                <a:latin typeface="David" pitchFamily="34" charset="-79"/>
                <a:cs typeface="David" pitchFamily="34" charset="-79"/>
              </a:rPr>
              <a:t>קיים קיבעון בהיבט הבין תחומי של מדעי המדינה ושל דיסציפלינות אחרות: ההיבט הבין תחומי לא התפתח ולא התקדם בעשור האחרון.  </a:t>
            </a:r>
          </a:p>
          <a:p>
            <a:pPr marL="457200" indent="-457200" eaLnBrk="1" fontAlgn="auto" hangingPunct="1">
              <a:spcBef>
                <a:spcPts val="0"/>
              </a:spcBef>
              <a:spcAft>
                <a:spcPts val="0"/>
              </a:spcAft>
              <a:buFont typeface="Wingdings 2" pitchFamily="18" charset="2"/>
              <a:buNone/>
              <a:defRPr/>
            </a:pPr>
            <a:endParaRPr lang="he-IL" sz="2800" dirty="0" smtClean="0">
              <a:solidFill>
                <a:schemeClr val="accent1">
                  <a:lumMod val="75000"/>
                </a:schemeClr>
              </a:solidFill>
              <a:latin typeface="David" pitchFamily="34" charset="-79"/>
              <a:cs typeface="David" pitchFamily="34" charset="-79"/>
            </a:endParaRPr>
          </a:p>
          <a:p>
            <a:pPr marL="457200" indent="-457200" eaLnBrk="1" fontAlgn="auto" hangingPunct="1">
              <a:spcBef>
                <a:spcPts val="0"/>
              </a:spcBef>
              <a:spcAft>
                <a:spcPts val="0"/>
              </a:spcAft>
              <a:buFont typeface="Wingdings 2" pitchFamily="18" charset="2"/>
              <a:buNone/>
              <a:defRPr/>
            </a:pPr>
            <a:r>
              <a:rPr lang="he-IL" sz="2800" dirty="0" smtClean="0">
                <a:solidFill>
                  <a:schemeClr val="accent1">
                    <a:lumMod val="75000"/>
                  </a:schemeClr>
                </a:solidFill>
                <a:latin typeface="David" pitchFamily="34" charset="-79"/>
                <a:cs typeface="David" pitchFamily="34" charset="-79"/>
              </a:rPr>
              <a:t>	מעבר לכך שלושת המאמרים חלוקים באופן ראייתם את הנושא והתפתחותו העתידית:</a:t>
            </a:r>
          </a:p>
          <a:p>
            <a:pPr marL="1281113" lvl="3" indent="-457200" eaLnBrk="1" fontAlgn="auto" hangingPunct="1">
              <a:spcBef>
                <a:spcPts val="0"/>
              </a:spcBef>
              <a:spcAft>
                <a:spcPts val="0"/>
              </a:spcAft>
              <a:buFont typeface="Wingdings 2" pitchFamily="18" charset="2"/>
              <a:buNone/>
              <a:defRPr/>
            </a:pPr>
            <a:endParaRPr lang="he-IL" sz="1800" dirty="0" smtClean="0">
              <a:solidFill>
                <a:schemeClr val="accent1">
                  <a:lumMod val="75000"/>
                </a:schemeClr>
              </a:solidFill>
              <a:latin typeface="David" pitchFamily="34" charset="-79"/>
              <a:cs typeface="David" pitchFamily="34" charset="-79"/>
            </a:endParaRPr>
          </a:p>
          <a:p>
            <a:pPr marL="457200" indent="-457200" eaLnBrk="1" fontAlgn="auto" hangingPunct="1">
              <a:spcBef>
                <a:spcPts val="0"/>
              </a:spcBef>
              <a:spcAft>
                <a:spcPts val="0"/>
              </a:spcAft>
              <a:buFont typeface="Wingdings 2" pitchFamily="18" charset="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pitchFamily="18" charset="2"/>
              <a:buNone/>
              <a:defRPr/>
            </a:pPr>
            <a:r>
              <a:rPr lang="en-US" sz="2400" dirty="0" smtClean="0"/>
              <a:t> </a:t>
            </a: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he-IL" sz="2400" dirty="0" smtClean="0">
              <a:solidFill>
                <a:srgbClr val="FF0000"/>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2293"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D53D4C7D-2A8F-4D7B-9681-D65B6E728915}" type="slidenum">
              <a:rPr lang="he-IL" b="1">
                <a:solidFill>
                  <a:schemeClr val="accent1">
                    <a:lumMod val="75000"/>
                  </a:schemeClr>
                </a:solidFill>
                <a:latin typeface="Arial" pitchFamily="34" charset="0"/>
                <a:cs typeface="Arial" pitchFamily="34" charset="0"/>
              </a:rPr>
              <a:pPr>
                <a:defRPr/>
              </a:pPr>
              <a:t>7</a:t>
            </a:fld>
            <a:endParaRPr lang="he-IL" b="1" dirty="0">
              <a:solidFill>
                <a:schemeClr val="accent1">
                  <a:lumMod val="75000"/>
                </a:schemeClr>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4638"/>
            <a:ext cx="7772400" cy="922337"/>
          </a:xfrm>
        </p:spPr>
        <p:txBody>
          <a:bodyPr>
            <a:normAutofit fontScale="90000"/>
          </a:bodyPr>
          <a:lstStyle/>
          <a:p>
            <a:pPr algn="ctr" eaLnBrk="1" fontAlgn="auto" hangingPunct="1">
              <a:spcAft>
                <a:spcPts val="0"/>
              </a:spcAft>
              <a:defRPr/>
            </a:pPr>
            <a:r>
              <a:rPr lang="he-IL" b="1" dirty="0" smtClean="0">
                <a:solidFill>
                  <a:schemeClr val="accent1">
                    <a:lumMod val="75000"/>
                  </a:schemeClr>
                </a:solidFill>
                <a:latin typeface="David" pitchFamily="34" charset="-79"/>
                <a:cs typeface="David" pitchFamily="34" charset="-79"/>
              </a:rPr>
              <a:t>המסגרת התיאורטית – </a:t>
            </a:r>
            <a:r>
              <a:rPr lang="he-IL" sz="3600" b="1" dirty="0" smtClean="0">
                <a:solidFill>
                  <a:schemeClr val="accent1">
                    <a:lumMod val="75000"/>
                  </a:schemeClr>
                </a:solidFill>
                <a:latin typeface="David" pitchFamily="34" charset="-79"/>
                <a:cs typeface="David" pitchFamily="34" charset="-79"/>
              </a:rPr>
              <a:t>הצגת המאמרים - </a:t>
            </a:r>
            <a:r>
              <a:rPr lang="en-US" sz="3100" dirty="0" smtClean="0">
                <a:solidFill>
                  <a:schemeClr val="accent1">
                    <a:lumMod val="75000"/>
                  </a:schemeClr>
                </a:solidFill>
                <a:latin typeface="David" pitchFamily="34" charset="-79"/>
                <a:cs typeface="David" pitchFamily="34" charset="-79"/>
              </a:rPr>
              <a:t>Patrick Dunleavy (2010)</a:t>
            </a:r>
            <a:r>
              <a:rPr lang="he-IL" sz="3100" dirty="0" smtClean="0">
                <a:solidFill>
                  <a:schemeClr val="accent1">
                    <a:lumMod val="75000"/>
                  </a:schemeClr>
                </a:solidFill>
                <a:latin typeface="David" pitchFamily="34" charset="-79"/>
                <a:cs typeface="David" pitchFamily="34" charset="-79"/>
              </a:rPr>
              <a:t> .1</a:t>
            </a:r>
            <a:endParaRPr lang="he-IL" sz="3100" b="1" dirty="0">
              <a:solidFill>
                <a:schemeClr val="accent1">
                  <a:lumMod val="75000"/>
                </a:schemeClr>
              </a:solidFill>
              <a:latin typeface="David" pitchFamily="34" charset="-79"/>
              <a:cs typeface="David" pitchFamily="34" charset="-79"/>
            </a:endParaRPr>
          </a:p>
        </p:txBody>
      </p:sp>
      <p:sp>
        <p:nvSpPr>
          <p:cNvPr id="3" name="מציין מיקום תוכן 2"/>
          <p:cNvSpPr>
            <a:spLocks noGrp="1"/>
          </p:cNvSpPr>
          <p:nvPr>
            <p:ph sz="quarter" idx="1"/>
          </p:nvPr>
        </p:nvSpPr>
        <p:spPr>
          <a:xfrm>
            <a:off x="0" y="1628801"/>
            <a:ext cx="8892480" cy="5229200"/>
          </a:xfrm>
        </p:spPr>
        <p:txBody>
          <a:bodyPr>
            <a:normAutofit/>
          </a:bodyPr>
          <a:lstStyle/>
          <a:p>
            <a:pPr marL="274320" indent="-274320" eaLnBrk="1" fontAlgn="auto" hangingPunct="1">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a:t>
            </a:r>
            <a:r>
              <a:rPr lang="he-IL" sz="2800" dirty="0" err="1" smtClean="0">
                <a:solidFill>
                  <a:schemeClr val="accent1">
                    <a:lumMod val="75000"/>
                  </a:schemeClr>
                </a:solidFill>
                <a:latin typeface="David" pitchFamily="34" charset="-79"/>
                <a:cs typeface="David" pitchFamily="34" charset="-79"/>
              </a:rPr>
              <a:t>דנלבי</a:t>
            </a:r>
            <a:r>
              <a:rPr lang="he-IL" sz="2800" dirty="0" smtClean="0">
                <a:solidFill>
                  <a:schemeClr val="accent1">
                    <a:lumMod val="75000"/>
                  </a:schemeClr>
                </a:solidFill>
                <a:latin typeface="David" pitchFamily="34" charset="-79"/>
                <a:cs typeface="David" pitchFamily="34" charset="-79"/>
              </a:rPr>
              <a:t> טוען שהקיבעון בהיבט הבין תחומי של מדעי המדינה מקורו </a:t>
            </a:r>
            <a:r>
              <a:rPr lang="he-IL" sz="2800" smtClean="0">
                <a:solidFill>
                  <a:schemeClr val="accent1">
                    <a:lumMod val="75000"/>
                  </a:schemeClr>
                </a:solidFill>
                <a:latin typeface="David" pitchFamily="34" charset="-79"/>
                <a:cs typeface="David" pitchFamily="34" charset="-79"/>
              </a:rPr>
              <a:t>בשלושה גורמים:</a:t>
            </a:r>
            <a:endParaRPr lang="he-IL" sz="2800" dirty="0" smtClean="0">
              <a:solidFill>
                <a:schemeClr val="accent1">
                  <a:lumMod val="75000"/>
                </a:schemeClr>
              </a:solidFill>
              <a:latin typeface="David" pitchFamily="34" charset="-79"/>
              <a:cs typeface="David" pitchFamily="34" charset="-79"/>
            </a:endParaRPr>
          </a:p>
          <a:p>
            <a:pPr marL="274320" indent="-27432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548958" lvl="1" indent="-274320" eaLnBrk="1" fontAlgn="auto" hangingPunct="1">
              <a:spcBef>
                <a:spcPts val="0"/>
              </a:spcBef>
              <a:spcAft>
                <a:spcPts val="0"/>
              </a:spcAft>
              <a:buFont typeface="Wingdings 2" pitchFamily="18" charset="2"/>
              <a:buNone/>
              <a:defRPr/>
            </a:pPr>
            <a:r>
              <a:rPr lang="he-IL" sz="2200" dirty="0" smtClean="0">
                <a:solidFill>
                  <a:schemeClr val="accent1">
                    <a:lumMod val="75000"/>
                  </a:schemeClr>
                </a:solidFill>
                <a:latin typeface="David" pitchFamily="34" charset="-79"/>
                <a:cs typeface="David" pitchFamily="34" charset="-79"/>
              </a:rPr>
              <a:t>א. </a:t>
            </a:r>
            <a:r>
              <a:rPr lang="he-IL" sz="2800" dirty="0" smtClean="0">
                <a:solidFill>
                  <a:schemeClr val="accent1">
                    <a:lumMod val="75000"/>
                  </a:schemeClr>
                </a:solidFill>
                <a:latin typeface="David" pitchFamily="34" charset="-79"/>
                <a:cs typeface="David" pitchFamily="34" charset="-79"/>
              </a:rPr>
              <a:t>הגדרה מכלילה מדי למדעי המדינה (</a:t>
            </a:r>
            <a:r>
              <a:rPr lang="en-US" sz="2800" dirty="0" smtClean="0">
                <a:solidFill>
                  <a:schemeClr val="accent1">
                    <a:lumMod val="75000"/>
                  </a:schemeClr>
                </a:solidFill>
                <a:latin typeface="David" pitchFamily="34" charset="-79"/>
                <a:cs typeface="David" pitchFamily="34" charset="-79"/>
              </a:rPr>
              <a:t>political science</a:t>
            </a:r>
            <a:r>
              <a:rPr lang="he-IL" sz="2800" dirty="0" smtClean="0">
                <a:solidFill>
                  <a:schemeClr val="accent1">
                    <a:lumMod val="75000"/>
                  </a:schemeClr>
                </a:solidFill>
                <a:latin typeface="David" pitchFamily="34" charset="-79"/>
                <a:cs typeface="David" pitchFamily="34" charset="-79"/>
              </a:rPr>
              <a:t>), כתחום שמלקט מתחומים שונים: משפטים, היסטוריה, פילוסופיה, סוציולוגיה, פסיכולוגיה, כלכלה, מנהל ציבורי, ועוד.</a:t>
            </a:r>
          </a:p>
          <a:p>
            <a:pPr marL="548958" lvl="1" indent="-274320" eaLnBrk="1" fontAlgn="auto" hangingPunct="1">
              <a:lnSpc>
                <a:spcPts val="1500"/>
              </a:lnSpc>
              <a:spcBef>
                <a:spcPts val="0"/>
              </a:spcBef>
              <a:spcAft>
                <a:spcPts val="0"/>
              </a:spcAft>
              <a:buFont typeface="Wingdings 2" pitchFamily="18" charset="2"/>
              <a:buNone/>
              <a:defRPr/>
            </a:pPr>
            <a:endParaRPr lang="he-IL" sz="2800" dirty="0" smtClean="0">
              <a:solidFill>
                <a:schemeClr val="accent1">
                  <a:lumMod val="75000"/>
                </a:schemeClr>
              </a:solidFill>
              <a:latin typeface="David" pitchFamily="34" charset="-79"/>
              <a:cs typeface="David" pitchFamily="34" charset="-79"/>
            </a:endParaRPr>
          </a:p>
          <a:p>
            <a:pPr marL="548958" lvl="1" indent="-274320" eaLnBrk="1" fontAlgn="auto" hangingPunct="1">
              <a:spcBef>
                <a:spcPts val="0"/>
              </a:spcBef>
              <a:spcAft>
                <a:spcPts val="0"/>
              </a:spcAft>
              <a:buFont typeface="Wingdings 2" pitchFamily="18" charset="2"/>
              <a:buNone/>
              <a:defRPr/>
            </a:pPr>
            <a:r>
              <a:rPr lang="he-IL" sz="2800" dirty="0" smtClean="0">
                <a:solidFill>
                  <a:schemeClr val="accent1">
                    <a:lumMod val="75000"/>
                  </a:schemeClr>
                </a:solidFill>
                <a:latin typeface="David" pitchFamily="34" charset="-79"/>
                <a:cs typeface="David" pitchFamily="34" charset="-79"/>
              </a:rPr>
              <a:t>ב. היעדר כמעט מוחלט של מחלוקות על תיאוריות, מצב שבו ההתפתחות היא איטית ואין כמעט גילויים חדשים.</a:t>
            </a:r>
          </a:p>
          <a:p>
            <a:pPr marL="548958" lvl="1" indent="-274320" eaLnBrk="1" fontAlgn="auto" hangingPunct="1">
              <a:lnSpc>
                <a:spcPts val="1500"/>
              </a:lnSpc>
              <a:spcBef>
                <a:spcPts val="0"/>
              </a:spcBef>
              <a:spcAft>
                <a:spcPts val="0"/>
              </a:spcAft>
              <a:buFont typeface="Wingdings 2" pitchFamily="18" charset="2"/>
              <a:buNone/>
              <a:defRPr/>
            </a:pPr>
            <a:endParaRPr lang="he-IL" sz="2800" dirty="0" smtClean="0">
              <a:solidFill>
                <a:schemeClr val="accent1">
                  <a:lumMod val="75000"/>
                </a:schemeClr>
              </a:solidFill>
              <a:latin typeface="David" pitchFamily="34" charset="-79"/>
              <a:cs typeface="David" pitchFamily="34" charset="-79"/>
            </a:endParaRPr>
          </a:p>
          <a:p>
            <a:pPr marL="548958" lvl="1" indent="-274320" eaLnBrk="1" fontAlgn="auto" hangingPunct="1">
              <a:spcBef>
                <a:spcPts val="0"/>
              </a:spcBef>
              <a:spcAft>
                <a:spcPts val="0"/>
              </a:spcAft>
              <a:buFont typeface="Wingdings 2" pitchFamily="18" charset="2"/>
              <a:buNone/>
              <a:defRPr/>
            </a:pPr>
            <a:r>
              <a:rPr lang="he-IL" sz="2800" dirty="0" smtClean="0">
                <a:solidFill>
                  <a:schemeClr val="accent1">
                    <a:lumMod val="75000"/>
                  </a:schemeClr>
                </a:solidFill>
                <a:latin typeface="David" pitchFamily="34" charset="-79"/>
                <a:cs typeface="David" pitchFamily="34" charset="-79"/>
              </a:rPr>
              <a:t>ג.  בעיות שנובעות מביצוע מחקר בסביבה המשתנה באופן מהיר ותדיר.</a:t>
            </a:r>
          </a:p>
          <a:p>
            <a:pPr marL="274320" indent="-27432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274320" indent="-274320" eaLnBrk="1" fontAlgn="auto" hangingPunct="1">
              <a:spcBef>
                <a:spcPts val="0"/>
              </a:spcBef>
              <a:spcAft>
                <a:spcPts val="0"/>
              </a:spcAft>
              <a:buFont typeface="Wingdings 2" pitchFamily="18" charset="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he-IL" sz="2400" dirty="0" smtClean="0">
              <a:solidFill>
                <a:srgbClr val="FF0000"/>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3317"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F59E503E-4D19-4B79-B716-107866906BB0}" type="slidenum">
              <a:rPr lang="he-IL" b="1">
                <a:solidFill>
                  <a:schemeClr val="accent1">
                    <a:lumMod val="75000"/>
                  </a:schemeClr>
                </a:solidFill>
                <a:latin typeface="Arial" pitchFamily="34" charset="0"/>
                <a:cs typeface="Arial" pitchFamily="34" charset="0"/>
              </a:rPr>
              <a:pPr>
                <a:defRPr/>
              </a:pPr>
              <a:t>8</a:t>
            </a:fld>
            <a:endParaRPr lang="he-IL" b="1" dirty="0">
              <a:solidFill>
                <a:schemeClr val="accent1">
                  <a:lumMod val="75000"/>
                </a:schemeClr>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395288" y="1052736"/>
            <a:ext cx="8353425" cy="5976714"/>
          </a:xfrm>
        </p:spPr>
        <p:txBody>
          <a:bodyPr>
            <a:normAutofit fontScale="92500"/>
          </a:bodyPr>
          <a:lstStyle/>
          <a:p>
            <a:pPr marL="274320" indent="-274320" algn="l" rtl="0" eaLnBrk="1" fontAlgn="auto" hangingPunct="1">
              <a:spcBef>
                <a:spcPts val="0"/>
              </a:spcBef>
              <a:spcAft>
                <a:spcPts val="0"/>
              </a:spcAft>
              <a:buFont typeface="Wingdings 2" pitchFamily="18" charset="2"/>
              <a:buNone/>
              <a:defRPr/>
            </a:pPr>
            <a:endParaRPr lang="en-US" sz="2400" dirty="0" smtClean="0">
              <a:solidFill>
                <a:schemeClr val="accent1">
                  <a:lumMod val="75000"/>
                </a:schemeClr>
              </a:solidFill>
              <a:latin typeface="David" pitchFamily="34" charset="-79"/>
              <a:cs typeface="David" pitchFamily="34" charset="-79"/>
            </a:endParaRPr>
          </a:p>
          <a:p>
            <a:pPr marL="274320" indent="-274320" eaLnBrk="1" fontAlgn="auto" hangingPunct="1">
              <a:lnSpc>
                <a:spcPct val="110000"/>
              </a:lnSpc>
              <a:spcBef>
                <a:spcPts val="0"/>
              </a:spcBef>
              <a:spcAft>
                <a:spcPts val="0"/>
              </a:spcAft>
              <a:buFont typeface="Wingdings 2" pitchFamily="18" charset="2"/>
              <a:buNone/>
              <a:defRPr/>
            </a:pPr>
            <a:r>
              <a:rPr lang="he-IL" sz="2400" dirty="0" smtClean="0">
                <a:solidFill>
                  <a:schemeClr val="accent1">
                    <a:lumMod val="75000"/>
                  </a:schemeClr>
                </a:solidFill>
                <a:latin typeface="David" pitchFamily="34" charset="-79"/>
                <a:cs typeface="David" pitchFamily="34" charset="-79"/>
              </a:rPr>
              <a:t>	הדרך להתגבר על הבעיות הללו:</a:t>
            </a:r>
          </a:p>
          <a:p>
            <a:pPr marL="274320" indent="-274320" eaLnBrk="1" fontAlgn="auto" hangingPunct="1">
              <a:lnSpc>
                <a:spcPct val="70000"/>
              </a:lnSpc>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548958" lvl="1" indent="-274320" eaLnBrk="1" fontAlgn="auto" hangingPunct="1">
              <a:lnSpc>
                <a:spcPct val="110000"/>
              </a:lnSpc>
              <a:spcBef>
                <a:spcPts val="0"/>
              </a:spcBef>
              <a:spcAft>
                <a:spcPts val="0"/>
              </a:spcAft>
              <a:buFont typeface="Wingdings 2" pitchFamily="18" charset="2"/>
              <a:buNone/>
              <a:defRPr/>
            </a:pPr>
            <a:r>
              <a:rPr lang="he-IL" sz="2200" dirty="0" smtClean="0">
                <a:solidFill>
                  <a:schemeClr val="accent1">
                    <a:lumMod val="75000"/>
                  </a:schemeClr>
                </a:solidFill>
                <a:latin typeface="David" pitchFamily="34" charset="-79"/>
                <a:cs typeface="David" pitchFamily="34" charset="-79"/>
              </a:rPr>
              <a:t>א</a:t>
            </a:r>
            <a:r>
              <a:rPr lang="he-IL" dirty="0" smtClean="0">
                <a:solidFill>
                  <a:schemeClr val="accent1">
                    <a:lumMod val="75000"/>
                  </a:schemeClr>
                </a:solidFill>
                <a:latin typeface="David" pitchFamily="34" charset="-79"/>
                <a:cs typeface="David" pitchFamily="34" charset="-79"/>
              </a:rPr>
              <a:t>.  </a:t>
            </a:r>
            <a:r>
              <a:rPr lang="he-IL" b="1" dirty="0" smtClean="0">
                <a:solidFill>
                  <a:schemeClr val="accent1">
                    <a:lumMod val="75000"/>
                  </a:schemeClr>
                </a:solidFill>
                <a:latin typeface="David" pitchFamily="34" charset="-79"/>
                <a:cs typeface="David" pitchFamily="34" charset="-79"/>
              </a:rPr>
              <a:t>הקמת הגדרה טובה יותר ופחות כוללנית למדעי המדינה </a:t>
            </a:r>
            <a:r>
              <a:rPr lang="he-IL" dirty="0" smtClean="0">
                <a:solidFill>
                  <a:schemeClr val="accent1">
                    <a:lumMod val="75000"/>
                  </a:schemeClr>
                </a:solidFill>
                <a:latin typeface="David" pitchFamily="34" charset="-79"/>
                <a:cs typeface="David" pitchFamily="34" charset="-79"/>
              </a:rPr>
              <a:t>– הגדרה שתאפשר מחקר טהור, אינטגרציה, יישום וחידוש.</a:t>
            </a:r>
          </a:p>
          <a:p>
            <a:pPr marL="548958" lvl="1" indent="-274320" eaLnBrk="1" fontAlgn="auto" hangingPunct="1">
              <a:lnSpc>
                <a:spcPct val="110000"/>
              </a:lnSpc>
              <a:spcBef>
                <a:spcPts val="0"/>
              </a:spcBef>
              <a:spcAft>
                <a:spcPts val="0"/>
              </a:spcAft>
              <a:buFont typeface="Wingdings 2" pitchFamily="18" charset="2"/>
              <a:buNone/>
              <a:defRPr/>
            </a:pPr>
            <a:endParaRPr lang="he-IL" dirty="0" smtClean="0">
              <a:solidFill>
                <a:schemeClr val="accent1">
                  <a:lumMod val="75000"/>
                </a:schemeClr>
              </a:solidFill>
              <a:latin typeface="David" pitchFamily="34" charset="-79"/>
              <a:cs typeface="David" pitchFamily="34" charset="-79"/>
            </a:endParaRPr>
          </a:p>
          <a:p>
            <a:pPr marL="548958" lvl="1" indent="-274320" eaLnBrk="1" fontAlgn="auto" hangingPunct="1">
              <a:lnSpc>
                <a:spcPct val="110000"/>
              </a:lnSpc>
              <a:spcBef>
                <a:spcPts val="0"/>
              </a:spcBef>
              <a:spcAft>
                <a:spcPts val="0"/>
              </a:spcAft>
              <a:buFont typeface="Wingdings 2" pitchFamily="18" charset="2"/>
              <a:buNone/>
              <a:defRPr/>
            </a:pPr>
            <a:r>
              <a:rPr lang="he-IL" dirty="0" smtClean="0">
                <a:solidFill>
                  <a:schemeClr val="accent1">
                    <a:lumMod val="75000"/>
                  </a:schemeClr>
                </a:solidFill>
                <a:latin typeface="David" pitchFamily="34" charset="-79"/>
                <a:cs typeface="David" pitchFamily="34" charset="-79"/>
              </a:rPr>
              <a:t>ב.  </a:t>
            </a:r>
            <a:r>
              <a:rPr lang="he-IL" b="1" dirty="0" smtClean="0">
                <a:solidFill>
                  <a:schemeClr val="accent1">
                    <a:lumMod val="75000"/>
                  </a:schemeClr>
                </a:solidFill>
                <a:latin typeface="David" pitchFamily="34" charset="-79"/>
                <a:cs typeface="David" pitchFamily="34" charset="-79"/>
              </a:rPr>
              <a:t>בניית מאגר נתונים עצום </a:t>
            </a:r>
            <a:r>
              <a:rPr lang="he-IL" dirty="0" smtClean="0">
                <a:solidFill>
                  <a:schemeClr val="accent1">
                    <a:lumMod val="75000"/>
                  </a:schemeClr>
                </a:solidFill>
                <a:latin typeface="David" pitchFamily="34" charset="-79"/>
                <a:cs typeface="David" pitchFamily="34" charset="-79"/>
              </a:rPr>
              <a:t>(יקום של נתונים) הכולל נתונים ומידע ברמות שונות, שייאגרו באופן אחיד ועקבי ויאפשרו ניתוח כמותי ואיכותני רחב. </a:t>
            </a:r>
          </a:p>
          <a:p>
            <a:pPr marL="548958" lvl="1" indent="-274320" eaLnBrk="1" fontAlgn="auto" hangingPunct="1">
              <a:lnSpc>
                <a:spcPct val="110000"/>
              </a:lnSpc>
              <a:spcBef>
                <a:spcPts val="0"/>
              </a:spcBef>
              <a:spcAft>
                <a:spcPts val="0"/>
              </a:spcAft>
              <a:buFont typeface="Wingdings 2" pitchFamily="18" charset="2"/>
              <a:buNone/>
              <a:defRPr/>
            </a:pPr>
            <a:endParaRPr lang="he-IL" dirty="0" smtClean="0">
              <a:solidFill>
                <a:schemeClr val="accent1">
                  <a:lumMod val="75000"/>
                </a:schemeClr>
              </a:solidFill>
              <a:latin typeface="David" pitchFamily="34" charset="-79"/>
              <a:cs typeface="David" pitchFamily="34" charset="-79"/>
            </a:endParaRPr>
          </a:p>
          <a:p>
            <a:pPr marL="548958" lvl="1" indent="-274320" eaLnBrk="1" fontAlgn="auto" hangingPunct="1">
              <a:lnSpc>
                <a:spcPct val="110000"/>
              </a:lnSpc>
              <a:spcBef>
                <a:spcPts val="0"/>
              </a:spcBef>
              <a:spcAft>
                <a:spcPts val="0"/>
              </a:spcAft>
              <a:buFont typeface="Wingdings 2" pitchFamily="18" charset="2"/>
              <a:buNone/>
              <a:defRPr/>
            </a:pPr>
            <a:r>
              <a:rPr lang="he-IL" dirty="0" smtClean="0">
                <a:solidFill>
                  <a:schemeClr val="accent1">
                    <a:lumMod val="75000"/>
                  </a:schemeClr>
                </a:solidFill>
                <a:latin typeface="David" pitchFamily="34" charset="-79"/>
                <a:cs typeface="David" pitchFamily="34" charset="-79"/>
              </a:rPr>
              <a:t>ג.  </a:t>
            </a:r>
            <a:r>
              <a:rPr lang="he-IL" b="1" dirty="0" smtClean="0">
                <a:solidFill>
                  <a:schemeClr val="accent1">
                    <a:lumMod val="75000"/>
                  </a:schemeClr>
                </a:solidFill>
                <a:latin typeface="David" pitchFamily="34" charset="-79"/>
                <a:cs typeface="David" pitchFamily="34" charset="-79"/>
              </a:rPr>
              <a:t>ביצוע מחקרים מעמיקים יותר ובשיטות חדשניות יותר </a:t>
            </a:r>
            <a:r>
              <a:rPr lang="he-IL" dirty="0" smtClean="0">
                <a:solidFill>
                  <a:schemeClr val="accent1">
                    <a:lumMod val="75000"/>
                  </a:schemeClr>
                </a:solidFill>
                <a:latin typeface="David" pitchFamily="34" charset="-79"/>
                <a:cs typeface="David" pitchFamily="34" charset="-79"/>
              </a:rPr>
              <a:t>המבוססות על העידן הדיגיטאלי – בניה ופיתוח מסגרת תיאורטית חזקה יותר תוך שימוש ב </a:t>
            </a:r>
            <a:r>
              <a:rPr lang="en-US" dirty="0" smtClean="0">
                <a:solidFill>
                  <a:schemeClr val="accent1">
                    <a:lumMod val="75000"/>
                  </a:schemeClr>
                </a:solidFill>
                <a:latin typeface="David" pitchFamily="34" charset="-79"/>
                <a:cs typeface="David" pitchFamily="34" charset="-79"/>
              </a:rPr>
              <a:t>data base</a:t>
            </a:r>
            <a:r>
              <a:rPr lang="he-IL" dirty="0" smtClean="0">
                <a:solidFill>
                  <a:schemeClr val="accent1">
                    <a:lumMod val="75000"/>
                  </a:schemeClr>
                </a:solidFill>
                <a:latin typeface="David" pitchFamily="34" charset="-79"/>
                <a:cs typeface="David" pitchFamily="34" charset="-79"/>
              </a:rPr>
              <a:t> רחב של נתונים ואירועים, שימוש בכלי מדידה חדשים ועוד.</a:t>
            </a:r>
          </a:p>
          <a:p>
            <a:pPr marL="548958" lvl="1" indent="-274320" eaLnBrk="1" fontAlgn="auto" hangingPunct="1">
              <a:lnSpc>
                <a:spcPct val="110000"/>
              </a:lnSpc>
              <a:spcBef>
                <a:spcPts val="0"/>
              </a:spcBef>
              <a:spcAft>
                <a:spcPts val="0"/>
              </a:spcAft>
              <a:buFont typeface="Wingdings 2" pitchFamily="18" charset="2"/>
              <a:buNone/>
              <a:defRPr/>
            </a:pPr>
            <a:endParaRPr lang="he-IL" sz="2200" dirty="0" smtClean="0">
              <a:solidFill>
                <a:schemeClr val="accent1">
                  <a:lumMod val="75000"/>
                </a:schemeClr>
              </a:solidFill>
              <a:latin typeface="David" pitchFamily="34" charset="-79"/>
              <a:cs typeface="David" pitchFamily="34" charset="-79"/>
            </a:endParaRPr>
          </a:p>
          <a:p>
            <a:pPr marL="274320" indent="-274320" eaLnBrk="1" fontAlgn="auto" hangingPunct="1">
              <a:lnSpc>
                <a:spcPct val="120000"/>
              </a:lnSpc>
              <a:spcBef>
                <a:spcPts val="0"/>
              </a:spcBef>
              <a:spcAft>
                <a:spcPts val="0"/>
              </a:spcAft>
              <a:buFont typeface="Wingdings 2" pitchFamily="18" charset="2"/>
              <a:buNone/>
              <a:defRPr/>
            </a:pPr>
            <a:r>
              <a:rPr lang="he-IL" dirty="0" smtClean="0">
                <a:solidFill>
                  <a:schemeClr val="accent1">
                    <a:lumMod val="75000"/>
                  </a:schemeClr>
                </a:solidFill>
                <a:latin typeface="David" pitchFamily="34" charset="-79"/>
                <a:cs typeface="David" pitchFamily="34" charset="-79"/>
              </a:rPr>
              <a:t>	</a:t>
            </a:r>
            <a:r>
              <a:rPr lang="he-IL" b="1" dirty="0" smtClean="0">
                <a:solidFill>
                  <a:srgbClr val="FF0000"/>
                </a:solidFill>
                <a:latin typeface="David" pitchFamily="34" charset="-79"/>
                <a:cs typeface="David" pitchFamily="34" charset="-79"/>
              </a:rPr>
              <a:t>מסקנה</a:t>
            </a:r>
            <a:r>
              <a:rPr lang="he-IL" dirty="0" smtClean="0">
                <a:solidFill>
                  <a:srgbClr val="FF0000"/>
                </a:solidFill>
                <a:latin typeface="David" pitchFamily="34" charset="-79"/>
                <a:cs typeface="David" pitchFamily="34" charset="-79"/>
              </a:rPr>
              <a:t>: הבסיס לצעדים אלה כבר הונח ולכן קידום ההיבט הבין תחומי במדעי המדינה הוא בלתי נמנע.</a:t>
            </a:r>
          </a:p>
          <a:p>
            <a:pPr marL="274320" indent="-274320" eaLnBrk="1" fontAlgn="auto" hangingPunct="1">
              <a:spcBef>
                <a:spcPts val="0"/>
              </a:spcBef>
              <a:spcAft>
                <a:spcPts val="0"/>
              </a:spcAft>
              <a:buFont typeface="Wingdings 2" pitchFamily="18" charset="2"/>
              <a:buNone/>
              <a:defRPr/>
            </a:pPr>
            <a:endParaRPr lang="he-IL" sz="2400" dirty="0" smtClean="0">
              <a:solidFill>
                <a:schemeClr val="accent1">
                  <a:lumMod val="75000"/>
                </a:schemeClr>
              </a:solidFill>
              <a:latin typeface="David" pitchFamily="34" charset="-79"/>
              <a:cs typeface="David" pitchFamily="34" charset="-79"/>
            </a:endParaRPr>
          </a:p>
          <a:p>
            <a:pPr marL="274320" indent="-274320" eaLnBrk="1" fontAlgn="auto" hangingPunct="1">
              <a:spcBef>
                <a:spcPts val="0"/>
              </a:spcBef>
              <a:spcAft>
                <a:spcPts val="0"/>
              </a:spcAft>
              <a:buFont typeface="Wingdings 2" pitchFamily="18" charset="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en-US" sz="2400" dirty="0" smtClean="0">
              <a:solidFill>
                <a:schemeClr val="accent1">
                  <a:lumMod val="75000"/>
                </a:schemeClr>
              </a:solidFill>
              <a:latin typeface="David" pitchFamily="34" charset="-79"/>
              <a:cs typeface="David" pitchFamily="34" charset="-79"/>
            </a:endParaRPr>
          </a:p>
          <a:p>
            <a:pPr marL="274320" indent="-274320" algn="l" rtl="0" eaLnBrk="1" fontAlgn="auto" hangingPunct="1">
              <a:spcBef>
                <a:spcPts val="0"/>
              </a:spcBef>
              <a:spcAft>
                <a:spcPts val="0"/>
              </a:spcAft>
              <a:buFont typeface="Wingdings 2"/>
              <a:buNone/>
              <a:defRPr/>
            </a:pPr>
            <a:endParaRPr lang="he-IL" sz="2400" dirty="0" smtClean="0">
              <a:solidFill>
                <a:srgbClr val="FF0000"/>
              </a:solidFill>
              <a:latin typeface="David" pitchFamily="34" charset="-79"/>
              <a:cs typeface="David" pitchFamily="34" charset="-79"/>
            </a:endParaRPr>
          </a:p>
        </p:txBody>
      </p:sp>
      <p:cxnSp>
        <p:nvCxnSpPr>
          <p:cNvPr id="7" name="מחבר ישר 6"/>
          <p:cNvCxnSpPr/>
          <p:nvPr/>
        </p:nvCxnSpPr>
        <p:spPr>
          <a:xfrm>
            <a:off x="323850" y="1268413"/>
            <a:ext cx="8424863" cy="0"/>
          </a:xfrm>
          <a:prstGeom prst="line">
            <a:avLst/>
          </a:prstGeom>
          <a:ln w="82550" cmpd="thinThick">
            <a:solidFill>
              <a:srgbClr val="381BB5"/>
            </a:solidFill>
          </a:ln>
        </p:spPr>
        <p:style>
          <a:lnRef idx="1">
            <a:schemeClr val="accent1"/>
          </a:lnRef>
          <a:fillRef idx="0">
            <a:schemeClr val="accent1"/>
          </a:fillRef>
          <a:effectRef idx="0">
            <a:schemeClr val="accent1"/>
          </a:effectRef>
          <a:fontRef idx="minor">
            <a:schemeClr val="tx1"/>
          </a:fontRef>
        </p:style>
      </p:cxnSp>
      <p:pic>
        <p:nvPicPr>
          <p:cNvPr id="14340" name="Picture 5" descr="מבל נקי"/>
          <p:cNvPicPr>
            <a:picLocks noChangeAspect="1" noChangeArrowheads="1"/>
          </p:cNvPicPr>
          <p:nvPr/>
        </p:nvPicPr>
        <p:blipFill>
          <a:blip r:embed="rId3" cstate="print"/>
          <a:srcRect/>
          <a:stretch>
            <a:fillRect/>
          </a:stretch>
        </p:blipFill>
        <p:spPr bwMode="auto">
          <a:xfrm>
            <a:off x="250825" y="188913"/>
            <a:ext cx="792163" cy="863600"/>
          </a:xfrm>
          <a:prstGeom prst="rect">
            <a:avLst/>
          </a:prstGeom>
          <a:noFill/>
          <a:ln w="9525">
            <a:noFill/>
            <a:miter lim="800000"/>
            <a:headEnd/>
            <a:tailEnd/>
          </a:ln>
        </p:spPr>
      </p:pic>
      <p:sp>
        <p:nvSpPr>
          <p:cNvPr id="14" name="מציין מיקום של מספר שקופית 13"/>
          <p:cNvSpPr>
            <a:spLocks noGrp="1"/>
          </p:cNvSpPr>
          <p:nvPr>
            <p:ph type="sldNum" sz="quarter" idx="12"/>
          </p:nvPr>
        </p:nvSpPr>
        <p:spPr>
          <a:solidFill>
            <a:schemeClr val="bg1"/>
          </a:solidFill>
        </p:spPr>
        <p:txBody>
          <a:bodyPr/>
          <a:lstStyle/>
          <a:p>
            <a:pPr>
              <a:defRPr/>
            </a:pPr>
            <a:fld id="{5E4E340E-D8D1-493F-84EE-5337EA88BB66}" type="slidenum">
              <a:rPr lang="he-IL" b="1">
                <a:solidFill>
                  <a:schemeClr val="accent1">
                    <a:lumMod val="75000"/>
                  </a:schemeClr>
                </a:solidFill>
                <a:latin typeface="Arial" pitchFamily="34" charset="0"/>
                <a:cs typeface="Arial" pitchFamily="34" charset="0"/>
              </a:rPr>
              <a:pPr>
                <a:defRPr/>
              </a:pPr>
              <a:t>9</a:t>
            </a:fld>
            <a:endParaRPr lang="he-IL" b="1" dirty="0">
              <a:solidFill>
                <a:schemeClr val="accent1">
                  <a:lumMod val="75000"/>
                </a:schemeClr>
              </a:solidFill>
              <a:latin typeface="Arial" pitchFamily="34" charset="0"/>
              <a:cs typeface="Arial" pitchFamily="34" charset="0"/>
            </a:endParaRPr>
          </a:p>
        </p:txBody>
      </p:sp>
      <p:sp>
        <p:nvSpPr>
          <p:cNvPr id="9" name="כותרת 1"/>
          <p:cNvSpPr txBox="1">
            <a:spLocks/>
          </p:cNvSpPr>
          <p:nvPr/>
        </p:nvSpPr>
        <p:spPr bwMode="auto">
          <a:xfrm>
            <a:off x="971550" y="260350"/>
            <a:ext cx="7772400" cy="922338"/>
          </a:xfrm>
          <a:prstGeom prst="rect">
            <a:avLst/>
          </a:prstGeom>
          <a:noFill/>
          <a:ln w="9525">
            <a:noFill/>
            <a:miter lim="800000"/>
            <a:headEnd/>
            <a:tailEnd/>
          </a:ln>
        </p:spPr>
        <p:txBody>
          <a:bodyPr bIns="91440" anchor="b">
            <a:normAutofit fontScale="82500" lnSpcReduction="20000"/>
          </a:bodyPr>
          <a:lstStyle/>
          <a:p>
            <a:pPr algn="ctr" fontAlgn="auto">
              <a:spcAft>
                <a:spcPts val="0"/>
              </a:spcAft>
              <a:defRPr/>
            </a:pPr>
            <a:r>
              <a:rPr lang="he-IL" sz="4000" b="1" dirty="0">
                <a:solidFill>
                  <a:schemeClr val="accent1">
                    <a:lumMod val="75000"/>
                  </a:schemeClr>
                </a:solidFill>
                <a:latin typeface="David" pitchFamily="34" charset="-79"/>
                <a:ea typeface="+mj-ea"/>
                <a:cs typeface="David" pitchFamily="34" charset="-79"/>
              </a:rPr>
              <a:t>המסגרת התיאורטית – </a:t>
            </a:r>
            <a:r>
              <a:rPr lang="he-IL" sz="3600" b="1" dirty="0">
                <a:solidFill>
                  <a:schemeClr val="accent1">
                    <a:lumMod val="75000"/>
                  </a:schemeClr>
                </a:solidFill>
                <a:latin typeface="David" pitchFamily="34" charset="-79"/>
                <a:ea typeface="+mj-ea"/>
                <a:cs typeface="David" pitchFamily="34" charset="-79"/>
              </a:rPr>
              <a:t>הצגת המאמרים </a:t>
            </a:r>
          </a:p>
          <a:p>
            <a:pPr algn="ctr" fontAlgn="auto">
              <a:spcAft>
                <a:spcPts val="0"/>
              </a:spcAft>
              <a:defRPr/>
            </a:pPr>
            <a:r>
              <a:rPr lang="he-IL" sz="3400" dirty="0">
                <a:solidFill>
                  <a:schemeClr val="accent1">
                    <a:lumMod val="75000"/>
                  </a:schemeClr>
                </a:solidFill>
                <a:latin typeface="David" pitchFamily="34" charset="-79"/>
                <a:ea typeface="+mj-ea"/>
                <a:cs typeface="David" pitchFamily="34" charset="-79"/>
              </a:rPr>
              <a:t>(המשך </a:t>
            </a:r>
            <a:r>
              <a:rPr lang="en-US" sz="3100" dirty="0">
                <a:solidFill>
                  <a:schemeClr val="accent1">
                    <a:lumMod val="75000"/>
                  </a:schemeClr>
                </a:solidFill>
                <a:latin typeface="David" pitchFamily="34" charset="-79"/>
                <a:ea typeface="+mj-ea"/>
                <a:cs typeface="David" pitchFamily="34" charset="-79"/>
              </a:rPr>
              <a:t>Patrick Dunleavy (2010) (</a:t>
            </a:r>
            <a:r>
              <a:rPr lang="he-IL" sz="3100" dirty="0">
                <a:solidFill>
                  <a:schemeClr val="accent1">
                    <a:lumMod val="75000"/>
                  </a:schemeClr>
                </a:solidFill>
                <a:latin typeface="David" pitchFamily="34" charset="-79"/>
                <a:ea typeface="+mj-ea"/>
                <a:cs typeface="David" pitchFamily="34" charset="-79"/>
              </a:rPr>
              <a:t> </a:t>
            </a:r>
            <a:r>
              <a:rPr lang="he-IL" sz="3100" dirty="0">
                <a:solidFill>
                  <a:schemeClr val="accent1">
                    <a:lumMod val="75000"/>
                  </a:schemeClr>
                </a:solidFill>
                <a:latin typeface="David" pitchFamily="34" charset="-79"/>
                <a:cs typeface="David" pitchFamily="34" charset="-79"/>
              </a:rPr>
              <a:t>.1</a:t>
            </a:r>
            <a:endParaRPr lang="he-IL" sz="3100" b="1" dirty="0">
              <a:solidFill>
                <a:schemeClr val="accent1">
                  <a:lumMod val="75000"/>
                </a:schemeClr>
              </a:solidFill>
              <a:latin typeface="David" pitchFamily="34" charset="-79"/>
              <a:ea typeface="+mj-ea"/>
              <a:cs typeface="David" pitchFamily="34" charset="-79"/>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יושר">
  <a:themeElements>
    <a:clrScheme name="התאמה אישית 3">
      <a:dk1>
        <a:sysClr val="windowText" lastClr="000000"/>
      </a:dk1>
      <a:lt1>
        <a:sysClr val="window" lastClr="FFFFFF"/>
      </a:lt1>
      <a:dk2>
        <a:srgbClr val="04617B"/>
      </a:dk2>
      <a:lt2>
        <a:srgbClr val="DBF5F9"/>
      </a:lt2>
      <a:accent1>
        <a:srgbClr val="0E3FC8"/>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יושר">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יושר">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3072</TotalTime>
  <Words>2870</Words>
  <Application>Microsoft Office PowerPoint</Application>
  <PresentationFormat>‫הצגה על המסך (4:3)</PresentationFormat>
  <Paragraphs>374</Paragraphs>
  <Slides>38</Slides>
  <Notes>16</Notes>
  <HiddenSlides>1</HiddenSlides>
  <MMClips>0</MMClips>
  <ScaleCrop>false</ScaleCrop>
  <HeadingPairs>
    <vt:vector size="4" baseType="variant">
      <vt:variant>
        <vt:lpstr>ערכת נושא</vt:lpstr>
      </vt:variant>
      <vt:variant>
        <vt:i4>1</vt:i4>
      </vt:variant>
      <vt:variant>
        <vt:lpstr>כותרות שקופיות</vt:lpstr>
      </vt:variant>
      <vt:variant>
        <vt:i4>38</vt:i4>
      </vt:variant>
    </vt:vector>
  </HeadingPairs>
  <TitlesOfParts>
    <vt:vector size="39" baseType="lpstr">
      <vt:lpstr>יושר</vt:lpstr>
      <vt:lpstr>מדעי המדינה ודיסציפלינות אחרות:  ההיבט הבין תחומי והרב תחומי</vt:lpstr>
      <vt:lpstr>ההיבט הבין תחומי והרב תחומי במדעי המדינה</vt:lpstr>
      <vt:lpstr>המסגרת התיאורטית – מושגי יסוד</vt:lpstr>
      <vt:lpstr>המסגרת התיאורטית -  מושגי יסוד (המשך)</vt:lpstr>
      <vt:lpstr>המסגרת התיאורטית – מושגי יסוד (המשך)</vt:lpstr>
      <vt:lpstr>המסגרת התיאורטית – הצגת המאמרים</vt:lpstr>
      <vt:lpstr>המסגרת התיאורטית – הצגת המאמרים</vt:lpstr>
      <vt:lpstr>המסגרת התיאורטית – הצגת המאמרים - Patrick Dunleavy (2010) .1</vt:lpstr>
      <vt:lpstr>שקופית 9</vt:lpstr>
      <vt:lpstr>המסגרת התיאורטית – הצגת המאמרים Ross Fiona (2008) .2</vt:lpstr>
      <vt:lpstr>המסגרת התיאורטית – הצגת המאמרים )המשך) Ross Fiona (2008) .2</vt:lpstr>
      <vt:lpstr>המסגרת התיאורטית – הצגת המאמרים Michael Moran (2006) .3</vt:lpstr>
      <vt:lpstr>המסגרת התיאורטית – הצגת המאמרים Michael Moran (2006) .3</vt:lpstr>
      <vt:lpstr>המסגרת התיאורטית – הצגת המאמרים )המשך) Michael Moran (2006) .3</vt:lpstr>
      <vt:lpstr>מצרים והאביב הערבי   הקושי לחקור והתועלת בגישה רבת תחומים</vt:lpstr>
      <vt:lpstr>האם קיים אביב ערבי והאם ניתן לנבא את העתיד במזרח התיכון?</vt:lpstr>
      <vt:lpstr>מצרים - דוג' לגישה תחומית</vt:lpstr>
      <vt:lpstr>בין תחומי/רב תחומי -להבנת האביב הערבי</vt:lpstr>
      <vt:lpstr>גישה רב תחומית - </vt:lpstr>
      <vt:lpstr>גישה בין תחומית - </vt:lpstr>
      <vt:lpstr>מצרים - בחינה רב תחומית, שנשענת על  מגוון התחומים לבחינה שהוצגו</vt:lpstr>
      <vt:lpstr>מצרים - בחינה רב תחומית, שנשענת על  מגוון התחומים לבחינה שהוצגו - המשך</vt:lpstr>
      <vt:lpstr>הגישה הבין תחומית נותנת לנו קומה נוספת לבחון את מה שקרה במצרים</vt:lpstr>
      <vt:lpstr>שקופית 24</vt:lpstr>
      <vt:lpstr>הביטחון לאומי מהו ? </vt:lpstr>
      <vt:lpstr>הביטחון לאומי מהו ? </vt:lpstr>
      <vt:lpstr>הביטחון לאומי מהו ? </vt:lpstr>
      <vt:lpstr>הביטחון לאומי מהו ? </vt:lpstr>
      <vt:lpstr>הביטחון לאומי מהו ? - בין תחומי או רב תחומי</vt:lpstr>
      <vt:lpstr>הביטחון לאומי מהו ? - בין תחומי או רב תחומי</vt:lpstr>
      <vt:lpstr>הביטחון לאומי מהו ? - בין תחומי או רב תחומי</vt:lpstr>
      <vt:lpstr>הביטחון לאומי מהו ? - בין תחומי או רב תחומי</vt:lpstr>
      <vt:lpstr>הביטחון לאומי מהו ? - בין תחומי או רב תחומי</vt:lpstr>
      <vt:lpstr>הביטחון לאומי מהו ? - בין תחומי או רב תחומי</vt:lpstr>
      <vt:lpstr>הביטחון לאומי מהו ? - בין תחומי או רב תחומי</vt:lpstr>
      <vt:lpstr>הביטחון לאומי מהו ? - בין תחומי או רב תחומי</vt:lpstr>
      <vt:lpstr>הביטחון לאומי מהו ? - בין תחומי או רב תחומי</vt:lpstr>
      <vt:lpstr>שקופית 38</vt:lpstr>
    </vt:vector>
  </TitlesOfParts>
  <Company>IDF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מדיניות הקצאת הקרקעות והדיור</dc:title>
  <dc:creator>מרב שמש</dc:creator>
  <cp:lastModifiedBy>שרון פנחס</cp:lastModifiedBy>
  <cp:revision>290</cp:revision>
  <dcterms:created xsi:type="dcterms:W3CDTF">2015-01-06T12:22:40Z</dcterms:created>
  <dcterms:modified xsi:type="dcterms:W3CDTF">2015-06-17T20:10:48Z</dcterms:modified>
</cp:coreProperties>
</file>