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09" r:id="rId5"/>
  </p:sldMasterIdLst>
  <p:notesMasterIdLst>
    <p:notesMasterId r:id="rId11"/>
  </p:notesMasterIdLst>
  <p:sldIdLst>
    <p:sldId id="393" r:id="rId6"/>
    <p:sldId id="372" r:id="rId7"/>
    <p:sldId id="338" r:id="rId8"/>
    <p:sldId id="337" r:id="rId9"/>
    <p:sldId id="386" r:id="rId10"/>
  </p:sldIdLst>
  <p:sldSz cx="9144000" cy="6858000" type="screen4x3"/>
  <p:notesSz cx="6858000" cy="9926638"/>
  <p:custShowLst>
    <p:custShow name="גל שני" id="0">
      <p:sldLst/>
    </p:custShow>
    <p:custShow name="צקפוסטים" id="1">
      <p:sldLst/>
    </p:custShow>
    <p:custShow name="חסמים ונקזים" id="2">
      <p:sldLst/>
    </p:custShow>
    <p:custShow name="105" id="3">
      <p:sldLst/>
    </p:custShow>
    <p:custShow name="הרודיון" id="4">
      <p:sldLst/>
    </p:custShow>
    <p:custShow name="מצלמות" id="5">
      <p:sldLst/>
    </p:custShow>
    <p:custShow name="צומת הטי" id="6">
      <p:sldLst/>
    </p:custShow>
    <p:custShow name="תאורה" id="7">
      <p:sldLst/>
    </p:custShow>
    <p:custShow name="מבצע קו 160" id="8">
      <p:sldLst/>
    </p:custShow>
    <p:custShow name="חיפוש רכב" id="9">
      <p:sldLst/>
    </p:custShow>
  </p:custShowLst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F0F"/>
    <a:srgbClr val="CC0000"/>
    <a:srgbClr val="9D63AF"/>
    <a:srgbClr val="8963AF"/>
    <a:srgbClr val="B957BB"/>
    <a:srgbClr val="A82522"/>
    <a:srgbClr val="B72A13"/>
    <a:srgbClr val="A0352A"/>
    <a:srgbClr val="983232"/>
    <a:srgbClr val="3A5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סגנון בהיר 3 - הדגשה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סגנון ערכת נושא 1 - הדגשה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985" autoAdjust="0"/>
    <p:restoredTop sz="96314" autoAdjust="0"/>
  </p:normalViewPr>
  <p:slideViewPr>
    <p:cSldViewPr snapToGrid="0">
      <p:cViewPr varScale="1">
        <p:scale>
          <a:sx n="73" d="100"/>
          <a:sy n="73" d="100"/>
        </p:scale>
        <p:origin x="11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גיליון1!$B$1</c:f>
              <c:strCache>
                <c:ptCount val="1"/>
                <c:pt idx="0">
                  <c:v>מכירות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25400" cap="flat" cmpd="sng" algn="ctr">
                <a:solidFill>
                  <a:schemeClr val="accent2">
                    <a:shade val="50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3478-4A09-BC7F-0226F0AF736B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25400" cap="flat" cmpd="sng" algn="ctr">
                <a:solidFill>
                  <a:schemeClr val="accent5">
                    <a:shade val="50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3478-4A09-BC7F-0226F0AF736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 cap="flat" cmpd="sng" algn="ctr">
                <a:solidFill>
                  <a:schemeClr val="accent3">
                    <a:shade val="50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3478-4A09-BC7F-0226F0AF736B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 w="25400" cap="flat" cmpd="sng" algn="ctr">
                <a:solidFill>
                  <a:schemeClr val="accent6">
                    <a:shade val="50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3478-4A09-BC7F-0226F0AF736B}"/>
              </c:ext>
            </c:extLst>
          </c:dPt>
          <c:dPt>
            <c:idx val="4"/>
            <c:bubble3D val="0"/>
            <c:spPr>
              <a:solidFill>
                <a:schemeClr val="accent1"/>
              </a:solidFill>
              <a:ln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3478-4A09-BC7F-0226F0AF736B}"/>
              </c:ext>
            </c:extLst>
          </c:dPt>
          <c:dPt>
            <c:idx val="5"/>
            <c:bubble3D val="0"/>
            <c:spPr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478-4A09-BC7F-0226F0AF736B}"/>
              </c:ext>
            </c:extLst>
          </c:dPt>
          <c:dPt>
            <c:idx val="6"/>
            <c:bubble3D val="0"/>
            <c:spPr>
              <a:solidFill>
                <a:schemeClr val="accent4">
                  <a:lumMod val="75000"/>
                </a:schemeClr>
              </a:solidFill>
              <a:ln w="9525" cap="flat" cmpd="sng" algn="ctr">
                <a:solidFill>
                  <a:schemeClr val="accent1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3478-4A09-BC7F-0226F0AF736B}"/>
              </c:ext>
            </c:extLst>
          </c:dPt>
          <c:dPt>
            <c:idx val="7"/>
            <c:bubble3D val="0"/>
            <c:spPr>
              <a:solidFill>
                <a:srgbClr val="FF99CC"/>
              </a:solidFill>
              <a:ln w="9525" cap="flat" cmpd="sng" algn="ctr">
                <a:solidFill>
                  <a:schemeClr val="accent2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478-4A09-BC7F-0226F0AF736B}"/>
              </c:ext>
            </c:extLst>
          </c:dPt>
          <c:dPt>
            <c:idx val="8"/>
            <c:bubble3D val="0"/>
            <c:spPr>
              <a:solidFill>
                <a:schemeClr val="bg2">
                  <a:lumMod val="75000"/>
                </a:schemeClr>
              </a:solidFill>
              <a:ln w="9525" cap="flat" cmpd="sng" algn="ctr">
                <a:solidFill>
                  <a:schemeClr val="accent3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3478-4A09-BC7F-0226F0AF736B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4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3478-4A09-BC7F-0226F0AF736B}"/>
              </c:ext>
            </c:extLst>
          </c:dPt>
          <c:dPt>
            <c:idx val="1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5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3478-4A09-BC7F-0226F0AF736B}"/>
              </c:ext>
            </c:extLst>
          </c:dPt>
          <c:dPt>
            <c:idx val="11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6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6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3478-4A09-BC7F-0226F0AF736B}"/>
              </c:ext>
            </c:extLst>
          </c:dPt>
          <c:cat>
            <c:strRef>
              <c:f>גיליון1!$A$2:$A$13</c:f>
              <c:strCache>
                <c:ptCount val="4"/>
                <c:pt idx="0">
                  <c:v>רבעון ראשון</c:v>
                </c:pt>
                <c:pt idx="1">
                  <c:v>רבעון שני</c:v>
                </c:pt>
                <c:pt idx="2">
                  <c:v>רבעון שלישי</c:v>
                </c:pt>
                <c:pt idx="3">
                  <c:v>רבעון רביעי</c:v>
                </c:pt>
              </c:strCache>
            </c:strRef>
          </c:cat>
          <c:val>
            <c:numRef>
              <c:f>גיליון1!$B$2:$B$13</c:f>
              <c:numCache>
                <c:formatCode>General</c:formatCode>
                <c:ptCount val="12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478-4A09-BC7F-0226F0AF73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0.48048</cdr:x>
      <cdr:y>0.08453</cdr:y>
    </cdr:from>
    <cdr:to>
      <cdr:x>0.69311</cdr:x>
      <cdr:y>0.42435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63600" y="416137"/>
          <a:ext cx="1577065" cy="16729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/>
          <a:endParaRPr lang="he-IL" sz="1400" b="1" dirty="0">
            <a:effectLst/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B9910E6-BE84-486A-9848-DE8E2CAFF44A}" type="datetimeFigureOut">
              <a:rPr lang="he-IL" smtClean="0"/>
              <a:pPr/>
              <a:t>כ"ד/טבת/תש"פ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B210119-7361-4064-AD11-357F8312456E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34446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61437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01330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21411" y="142852"/>
            <a:ext cx="7500990" cy="511156"/>
          </a:xfrm>
          <a:prstGeom prst="rect">
            <a:avLst/>
          </a:prstGeo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95651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7746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1738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/>
          </p:nvPr>
        </p:nvSpPr>
        <p:spPr>
          <a:xfrm>
            <a:off x="457200" y="500042"/>
            <a:ext cx="8229600" cy="56261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0810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5062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379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6667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42425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מציין מיקום טקסט 2"/>
          <p:cNvSpPr>
            <a:spLocks noGrp="1"/>
          </p:cNvSpPr>
          <p:nvPr>
            <p:ph type="body" idx="1"/>
          </p:nvPr>
        </p:nvSpPr>
        <p:spPr bwMode="auto">
          <a:xfrm>
            <a:off x="360363" y="1071563"/>
            <a:ext cx="8355012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</a:p>
        </p:txBody>
      </p:sp>
      <p:sp>
        <p:nvSpPr>
          <p:cNvPr id="18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3438" y="131743"/>
            <a:ext cx="7500937" cy="5111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vert="horz" lIns="91440" tIns="45720" rIns="91440" bIns="45720" rtlCol="1" anchor="ctr">
            <a:noAutofit/>
          </a:bodyPr>
          <a:lstStyle/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43798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5" r:id="rId5"/>
    <p:sldLayoutId id="2147483716" r:id="rId6"/>
    <p:sldLayoutId id="2147483717" r:id="rId7"/>
    <p:sldLayoutId id="2147483718" r:id="rId8"/>
    <p:sldLayoutId id="2147483673" r:id="rId9"/>
  </p:sldLayoutIdLst>
  <p:timing>
    <p:tnLst>
      <p:par>
        <p:cTn id="1" dur="indefinite" restart="never" nodeType="tmRoot"/>
      </p:par>
    </p:tnLst>
  </p:timing>
  <p:txStyles>
    <p:titleStyle>
      <a:lvl1pPr algn="ctr" rtl="1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+mj-ea"/>
          <a:cs typeface="David" pitchFamily="2" charset="-79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cs typeface="David" pitchFamily="2" charset="-79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cs typeface="David" pitchFamily="2" charset="-79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cs typeface="David" pitchFamily="2" charset="-79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cs typeface="David" pitchFamily="2" charset="-79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cs typeface="David" pitchFamily="2" charset="-79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cs typeface="David" pitchFamily="2" charset="-79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cs typeface="David" pitchFamily="2" charset="-79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cs typeface="David" pitchFamily="2" charset="-79"/>
        </a:defRPr>
      </a:lvl9pPr>
    </p:titleStyle>
    <p:bodyStyle>
      <a:lvl1pPr marL="457200" indent="-457200" algn="r" rtl="1" eaLnBrk="1" fontAlgn="base" hangingPunct="1">
        <a:spcBef>
          <a:spcPct val="20000"/>
        </a:spcBef>
        <a:spcAft>
          <a:spcPct val="0"/>
        </a:spcAft>
        <a:buClr>
          <a:srgbClr val="3333CC"/>
        </a:buClr>
        <a:buFont typeface="Calibri" pitchFamily="34" charset="0"/>
        <a:buAutoNum type="arabicPeriod"/>
        <a:defRPr sz="2400" kern="1200">
          <a:solidFill>
            <a:schemeClr val="tx1"/>
          </a:solidFill>
          <a:latin typeface="+mn-lt"/>
          <a:ea typeface="+mn-ea"/>
          <a:cs typeface="David" pitchFamily="2" charset="-79"/>
        </a:defRPr>
      </a:lvl1pPr>
      <a:lvl2pPr marL="971550" indent="-514350" algn="r" rtl="1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 typeface="Times New Roman" pitchFamily="18" charset="0"/>
        <a:buAutoNum type="hebrew2Minus"/>
        <a:defRPr sz="2000" kern="1200">
          <a:solidFill>
            <a:schemeClr val="tx1"/>
          </a:solidFill>
          <a:latin typeface="+mn-lt"/>
          <a:ea typeface="+mn-ea"/>
          <a:cs typeface="David" pitchFamily="2" charset="-79"/>
        </a:defRPr>
      </a:lvl2pPr>
      <a:lvl3pPr marL="1257300" indent="-342900" algn="r" rtl="1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Calibri" pitchFamily="34" charset="0"/>
        <a:buAutoNum type="arabicParenR"/>
        <a:defRPr kern="1200">
          <a:solidFill>
            <a:schemeClr val="tx1"/>
          </a:solidFill>
          <a:latin typeface="+mn-lt"/>
          <a:ea typeface="+mn-ea"/>
          <a:cs typeface="David" pitchFamily="2" charset="-79"/>
        </a:defRPr>
      </a:lvl3pPr>
      <a:lvl4pPr marL="1714500" indent="-342900" algn="r" rtl="1" eaLnBrk="1" fontAlgn="base" hangingPunct="1">
        <a:spcBef>
          <a:spcPct val="20000"/>
        </a:spcBef>
        <a:spcAft>
          <a:spcPct val="0"/>
        </a:spcAft>
        <a:buClr>
          <a:srgbClr val="CC6600"/>
        </a:buClr>
        <a:buFont typeface="Calibri" pitchFamily="34" charset="0"/>
        <a:buAutoNum type="alphaLcParenR"/>
        <a:defRPr sz="1600" kern="1200">
          <a:solidFill>
            <a:schemeClr val="tx1"/>
          </a:solidFill>
          <a:latin typeface="+mn-lt"/>
          <a:ea typeface="+mn-ea"/>
          <a:cs typeface="David" pitchFamily="2" charset="-79"/>
        </a:defRPr>
      </a:lvl4pPr>
      <a:lvl5pPr marL="2343150" indent="-514350" algn="r" rtl="1" eaLnBrk="1" fontAlgn="base" hangingPunct="1">
        <a:spcBef>
          <a:spcPct val="20000"/>
        </a:spcBef>
        <a:spcAft>
          <a:spcPct val="0"/>
        </a:spcAft>
        <a:buClr>
          <a:srgbClr val="0099CC"/>
        </a:buClr>
        <a:buFont typeface="Calibri" pitchFamily="34" charset="0"/>
        <a:buAutoNum type="romanUcPeriod"/>
        <a:defRPr sz="2000" kern="1200">
          <a:solidFill>
            <a:schemeClr val="tx1"/>
          </a:solidFill>
          <a:latin typeface="+mn-lt"/>
          <a:ea typeface="+mn-ea"/>
          <a:cs typeface="David" pitchFamily="2" charset="-79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מציין מיקום תוכן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43" y="4170"/>
            <a:ext cx="9182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מלבן 12"/>
          <p:cNvSpPr/>
          <p:nvPr/>
        </p:nvSpPr>
        <p:spPr>
          <a:xfrm>
            <a:off x="-252536" y="334718"/>
            <a:ext cx="3816424" cy="182640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he-IL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524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Stam1" panose="02010401010101010101" pitchFamily="2" charset="-79"/>
                <a:cs typeface="Guttman Stam1" panose="02010401010101010101" pitchFamily="2" charset="-79"/>
              </a:rPr>
              <a:t>"מהלאה למגדל עדר- אתרא </a:t>
            </a:r>
            <a:r>
              <a:rPr lang="he-IL" sz="20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524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Stam1" panose="02010401010101010101" pitchFamily="2" charset="-79"/>
                <a:cs typeface="Guttman Stam1" panose="02010401010101010101" pitchFamily="2" charset="-79"/>
              </a:rPr>
              <a:t>דמתמן</a:t>
            </a:r>
            <a:r>
              <a:rPr lang="he-IL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524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Stam1" panose="02010401010101010101" pitchFamily="2" charset="-79"/>
                <a:cs typeface="Guttman Stam1" panose="02010401010101010101" pitchFamily="2" charset="-79"/>
              </a:rPr>
              <a:t> עתיד </a:t>
            </a:r>
            <a:r>
              <a:rPr lang="he-IL" sz="20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524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Stam1" panose="02010401010101010101" pitchFamily="2" charset="-79"/>
                <a:cs typeface="Guttman Stam1" panose="02010401010101010101" pitchFamily="2" charset="-79"/>
              </a:rPr>
              <a:t>לאיתגלי</a:t>
            </a:r>
            <a:r>
              <a:rPr lang="he-IL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524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Stam1" panose="02010401010101010101" pitchFamily="2" charset="-79"/>
                <a:cs typeface="Guttman Stam1" panose="02010401010101010101" pitchFamily="2" charset="-79"/>
              </a:rPr>
              <a:t> </a:t>
            </a:r>
            <a:r>
              <a:rPr lang="he-IL" sz="20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524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Stam1" panose="02010401010101010101" pitchFamily="2" charset="-79"/>
                <a:cs typeface="Guttman Stam1" panose="02010401010101010101" pitchFamily="2" charset="-79"/>
              </a:rPr>
              <a:t>מלכא</a:t>
            </a:r>
            <a:r>
              <a:rPr lang="he-IL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524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Stam1" panose="02010401010101010101" pitchFamily="2" charset="-79"/>
                <a:cs typeface="Guttman Stam1" panose="02010401010101010101" pitchFamily="2" charset="-79"/>
              </a:rPr>
              <a:t> </a:t>
            </a:r>
            <a:r>
              <a:rPr lang="he-IL" sz="20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524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Stam1" panose="02010401010101010101" pitchFamily="2" charset="-79"/>
                <a:cs typeface="Guttman Stam1" panose="02010401010101010101" pitchFamily="2" charset="-79"/>
              </a:rPr>
              <a:t>משיחא</a:t>
            </a:r>
            <a:r>
              <a:rPr lang="he-IL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524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Stam1" panose="02010401010101010101" pitchFamily="2" charset="-79"/>
                <a:cs typeface="Guttman Stam1" panose="02010401010101010101" pitchFamily="2" charset="-79"/>
              </a:rPr>
              <a:t> בסוף </a:t>
            </a:r>
            <a:r>
              <a:rPr lang="he-IL" sz="20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524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Stam1" panose="02010401010101010101" pitchFamily="2" charset="-79"/>
                <a:cs typeface="Guttman Stam1" panose="02010401010101010101" pitchFamily="2" charset="-79"/>
              </a:rPr>
              <a:t>יומיא</a:t>
            </a:r>
            <a:r>
              <a:rPr lang="he-IL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524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Stam1" panose="02010401010101010101" pitchFamily="2" charset="-79"/>
                <a:cs typeface="Guttman Stam1" panose="02010401010101010101" pitchFamily="2" charset="-79"/>
              </a:rPr>
              <a:t>"</a:t>
            </a:r>
          </a:p>
          <a:p>
            <a:pPr algn="ctr">
              <a:lnSpc>
                <a:spcPct val="150000"/>
              </a:lnSpc>
            </a:pPr>
            <a:r>
              <a:rPr lang="he-IL" sz="1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524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Stam1" panose="02010401010101010101" pitchFamily="2" charset="-79"/>
                <a:cs typeface="Guttman Stam1" panose="02010401010101010101" pitchFamily="2" charset="-79"/>
              </a:rPr>
              <a:t>(יונתן בן עוזיאל, </a:t>
            </a:r>
          </a:p>
          <a:p>
            <a:pPr algn="ctr">
              <a:lnSpc>
                <a:spcPct val="150000"/>
              </a:lnSpc>
            </a:pPr>
            <a:r>
              <a:rPr lang="he-IL" sz="1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524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Stam1" panose="02010401010101010101" pitchFamily="2" charset="-79"/>
                <a:cs typeface="Guttman Stam1" panose="02010401010101010101" pitchFamily="2" charset="-79"/>
              </a:rPr>
              <a:t>פירוש לבראשית ל"ה, פס' </a:t>
            </a:r>
            <a:r>
              <a:rPr lang="he-IL" sz="10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524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Stam1" panose="02010401010101010101" pitchFamily="2" charset="-79"/>
                <a:cs typeface="Guttman Stam1" panose="02010401010101010101" pitchFamily="2" charset="-79"/>
              </a:rPr>
              <a:t>טז</a:t>
            </a:r>
            <a:r>
              <a:rPr lang="he-IL" sz="1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524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Stam1" panose="02010401010101010101" pitchFamily="2" charset="-79"/>
                <a:cs typeface="Guttman Stam1" panose="02010401010101010101" pitchFamily="2" charset="-79"/>
              </a:rPr>
              <a:t>'-כא')</a:t>
            </a:r>
            <a:endParaRPr lang="he-IL" sz="10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524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ttman Stam1" panose="02010401010101010101" pitchFamily="2" charset="-79"/>
              <a:cs typeface="Guttman Stam1" panose="02010401010101010101" pitchFamily="2" charset="-79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-252536" y="1171992"/>
            <a:ext cx="9614086" cy="5293757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57816" rtl="0" fontAlgn="base">
              <a:spcBef>
                <a:spcPct val="0"/>
              </a:spcBef>
              <a:spcAft>
                <a:spcPct val="0"/>
              </a:spcAft>
            </a:pPr>
            <a:endParaRPr lang="he-IL" sz="7200" b="1" dirty="0" smtClean="0">
              <a:ln w="28575">
                <a:solidFill>
                  <a:srgbClr val="002060"/>
                </a:solidFill>
                <a:prstDash val="solid"/>
              </a:ln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David" pitchFamily="2" charset="-79"/>
            </a:endParaRPr>
          </a:p>
          <a:p>
            <a:pPr algn="ctr" defTabSz="957816" rtl="0" fontAlgn="base">
              <a:spcBef>
                <a:spcPct val="0"/>
              </a:spcBef>
              <a:spcAft>
                <a:spcPct val="0"/>
              </a:spcAft>
            </a:pPr>
            <a:r>
              <a:rPr lang="en-US" sz="6600" b="1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avid" pitchFamily="34" charset="-79"/>
                <a:cs typeface="David" pitchFamily="34" charset="-79"/>
              </a:rPr>
              <a:t>A Brigade </a:t>
            </a:r>
          </a:p>
          <a:p>
            <a:pPr algn="ctr" defTabSz="957816" rtl="0" fontAlgn="base">
              <a:spcBef>
                <a:spcPct val="0"/>
              </a:spcBef>
              <a:spcAft>
                <a:spcPct val="0"/>
              </a:spcAft>
            </a:pPr>
            <a:r>
              <a:rPr lang="en-US" sz="6600" b="1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avid" pitchFamily="34" charset="-79"/>
                <a:cs typeface="David" pitchFamily="34" charset="-79"/>
              </a:rPr>
              <a:t>Commander in Judea &amp; Samaria</a:t>
            </a:r>
            <a:endParaRPr lang="he-IL" sz="4800" b="1" cap="all" dirty="0" smtClean="0">
              <a:ln w="28575">
                <a:solidFill>
                  <a:schemeClr val="bg1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David" pitchFamily="34" charset="-79"/>
              <a:cs typeface="David" pitchFamily="34" charset="-79"/>
            </a:endParaRPr>
          </a:p>
          <a:p>
            <a:pPr algn="ctr" rtl="0">
              <a:buNone/>
            </a:pPr>
            <a:endParaRPr lang="he-IL" sz="2000" b="1" cap="all" dirty="0" smtClean="0">
              <a:ln w="28575">
                <a:solidFill>
                  <a:srgbClr val="002060"/>
                </a:solidFill>
              </a:ln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12700" stA="50000" endPos="50000" dist="5000" dir="5400000" sy="-100000" rotWithShape="0"/>
              </a:effectLst>
              <a:cs typeface="David" pitchFamily="2" charset="-79"/>
            </a:endParaRPr>
          </a:p>
          <a:p>
            <a:pPr algn="ctr" rtl="0">
              <a:buNone/>
            </a:pPr>
            <a:endParaRPr lang="he-IL" sz="4800" b="1" dirty="0" smtClean="0">
              <a:ln w="2857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David" pitchFamily="2" charset="-79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1" t="10101" r="29467" b="14300"/>
          <a:stretch/>
        </p:blipFill>
        <p:spPr>
          <a:xfrm>
            <a:off x="6736080" y="59471"/>
            <a:ext cx="2275671" cy="31008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מלבן 7"/>
          <p:cNvSpPr/>
          <p:nvPr/>
        </p:nvSpPr>
        <p:spPr>
          <a:xfrm>
            <a:off x="63668" y="5792392"/>
            <a:ext cx="8981678" cy="83099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 rtl="0"/>
            <a:r>
              <a:rPr lang="en-US" sz="2400" b="1" i="1" dirty="0" smtClean="0">
                <a:ln>
                  <a:solidFill>
                    <a:schemeClr val="tx1"/>
                  </a:solidFill>
                </a:ln>
                <a:effectLst>
                  <a:glow rad="190500">
                    <a:schemeClr val="bg1">
                      <a:alpha val="40000"/>
                    </a:schemeClr>
                  </a:glow>
                </a:effectLst>
                <a:latin typeface="David" pitchFamily="34" charset="-79"/>
                <a:cs typeface="David" pitchFamily="34" charset="-79"/>
              </a:rPr>
              <a:t>At noon we reached Rachel’s Tomb, the locals threw stones at us… </a:t>
            </a:r>
          </a:p>
          <a:p>
            <a:pPr algn="ctr" rtl="0"/>
            <a:r>
              <a:rPr lang="en-US" sz="2400" b="1" i="1" dirty="0" smtClean="0">
                <a:ln>
                  <a:solidFill>
                    <a:schemeClr val="tx1"/>
                  </a:solidFill>
                </a:ln>
                <a:effectLst>
                  <a:glow rad="190500">
                    <a:schemeClr val="bg1">
                      <a:alpha val="40000"/>
                    </a:schemeClr>
                  </a:glow>
                </a:effectLst>
                <a:latin typeface="David" pitchFamily="34" charset="-79"/>
                <a:cs typeface="David" pitchFamily="34" charset="-79"/>
              </a:rPr>
              <a:t>				</a:t>
            </a:r>
            <a:r>
              <a:rPr lang="he-IL" sz="2400" b="1" i="1" dirty="0" smtClean="0">
                <a:ln>
                  <a:solidFill>
                    <a:schemeClr val="tx1"/>
                  </a:solidFill>
                </a:ln>
                <a:effectLst>
                  <a:glow rad="190500">
                    <a:schemeClr val="bg1">
                      <a:alpha val="40000"/>
                    </a:schemeClr>
                  </a:glow>
                </a:effectLst>
                <a:latin typeface="David" pitchFamily="34" charset="-79"/>
                <a:cs typeface="David" pitchFamily="34" charset="-79"/>
              </a:rPr>
              <a:t>	</a:t>
            </a:r>
            <a:r>
              <a:rPr lang="en-US" sz="2400" b="1" i="1" dirty="0" smtClean="0">
                <a:ln>
                  <a:solidFill>
                    <a:schemeClr val="tx1"/>
                  </a:solidFill>
                </a:ln>
                <a:effectLst>
                  <a:glow rad="190500">
                    <a:schemeClr val="bg1">
                      <a:alpha val="40000"/>
                    </a:schemeClr>
                  </a:glow>
                </a:effectLst>
                <a:latin typeface="David" pitchFamily="34" charset="-79"/>
                <a:cs typeface="David" pitchFamily="34" charset="-79"/>
              </a:rPr>
              <a:t>Judith </a:t>
            </a:r>
            <a:r>
              <a:rPr lang="en-US" sz="2400" b="1" i="1" dirty="0" err="1" smtClean="0">
                <a:ln>
                  <a:solidFill>
                    <a:schemeClr val="tx1"/>
                  </a:solidFill>
                </a:ln>
                <a:effectLst>
                  <a:glow rad="190500">
                    <a:schemeClr val="bg1">
                      <a:alpha val="40000"/>
                    </a:schemeClr>
                  </a:glow>
                </a:effectLst>
                <a:latin typeface="David" pitchFamily="34" charset="-79"/>
                <a:cs typeface="David" pitchFamily="34" charset="-79"/>
              </a:rPr>
              <a:t>Montefiore</a:t>
            </a:r>
            <a:r>
              <a:rPr lang="en-US" sz="2400" b="1" i="1" dirty="0" smtClean="0">
                <a:ln>
                  <a:solidFill>
                    <a:schemeClr val="tx1"/>
                  </a:solidFill>
                </a:ln>
                <a:effectLst>
                  <a:glow rad="190500">
                    <a:schemeClr val="bg1">
                      <a:alpha val="40000"/>
                    </a:schemeClr>
                  </a:glow>
                </a:effectLst>
                <a:latin typeface="David" pitchFamily="34" charset="-79"/>
                <a:cs typeface="David" pitchFamily="34" charset="-79"/>
              </a:rPr>
              <a:t>, 1840</a:t>
            </a:r>
            <a:endParaRPr lang="he-IL" sz="2400" b="1" i="1" dirty="0" smtClean="0">
              <a:ln>
                <a:solidFill>
                  <a:schemeClr val="tx1"/>
                </a:solidFill>
              </a:ln>
              <a:effectLst>
                <a:glow rad="190500">
                  <a:schemeClr val="bg1">
                    <a:alpha val="40000"/>
                  </a:schemeClr>
                </a:glow>
              </a:effectLst>
              <a:latin typeface="David" pitchFamily="34" charset="-79"/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871191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תמונה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4000"/>
                    </a14:imgEffect>
                    <a14:imgEffect>
                      <a14:colorTemperature colorTemp="621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4321" y="3319695"/>
            <a:ext cx="3883942" cy="2024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" name="מלבן 39"/>
          <p:cNvSpPr/>
          <p:nvPr/>
        </p:nvSpPr>
        <p:spPr>
          <a:xfrm>
            <a:off x="365760" y="4591145"/>
            <a:ext cx="3692891" cy="1631216"/>
          </a:xfrm>
          <a:prstGeom prst="rect">
            <a:avLst/>
          </a:prstGeom>
          <a:solidFill>
            <a:schemeClr val="bg2">
              <a:lumMod val="75000"/>
              <a:alpha val="77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“Lies are for men, like salt (for cooking). The lie decorates the </a:t>
            </a:r>
            <a:r>
              <a:rPr lang="en-US" sz="2000" b="1" dirty="0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men</a:t>
            </a:r>
            <a:r>
              <a:rPr lang="en-US" sz="2000" b="1" dirty="0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, as much as salt adds flavor to stew, and is thus allowed and even desirable”</a:t>
            </a:r>
            <a:endParaRPr lang="he-IL" sz="2000" b="1" cap="none" spc="0" dirty="0">
              <a:ln w="9525">
                <a:solidFill>
                  <a:schemeClr val="tx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6" name="מלבן 25"/>
          <p:cNvSpPr/>
          <p:nvPr/>
        </p:nvSpPr>
        <p:spPr>
          <a:xfrm>
            <a:off x="421524" y="2748730"/>
            <a:ext cx="2032116" cy="967154"/>
          </a:xfrm>
          <a:prstGeom prst="rect">
            <a:avLst/>
          </a:prstGeom>
          <a:solidFill>
            <a:srgbClr val="9D63AF">
              <a:alpha val="77000"/>
            </a:srgbClr>
          </a:solidFill>
          <a:scene3d>
            <a:camera prst="perspectiveLef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Otherness</a:t>
            </a:r>
            <a:endParaRPr lang="he-IL" sz="32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2" name="כותרת 1"/>
          <p:cNvSpPr>
            <a:spLocks noGrp="1"/>
          </p:cNvSpPr>
          <p:nvPr>
            <p:ph type="title"/>
          </p:nvPr>
        </p:nvSpPr>
        <p:spPr>
          <a:xfrm>
            <a:off x="877773" y="84634"/>
            <a:ext cx="7500990" cy="511156"/>
          </a:xfrm>
        </p:spPr>
        <p:txBody>
          <a:bodyPr/>
          <a:lstStyle/>
          <a:p>
            <a:r>
              <a:rPr lang="en-US" dirty="0" smtClean="0"/>
              <a:t>Siamese Twins?</a:t>
            </a:r>
            <a:endParaRPr lang="he-IL" dirty="0"/>
          </a:p>
        </p:txBody>
      </p:sp>
      <p:sp>
        <p:nvSpPr>
          <p:cNvPr id="2" name="מלבן 1"/>
          <p:cNvSpPr/>
          <p:nvPr/>
        </p:nvSpPr>
        <p:spPr>
          <a:xfrm>
            <a:off x="3504771" y="4573550"/>
            <a:ext cx="2246994" cy="2188665"/>
          </a:xfrm>
          <a:prstGeom prst="rect">
            <a:avLst/>
          </a:prstGeom>
          <a:solidFill>
            <a:schemeClr val="bg1">
              <a:lumMod val="75000"/>
              <a:alpha val="34000"/>
            </a:schemeClr>
          </a:solidFill>
          <a:ln>
            <a:noFill/>
          </a:ln>
          <a:scene3d>
            <a:camera prst="isometricOffAxis2To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11" name="קבוצה 10"/>
          <p:cNvGrpSpPr/>
          <p:nvPr/>
        </p:nvGrpSpPr>
        <p:grpSpPr>
          <a:xfrm>
            <a:off x="3982711" y="1891899"/>
            <a:ext cx="1354219" cy="3837616"/>
            <a:chOff x="3517429" y="927571"/>
            <a:chExt cx="1537189" cy="4685889"/>
          </a:xfrm>
          <a:effectLst>
            <a:glow rad="127000">
              <a:schemeClr val="tx1">
                <a:alpha val="40000"/>
              </a:schemeClr>
            </a:glow>
          </a:effectLst>
        </p:grpSpPr>
        <p:cxnSp>
          <p:nvCxnSpPr>
            <p:cNvPr id="7" name="מחבר ישר 16"/>
            <p:cNvCxnSpPr/>
            <p:nvPr/>
          </p:nvCxnSpPr>
          <p:spPr>
            <a:xfrm>
              <a:off x="4263216" y="4543730"/>
              <a:ext cx="791402" cy="1069730"/>
            </a:xfrm>
            <a:prstGeom prst="line">
              <a:avLst/>
            </a:prstGeom>
            <a:ln w="127000" cmpd="sng">
              <a:gradFill>
                <a:gsLst>
                  <a:gs pos="0">
                    <a:srgbClr val="FFC000"/>
                  </a:gs>
                  <a:gs pos="74000">
                    <a:srgbClr val="FFFF00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מחבר ישר 20"/>
            <p:cNvCxnSpPr/>
            <p:nvPr/>
          </p:nvCxnSpPr>
          <p:spPr>
            <a:xfrm flipH="1">
              <a:off x="3517429" y="4543730"/>
              <a:ext cx="741391" cy="1069730"/>
            </a:xfrm>
            <a:prstGeom prst="line">
              <a:avLst/>
            </a:prstGeom>
            <a:ln w="127000" cmpd="sng">
              <a:gradFill>
                <a:gsLst>
                  <a:gs pos="0">
                    <a:srgbClr val="FFC000"/>
                  </a:gs>
                  <a:gs pos="74000">
                    <a:srgbClr val="FFFF00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מחבר ישר 22"/>
            <p:cNvCxnSpPr/>
            <p:nvPr/>
          </p:nvCxnSpPr>
          <p:spPr>
            <a:xfrm flipH="1">
              <a:off x="3517429" y="2634632"/>
              <a:ext cx="750183" cy="540727"/>
            </a:xfrm>
            <a:prstGeom prst="line">
              <a:avLst/>
            </a:prstGeom>
            <a:ln w="127000">
              <a:gradFill>
                <a:gsLst>
                  <a:gs pos="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  <a:gs pos="83000">
                    <a:srgbClr val="FFC000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מחבר ישר 24"/>
            <p:cNvCxnSpPr/>
            <p:nvPr/>
          </p:nvCxnSpPr>
          <p:spPr>
            <a:xfrm flipH="1" flipV="1">
              <a:off x="4267612" y="2670970"/>
              <a:ext cx="782610" cy="540727"/>
            </a:xfrm>
            <a:prstGeom prst="line">
              <a:avLst/>
            </a:prstGeom>
            <a:ln w="127000">
              <a:gradFill>
                <a:gsLst>
                  <a:gs pos="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  <a:gs pos="83000">
                    <a:srgbClr val="FFC000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תרשים זרימה: מחבר 27"/>
            <p:cNvSpPr/>
            <p:nvPr/>
          </p:nvSpPr>
          <p:spPr>
            <a:xfrm>
              <a:off x="3672846" y="927571"/>
              <a:ext cx="1154723" cy="1143000"/>
            </a:xfrm>
            <a:prstGeom prst="flowChartConnector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58960">
                  <a:schemeClr val="accent2">
                    <a:lumMod val="75000"/>
                  </a:schemeClr>
                </a:gs>
                <a:gs pos="80000">
                  <a:schemeClr val="accent2">
                    <a:lumMod val="75000"/>
                  </a:schemeClr>
                </a:gs>
                <a:gs pos="100000">
                  <a:srgbClr val="C00000"/>
                </a:gs>
              </a:gsLst>
              <a:lin ang="16200000" scaled="0"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5" name="מחבר ישר 14"/>
            <p:cNvCxnSpPr>
              <a:stCxn id="18" idx="4"/>
            </p:cNvCxnSpPr>
            <p:nvPr/>
          </p:nvCxnSpPr>
          <p:spPr>
            <a:xfrm>
              <a:off x="4250208" y="2070571"/>
              <a:ext cx="10368" cy="2486534"/>
            </a:xfrm>
            <a:prstGeom prst="line">
              <a:avLst/>
            </a:prstGeom>
            <a:ln w="127000">
              <a:gradFill>
                <a:gsLst>
                  <a:gs pos="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  <a:gs pos="83000">
                    <a:srgbClr val="FFC000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קבוצה 20"/>
          <p:cNvGrpSpPr/>
          <p:nvPr/>
        </p:nvGrpSpPr>
        <p:grpSpPr>
          <a:xfrm>
            <a:off x="4135111" y="2044299"/>
            <a:ext cx="1354219" cy="3837616"/>
            <a:chOff x="3517429" y="927571"/>
            <a:chExt cx="1537189" cy="4685889"/>
          </a:xfrm>
          <a:effectLst>
            <a:glow rad="127000">
              <a:schemeClr val="tx1">
                <a:alpha val="40000"/>
              </a:schemeClr>
            </a:glow>
          </a:effectLst>
        </p:grpSpPr>
        <p:cxnSp>
          <p:nvCxnSpPr>
            <p:cNvPr id="23" name="מחבר ישר 16"/>
            <p:cNvCxnSpPr/>
            <p:nvPr/>
          </p:nvCxnSpPr>
          <p:spPr>
            <a:xfrm>
              <a:off x="4263216" y="4543730"/>
              <a:ext cx="791402" cy="1069730"/>
            </a:xfrm>
            <a:prstGeom prst="line">
              <a:avLst/>
            </a:prstGeom>
            <a:ln w="127000" cmpd="sng">
              <a:gradFill>
                <a:gsLst>
                  <a:gs pos="0">
                    <a:srgbClr val="FFC000"/>
                  </a:gs>
                  <a:gs pos="74000">
                    <a:srgbClr val="FFFF00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מחבר ישר 20"/>
            <p:cNvCxnSpPr/>
            <p:nvPr/>
          </p:nvCxnSpPr>
          <p:spPr>
            <a:xfrm flipH="1">
              <a:off x="3517429" y="4543730"/>
              <a:ext cx="741391" cy="1069730"/>
            </a:xfrm>
            <a:prstGeom prst="line">
              <a:avLst/>
            </a:prstGeom>
            <a:ln w="127000" cmpd="sng">
              <a:gradFill>
                <a:gsLst>
                  <a:gs pos="0">
                    <a:srgbClr val="FFC000"/>
                  </a:gs>
                  <a:gs pos="74000">
                    <a:srgbClr val="FFFF00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מחבר ישר 22"/>
            <p:cNvCxnSpPr/>
            <p:nvPr/>
          </p:nvCxnSpPr>
          <p:spPr>
            <a:xfrm flipH="1">
              <a:off x="3517429" y="2634632"/>
              <a:ext cx="750183" cy="540727"/>
            </a:xfrm>
            <a:prstGeom prst="line">
              <a:avLst/>
            </a:prstGeom>
            <a:ln w="127000">
              <a:gradFill>
                <a:gsLst>
                  <a:gs pos="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  <a:gs pos="83000">
                    <a:srgbClr val="FFC000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מחבר ישר 24"/>
            <p:cNvCxnSpPr/>
            <p:nvPr/>
          </p:nvCxnSpPr>
          <p:spPr>
            <a:xfrm flipH="1" flipV="1">
              <a:off x="4267612" y="2670970"/>
              <a:ext cx="782610" cy="540727"/>
            </a:xfrm>
            <a:prstGeom prst="line">
              <a:avLst/>
            </a:prstGeom>
            <a:ln w="127000">
              <a:gradFill>
                <a:gsLst>
                  <a:gs pos="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  <a:gs pos="83000">
                    <a:srgbClr val="FFC000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תרשים זרימה: מחבר 27"/>
            <p:cNvSpPr/>
            <p:nvPr/>
          </p:nvSpPr>
          <p:spPr>
            <a:xfrm>
              <a:off x="3672846" y="927571"/>
              <a:ext cx="1154723" cy="1143000"/>
            </a:xfrm>
            <a:prstGeom prst="flowChartConnector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58960">
                  <a:schemeClr val="accent2">
                    <a:lumMod val="75000"/>
                  </a:schemeClr>
                </a:gs>
                <a:gs pos="80000">
                  <a:schemeClr val="accent2">
                    <a:lumMod val="75000"/>
                  </a:schemeClr>
                </a:gs>
                <a:gs pos="100000">
                  <a:srgbClr val="C00000"/>
                </a:gs>
              </a:gsLst>
              <a:lin ang="16200000" scaled="0"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30" name="מחבר ישר 14"/>
            <p:cNvCxnSpPr>
              <a:stCxn id="29" idx="4"/>
            </p:cNvCxnSpPr>
            <p:nvPr/>
          </p:nvCxnSpPr>
          <p:spPr>
            <a:xfrm>
              <a:off x="4250208" y="2070571"/>
              <a:ext cx="10368" cy="2486534"/>
            </a:xfrm>
            <a:prstGeom prst="line">
              <a:avLst/>
            </a:prstGeom>
            <a:ln w="127000">
              <a:gradFill>
                <a:gsLst>
                  <a:gs pos="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  <a:gs pos="83000">
                    <a:srgbClr val="FFC000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תמונה 3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93146" y="841188"/>
            <a:ext cx="3380601" cy="238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19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תמונה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796" y="3821951"/>
            <a:ext cx="3486983" cy="1961428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reflection endPos="0" dir="5400000" sy="-100000" algn="bl" rotWithShape="0"/>
            <a:softEdge rad="0"/>
          </a:effectLst>
        </p:spPr>
      </p:pic>
      <p:sp>
        <p:nvSpPr>
          <p:cNvPr id="22" name="כותרת 1"/>
          <p:cNvSpPr>
            <a:spLocks noGrp="1"/>
          </p:cNvSpPr>
          <p:nvPr>
            <p:ph type="title"/>
          </p:nvPr>
        </p:nvSpPr>
        <p:spPr>
          <a:xfrm>
            <a:off x="877773" y="84634"/>
            <a:ext cx="7500990" cy="511156"/>
          </a:xfrm>
        </p:spPr>
        <p:txBody>
          <a:bodyPr/>
          <a:lstStyle/>
          <a:p>
            <a:r>
              <a:rPr lang="en-US" dirty="0" smtClean="0"/>
              <a:t>Quality of Life</a:t>
            </a:r>
            <a:endParaRPr lang="he-IL" dirty="0"/>
          </a:p>
        </p:txBody>
      </p:sp>
      <p:sp>
        <p:nvSpPr>
          <p:cNvPr id="2" name="מלבן 1"/>
          <p:cNvSpPr/>
          <p:nvPr/>
        </p:nvSpPr>
        <p:spPr>
          <a:xfrm>
            <a:off x="3504771" y="4573550"/>
            <a:ext cx="2246994" cy="2188665"/>
          </a:xfrm>
          <a:prstGeom prst="rect">
            <a:avLst/>
          </a:prstGeom>
          <a:solidFill>
            <a:schemeClr val="bg1">
              <a:lumMod val="75000"/>
              <a:alpha val="34000"/>
            </a:schemeClr>
          </a:solidFill>
          <a:ln>
            <a:noFill/>
          </a:ln>
          <a:scene3d>
            <a:camera prst="isometricOffAxis2Top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11" name="קבוצה 10"/>
          <p:cNvGrpSpPr/>
          <p:nvPr/>
        </p:nvGrpSpPr>
        <p:grpSpPr>
          <a:xfrm>
            <a:off x="3982711" y="1754739"/>
            <a:ext cx="1354219" cy="3837616"/>
            <a:chOff x="3517429" y="927571"/>
            <a:chExt cx="1537189" cy="4685889"/>
          </a:xfrm>
          <a:effectLst>
            <a:glow rad="127000">
              <a:schemeClr val="tx1">
                <a:alpha val="40000"/>
              </a:schemeClr>
            </a:glow>
          </a:effectLst>
        </p:grpSpPr>
        <p:cxnSp>
          <p:nvCxnSpPr>
            <p:cNvPr id="7" name="מחבר ישר 16"/>
            <p:cNvCxnSpPr/>
            <p:nvPr/>
          </p:nvCxnSpPr>
          <p:spPr>
            <a:xfrm>
              <a:off x="4263216" y="4543730"/>
              <a:ext cx="791402" cy="1069730"/>
            </a:xfrm>
            <a:prstGeom prst="line">
              <a:avLst/>
            </a:prstGeom>
            <a:ln w="127000" cmpd="sng">
              <a:gradFill>
                <a:gsLst>
                  <a:gs pos="0">
                    <a:srgbClr val="FFC000"/>
                  </a:gs>
                  <a:gs pos="74000">
                    <a:srgbClr val="FFFF00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מחבר ישר 20"/>
            <p:cNvCxnSpPr/>
            <p:nvPr/>
          </p:nvCxnSpPr>
          <p:spPr>
            <a:xfrm flipH="1">
              <a:off x="3517429" y="4543730"/>
              <a:ext cx="741391" cy="1069730"/>
            </a:xfrm>
            <a:prstGeom prst="line">
              <a:avLst/>
            </a:prstGeom>
            <a:ln w="127000" cmpd="sng">
              <a:gradFill>
                <a:gsLst>
                  <a:gs pos="0">
                    <a:srgbClr val="FFC000"/>
                  </a:gs>
                  <a:gs pos="74000">
                    <a:srgbClr val="FFFF00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מחבר ישר 22"/>
            <p:cNvCxnSpPr/>
            <p:nvPr/>
          </p:nvCxnSpPr>
          <p:spPr>
            <a:xfrm flipH="1">
              <a:off x="3517429" y="2634632"/>
              <a:ext cx="750183" cy="540727"/>
            </a:xfrm>
            <a:prstGeom prst="line">
              <a:avLst/>
            </a:prstGeom>
            <a:ln w="127000">
              <a:gradFill>
                <a:gsLst>
                  <a:gs pos="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  <a:gs pos="83000">
                    <a:srgbClr val="FFC000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מחבר ישר 24"/>
            <p:cNvCxnSpPr/>
            <p:nvPr/>
          </p:nvCxnSpPr>
          <p:spPr>
            <a:xfrm flipH="1" flipV="1">
              <a:off x="4267612" y="2670970"/>
              <a:ext cx="782610" cy="540727"/>
            </a:xfrm>
            <a:prstGeom prst="line">
              <a:avLst/>
            </a:prstGeom>
            <a:ln w="127000">
              <a:gradFill>
                <a:gsLst>
                  <a:gs pos="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  <a:gs pos="83000">
                    <a:srgbClr val="FFC000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תרשים זרימה: מחבר 27"/>
            <p:cNvSpPr/>
            <p:nvPr/>
          </p:nvSpPr>
          <p:spPr>
            <a:xfrm>
              <a:off x="3672846" y="927571"/>
              <a:ext cx="1154723" cy="1143000"/>
            </a:xfrm>
            <a:prstGeom prst="flowChartConnector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58960">
                  <a:schemeClr val="accent2">
                    <a:lumMod val="75000"/>
                  </a:schemeClr>
                </a:gs>
                <a:gs pos="80000">
                  <a:schemeClr val="accent2">
                    <a:lumMod val="75000"/>
                  </a:schemeClr>
                </a:gs>
                <a:gs pos="100000">
                  <a:srgbClr val="C00000"/>
                </a:gs>
              </a:gsLst>
              <a:lin ang="16200000" scaled="0"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5" name="מחבר ישר 14"/>
            <p:cNvCxnSpPr>
              <a:stCxn id="18" idx="4"/>
            </p:cNvCxnSpPr>
            <p:nvPr/>
          </p:nvCxnSpPr>
          <p:spPr>
            <a:xfrm>
              <a:off x="4250208" y="2070571"/>
              <a:ext cx="10368" cy="2486534"/>
            </a:xfrm>
            <a:prstGeom prst="line">
              <a:avLst/>
            </a:prstGeom>
            <a:ln w="127000">
              <a:gradFill>
                <a:gsLst>
                  <a:gs pos="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  <a:gs pos="83000">
                    <a:srgbClr val="FFC000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הסבר ענן 8"/>
          <p:cNvSpPr/>
          <p:nvPr/>
        </p:nvSpPr>
        <p:spPr>
          <a:xfrm rot="460244">
            <a:off x="2052254" y="629300"/>
            <a:ext cx="2471504" cy="1069089"/>
          </a:xfrm>
          <a:prstGeom prst="cloudCallout">
            <a:avLst>
              <a:gd name="adj1" fmla="val 70310"/>
              <a:gd name="adj2" fmla="val 73563"/>
            </a:avLst>
          </a:prstGeom>
          <a:gradFill>
            <a:gsLst>
              <a:gs pos="0">
                <a:schemeClr val="accent1">
                  <a:lumMod val="5000"/>
                  <a:lumOff val="95000"/>
                  <a:alpha val="81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lumMod val="60000"/>
                <a:lumOff val="40000"/>
                <a:alpha val="2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The Mind-set of Struggle </a:t>
            </a:r>
            <a:endParaRPr lang="he-IL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 useBgFill="1">
        <p:nvSpPr>
          <p:cNvPr id="43" name="מלבן 42"/>
          <p:cNvSpPr/>
          <p:nvPr/>
        </p:nvSpPr>
        <p:spPr>
          <a:xfrm>
            <a:off x="4571059" y="5883595"/>
            <a:ext cx="4572941" cy="923330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“Only once we have a first Hebrew thief and a first Hebrew prostitute, we will be as all the </a:t>
            </a:r>
            <a:r>
              <a:rPr lang="en-US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nations”</a:t>
            </a:r>
            <a:endParaRPr lang="he-IL" b="1" cap="none" spc="0" dirty="0">
              <a:ln w="12700">
                <a:solidFill>
                  <a:schemeClr val="tx1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David" panose="020E0502060401010101" pitchFamily="34" charset="-79"/>
              <a:ea typeface="Tahoma" panose="020B0604030504040204" pitchFamily="34" charset="0"/>
              <a:cs typeface="David" panose="020E0502060401010101" pitchFamily="34" charset="-79"/>
            </a:endParaRPr>
          </a:p>
        </p:txBody>
      </p:sp>
      <p:pic>
        <p:nvPicPr>
          <p:cNvPr id="45" name="תמונה 4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22" y="3938891"/>
            <a:ext cx="4297902" cy="2612517"/>
          </a:xfrm>
          <a:prstGeom prst="rect">
            <a:avLst/>
          </a:prstGeom>
          <a:ln w="44450">
            <a:solidFill>
              <a:schemeClr val="tx1"/>
            </a:solidFill>
          </a:ln>
        </p:spPr>
      </p:pic>
      <p:pic>
        <p:nvPicPr>
          <p:cNvPr id="33" name="תמונה 3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545" y="1711515"/>
            <a:ext cx="3563438" cy="21346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22192" y="2299271"/>
            <a:ext cx="2378432" cy="1804987"/>
          </a:xfrm>
          <a:prstGeom prst="rect">
            <a:avLst/>
          </a:prstGeom>
          <a:solidFill>
            <a:srgbClr val="FFFFFF">
              <a:shade val="85000"/>
            </a:srgbClr>
          </a:solidFill>
          <a:ln w="3492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לחצן פעולה: סרט 5">
            <a:hlinkClick r:id="" action="ppaction://noaction" highlightClick="1"/>
          </p:cNvPr>
          <p:cNvSpPr/>
          <p:nvPr/>
        </p:nvSpPr>
        <p:spPr>
          <a:xfrm>
            <a:off x="6792500" y="3683305"/>
            <a:ext cx="542925" cy="325763"/>
          </a:xfrm>
          <a:prstGeom prst="actionButtonMovi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7" name="תמונה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110" y="340212"/>
            <a:ext cx="2763540" cy="20726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" name="מלבן 25"/>
          <p:cNvSpPr/>
          <p:nvPr/>
        </p:nvSpPr>
        <p:spPr>
          <a:xfrm>
            <a:off x="54864" y="1731264"/>
            <a:ext cx="3480816" cy="280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Generally speaking, how would you describe the conditions of Palestinians in Judea &amp; Samaria?</a:t>
            </a:r>
            <a:endParaRPr lang="en-US" sz="105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מלבן 33"/>
          <p:cNvSpPr/>
          <p:nvPr/>
        </p:nvSpPr>
        <p:spPr>
          <a:xfrm>
            <a:off x="2859024" y="3352800"/>
            <a:ext cx="658368" cy="1645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ysClr val="windowText" lastClr="000000"/>
                </a:solidFill>
              </a:rPr>
              <a:t>Very good</a:t>
            </a:r>
            <a:endParaRPr lang="en-US" sz="800" b="1" dirty="0">
              <a:solidFill>
                <a:sysClr val="windowText" lastClr="000000"/>
              </a:solidFill>
            </a:endParaRPr>
          </a:p>
        </p:txBody>
      </p:sp>
      <p:sp>
        <p:nvSpPr>
          <p:cNvPr id="35" name="מלבן 34"/>
          <p:cNvSpPr/>
          <p:nvPr/>
        </p:nvSpPr>
        <p:spPr>
          <a:xfrm>
            <a:off x="2237232" y="3364992"/>
            <a:ext cx="566928" cy="1645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ysClr val="windowText" lastClr="000000"/>
                </a:solidFill>
              </a:rPr>
              <a:t>Good</a:t>
            </a:r>
            <a:endParaRPr lang="en-US" sz="800" b="1" dirty="0">
              <a:solidFill>
                <a:sysClr val="windowText" lastClr="000000"/>
              </a:solidFill>
            </a:endParaRPr>
          </a:p>
        </p:txBody>
      </p:sp>
      <p:sp>
        <p:nvSpPr>
          <p:cNvPr id="36" name="מלבן 35"/>
          <p:cNvSpPr/>
          <p:nvPr/>
        </p:nvSpPr>
        <p:spPr>
          <a:xfrm>
            <a:off x="1517904" y="3364992"/>
            <a:ext cx="566928" cy="1645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ysClr val="windowText" lastClr="000000"/>
                </a:solidFill>
              </a:rPr>
              <a:t>Okay</a:t>
            </a:r>
            <a:endParaRPr lang="en-US" sz="800" b="1" dirty="0">
              <a:solidFill>
                <a:sysClr val="windowText" lastClr="000000"/>
              </a:solidFill>
            </a:endParaRPr>
          </a:p>
        </p:txBody>
      </p:sp>
      <p:sp>
        <p:nvSpPr>
          <p:cNvPr id="37" name="מלבן 36"/>
          <p:cNvSpPr/>
          <p:nvPr/>
        </p:nvSpPr>
        <p:spPr>
          <a:xfrm>
            <a:off x="847344" y="3364992"/>
            <a:ext cx="566928" cy="1645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ysClr val="windowText" lastClr="000000"/>
                </a:solidFill>
              </a:rPr>
              <a:t>Bad</a:t>
            </a:r>
            <a:endParaRPr lang="en-US" sz="800" b="1" dirty="0">
              <a:solidFill>
                <a:sysClr val="windowText" lastClr="000000"/>
              </a:solidFill>
            </a:endParaRPr>
          </a:p>
        </p:txBody>
      </p:sp>
      <p:sp>
        <p:nvSpPr>
          <p:cNvPr id="39" name="מלבן 38"/>
          <p:cNvSpPr/>
          <p:nvPr/>
        </p:nvSpPr>
        <p:spPr>
          <a:xfrm>
            <a:off x="103632" y="3358896"/>
            <a:ext cx="658368" cy="1645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ysClr val="windowText" lastClr="000000"/>
                </a:solidFill>
              </a:rPr>
              <a:t>Very bad</a:t>
            </a:r>
            <a:endParaRPr lang="en-US" sz="800" b="1" dirty="0">
              <a:solidFill>
                <a:sysClr val="windowText" lastClr="000000"/>
              </a:solidFill>
            </a:endParaRPr>
          </a:p>
        </p:txBody>
      </p:sp>
      <p:sp>
        <p:nvSpPr>
          <p:cNvPr id="40" name="מלבן 39"/>
          <p:cNvSpPr/>
          <p:nvPr/>
        </p:nvSpPr>
        <p:spPr>
          <a:xfrm>
            <a:off x="1853184" y="3669792"/>
            <a:ext cx="566928" cy="140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ysClr val="windowText" lastClr="000000"/>
                </a:solidFill>
              </a:rPr>
              <a:t>Gaza Strip</a:t>
            </a:r>
            <a:endParaRPr lang="en-US" sz="700" b="1" dirty="0">
              <a:solidFill>
                <a:sysClr val="windowText" lastClr="000000"/>
              </a:solidFill>
            </a:endParaRPr>
          </a:p>
        </p:txBody>
      </p:sp>
      <p:sp>
        <p:nvSpPr>
          <p:cNvPr id="41" name="מלבן 40"/>
          <p:cNvSpPr/>
          <p:nvPr/>
        </p:nvSpPr>
        <p:spPr>
          <a:xfrm>
            <a:off x="1188720" y="3691128"/>
            <a:ext cx="486156" cy="1188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ysClr val="windowText" lastClr="000000"/>
                </a:solidFill>
              </a:rPr>
              <a:t>Judea &amp; Samaria</a:t>
            </a:r>
            <a:endParaRPr lang="en-US" sz="700" b="1" dirty="0">
              <a:solidFill>
                <a:sysClr val="windowText" lastClr="000000"/>
              </a:solidFill>
            </a:endParaRPr>
          </a:p>
        </p:txBody>
      </p:sp>
      <p:sp>
        <p:nvSpPr>
          <p:cNvPr id="44" name="מלבן 43"/>
          <p:cNvSpPr/>
          <p:nvPr/>
        </p:nvSpPr>
        <p:spPr>
          <a:xfrm>
            <a:off x="15240" y="4009644"/>
            <a:ext cx="4213860" cy="3489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your opinion, what is the most significant problem facing the Palestinian Society which needs to be a top priority of the PA leadership?</a:t>
            </a:r>
            <a:endParaRPr lang="en-US" sz="105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מלבן 45"/>
          <p:cNvSpPr/>
          <p:nvPr/>
        </p:nvSpPr>
        <p:spPr>
          <a:xfrm>
            <a:off x="1982724" y="6344412"/>
            <a:ext cx="566928" cy="140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ysClr val="windowText" lastClr="000000"/>
                </a:solidFill>
              </a:rPr>
              <a:t>Gaza Strip</a:t>
            </a:r>
            <a:endParaRPr lang="en-US" sz="700" b="1" dirty="0">
              <a:solidFill>
                <a:sysClr val="windowText" lastClr="000000"/>
              </a:solidFill>
            </a:endParaRPr>
          </a:p>
        </p:txBody>
      </p:sp>
      <p:sp>
        <p:nvSpPr>
          <p:cNvPr id="47" name="מלבן 46"/>
          <p:cNvSpPr/>
          <p:nvPr/>
        </p:nvSpPr>
        <p:spPr>
          <a:xfrm>
            <a:off x="1191768" y="6316980"/>
            <a:ext cx="621792" cy="150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ysClr val="windowText" lastClr="000000"/>
                </a:solidFill>
              </a:rPr>
              <a:t>Judea &amp; Samaria</a:t>
            </a:r>
            <a:endParaRPr lang="en-US" sz="700" b="1" dirty="0">
              <a:solidFill>
                <a:sysClr val="windowText" lastClr="000000"/>
              </a:solidFill>
            </a:endParaRPr>
          </a:p>
        </p:txBody>
      </p:sp>
      <p:sp>
        <p:nvSpPr>
          <p:cNvPr id="48" name="מלבן 47"/>
          <p:cNvSpPr/>
          <p:nvPr/>
        </p:nvSpPr>
        <p:spPr>
          <a:xfrm>
            <a:off x="774192" y="6316980"/>
            <a:ext cx="353568" cy="1356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600" b="1" dirty="0" smtClean="0">
                <a:solidFill>
                  <a:sysClr val="windowText" lastClr="000000"/>
                </a:solidFill>
              </a:rPr>
              <a:t>Total</a:t>
            </a:r>
            <a:endParaRPr lang="en-US" sz="600" b="1" dirty="0">
              <a:solidFill>
                <a:sysClr val="windowText" lastClr="000000"/>
              </a:solidFill>
            </a:endParaRPr>
          </a:p>
        </p:txBody>
      </p:sp>
      <p:sp>
        <p:nvSpPr>
          <p:cNvPr id="50" name="מלבן 49"/>
          <p:cNvSpPr/>
          <p:nvPr/>
        </p:nvSpPr>
        <p:spPr>
          <a:xfrm>
            <a:off x="800100" y="3672840"/>
            <a:ext cx="327660" cy="114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500" b="1" dirty="0" smtClean="0">
                <a:solidFill>
                  <a:sysClr val="windowText" lastClr="000000"/>
                </a:solidFill>
              </a:rPr>
              <a:t>Total</a:t>
            </a:r>
            <a:endParaRPr lang="en-US" sz="500" b="1" dirty="0">
              <a:solidFill>
                <a:sysClr val="windowText" lastClr="000000"/>
              </a:solidFill>
            </a:endParaRPr>
          </a:p>
        </p:txBody>
      </p:sp>
      <p:sp>
        <p:nvSpPr>
          <p:cNvPr id="51" name="מלבן 50"/>
          <p:cNvSpPr/>
          <p:nvPr/>
        </p:nvSpPr>
        <p:spPr>
          <a:xfrm>
            <a:off x="1097280" y="5539740"/>
            <a:ext cx="838200" cy="289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The Gaza Strip Blockade 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52" name="מלבן 51"/>
          <p:cNvSpPr/>
          <p:nvPr/>
        </p:nvSpPr>
        <p:spPr>
          <a:xfrm>
            <a:off x="15240" y="5509260"/>
            <a:ext cx="464820" cy="198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Other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53" name="מלבן 52"/>
          <p:cNvSpPr/>
          <p:nvPr/>
        </p:nvSpPr>
        <p:spPr>
          <a:xfrm>
            <a:off x="342900" y="5547360"/>
            <a:ext cx="906780" cy="502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Increased Corruption in Palestinian Public Institutes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54" name="מלבן 53"/>
          <p:cNvSpPr/>
          <p:nvPr/>
        </p:nvSpPr>
        <p:spPr>
          <a:xfrm>
            <a:off x="1752600" y="5524500"/>
            <a:ext cx="906780" cy="6629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Lack of national unity due to the Split between the West Bank and Gaza Strip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55" name="מלבן 54"/>
          <p:cNvSpPr/>
          <p:nvPr/>
        </p:nvSpPr>
        <p:spPr>
          <a:xfrm>
            <a:off x="2697480" y="5494020"/>
            <a:ext cx="731520" cy="5257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Increased </a:t>
            </a:r>
            <a:r>
              <a:rPr lang="en-US" sz="900" dirty="0" err="1" smtClean="0">
                <a:solidFill>
                  <a:schemeClr val="tx1"/>
                </a:solidFill>
              </a:rPr>
              <a:t>Unemploy-ment</a:t>
            </a:r>
            <a:r>
              <a:rPr lang="en-US" sz="900" dirty="0" smtClean="0">
                <a:solidFill>
                  <a:schemeClr val="tx1"/>
                </a:solidFill>
              </a:rPr>
              <a:t> and Poverty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56" name="מלבן 55"/>
          <p:cNvSpPr/>
          <p:nvPr/>
        </p:nvSpPr>
        <p:spPr>
          <a:xfrm>
            <a:off x="3413760" y="5509260"/>
            <a:ext cx="731520" cy="5257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Continued Occupation and Jewish Settlement</a:t>
            </a:r>
            <a:endParaRPr lang="en-US" sz="900" dirty="0">
              <a:solidFill>
                <a:schemeClr val="tx1"/>
              </a:solidFill>
            </a:endParaRPr>
          </a:p>
        </p:txBody>
      </p:sp>
      <p:grpSp>
        <p:nvGrpSpPr>
          <p:cNvPr id="24" name="קבוצה 23"/>
          <p:cNvGrpSpPr/>
          <p:nvPr/>
        </p:nvGrpSpPr>
        <p:grpSpPr>
          <a:xfrm>
            <a:off x="4135111" y="1891899"/>
            <a:ext cx="1354219" cy="3837616"/>
            <a:chOff x="3517429" y="927571"/>
            <a:chExt cx="1537189" cy="4685889"/>
          </a:xfrm>
          <a:effectLst>
            <a:glow rad="127000">
              <a:schemeClr val="tx1">
                <a:alpha val="40000"/>
              </a:schemeClr>
            </a:glow>
          </a:effectLst>
        </p:grpSpPr>
        <p:cxnSp>
          <p:nvCxnSpPr>
            <p:cNvPr id="25" name="מחבר ישר 16"/>
            <p:cNvCxnSpPr/>
            <p:nvPr/>
          </p:nvCxnSpPr>
          <p:spPr>
            <a:xfrm>
              <a:off x="4263216" y="4543730"/>
              <a:ext cx="791402" cy="1069730"/>
            </a:xfrm>
            <a:prstGeom prst="line">
              <a:avLst/>
            </a:prstGeom>
            <a:ln w="127000" cmpd="sng">
              <a:gradFill>
                <a:gsLst>
                  <a:gs pos="0">
                    <a:srgbClr val="FFC000"/>
                  </a:gs>
                  <a:gs pos="74000">
                    <a:srgbClr val="FFFF00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מחבר ישר 22"/>
            <p:cNvCxnSpPr/>
            <p:nvPr/>
          </p:nvCxnSpPr>
          <p:spPr>
            <a:xfrm flipH="1">
              <a:off x="3517429" y="2634632"/>
              <a:ext cx="750183" cy="540727"/>
            </a:xfrm>
            <a:prstGeom prst="line">
              <a:avLst/>
            </a:prstGeom>
            <a:ln w="127000">
              <a:gradFill>
                <a:gsLst>
                  <a:gs pos="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  <a:gs pos="83000">
                    <a:srgbClr val="FFC000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מחבר ישר 24"/>
            <p:cNvCxnSpPr/>
            <p:nvPr/>
          </p:nvCxnSpPr>
          <p:spPr>
            <a:xfrm flipH="1" flipV="1">
              <a:off x="4267612" y="2670970"/>
              <a:ext cx="782610" cy="540727"/>
            </a:xfrm>
            <a:prstGeom prst="line">
              <a:avLst/>
            </a:prstGeom>
            <a:ln w="127000">
              <a:gradFill>
                <a:gsLst>
                  <a:gs pos="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  <a:gs pos="83000">
                    <a:srgbClr val="FFC000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תרשים זרימה: מחבר 27"/>
            <p:cNvSpPr/>
            <p:nvPr/>
          </p:nvSpPr>
          <p:spPr>
            <a:xfrm>
              <a:off x="3672846" y="927571"/>
              <a:ext cx="1154723" cy="1143000"/>
            </a:xfrm>
            <a:prstGeom prst="flowChartConnector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58960">
                  <a:schemeClr val="accent2">
                    <a:lumMod val="75000"/>
                  </a:schemeClr>
                </a:gs>
                <a:gs pos="80000">
                  <a:schemeClr val="accent2">
                    <a:lumMod val="75000"/>
                  </a:schemeClr>
                </a:gs>
                <a:gs pos="100000">
                  <a:srgbClr val="C00000"/>
                </a:gs>
              </a:gsLst>
              <a:lin ang="16200000" scaled="0"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32" name="מחבר ישר 14"/>
            <p:cNvCxnSpPr>
              <a:stCxn id="31" idx="4"/>
            </p:cNvCxnSpPr>
            <p:nvPr/>
          </p:nvCxnSpPr>
          <p:spPr>
            <a:xfrm>
              <a:off x="4250208" y="2070571"/>
              <a:ext cx="10368" cy="2486534"/>
            </a:xfrm>
            <a:prstGeom prst="line">
              <a:avLst/>
            </a:prstGeom>
            <a:ln w="127000">
              <a:gradFill>
                <a:gsLst>
                  <a:gs pos="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  <a:gs pos="83000">
                    <a:srgbClr val="FFC000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מחבר ישר 20"/>
            <p:cNvCxnSpPr/>
            <p:nvPr/>
          </p:nvCxnSpPr>
          <p:spPr>
            <a:xfrm flipH="1">
              <a:off x="3517429" y="4543730"/>
              <a:ext cx="741391" cy="1069730"/>
            </a:xfrm>
            <a:prstGeom prst="line">
              <a:avLst/>
            </a:prstGeom>
            <a:ln w="127000" cmpd="sng">
              <a:gradFill>
                <a:gsLst>
                  <a:gs pos="0">
                    <a:srgbClr val="FFC000"/>
                  </a:gs>
                  <a:gs pos="74000">
                    <a:srgbClr val="FFFF00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821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Strategy, Tactics and Other Paradoxes</a:t>
            </a:r>
            <a:endParaRPr lang="he-IL" dirty="0"/>
          </a:p>
        </p:txBody>
      </p:sp>
      <p:grpSp>
        <p:nvGrpSpPr>
          <p:cNvPr id="4" name="קבוצה 3"/>
          <p:cNvGrpSpPr/>
          <p:nvPr/>
        </p:nvGrpSpPr>
        <p:grpSpPr>
          <a:xfrm>
            <a:off x="2576718" y="2522704"/>
            <a:ext cx="4281283" cy="3844546"/>
            <a:chOff x="2171579" y="2336148"/>
            <a:chExt cx="4281283" cy="3844546"/>
          </a:xfrm>
        </p:grpSpPr>
        <p:grpSp>
          <p:nvGrpSpPr>
            <p:cNvPr id="5" name="קבוצה 4"/>
            <p:cNvGrpSpPr/>
            <p:nvPr/>
          </p:nvGrpSpPr>
          <p:grpSpPr>
            <a:xfrm>
              <a:off x="2225216" y="2400973"/>
              <a:ext cx="4227646" cy="3556429"/>
              <a:chOff x="807765" y="2575838"/>
              <a:chExt cx="3672022" cy="3556429"/>
            </a:xfrm>
          </p:grpSpPr>
          <p:sp>
            <p:nvSpPr>
              <p:cNvPr id="13" name="אקורד 12"/>
              <p:cNvSpPr/>
              <p:nvPr/>
            </p:nvSpPr>
            <p:spPr>
              <a:xfrm>
                <a:off x="1171247" y="2902440"/>
                <a:ext cx="3069177" cy="3199068"/>
              </a:xfrm>
              <a:prstGeom prst="chord">
                <a:avLst>
                  <a:gd name="adj1" fmla="val 5384655"/>
                  <a:gd name="adj2" fmla="val 16200000"/>
                </a:avLst>
              </a:prstGeom>
              <a:gradFill flip="none" rotWithShape="1">
                <a:gsLst>
                  <a:gs pos="18000">
                    <a:schemeClr val="accent2">
                      <a:lumMod val="50000"/>
                    </a:schemeClr>
                  </a:gs>
                  <a:gs pos="45000">
                    <a:schemeClr val="accent2">
                      <a:shade val="51000"/>
                      <a:satMod val="130000"/>
                    </a:schemeClr>
                  </a:gs>
                  <a:gs pos="81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40000"/>
                      <a:lumOff val="60000"/>
                    </a:schemeClr>
                  </a:gs>
                </a:gsLst>
                <a:lin ang="10800000" scaled="1"/>
                <a:tileRect/>
              </a:gradFill>
              <a:ln>
                <a:solidFill>
                  <a:schemeClr val="tx1">
                    <a:lumMod val="85000"/>
                    <a:lumOff val="15000"/>
                    <a:alpha val="87000"/>
                  </a:schemeClr>
                </a:solidFill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1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p:txBody>
          </p:sp>
          <p:sp>
            <p:nvSpPr>
              <p:cNvPr id="14" name="אקורד 13"/>
              <p:cNvSpPr/>
              <p:nvPr/>
            </p:nvSpPr>
            <p:spPr>
              <a:xfrm rot="10800000">
                <a:off x="1171246" y="2886648"/>
                <a:ext cx="3069177" cy="3199068"/>
              </a:xfrm>
              <a:prstGeom prst="chord">
                <a:avLst>
                  <a:gd name="adj1" fmla="val 5384655"/>
                  <a:gd name="adj2" fmla="val 16200000"/>
                </a:avLst>
              </a:prstGeom>
              <a:ln>
                <a:solidFill>
                  <a:schemeClr val="tx1">
                    <a:lumMod val="85000"/>
                    <a:lumOff val="15000"/>
                    <a:alpha val="87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5" name="קשת 14"/>
              <p:cNvSpPr/>
              <p:nvPr/>
            </p:nvSpPr>
            <p:spPr>
              <a:xfrm rot="4875211">
                <a:off x="1380217" y="3032696"/>
                <a:ext cx="3272824" cy="2926317"/>
              </a:xfrm>
              <a:prstGeom prst="arc">
                <a:avLst>
                  <a:gd name="adj1" fmla="val 1232249"/>
                  <a:gd name="adj2" fmla="val 10600710"/>
                </a:avLst>
              </a:prstGeom>
              <a:ln w="38100">
                <a:solidFill>
                  <a:schemeClr val="tx1">
                    <a:alpha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he-IL">
                  <a:effectLst>
                    <a:glow rad="139700">
                      <a:schemeClr val="accent1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  <p:grpSp>
            <p:nvGrpSpPr>
              <p:cNvPr id="16" name="קבוצה 15"/>
              <p:cNvGrpSpPr/>
              <p:nvPr/>
            </p:nvGrpSpPr>
            <p:grpSpPr>
              <a:xfrm>
                <a:off x="807765" y="2575838"/>
                <a:ext cx="3534100" cy="3515151"/>
                <a:chOff x="1476801" y="2217908"/>
                <a:chExt cx="4176401" cy="4077216"/>
              </a:xfrm>
              <a:noFill/>
            </p:grpSpPr>
            <p:sp>
              <p:nvSpPr>
                <p:cNvPr id="17" name="אליפסה 16"/>
                <p:cNvSpPr/>
                <p:nvPr/>
              </p:nvSpPr>
              <p:spPr>
                <a:xfrm>
                  <a:off x="1882931" y="2586446"/>
                  <a:ext cx="3673809" cy="3708678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glow rad="165100">
                    <a:schemeClr val="bg1">
                      <a:lumMod val="6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sz="1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4404694" y="2217908"/>
                  <a:ext cx="1248508" cy="606882"/>
                </a:xfrm>
                <a:prstGeom prst="rect">
                  <a:avLst/>
                </a:prstGeom>
                <a:ln>
                  <a:solidFill>
                    <a:schemeClr val="tx1">
                      <a:lumMod val="85000"/>
                      <a:lumOff val="15000"/>
                      <a:alpha val="87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1">
                  <a:spAutoFit/>
                </a:bodyPr>
                <a:lstStyle>
                  <a:defPPr>
                    <a:defRPr lang="he-IL"/>
                  </a:defPPr>
                  <a:lvl1pPr algn="ctr">
                    <a:defRPr sz="1400" b="1">
                      <a:latin typeface="David" panose="020E0502060401010101" pitchFamily="34" charset="-79"/>
                      <a:cs typeface="David" panose="020E0502060401010101" pitchFamily="34" charset="-79"/>
                    </a:defRPr>
                  </a:lvl1pPr>
                </a:lstStyle>
                <a:p>
                  <a:r>
                    <a:rPr lang="en-US" dirty="0" smtClean="0"/>
                    <a:t>Blue Campaign</a:t>
                  </a:r>
                  <a:endParaRPr lang="he-IL" dirty="0"/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1477025" y="3315496"/>
                  <a:ext cx="1395211" cy="35699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85000"/>
                      <a:lumOff val="15000"/>
                      <a:alpha val="87000"/>
                    </a:schemeClr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1400" b="1" dirty="0" smtClean="0">
                      <a:latin typeface="David" panose="020E0502060401010101" pitchFamily="34" charset="-79"/>
                      <a:cs typeface="David" panose="020E0502060401010101" pitchFamily="34" charset="-79"/>
                    </a:rPr>
                    <a:t>Reconciliation</a:t>
                  </a:r>
                  <a:endParaRPr lang="he-IL" sz="1400" b="1" dirty="0">
                    <a:latin typeface="David" panose="020E0502060401010101" pitchFamily="34" charset="-79"/>
                    <a:cs typeface="David" panose="020E0502060401010101" pitchFamily="34" charset="-79"/>
                  </a:endParaRP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1476801" y="2217908"/>
                  <a:ext cx="1248508" cy="578579"/>
                </a:xfrm>
                <a:prstGeom prst="rect">
                  <a:avLst/>
                </a:prstGeom>
                <a:ln>
                  <a:solidFill>
                    <a:schemeClr val="tx1">
                      <a:lumMod val="85000"/>
                      <a:lumOff val="15000"/>
                      <a:alpha val="87000"/>
                    </a:schemeClr>
                  </a:solidFill>
                </a:ln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1" anchor="ctr"/>
                <a:lstStyle>
                  <a:defPPr>
                    <a:defRPr lang="he-IL"/>
                  </a:defPPr>
                  <a:lvl1pPr algn="ctr">
                    <a:defRPr sz="24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David" panose="020E0502060401010101" pitchFamily="34" charset="-79"/>
                      <a:cs typeface="David" panose="020E0502060401010101" pitchFamily="34" charset="-79"/>
                    </a:defRPr>
                  </a:lvl1pPr>
                </a:lstStyle>
                <a:p>
                  <a:r>
                    <a:rPr lang="en-US" sz="1400" dirty="0" smtClean="0"/>
                    <a:t>Red Campaign</a:t>
                  </a:r>
                  <a:endParaRPr lang="he-IL" sz="1400" dirty="0"/>
                </a:p>
              </p:txBody>
            </p:sp>
            <p:cxnSp>
              <p:nvCxnSpPr>
                <p:cNvPr id="21" name="מחבר מרפקי 20"/>
                <p:cNvCxnSpPr/>
                <p:nvPr/>
              </p:nvCxnSpPr>
              <p:spPr>
                <a:xfrm>
                  <a:off x="2083279" y="3914779"/>
                  <a:ext cx="661120" cy="189968"/>
                </a:xfrm>
                <a:prstGeom prst="bentConnector3">
                  <a:avLst>
                    <a:gd name="adj1" fmla="val 46449"/>
                  </a:avLst>
                </a:prstGeom>
                <a:grpFill/>
                <a:ln w="38100" cmpd="tri">
                  <a:solidFill>
                    <a:schemeClr val="bg1">
                      <a:alpha val="87000"/>
                    </a:schemeClr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" name="מלבן 5"/>
            <p:cNvSpPr/>
            <p:nvPr/>
          </p:nvSpPr>
          <p:spPr>
            <a:xfrm>
              <a:off x="2171579" y="2336148"/>
              <a:ext cx="4193659" cy="384454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" name="צורה חופשית 6"/>
            <p:cNvSpPr/>
            <p:nvPr/>
          </p:nvSpPr>
          <p:spPr>
            <a:xfrm>
              <a:off x="4028637" y="2732256"/>
              <a:ext cx="362567" cy="3201385"/>
            </a:xfrm>
            <a:custGeom>
              <a:avLst/>
              <a:gdLst>
                <a:gd name="connsiteX0" fmla="*/ 352313 w 357572"/>
                <a:gd name="connsiteY0" fmla="*/ 0 h 3201385"/>
                <a:gd name="connsiteX1" fmla="*/ 185259 w 357572"/>
                <a:gd name="connsiteY1" fmla="*/ 413239 h 3201385"/>
                <a:gd name="connsiteX2" fmla="*/ 70959 w 357572"/>
                <a:gd name="connsiteY2" fmla="*/ 852854 h 3201385"/>
                <a:gd name="connsiteX3" fmla="*/ 9413 w 357572"/>
                <a:gd name="connsiteY3" fmla="*/ 1433146 h 3201385"/>
                <a:gd name="connsiteX4" fmla="*/ 9413 w 357572"/>
                <a:gd name="connsiteY4" fmla="*/ 2154116 h 3201385"/>
                <a:gd name="connsiteX5" fmla="*/ 97336 w 357572"/>
                <a:gd name="connsiteY5" fmla="*/ 2760785 h 3201385"/>
                <a:gd name="connsiteX6" fmla="*/ 334729 w 357572"/>
                <a:gd name="connsiteY6" fmla="*/ 3165231 h 3201385"/>
                <a:gd name="connsiteX7" fmla="*/ 334729 w 357572"/>
                <a:gd name="connsiteY7" fmla="*/ 3156439 h 3201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7572" h="3201385">
                  <a:moveTo>
                    <a:pt x="352313" y="0"/>
                  </a:moveTo>
                  <a:cubicBezTo>
                    <a:pt x="292232" y="135548"/>
                    <a:pt x="232151" y="271097"/>
                    <a:pt x="185259" y="413239"/>
                  </a:cubicBezTo>
                  <a:cubicBezTo>
                    <a:pt x="138367" y="555381"/>
                    <a:pt x="100267" y="682870"/>
                    <a:pt x="70959" y="852854"/>
                  </a:cubicBezTo>
                  <a:cubicBezTo>
                    <a:pt x="41651" y="1022838"/>
                    <a:pt x="19671" y="1216269"/>
                    <a:pt x="9413" y="1433146"/>
                  </a:cubicBezTo>
                  <a:cubicBezTo>
                    <a:pt x="-845" y="1650023"/>
                    <a:pt x="-5241" y="1932843"/>
                    <a:pt x="9413" y="2154116"/>
                  </a:cubicBezTo>
                  <a:cubicBezTo>
                    <a:pt x="24067" y="2375389"/>
                    <a:pt x="43117" y="2592266"/>
                    <a:pt x="97336" y="2760785"/>
                  </a:cubicBezTo>
                  <a:cubicBezTo>
                    <a:pt x="151555" y="2929304"/>
                    <a:pt x="295163" y="3099289"/>
                    <a:pt x="334729" y="3165231"/>
                  </a:cubicBezTo>
                  <a:cubicBezTo>
                    <a:pt x="374295" y="3231173"/>
                    <a:pt x="354512" y="3193806"/>
                    <a:pt x="334729" y="3156439"/>
                  </a:cubicBezTo>
                </a:path>
              </a:pathLst>
            </a:custGeom>
            <a:noFill/>
            <a:ln>
              <a:solidFill>
                <a:schemeClr val="tx1">
                  <a:alpha val="80000"/>
                </a:schemeClr>
              </a:solidFill>
            </a:ln>
            <a:effectLst>
              <a:glow rad="101600">
                <a:schemeClr val="tx1">
                  <a:lumMod val="75000"/>
                  <a:lumOff val="25000"/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866832" y="3319399"/>
              <a:ext cx="1029600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  <a:alpha val="87000"/>
                </a:schemeClr>
              </a:solidFill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600" b="1" dirty="0" smtClean="0">
                  <a:latin typeface="David" panose="020E0502060401010101" pitchFamily="34" charset="-79"/>
                  <a:cs typeface="David" panose="020E0502060401010101" pitchFamily="34" charset="-79"/>
                </a:rPr>
                <a:t>Victory</a:t>
              </a:r>
              <a:endParaRPr lang="he-IL" sz="1600" b="1" dirty="0"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01509" y="3350176"/>
              <a:ext cx="1066800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  <a:alpha val="87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en-US" sz="1400" b="1" dirty="0" smtClean="0">
                  <a:latin typeface="David" panose="020E0502060401010101" pitchFamily="34" charset="-79"/>
                  <a:cs typeface="David" panose="020E0502060401010101" pitchFamily="34" charset="-79"/>
                </a:rPr>
                <a:t>Deterrence</a:t>
              </a:r>
              <a:endParaRPr lang="he-IL" sz="1400" b="1" dirty="0"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cxnSp>
          <p:nvCxnSpPr>
            <p:cNvPr id="12" name="מחבר מרפקי 11"/>
            <p:cNvCxnSpPr/>
            <p:nvPr/>
          </p:nvCxnSpPr>
          <p:spPr>
            <a:xfrm>
              <a:off x="3912021" y="4073755"/>
              <a:ext cx="883591" cy="152743"/>
            </a:xfrm>
            <a:prstGeom prst="bentConnector3">
              <a:avLst>
                <a:gd name="adj1" fmla="val 50000"/>
              </a:avLst>
            </a:prstGeom>
            <a:noFill/>
            <a:ln w="38100" cmpd="tri"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7" name="Picture 3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39358">
            <a:off x="6347879" y="1309933"/>
            <a:ext cx="2615670" cy="11663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תמונה 3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46" t="34423" r="20363" b="24122"/>
          <a:stretch/>
        </p:blipFill>
        <p:spPr>
          <a:xfrm>
            <a:off x="122091" y="4519504"/>
            <a:ext cx="2360649" cy="17861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9" name="תמונה 3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26" b="31137"/>
          <a:stretch/>
        </p:blipFill>
        <p:spPr>
          <a:xfrm>
            <a:off x="122091" y="831498"/>
            <a:ext cx="1723038" cy="1421857"/>
          </a:xfrm>
          <a:prstGeom prst="rect">
            <a:avLst/>
          </a:prstGeom>
          <a:noFill/>
          <a:ln w="44450">
            <a:solidFill>
              <a:schemeClr val="tx1"/>
            </a:solidFill>
            <a:miter lim="800000"/>
            <a:headEnd/>
            <a:tailEnd/>
          </a:ln>
          <a:effectLst>
            <a:softEdge rad="0"/>
          </a:effectLst>
        </p:spPr>
      </p:pic>
      <p:sp>
        <p:nvSpPr>
          <p:cNvPr id="40" name="מלבן 39"/>
          <p:cNvSpPr/>
          <p:nvPr/>
        </p:nvSpPr>
        <p:spPr>
          <a:xfrm>
            <a:off x="1584428" y="1158240"/>
            <a:ext cx="5185949" cy="999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b="1" i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It is only when a fly lands on your testicles, that you understand that there are ways of solving problems without using violence </a:t>
            </a:r>
            <a:endParaRPr lang="he-IL" b="1" i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1" name="תמונה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731" y="4126203"/>
            <a:ext cx="2854782" cy="2257518"/>
          </a:xfrm>
          <a:prstGeom prst="rect">
            <a:avLst/>
          </a:prstGeom>
          <a:ln w="44450">
            <a:solidFill>
              <a:schemeClr val="tx1"/>
            </a:solidFill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418209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235" y="436619"/>
            <a:ext cx="3577029" cy="23988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Something </a:t>
            </a:r>
            <a:r>
              <a:rPr lang="en-US" dirty="0" smtClean="0"/>
              <a:t>Familiar</a:t>
            </a:r>
            <a:r>
              <a:rPr lang="en-US" dirty="0" smtClean="0"/>
              <a:t>…</a:t>
            </a:r>
            <a:endParaRPr lang="he-IL" dirty="0"/>
          </a:p>
        </p:txBody>
      </p:sp>
      <p:grpSp>
        <p:nvGrpSpPr>
          <p:cNvPr id="11" name="קבוצה 10"/>
          <p:cNvGrpSpPr/>
          <p:nvPr/>
        </p:nvGrpSpPr>
        <p:grpSpPr>
          <a:xfrm>
            <a:off x="1088356" y="831328"/>
            <a:ext cx="7416824" cy="4956326"/>
            <a:chOff x="1047066" y="1035867"/>
            <a:chExt cx="7416824" cy="4956326"/>
          </a:xfrm>
        </p:grpSpPr>
        <p:graphicFrame>
          <p:nvGraphicFramePr>
            <p:cNvPr id="16" name="תרשים 15"/>
            <p:cNvGraphicFramePr/>
            <p:nvPr>
              <p:extLst>
                <p:ext uri="{D42A27DB-BD31-4B8C-83A1-F6EECF244321}">
                  <p14:modId xmlns:p14="http://schemas.microsoft.com/office/powerpoint/2010/main" val="2739910751"/>
                </p:ext>
              </p:extLst>
            </p:nvPr>
          </p:nvGraphicFramePr>
          <p:xfrm>
            <a:off x="1047066" y="1035867"/>
            <a:ext cx="7416824" cy="492307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9" name="TextBox 1"/>
            <p:cNvSpPr txBox="1"/>
            <p:nvPr/>
          </p:nvSpPr>
          <p:spPr>
            <a:xfrm>
              <a:off x="5034775" y="3434239"/>
              <a:ext cx="1661750" cy="925889"/>
            </a:xfrm>
            <a:prstGeom prst="rect">
              <a:avLst/>
            </a:prstGeom>
          </p:spPr>
          <p:txBody>
            <a:bodyPr wrap="square" rtlCol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 smtClean="0">
                  <a:latin typeface="David" panose="020E0502060401010101" pitchFamily="34" charset="-79"/>
                  <a:cs typeface="David" panose="020E0502060401010101" pitchFamily="34" charset="-79"/>
                </a:rPr>
                <a:t>Arrests-</a:t>
              </a:r>
              <a:r>
                <a:rPr lang="he-IL" sz="2800" b="1" dirty="0" smtClean="0"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he-IL" sz="2800" b="1" dirty="0" smtClean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1113</a:t>
              </a:r>
              <a:endParaRPr lang="he-IL" sz="28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21" name="TextBox 1"/>
            <p:cNvSpPr txBox="1"/>
            <p:nvPr/>
          </p:nvSpPr>
          <p:spPr>
            <a:xfrm>
              <a:off x="5423033" y="2786874"/>
              <a:ext cx="1686661" cy="943299"/>
            </a:xfrm>
            <a:prstGeom prst="rect">
              <a:avLst/>
            </a:prstGeom>
          </p:spPr>
          <p:txBody>
            <a:bodyPr wrap="square" rtlCol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latin typeface="David" panose="020E0502060401010101" pitchFamily="34" charset="-79"/>
                  <a:cs typeface="David" panose="020E0502060401010101" pitchFamily="34" charset="-79"/>
                </a:rPr>
                <a:t>Incitement Targets</a:t>
              </a:r>
              <a:endParaRPr lang="he-IL" sz="1400" b="1" dirty="0" smtClean="0"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/>
              <a:r>
                <a:rPr lang="en-US" sz="1400" b="1" dirty="0" smtClean="0">
                  <a:latin typeface="David" panose="020E0502060401010101" pitchFamily="34" charset="-79"/>
                  <a:cs typeface="David" panose="020E0502060401010101" pitchFamily="34" charset="-79"/>
                </a:rPr>
                <a:t>Handled- </a:t>
              </a:r>
              <a:r>
                <a:rPr lang="en-US" sz="1400" b="1" dirty="0" smtClean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51</a:t>
              </a:r>
              <a:endParaRPr lang="he-IL" sz="1400" b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/>
              <a:r>
                <a:rPr lang="en-US" sz="1400" b="1" dirty="0" smtClean="0">
                  <a:latin typeface="David" panose="020E0502060401010101" pitchFamily="34" charset="-79"/>
                  <a:cs typeface="David" panose="020E0502060401010101" pitchFamily="34" charset="-79"/>
                </a:rPr>
                <a:t>Arrested - </a:t>
              </a:r>
              <a:r>
                <a:rPr lang="en-US" sz="1400" b="1" dirty="0" smtClean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26</a:t>
              </a:r>
              <a:endParaRPr lang="he-IL" sz="14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25" name="TextBox 1"/>
            <p:cNvSpPr txBox="1"/>
            <p:nvPr/>
          </p:nvSpPr>
          <p:spPr>
            <a:xfrm>
              <a:off x="4595468" y="5153493"/>
              <a:ext cx="1334971" cy="838700"/>
            </a:xfrm>
            <a:prstGeom prst="rect">
              <a:avLst/>
            </a:prstGeom>
          </p:spPr>
          <p:txBody>
            <a:bodyPr wrap="square" rtlCol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latin typeface="David" panose="020E0502060401010101" pitchFamily="34" charset="-79"/>
                  <a:cs typeface="David" panose="020E0502060401010101" pitchFamily="34" charset="-79"/>
                </a:rPr>
                <a:t>Terror Funds</a:t>
              </a:r>
            </a:p>
            <a:p>
              <a:pPr algn="ctr"/>
              <a:r>
                <a:rPr lang="he-IL" sz="1400" b="1" dirty="0" smtClean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25</a:t>
              </a:r>
              <a:endParaRPr lang="he-IL" sz="14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28" name="TextBox 1"/>
          <p:cNvSpPr txBox="1"/>
          <p:nvPr/>
        </p:nvSpPr>
        <p:spPr>
          <a:xfrm>
            <a:off x="5197903" y="4370938"/>
            <a:ext cx="1661750" cy="925889"/>
          </a:xfrm>
          <a:prstGeom prst="rect">
            <a:avLst/>
          </a:prstGeom>
        </p:spPr>
        <p:txBody>
          <a:bodyPr wrap="square" rtlCol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Mappings-</a:t>
            </a:r>
          </a:p>
          <a:p>
            <a:pPr algn="ctr"/>
            <a:r>
              <a:rPr lang="he-IL" sz="1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1400" b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554</a:t>
            </a:r>
            <a:endParaRPr lang="he-IL" sz="1400" b="1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9" name="TextBox 1"/>
          <p:cNvSpPr txBox="1"/>
          <p:nvPr/>
        </p:nvSpPr>
        <p:spPr>
          <a:xfrm>
            <a:off x="2697686" y="4528832"/>
            <a:ext cx="1334971" cy="838700"/>
          </a:xfrm>
          <a:prstGeom prst="rect">
            <a:avLst/>
          </a:prstGeom>
        </p:spPr>
        <p:txBody>
          <a:bodyPr wrap="square" rtlCol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זימונים- </a:t>
            </a:r>
            <a:r>
              <a:rPr lang="he-IL" sz="1400" b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832</a:t>
            </a:r>
            <a:endParaRPr lang="he-IL" sz="1400" b="1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0" name="TextBox 1"/>
          <p:cNvSpPr txBox="1"/>
          <p:nvPr/>
        </p:nvSpPr>
        <p:spPr>
          <a:xfrm>
            <a:off x="2391401" y="3606582"/>
            <a:ext cx="1334971" cy="838700"/>
          </a:xfrm>
          <a:prstGeom prst="rect">
            <a:avLst/>
          </a:prstGeom>
        </p:spPr>
        <p:txBody>
          <a:bodyPr wrap="square" rtlCol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שיחות אזהרה- </a:t>
            </a:r>
            <a:r>
              <a:rPr lang="he-IL" sz="1400" b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87</a:t>
            </a:r>
            <a:endParaRPr lang="he-IL" sz="1400" b="1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1" name="TextBox 1"/>
          <p:cNvSpPr txBox="1"/>
          <p:nvPr/>
        </p:nvSpPr>
        <p:spPr>
          <a:xfrm>
            <a:off x="5239455" y="2110918"/>
            <a:ext cx="1334971" cy="838700"/>
          </a:xfrm>
          <a:prstGeom prst="rect">
            <a:avLst/>
          </a:prstGeom>
        </p:spPr>
        <p:txBody>
          <a:bodyPr wrap="square" rtlCol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Terror Funds</a:t>
            </a:r>
          </a:p>
          <a:p>
            <a:pPr algn="ctr"/>
            <a:r>
              <a:rPr lang="he-IL" sz="1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1400" b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9</a:t>
            </a:r>
            <a:endParaRPr lang="he-IL" sz="1400" b="1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7" name="TextBox 1"/>
          <p:cNvSpPr txBox="1"/>
          <p:nvPr/>
        </p:nvSpPr>
        <p:spPr>
          <a:xfrm>
            <a:off x="3632626" y="1394254"/>
            <a:ext cx="1334971" cy="838700"/>
          </a:xfrm>
          <a:prstGeom prst="rect">
            <a:avLst/>
          </a:prstGeom>
        </p:spPr>
        <p:txBody>
          <a:bodyPr wrap="square" rtlCol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Search for arms </a:t>
            </a:r>
          </a:p>
          <a:p>
            <a:pPr algn="ctr"/>
            <a:r>
              <a:rPr lang="he-IL" sz="1400" b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217</a:t>
            </a:r>
          </a:p>
        </p:txBody>
      </p:sp>
      <p:sp>
        <p:nvSpPr>
          <p:cNvPr id="38" name="TextBox 1"/>
          <p:cNvSpPr txBox="1"/>
          <p:nvPr/>
        </p:nvSpPr>
        <p:spPr>
          <a:xfrm>
            <a:off x="4584262" y="1120311"/>
            <a:ext cx="1334971" cy="838700"/>
          </a:xfrm>
          <a:prstGeom prst="rect">
            <a:avLst/>
          </a:prstGeom>
        </p:spPr>
        <p:txBody>
          <a:bodyPr wrap="square" rtlCol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1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Infiltration  Operations (</a:t>
            </a:r>
            <a:r>
              <a:rPr lang="en-US" sz="1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Mista’aravim</a:t>
            </a:r>
            <a:r>
              <a:rPr lang="en-US" sz="1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Unit)</a:t>
            </a:r>
          </a:p>
          <a:p>
            <a:pPr algn="ctr" rtl="0"/>
            <a:r>
              <a:rPr lang="he-IL" sz="1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1400" b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6</a:t>
            </a:r>
          </a:p>
        </p:txBody>
      </p:sp>
      <p:sp>
        <p:nvSpPr>
          <p:cNvPr id="39" name="TextBox 1"/>
          <p:cNvSpPr txBox="1"/>
          <p:nvPr/>
        </p:nvSpPr>
        <p:spPr>
          <a:xfrm>
            <a:off x="2864172" y="1889512"/>
            <a:ext cx="1334971" cy="838700"/>
          </a:xfrm>
          <a:prstGeom prst="rect">
            <a:avLst/>
          </a:prstGeom>
        </p:spPr>
        <p:txBody>
          <a:bodyPr wrap="square" rtlCol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Brigade-level Operation</a:t>
            </a:r>
          </a:p>
          <a:p>
            <a:pPr algn="ctr"/>
            <a:r>
              <a:rPr lang="he-IL" sz="1400" b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38</a:t>
            </a:r>
          </a:p>
        </p:txBody>
      </p:sp>
      <p:sp>
        <p:nvSpPr>
          <p:cNvPr id="40" name="TextBox 1"/>
          <p:cNvSpPr txBox="1"/>
          <p:nvPr/>
        </p:nvSpPr>
        <p:spPr>
          <a:xfrm>
            <a:off x="2393583" y="2705352"/>
            <a:ext cx="1334971" cy="838700"/>
          </a:xfrm>
          <a:prstGeom prst="rect">
            <a:avLst/>
          </a:prstGeom>
        </p:spPr>
        <p:txBody>
          <a:bodyPr wrap="square" rtlCol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Terror Funds</a:t>
            </a:r>
            <a:endParaRPr lang="he-IL" sz="1400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r>
              <a:rPr lang="he-IL" sz="1400" b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25</a:t>
            </a:r>
          </a:p>
        </p:txBody>
      </p:sp>
      <p:sp>
        <p:nvSpPr>
          <p:cNvPr id="32" name="TextBox 1"/>
          <p:cNvSpPr txBox="1"/>
          <p:nvPr/>
        </p:nvSpPr>
        <p:spPr>
          <a:xfrm>
            <a:off x="3506835" y="5085654"/>
            <a:ext cx="1334971" cy="838700"/>
          </a:xfrm>
          <a:prstGeom prst="rect">
            <a:avLst/>
          </a:prstGeom>
        </p:spPr>
        <p:txBody>
          <a:bodyPr wrap="square" rtlCol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מבצעי תודעה</a:t>
            </a:r>
            <a:endParaRPr lang="he-IL" sz="1400" b="1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4" name="תמונה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84" y="3202826"/>
            <a:ext cx="4306032" cy="31705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652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פורמט לבן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24b74278-1420-4dcd-869c-16370e1908a6" ContentTypeId="0x0101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A4DBA170F4D3FC448041BF006D196876" ma:contentTypeVersion="6" ma:contentTypeDescription="צור מסמך חדש." ma:contentTypeScope="" ma:versionID="809a5b0fe1bd04e24218608d7ab3503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45b9f0332e15f8eb06376bf2b76c5f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7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1848CF7-360C-44D3-9FE9-A43152C5FDE9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199CE331-DAD7-4C4A-8F76-A990E9FE32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13D4424-AC39-4F2B-BC66-6A0217D2E096}">
  <ds:schemaRefs>
    <ds:schemaRef ds:uri="http://www.w3.org/XML/1998/namespace"/>
    <ds:schemaRef ds:uri="http://purl.org/dc/dcmitype/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3861AD27-FC31-4AFC-A79C-59B75F73A27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פק''א אימון מלא 910עדכון</Template>
  <TotalTime>48043</TotalTime>
  <Words>307</Words>
  <Application>Microsoft Office PowerPoint</Application>
  <PresentationFormat>On-screen Show (4:3)</PresentationFormat>
  <Paragraphs>62</Paragraphs>
  <Slides>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  <vt:variant>
        <vt:lpstr>Custom Shows</vt:lpstr>
      </vt:variant>
      <vt:variant>
        <vt:i4>10</vt:i4>
      </vt:variant>
    </vt:vector>
  </HeadingPairs>
  <TitlesOfParts>
    <vt:vector size="22" baseType="lpstr">
      <vt:lpstr>Arial</vt:lpstr>
      <vt:lpstr>Calibri</vt:lpstr>
      <vt:lpstr>David</vt:lpstr>
      <vt:lpstr>Guttman Stam1</vt:lpstr>
      <vt:lpstr>Tahoma</vt:lpstr>
      <vt:lpstr>Times New Roman</vt:lpstr>
      <vt:lpstr>פורמט לבן</vt:lpstr>
      <vt:lpstr>PowerPoint Presentation</vt:lpstr>
      <vt:lpstr>Siamese Twins?</vt:lpstr>
      <vt:lpstr>Quality of Life</vt:lpstr>
      <vt:lpstr>Strategy, Tactics and Other Paradoxes</vt:lpstr>
      <vt:lpstr>Something Familiar…</vt:lpstr>
      <vt:lpstr>גל שני</vt:lpstr>
      <vt:lpstr>צקפוסטים</vt:lpstr>
      <vt:lpstr>חסמים ונקזים</vt:lpstr>
      <vt:lpstr>105</vt:lpstr>
      <vt:lpstr>הרודיון</vt:lpstr>
      <vt:lpstr>מצלמות</vt:lpstr>
      <vt:lpstr>צומת הטי</vt:lpstr>
      <vt:lpstr>תאורה</vt:lpstr>
      <vt:lpstr>מבצע קו 160</vt:lpstr>
      <vt:lpstr>חיפוש רכב</vt:lpstr>
    </vt:vector>
  </TitlesOfParts>
  <Company>IDF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מצגת.pptx</dc:title>
  <dc:creator>s7572895</dc:creator>
  <cp:lastModifiedBy>u26632</cp:lastModifiedBy>
  <cp:revision>1293</cp:revision>
  <cp:lastPrinted>2016-11-20T08:16:55Z</cp:lastPrinted>
  <dcterms:created xsi:type="dcterms:W3CDTF">2015-09-27T13:11:06Z</dcterms:created>
  <dcterms:modified xsi:type="dcterms:W3CDTF">2020-01-21T15:42:29Z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0x010100A4DBA170F4D3FC448041BF006D196876</vt:lpwstr>
  </property>
  <property fmtid="{D5CDD505-2E9C-101B-9397-08002B2CF9AE}" pid="3" name="נושא מרכזי">
    <vt:lpwstr>פקודות רמה כפופה</vt:lpwstr>
  </property>
  <property fmtid="{D5CDD505-2E9C-101B-9397-08002B2CF9AE}" pid="4" name="פקודות">
    <vt:lpwstr>פקודות רמה כפופה</vt:lpwstr>
  </property>
  <property fmtid="{D5CDD505-2E9C-101B-9397-08002B2CF9AE}" pid="5" name="_dlc_policyId">
    <vt:lpwstr>0x010100842DEE04968B764789EC006463CA9D6F|348408048</vt:lpwstr>
  </property>
  <property fmtid="{D5CDD505-2E9C-101B-9397-08002B2CF9AE}" pid="6" name="ItemRetentionFormula">
    <vt:lpwstr>&lt;formula id="Microsoft.Office.RecordsManagement.PolicyFeatures.Expiration.Formula.BuiltIn"&gt;&lt;number&gt;2&lt;/number&gt;&lt;property&gt;Created&lt;/property&gt;&lt;propertyId&gt;8c06beca-0777-48f7-91c7-6da68bc07b69&lt;/propertyId&gt;&lt;period&gt;days&lt;/period&gt;&lt;/formula&gt;</vt:lpwstr>
  </property>
</Properties>
</file>